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Default Extension="png" ContentType="image/png"/>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6" r:id="rId1"/>
  </p:sldMasterIdLst>
  <p:notesMasterIdLst>
    <p:notesMasterId r:id="rId54"/>
  </p:notesMasterIdLst>
  <p:sldIdLst>
    <p:sldId id="645" r:id="rId2"/>
    <p:sldId id="648" r:id="rId3"/>
    <p:sldId id="649" r:id="rId4"/>
    <p:sldId id="650" r:id="rId5"/>
    <p:sldId id="651" r:id="rId6"/>
    <p:sldId id="665" r:id="rId7"/>
    <p:sldId id="610" r:id="rId8"/>
    <p:sldId id="653" r:id="rId9"/>
    <p:sldId id="654" r:id="rId10"/>
    <p:sldId id="655" r:id="rId11"/>
    <p:sldId id="656" r:id="rId12"/>
    <p:sldId id="657" r:id="rId13"/>
    <p:sldId id="658" r:id="rId14"/>
    <p:sldId id="659" r:id="rId15"/>
    <p:sldId id="660" r:id="rId16"/>
    <p:sldId id="662" r:id="rId17"/>
    <p:sldId id="663" r:id="rId18"/>
    <p:sldId id="647" r:id="rId19"/>
    <p:sldId id="612" r:id="rId20"/>
    <p:sldId id="611" r:id="rId21"/>
    <p:sldId id="613" r:id="rId22"/>
    <p:sldId id="614" r:id="rId23"/>
    <p:sldId id="620" r:id="rId24"/>
    <p:sldId id="619" r:id="rId25"/>
    <p:sldId id="618" r:id="rId26"/>
    <p:sldId id="617" r:id="rId27"/>
    <p:sldId id="616" r:id="rId28"/>
    <p:sldId id="615" r:id="rId29"/>
    <p:sldId id="621" r:id="rId30"/>
    <p:sldId id="622" r:id="rId31"/>
    <p:sldId id="626" r:id="rId32"/>
    <p:sldId id="627" r:id="rId33"/>
    <p:sldId id="625" r:id="rId34"/>
    <p:sldId id="624" r:id="rId35"/>
    <p:sldId id="629" r:id="rId36"/>
    <p:sldId id="628" r:id="rId37"/>
    <p:sldId id="623" r:id="rId38"/>
    <p:sldId id="630" r:id="rId39"/>
    <p:sldId id="631" r:id="rId40"/>
    <p:sldId id="632" r:id="rId41"/>
    <p:sldId id="636" r:id="rId42"/>
    <p:sldId id="637" r:id="rId43"/>
    <p:sldId id="638" r:id="rId44"/>
    <p:sldId id="639" r:id="rId45"/>
    <p:sldId id="640" r:id="rId46"/>
    <p:sldId id="641" r:id="rId47"/>
    <p:sldId id="633" r:id="rId48"/>
    <p:sldId id="634" r:id="rId49"/>
    <p:sldId id="642" r:id="rId50"/>
    <p:sldId id="635" r:id="rId51"/>
    <p:sldId id="646" r:id="rId52"/>
    <p:sldId id="664" r:id="rId53"/>
  </p:sldIdLst>
  <p:sldSz cx="10693400" cy="7569200"/>
  <p:notesSz cx="10693400" cy="75692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910" autoAdjust="0"/>
  </p:normalViewPr>
  <p:slideViewPr>
    <p:cSldViewPr>
      <p:cViewPr varScale="1">
        <p:scale>
          <a:sx n="72" d="100"/>
          <a:sy n="72" d="100"/>
        </p:scale>
        <p:origin x="-1339" y="-91"/>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633913" cy="379413"/>
          </a:xfrm>
          <a:prstGeom prst="rect">
            <a:avLst/>
          </a:prstGeom>
        </p:spPr>
        <p:txBody>
          <a:bodyPr vert="horz" lIns="91440" tIns="45720" rIns="91440" bIns="45720" rtlCol="0"/>
          <a:lstStyle>
            <a:lvl1pPr algn="l">
              <a:defRPr sz="1200"/>
            </a:lvl1pPr>
          </a:lstStyle>
          <a:p>
            <a:endParaRPr lang="zh-CN" altLang="en-US"/>
          </a:p>
        </p:txBody>
      </p:sp>
      <p:sp>
        <p:nvSpPr>
          <p:cNvPr id="3" name="Date Placeholder 2"/>
          <p:cNvSpPr>
            <a:spLocks noGrp="1"/>
          </p:cNvSpPr>
          <p:nvPr>
            <p:ph type="dt" idx="1"/>
          </p:nvPr>
        </p:nvSpPr>
        <p:spPr>
          <a:xfrm>
            <a:off x="6057900" y="0"/>
            <a:ext cx="4632325" cy="379413"/>
          </a:xfrm>
          <a:prstGeom prst="rect">
            <a:avLst/>
          </a:prstGeom>
        </p:spPr>
        <p:txBody>
          <a:bodyPr vert="horz" lIns="91440" tIns="45720" rIns="91440" bIns="45720" rtlCol="0"/>
          <a:lstStyle>
            <a:lvl1pPr algn="r">
              <a:defRPr sz="1200"/>
            </a:lvl1pPr>
          </a:lstStyle>
          <a:p>
            <a:fld id="{A717B0C0-28F0-409B-8576-AA51231522F8}" type="datetimeFigureOut">
              <a:rPr lang="zh-CN" altLang="en-US" smtClean="0"/>
              <a:pPr/>
              <a:t>2021/4/8</a:t>
            </a:fld>
            <a:endParaRPr lang="zh-CN" altLang="en-US"/>
          </a:p>
        </p:txBody>
      </p:sp>
      <p:sp>
        <p:nvSpPr>
          <p:cNvPr id="4" name="Slide Image Placeholder 3"/>
          <p:cNvSpPr>
            <a:spLocks noGrp="1" noRot="1" noChangeAspect="1"/>
          </p:cNvSpPr>
          <p:nvPr>
            <p:ph type="sldImg" idx="2"/>
          </p:nvPr>
        </p:nvSpPr>
        <p:spPr>
          <a:xfrm>
            <a:off x="3541713" y="946150"/>
            <a:ext cx="3609975" cy="2554288"/>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Notes Placeholder 4"/>
          <p:cNvSpPr>
            <a:spLocks noGrp="1"/>
          </p:cNvSpPr>
          <p:nvPr>
            <p:ph type="body" sz="quarter" idx="3"/>
          </p:nvPr>
        </p:nvSpPr>
        <p:spPr>
          <a:xfrm>
            <a:off x="1069975" y="3643313"/>
            <a:ext cx="8553450" cy="2979737"/>
          </a:xfrm>
          <a:prstGeom prst="rect">
            <a:avLst/>
          </a:prstGeom>
        </p:spPr>
        <p:txBody>
          <a:bodyPr vert="horz" lIns="91440" tIns="45720" rIns="91440" bIns="45720" rtlCol="0"/>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6" name="Footer Placeholder 5"/>
          <p:cNvSpPr>
            <a:spLocks noGrp="1"/>
          </p:cNvSpPr>
          <p:nvPr>
            <p:ph type="ftr" sz="quarter" idx="4"/>
          </p:nvPr>
        </p:nvSpPr>
        <p:spPr>
          <a:xfrm>
            <a:off x="0" y="7189788"/>
            <a:ext cx="4633913" cy="379412"/>
          </a:xfrm>
          <a:prstGeom prst="rect">
            <a:avLst/>
          </a:prstGeom>
        </p:spPr>
        <p:txBody>
          <a:bodyPr vert="horz" lIns="91440" tIns="45720" rIns="91440" bIns="45720" rtlCol="0" anchor="b"/>
          <a:lstStyle>
            <a:lvl1pPr algn="l">
              <a:defRPr sz="1200"/>
            </a:lvl1pPr>
          </a:lstStyle>
          <a:p>
            <a:endParaRPr lang="zh-CN" altLang="en-US"/>
          </a:p>
        </p:txBody>
      </p:sp>
      <p:sp>
        <p:nvSpPr>
          <p:cNvPr id="7" name="Slide Number Placeholder 6"/>
          <p:cNvSpPr>
            <a:spLocks noGrp="1"/>
          </p:cNvSpPr>
          <p:nvPr>
            <p:ph type="sldNum" sz="quarter" idx="5"/>
          </p:nvPr>
        </p:nvSpPr>
        <p:spPr>
          <a:xfrm>
            <a:off x="6057900" y="7189788"/>
            <a:ext cx="4632325" cy="379412"/>
          </a:xfrm>
          <a:prstGeom prst="rect">
            <a:avLst/>
          </a:prstGeom>
        </p:spPr>
        <p:txBody>
          <a:bodyPr vert="horz" lIns="91440" tIns="45720" rIns="91440" bIns="45720" rtlCol="0" anchor="b"/>
          <a:lstStyle>
            <a:lvl1pPr algn="r">
              <a:defRPr sz="1200"/>
            </a:lvl1pPr>
          </a:lstStyle>
          <a:p>
            <a:fld id="{EDB9FC78-D8D3-4737-847A-332C2A12D280}" type="slidenum">
              <a:rPr lang="zh-CN" altLang="en-US" smtClean="0"/>
              <a:pPr/>
              <a:t>‹#›</a:t>
            </a:fld>
            <a:endParaRPr lang="zh-CN" altLang="en-US"/>
          </a:p>
        </p:txBody>
      </p:sp>
    </p:spTree>
    <p:extLst>
      <p:ext uri="{BB962C8B-B14F-4D97-AF65-F5344CB8AC3E}">
        <p14:creationId xmlns:p14="http://schemas.microsoft.com/office/powerpoint/2010/main" xmlns="" val="23962220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Master" Target="../slideMasters/slideMaster1.xml"/><Relationship Id="rId1" Type="http://schemas.openxmlformats.org/officeDocument/2006/relationships/vmlDrawing" Target="../drawings/vmlDrawing1.vml"/><Relationship Id="rId4" Type="http://schemas.openxmlformats.org/officeDocument/2006/relationships/image" Target="../media/image2.jpe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vmlDrawing" Target="../drawings/vmlDrawing2.vml"/><Relationship Id="rId4" Type="http://schemas.openxmlformats.org/officeDocument/2006/relationships/image" Target="../media/image2.jpe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93700" y="1955800"/>
            <a:ext cx="9906000" cy="1285748"/>
          </a:xfrm>
          <a:prstGeom prst="rect">
            <a:avLst/>
          </a:prstGeom>
        </p:spPr>
        <p:txBody>
          <a:bodyPr wrap="square" lIns="0" tIns="0" rIns="0" bIns="0" anchor="ctr" anchorCtr="0">
            <a:noAutofit/>
          </a:bodyPr>
          <a:lstStyle>
            <a:lvl1pPr algn="ctr">
              <a:defRPr sz="4800" b="1" kern="1200" baseline="0" dirty="0">
                <a:solidFill>
                  <a:srgbClr val="9900CC"/>
                </a:solidFill>
                <a:latin typeface="Arial" panose="020B0604020202020204" pitchFamily="34" charset="0"/>
                <a:ea typeface="黑体" panose="02010609060101010101" pitchFamily="49" charset="-122"/>
                <a:cs typeface="+mj-cs"/>
              </a:defRPr>
            </a:lvl1pPr>
          </a:lstStyle>
          <a:p>
            <a:endParaRPr dirty="0"/>
          </a:p>
        </p:txBody>
      </p:sp>
      <p:sp>
        <p:nvSpPr>
          <p:cNvPr id="3" name="Holder 3"/>
          <p:cNvSpPr>
            <a:spLocks noGrp="1"/>
          </p:cNvSpPr>
          <p:nvPr>
            <p:ph type="subTitle" idx="4"/>
          </p:nvPr>
        </p:nvSpPr>
        <p:spPr>
          <a:xfrm>
            <a:off x="850900" y="4238752"/>
            <a:ext cx="8991600" cy="1892300"/>
          </a:xfrm>
          <a:prstGeom prst="rect">
            <a:avLst/>
          </a:prstGeom>
        </p:spPr>
        <p:txBody>
          <a:bodyPr wrap="square" lIns="0" tIns="0" rIns="0" bIns="0">
            <a:noAutofit/>
          </a:bodyPr>
          <a:lstStyle>
            <a:lvl1pPr marL="0" indent="0" algn="ctr">
              <a:buNone/>
              <a:defRPr sz="3800" b="1" kern="1200" baseline="0" dirty="0">
                <a:solidFill>
                  <a:srgbClr val="000000"/>
                </a:solidFill>
                <a:latin typeface="Times New Roman" panose="02020603050405020304" pitchFamily="18" charset="0"/>
                <a:ea typeface="楷体" panose="02010609060101010101" pitchFamily="49" charset="-122"/>
                <a:cs typeface="+mn-cs"/>
              </a:defRPr>
            </a:lvl1pPr>
          </a:lstStyle>
          <a:p>
            <a:endParaRPr dirty="0"/>
          </a:p>
        </p:txBody>
      </p:sp>
      <p:sp>
        <p:nvSpPr>
          <p:cNvPr id="7" name="Line 5"/>
          <p:cNvSpPr>
            <a:spLocks noChangeShapeType="1"/>
          </p:cNvSpPr>
          <p:nvPr userDrawn="1"/>
        </p:nvSpPr>
        <p:spPr bwMode="auto">
          <a:xfrm>
            <a:off x="4762" y="812800"/>
            <a:ext cx="10688637" cy="0"/>
          </a:xfrm>
          <a:prstGeom prst="line">
            <a:avLst/>
          </a:prstGeom>
          <a:noFill/>
          <a:ln w="50800">
            <a:solidFill>
              <a:srgbClr val="00CC00"/>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solidFill>
                <a:prstClr val="black"/>
              </a:solidFill>
            </a:endParaRPr>
          </a:p>
        </p:txBody>
      </p:sp>
      <p:graphicFrame>
        <p:nvGraphicFramePr>
          <p:cNvPr id="8" name="Object 7"/>
          <p:cNvGraphicFramePr>
            <a:graphicFrameLocks noChangeAspect="1"/>
          </p:cNvGraphicFramePr>
          <p:nvPr userDrawn="1">
            <p:extLst/>
          </p:nvPr>
        </p:nvGraphicFramePr>
        <p:xfrm>
          <a:off x="-1" y="-1"/>
          <a:ext cx="10693401" cy="816529"/>
        </p:xfrm>
        <a:graphic>
          <a:graphicData uri="http://schemas.openxmlformats.org/presentationml/2006/ole">
            <p:oleObj spid="_x0000_s1778" name="Image" r:id="rId3" imgW="13320635" imgH="1079365" progId="">
              <p:embed/>
            </p:oleObj>
          </a:graphicData>
        </a:graphic>
      </p:graphicFrame>
      <p:sp>
        <p:nvSpPr>
          <p:cNvPr id="9" name="Line 4"/>
          <p:cNvSpPr>
            <a:spLocks noChangeShapeType="1"/>
          </p:cNvSpPr>
          <p:nvPr userDrawn="1"/>
        </p:nvSpPr>
        <p:spPr bwMode="auto">
          <a:xfrm>
            <a:off x="4762" y="7277100"/>
            <a:ext cx="10685973" cy="0"/>
          </a:xfrm>
          <a:prstGeom prst="line">
            <a:avLst/>
          </a:prstGeom>
          <a:noFill/>
          <a:ln w="50800">
            <a:solidFill>
              <a:srgbClr val="00CC00"/>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solidFill>
                <a:prstClr val="black"/>
              </a:solidFill>
            </a:endParaRPr>
          </a:p>
        </p:txBody>
      </p:sp>
      <p:pic>
        <p:nvPicPr>
          <p:cNvPr id="10" name="Picture 10" descr="2"/>
          <p:cNvPicPr>
            <a:picLocks noChangeAspect="1" noChangeArrowheads="1"/>
          </p:cNvPicPr>
          <p:nvPr userDrawn="1"/>
        </p:nvPicPr>
        <p:blipFill>
          <a:blip r:embed="rId4" cstate="print">
            <a:extLst>
              <a:ext uri="{28A0092B-C50C-407E-A947-70E740481C1C}">
                <a14:useLocalDpi xmlns:a14="http://schemas.microsoft.com/office/drawing/2010/main" xmlns="" val="0"/>
              </a:ext>
            </a:extLst>
          </a:blip>
          <a:srcRect/>
          <a:stretch>
            <a:fillRect/>
          </a:stretch>
        </p:blipFill>
        <p:spPr bwMode="auto">
          <a:xfrm>
            <a:off x="-1" y="7302499"/>
            <a:ext cx="10693399" cy="34159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1" name="Freeform 6"/>
          <p:cNvSpPr>
            <a:spLocks/>
          </p:cNvSpPr>
          <p:nvPr userDrawn="1"/>
        </p:nvSpPr>
        <p:spPr bwMode="auto">
          <a:xfrm>
            <a:off x="597852" y="1117600"/>
            <a:ext cx="9497694" cy="5943600"/>
          </a:xfrm>
          <a:custGeom>
            <a:avLst/>
            <a:gdLst>
              <a:gd name="T0" fmla="*/ 2147483646 w 4049"/>
              <a:gd name="T1" fmla="*/ 2147483646 h 2343"/>
              <a:gd name="T2" fmla="*/ 2147483646 w 4049"/>
              <a:gd name="T3" fmla="*/ 2147483646 h 2343"/>
              <a:gd name="T4" fmla="*/ 2147483646 w 4049"/>
              <a:gd name="T5" fmla="*/ 2147483646 h 2343"/>
              <a:gd name="T6" fmla="*/ 2147483646 w 4049"/>
              <a:gd name="T7" fmla="*/ 2147483646 h 2343"/>
              <a:gd name="T8" fmla="*/ 2147483646 w 4049"/>
              <a:gd name="T9" fmla="*/ 2147483646 h 2343"/>
              <a:gd name="T10" fmla="*/ 2147483646 w 4049"/>
              <a:gd name="T11" fmla="*/ 2147483646 h 2343"/>
              <a:gd name="T12" fmla="*/ 2147483646 w 4049"/>
              <a:gd name="T13" fmla="*/ 2147483646 h 2343"/>
              <a:gd name="T14" fmla="*/ 2147483646 w 4049"/>
              <a:gd name="T15" fmla="*/ 2147483646 h 2343"/>
              <a:gd name="T16" fmla="*/ 2147483646 w 4049"/>
              <a:gd name="T17" fmla="*/ 2147483646 h 2343"/>
              <a:gd name="T18" fmla="*/ 2147483646 w 4049"/>
              <a:gd name="T19" fmla="*/ 2147483646 h 2343"/>
              <a:gd name="T20" fmla="*/ 2147483646 w 4049"/>
              <a:gd name="T21" fmla="*/ 2147483646 h 2343"/>
              <a:gd name="T22" fmla="*/ 2147483646 w 4049"/>
              <a:gd name="T23" fmla="*/ 2147483646 h 2343"/>
              <a:gd name="T24" fmla="*/ 2147483646 w 4049"/>
              <a:gd name="T25" fmla="*/ 2147483646 h 2343"/>
              <a:gd name="T26" fmla="*/ 2147483646 w 4049"/>
              <a:gd name="T27" fmla="*/ 2147483646 h 2343"/>
              <a:gd name="T28" fmla="*/ 2147483646 w 4049"/>
              <a:gd name="T29" fmla="*/ 2147483646 h 2343"/>
              <a:gd name="T30" fmla="*/ 2147483646 w 4049"/>
              <a:gd name="T31" fmla="*/ 2147483646 h 2343"/>
              <a:gd name="T32" fmla="*/ 2147483646 w 4049"/>
              <a:gd name="T33" fmla="*/ 2147483646 h 2343"/>
              <a:gd name="T34" fmla="*/ 2147483646 w 4049"/>
              <a:gd name="T35" fmla="*/ 2147483646 h 2343"/>
              <a:gd name="T36" fmla="*/ 2147483646 w 4049"/>
              <a:gd name="T37" fmla="*/ 2147483646 h 2343"/>
              <a:gd name="T38" fmla="*/ 2147483646 w 4049"/>
              <a:gd name="T39" fmla="*/ 2147483646 h 2343"/>
              <a:gd name="T40" fmla="*/ 2147483646 w 4049"/>
              <a:gd name="T41" fmla="*/ 2147483646 h 2343"/>
              <a:gd name="T42" fmla="*/ 2147483646 w 4049"/>
              <a:gd name="T43" fmla="*/ 2147483646 h 2343"/>
              <a:gd name="T44" fmla="*/ 2147483646 w 4049"/>
              <a:gd name="T45" fmla="*/ 2147483646 h 2343"/>
              <a:gd name="T46" fmla="*/ 2147483646 w 4049"/>
              <a:gd name="T47" fmla="*/ 2147483646 h 2343"/>
              <a:gd name="T48" fmla="*/ 2147483646 w 4049"/>
              <a:gd name="T49" fmla="*/ 2147483646 h 2343"/>
              <a:gd name="T50" fmla="*/ 2147483646 w 4049"/>
              <a:gd name="T51" fmla="*/ 2147483646 h 2343"/>
              <a:gd name="T52" fmla="*/ 2147483646 w 4049"/>
              <a:gd name="T53" fmla="*/ 2147483646 h 2343"/>
              <a:gd name="T54" fmla="*/ 2147483646 w 4049"/>
              <a:gd name="T55" fmla="*/ 2147483646 h 2343"/>
              <a:gd name="T56" fmla="*/ 2147483646 w 4049"/>
              <a:gd name="T57" fmla="*/ 2147483646 h 2343"/>
              <a:gd name="T58" fmla="*/ 2147483646 w 4049"/>
              <a:gd name="T59" fmla="*/ 2147483646 h 2343"/>
              <a:gd name="T60" fmla="*/ 2147483646 w 4049"/>
              <a:gd name="T61" fmla="*/ 2147483646 h 2343"/>
              <a:gd name="T62" fmla="*/ 2147483646 w 4049"/>
              <a:gd name="T63" fmla="*/ 2147483646 h 2343"/>
              <a:gd name="T64" fmla="*/ 2147483646 w 4049"/>
              <a:gd name="T65" fmla="*/ 2147483646 h 2343"/>
              <a:gd name="T66" fmla="*/ 2147483646 w 4049"/>
              <a:gd name="T67" fmla="*/ 2147483646 h 2343"/>
              <a:gd name="T68" fmla="*/ 2147483646 w 4049"/>
              <a:gd name="T69" fmla="*/ 2147483646 h 2343"/>
              <a:gd name="T70" fmla="*/ 2147483646 w 4049"/>
              <a:gd name="T71" fmla="*/ 2147483646 h 2343"/>
              <a:gd name="T72" fmla="*/ 2147483646 w 4049"/>
              <a:gd name="T73" fmla="*/ 2147483646 h 2343"/>
              <a:gd name="T74" fmla="*/ 2147483646 w 4049"/>
              <a:gd name="T75" fmla="*/ 2147483646 h 2343"/>
              <a:gd name="T76" fmla="*/ 2147483646 w 4049"/>
              <a:gd name="T77" fmla="*/ 2147483646 h 2343"/>
              <a:gd name="T78" fmla="*/ 2147483646 w 4049"/>
              <a:gd name="T79" fmla="*/ 2147483646 h 2343"/>
              <a:gd name="T80" fmla="*/ 2147483646 w 4049"/>
              <a:gd name="T81" fmla="*/ 2147483646 h 2343"/>
              <a:gd name="T82" fmla="*/ 2147483646 w 4049"/>
              <a:gd name="T83" fmla="*/ 2147483646 h 2343"/>
              <a:gd name="T84" fmla="*/ 2147483646 w 4049"/>
              <a:gd name="T85" fmla="*/ 2147483646 h 2343"/>
              <a:gd name="T86" fmla="*/ 2147483646 w 4049"/>
              <a:gd name="T87" fmla="*/ 2147483646 h 2343"/>
              <a:gd name="T88" fmla="*/ 2147483646 w 4049"/>
              <a:gd name="T89" fmla="*/ 2147483646 h 2343"/>
              <a:gd name="T90" fmla="*/ 2147483646 w 4049"/>
              <a:gd name="T91" fmla="*/ 2147483646 h 2343"/>
              <a:gd name="T92" fmla="*/ 2147483646 w 4049"/>
              <a:gd name="T93" fmla="*/ 2147483646 h 2343"/>
              <a:gd name="T94" fmla="*/ 2147483646 w 4049"/>
              <a:gd name="T95" fmla="*/ 2147483646 h 2343"/>
              <a:gd name="T96" fmla="*/ 2147483646 w 4049"/>
              <a:gd name="T97" fmla="*/ 2147483646 h 2343"/>
              <a:gd name="T98" fmla="*/ 2147483646 w 4049"/>
              <a:gd name="T99" fmla="*/ 2147483646 h 2343"/>
              <a:gd name="T100" fmla="*/ 2147483646 w 4049"/>
              <a:gd name="T101" fmla="*/ 2147483646 h 2343"/>
              <a:gd name="T102" fmla="*/ 2147483646 w 4049"/>
              <a:gd name="T103" fmla="*/ 2147483646 h 2343"/>
              <a:gd name="T104" fmla="*/ 2147483646 w 4049"/>
              <a:gd name="T105" fmla="*/ 2147483646 h 2343"/>
              <a:gd name="T106" fmla="*/ 2147483646 w 4049"/>
              <a:gd name="T107" fmla="*/ 2147483646 h 2343"/>
              <a:gd name="T108" fmla="*/ 2147483646 w 4049"/>
              <a:gd name="T109" fmla="*/ 2147483646 h 2343"/>
              <a:gd name="T110" fmla="*/ 2147483646 w 4049"/>
              <a:gd name="T111" fmla="*/ 2147483646 h 2343"/>
              <a:gd name="T112" fmla="*/ 2147483646 w 4049"/>
              <a:gd name="T113" fmla="*/ 2147483646 h 2343"/>
              <a:gd name="T114" fmla="*/ 2147483646 w 4049"/>
              <a:gd name="T115" fmla="*/ 2147483646 h 2343"/>
              <a:gd name="T116" fmla="*/ 2147483646 w 4049"/>
              <a:gd name="T117" fmla="*/ 2147483646 h 2343"/>
              <a:gd name="T118" fmla="*/ 2147483646 w 4049"/>
              <a:gd name="T119" fmla="*/ 2147483646 h 2343"/>
              <a:gd name="T120" fmla="*/ 2147483646 w 4049"/>
              <a:gd name="T121" fmla="*/ 2147483646 h 2343"/>
              <a:gd name="T122" fmla="*/ 2147483646 w 4049"/>
              <a:gd name="T123" fmla="*/ 2147483646 h 2343"/>
              <a:gd name="T124" fmla="*/ 2147483646 w 4049"/>
              <a:gd name="T125" fmla="*/ 2147483646 h 2343"/>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4049" h="2343">
                <a:moveTo>
                  <a:pt x="435" y="203"/>
                </a:moveTo>
                <a:lnTo>
                  <a:pt x="485" y="207"/>
                </a:lnTo>
                <a:lnTo>
                  <a:pt x="512" y="179"/>
                </a:lnTo>
                <a:lnTo>
                  <a:pt x="553" y="163"/>
                </a:lnTo>
                <a:lnTo>
                  <a:pt x="585" y="139"/>
                </a:lnTo>
                <a:lnTo>
                  <a:pt x="630" y="114"/>
                </a:lnTo>
                <a:lnTo>
                  <a:pt x="664" y="104"/>
                </a:lnTo>
                <a:lnTo>
                  <a:pt x="707" y="93"/>
                </a:lnTo>
                <a:lnTo>
                  <a:pt x="741" y="93"/>
                </a:lnTo>
                <a:lnTo>
                  <a:pt x="758" y="83"/>
                </a:lnTo>
                <a:lnTo>
                  <a:pt x="796" y="83"/>
                </a:lnTo>
                <a:lnTo>
                  <a:pt x="814" y="66"/>
                </a:lnTo>
                <a:lnTo>
                  <a:pt x="853" y="72"/>
                </a:lnTo>
                <a:lnTo>
                  <a:pt x="892" y="62"/>
                </a:lnTo>
                <a:lnTo>
                  <a:pt x="930" y="66"/>
                </a:lnTo>
                <a:lnTo>
                  <a:pt x="942" y="79"/>
                </a:lnTo>
                <a:lnTo>
                  <a:pt x="930" y="93"/>
                </a:lnTo>
                <a:lnTo>
                  <a:pt x="892" y="83"/>
                </a:lnTo>
                <a:lnTo>
                  <a:pt x="862" y="101"/>
                </a:lnTo>
                <a:lnTo>
                  <a:pt x="841" y="118"/>
                </a:lnTo>
                <a:lnTo>
                  <a:pt x="835" y="144"/>
                </a:lnTo>
                <a:lnTo>
                  <a:pt x="800" y="146"/>
                </a:lnTo>
                <a:lnTo>
                  <a:pt x="758" y="163"/>
                </a:lnTo>
                <a:lnTo>
                  <a:pt x="753" y="199"/>
                </a:lnTo>
                <a:lnTo>
                  <a:pt x="751" y="224"/>
                </a:lnTo>
                <a:lnTo>
                  <a:pt x="741" y="252"/>
                </a:lnTo>
                <a:lnTo>
                  <a:pt x="753" y="271"/>
                </a:lnTo>
                <a:lnTo>
                  <a:pt x="782" y="210"/>
                </a:lnTo>
                <a:lnTo>
                  <a:pt x="800" y="203"/>
                </a:lnTo>
                <a:lnTo>
                  <a:pt x="835" y="172"/>
                </a:lnTo>
                <a:lnTo>
                  <a:pt x="858" y="137"/>
                </a:lnTo>
                <a:lnTo>
                  <a:pt x="907" y="128"/>
                </a:lnTo>
                <a:lnTo>
                  <a:pt x="951" y="108"/>
                </a:lnTo>
                <a:lnTo>
                  <a:pt x="982" y="76"/>
                </a:lnTo>
                <a:lnTo>
                  <a:pt x="1025" y="76"/>
                </a:lnTo>
                <a:lnTo>
                  <a:pt x="1103" y="72"/>
                </a:lnTo>
                <a:lnTo>
                  <a:pt x="1189" y="62"/>
                </a:lnTo>
                <a:lnTo>
                  <a:pt x="1225" y="55"/>
                </a:lnTo>
                <a:lnTo>
                  <a:pt x="1260" y="55"/>
                </a:lnTo>
                <a:lnTo>
                  <a:pt x="1301" y="55"/>
                </a:lnTo>
                <a:lnTo>
                  <a:pt x="1337" y="66"/>
                </a:lnTo>
                <a:lnTo>
                  <a:pt x="1382" y="97"/>
                </a:lnTo>
                <a:lnTo>
                  <a:pt x="1358" y="101"/>
                </a:lnTo>
                <a:lnTo>
                  <a:pt x="1310" y="111"/>
                </a:lnTo>
                <a:lnTo>
                  <a:pt x="1314" y="144"/>
                </a:lnTo>
                <a:lnTo>
                  <a:pt x="1355" y="146"/>
                </a:lnTo>
                <a:lnTo>
                  <a:pt x="1376" y="146"/>
                </a:lnTo>
                <a:lnTo>
                  <a:pt x="1364" y="175"/>
                </a:lnTo>
                <a:lnTo>
                  <a:pt x="1314" y="207"/>
                </a:lnTo>
                <a:lnTo>
                  <a:pt x="1287" y="210"/>
                </a:lnTo>
                <a:lnTo>
                  <a:pt x="1298" y="235"/>
                </a:lnTo>
                <a:lnTo>
                  <a:pt x="1305" y="245"/>
                </a:lnTo>
                <a:lnTo>
                  <a:pt x="1287" y="271"/>
                </a:lnTo>
                <a:lnTo>
                  <a:pt x="1310" y="295"/>
                </a:lnTo>
                <a:lnTo>
                  <a:pt x="1266" y="309"/>
                </a:lnTo>
                <a:lnTo>
                  <a:pt x="1225" y="320"/>
                </a:lnTo>
                <a:lnTo>
                  <a:pt x="1216" y="358"/>
                </a:lnTo>
                <a:lnTo>
                  <a:pt x="1189" y="391"/>
                </a:lnTo>
                <a:lnTo>
                  <a:pt x="1158" y="416"/>
                </a:lnTo>
                <a:lnTo>
                  <a:pt x="1121" y="429"/>
                </a:lnTo>
                <a:lnTo>
                  <a:pt x="1216" y="429"/>
                </a:lnTo>
                <a:lnTo>
                  <a:pt x="1266" y="429"/>
                </a:lnTo>
                <a:lnTo>
                  <a:pt x="1298" y="436"/>
                </a:lnTo>
                <a:lnTo>
                  <a:pt x="1337" y="422"/>
                </a:lnTo>
                <a:lnTo>
                  <a:pt x="1355" y="453"/>
                </a:lnTo>
                <a:lnTo>
                  <a:pt x="1878" y="453"/>
                </a:lnTo>
                <a:lnTo>
                  <a:pt x="1901" y="429"/>
                </a:lnTo>
                <a:lnTo>
                  <a:pt x="1950" y="398"/>
                </a:lnTo>
                <a:lnTo>
                  <a:pt x="1982" y="356"/>
                </a:lnTo>
                <a:lnTo>
                  <a:pt x="2026" y="316"/>
                </a:lnTo>
                <a:lnTo>
                  <a:pt x="2044" y="276"/>
                </a:lnTo>
                <a:lnTo>
                  <a:pt x="2067" y="238"/>
                </a:lnTo>
                <a:lnTo>
                  <a:pt x="2107" y="224"/>
                </a:lnTo>
                <a:lnTo>
                  <a:pt x="2116" y="203"/>
                </a:lnTo>
                <a:lnTo>
                  <a:pt x="2151" y="210"/>
                </a:lnTo>
                <a:lnTo>
                  <a:pt x="2189" y="189"/>
                </a:lnTo>
                <a:lnTo>
                  <a:pt x="2205" y="207"/>
                </a:lnTo>
                <a:lnTo>
                  <a:pt x="2246" y="220"/>
                </a:lnTo>
                <a:lnTo>
                  <a:pt x="2285" y="228"/>
                </a:lnTo>
                <a:lnTo>
                  <a:pt x="2326" y="238"/>
                </a:lnTo>
                <a:lnTo>
                  <a:pt x="2355" y="224"/>
                </a:lnTo>
                <a:lnTo>
                  <a:pt x="2389" y="241"/>
                </a:lnTo>
                <a:lnTo>
                  <a:pt x="2412" y="271"/>
                </a:lnTo>
                <a:lnTo>
                  <a:pt x="2457" y="276"/>
                </a:lnTo>
                <a:lnTo>
                  <a:pt x="2475" y="309"/>
                </a:lnTo>
                <a:lnTo>
                  <a:pt x="2451" y="326"/>
                </a:lnTo>
                <a:lnTo>
                  <a:pt x="2394" y="320"/>
                </a:lnTo>
                <a:lnTo>
                  <a:pt x="2350" y="306"/>
                </a:lnTo>
                <a:lnTo>
                  <a:pt x="2339" y="330"/>
                </a:lnTo>
                <a:lnTo>
                  <a:pt x="2401" y="334"/>
                </a:lnTo>
                <a:lnTo>
                  <a:pt x="2451" y="363"/>
                </a:lnTo>
                <a:lnTo>
                  <a:pt x="2523" y="347"/>
                </a:lnTo>
                <a:lnTo>
                  <a:pt x="2537" y="299"/>
                </a:lnTo>
                <a:lnTo>
                  <a:pt x="2573" y="264"/>
                </a:lnTo>
                <a:lnTo>
                  <a:pt x="2608" y="274"/>
                </a:lnTo>
                <a:lnTo>
                  <a:pt x="2600" y="291"/>
                </a:lnTo>
                <a:lnTo>
                  <a:pt x="2578" y="309"/>
                </a:lnTo>
                <a:lnTo>
                  <a:pt x="2578" y="334"/>
                </a:lnTo>
                <a:lnTo>
                  <a:pt x="2623" y="306"/>
                </a:lnTo>
                <a:lnTo>
                  <a:pt x="2657" y="276"/>
                </a:lnTo>
                <a:lnTo>
                  <a:pt x="2725" y="271"/>
                </a:lnTo>
                <a:lnTo>
                  <a:pt x="2807" y="245"/>
                </a:lnTo>
                <a:lnTo>
                  <a:pt x="2864" y="224"/>
                </a:lnTo>
                <a:lnTo>
                  <a:pt x="2882" y="199"/>
                </a:lnTo>
                <a:lnTo>
                  <a:pt x="2833" y="203"/>
                </a:lnTo>
                <a:lnTo>
                  <a:pt x="2783" y="175"/>
                </a:lnTo>
                <a:lnTo>
                  <a:pt x="2757" y="137"/>
                </a:lnTo>
                <a:lnTo>
                  <a:pt x="2783" y="83"/>
                </a:lnTo>
                <a:lnTo>
                  <a:pt x="2837" y="48"/>
                </a:lnTo>
                <a:lnTo>
                  <a:pt x="2878" y="19"/>
                </a:lnTo>
                <a:lnTo>
                  <a:pt x="2935" y="19"/>
                </a:lnTo>
                <a:lnTo>
                  <a:pt x="2985" y="0"/>
                </a:lnTo>
                <a:lnTo>
                  <a:pt x="2980" y="22"/>
                </a:lnTo>
                <a:lnTo>
                  <a:pt x="2941" y="31"/>
                </a:lnTo>
                <a:lnTo>
                  <a:pt x="2926" y="40"/>
                </a:lnTo>
                <a:lnTo>
                  <a:pt x="2885" y="45"/>
                </a:lnTo>
                <a:lnTo>
                  <a:pt x="2858" y="72"/>
                </a:lnTo>
                <a:lnTo>
                  <a:pt x="2841" y="104"/>
                </a:lnTo>
                <a:lnTo>
                  <a:pt x="2833" y="137"/>
                </a:lnTo>
                <a:lnTo>
                  <a:pt x="2878" y="189"/>
                </a:lnTo>
                <a:lnTo>
                  <a:pt x="2944" y="214"/>
                </a:lnTo>
                <a:lnTo>
                  <a:pt x="2998" y="235"/>
                </a:lnTo>
                <a:lnTo>
                  <a:pt x="3017" y="241"/>
                </a:lnTo>
                <a:lnTo>
                  <a:pt x="3042" y="271"/>
                </a:lnTo>
                <a:lnTo>
                  <a:pt x="3062" y="264"/>
                </a:lnTo>
                <a:lnTo>
                  <a:pt x="3062" y="241"/>
                </a:lnTo>
                <a:lnTo>
                  <a:pt x="3051" y="210"/>
                </a:lnTo>
                <a:lnTo>
                  <a:pt x="3035" y="193"/>
                </a:lnTo>
                <a:lnTo>
                  <a:pt x="3025" y="172"/>
                </a:lnTo>
                <a:lnTo>
                  <a:pt x="3042" y="132"/>
                </a:lnTo>
                <a:lnTo>
                  <a:pt x="3092" y="132"/>
                </a:lnTo>
                <a:lnTo>
                  <a:pt x="3132" y="132"/>
                </a:lnTo>
                <a:lnTo>
                  <a:pt x="3151" y="146"/>
                </a:lnTo>
                <a:lnTo>
                  <a:pt x="3158" y="182"/>
                </a:lnTo>
                <a:lnTo>
                  <a:pt x="3182" y="214"/>
                </a:lnTo>
                <a:lnTo>
                  <a:pt x="3191" y="182"/>
                </a:lnTo>
                <a:lnTo>
                  <a:pt x="3226" y="163"/>
                </a:lnTo>
                <a:lnTo>
                  <a:pt x="3262" y="163"/>
                </a:lnTo>
                <a:lnTo>
                  <a:pt x="3298" y="163"/>
                </a:lnTo>
                <a:lnTo>
                  <a:pt x="3335" y="168"/>
                </a:lnTo>
                <a:lnTo>
                  <a:pt x="3335" y="132"/>
                </a:lnTo>
                <a:lnTo>
                  <a:pt x="3360" y="137"/>
                </a:lnTo>
                <a:lnTo>
                  <a:pt x="3383" y="158"/>
                </a:lnTo>
                <a:lnTo>
                  <a:pt x="3428" y="158"/>
                </a:lnTo>
                <a:lnTo>
                  <a:pt x="3464" y="144"/>
                </a:lnTo>
                <a:lnTo>
                  <a:pt x="3503" y="172"/>
                </a:lnTo>
                <a:lnTo>
                  <a:pt x="3553" y="207"/>
                </a:lnTo>
                <a:lnTo>
                  <a:pt x="3608" y="214"/>
                </a:lnTo>
                <a:lnTo>
                  <a:pt x="3683" y="238"/>
                </a:lnTo>
                <a:lnTo>
                  <a:pt x="3698" y="235"/>
                </a:lnTo>
                <a:lnTo>
                  <a:pt x="3750" y="306"/>
                </a:lnTo>
                <a:lnTo>
                  <a:pt x="3832" y="416"/>
                </a:lnTo>
                <a:lnTo>
                  <a:pt x="3885" y="478"/>
                </a:lnTo>
                <a:lnTo>
                  <a:pt x="3910" y="545"/>
                </a:lnTo>
                <a:lnTo>
                  <a:pt x="3876" y="560"/>
                </a:lnTo>
                <a:lnTo>
                  <a:pt x="3858" y="589"/>
                </a:lnTo>
                <a:lnTo>
                  <a:pt x="3876" y="641"/>
                </a:lnTo>
                <a:lnTo>
                  <a:pt x="3898" y="690"/>
                </a:lnTo>
                <a:lnTo>
                  <a:pt x="3926" y="690"/>
                </a:lnTo>
                <a:lnTo>
                  <a:pt x="3930" y="652"/>
                </a:lnTo>
                <a:lnTo>
                  <a:pt x="3953" y="641"/>
                </a:lnTo>
                <a:lnTo>
                  <a:pt x="3966" y="676"/>
                </a:lnTo>
                <a:lnTo>
                  <a:pt x="3933" y="690"/>
                </a:lnTo>
                <a:lnTo>
                  <a:pt x="3987" y="729"/>
                </a:lnTo>
                <a:lnTo>
                  <a:pt x="3948" y="768"/>
                </a:lnTo>
                <a:lnTo>
                  <a:pt x="3939" y="794"/>
                </a:lnTo>
                <a:lnTo>
                  <a:pt x="4005" y="803"/>
                </a:lnTo>
                <a:lnTo>
                  <a:pt x="3978" y="835"/>
                </a:lnTo>
                <a:lnTo>
                  <a:pt x="3942" y="846"/>
                </a:lnTo>
                <a:lnTo>
                  <a:pt x="3942" y="895"/>
                </a:lnTo>
                <a:lnTo>
                  <a:pt x="3978" y="938"/>
                </a:lnTo>
                <a:lnTo>
                  <a:pt x="3942" y="949"/>
                </a:lnTo>
                <a:lnTo>
                  <a:pt x="3885" y="935"/>
                </a:lnTo>
                <a:lnTo>
                  <a:pt x="3908" y="909"/>
                </a:lnTo>
                <a:lnTo>
                  <a:pt x="3948" y="909"/>
                </a:lnTo>
                <a:lnTo>
                  <a:pt x="3948" y="860"/>
                </a:lnTo>
                <a:lnTo>
                  <a:pt x="3903" y="874"/>
                </a:lnTo>
                <a:lnTo>
                  <a:pt x="3898" y="833"/>
                </a:lnTo>
                <a:lnTo>
                  <a:pt x="3939" y="803"/>
                </a:lnTo>
                <a:lnTo>
                  <a:pt x="3948" y="775"/>
                </a:lnTo>
                <a:lnTo>
                  <a:pt x="3930" y="733"/>
                </a:lnTo>
                <a:lnTo>
                  <a:pt x="3926" y="688"/>
                </a:lnTo>
                <a:lnTo>
                  <a:pt x="3894" y="707"/>
                </a:lnTo>
                <a:lnTo>
                  <a:pt x="3864" y="743"/>
                </a:lnTo>
                <a:lnTo>
                  <a:pt x="3814" y="775"/>
                </a:lnTo>
                <a:lnTo>
                  <a:pt x="3832" y="822"/>
                </a:lnTo>
                <a:lnTo>
                  <a:pt x="3826" y="860"/>
                </a:lnTo>
                <a:lnTo>
                  <a:pt x="3826" y="885"/>
                </a:lnTo>
                <a:lnTo>
                  <a:pt x="3850" y="921"/>
                </a:lnTo>
                <a:lnTo>
                  <a:pt x="3832" y="931"/>
                </a:lnTo>
                <a:lnTo>
                  <a:pt x="3782" y="891"/>
                </a:lnTo>
                <a:lnTo>
                  <a:pt x="3750" y="846"/>
                </a:lnTo>
                <a:lnTo>
                  <a:pt x="3737" y="815"/>
                </a:lnTo>
                <a:lnTo>
                  <a:pt x="3710" y="798"/>
                </a:lnTo>
                <a:lnTo>
                  <a:pt x="3675" y="822"/>
                </a:lnTo>
                <a:lnTo>
                  <a:pt x="3653" y="853"/>
                </a:lnTo>
                <a:lnTo>
                  <a:pt x="3701" y="891"/>
                </a:lnTo>
                <a:lnTo>
                  <a:pt x="3728" y="931"/>
                </a:lnTo>
                <a:lnTo>
                  <a:pt x="3737" y="983"/>
                </a:lnTo>
                <a:lnTo>
                  <a:pt x="3732" y="1031"/>
                </a:lnTo>
                <a:lnTo>
                  <a:pt x="3732" y="1076"/>
                </a:lnTo>
                <a:lnTo>
                  <a:pt x="3755" y="1044"/>
                </a:lnTo>
                <a:lnTo>
                  <a:pt x="3796" y="1048"/>
                </a:lnTo>
                <a:lnTo>
                  <a:pt x="3808" y="1079"/>
                </a:lnTo>
                <a:lnTo>
                  <a:pt x="3776" y="1114"/>
                </a:lnTo>
                <a:lnTo>
                  <a:pt x="3742" y="1111"/>
                </a:lnTo>
                <a:lnTo>
                  <a:pt x="3737" y="1140"/>
                </a:lnTo>
                <a:lnTo>
                  <a:pt x="3764" y="1161"/>
                </a:lnTo>
                <a:lnTo>
                  <a:pt x="3750" y="1196"/>
                </a:lnTo>
                <a:lnTo>
                  <a:pt x="3791" y="1227"/>
                </a:lnTo>
                <a:lnTo>
                  <a:pt x="3764" y="1251"/>
                </a:lnTo>
                <a:lnTo>
                  <a:pt x="3805" y="1285"/>
                </a:lnTo>
                <a:lnTo>
                  <a:pt x="3776" y="1316"/>
                </a:lnTo>
                <a:lnTo>
                  <a:pt x="3821" y="1298"/>
                </a:lnTo>
                <a:lnTo>
                  <a:pt x="3808" y="1330"/>
                </a:lnTo>
                <a:lnTo>
                  <a:pt x="3889" y="1316"/>
                </a:lnTo>
                <a:lnTo>
                  <a:pt x="3864" y="1356"/>
                </a:lnTo>
                <a:lnTo>
                  <a:pt x="3808" y="1330"/>
                </a:lnTo>
                <a:lnTo>
                  <a:pt x="3805" y="1373"/>
                </a:lnTo>
                <a:lnTo>
                  <a:pt x="3885" y="1369"/>
                </a:lnTo>
                <a:lnTo>
                  <a:pt x="3850" y="1412"/>
                </a:lnTo>
                <a:lnTo>
                  <a:pt x="3796" y="1366"/>
                </a:lnTo>
                <a:lnTo>
                  <a:pt x="3826" y="1434"/>
                </a:lnTo>
                <a:lnTo>
                  <a:pt x="3889" y="1475"/>
                </a:lnTo>
                <a:lnTo>
                  <a:pt x="3832" y="1475"/>
                </a:lnTo>
                <a:lnTo>
                  <a:pt x="3796" y="1373"/>
                </a:lnTo>
                <a:lnTo>
                  <a:pt x="3808" y="1302"/>
                </a:lnTo>
                <a:lnTo>
                  <a:pt x="3764" y="1306"/>
                </a:lnTo>
                <a:lnTo>
                  <a:pt x="3732" y="1267"/>
                </a:lnTo>
                <a:lnTo>
                  <a:pt x="3764" y="1250"/>
                </a:lnTo>
                <a:lnTo>
                  <a:pt x="3764" y="1210"/>
                </a:lnTo>
                <a:lnTo>
                  <a:pt x="3742" y="1123"/>
                </a:lnTo>
                <a:lnTo>
                  <a:pt x="3737" y="1065"/>
                </a:lnTo>
                <a:lnTo>
                  <a:pt x="3728" y="1027"/>
                </a:lnTo>
                <a:lnTo>
                  <a:pt x="3687" y="1076"/>
                </a:lnTo>
                <a:lnTo>
                  <a:pt x="3616" y="1089"/>
                </a:lnTo>
                <a:lnTo>
                  <a:pt x="3580" y="1124"/>
                </a:lnTo>
                <a:lnTo>
                  <a:pt x="3592" y="1171"/>
                </a:lnTo>
                <a:lnTo>
                  <a:pt x="3567" y="1196"/>
                </a:lnTo>
                <a:lnTo>
                  <a:pt x="3526" y="1189"/>
                </a:lnTo>
                <a:lnTo>
                  <a:pt x="3564" y="1150"/>
                </a:lnTo>
                <a:lnTo>
                  <a:pt x="3535" y="1133"/>
                </a:lnTo>
                <a:lnTo>
                  <a:pt x="3496" y="1154"/>
                </a:lnTo>
                <a:lnTo>
                  <a:pt x="3496" y="1193"/>
                </a:lnTo>
                <a:lnTo>
                  <a:pt x="3564" y="1250"/>
                </a:lnTo>
                <a:lnTo>
                  <a:pt x="3580" y="1288"/>
                </a:lnTo>
                <a:lnTo>
                  <a:pt x="3532" y="1342"/>
                </a:lnTo>
                <a:lnTo>
                  <a:pt x="3532" y="1469"/>
                </a:lnTo>
                <a:lnTo>
                  <a:pt x="3532" y="1521"/>
                </a:lnTo>
                <a:lnTo>
                  <a:pt x="3541" y="1552"/>
                </a:lnTo>
                <a:lnTo>
                  <a:pt x="3612" y="1545"/>
                </a:lnTo>
                <a:lnTo>
                  <a:pt x="3660" y="1557"/>
                </a:lnTo>
                <a:lnTo>
                  <a:pt x="3698" y="1506"/>
                </a:lnTo>
                <a:lnTo>
                  <a:pt x="3737" y="1506"/>
                </a:lnTo>
                <a:lnTo>
                  <a:pt x="3725" y="1535"/>
                </a:lnTo>
                <a:lnTo>
                  <a:pt x="3764" y="1571"/>
                </a:lnTo>
                <a:lnTo>
                  <a:pt x="3821" y="1581"/>
                </a:lnTo>
                <a:lnTo>
                  <a:pt x="3814" y="1545"/>
                </a:lnTo>
                <a:lnTo>
                  <a:pt x="3942" y="1545"/>
                </a:lnTo>
                <a:lnTo>
                  <a:pt x="3898" y="1561"/>
                </a:lnTo>
                <a:lnTo>
                  <a:pt x="3894" y="1588"/>
                </a:lnTo>
                <a:lnTo>
                  <a:pt x="3953" y="1602"/>
                </a:lnTo>
                <a:lnTo>
                  <a:pt x="4010" y="1616"/>
                </a:lnTo>
                <a:lnTo>
                  <a:pt x="4037" y="1566"/>
                </a:lnTo>
                <a:lnTo>
                  <a:pt x="4048" y="1535"/>
                </a:lnTo>
                <a:lnTo>
                  <a:pt x="4005" y="1542"/>
                </a:lnTo>
                <a:lnTo>
                  <a:pt x="3966" y="1524"/>
                </a:lnTo>
                <a:lnTo>
                  <a:pt x="3942" y="1514"/>
                </a:lnTo>
                <a:lnTo>
                  <a:pt x="3930" y="1557"/>
                </a:lnTo>
                <a:lnTo>
                  <a:pt x="3930" y="1552"/>
                </a:lnTo>
                <a:lnTo>
                  <a:pt x="3805" y="1552"/>
                </a:lnTo>
                <a:lnTo>
                  <a:pt x="3776" y="1504"/>
                </a:lnTo>
                <a:lnTo>
                  <a:pt x="3742" y="1510"/>
                </a:lnTo>
                <a:lnTo>
                  <a:pt x="3701" y="1506"/>
                </a:lnTo>
                <a:lnTo>
                  <a:pt x="3687" y="1451"/>
                </a:lnTo>
                <a:lnTo>
                  <a:pt x="3666" y="1425"/>
                </a:lnTo>
                <a:lnTo>
                  <a:pt x="3705" y="1404"/>
                </a:lnTo>
                <a:lnTo>
                  <a:pt x="3705" y="1373"/>
                </a:lnTo>
                <a:lnTo>
                  <a:pt x="3648" y="1394"/>
                </a:lnTo>
                <a:lnTo>
                  <a:pt x="3608" y="1415"/>
                </a:lnTo>
                <a:lnTo>
                  <a:pt x="3580" y="1460"/>
                </a:lnTo>
                <a:lnTo>
                  <a:pt x="3532" y="1460"/>
                </a:lnTo>
                <a:lnTo>
                  <a:pt x="3532" y="1362"/>
                </a:lnTo>
                <a:lnTo>
                  <a:pt x="3500" y="1377"/>
                </a:lnTo>
                <a:lnTo>
                  <a:pt x="3464" y="1338"/>
                </a:lnTo>
                <a:lnTo>
                  <a:pt x="3425" y="1291"/>
                </a:lnTo>
                <a:lnTo>
                  <a:pt x="3366" y="1306"/>
                </a:lnTo>
                <a:lnTo>
                  <a:pt x="3360" y="1343"/>
                </a:lnTo>
                <a:lnTo>
                  <a:pt x="3387" y="1401"/>
                </a:lnTo>
                <a:lnTo>
                  <a:pt x="3387" y="1443"/>
                </a:lnTo>
                <a:lnTo>
                  <a:pt x="3428" y="1489"/>
                </a:lnTo>
                <a:lnTo>
                  <a:pt x="3451" y="1510"/>
                </a:lnTo>
                <a:lnTo>
                  <a:pt x="3407" y="1510"/>
                </a:lnTo>
                <a:lnTo>
                  <a:pt x="3375" y="1489"/>
                </a:lnTo>
                <a:lnTo>
                  <a:pt x="3351" y="1514"/>
                </a:lnTo>
                <a:lnTo>
                  <a:pt x="3414" y="1575"/>
                </a:lnTo>
                <a:lnTo>
                  <a:pt x="3464" y="1613"/>
                </a:lnTo>
                <a:lnTo>
                  <a:pt x="3508" y="1606"/>
                </a:lnTo>
                <a:lnTo>
                  <a:pt x="3564" y="1620"/>
                </a:lnTo>
                <a:lnTo>
                  <a:pt x="3630" y="1620"/>
                </a:lnTo>
                <a:lnTo>
                  <a:pt x="3687" y="1613"/>
                </a:lnTo>
                <a:lnTo>
                  <a:pt x="3742" y="1631"/>
                </a:lnTo>
                <a:lnTo>
                  <a:pt x="3728" y="1646"/>
                </a:lnTo>
                <a:lnTo>
                  <a:pt x="3666" y="1627"/>
                </a:lnTo>
                <a:lnTo>
                  <a:pt x="3666" y="1712"/>
                </a:lnTo>
                <a:lnTo>
                  <a:pt x="3710" y="1712"/>
                </a:lnTo>
                <a:lnTo>
                  <a:pt x="3737" y="1702"/>
                </a:lnTo>
                <a:lnTo>
                  <a:pt x="3742" y="1679"/>
                </a:lnTo>
                <a:lnTo>
                  <a:pt x="3796" y="1684"/>
                </a:lnTo>
                <a:lnTo>
                  <a:pt x="3858" y="1662"/>
                </a:lnTo>
                <a:lnTo>
                  <a:pt x="3853" y="1698"/>
                </a:lnTo>
                <a:lnTo>
                  <a:pt x="3876" y="1726"/>
                </a:lnTo>
                <a:lnTo>
                  <a:pt x="3908" y="1747"/>
                </a:lnTo>
                <a:lnTo>
                  <a:pt x="3942" y="1726"/>
                </a:lnTo>
                <a:lnTo>
                  <a:pt x="3939" y="1688"/>
                </a:lnTo>
                <a:lnTo>
                  <a:pt x="3942" y="1651"/>
                </a:lnTo>
                <a:lnTo>
                  <a:pt x="3966" y="1688"/>
                </a:lnTo>
                <a:lnTo>
                  <a:pt x="3978" y="1729"/>
                </a:lnTo>
                <a:lnTo>
                  <a:pt x="3930" y="1821"/>
                </a:lnTo>
                <a:lnTo>
                  <a:pt x="3876" y="1906"/>
                </a:lnTo>
                <a:lnTo>
                  <a:pt x="3826" y="1987"/>
                </a:lnTo>
                <a:lnTo>
                  <a:pt x="3764" y="2079"/>
                </a:lnTo>
                <a:lnTo>
                  <a:pt x="3725" y="2051"/>
                </a:lnTo>
                <a:lnTo>
                  <a:pt x="3666" y="2072"/>
                </a:lnTo>
                <a:lnTo>
                  <a:pt x="3648" y="2100"/>
                </a:lnTo>
                <a:lnTo>
                  <a:pt x="3608" y="2122"/>
                </a:lnTo>
                <a:lnTo>
                  <a:pt x="3535" y="2132"/>
                </a:lnTo>
                <a:lnTo>
                  <a:pt x="3491" y="2129"/>
                </a:lnTo>
                <a:lnTo>
                  <a:pt x="3503" y="2075"/>
                </a:lnTo>
                <a:lnTo>
                  <a:pt x="3500" y="2037"/>
                </a:lnTo>
                <a:lnTo>
                  <a:pt x="3532" y="2004"/>
                </a:lnTo>
                <a:lnTo>
                  <a:pt x="3526" y="1978"/>
                </a:lnTo>
                <a:lnTo>
                  <a:pt x="3473" y="1952"/>
                </a:lnTo>
                <a:lnTo>
                  <a:pt x="3482" y="1906"/>
                </a:lnTo>
                <a:lnTo>
                  <a:pt x="3496" y="1856"/>
                </a:lnTo>
                <a:lnTo>
                  <a:pt x="3544" y="1815"/>
                </a:lnTo>
                <a:lnTo>
                  <a:pt x="3612" y="1811"/>
                </a:lnTo>
                <a:lnTo>
                  <a:pt x="3625" y="1778"/>
                </a:lnTo>
                <a:lnTo>
                  <a:pt x="3608" y="1729"/>
                </a:lnTo>
                <a:lnTo>
                  <a:pt x="3648" y="1715"/>
                </a:lnTo>
                <a:lnTo>
                  <a:pt x="3666" y="1712"/>
                </a:lnTo>
                <a:lnTo>
                  <a:pt x="3666" y="1631"/>
                </a:lnTo>
                <a:lnTo>
                  <a:pt x="3612" y="1637"/>
                </a:lnTo>
                <a:lnTo>
                  <a:pt x="3564" y="1655"/>
                </a:lnTo>
                <a:lnTo>
                  <a:pt x="3514" y="1631"/>
                </a:lnTo>
                <a:lnTo>
                  <a:pt x="3458" y="1631"/>
                </a:lnTo>
                <a:lnTo>
                  <a:pt x="3392" y="1613"/>
                </a:lnTo>
                <a:lnTo>
                  <a:pt x="3351" y="1575"/>
                </a:lnTo>
                <a:lnTo>
                  <a:pt x="3330" y="1540"/>
                </a:lnTo>
                <a:lnTo>
                  <a:pt x="3292" y="1506"/>
                </a:lnTo>
                <a:lnTo>
                  <a:pt x="3330" y="1500"/>
                </a:lnTo>
                <a:lnTo>
                  <a:pt x="3351" y="1510"/>
                </a:lnTo>
                <a:lnTo>
                  <a:pt x="3380" y="1483"/>
                </a:lnTo>
                <a:lnTo>
                  <a:pt x="3366" y="1439"/>
                </a:lnTo>
                <a:lnTo>
                  <a:pt x="3330" y="1435"/>
                </a:lnTo>
                <a:lnTo>
                  <a:pt x="3307" y="1387"/>
                </a:lnTo>
                <a:lnTo>
                  <a:pt x="3325" y="1338"/>
                </a:lnTo>
                <a:lnTo>
                  <a:pt x="3351" y="1298"/>
                </a:lnTo>
                <a:lnTo>
                  <a:pt x="3342" y="1250"/>
                </a:lnTo>
                <a:lnTo>
                  <a:pt x="3325" y="1246"/>
                </a:lnTo>
                <a:lnTo>
                  <a:pt x="3292" y="1270"/>
                </a:lnTo>
                <a:lnTo>
                  <a:pt x="3291" y="1298"/>
                </a:lnTo>
                <a:lnTo>
                  <a:pt x="3253" y="1250"/>
                </a:lnTo>
                <a:lnTo>
                  <a:pt x="3201" y="1215"/>
                </a:lnTo>
                <a:lnTo>
                  <a:pt x="3158" y="1216"/>
                </a:lnTo>
                <a:lnTo>
                  <a:pt x="3125" y="1267"/>
                </a:lnTo>
                <a:lnTo>
                  <a:pt x="3069" y="1291"/>
                </a:lnTo>
                <a:lnTo>
                  <a:pt x="3069" y="1323"/>
                </a:lnTo>
                <a:lnTo>
                  <a:pt x="3087" y="1362"/>
                </a:lnTo>
                <a:lnTo>
                  <a:pt x="3083" y="1397"/>
                </a:lnTo>
                <a:lnTo>
                  <a:pt x="3042" y="1394"/>
                </a:lnTo>
                <a:lnTo>
                  <a:pt x="3012" y="1343"/>
                </a:lnTo>
                <a:lnTo>
                  <a:pt x="2967" y="1298"/>
                </a:lnTo>
                <a:lnTo>
                  <a:pt x="2917" y="1267"/>
                </a:lnTo>
                <a:lnTo>
                  <a:pt x="2882" y="1215"/>
                </a:lnTo>
                <a:lnTo>
                  <a:pt x="2846" y="1193"/>
                </a:lnTo>
                <a:lnTo>
                  <a:pt x="2778" y="1193"/>
                </a:lnTo>
                <a:lnTo>
                  <a:pt x="2725" y="1193"/>
                </a:lnTo>
                <a:lnTo>
                  <a:pt x="2689" y="1216"/>
                </a:lnTo>
                <a:lnTo>
                  <a:pt x="2653" y="1181"/>
                </a:lnTo>
                <a:lnTo>
                  <a:pt x="2612" y="1158"/>
                </a:lnTo>
                <a:lnTo>
                  <a:pt x="2560" y="1123"/>
                </a:lnTo>
                <a:lnTo>
                  <a:pt x="2600" y="1181"/>
                </a:lnTo>
                <a:lnTo>
                  <a:pt x="2657" y="1196"/>
                </a:lnTo>
                <a:lnTo>
                  <a:pt x="2698" y="1250"/>
                </a:lnTo>
                <a:lnTo>
                  <a:pt x="2685" y="1291"/>
                </a:lnTo>
                <a:lnTo>
                  <a:pt x="2644" y="1316"/>
                </a:lnTo>
                <a:lnTo>
                  <a:pt x="2582" y="1323"/>
                </a:lnTo>
                <a:lnTo>
                  <a:pt x="2533" y="1342"/>
                </a:lnTo>
                <a:lnTo>
                  <a:pt x="2496" y="1378"/>
                </a:lnTo>
                <a:lnTo>
                  <a:pt x="2475" y="1404"/>
                </a:lnTo>
                <a:lnTo>
                  <a:pt x="2457" y="1356"/>
                </a:lnTo>
                <a:lnTo>
                  <a:pt x="2430" y="1291"/>
                </a:lnTo>
                <a:lnTo>
                  <a:pt x="2389" y="1256"/>
                </a:lnTo>
                <a:lnTo>
                  <a:pt x="2389" y="1216"/>
                </a:lnTo>
                <a:lnTo>
                  <a:pt x="2355" y="1220"/>
                </a:lnTo>
                <a:lnTo>
                  <a:pt x="2362" y="1285"/>
                </a:lnTo>
                <a:lnTo>
                  <a:pt x="2400" y="1338"/>
                </a:lnTo>
                <a:lnTo>
                  <a:pt x="2400" y="1377"/>
                </a:lnTo>
                <a:lnTo>
                  <a:pt x="2451" y="1401"/>
                </a:lnTo>
                <a:lnTo>
                  <a:pt x="2475" y="1434"/>
                </a:lnTo>
                <a:lnTo>
                  <a:pt x="2528" y="1415"/>
                </a:lnTo>
                <a:lnTo>
                  <a:pt x="2573" y="1412"/>
                </a:lnTo>
                <a:lnTo>
                  <a:pt x="2630" y="1394"/>
                </a:lnTo>
                <a:lnTo>
                  <a:pt x="2605" y="1448"/>
                </a:lnTo>
                <a:lnTo>
                  <a:pt x="2560" y="1521"/>
                </a:lnTo>
                <a:lnTo>
                  <a:pt x="2528" y="1566"/>
                </a:lnTo>
                <a:lnTo>
                  <a:pt x="2483" y="1606"/>
                </a:lnTo>
                <a:lnTo>
                  <a:pt x="2457" y="1646"/>
                </a:lnTo>
                <a:lnTo>
                  <a:pt x="2446" y="1726"/>
                </a:lnTo>
                <a:lnTo>
                  <a:pt x="2439" y="1785"/>
                </a:lnTo>
                <a:lnTo>
                  <a:pt x="2444" y="1839"/>
                </a:lnTo>
                <a:lnTo>
                  <a:pt x="2451" y="1891"/>
                </a:lnTo>
                <a:lnTo>
                  <a:pt x="2451" y="1906"/>
                </a:lnTo>
                <a:lnTo>
                  <a:pt x="2496" y="1903"/>
                </a:lnTo>
                <a:lnTo>
                  <a:pt x="2501" y="1856"/>
                </a:lnTo>
                <a:lnTo>
                  <a:pt x="2551" y="1811"/>
                </a:lnTo>
                <a:lnTo>
                  <a:pt x="2600" y="1785"/>
                </a:lnTo>
                <a:lnTo>
                  <a:pt x="2608" y="1835"/>
                </a:lnTo>
                <a:lnTo>
                  <a:pt x="2605" y="1881"/>
                </a:lnTo>
                <a:lnTo>
                  <a:pt x="2578" y="1906"/>
                </a:lnTo>
                <a:lnTo>
                  <a:pt x="2582" y="1935"/>
                </a:lnTo>
                <a:lnTo>
                  <a:pt x="2564" y="1995"/>
                </a:lnTo>
                <a:lnTo>
                  <a:pt x="2555" y="2027"/>
                </a:lnTo>
                <a:lnTo>
                  <a:pt x="2523" y="2037"/>
                </a:lnTo>
                <a:lnTo>
                  <a:pt x="2489" y="2004"/>
                </a:lnTo>
                <a:lnTo>
                  <a:pt x="2501" y="1956"/>
                </a:lnTo>
                <a:lnTo>
                  <a:pt x="2514" y="1938"/>
                </a:lnTo>
                <a:lnTo>
                  <a:pt x="2492" y="1906"/>
                </a:lnTo>
                <a:lnTo>
                  <a:pt x="2446" y="1910"/>
                </a:lnTo>
                <a:lnTo>
                  <a:pt x="2433" y="1952"/>
                </a:lnTo>
                <a:lnTo>
                  <a:pt x="2371" y="1978"/>
                </a:lnTo>
                <a:lnTo>
                  <a:pt x="2332" y="2004"/>
                </a:lnTo>
                <a:lnTo>
                  <a:pt x="2335" y="2051"/>
                </a:lnTo>
                <a:lnTo>
                  <a:pt x="2332" y="2110"/>
                </a:lnTo>
                <a:lnTo>
                  <a:pt x="2312" y="2167"/>
                </a:lnTo>
                <a:lnTo>
                  <a:pt x="2228" y="2235"/>
                </a:lnTo>
                <a:lnTo>
                  <a:pt x="2189" y="2238"/>
                </a:lnTo>
                <a:lnTo>
                  <a:pt x="2157" y="2197"/>
                </a:lnTo>
                <a:lnTo>
                  <a:pt x="2107" y="2167"/>
                </a:lnTo>
                <a:lnTo>
                  <a:pt x="2080" y="2154"/>
                </a:lnTo>
                <a:lnTo>
                  <a:pt x="2032" y="2072"/>
                </a:lnTo>
                <a:lnTo>
                  <a:pt x="1987" y="2030"/>
                </a:lnTo>
                <a:lnTo>
                  <a:pt x="1950" y="1987"/>
                </a:lnTo>
                <a:lnTo>
                  <a:pt x="1932" y="1948"/>
                </a:lnTo>
                <a:lnTo>
                  <a:pt x="1928" y="1891"/>
                </a:lnTo>
                <a:lnTo>
                  <a:pt x="1887" y="1856"/>
                </a:lnTo>
                <a:lnTo>
                  <a:pt x="1875" y="1821"/>
                </a:lnTo>
                <a:lnTo>
                  <a:pt x="1901" y="1776"/>
                </a:lnTo>
                <a:lnTo>
                  <a:pt x="1901" y="1733"/>
                </a:lnTo>
                <a:lnTo>
                  <a:pt x="1860" y="1712"/>
                </a:lnTo>
                <a:lnTo>
                  <a:pt x="1798" y="1702"/>
                </a:lnTo>
                <a:lnTo>
                  <a:pt x="1750" y="1688"/>
                </a:lnTo>
                <a:lnTo>
                  <a:pt x="1721" y="1702"/>
                </a:lnTo>
                <a:lnTo>
                  <a:pt x="1676" y="1712"/>
                </a:lnTo>
                <a:lnTo>
                  <a:pt x="1637" y="1688"/>
                </a:lnTo>
                <a:lnTo>
                  <a:pt x="1600" y="1658"/>
                </a:lnTo>
                <a:lnTo>
                  <a:pt x="1553" y="1651"/>
                </a:lnTo>
                <a:lnTo>
                  <a:pt x="1503" y="1631"/>
                </a:lnTo>
                <a:lnTo>
                  <a:pt x="1458" y="1602"/>
                </a:lnTo>
                <a:lnTo>
                  <a:pt x="1444" y="1535"/>
                </a:lnTo>
                <a:lnTo>
                  <a:pt x="1439" y="1489"/>
                </a:lnTo>
                <a:lnTo>
                  <a:pt x="1480" y="1460"/>
                </a:lnTo>
                <a:lnTo>
                  <a:pt x="1476" y="1429"/>
                </a:lnTo>
                <a:lnTo>
                  <a:pt x="1462" y="1373"/>
                </a:lnTo>
                <a:lnTo>
                  <a:pt x="1466" y="1321"/>
                </a:lnTo>
                <a:lnTo>
                  <a:pt x="1458" y="1270"/>
                </a:lnTo>
                <a:lnTo>
                  <a:pt x="1503" y="1227"/>
                </a:lnTo>
                <a:lnTo>
                  <a:pt x="1539" y="1203"/>
                </a:lnTo>
                <a:lnTo>
                  <a:pt x="1578" y="1196"/>
                </a:lnTo>
                <a:lnTo>
                  <a:pt x="1566" y="1158"/>
                </a:lnTo>
                <a:lnTo>
                  <a:pt x="1592" y="1123"/>
                </a:lnTo>
                <a:lnTo>
                  <a:pt x="1632" y="1100"/>
                </a:lnTo>
                <a:lnTo>
                  <a:pt x="1682" y="1119"/>
                </a:lnTo>
                <a:lnTo>
                  <a:pt x="1744" y="1133"/>
                </a:lnTo>
                <a:lnTo>
                  <a:pt x="1807" y="1123"/>
                </a:lnTo>
                <a:lnTo>
                  <a:pt x="1866" y="1123"/>
                </a:lnTo>
                <a:lnTo>
                  <a:pt x="1892" y="1124"/>
                </a:lnTo>
                <a:lnTo>
                  <a:pt x="1905" y="1171"/>
                </a:lnTo>
                <a:lnTo>
                  <a:pt x="1960" y="1179"/>
                </a:lnTo>
                <a:lnTo>
                  <a:pt x="2012" y="1193"/>
                </a:lnTo>
                <a:lnTo>
                  <a:pt x="2044" y="1189"/>
                </a:lnTo>
                <a:lnTo>
                  <a:pt x="2067" y="1161"/>
                </a:lnTo>
                <a:lnTo>
                  <a:pt x="2083" y="1140"/>
                </a:lnTo>
                <a:lnTo>
                  <a:pt x="2133" y="1150"/>
                </a:lnTo>
                <a:lnTo>
                  <a:pt x="2192" y="1171"/>
                </a:lnTo>
                <a:lnTo>
                  <a:pt x="2255" y="1179"/>
                </a:lnTo>
                <a:lnTo>
                  <a:pt x="2300" y="1181"/>
                </a:lnTo>
                <a:lnTo>
                  <a:pt x="2355" y="1179"/>
                </a:lnTo>
                <a:lnTo>
                  <a:pt x="2389" y="1150"/>
                </a:lnTo>
                <a:lnTo>
                  <a:pt x="2407" y="1111"/>
                </a:lnTo>
                <a:lnTo>
                  <a:pt x="2430" y="1079"/>
                </a:lnTo>
                <a:lnTo>
                  <a:pt x="2407" y="1069"/>
                </a:lnTo>
                <a:lnTo>
                  <a:pt x="2380" y="1044"/>
                </a:lnTo>
                <a:lnTo>
                  <a:pt x="2350" y="1052"/>
                </a:lnTo>
                <a:lnTo>
                  <a:pt x="2291" y="1052"/>
                </a:lnTo>
                <a:lnTo>
                  <a:pt x="2250" y="1037"/>
                </a:lnTo>
                <a:lnTo>
                  <a:pt x="2246" y="1001"/>
                </a:lnTo>
                <a:lnTo>
                  <a:pt x="2228" y="991"/>
                </a:lnTo>
                <a:lnTo>
                  <a:pt x="2205" y="1001"/>
                </a:lnTo>
                <a:lnTo>
                  <a:pt x="2216" y="1037"/>
                </a:lnTo>
                <a:lnTo>
                  <a:pt x="2196" y="1065"/>
                </a:lnTo>
                <a:lnTo>
                  <a:pt x="2151" y="1062"/>
                </a:lnTo>
                <a:lnTo>
                  <a:pt x="2128" y="1034"/>
                </a:lnTo>
                <a:lnTo>
                  <a:pt x="2116" y="997"/>
                </a:lnTo>
                <a:lnTo>
                  <a:pt x="2116" y="956"/>
                </a:lnTo>
                <a:lnTo>
                  <a:pt x="2089" y="938"/>
                </a:lnTo>
                <a:lnTo>
                  <a:pt x="2076" y="966"/>
                </a:lnTo>
                <a:lnTo>
                  <a:pt x="2080" y="1001"/>
                </a:lnTo>
                <a:lnTo>
                  <a:pt x="2098" y="1031"/>
                </a:lnTo>
                <a:lnTo>
                  <a:pt x="2128" y="1054"/>
                </a:lnTo>
                <a:lnTo>
                  <a:pt x="2098" y="1087"/>
                </a:lnTo>
                <a:lnTo>
                  <a:pt x="2067" y="1107"/>
                </a:lnTo>
                <a:lnTo>
                  <a:pt x="2026" y="1100"/>
                </a:lnTo>
                <a:lnTo>
                  <a:pt x="2026" y="1124"/>
                </a:lnTo>
                <a:lnTo>
                  <a:pt x="1994" y="1145"/>
                </a:lnTo>
                <a:lnTo>
                  <a:pt x="1955" y="1107"/>
                </a:lnTo>
                <a:lnTo>
                  <a:pt x="1960" y="1083"/>
                </a:lnTo>
                <a:lnTo>
                  <a:pt x="2008" y="1100"/>
                </a:lnTo>
                <a:lnTo>
                  <a:pt x="2039" y="1100"/>
                </a:lnTo>
                <a:lnTo>
                  <a:pt x="2080" y="1076"/>
                </a:lnTo>
                <a:lnTo>
                  <a:pt x="2067" y="1037"/>
                </a:lnTo>
                <a:lnTo>
                  <a:pt x="2032" y="1013"/>
                </a:lnTo>
                <a:lnTo>
                  <a:pt x="1994" y="991"/>
                </a:lnTo>
                <a:lnTo>
                  <a:pt x="1955" y="960"/>
                </a:lnTo>
                <a:lnTo>
                  <a:pt x="1910" y="926"/>
                </a:lnTo>
                <a:lnTo>
                  <a:pt x="1910" y="966"/>
                </a:lnTo>
                <a:lnTo>
                  <a:pt x="1942" y="996"/>
                </a:lnTo>
                <a:lnTo>
                  <a:pt x="1932" y="1037"/>
                </a:lnTo>
                <a:lnTo>
                  <a:pt x="1932" y="1076"/>
                </a:lnTo>
                <a:lnTo>
                  <a:pt x="1887" y="1048"/>
                </a:lnTo>
                <a:lnTo>
                  <a:pt x="1878" y="1018"/>
                </a:lnTo>
                <a:lnTo>
                  <a:pt x="1901" y="997"/>
                </a:lnTo>
                <a:lnTo>
                  <a:pt x="1892" y="973"/>
                </a:lnTo>
                <a:lnTo>
                  <a:pt x="1916" y="962"/>
                </a:lnTo>
                <a:lnTo>
                  <a:pt x="1916" y="926"/>
                </a:lnTo>
                <a:lnTo>
                  <a:pt x="1878" y="935"/>
                </a:lnTo>
                <a:lnTo>
                  <a:pt x="1848" y="966"/>
                </a:lnTo>
                <a:lnTo>
                  <a:pt x="1807" y="960"/>
                </a:lnTo>
                <a:lnTo>
                  <a:pt x="1750" y="980"/>
                </a:lnTo>
                <a:lnTo>
                  <a:pt x="1739" y="1027"/>
                </a:lnTo>
                <a:lnTo>
                  <a:pt x="1691" y="1054"/>
                </a:lnTo>
                <a:lnTo>
                  <a:pt x="1637" y="1079"/>
                </a:lnTo>
                <a:lnTo>
                  <a:pt x="1587" y="1083"/>
                </a:lnTo>
                <a:lnTo>
                  <a:pt x="1539" y="1069"/>
                </a:lnTo>
                <a:lnTo>
                  <a:pt x="1508" y="1048"/>
                </a:lnTo>
                <a:lnTo>
                  <a:pt x="1530" y="1027"/>
                </a:lnTo>
                <a:lnTo>
                  <a:pt x="1508" y="996"/>
                </a:lnTo>
                <a:lnTo>
                  <a:pt x="1542" y="970"/>
                </a:lnTo>
                <a:lnTo>
                  <a:pt x="1548" y="942"/>
                </a:lnTo>
                <a:lnTo>
                  <a:pt x="1548" y="904"/>
                </a:lnTo>
                <a:lnTo>
                  <a:pt x="1592" y="868"/>
                </a:lnTo>
                <a:lnTo>
                  <a:pt x="1660" y="885"/>
                </a:lnTo>
                <a:lnTo>
                  <a:pt x="1732" y="895"/>
                </a:lnTo>
                <a:lnTo>
                  <a:pt x="1758" y="870"/>
                </a:lnTo>
                <a:lnTo>
                  <a:pt x="1758" y="833"/>
                </a:lnTo>
                <a:lnTo>
                  <a:pt x="1726" y="803"/>
                </a:lnTo>
                <a:lnTo>
                  <a:pt x="1667" y="782"/>
                </a:lnTo>
                <a:lnTo>
                  <a:pt x="1700" y="764"/>
                </a:lnTo>
                <a:lnTo>
                  <a:pt x="1753" y="747"/>
                </a:lnTo>
                <a:lnTo>
                  <a:pt x="1762" y="741"/>
                </a:lnTo>
                <a:lnTo>
                  <a:pt x="1750" y="733"/>
                </a:lnTo>
                <a:lnTo>
                  <a:pt x="1705" y="741"/>
                </a:lnTo>
                <a:lnTo>
                  <a:pt x="1660" y="747"/>
                </a:lnTo>
                <a:lnTo>
                  <a:pt x="1632" y="754"/>
                </a:lnTo>
                <a:lnTo>
                  <a:pt x="1650" y="729"/>
                </a:lnTo>
                <a:lnTo>
                  <a:pt x="1660" y="690"/>
                </a:lnTo>
                <a:lnTo>
                  <a:pt x="1676" y="672"/>
                </a:lnTo>
                <a:lnTo>
                  <a:pt x="1687" y="648"/>
                </a:lnTo>
                <a:lnTo>
                  <a:pt x="1664" y="620"/>
                </a:lnTo>
                <a:lnTo>
                  <a:pt x="1632" y="637"/>
                </a:lnTo>
                <a:lnTo>
                  <a:pt x="1637" y="671"/>
                </a:lnTo>
                <a:lnTo>
                  <a:pt x="1632" y="697"/>
                </a:lnTo>
                <a:lnTo>
                  <a:pt x="1610" y="741"/>
                </a:lnTo>
                <a:lnTo>
                  <a:pt x="1566" y="733"/>
                </a:lnTo>
                <a:lnTo>
                  <a:pt x="1553" y="697"/>
                </a:lnTo>
                <a:lnTo>
                  <a:pt x="1525" y="655"/>
                </a:lnTo>
                <a:lnTo>
                  <a:pt x="1578" y="648"/>
                </a:lnTo>
                <a:lnTo>
                  <a:pt x="1598" y="634"/>
                </a:lnTo>
                <a:lnTo>
                  <a:pt x="1619" y="624"/>
                </a:lnTo>
                <a:lnTo>
                  <a:pt x="1619" y="606"/>
                </a:lnTo>
                <a:lnTo>
                  <a:pt x="1605" y="579"/>
                </a:lnTo>
                <a:lnTo>
                  <a:pt x="1646" y="560"/>
                </a:lnTo>
                <a:lnTo>
                  <a:pt x="1687" y="543"/>
                </a:lnTo>
                <a:lnTo>
                  <a:pt x="1714" y="556"/>
                </a:lnTo>
                <a:lnTo>
                  <a:pt x="1726" y="596"/>
                </a:lnTo>
                <a:lnTo>
                  <a:pt x="1744" y="637"/>
                </a:lnTo>
                <a:lnTo>
                  <a:pt x="1771" y="659"/>
                </a:lnTo>
                <a:lnTo>
                  <a:pt x="1783" y="697"/>
                </a:lnTo>
                <a:lnTo>
                  <a:pt x="1762" y="723"/>
                </a:lnTo>
                <a:lnTo>
                  <a:pt x="1758" y="743"/>
                </a:lnTo>
                <a:lnTo>
                  <a:pt x="1798" y="733"/>
                </a:lnTo>
                <a:lnTo>
                  <a:pt x="1842" y="716"/>
                </a:lnTo>
                <a:lnTo>
                  <a:pt x="1860" y="671"/>
                </a:lnTo>
                <a:lnTo>
                  <a:pt x="1905" y="671"/>
                </a:lnTo>
                <a:lnTo>
                  <a:pt x="1928" y="655"/>
                </a:lnTo>
                <a:lnTo>
                  <a:pt x="1923" y="620"/>
                </a:lnTo>
                <a:lnTo>
                  <a:pt x="1901" y="584"/>
                </a:lnTo>
                <a:lnTo>
                  <a:pt x="1942" y="584"/>
                </a:lnTo>
                <a:lnTo>
                  <a:pt x="1987" y="620"/>
                </a:lnTo>
                <a:lnTo>
                  <a:pt x="2026" y="648"/>
                </a:lnTo>
                <a:lnTo>
                  <a:pt x="2057" y="648"/>
                </a:lnTo>
                <a:lnTo>
                  <a:pt x="2112" y="634"/>
                </a:lnTo>
                <a:lnTo>
                  <a:pt x="2148" y="589"/>
                </a:lnTo>
                <a:lnTo>
                  <a:pt x="2166" y="556"/>
                </a:lnTo>
                <a:lnTo>
                  <a:pt x="2246" y="570"/>
                </a:lnTo>
                <a:lnTo>
                  <a:pt x="2178" y="539"/>
                </a:lnTo>
                <a:lnTo>
                  <a:pt x="2128" y="543"/>
                </a:lnTo>
                <a:lnTo>
                  <a:pt x="2116" y="493"/>
                </a:lnTo>
                <a:lnTo>
                  <a:pt x="2116" y="464"/>
                </a:lnTo>
                <a:lnTo>
                  <a:pt x="2173" y="452"/>
                </a:lnTo>
                <a:lnTo>
                  <a:pt x="2189" y="422"/>
                </a:lnTo>
                <a:lnTo>
                  <a:pt x="2148" y="436"/>
                </a:lnTo>
                <a:lnTo>
                  <a:pt x="2098" y="462"/>
                </a:lnTo>
                <a:lnTo>
                  <a:pt x="2050" y="464"/>
                </a:lnTo>
                <a:lnTo>
                  <a:pt x="2076" y="510"/>
                </a:lnTo>
                <a:lnTo>
                  <a:pt x="2067" y="549"/>
                </a:lnTo>
                <a:lnTo>
                  <a:pt x="2067" y="580"/>
                </a:lnTo>
                <a:lnTo>
                  <a:pt x="2032" y="606"/>
                </a:lnTo>
                <a:lnTo>
                  <a:pt x="1991" y="613"/>
                </a:lnTo>
                <a:lnTo>
                  <a:pt x="1960" y="584"/>
                </a:lnTo>
                <a:lnTo>
                  <a:pt x="1964" y="556"/>
                </a:lnTo>
                <a:lnTo>
                  <a:pt x="1973" y="539"/>
                </a:lnTo>
                <a:lnTo>
                  <a:pt x="1928" y="549"/>
                </a:lnTo>
                <a:lnTo>
                  <a:pt x="1883" y="531"/>
                </a:lnTo>
                <a:lnTo>
                  <a:pt x="1860" y="507"/>
                </a:lnTo>
                <a:lnTo>
                  <a:pt x="1875" y="464"/>
                </a:lnTo>
                <a:lnTo>
                  <a:pt x="1866" y="462"/>
                </a:lnTo>
                <a:lnTo>
                  <a:pt x="1875" y="457"/>
                </a:lnTo>
                <a:lnTo>
                  <a:pt x="1878" y="453"/>
                </a:lnTo>
                <a:lnTo>
                  <a:pt x="1355" y="453"/>
                </a:lnTo>
                <a:lnTo>
                  <a:pt x="1326" y="478"/>
                </a:lnTo>
                <a:lnTo>
                  <a:pt x="1282" y="500"/>
                </a:lnTo>
                <a:lnTo>
                  <a:pt x="1237" y="486"/>
                </a:lnTo>
                <a:lnTo>
                  <a:pt x="1225" y="462"/>
                </a:lnTo>
                <a:lnTo>
                  <a:pt x="1225" y="433"/>
                </a:lnTo>
                <a:lnTo>
                  <a:pt x="1230" y="429"/>
                </a:lnTo>
                <a:lnTo>
                  <a:pt x="1121" y="429"/>
                </a:lnTo>
                <a:lnTo>
                  <a:pt x="1085" y="433"/>
                </a:lnTo>
                <a:lnTo>
                  <a:pt x="1055" y="486"/>
                </a:lnTo>
                <a:lnTo>
                  <a:pt x="1037" y="525"/>
                </a:lnTo>
                <a:lnTo>
                  <a:pt x="1025" y="560"/>
                </a:lnTo>
                <a:lnTo>
                  <a:pt x="969" y="549"/>
                </a:lnTo>
                <a:lnTo>
                  <a:pt x="935" y="525"/>
                </a:lnTo>
                <a:lnTo>
                  <a:pt x="930" y="464"/>
                </a:lnTo>
                <a:lnTo>
                  <a:pt x="907" y="404"/>
                </a:lnTo>
                <a:lnTo>
                  <a:pt x="875" y="370"/>
                </a:lnTo>
                <a:lnTo>
                  <a:pt x="891" y="347"/>
                </a:lnTo>
                <a:lnTo>
                  <a:pt x="858" y="295"/>
                </a:lnTo>
                <a:lnTo>
                  <a:pt x="830" y="276"/>
                </a:lnTo>
                <a:lnTo>
                  <a:pt x="796" y="299"/>
                </a:lnTo>
                <a:lnTo>
                  <a:pt x="746" y="274"/>
                </a:lnTo>
                <a:lnTo>
                  <a:pt x="714" y="291"/>
                </a:lnTo>
                <a:lnTo>
                  <a:pt x="692" y="309"/>
                </a:lnTo>
                <a:lnTo>
                  <a:pt x="630" y="323"/>
                </a:lnTo>
                <a:lnTo>
                  <a:pt x="594" y="358"/>
                </a:lnTo>
                <a:lnTo>
                  <a:pt x="664" y="365"/>
                </a:lnTo>
                <a:lnTo>
                  <a:pt x="728" y="387"/>
                </a:lnTo>
                <a:lnTo>
                  <a:pt x="753" y="422"/>
                </a:lnTo>
                <a:lnTo>
                  <a:pt x="796" y="457"/>
                </a:lnTo>
                <a:lnTo>
                  <a:pt x="800" y="514"/>
                </a:lnTo>
                <a:lnTo>
                  <a:pt x="785" y="570"/>
                </a:lnTo>
                <a:lnTo>
                  <a:pt x="746" y="584"/>
                </a:lnTo>
                <a:lnTo>
                  <a:pt x="701" y="549"/>
                </a:lnTo>
                <a:lnTo>
                  <a:pt x="616" y="545"/>
                </a:lnTo>
                <a:lnTo>
                  <a:pt x="616" y="521"/>
                </a:lnTo>
                <a:lnTo>
                  <a:pt x="692" y="507"/>
                </a:lnTo>
                <a:lnTo>
                  <a:pt x="696" y="474"/>
                </a:lnTo>
                <a:lnTo>
                  <a:pt x="687" y="462"/>
                </a:lnTo>
                <a:lnTo>
                  <a:pt x="662" y="493"/>
                </a:lnTo>
                <a:lnTo>
                  <a:pt x="625" y="469"/>
                </a:lnTo>
                <a:lnTo>
                  <a:pt x="675" y="436"/>
                </a:lnTo>
                <a:lnTo>
                  <a:pt x="701" y="464"/>
                </a:lnTo>
                <a:lnTo>
                  <a:pt x="662" y="433"/>
                </a:lnTo>
                <a:lnTo>
                  <a:pt x="616" y="433"/>
                </a:lnTo>
                <a:lnTo>
                  <a:pt x="585" y="457"/>
                </a:lnTo>
                <a:lnTo>
                  <a:pt x="589" y="493"/>
                </a:lnTo>
                <a:lnTo>
                  <a:pt x="589" y="539"/>
                </a:lnTo>
                <a:lnTo>
                  <a:pt x="580" y="575"/>
                </a:lnTo>
                <a:lnTo>
                  <a:pt x="589" y="610"/>
                </a:lnTo>
                <a:lnTo>
                  <a:pt x="544" y="580"/>
                </a:lnTo>
                <a:lnTo>
                  <a:pt x="526" y="601"/>
                </a:lnTo>
                <a:lnTo>
                  <a:pt x="508" y="579"/>
                </a:lnTo>
                <a:lnTo>
                  <a:pt x="526" y="543"/>
                </a:lnTo>
                <a:lnTo>
                  <a:pt x="485" y="556"/>
                </a:lnTo>
                <a:lnTo>
                  <a:pt x="464" y="584"/>
                </a:lnTo>
                <a:lnTo>
                  <a:pt x="433" y="613"/>
                </a:lnTo>
                <a:lnTo>
                  <a:pt x="433" y="641"/>
                </a:lnTo>
                <a:lnTo>
                  <a:pt x="383" y="641"/>
                </a:lnTo>
                <a:lnTo>
                  <a:pt x="364" y="659"/>
                </a:lnTo>
                <a:lnTo>
                  <a:pt x="383" y="706"/>
                </a:lnTo>
                <a:lnTo>
                  <a:pt x="435" y="729"/>
                </a:lnTo>
                <a:lnTo>
                  <a:pt x="464" y="747"/>
                </a:lnTo>
                <a:lnTo>
                  <a:pt x="458" y="789"/>
                </a:lnTo>
                <a:lnTo>
                  <a:pt x="496" y="779"/>
                </a:lnTo>
                <a:lnTo>
                  <a:pt x="500" y="741"/>
                </a:lnTo>
                <a:lnTo>
                  <a:pt x="557" y="741"/>
                </a:lnTo>
                <a:lnTo>
                  <a:pt x="594" y="706"/>
                </a:lnTo>
                <a:lnTo>
                  <a:pt x="598" y="671"/>
                </a:lnTo>
                <a:lnTo>
                  <a:pt x="594" y="606"/>
                </a:lnTo>
                <a:lnTo>
                  <a:pt x="616" y="563"/>
                </a:lnTo>
                <a:lnTo>
                  <a:pt x="648" y="539"/>
                </a:lnTo>
                <a:lnTo>
                  <a:pt x="696" y="560"/>
                </a:lnTo>
                <a:lnTo>
                  <a:pt x="751" y="584"/>
                </a:lnTo>
                <a:lnTo>
                  <a:pt x="782" y="606"/>
                </a:lnTo>
                <a:lnTo>
                  <a:pt x="808" y="641"/>
                </a:lnTo>
                <a:lnTo>
                  <a:pt x="848" y="659"/>
                </a:lnTo>
                <a:lnTo>
                  <a:pt x="862" y="706"/>
                </a:lnTo>
                <a:lnTo>
                  <a:pt x="867" y="733"/>
                </a:lnTo>
                <a:lnTo>
                  <a:pt x="907" y="761"/>
                </a:lnTo>
                <a:lnTo>
                  <a:pt x="875" y="794"/>
                </a:lnTo>
                <a:lnTo>
                  <a:pt x="826" y="794"/>
                </a:lnTo>
                <a:lnTo>
                  <a:pt x="769" y="815"/>
                </a:lnTo>
                <a:lnTo>
                  <a:pt x="728" y="839"/>
                </a:lnTo>
                <a:lnTo>
                  <a:pt x="664" y="864"/>
                </a:lnTo>
                <a:lnTo>
                  <a:pt x="616" y="904"/>
                </a:lnTo>
                <a:lnTo>
                  <a:pt x="567" y="935"/>
                </a:lnTo>
                <a:lnTo>
                  <a:pt x="557" y="966"/>
                </a:lnTo>
                <a:lnTo>
                  <a:pt x="557" y="991"/>
                </a:lnTo>
                <a:lnTo>
                  <a:pt x="526" y="1015"/>
                </a:lnTo>
                <a:lnTo>
                  <a:pt x="530" y="1044"/>
                </a:lnTo>
                <a:lnTo>
                  <a:pt x="491" y="1079"/>
                </a:lnTo>
                <a:lnTo>
                  <a:pt x="491" y="1123"/>
                </a:lnTo>
                <a:lnTo>
                  <a:pt x="512" y="1158"/>
                </a:lnTo>
                <a:lnTo>
                  <a:pt x="500" y="1185"/>
                </a:lnTo>
                <a:lnTo>
                  <a:pt x="458" y="1171"/>
                </a:lnTo>
                <a:lnTo>
                  <a:pt x="451" y="1123"/>
                </a:lnTo>
                <a:lnTo>
                  <a:pt x="410" y="1100"/>
                </a:lnTo>
                <a:lnTo>
                  <a:pt x="378" y="1107"/>
                </a:lnTo>
                <a:lnTo>
                  <a:pt x="357" y="1140"/>
                </a:lnTo>
                <a:lnTo>
                  <a:pt x="316" y="1123"/>
                </a:lnTo>
                <a:lnTo>
                  <a:pt x="275" y="1123"/>
                </a:lnTo>
                <a:lnTo>
                  <a:pt x="230" y="1154"/>
                </a:lnTo>
                <a:lnTo>
                  <a:pt x="217" y="1185"/>
                </a:lnTo>
                <a:lnTo>
                  <a:pt x="205" y="1216"/>
                </a:lnTo>
                <a:lnTo>
                  <a:pt x="194" y="1267"/>
                </a:lnTo>
                <a:lnTo>
                  <a:pt x="230" y="1298"/>
                </a:lnTo>
                <a:lnTo>
                  <a:pt x="267" y="1274"/>
                </a:lnTo>
                <a:lnTo>
                  <a:pt x="312" y="1274"/>
                </a:lnTo>
                <a:lnTo>
                  <a:pt x="316" y="1316"/>
                </a:lnTo>
                <a:lnTo>
                  <a:pt x="289" y="1343"/>
                </a:lnTo>
                <a:lnTo>
                  <a:pt x="342" y="1352"/>
                </a:lnTo>
                <a:lnTo>
                  <a:pt x="364" y="1362"/>
                </a:lnTo>
                <a:lnTo>
                  <a:pt x="378" y="1401"/>
                </a:lnTo>
                <a:lnTo>
                  <a:pt x="423" y="1415"/>
                </a:lnTo>
                <a:lnTo>
                  <a:pt x="473" y="1448"/>
                </a:lnTo>
                <a:lnTo>
                  <a:pt x="508" y="1429"/>
                </a:lnTo>
                <a:lnTo>
                  <a:pt x="589" y="1448"/>
                </a:lnTo>
                <a:lnTo>
                  <a:pt x="651" y="1451"/>
                </a:lnTo>
                <a:lnTo>
                  <a:pt x="741" y="1489"/>
                </a:lnTo>
                <a:lnTo>
                  <a:pt x="753" y="1521"/>
                </a:lnTo>
                <a:lnTo>
                  <a:pt x="808" y="1557"/>
                </a:lnTo>
                <a:lnTo>
                  <a:pt x="835" y="1606"/>
                </a:lnTo>
                <a:lnTo>
                  <a:pt x="898" y="1631"/>
                </a:lnTo>
                <a:lnTo>
                  <a:pt x="951" y="1637"/>
                </a:lnTo>
                <a:lnTo>
                  <a:pt x="1010" y="1679"/>
                </a:lnTo>
                <a:lnTo>
                  <a:pt x="1082" y="1679"/>
                </a:lnTo>
                <a:lnTo>
                  <a:pt x="1085" y="1715"/>
                </a:lnTo>
                <a:lnTo>
                  <a:pt x="1085" y="1750"/>
                </a:lnTo>
                <a:lnTo>
                  <a:pt x="1055" y="1785"/>
                </a:lnTo>
                <a:lnTo>
                  <a:pt x="1046" y="1829"/>
                </a:lnTo>
                <a:lnTo>
                  <a:pt x="1037" y="1874"/>
                </a:lnTo>
                <a:lnTo>
                  <a:pt x="996" y="1917"/>
                </a:lnTo>
                <a:lnTo>
                  <a:pt x="942" y="1942"/>
                </a:lnTo>
                <a:lnTo>
                  <a:pt x="892" y="1948"/>
                </a:lnTo>
                <a:lnTo>
                  <a:pt x="912" y="1983"/>
                </a:lnTo>
                <a:lnTo>
                  <a:pt x="867" y="2027"/>
                </a:lnTo>
                <a:lnTo>
                  <a:pt x="830" y="2062"/>
                </a:lnTo>
                <a:lnTo>
                  <a:pt x="785" y="2084"/>
                </a:lnTo>
                <a:lnTo>
                  <a:pt x="746" y="2136"/>
                </a:lnTo>
                <a:lnTo>
                  <a:pt x="714" y="2171"/>
                </a:lnTo>
                <a:lnTo>
                  <a:pt x="675" y="2192"/>
                </a:lnTo>
                <a:lnTo>
                  <a:pt x="648" y="2225"/>
                </a:lnTo>
                <a:lnTo>
                  <a:pt x="625" y="2256"/>
                </a:lnTo>
                <a:lnTo>
                  <a:pt x="598" y="2287"/>
                </a:lnTo>
                <a:lnTo>
                  <a:pt x="607" y="2317"/>
                </a:lnTo>
                <a:lnTo>
                  <a:pt x="585" y="2342"/>
                </a:lnTo>
                <a:lnTo>
                  <a:pt x="548" y="2298"/>
                </a:lnTo>
                <a:lnTo>
                  <a:pt x="503" y="2263"/>
                </a:lnTo>
                <a:lnTo>
                  <a:pt x="491" y="2216"/>
                </a:lnTo>
                <a:lnTo>
                  <a:pt x="491" y="2171"/>
                </a:lnTo>
                <a:lnTo>
                  <a:pt x="485" y="2122"/>
                </a:lnTo>
                <a:lnTo>
                  <a:pt x="503" y="2051"/>
                </a:lnTo>
                <a:lnTo>
                  <a:pt x="508" y="1983"/>
                </a:lnTo>
                <a:lnTo>
                  <a:pt x="500" y="1921"/>
                </a:lnTo>
                <a:lnTo>
                  <a:pt x="485" y="1874"/>
                </a:lnTo>
                <a:lnTo>
                  <a:pt x="433" y="1829"/>
                </a:lnTo>
                <a:lnTo>
                  <a:pt x="383" y="1794"/>
                </a:lnTo>
                <a:lnTo>
                  <a:pt x="342" y="1747"/>
                </a:lnTo>
                <a:lnTo>
                  <a:pt x="333" y="1688"/>
                </a:lnTo>
                <a:lnTo>
                  <a:pt x="357" y="1648"/>
                </a:lnTo>
                <a:lnTo>
                  <a:pt x="357" y="1613"/>
                </a:lnTo>
                <a:lnTo>
                  <a:pt x="383" y="1552"/>
                </a:lnTo>
                <a:lnTo>
                  <a:pt x="414" y="1506"/>
                </a:lnTo>
                <a:lnTo>
                  <a:pt x="458" y="1479"/>
                </a:lnTo>
                <a:lnTo>
                  <a:pt x="478" y="1451"/>
                </a:lnTo>
                <a:lnTo>
                  <a:pt x="423" y="1439"/>
                </a:lnTo>
                <a:lnTo>
                  <a:pt x="387" y="1448"/>
                </a:lnTo>
                <a:lnTo>
                  <a:pt x="351" y="1435"/>
                </a:lnTo>
                <a:lnTo>
                  <a:pt x="307" y="1408"/>
                </a:lnTo>
                <a:lnTo>
                  <a:pt x="262" y="1377"/>
                </a:lnTo>
                <a:lnTo>
                  <a:pt x="235" y="1342"/>
                </a:lnTo>
                <a:lnTo>
                  <a:pt x="217" y="1333"/>
                </a:lnTo>
                <a:lnTo>
                  <a:pt x="191" y="1343"/>
                </a:lnTo>
                <a:lnTo>
                  <a:pt x="146" y="1323"/>
                </a:lnTo>
                <a:lnTo>
                  <a:pt x="110" y="1291"/>
                </a:lnTo>
                <a:lnTo>
                  <a:pt x="96" y="1267"/>
                </a:lnTo>
                <a:lnTo>
                  <a:pt x="96" y="1220"/>
                </a:lnTo>
                <a:lnTo>
                  <a:pt x="89" y="1196"/>
                </a:lnTo>
                <a:lnTo>
                  <a:pt x="46" y="1175"/>
                </a:lnTo>
                <a:lnTo>
                  <a:pt x="46" y="1193"/>
                </a:lnTo>
                <a:lnTo>
                  <a:pt x="66" y="1224"/>
                </a:lnTo>
                <a:lnTo>
                  <a:pt x="73" y="1256"/>
                </a:lnTo>
                <a:lnTo>
                  <a:pt x="33" y="1234"/>
                </a:lnTo>
                <a:lnTo>
                  <a:pt x="12" y="1215"/>
                </a:lnTo>
                <a:lnTo>
                  <a:pt x="1" y="1179"/>
                </a:lnTo>
                <a:lnTo>
                  <a:pt x="7" y="1119"/>
                </a:lnTo>
                <a:lnTo>
                  <a:pt x="0" y="1048"/>
                </a:lnTo>
                <a:lnTo>
                  <a:pt x="7" y="956"/>
                </a:lnTo>
                <a:lnTo>
                  <a:pt x="33" y="815"/>
                </a:lnTo>
                <a:lnTo>
                  <a:pt x="91" y="676"/>
                </a:lnTo>
                <a:lnTo>
                  <a:pt x="182" y="514"/>
                </a:lnTo>
                <a:lnTo>
                  <a:pt x="250" y="401"/>
                </a:lnTo>
                <a:lnTo>
                  <a:pt x="351" y="276"/>
                </a:lnTo>
                <a:lnTo>
                  <a:pt x="435" y="203"/>
                </a:lnTo>
              </a:path>
            </a:pathLst>
          </a:custGeom>
          <a:solidFill>
            <a:srgbClr val="CCFFCC">
              <a:alpha val="50195"/>
            </a:srgbClr>
          </a:solidFill>
          <a:ln>
            <a:noFill/>
          </a:ln>
          <a:effectLst/>
          <a:extLst>
            <a:ext uri="{91240B29-F687-4F45-9708-019B960494DF}">
              <a14:hiddenLine xmlns:a14="http://schemas.microsoft.com/office/drawing/2010/main" xmlns="" w="9525" cap="rnd">
                <a:solidFill>
                  <a:schemeClr val="tx1"/>
                </a:solidFill>
                <a:round/>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solidFill>
                <a:prstClr val="black"/>
              </a:solidFill>
            </a:endParaRPr>
          </a:p>
        </p:txBody>
      </p:sp>
    </p:spTree>
    <p:extLst>
      <p:ext uri="{BB962C8B-B14F-4D97-AF65-F5344CB8AC3E}">
        <p14:creationId xmlns:p14="http://schemas.microsoft.com/office/powerpoint/2010/main" xmlns="" val="324656988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a:xfrm>
            <a:off x="0" y="355600"/>
            <a:ext cx="10693400" cy="629556"/>
          </a:xfrm>
        </p:spPr>
        <p:txBody>
          <a:bodyPr lIns="0" tIns="0" rIns="0" bIns="0"/>
          <a:lstStyle>
            <a:lvl1pPr>
              <a:defRPr sz="4000"/>
            </a:lvl1pPr>
          </a:lstStyle>
          <a:p>
            <a:endParaRPr dirty="0"/>
          </a:p>
        </p:txBody>
      </p:sp>
      <p:sp>
        <p:nvSpPr>
          <p:cNvPr id="3" name="Holder 3"/>
          <p:cNvSpPr>
            <a:spLocks noGrp="1"/>
          </p:cNvSpPr>
          <p:nvPr>
            <p:ph type="body" idx="1"/>
          </p:nvPr>
        </p:nvSpPr>
        <p:spPr>
          <a:xfrm>
            <a:off x="-1" y="1117599"/>
            <a:ext cx="10690735" cy="6128655"/>
          </a:xfrm>
        </p:spPr>
        <p:txBody>
          <a:bodyPr lIns="0" tIns="0" rIns="0" bIns="0"/>
          <a:lstStyle>
            <a:lvl1pPr>
              <a:lnSpc>
                <a:spcPct val="100000"/>
              </a:lnSpc>
              <a:defRPr sz="3000"/>
            </a:lvl1pPr>
            <a:lvl2pPr>
              <a:lnSpc>
                <a:spcPct val="100000"/>
              </a:lnSpc>
              <a:defRPr sz="2600"/>
            </a:lvl2pPr>
            <a:lvl3pPr>
              <a:lnSpc>
                <a:spcPct val="100000"/>
              </a:lnSpc>
              <a:defRPr/>
            </a:lvl3pPr>
          </a:lstStyle>
          <a:p>
            <a:endParaRPr lang="en-US" dirty="0" smtClean="0"/>
          </a:p>
          <a:p>
            <a:pPr lvl="1"/>
            <a:endParaRPr lang="en-US" dirty="0" smtClean="0"/>
          </a:p>
          <a:p>
            <a:pPr lvl="2"/>
            <a:endParaRPr dirty="0"/>
          </a:p>
        </p:txBody>
      </p:sp>
      <p:sp>
        <p:nvSpPr>
          <p:cNvPr id="4" name="Holder 4"/>
          <p:cNvSpPr>
            <a:spLocks noGrp="1"/>
          </p:cNvSpPr>
          <p:nvPr>
            <p:ph type="ftr" sz="quarter" idx="5"/>
          </p:nvPr>
        </p:nvSpPr>
        <p:spPr>
          <a:xfrm>
            <a:off x="2534413" y="7289800"/>
            <a:ext cx="6241287" cy="304800"/>
          </a:xfrm>
        </p:spPr>
        <p:txBody>
          <a:bodyPr lIns="0" tIns="0" rIns="0" bIns="0"/>
          <a:lstStyle>
            <a:lvl1pPr algn="ctr">
              <a:defRPr sz="1600" baseline="0">
                <a:solidFill>
                  <a:schemeClr val="bg1"/>
                </a:solidFill>
                <a:latin typeface="Times New Roman" panose="02020603050405020304" pitchFamily="18" charset="0"/>
              </a:defRPr>
            </a:lvl1pPr>
          </a:lstStyle>
          <a:p>
            <a:r>
              <a:rPr lang="en-US" altLang="zh-CN" dirty="0" smtClean="0">
                <a:solidFill>
                  <a:prstClr val="white"/>
                </a:solidFill>
              </a:rPr>
              <a:t>Andriod</a:t>
            </a:r>
            <a:endParaRPr lang="zh-CN" altLang="en-US" dirty="0">
              <a:solidFill>
                <a:prstClr val="white"/>
              </a:solidFill>
            </a:endParaRPr>
          </a:p>
        </p:txBody>
      </p:sp>
      <p:sp>
        <p:nvSpPr>
          <p:cNvPr id="5" name="Holder 5"/>
          <p:cNvSpPr>
            <a:spLocks noGrp="1"/>
          </p:cNvSpPr>
          <p:nvPr>
            <p:ph type="dt" sz="half" idx="6"/>
          </p:nvPr>
        </p:nvSpPr>
        <p:spPr>
          <a:xfrm>
            <a:off x="12699" y="7289800"/>
            <a:ext cx="2459482" cy="304800"/>
          </a:xfrm>
        </p:spPr>
        <p:txBody>
          <a:bodyPr lIns="0" tIns="0" rIns="0" bIns="0"/>
          <a:lstStyle>
            <a:lvl1pPr algn="ctr">
              <a:defRPr sz="1600" baseline="0">
                <a:solidFill>
                  <a:schemeClr val="bg1"/>
                </a:solidFill>
                <a:latin typeface="Times New Roman" panose="02020603050405020304" pitchFamily="18" charset="0"/>
              </a:defRPr>
            </a:lvl1pPr>
          </a:lstStyle>
          <a:p>
            <a:fld id="{B26C1E08-0480-4423-8209-2E269C5E35ED}" type="datetime4">
              <a:rPr lang="en-US" altLang="zh-CN" smtClean="0">
                <a:solidFill>
                  <a:prstClr val="white"/>
                </a:solidFill>
              </a:rPr>
              <a:pPr/>
              <a:t>April 8, 2021</a:t>
            </a:fld>
            <a:endParaRPr lang="en-US" dirty="0" smtClean="0">
              <a:solidFill>
                <a:prstClr val="white"/>
              </a:solidFill>
            </a:endParaRPr>
          </a:p>
        </p:txBody>
      </p:sp>
      <p:sp>
        <p:nvSpPr>
          <p:cNvPr id="6" name="Holder 6"/>
          <p:cNvSpPr>
            <a:spLocks noGrp="1"/>
          </p:cNvSpPr>
          <p:nvPr>
            <p:ph type="sldNum" sz="quarter" idx="7"/>
          </p:nvPr>
        </p:nvSpPr>
        <p:spPr>
          <a:xfrm>
            <a:off x="8837932" y="7289800"/>
            <a:ext cx="1852802" cy="304800"/>
          </a:xfrm>
        </p:spPr>
        <p:txBody>
          <a:bodyPr lIns="0" tIns="0" rIns="0" bIns="0"/>
          <a:lstStyle>
            <a:lvl1pPr algn="ctr">
              <a:defRPr sz="1600" baseline="0">
                <a:solidFill>
                  <a:schemeClr val="bg1"/>
                </a:solidFill>
                <a:latin typeface="Times New Roman" panose="02020603050405020304" pitchFamily="18" charset="0"/>
              </a:defRPr>
            </a:lvl1pPr>
          </a:lstStyle>
          <a:p>
            <a:pPr marL="96520"/>
            <a:fld id="{81D60167-4931-47E6-BA6A-407CBD079E47}" type="slidenum">
              <a:rPr lang="en-US" altLang="zh-CN" spc="-10" smtClean="0">
                <a:solidFill>
                  <a:prstClr val="white"/>
                </a:solidFill>
                <a:cs typeface="Garamond"/>
              </a:rPr>
              <a:pPr marL="96520"/>
              <a:t>‹#›</a:t>
            </a:fld>
            <a:endParaRPr lang="zh-CN" altLang="en-US" dirty="0">
              <a:solidFill>
                <a:prstClr val="white"/>
              </a:solidFill>
              <a:cs typeface="Garamond"/>
            </a:endParaRPr>
          </a:p>
        </p:txBody>
      </p:sp>
      <p:sp>
        <p:nvSpPr>
          <p:cNvPr id="7" name="Line 6"/>
          <p:cNvSpPr>
            <a:spLocks noChangeShapeType="1"/>
          </p:cNvSpPr>
          <p:nvPr userDrawn="1"/>
        </p:nvSpPr>
        <p:spPr bwMode="auto">
          <a:xfrm>
            <a:off x="12699" y="1041400"/>
            <a:ext cx="10680699" cy="24754"/>
          </a:xfrm>
          <a:prstGeom prst="line">
            <a:avLst/>
          </a:prstGeom>
          <a:noFill/>
          <a:ln w="50800">
            <a:solidFill>
              <a:srgbClr val="00CC00"/>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solidFill>
                <a:prstClr val="black"/>
              </a:solidFill>
            </a:endParaRPr>
          </a:p>
        </p:txBody>
      </p:sp>
      <p:pic>
        <p:nvPicPr>
          <p:cNvPr id="8" name="Picture 11" descr="SlideHead01副本"/>
          <p:cNvPicPr>
            <a:picLocks noChangeAspect="1" noChangeArrowheads="1"/>
          </p:cNvPicPr>
          <p:nvPr userDrawn="1"/>
        </p:nvPicPr>
        <p:blipFill>
          <a:blip r:embed="rId2" cstate="print">
            <a:extLst>
              <a:ext uri="{28A0092B-C50C-407E-A947-70E740481C1C}">
                <a14:useLocalDpi xmlns:a14="http://schemas.microsoft.com/office/drawing/2010/main" xmlns="" val="0"/>
              </a:ext>
            </a:extLst>
          </a:blip>
          <a:srcRect/>
          <a:stretch>
            <a:fillRect/>
          </a:stretch>
        </p:blipFill>
        <p:spPr bwMode="auto">
          <a:xfrm>
            <a:off x="0" y="-61104"/>
            <a:ext cx="10693399" cy="417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9" name="Picture 12" descr="2"/>
          <p:cNvPicPr>
            <a:picLocks noChangeAspect="1" noChangeArrowheads="1"/>
          </p:cNvPicPr>
          <p:nvPr userDrawn="1"/>
        </p:nvPicPr>
        <p:blipFill>
          <a:blip r:embed="rId3" cstate="print">
            <a:extLst>
              <a:ext uri="{28A0092B-C50C-407E-A947-70E740481C1C}">
                <a14:useLocalDpi xmlns:a14="http://schemas.microsoft.com/office/drawing/2010/main" xmlns="" val="0"/>
              </a:ext>
            </a:extLst>
          </a:blip>
          <a:srcRect/>
          <a:stretch>
            <a:fillRect/>
          </a:stretch>
        </p:blipFill>
        <p:spPr bwMode="auto">
          <a:xfrm>
            <a:off x="-1" y="7302499"/>
            <a:ext cx="10693399" cy="26670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0" name="Line 7"/>
          <p:cNvSpPr>
            <a:spLocks noChangeShapeType="1"/>
          </p:cNvSpPr>
          <p:nvPr userDrawn="1"/>
        </p:nvSpPr>
        <p:spPr bwMode="auto">
          <a:xfrm>
            <a:off x="4762" y="7273925"/>
            <a:ext cx="10685973" cy="904"/>
          </a:xfrm>
          <a:prstGeom prst="line">
            <a:avLst/>
          </a:prstGeom>
          <a:noFill/>
          <a:ln w="50800">
            <a:solidFill>
              <a:srgbClr val="00CC00"/>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solidFill>
                <a:prstClr val="black"/>
              </a:solidFill>
            </a:endParaRPr>
          </a:p>
        </p:txBody>
      </p:sp>
    </p:spTree>
    <p:extLst>
      <p:ext uri="{BB962C8B-B14F-4D97-AF65-F5344CB8AC3E}">
        <p14:creationId xmlns:p14="http://schemas.microsoft.com/office/powerpoint/2010/main" xmlns="" val="138874548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p>
            <a:endParaRPr/>
          </a:p>
        </p:txBody>
      </p:sp>
      <p:sp>
        <p:nvSpPr>
          <p:cNvPr id="3" name="Holder 3"/>
          <p:cNvSpPr>
            <a:spLocks noGrp="1"/>
          </p:cNvSpPr>
          <p:nvPr>
            <p:ph sz="half" idx="2"/>
          </p:nvPr>
        </p:nvSpPr>
        <p:spPr>
          <a:xfrm>
            <a:off x="534670" y="1740916"/>
            <a:ext cx="4651629" cy="4995672"/>
          </a:xfrm>
          <a:prstGeom prst="rect">
            <a:avLst/>
          </a:prstGeom>
        </p:spPr>
        <p:txBody>
          <a:bodyPr wrap="square" lIns="0" tIns="0" rIns="0" bIns="0">
            <a:noAutofit/>
          </a:bodyPr>
          <a:lstStyle/>
          <a:p>
            <a:endParaRPr/>
          </a:p>
        </p:txBody>
      </p:sp>
      <p:sp>
        <p:nvSpPr>
          <p:cNvPr id="4" name="Holder 4"/>
          <p:cNvSpPr>
            <a:spLocks noGrp="1"/>
          </p:cNvSpPr>
          <p:nvPr>
            <p:ph sz="half" idx="3"/>
          </p:nvPr>
        </p:nvSpPr>
        <p:spPr>
          <a:xfrm>
            <a:off x="5507100" y="1740916"/>
            <a:ext cx="4651629" cy="4995672"/>
          </a:xfrm>
          <a:prstGeom prst="rect">
            <a:avLst/>
          </a:prstGeom>
        </p:spPr>
        <p:txBody>
          <a:bodyPr wrap="square" lIns="0" tIns="0" rIns="0" bIns="0">
            <a:noAutofit/>
          </a:bodyPr>
          <a:lstStyle/>
          <a:p>
            <a:endParaRPr/>
          </a:p>
        </p:txBody>
      </p:sp>
      <p:sp>
        <p:nvSpPr>
          <p:cNvPr id="5" name="Holder 5"/>
          <p:cNvSpPr>
            <a:spLocks noGrp="1"/>
          </p:cNvSpPr>
          <p:nvPr>
            <p:ph type="ftr" sz="quarter" idx="5"/>
          </p:nvPr>
        </p:nvSpPr>
        <p:spPr>
          <a:xfrm>
            <a:off x="2472182" y="7273758"/>
            <a:ext cx="6303518" cy="304800"/>
          </a:xfrm>
        </p:spPr>
        <p:txBody>
          <a:bodyPr lIns="0" tIns="0" rIns="0" bIns="0"/>
          <a:lstStyle>
            <a:lvl1pPr algn="ctr">
              <a:defRPr sz="1600" baseline="0">
                <a:solidFill>
                  <a:schemeClr val="bg1"/>
                </a:solidFill>
                <a:latin typeface="Times New Roman" panose="02020603050405020304" pitchFamily="18" charset="0"/>
              </a:defRPr>
            </a:lvl1pPr>
          </a:lstStyle>
          <a:p>
            <a:r>
              <a:rPr lang="en-US" altLang="zh-CN" dirty="0" smtClean="0">
                <a:solidFill>
                  <a:prstClr val="white"/>
                </a:solidFill>
              </a:rPr>
              <a:t>Andriod</a:t>
            </a:r>
            <a:endParaRPr lang="zh-CN" altLang="en-US" dirty="0">
              <a:solidFill>
                <a:prstClr val="white"/>
              </a:solidFill>
            </a:endParaRPr>
          </a:p>
        </p:txBody>
      </p:sp>
      <p:sp>
        <p:nvSpPr>
          <p:cNvPr id="6" name="Holder 6"/>
          <p:cNvSpPr>
            <a:spLocks noGrp="1"/>
          </p:cNvSpPr>
          <p:nvPr>
            <p:ph type="dt" sz="half" idx="6"/>
          </p:nvPr>
        </p:nvSpPr>
        <p:spPr>
          <a:xfrm>
            <a:off x="12700" y="7273758"/>
            <a:ext cx="2438761" cy="304800"/>
          </a:xfrm>
        </p:spPr>
        <p:txBody>
          <a:bodyPr lIns="0" tIns="0" rIns="0" bIns="0"/>
          <a:lstStyle>
            <a:lvl1pPr algn="ctr">
              <a:defRPr sz="1600" baseline="0">
                <a:solidFill>
                  <a:schemeClr val="bg1"/>
                </a:solidFill>
                <a:latin typeface="Times New Roman" panose="02020603050405020304" pitchFamily="18" charset="0"/>
              </a:defRPr>
            </a:lvl1pPr>
          </a:lstStyle>
          <a:p>
            <a:fld id="{F254E4E8-494E-4118-BDBA-EFE418907A80}" type="datetime4">
              <a:rPr lang="en-US" altLang="zh-CN" smtClean="0">
                <a:solidFill>
                  <a:prstClr val="white"/>
                </a:solidFill>
              </a:rPr>
              <a:pPr/>
              <a:t>April 8, 2021</a:t>
            </a:fld>
            <a:endParaRPr lang="en-US" dirty="0" smtClean="0">
              <a:solidFill>
                <a:prstClr val="white"/>
              </a:solidFill>
            </a:endParaRPr>
          </a:p>
        </p:txBody>
      </p:sp>
      <p:sp>
        <p:nvSpPr>
          <p:cNvPr id="7" name="Holder 7"/>
          <p:cNvSpPr>
            <a:spLocks noGrp="1"/>
          </p:cNvSpPr>
          <p:nvPr>
            <p:ph type="sldNum" sz="quarter" idx="7"/>
          </p:nvPr>
        </p:nvSpPr>
        <p:spPr>
          <a:xfrm>
            <a:off x="8796421" y="7273758"/>
            <a:ext cx="1894314" cy="304800"/>
          </a:xfrm>
        </p:spPr>
        <p:txBody>
          <a:bodyPr lIns="0" tIns="0" rIns="0" bIns="0"/>
          <a:lstStyle>
            <a:lvl1pPr algn="ctr">
              <a:defRPr sz="1600" baseline="0">
                <a:solidFill>
                  <a:schemeClr val="bg1"/>
                </a:solidFill>
                <a:latin typeface="Times New Roman" panose="02020603050405020304" pitchFamily="18" charset="0"/>
              </a:defRPr>
            </a:lvl1pPr>
          </a:lstStyle>
          <a:p>
            <a:pPr marL="96520"/>
            <a:fld id="{81D60167-4931-47E6-BA6A-407CBD079E47}" type="slidenum">
              <a:rPr lang="en-US" altLang="zh-CN" spc="-10" smtClean="0">
                <a:solidFill>
                  <a:prstClr val="white"/>
                </a:solidFill>
                <a:cs typeface="Garamond"/>
              </a:rPr>
              <a:pPr marL="96520"/>
              <a:t>‹#›</a:t>
            </a:fld>
            <a:endParaRPr lang="zh-CN" altLang="en-US">
              <a:solidFill>
                <a:prstClr val="white"/>
              </a:solidFill>
              <a:cs typeface="Garamond"/>
            </a:endParaRPr>
          </a:p>
        </p:txBody>
      </p:sp>
      <p:sp>
        <p:nvSpPr>
          <p:cNvPr id="9" name="Line 6"/>
          <p:cNvSpPr>
            <a:spLocks noChangeShapeType="1"/>
          </p:cNvSpPr>
          <p:nvPr userDrawn="1"/>
        </p:nvSpPr>
        <p:spPr bwMode="auto">
          <a:xfrm>
            <a:off x="4762" y="1193800"/>
            <a:ext cx="10688637" cy="3111"/>
          </a:xfrm>
          <a:prstGeom prst="line">
            <a:avLst/>
          </a:prstGeom>
          <a:noFill/>
          <a:ln w="50800">
            <a:solidFill>
              <a:srgbClr val="00CC00"/>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solidFill>
                <a:prstClr val="black"/>
              </a:solidFill>
            </a:endParaRPr>
          </a:p>
        </p:txBody>
      </p:sp>
      <p:pic>
        <p:nvPicPr>
          <p:cNvPr id="10" name="Picture 11" descr="SlideHead01副本"/>
          <p:cNvPicPr>
            <a:picLocks noChangeAspect="1" noChangeArrowheads="1"/>
          </p:cNvPicPr>
          <p:nvPr userDrawn="1"/>
        </p:nvPicPr>
        <p:blipFill>
          <a:blip r:embed="rId2" cstate="print">
            <a:extLst>
              <a:ext uri="{28A0092B-C50C-407E-A947-70E740481C1C}">
                <a14:useLocalDpi xmlns:a14="http://schemas.microsoft.com/office/drawing/2010/main" xmlns="" val="0"/>
              </a:ext>
            </a:extLst>
          </a:blip>
          <a:srcRect/>
          <a:stretch>
            <a:fillRect/>
          </a:stretch>
        </p:blipFill>
        <p:spPr bwMode="auto">
          <a:xfrm>
            <a:off x="0" y="0"/>
            <a:ext cx="10693400" cy="417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1" name="Picture 12" descr="2"/>
          <p:cNvPicPr>
            <a:picLocks noChangeAspect="1" noChangeArrowheads="1"/>
          </p:cNvPicPr>
          <p:nvPr userDrawn="1"/>
        </p:nvPicPr>
        <p:blipFill>
          <a:blip r:embed="rId3" cstate="print">
            <a:extLst>
              <a:ext uri="{28A0092B-C50C-407E-A947-70E740481C1C}">
                <a14:useLocalDpi xmlns:a14="http://schemas.microsoft.com/office/drawing/2010/main" xmlns="" val="0"/>
              </a:ext>
            </a:extLst>
          </a:blip>
          <a:srcRect/>
          <a:stretch>
            <a:fillRect/>
          </a:stretch>
        </p:blipFill>
        <p:spPr bwMode="auto">
          <a:xfrm>
            <a:off x="-1" y="7302499"/>
            <a:ext cx="10693399" cy="26670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2" name="Line 7"/>
          <p:cNvSpPr>
            <a:spLocks noChangeShapeType="1"/>
          </p:cNvSpPr>
          <p:nvPr userDrawn="1"/>
        </p:nvSpPr>
        <p:spPr bwMode="auto">
          <a:xfrm>
            <a:off x="4762" y="7273925"/>
            <a:ext cx="10685973" cy="904"/>
          </a:xfrm>
          <a:prstGeom prst="line">
            <a:avLst/>
          </a:prstGeom>
          <a:noFill/>
          <a:ln w="50800">
            <a:solidFill>
              <a:srgbClr val="00CC00"/>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solidFill>
                <a:prstClr val="black"/>
              </a:solidFill>
            </a:endParaRPr>
          </a:p>
        </p:txBody>
      </p:sp>
    </p:spTree>
    <p:extLst>
      <p:ext uri="{BB962C8B-B14F-4D97-AF65-F5344CB8AC3E}">
        <p14:creationId xmlns:p14="http://schemas.microsoft.com/office/powerpoint/2010/main" xmlns="" val="4011247596"/>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p>
            <a:endParaRPr dirty="0"/>
          </a:p>
        </p:txBody>
      </p:sp>
      <p:sp>
        <p:nvSpPr>
          <p:cNvPr id="3" name="Holder 3"/>
          <p:cNvSpPr>
            <a:spLocks noGrp="1"/>
          </p:cNvSpPr>
          <p:nvPr>
            <p:ph type="ftr" sz="quarter" idx="5"/>
          </p:nvPr>
        </p:nvSpPr>
        <p:spPr>
          <a:xfrm>
            <a:off x="2472182" y="7273758"/>
            <a:ext cx="6303518" cy="304800"/>
          </a:xfrm>
        </p:spPr>
        <p:txBody>
          <a:bodyPr lIns="0" tIns="0" rIns="0" bIns="0"/>
          <a:lstStyle>
            <a:lvl1pPr algn="ctr">
              <a:defRPr sz="1600" baseline="0">
                <a:solidFill>
                  <a:schemeClr val="bg1"/>
                </a:solidFill>
                <a:latin typeface="Times New Roman" panose="02020603050405020304" pitchFamily="18" charset="0"/>
              </a:defRPr>
            </a:lvl1pPr>
          </a:lstStyle>
          <a:p>
            <a:r>
              <a:rPr lang="en-US" altLang="zh-CN" dirty="0" smtClean="0">
                <a:solidFill>
                  <a:prstClr val="white"/>
                </a:solidFill>
              </a:rPr>
              <a:t>Andriod</a:t>
            </a:r>
            <a:endParaRPr lang="zh-CN" altLang="en-US" dirty="0">
              <a:solidFill>
                <a:prstClr val="white"/>
              </a:solidFill>
            </a:endParaRPr>
          </a:p>
        </p:txBody>
      </p:sp>
      <p:sp>
        <p:nvSpPr>
          <p:cNvPr id="4" name="Holder 4"/>
          <p:cNvSpPr>
            <a:spLocks noGrp="1"/>
          </p:cNvSpPr>
          <p:nvPr>
            <p:ph type="dt" sz="half" idx="6"/>
          </p:nvPr>
        </p:nvSpPr>
        <p:spPr>
          <a:xfrm>
            <a:off x="12700" y="7273758"/>
            <a:ext cx="2438761" cy="304800"/>
          </a:xfrm>
        </p:spPr>
        <p:txBody>
          <a:bodyPr lIns="0" tIns="0" rIns="0" bIns="0"/>
          <a:lstStyle>
            <a:lvl1pPr algn="ctr">
              <a:defRPr sz="1600" baseline="0">
                <a:solidFill>
                  <a:schemeClr val="bg1"/>
                </a:solidFill>
                <a:latin typeface="Times New Roman" panose="02020603050405020304" pitchFamily="18" charset="0"/>
              </a:defRPr>
            </a:lvl1pPr>
          </a:lstStyle>
          <a:p>
            <a:fld id="{B4645D83-8FA3-4C84-9D6E-20A9DA8259FF}" type="datetime4">
              <a:rPr lang="en-US" altLang="zh-CN" smtClean="0">
                <a:solidFill>
                  <a:prstClr val="white"/>
                </a:solidFill>
              </a:rPr>
              <a:pPr/>
              <a:t>April 8, 2021</a:t>
            </a:fld>
            <a:endParaRPr lang="en-US" dirty="0" smtClean="0">
              <a:solidFill>
                <a:prstClr val="white"/>
              </a:solidFill>
            </a:endParaRPr>
          </a:p>
        </p:txBody>
      </p:sp>
      <p:sp>
        <p:nvSpPr>
          <p:cNvPr id="5" name="Holder 5"/>
          <p:cNvSpPr>
            <a:spLocks noGrp="1"/>
          </p:cNvSpPr>
          <p:nvPr>
            <p:ph type="sldNum" sz="quarter" idx="7"/>
          </p:nvPr>
        </p:nvSpPr>
        <p:spPr>
          <a:xfrm>
            <a:off x="8796421" y="7273758"/>
            <a:ext cx="1894314" cy="304800"/>
          </a:xfrm>
        </p:spPr>
        <p:txBody>
          <a:bodyPr lIns="0" tIns="0" rIns="0" bIns="0"/>
          <a:lstStyle>
            <a:lvl1pPr algn="ctr">
              <a:defRPr sz="1600" baseline="0">
                <a:solidFill>
                  <a:schemeClr val="bg1"/>
                </a:solidFill>
                <a:latin typeface="Times New Roman" panose="02020603050405020304" pitchFamily="18" charset="0"/>
              </a:defRPr>
            </a:lvl1pPr>
          </a:lstStyle>
          <a:p>
            <a:pPr marL="96520"/>
            <a:fld id="{81D60167-4931-47E6-BA6A-407CBD079E47}" type="slidenum">
              <a:rPr lang="en-US" altLang="zh-CN" spc="-10" smtClean="0">
                <a:solidFill>
                  <a:prstClr val="white"/>
                </a:solidFill>
                <a:cs typeface="Garamond"/>
              </a:rPr>
              <a:pPr marL="96520"/>
              <a:t>‹#›</a:t>
            </a:fld>
            <a:endParaRPr lang="zh-CN" altLang="en-US">
              <a:solidFill>
                <a:prstClr val="white"/>
              </a:solidFill>
              <a:cs typeface="Garamond"/>
            </a:endParaRPr>
          </a:p>
        </p:txBody>
      </p:sp>
      <p:sp>
        <p:nvSpPr>
          <p:cNvPr id="7" name="Line 6"/>
          <p:cNvSpPr>
            <a:spLocks noChangeShapeType="1"/>
          </p:cNvSpPr>
          <p:nvPr userDrawn="1"/>
        </p:nvSpPr>
        <p:spPr bwMode="auto">
          <a:xfrm>
            <a:off x="4762" y="1193800"/>
            <a:ext cx="10688637" cy="3111"/>
          </a:xfrm>
          <a:prstGeom prst="line">
            <a:avLst/>
          </a:prstGeom>
          <a:noFill/>
          <a:ln w="50800">
            <a:solidFill>
              <a:srgbClr val="00CC00"/>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solidFill>
                <a:prstClr val="black"/>
              </a:solidFill>
            </a:endParaRPr>
          </a:p>
        </p:txBody>
      </p:sp>
      <p:pic>
        <p:nvPicPr>
          <p:cNvPr id="8" name="Picture 11" descr="SlideHead01副本"/>
          <p:cNvPicPr>
            <a:picLocks noChangeAspect="1" noChangeArrowheads="1"/>
          </p:cNvPicPr>
          <p:nvPr userDrawn="1"/>
        </p:nvPicPr>
        <p:blipFill>
          <a:blip r:embed="rId2" cstate="print">
            <a:extLst>
              <a:ext uri="{28A0092B-C50C-407E-A947-70E740481C1C}">
                <a14:useLocalDpi xmlns:a14="http://schemas.microsoft.com/office/drawing/2010/main" xmlns="" val="0"/>
              </a:ext>
            </a:extLst>
          </a:blip>
          <a:srcRect/>
          <a:stretch>
            <a:fillRect/>
          </a:stretch>
        </p:blipFill>
        <p:spPr bwMode="auto">
          <a:xfrm>
            <a:off x="0" y="0"/>
            <a:ext cx="10693400" cy="417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9" name="Picture 12" descr="2"/>
          <p:cNvPicPr>
            <a:picLocks noChangeAspect="1" noChangeArrowheads="1"/>
          </p:cNvPicPr>
          <p:nvPr userDrawn="1"/>
        </p:nvPicPr>
        <p:blipFill>
          <a:blip r:embed="rId3" cstate="print">
            <a:extLst>
              <a:ext uri="{28A0092B-C50C-407E-A947-70E740481C1C}">
                <a14:useLocalDpi xmlns:a14="http://schemas.microsoft.com/office/drawing/2010/main" xmlns="" val="0"/>
              </a:ext>
            </a:extLst>
          </a:blip>
          <a:srcRect/>
          <a:stretch>
            <a:fillRect/>
          </a:stretch>
        </p:blipFill>
        <p:spPr bwMode="auto">
          <a:xfrm>
            <a:off x="-1" y="7302499"/>
            <a:ext cx="10693399" cy="26670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0" name="Line 7"/>
          <p:cNvSpPr>
            <a:spLocks noChangeShapeType="1"/>
          </p:cNvSpPr>
          <p:nvPr userDrawn="1"/>
        </p:nvSpPr>
        <p:spPr bwMode="auto">
          <a:xfrm>
            <a:off x="4762" y="7273925"/>
            <a:ext cx="10685973" cy="904"/>
          </a:xfrm>
          <a:prstGeom prst="line">
            <a:avLst/>
          </a:prstGeom>
          <a:noFill/>
          <a:ln w="50800">
            <a:solidFill>
              <a:srgbClr val="00CC00"/>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solidFill>
                <a:prstClr val="black"/>
              </a:solidFill>
            </a:endParaRPr>
          </a:p>
        </p:txBody>
      </p:sp>
    </p:spTree>
    <p:extLst>
      <p:ext uri="{BB962C8B-B14F-4D97-AF65-F5344CB8AC3E}">
        <p14:creationId xmlns:p14="http://schemas.microsoft.com/office/powerpoint/2010/main" xmlns="" val="389302047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a:xfrm>
            <a:off x="2472182" y="7273758"/>
            <a:ext cx="6303518" cy="304800"/>
          </a:xfrm>
        </p:spPr>
        <p:txBody>
          <a:bodyPr lIns="0" tIns="0" rIns="0" bIns="0"/>
          <a:lstStyle>
            <a:lvl1pPr algn="ctr">
              <a:defRPr sz="1600" baseline="0">
                <a:solidFill>
                  <a:schemeClr val="bg1"/>
                </a:solidFill>
                <a:latin typeface="Times New Roman" panose="02020603050405020304" pitchFamily="18" charset="0"/>
              </a:defRPr>
            </a:lvl1pPr>
          </a:lstStyle>
          <a:p>
            <a:r>
              <a:rPr lang="en-US" altLang="zh-CN" dirty="0" smtClean="0">
                <a:solidFill>
                  <a:prstClr val="white"/>
                </a:solidFill>
              </a:rPr>
              <a:t>Andriod</a:t>
            </a:r>
            <a:endParaRPr lang="zh-CN" altLang="en-US" dirty="0">
              <a:solidFill>
                <a:prstClr val="white"/>
              </a:solidFill>
            </a:endParaRPr>
          </a:p>
        </p:txBody>
      </p:sp>
      <p:sp>
        <p:nvSpPr>
          <p:cNvPr id="3" name="Holder 3"/>
          <p:cNvSpPr>
            <a:spLocks noGrp="1"/>
          </p:cNvSpPr>
          <p:nvPr>
            <p:ph type="dt" sz="half" idx="6"/>
          </p:nvPr>
        </p:nvSpPr>
        <p:spPr>
          <a:xfrm>
            <a:off x="12700" y="7273758"/>
            <a:ext cx="2438761" cy="304800"/>
          </a:xfrm>
        </p:spPr>
        <p:txBody>
          <a:bodyPr lIns="0" tIns="0" rIns="0" bIns="0"/>
          <a:lstStyle>
            <a:lvl1pPr algn="ctr">
              <a:defRPr sz="1600" baseline="0">
                <a:solidFill>
                  <a:schemeClr val="bg1"/>
                </a:solidFill>
                <a:latin typeface="Times New Roman" panose="02020603050405020304" pitchFamily="18" charset="0"/>
              </a:defRPr>
            </a:lvl1pPr>
          </a:lstStyle>
          <a:p>
            <a:fld id="{D66C1D68-979B-4E2D-9B88-F3B184267D42}" type="datetime4">
              <a:rPr lang="en-US" altLang="zh-CN" smtClean="0">
                <a:solidFill>
                  <a:prstClr val="white"/>
                </a:solidFill>
              </a:rPr>
              <a:pPr/>
              <a:t>April 8, 2021</a:t>
            </a:fld>
            <a:endParaRPr lang="en-US" dirty="0" smtClean="0">
              <a:solidFill>
                <a:prstClr val="white"/>
              </a:solidFill>
            </a:endParaRPr>
          </a:p>
        </p:txBody>
      </p:sp>
      <p:sp>
        <p:nvSpPr>
          <p:cNvPr id="4" name="Holder 4"/>
          <p:cNvSpPr>
            <a:spLocks noGrp="1"/>
          </p:cNvSpPr>
          <p:nvPr>
            <p:ph type="sldNum" sz="quarter" idx="7"/>
          </p:nvPr>
        </p:nvSpPr>
        <p:spPr>
          <a:xfrm>
            <a:off x="8796421" y="7273758"/>
            <a:ext cx="1894314" cy="304800"/>
          </a:xfrm>
        </p:spPr>
        <p:txBody>
          <a:bodyPr lIns="0" tIns="0" rIns="0" bIns="0"/>
          <a:lstStyle>
            <a:lvl1pPr algn="ctr">
              <a:defRPr sz="1600" baseline="0">
                <a:solidFill>
                  <a:schemeClr val="bg1"/>
                </a:solidFill>
                <a:latin typeface="Times New Roman" panose="02020603050405020304" pitchFamily="18" charset="0"/>
              </a:defRPr>
            </a:lvl1pPr>
          </a:lstStyle>
          <a:p>
            <a:pPr marL="96520"/>
            <a:fld id="{81D60167-4931-47E6-BA6A-407CBD079E47}" type="slidenum">
              <a:rPr lang="en-US" altLang="zh-CN" spc="-10" smtClean="0">
                <a:solidFill>
                  <a:prstClr val="white"/>
                </a:solidFill>
                <a:cs typeface="Garamond"/>
              </a:rPr>
              <a:pPr marL="96520"/>
              <a:t>‹#›</a:t>
            </a:fld>
            <a:endParaRPr lang="zh-CN" altLang="en-US">
              <a:solidFill>
                <a:prstClr val="white"/>
              </a:solidFill>
              <a:cs typeface="Garamond"/>
            </a:endParaRPr>
          </a:p>
        </p:txBody>
      </p:sp>
      <p:sp>
        <p:nvSpPr>
          <p:cNvPr id="5" name="Line 6"/>
          <p:cNvSpPr>
            <a:spLocks noChangeShapeType="1"/>
          </p:cNvSpPr>
          <p:nvPr userDrawn="1"/>
        </p:nvSpPr>
        <p:spPr bwMode="auto">
          <a:xfrm>
            <a:off x="4762" y="1193800"/>
            <a:ext cx="10688637" cy="3111"/>
          </a:xfrm>
          <a:prstGeom prst="line">
            <a:avLst/>
          </a:prstGeom>
          <a:noFill/>
          <a:ln w="50800">
            <a:solidFill>
              <a:srgbClr val="00CC00"/>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solidFill>
                <a:prstClr val="black"/>
              </a:solidFill>
            </a:endParaRPr>
          </a:p>
        </p:txBody>
      </p:sp>
      <p:pic>
        <p:nvPicPr>
          <p:cNvPr id="6" name="Picture 11" descr="SlideHead01副本"/>
          <p:cNvPicPr>
            <a:picLocks noChangeAspect="1" noChangeArrowheads="1"/>
          </p:cNvPicPr>
          <p:nvPr userDrawn="1"/>
        </p:nvPicPr>
        <p:blipFill>
          <a:blip r:embed="rId2" cstate="print">
            <a:extLst>
              <a:ext uri="{28A0092B-C50C-407E-A947-70E740481C1C}">
                <a14:useLocalDpi xmlns:a14="http://schemas.microsoft.com/office/drawing/2010/main" xmlns="" val="0"/>
              </a:ext>
            </a:extLst>
          </a:blip>
          <a:srcRect/>
          <a:stretch>
            <a:fillRect/>
          </a:stretch>
        </p:blipFill>
        <p:spPr bwMode="auto">
          <a:xfrm>
            <a:off x="0" y="0"/>
            <a:ext cx="10693400" cy="417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7" name="Picture 12" descr="2"/>
          <p:cNvPicPr>
            <a:picLocks noChangeAspect="1" noChangeArrowheads="1"/>
          </p:cNvPicPr>
          <p:nvPr userDrawn="1"/>
        </p:nvPicPr>
        <p:blipFill>
          <a:blip r:embed="rId3" cstate="print">
            <a:extLst>
              <a:ext uri="{28A0092B-C50C-407E-A947-70E740481C1C}">
                <a14:useLocalDpi xmlns:a14="http://schemas.microsoft.com/office/drawing/2010/main" xmlns="" val="0"/>
              </a:ext>
            </a:extLst>
          </a:blip>
          <a:srcRect/>
          <a:stretch>
            <a:fillRect/>
          </a:stretch>
        </p:blipFill>
        <p:spPr bwMode="auto">
          <a:xfrm>
            <a:off x="-1" y="7302499"/>
            <a:ext cx="10693399" cy="26670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8" name="Line 7"/>
          <p:cNvSpPr>
            <a:spLocks noChangeShapeType="1"/>
          </p:cNvSpPr>
          <p:nvPr userDrawn="1"/>
        </p:nvSpPr>
        <p:spPr bwMode="auto">
          <a:xfrm>
            <a:off x="4762" y="7273925"/>
            <a:ext cx="10685973" cy="904"/>
          </a:xfrm>
          <a:prstGeom prst="line">
            <a:avLst/>
          </a:prstGeom>
          <a:noFill/>
          <a:ln w="50800">
            <a:solidFill>
              <a:srgbClr val="00CC00"/>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solidFill>
                <a:prstClr val="black"/>
              </a:solidFill>
            </a:endParaRPr>
          </a:p>
        </p:txBody>
      </p:sp>
    </p:spTree>
    <p:extLst>
      <p:ext uri="{BB962C8B-B14F-4D97-AF65-F5344CB8AC3E}">
        <p14:creationId xmlns:p14="http://schemas.microsoft.com/office/powerpoint/2010/main" xmlns="" val="262307211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showMasterPhAnim="0" type="title" preserve="1">
  <p:cSld name="标题幻灯片">
    <p:spTree>
      <p:nvGrpSpPr>
        <p:cNvPr id="1" name=""/>
        <p:cNvGrpSpPr/>
        <p:nvPr/>
      </p:nvGrpSpPr>
      <p:grpSpPr>
        <a:xfrm>
          <a:off x="0" y="0"/>
          <a:ext cx="0" cy="0"/>
          <a:chOff x="0" y="0"/>
          <a:chExt cx="0" cy="0"/>
        </a:xfrm>
      </p:grpSpPr>
      <p:sp>
        <p:nvSpPr>
          <p:cNvPr id="4" name="Freeform 6"/>
          <p:cNvSpPr>
            <a:spLocks/>
          </p:cNvSpPr>
          <p:nvPr userDrawn="1"/>
        </p:nvSpPr>
        <p:spPr bwMode="auto">
          <a:xfrm>
            <a:off x="1052632" y="1399952"/>
            <a:ext cx="8673536" cy="5165278"/>
          </a:xfrm>
          <a:custGeom>
            <a:avLst/>
            <a:gdLst>
              <a:gd name="T0" fmla="*/ 2147483646 w 4049"/>
              <a:gd name="T1" fmla="*/ 2147483646 h 2343"/>
              <a:gd name="T2" fmla="*/ 2147483646 w 4049"/>
              <a:gd name="T3" fmla="*/ 2147483646 h 2343"/>
              <a:gd name="T4" fmla="*/ 2147483646 w 4049"/>
              <a:gd name="T5" fmla="*/ 2147483646 h 2343"/>
              <a:gd name="T6" fmla="*/ 2147483646 w 4049"/>
              <a:gd name="T7" fmla="*/ 2147483646 h 2343"/>
              <a:gd name="T8" fmla="*/ 2147483646 w 4049"/>
              <a:gd name="T9" fmla="*/ 2147483646 h 2343"/>
              <a:gd name="T10" fmla="*/ 2147483646 w 4049"/>
              <a:gd name="T11" fmla="*/ 2147483646 h 2343"/>
              <a:gd name="T12" fmla="*/ 2147483646 w 4049"/>
              <a:gd name="T13" fmla="*/ 2147483646 h 2343"/>
              <a:gd name="T14" fmla="*/ 2147483646 w 4049"/>
              <a:gd name="T15" fmla="*/ 2147483646 h 2343"/>
              <a:gd name="T16" fmla="*/ 2147483646 w 4049"/>
              <a:gd name="T17" fmla="*/ 2147483646 h 2343"/>
              <a:gd name="T18" fmla="*/ 2147483646 w 4049"/>
              <a:gd name="T19" fmla="*/ 2147483646 h 2343"/>
              <a:gd name="T20" fmla="*/ 2147483646 w 4049"/>
              <a:gd name="T21" fmla="*/ 2147483646 h 2343"/>
              <a:gd name="T22" fmla="*/ 2147483646 w 4049"/>
              <a:gd name="T23" fmla="*/ 2147483646 h 2343"/>
              <a:gd name="T24" fmla="*/ 2147483646 w 4049"/>
              <a:gd name="T25" fmla="*/ 2147483646 h 2343"/>
              <a:gd name="T26" fmla="*/ 2147483646 w 4049"/>
              <a:gd name="T27" fmla="*/ 2147483646 h 2343"/>
              <a:gd name="T28" fmla="*/ 2147483646 w 4049"/>
              <a:gd name="T29" fmla="*/ 2147483646 h 2343"/>
              <a:gd name="T30" fmla="*/ 2147483646 w 4049"/>
              <a:gd name="T31" fmla="*/ 2147483646 h 2343"/>
              <a:gd name="T32" fmla="*/ 2147483646 w 4049"/>
              <a:gd name="T33" fmla="*/ 2147483646 h 2343"/>
              <a:gd name="T34" fmla="*/ 2147483646 w 4049"/>
              <a:gd name="T35" fmla="*/ 2147483646 h 2343"/>
              <a:gd name="T36" fmla="*/ 2147483646 w 4049"/>
              <a:gd name="T37" fmla="*/ 2147483646 h 2343"/>
              <a:gd name="T38" fmla="*/ 2147483646 w 4049"/>
              <a:gd name="T39" fmla="*/ 2147483646 h 2343"/>
              <a:gd name="T40" fmla="*/ 2147483646 w 4049"/>
              <a:gd name="T41" fmla="*/ 2147483646 h 2343"/>
              <a:gd name="T42" fmla="*/ 2147483646 w 4049"/>
              <a:gd name="T43" fmla="*/ 2147483646 h 2343"/>
              <a:gd name="T44" fmla="*/ 2147483646 w 4049"/>
              <a:gd name="T45" fmla="*/ 2147483646 h 2343"/>
              <a:gd name="T46" fmla="*/ 2147483646 w 4049"/>
              <a:gd name="T47" fmla="*/ 2147483646 h 2343"/>
              <a:gd name="T48" fmla="*/ 2147483646 w 4049"/>
              <a:gd name="T49" fmla="*/ 2147483646 h 2343"/>
              <a:gd name="T50" fmla="*/ 2147483646 w 4049"/>
              <a:gd name="T51" fmla="*/ 2147483646 h 2343"/>
              <a:gd name="T52" fmla="*/ 2147483646 w 4049"/>
              <a:gd name="T53" fmla="*/ 2147483646 h 2343"/>
              <a:gd name="T54" fmla="*/ 2147483646 w 4049"/>
              <a:gd name="T55" fmla="*/ 2147483646 h 2343"/>
              <a:gd name="T56" fmla="*/ 2147483646 w 4049"/>
              <a:gd name="T57" fmla="*/ 2147483646 h 2343"/>
              <a:gd name="T58" fmla="*/ 2147483646 w 4049"/>
              <a:gd name="T59" fmla="*/ 2147483646 h 2343"/>
              <a:gd name="T60" fmla="*/ 2147483646 w 4049"/>
              <a:gd name="T61" fmla="*/ 2147483646 h 2343"/>
              <a:gd name="T62" fmla="*/ 2147483646 w 4049"/>
              <a:gd name="T63" fmla="*/ 2147483646 h 2343"/>
              <a:gd name="T64" fmla="*/ 2147483646 w 4049"/>
              <a:gd name="T65" fmla="*/ 2147483646 h 2343"/>
              <a:gd name="T66" fmla="*/ 2147483646 w 4049"/>
              <a:gd name="T67" fmla="*/ 2147483646 h 2343"/>
              <a:gd name="T68" fmla="*/ 2147483646 w 4049"/>
              <a:gd name="T69" fmla="*/ 2147483646 h 2343"/>
              <a:gd name="T70" fmla="*/ 2147483646 w 4049"/>
              <a:gd name="T71" fmla="*/ 2147483646 h 2343"/>
              <a:gd name="T72" fmla="*/ 2147483646 w 4049"/>
              <a:gd name="T73" fmla="*/ 2147483646 h 2343"/>
              <a:gd name="T74" fmla="*/ 2147483646 w 4049"/>
              <a:gd name="T75" fmla="*/ 2147483646 h 2343"/>
              <a:gd name="T76" fmla="*/ 2147483646 w 4049"/>
              <a:gd name="T77" fmla="*/ 2147483646 h 2343"/>
              <a:gd name="T78" fmla="*/ 2147483646 w 4049"/>
              <a:gd name="T79" fmla="*/ 2147483646 h 2343"/>
              <a:gd name="T80" fmla="*/ 2147483646 w 4049"/>
              <a:gd name="T81" fmla="*/ 2147483646 h 2343"/>
              <a:gd name="T82" fmla="*/ 2147483646 w 4049"/>
              <a:gd name="T83" fmla="*/ 2147483646 h 2343"/>
              <a:gd name="T84" fmla="*/ 2147483646 w 4049"/>
              <a:gd name="T85" fmla="*/ 2147483646 h 2343"/>
              <a:gd name="T86" fmla="*/ 2147483646 w 4049"/>
              <a:gd name="T87" fmla="*/ 2147483646 h 2343"/>
              <a:gd name="T88" fmla="*/ 2147483646 w 4049"/>
              <a:gd name="T89" fmla="*/ 2147483646 h 2343"/>
              <a:gd name="T90" fmla="*/ 2147483646 w 4049"/>
              <a:gd name="T91" fmla="*/ 2147483646 h 2343"/>
              <a:gd name="T92" fmla="*/ 2147483646 w 4049"/>
              <a:gd name="T93" fmla="*/ 2147483646 h 2343"/>
              <a:gd name="T94" fmla="*/ 2147483646 w 4049"/>
              <a:gd name="T95" fmla="*/ 2147483646 h 2343"/>
              <a:gd name="T96" fmla="*/ 2147483646 w 4049"/>
              <a:gd name="T97" fmla="*/ 2147483646 h 2343"/>
              <a:gd name="T98" fmla="*/ 2147483646 w 4049"/>
              <a:gd name="T99" fmla="*/ 2147483646 h 2343"/>
              <a:gd name="T100" fmla="*/ 2147483646 w 4049"/>
              <a:gd name="T101" fmla="*/ 2147483646 h 2343"/>
              <a:gd name="T102" fmla="*/ 2147483646 w 4049"/>
              <a:gd name="T103" fmla="*/ 2147483646 h 2343"/>
              <a:gd name="T104" fmla="*/ 2147483646 w 4049"/>
              <a:gd name="T105" fmla="*/ 2147483646 h 2343"/>
              <a:gd name="T106" fmla="*/ 2147483646 w 4049"/>
              <a:gd name="T107" fmla="*/ 2147483646 h 2343"/>
              <a:gd name="T108" fmla="*/ 2147483646 w 4049"/>
              <a:gd name="T109" fmla="*/ 2147483646 h 2343"/>
              <a:gd name="T110" fmla="*/ 2147483646 w 4049"/>
              <a:gd name="T111" fmla="*/ 2147483646 h 2343"/>
              <a:gd name="T112" fmla="*/ 2147483646 w 4049"/>
              <a:gd name="T113" fmla="*/ 2147483646 h 2343"/>
              <a:gd name="T114" fmla="*/ 2147483646 w 4049"/>
              <a:gd name="T115" fmla="*/ 2147483646 h 2343"/>
              <a:gd name="T116" fmla="*/ 2147483646 w 4049"/>
              <a:gd name="T117" fmla="*/ 2147483646 h 2343"/>
              <a:gd name="T118" fmla="*/ 2147483646 w 4049"/>
              <a:gd name="T119" fmla="*/ 2147483646 h 2343"/>
              <a:gd name="T120" fmla="*/ 2147483646 w 4049"/>
              <a:gd name="T121" fmla="*/ 2147483646 h 2343"/>
              <a:gd name="T122" fmla="*/ 2147483646 w 4049"/>
              <a:gd name="T123" fmla="*/ 2147483646 h 2343"/>
              <a:gd name="T124" fmla="*/ 2147483646 w 4049"/>
              <a:gd name="T125" fmla="*/ 2147483646 h 2343"/>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4049" h="2343">
                <a:moveTo>
                  <a:pt x="435" y="203"/>
                </a:moveTo>
                <a:lnTo>
                  <a:pt x="485" y="207"/>
                </a:lnTo>
                <a:lnTo>
                  <a:pt x="512" y="179"/>
                </a:lnTo>
                <a:lnTo>
                  <a:pt x="553" y="163"/>
                </a:lnTo>
                <a:lnTo>
                  <a:pt x="585" y="139"/>
                </a:lnTo>
                <a:lnTo>
                  <a:pt x="630" y="114"/>
                </a:lnTo>
                <a:lnTo>
                  <a:pt x="664" y="104"/>
                </a:lnTo>
                <a:lnTo>
                  <a:pt x="707" y="93"/>
                </a:lnTo>
                <a:lnTo>
                  <a:pt x="741" y="93"/>
                </a:lnTo>
                <a:lnTo>
                  <a:pt x="758" y="83"/>
                </a:lnTo>
                <a:lnTo>
                  <a:pt x="796" y="83"/>
                </a:lnTo>
                <a:lnTo>
                  <a:pt x="814" y="66"/>
                </a:lnTo>
                <a:lnTo>
                  <a:pt x="853" y="72"/>
                </a:lnTo>
                <a:lnTo>
                  <a:pt x="892" y="62"/>
                </a:lnTo>
                <a:lnTo>
                  <a:pt x="930" y="66"/>
                </a:lnTo>
                <a:lnTo>
                  <a:pt x="942" y="79"/>
                </a:lnTo>
                <a:lnTo>
                  <a:pt x="930" y="93"/>
                </a:lnTo>
                <a:lnTo>
                  <a:pt x="892" y="83"/>
                </a:lnTo>
                <a:lnTo>
                  <a:pt x="862" y="101"/>
                </a:lnTo>
                <a:lnTo>
                  <a:pt x="841" y="118"/>
                </a:lnTo>
                <a:lnTo>
                  <a:pt x="835" y="144"/>
                </a:lnTo>
                <a:lnTo>
                  <a:pt x="800" y="146"/>
                </a:lnTo>
                <a:lnTo>
                  <a:pt x="758" y="163"/>
                </a:lnTo>
                <a:lnTo>
                  <a:pt x="753" y="199"/>
                </a:lnTo>
                <a:lnTo>
                  <a:pt x="751" y="224"/>
                </a:lnTo>
                <a:lnTo>
                  <a:pt x="741" y="252"/>
                </a:lnTo>
                <a:lnTo>
                  <a:pt x="753" y="271"/>
                </a:lnTo>
                <a:lnTo>
                  <a:pt x="782" y="210"/>
                </a:lnTo>
                <a:lnTo>
                  <a:pt x="800" y="203"/>
                </a:lnTo>
                <a:lnTo>
                  <a:pt x="835" y="172"/>
                </a:lnTo>
                <a:lnTo>
                  <a:pt x="858" y="137"/>
                </a:lnTo>
                <a:lnTo>
                  <a:pt x="907" y="128"/>
                </a:lnTo>
                <a:lnTo>
                  <a:pt x="951" y="108"/>
                </a:lnTo>
                <a:lnTo>
                  <a:pt x="982" y="76"/>
                </a:lnTo>
                <a:lnTo>
                  <a:pt x="1025" y="76"/>
                </a:lnTo>
                <a:lnTo>
                  <a:pt x="1103" y="72"/>
                </a:lnTo>
                <a:lnTo>
                  <a:pt x="1189" y="62"/>
                </a:lnTo>
                <a:lnTo>
                  <a:pt x="1225" y="55"/>
                </a:lnTo>
                <a:lnTo>
                  <a:pt x="1260" y="55"/>
                </a:lnTo>
                <a:lnTo>
                  <a:pt x="1301" y="55"/>
                </a:lnTo>
                <a:lnTo>
                  <a:pt x="1337" y="66"/>
                </a:lnTo>
                <a:lnTo>
                  <a:pt x="1382" y="97"/>
                </a:lnTo>
                <a:lnTo>
                  <a:pt x="1358" y="101"/>
                </a:lnTo>
                <a:lnTo>
                  <a:pt x="1310" y="111"/>
                </a:lnTo>
                <a:lnTo>
                  <a:pt x="1314" y="144"/>
                </a:lnTo>
                <a:lnTo>
                  <a:pt x="1355" y="146"/>
                </a:lnTo>
                <a:lnTo>
                  <a:pt x="1376" y="146"/>
                </a:lnTo>
                <a:lnTo>
                  <a:pt x="1364" y="175"/>
                </a:lnTo>
                <a:lnTo>
                  <a:pt x="1314" y="207"/>
                </a:lnTo>
                <a:lnTo>
                  <a:pt x="1287" y="210"/>
                </a:lnTo>
                <a:lnTo>
                  <a:pt x="1298" y="235"/>
                </a:lnTo>
                <a:lnTo>
                  <a:pt x="1305" y="245"/>
                </a:lnTo>
                <a:lnTo>
                  <a:pt x="1287" y="271"/>
                </a:lnTo>
                <a:lnTo>
                  <a:pt x="1310" y="295"/>
                </a:lnTo>
                <a:lnTo>
                  <a:pt x="1266" y="309"/>
                </a:lnTo>
                <a:lnTo>
                  <a:pt x="1225" y="320"/>
                </a:lnTo>
                <a:lnTo>
                  <a:pt x="1216" y="358"/>
                </a:lnTo>
                <a:lnTo>
                  <a:pt x="1189" y="391"/>
                </a:lnTo>
                <a:lnTo>
                  <a:pt x="1158" y="416"/>
                </a:lnTo>
                <a:lnTo>
                  <a:pt x="1121" y="429"/>
                </a:lnTo>
                <a:lnTo>
                  <a:pt x="1216" y="429"/>
                </a:lnTo>
                <a:lnTo>
                  <a:pt x="1266" y="429"/>
                </a:lnTo>
                <a:lnTo>
                  <a:pt x="1298" y="436"/>
                </a:lnTo>
                <a:lnTo>
                  <a:pt x="1337" y="422"/>
                </a:lnTo>
                <a:lnTo>
                  <a:pt x="1355" y="453"/>
                </a:lnTo>
                <a:lnTo>
                  <a:pt x="1878" y="453"/>
                </a:lnTo>
                <a:lnTo>
                  <a:pt x="1901" y="429"/>
                </a:lnTo>
                <a:lnTo>
                  <a:pt x="1950" y="398"/>
                </a:lnTo>
                <a:lnTo>
                  <a:pt x="1982" y="356"/>
                </a:lnTo>
                <a:lnTo>
                  <a:pt x="2026" y="316"/>
                </a:lnTo>
                <a:lnTo>
                  <a:pt x="2044" y="276"/>
                </a:lnTo>
                <a:lnTo>
                  <a:pt x="2067" y="238"/>
                </a:lnTo>
                <a:lnTo>
                  <a:pt x="2107" y="224"/>
                </a:lnTo>
                <a:lnTo>
                  <a:pt x="2116" y="203"/>
                </a:lnTo>
                <a:lnTo>
                  <a:pt x="2151" y="210"/>
                </a:lnTo>
                <a:lnTo>
                  <a:pt x="2189" y="189"/>
                </a:lnTo>
                <a:lnTo>
                  <a:pt x="2205" y="207"/>
                </a:lnTo>
                <a:lnTo>
                  <a:pt x="2246" y="220"/>
                </a:lnTo>
                <a:lnTo>
                  <a:pt x="2285" y="228"/>
                </a:lnTo>
                <a:lnTo>
                  <a:pt x="2326" y="238"/>
                </a:lnTo>
                <a:lnTo>
                  <a:pt x="2355" y="224"/>
                </a:lnTo>
                <a:lnTo>
                  <a:pt x="2389" y="241"/>
                </a:lnTo>
                <a:lnTo>
                  <a:pt x="2412" y="271"/>
                </a:lnTo>
                <a:lnTo>
                  <a:pt x="2457" y="276"/>
                </a:lnTo>
                <a:lnTo>
                  <a:pt x="2475" y="309"/>
                </a:lnTo>
                <a:lnTo>
                  <a:pt x="2451" y="326"/>
                </a:lnTo>
                <a:lnTo>
                  <a:pt x="2394" y="320"/>
                </a:lnTo>
                <a:lnTo>
                  <a:pt x="2350" y="306"/>
                </a:lnTo>
                <a:lnTo>
                  <a:pt x="2339" y="330"/>
                </a:lnTo>
                <a:lnTo>
                  <a:pt x="2401" y="334"/>
                </a:lnTo>
                <a:lnTo>
                  <a:pt x="2451" y="363"/>
                </a:lnTo>
                <a:lnTo>
                  <a:pt x="2523" y="347"/>
                </a:lnTo>
                <a:lnTo>
                  <a:pt x="2537" y="299"/>
                </a:lnTo>
                <a:lnTo>
                  <a:pt x="2573" y="264"/>
                </a:lnTo>
                <a:lnTo>
                  <a:pt x="2608" y="274"/>
                </a:lnTo>
                <a:lnTo>
                  <a:pt x="2600" y="291"/>
                </a:lnTo>
                <a:lnTo>
                  <a:pt x="2578" y="309"/>
                </a:lnTo>
                <a:lnTo>
                  <a:pt x="2578" y="334"/>
                </a:lnTo>
                <a:lnTo>
                  <a:pt x="2623" y="306"/>
                </a:lnTo>
                <a:lnTo>
                  <a:pt x="2657" y="276"/>
                </a:lnTo>
                <a:lnTo>
                  <a:pt x="2725" y="271"/>
                </a:lnTo>
                <a:lnTo>
                  <a:pt x="2807" y="245"/>
                </a:lnTo>
                <a:lnTo>
                  <a:pt x="2864" y="224"/>
                </a:lnTo>
                <a:lnTo>
                  <a:pt x="2882" y="199"/>
                </a:lnTo>
                <a:lnTo>
                  <a:pt x="2833" y="203"/>
                </a:lnTo>
                <a:lnTo>
                  <a:pt x="2783" y="175"/>
                </a:lnTo>
                <a:lnTo>
                  <a:pt x="2757" y="137"/>
                </a:lnTo>
                <a:lnTo>
                  <a:pt x="2783" y="83"/>
                </a:lnTo>
                <a:lnTo>
                  <a:pt x="2837" y="48"/>
                </a:lnTo>
                <a:lnTo>
                  <a:pt x="2878" y="19"/>
                </a:lnTo>
                <a:lnTo>
                  <a:pt x="2935" y="19"/>
                </a:lnTo>
                <a:lnTo>
                  <a:pt x="2985" y="0"/>
                </a:lnTo>
                <a:lnTo>
                  <a:pt x="2980" y="22"/>
                </a:lnTo>
                <a:lnTo>
                  <a:pt x="2941" y="31"/>
                </a:lnTo>
                <a:lnTo>
                  <a:pt x="2926" y="40"/>
                </a:lnTo>
                <a:lnTo>
                  <a:pt x="2885" y="45"/>
                </a:lnTo>
                <a:lnTo>
                  <a:pt x="2858" y="72"/>
                </a:lnTo>
                <a:lnTo>
                  <a:pt x="2841" y="104"/>
                </a:lnTo>
                <a:lnTo>
                  <a:pt x="2833" y="137"/>
                </a:lnTo>
                <a:lnTo>
                  <a:pt x="2878" y="189"/>
                </a:lnTo>
                <a:lnTo>
                  <a:pt x="2944" y="214"/>
                </a:lnTo>
                <a:lnTo>
                  <a:pt x="2998" y="235"/>
                </a:lnTo>
                <a:lnTo>
                  <a:pt x="3017" y="241"/>
                </a:lnTo>
                <a:lnTo>
                  <a:pt x="3042" y="271"/>
                </a:lnTo>
                <a:lnTo>
                  <a:pt x="3062" y="264"/>
                </a:lnTo>
                <a:lnTo>
                  <a:pt x="3062" y="241"/>
                </a:lnTo>
                <a:lnTo>
                  <a:pt x="3051" y="210"/>
                </a:lnTo>
                <a:lnTo>
                  <a:pt x="3035" y="193"/>
                </a:lnTo>
                <a:lnTo>
                  <a:pt x="3025" y="172"/>
                </a:lnTo>
                <a:lnTo>
                  <a:pt x="3042" y="132"/>
                </a:lnTo>
                <a:lnTo>
                  <a:pt x="3092" y="132"/>
                </a:lnTo>
                <a:lnTo>
                  <a:pt x="3132" y="132"/>
                </a:lnTo>
                <a:lnTo>
                  <a:pt x="3151" y="146"/>
                </a:lnTo>
                <a:lnTo>
                  <a:pt x="3158" y="182"/>
                </a:lnTo>
                <a:lnTo>
                  <a:pt x="3182" y="214"/>
                </a:lnTo>
                <a:lnTo>
                  <a:pt x="3191" y="182"/>
                </a:lnTo>
                <a:lnTo>
                  <a:pt x="3226" y="163"/>
                </a:lnTo>
                <a:lnTo>
                  <a:pt x="3262" y="163"/>
                </a:lnTo>
                <a:lnTo>
                  <a:pt x="3298" y="163"/>
                </a:lnTo>
                <a:lnTo>
                  <a:pt x="3335" y="168"/>
                </a:lnTo>
                <a:lnTo>
                  <a:pt x="3335" y="132"/>
                </a:lnTo>
                <a:lnTo>
                  <a:pt x="3360" y="137"/>
                </a:lnTo>
                <a:lnTo>
                  <a:pt x="3383" y="158"/>
                </a:lnTo>
                <a:lnTo>
                  <a:pt x="3428" y="158"/>
                </a:lnTo>
                <a:lnTo>
                  <a:pt x="3464" y="144"/>
                </a:lnTo>
                <a:lnTo>
                  <a:pt x="3503" y="172"/>
                </a:lnTo>
                <a:lnTo>
                  <a:pt x="3553" y="207"/>
                </a:lnTo>
                <a:lnTo>
                  <a:pt x="3608" y="214"/>
                </a:lnTo>
                <a:lnTo>
                  <a:pt x="3683" y="238"/>
                </a:lnTo>
                <a:lnTo>
                  <a:pt x="3698" y="235"/>
                </a:lnTo>
                <a:lnTo>
                  <a:pt x="3750" y="306"/>
                </a:lnTo>
                <a:lnTo>
                  <a:pt x="3832" y="416"/>
                </a:lnTo>
                <a:lnTo>
                  <a:pt x="3885" y="478"/>
                </a:lnTo>
                <a:lnTo>
                  <a:pt x="3910" y="545"/>
                </a:lnTo>
                <a:lnTo>
                  <a:pt x="3876" y="560"/>
                </a:lnTo>
                <a:lnTo>
                  <a:pt x="3858" y="589"/>
                </a:lnTo>
                <a:lnTo>
                  <a:pt x="3876" y="641"/>
                </a:lnTo>
                <a:lnTo>
                  <a:pt x="3898" y="690"/>
                </a:lnTo>
                <a:lnTo>
                  <a:pt x="3926" y="690"/>
                </a:lnTo>
                <a:lnTo>
                  <a:pt x="3930" y="652"/>
                </a:lnTo>
                <a:lnTo>
                  <a:pt x="3953" y="641"/>
                </a:lnTo>
                <a:lnTo>
                  <a:pt x="3966" y="676"/>
                </a:lnTo>
                <a:lnTo>
                  <a:pt x="3933" y="690"/>
                </a:lnTo>
                <a:lnTo>
                  <a:pt x="3987" y="729"/>
                </a:lnTo>
                <a:lnTo>
                  <a:pt x="3948" y="768"/>
                </a:lnTo>
                <a:lnTo>
                  <a:pt x="3939" y="794"/>
                </a:lnTo>
                <a:lnTo>
                  <a:pt x="4005" y="803"/>
                </a:lnTo>
                <a:lnTo>
                  <a:pt x="3978" y="835"/>
                </a:lnTo>
                <a:lnTo>
                  <a:pt x="3942" y="846"/>
                </a:lnTo>
                <a:lnTo>
                  <a:pt x="3942" y="895"/>
                </a:lnTo>
                <a:lnTo>
                  <a:pt x="3978" y="938"/>
                </a:lnTo>
                <a:lnTo>
                  <a:pt x="3942" y="949"/>
                </a:lnTo>
                <a:lnTo>
                  <a:pt x="3885" y="935"/>
                </a:lnTo>
                <a:lnTo>
                  <a:pt x="3908" y="909"/>
                </a:lnTo>
                <a:lnTo>
                  <a:pt x="3948" y="909"/>
                </a:lnTo>
                <a:lnTo>
                  <a:pt x="3948" y="860"/>
                </a:lnTo>
                <a:lnTo>
                  <a:pt x="3903" y="874"/>
                </a:lnTo>
                <a:lnTo>
                  <a:pt x="3898" y="833"/>
                </a:lnTo>
                <a:lnTo>
                  <a:pt x="3939" y="803"/>
                </a:lnTo>
                <a:lnTo>
                  <a:pt x="3948" y="775"/>
                </a:lnTo>
                <a:lnTo>
                  <a:pt x="3930" y="733"/>
                </a:lnTo>
                <a:lnTo>
                  <a:pt x="3926" y="688"/>
                </a:lnTo>
                <a:lnTo>
                  <a:pt x="3894" y="707"/>
                </a:lnTo>
                <a:lnTo>
                  <a:pt x="3864" y="743"/>
                </a:lnTo>
                <a:lnTo>
                  <a:pt x="3814" y="775"/>
                </a:lnTo>
                <a:lnTo>
                  <a:pt x="3832" y="822"/>
                </a:lnTo>
                <a:lnTo>
                  <a:pt x="3826" y="860"/>
                </a:lnTo>
                <a:lnTo>
                  <a:pt x="3826" y="885"/>
                </a:lnTo>
                <a:lnTo>
                  <a:pt x="3850" y="921"/>
                </a:lnTo>
                <a:lnTo>
                  <a:pt x="3832" y="931"/>
                </a:lnTo>
                <a:lnTo>
                  <a:pt x="3782" y="891"/>
                </a:lnTo>
                <a:lnTo>
                  <a:pt x="3750" y="846"/>
                </a:lnTo>
                <a:lnTo>
                  <a:pt x="3737" y="815"/>
                </a:lnTo>
                <a:lnTo>
                  <a:pt x="3710" y="798"/>
                </a:lnTo>
                <a:lnTo>
                  <a:pt x="3675" y="822"/>
                </a:lnTo>
                <a:lnTo>
                  <a:pt x="3653" y="853"/>
                </a:lnTo>
                <a:lnTo>
                  <a:pt x="3701" y="891"/>
                </a:lnTo>
                <a:lnTo>
                  <a:pt x="3728" y="931"/>
                </a:lnTo>
                <a:lnTo>
                  <a:pt x="3737" y="983"/>
                </a:lnTo>
                <a:lnTo>
                  <a:pt x="3732" y="1031"/>
                </a:lnTo>
                <a:lnTo>
                  <a:pt x="3732" y="1076"/>
                </a:lnTo>
                <a:lnTo>
                  <a:pt x="3755" y="1044"/>
                </a:lnTo>
                <a:lnTo>
                  <a:pt x="3796" y="1048"/>
                </a:lnTo>
                <a:lnTo>
                  <a:pt x="3808" y="1079"/>
                </a:lnTo>
                <a:lnTo>
                  <a:pt x="3776" y="1114"/>
                </a:lnTo>
                <a:lnTo>
                  <a:pt x="3742" y="1111"/>
                </a:lnTo>
                <a:lnTo>
                  <a:pt x="3737" y="1140"/>
                </a:lnTo>
                <a:lnTo>
                  <a:pt x="3764" y="1161"/>
                </a:lnTo>
                <a:lnTo>
                  <a:pt x="3750" y="1196"/>
                </a:lnTo>
                <a:lnTo>
                  <a:pt x="3791" y="1227"/>
                </a:lnTo>
                <a:lnTo>
                  <a:pt x="3764" y="1251"/>
                </a:lnTo>
                <a:lnTo>
                  <a:pt x="3805" y="1285"/>
                </a:lnTo>
                <a:lnTo>
                  <a:pt x="3776" y="1316"/>
                </a:lnTo>
                <a:lnTo>
                  <a:pt x="3821" y="1298"/>
                </a:lnTo>
                <a:lnTo>
                  <a:pt x="3808" y="1330"/>
                </a:lnTo>
                <a:lnTo>
                  <a:pt x="3889" y="1316"/>
                </a:lnTo>
                <a:lnTo>
                  <a:pt x="3864" y="1356"/>
                </a:lnTo>
                <a:lnTo>
                  <a:pt x="3808" y="1330"/>
                </a:lnTo>
                <a:lnTo>
                  <a:pt x="3805" y="1373"/>
                </a:lnTo>
                <a:lnTo>
                  <a:pt x="3885" y="1369"/>
                </a:lnTo>
                <a:lnTo>
                  <a:pt x="3850" y="1412"/>
                </a:lnTo>
                <a:lnTo>
                  <a:pt x="3796" y="1366"/>
                </a:lnTo>
                <a:lnTo>
                  <a:pt x="3826" y="1434"/>
                </a:lnTo>
                <a:lnTo>
                  <a:pt x="3889" y="1475"/>
                </a:lnTo>
                <a:lnTo>
                  <a:pt x="3832" y="1475"/>
                </a:lnTo>
                <a:lnTo>
                  <a:pt x="3796" y="1373"/>
                </a:lnTo>
                <a:lnTo>
                  <a:pt x="3808" y="1302"/>
                </a:lnTo>
                <a:lnTo>
                  <a:pt x="3764" y="1306"/>
                </a:lnTo>
                <a:lnTo>
                  <a:pt x="3732" y="1267"/>
                </a:lnTo>
                <a:lnTo>
                  <a:pt x="3764" y="1250"/>
                </a:lnTo>
                <a:lnTo>
                  <a:pt x="3764" y="1210"/>
                </a:lnTo>
                <a:lnTo>
                  <a:pt x="3742" y="1123"/>
                </a:lnTo>
                <a:lnTo>
                  <a:pt x="3737" y="1065"/>
                </a:lnTo>
                <a:lnTo>
                  <a:pt x="3728" y="1027"/>
                </a:lnTo>
                <a:lnTo>
                  <a:pt x="3687" y="1076"/>
                </a:lnTo>
                <a:lnTo>
                  <a:pt x="3616" y="1089"/>
                </a:lnTo>
                <a:lnTo>
                  <a:pt x="3580" y="1124"/>
                </a:lnTo>
                <a:lnTo>
                  <a:pt x="3592" y="1171"/>
                </a:lnTo>
                <a:lnTo>
                  <a:pt x="3567" y="1196"/>
                </a:lnTo>
                <a:lnTo>
                  <a:pt x="3526" y="1189"/>
                </a:lnTo>
                <a:lnTo>
                  <a:pt x="3564" y="1150"/>
                </a:lnTo>
                <a:lnTo>
                  <a:pt x="3535" y="1133"/>
                </a:lnTo>
                <a:lnTo>
                  <a:pt x="3496" y="1154"/>
                </a:lnTo>
                <a:lnTo>
                  <a:pt x="3496" y="1193"/>
                </a:lnTo>
                <a:lnTo>
                  <a:pt x="3564" y="1250"/>
                </a:lnTo>
                <a:lnTo>
                  <a:pt x="3580" y="1288"/>
                </a:lnTo>
                <a:lnTo>
                  <a:pt x="3532" y="1342"/>
                </a:lnTo>
                <a:lnTo>
                  <a:pt x="3532" y="1469"/>
                </a:lnTo>
                <a:lnTo>
                  <a:pt x="3532" y="1521"/>
                </a:lnTo>
                <a:lnTo>
                  <a:pt x="3541" y="1552"/>
                </a:lnTo>
                <a:lnTo>
                  <a:pt x="3612" y="1545"/>
                </a:lnTo>
                <a:lnTo>
                  <a:pt x="3660" y="1557"/>
                </a:lnTo>
                <a:lnTo>
                  <a:pt x="3698" y="1506"/>
                </a:lnTo>
                <a:lnTo>
                  <a:pt x="3737" y="1506"/>
                </a:lnTo>
                <a:lnTo>
                  <a:pt x="3725" y="1535"/>
                </a:lnTo>
                <a:lnTo>
                  <a:pt x="3764" y="1571"/>
                </a:lnTo>
                <a:lnTo>
                  <a:pt x="3821" y="1581"/>
                </a:lnTo>
                <a:lnTo>
                  <a:pt x="3814" y="1545"/>
                </a:lnTo>
                <a:lnTo>
                  <a:pt x="3942" y="1545"/>
                </a:lnTo>
                <a:lnTo>
                  <a:pt x="3898" y="1561"/>
                </a:lnTo>
                <a:lnTo>
                  <a:pt x="3894" y="1588"/>
                </a:lnTo>
                <a:lnTo>
                  <a:pt x="3953" y="1602"/>
                </a:lnTo>
                <a:lnTo>
                  <a:pt x="4010" y="1616"/>
                </a:lnTo>
                <a:lnTo>
                  <a:pt x="4037" y="1566"/>
                </a:lnTo>
                <a:lnTo>
                  <a:pt x="4048" y="1535"/>
                </a:lnTo>
                <a:lnTo>
                  <a:pt x="4005" y="1542"/>
                </a:lnTo>
                <a:lnTo>
                  <a:pt x="3966" y="1524"/>
                </a:lnTo>
                <a:lnTo>
                  <a:pt x="3942" y="1514"/>
                </a:lnTo>
                <a:lnTo>
                  <a:pt x="3930" y="1557"/>
                </a:lnTo>
                <a:lnTo>
                  <a:pt x="3930" y="1552"/>
                </a:lnTo>
                <a:lnTo>
                  <a:pt x="3805" y="1552"/>
                </a:lnTo>
                <a:lnTo>
                  <a:pt x="3776" y="1504"/>
                </a:lnTo>
                <a:lnTo>
                  <a:pt x="3742" y="1510"/>
                </a:lnTo>
                <a:lnTo>
                  <a:pt x="3701" y="1506"/>
                </a:lnTo>
                <a:lnTo>
                  <a:pt x="3687" y="1451"/>
                </a:lnTo>
                <a:lnTo>
                  <a:pt x="3666" y="1425"/>
                </a:lnTo>
                <a:lnTo>
                  <a:pt x="3705" y="1404"/>
                </a:lnTo>
                <a:lnTo>
                  <a:pt x="3705" y="1373"/>
                </a:lnTo>
                <a:lnTo>
                  <a:pt x="3648" y="1394"/>
                </a:lnTo>
                <a:lnTo>
                  <a:pt x="3608" y="1415"/>
                </a:lnTo>
                <a:lnTo>
                  <a:pt x="3580" y="1460"/>
                </a:lnTo>
                <a:lnTo>
                  <a:pt x="3532" y="1460"/>
                </a:lnTo>
                <a:lnTo>
                  <a:pt x="3532" y="1362"/>
                </a:lnTo>
                <a:lnTo>
                  <a:pt x="3500" y="1377"/>
                </a:lnTo>
                <a:lnTo>
                  <a:pt x="3464" y="1338"/>
                </a:lnTo>
                <a:lnTo>
                  <a:pt x="3425" y="1291"/>
                </a:lnTo>
                <a:lnTo>
                  <a:pt x="3366" y="1306"/>
                </a:lnTo>
                <a:lnTo>
                  <a:pt x="3360" y="1343"/>
                </a:lnTo>
                <a:lnTo>
                  <a:pt x="3387" y="1401"/>
                </a:lnTo>
                <a:lnTo>
                  <a:pt x="3387" y="1443"/>
                </a:lnTo>
                <a:lnTo>
                  <a:pt x="3428" y="1489"/>
                </a:lnTo>
                <a:lnTo>
                  <a:pt x="3451" y="1510"/>
                </a:lnTo>
                <a:lnTo>
                  <a:pt x="3407" y="1510"/>
                </a:lnTo>
                <a:lnTo>
                  <a:pt x="3375" y="1489"/>
                </a:lnTo>
                <a:lnTo>
                  <a:pt x="3351" y="1514"/>
                </a:lnTo>
                <a:lnTo>
                  <a:pt x="3414" y="1575"/>
                </a:lnTo>
                <a:lnTo>
                  <a:pt x="3464" y="1613"/>
                </a:lnTo>
                <a:lnTo>
                  <a:pt x="3508" y="1606"/>
                </a:lnTo>
                <a:lnTo>
                  <a:pt x="3564" y="1620"/>
                </a:lnTo>
                <a:lnTo>
                  <a:pt x="3630" y="1620"/>
                </a:lnTo>
                <a:lnTo>
                  <a:pt x="3687" y="1613"/>
                </a:lnTo>
                <a:lnTo>
                  <a:pt x="3742" y="1631"/>
                </a:lnTo>
                <a:lnTo>
                  <a:pt x="3728" y="1646"/>
                </a:lnTo>
                <a:lnTo>
                  <a:pt x="3666" y="1627"/>
                </a:lnTo>
                <a:lnTo>
                  <a:pt x="3666" y="1712"/>
                </a:lnTo>
                <a:lnTo>
                  <a:pt x="3710" y="1712"/>
                </a:lnTo>
                <a:lnTo>
                  <a:pt x="3737" y="1702"/>
                </a:lnTo>
                <a:lnTo>
                  <a:pt x="3742" y="1679"/>
                </a:lnTo>
                <a:lnTo>
                  <a:pt x="3796" y="1684"/>
                </a:lnTo>
                <a:lnTo>
                  <a:pt x="3858" y="1662"/>
                </a:lnTo>
                <a:lnTo>
                  <a:pt x="3853" y="1698"/>
                </a:lnTo>
                <a:lnTo>
                  <a:pt x="3876" y="1726"/>
                </a:lnTo>
                <a:lnTo>
                  <a:pt x="3908" y="1747"/>
                </a:lnTo>
                <a:lnTo>
                  <a:pt x="3942" y="1726"/>
                </a:lnTo>
                <a:lnTo>
                  <a:pt x="3939" y="1688"/>
                </a:lnTo>
                <a:lnTo>
                  <a:pt x="3942" y="1651"/>
                </a:lnTo>
                <a:lnTo>
                  <a:pt x="3966" y="1688"/>
                </a:lnTo>
                <a:lnTo>
                  <a:pt x="3978" y="1729"/>
                </a:lnTo>
                <a:lnTo>
                  <a:pt x="3930" y="1821"/>
                </a:lnTo>
                <a:lnTo>
                  <a:pt x="3876" y="1906"/>
                </a:lnTo>
                <a:lnTo>
                  <a:pt x="3826" y="1987"/>
                </a:lnTo>
                <a:lnTo>
                  <a:pt x="3764" y="2079"/>
                </a:lnTo>
                <a:lnTo>
                  <a:pt x="3725" y="2051"/>
                </a:lnTo>
                <a:lnTo>
                  <a:pt x="3666" y="2072"/>
                </a:lnTo>
                <a:lnTo>
                  <a:pt x="3648" y="2100"/>
                </a:lnTo>
                <a:lnTo>
                  <a:pt x="3608" y="2122"/>
                </a:lnTo>
                <a:lnTo>
                  <a:pt x="3535" y="2132"/>
                </a:lnTo>
                <a:lnTo>
                  <a:pt x="3491" y="2129"/>
                </a:lnTo>
                <a:lnTo>
                  <a:pt x="3503" y="2075"/>
                </a:lnTo>
                <a:lnTo>
                  <a:pt x="3500" y="2037"/>
                </a:lnTo>
                <a:lnTo>
                  <a:pt x="3532" y="2004"/>
                </a:lnTo>
                <a:lnTo>
                  <a:pt x="3526" y="1978"/>
                </a:lnTo>
                <a:lnTo>
                  <a:pt x="3473" y="1952"/>
                </a:lnTo>
                <a:lnTo>
                  <a:pt x="3482" y="1906"/>
                </a:lnTo>
                <a:lnTo>
                  <a:pt x="3496" y="1856"/>
                </a:lnTo>
                <a:lnTo>
                  <a:pt x="3544" y="1815"/>
                </a:lnTo>
                <a:lnTo>
                  <a:pt x="3612" y="1811"/>
                </a:lnTo>
                <a:lnTo>
                  <a:pt x="3625" y="1778"/>
                </a:lnTo>
                <a:lnTo>
                  <a:pt x="3608" y="1729"/>
                </a:lnTo>
                <a:lnTo>
                  <a:pt x="3648" y="1715"/>
                </a:lnTo>
                <a:lnTo>
                  <a:pt x="3666" y="1712"/>
                </a:lnTo>
                <a:lnTo>
                  <a:pt x="3666" y="1631"/>
                </a:lnTo>
                <a:lnTo>
                  <a:pt x="3612" y="1637"/>
                </a:lnTo>
                <a:lnTo>
                  <a:pt x="3564" y="1655"/>
                </a:lnTo>
                <a:lnTo>
                  <a:pt x="3514" y="1631"/>
                </a:lnTo>
                <a:lnTo>
                  <a:pt x="3458" y="1631"/>
                </a:lnTo>
                <a:lnTo>
                  <a:pt x="3392" y="1613"/>
                </a:lnTo>
                <a:lnTo>
                  <a:pt x="3351" y="1575"/>
                </a:lnTo>
                <a:lnTo>
                  <a:pt x="3330" y="1540"/>
                </a:lnTo>
                <a:lnTo>
                  <a:pt x="3292" y="1506"/>
                </a:lnTo>
                <a:lnTo>
                  <a:pt x="3330" y="1500"/>
                </a:lnTo>
                <a:lnTo>
                  <a:pt x="3351" y="1510"/>
                </a:lnTo>
                <a:lnTo>
                  <a:pt x="3380" y="1483"/>
                </a:lnTo>
                <a:lnTo>
                  <a:pt x="3366" y="1439"/>
                </a:lnTo>
                <a:lnTo>
                  <a:pt x="3330" y="1435"/>
                </a:lnTo>
                <a:lnTo>
                  <a:pt x="3307" y="1387"/>
                </a:lnTo>
                <a:lnTo>
                  <a:pt x="3325" y="1338"/>
                </a:lnTo>
                <a:lnTo>
                  <a:pt x="3351" y="1298"/>
                </a:lnTo>
                <a:lnTo>
                  <a:pt x="3342" y="1250"/>
                </a:lnTo>
                <a:lnTo>
                  <a:pt x="3325" y="1246"/>
                </a:lnTo>
                <a:lnTo>
                  <a:pt x="3292" y="1270"/>
                </a:lnTo>
                <a:lnTo>
                  <a:pt x="3291" y="1298"/>
                </a:lnTo>
                <a:lnTo>
                  <a:pt x="3253" y="1250"/>
                </a:lnTo>
                <a:lnTo>
                  <a:pt x="3201" y="1215"/>
                </a:lnTo>
                <a:lnTo>
                  <a:pt x="3158" y="1216"/>
                </a:lnTo>
                <a:lnTo>
                  <a:pt x="3125" y="1267"/>
                </a:lnTo>
                <a:lnTo>
                  <a:pt x="3069" y="1291"/>
                </a:lnTo>
                <a:lnTo>
                  <a:pt x="3069" y="1323"/>
                </a:lnTo>
                <a:lnTo>
                  <a:pt x="3087" y="1362"/>
                </a:lnTo>
                <a:lnTo>
                  <a:pt x="3083" y="1397"/>
                </a:lnTo>
                <a:lnTo>
                  <a:pt x="3042" y="1394"/>
                </a:lnTo>
                <a:lnTo>
                  <a:pt x="3012" y="1343"/>
                </a:lnTo>
                <a:lnTo>
                  <a:pt x="2967" y="1298"/>
                </a:lnTo>
                <a:lnTo>
                  <a:pt x="2917" y="1267"/>
                </a:lnTo>
                <a:lnTo>
                  <a:pt x="2882" y="1215"/>
                </a:lnTo>
                <a:lnTo>
                  <a:pt x="2846" y="1193"/>
                </a:lnTo>
                <a:lnTo>
                  <a:pt x="2778" y="1193"/>
                </a:lnTo>
                <a:lnTo>
                  <a:pt x="2725" y="1193"/>
                </a:lnTo>
                <a:lnTo>
                  <a:pt x="2689" y="1216"/>
                </a:lnTo>
                <a:lnTo>
                  <a:pt x="2653" y="1181"/>
                </a:lnTo>
                <a:lnTo>
                  <a:pt x="2612" y="1158"/>
                </a:lnTo>
                <a:lnTo>
                  <a:pt x="2560" y="1123"/>
                </a:lnTo>
                <a:lnTo>
                  <a:pt x="2600" y="1181"/>
                </a:lnTo>
                <a:lnTo>
                  <a:pt x="2657" y="1196"/>
                </a:lnTo>
                <a:lnTo>
                  <a:pt x="2698" y="1250"/>
                </a:lnTo>
                <a:lnTo>
                  <a:pt x="2685" y="1291"/>
                </a:lnTo>
                <a:lnTo>
                  <a:pt x="2644" y="1316"/>
                </a:lnTo>
                <a:lnTo>
                  <a:pt x="2582" y="1323"/>
                </a:lnTo>
                <a:lnTo>
                  <a:pt x="2533" y="1342"/>
                </a:lnTo>
                <a:lnTo>
                  <a:pt x="2496" y="1378"/>
                </a:lnTo>
                <a:lnTo>
                  <a:pt x="2475" y="1404"/>
                </a:lnTo>
                <a:lnTo>
                  <a:pt x="2457" y="1356"/>
                </a:lnTo>
                <a:lnTo>
                  <a:pt x="2430" y="1291"/>
                </a:lnTo>
                <a:lnTo>
                  <a:pt x="2389" y="1256"/>
                </a:lnTo>
                <a:lnTo>
                  <a:pt x="2389" y="1216"/>
                </a:lnTo>
                <a:lnTo>
                  <a:pt x="2355" y="1220"/>
                </a:lnTo>
                <a:lnTo>
                  <a:pt x="2362" y="1285"/>
                </a:lnTo>
                <a:lnTo>
                  <a:pt x="2400" y="1338"/>
                </a:lnTo>
                <a:lnTo>
                  <a:pt x="2400" y="1377"/>
                </a:lnTo>
                <a:lnTo>
                  <a:pt x="2451" y="1401"/>
                </a:lnTo>
                <a:lnTo>
                  <a:pt x="2475" y="1434"/>
                </a:lnTo>
                <a:lnTo>
                  <a:pt x="2528" y="1415"/>
                </a:lnTo>
                <a:lnTo>
                  <a:pt x="2573" y="1412"/>
                </a:lnTo>
                <a:lnTo>
                  <a:pt x="2630" y="1394"/>
                </a:lnTo>
                <a:lnTo>
                  <a:pt x="2605" y="1448"/>
                </a:lnTo>
                <a:lnTo>
                  <a:pt x="2560" y="1521"/>
                </a:lnTo>
                <a:lnTo>
                  <a:pt x="2528" y="1566"/>
                </a:lnTo>
                <a:lnTo>
                  <a:pt x="2483" y="1606"/>
                </a:lnTo>
                <a:lnTo>
                  <a:pt x="2457" y="1646"/>
                </a:lnTo>
                <a:lnTo>
                  <a:pt x="2446" y="1726"/>
                </a:lnTo>
                <a:lnTo>
                  <a:pt x="2439" y="1785"/>
                </a:lnTo>
                <a:lnTo>
                  <a:pt x="2444" y="1839"/>
                </a:lnTo>
                <a:lnTo>
                  <a:pt x="2451" y="1891"/>
                </a:lnTo>
                <a:lnTo>
                  <a:pt x="2451" y="1906"/>
                </a:lnTo>
                <a:lnTo>
                  <a:pt x="2496" y="1903"/>
                </a:lnTo>
                <a:lnTo>
                  <a:pt x="2501" y="1856"/>
                </a:lnTo>
                <a:lnTo>
                  <a:pt x="2551" y="1811"/>
                </a:lnTo>
                <a:lnTo>
                  <a:pt x="2600" y="1785"/>
                </a:lnTo>
                <a:lnTo>
                  <a:pt x="2608" y="1835"/>
                </a:lnTo>
                <a:lnTo>
                  <a:pt x="2605" y="1881"/>
                </a:lnTo>
                <a:lnTo>
                  <a:pt x="2578" y="1906"/>
                </a:lnTo>
                <a:lnTo>
                  <a:pt x="2582" y="1935"/>
                </a:lnTo>
                <a:lnTo>
                  <a:pt x="2564" y="1995"/>
                </a:lnTo>
                <a:lnTo>
                  <a:pt x="2555" y="2027"/>
                </a:lnTo>
                <a:lnTo>
                  <a:pt x="2523" y="2037"/>
                </a:lnTo>
                <a:lnTo>
                  <a:pt x="2489" y="2004"/>
                </a:lnTo>
                <a:lnTo>
                  <a:pt x="2501" y="1956"/>
                </a:lnTo>
                <a:lnTo>
                  <a:pt x="2514" y="1938"/>
                </a:lnTo>
                <a:lnTo>
                  <a:pt x="2492" y="1906"/>
                </a:lnTo>
                <a:lnTo>
                  <a:pt x="2446" y="1910"/>
                </a:lnTo>
                <a:lnTo>
                  <a:pt x="2433" y="1952"/>
                </a:lnTo>
                <a:lnTo>
                  <a:pt x="2371" y="1978"/>
                </a:lnTo>
                <a:lnTo>
                  <a:pt x="2332" y="2004"/>
                </a:lnTo>
                <a:lnTo>
                  <a:pt x="2335" y="2051"/>
                </a:lnTo>
                <a:lnTo>
                  <a:pt x="2332" y="2110"/>
                </a:lnTo>
                <a:lnTo>
                  <a:pt x="2312" y="2167"/>
                </a:lnTo>
                <a:lnTo>
                  <a:pt x="2228" y="2235"/>
                </a:lnTo>
                <a:lnTo>
                  <a:pt x="2189" y="2238"/>
                </a:lnTo>
                <a:lnTo>
                  <a:pt x="2157" y="2197"/>
                </a:lnTo>
                <a:lnTo>
                  <a:pt x="2107" y="2167"/>
                </a:lnTo>
                <a:lnTo>
                  <a:pt x="2080" y="2154"/>
                </a:lnTo>
                <a:lnTo>
                  <a:pt x="2032" y="2072"/>
                </a:lnTo>
                <a:lnTo>
                  <a:pt x="1987" y="2030"/>
                </a:lnTo>
                <a:lnTo>
                  <a:pt x="1950" y="1987"/>
                </a:lnTo>
                <a:lnTo>
                  <a:pt x="1932" y="1948"/>
                </a:lnTo>
                <a:lnTo>
                  <a:pt x="1928" y="1891"/>
                </a:lnTo>
                <a:lnTo>
                  <a:pt x="1887" y="1856"/>
                </a:lnTo>
                <a:lnTo>
                  <a:pt x="1875" y="1821"/>
                </a:lnTo>
                <a:lnTo>
                  <a:pt x="1901" y="1776"/>
                </a:lnTo>
                <a:lnTo>
                  <a:pt x="1901" y="1733"/>
                </a:lnTo>
                <a:lnTo>
                  <a:pt x="1860" y="1712"/>
                </a:lnTo>
                <a:lnTo>
                  <a:pt x="1798" y="1702"/>
                </a:lnTo>
                <a:lnTo>
                  <a:pt x="1750" y="1688"/>
                </a:lnTo>
                <a:lnTo>
                  <a:pt x="1721" y="1702"/>
                </a:lnTo>
                <a:lnTo>
                  <a:pt x="1676" y="1712"/>
                </a:lnTo>
                <a:lnTo>
                  <a:pt x="1637" y="1688"/>
                </a:lnTo>
                <a:lnTo>
                  <a:pt x="1600" y="1658"/>
                </a:lnTo>
                <a:lnTo>
                  <a:pt x="1553" y="1651"/>
                </a:lnTo>
                <a:lnTo>
                  <a:pt x="1503" y="1631"/>
                </a:lnTo>
                <a:lnTo>
                  <a:pt x="1458" y="1602"/>
                </a:lnTo>
                <a:lnTo>
                  <a:pt x="1444" y="1535"/>
                </a:lnTo>
                <a:lnTo>
                  <a:pt x="1439" y="1489"/>
                </a:lnTo>
                <a:lnTo>
                  <a:pt x="1480" y="1460"/>
                </a:lnTo>
                <a:lnTo>
                  <a:pt x="1476" y="1429"/>
                </a:lnTo>
                <a:lnTo>
                  <a:pt x="1462" y="1373"/>
                </a:lnTo>
                <a:lnTo>
                  <a:pt x="1466" y="1321"/>
                </a:lnTo>
                <a:lnTo>
                  <a:pt x="1458" y="1270"/>
                </a:lnTo>
                <a:lnTo>
                  <a:pt x="1503" y="1227"/>
                </a:lnTo>
                <a:lnTo>
                  <a:pt x="1539" y="1203"/>
                </a:lnTo>
                <a:lnTo>
                  <a:pt x="1578" y="1196"/>
                </a:lnTo>
                <a:lnTo>
                  <a:pt x="1566" y="1158"/>
                </a:lnTo>
                <a:lnTo>
                  <a:pt x="1592" y="1123"/>
                </a:lnTo>
                <a:lnTo>
                  <a:pt x="1632" y="1100"/>
                </a:lnTo>
                <a:lnTo>
                  <a:pt x="1682" y="1119"/>
                </a:lnTo>
                <a:lnTo>
                  <a:pt x="1744" y="1133"/>
                </a:lnTo>
                <a:lnTo>
                  <a:pt x="1807" y="1123"/>
                </a:lnTo>
                <a:lnTo>
                  <a:pt x="1866" y="1123"/>
                </a:lnTo>
                <a:lnTo>
                  <a:pt x="1892" y="1124"/>
                </a:lnTo>
                <a:lnTo>
                  <a:pt x="1905" y="1171"/>
                </a:lnTo>
                <a:lnTo>
                  <a:pt x="1960" y="1179"/>
                </a:lnTo>
                <a:lnTo>
                  <a:pt x="2012" y="1193"/>
                </a:lnTo>
                <a:lnTo>
                  <a:pt x="2044" y="1189"/>
                </a:lnTo>
                <a:lnTo>
                  <a:pt x="2067" y="1161"/>
                </a:lnTo>
                <a:lnTo>
                  <a:pt x="2083" y="1140"/>
                </a:lnTo>
                <a:lnTo>
                  <a:pt x="2133" y="1150"/>
                </a:lnTo>
                <a:lnTo>
                  <a:pt x="2192" y="1171"/>
                </a:lnTo>
                <a:lnTo>
                  <a:pt x="2255" y="1179"/>
                </a:lnTo>
                <a:lnTo>
                  <a:pt x="2300" y="1181"/>
                </a:lnTo>
                <a:lnTo>
                  <a:pt x="2355" y="1179"/>
                </a:lnTo>
                <a:lnTo>
                  <a:pt x="2389" y="1150"/>
                </a:lnTo>
                <a:lnTo>
                  <a:pt x="2407" y="1111"/>
                </a:lnTo>
                <a:lnTo>
                  <a:pt x="2430" y="1079"/>
                </a:lnTo>
                <a:lnTo>
                  <a:pt x="2407" y="1069"/>
                </a:lnTo>
                <a:lnTo>
                  <a:pt x="2380" y="1044"/>
                </a:lnTo>
                <a:lnTo>
                  <a:pt x="2350" y="1052"/>
                </a:lnTo>
                <a:lnTo>
                  <a:pt x="2291" y="1052"/>
                </a:lnTo>
                <a:lnTo>
                  <a:pt x="2250" y="1037"/>
                </a:lnTo>
                <a:lnTo>
                  <a:pt x="2246" y="1001"/>
                </a:lnTo>
                <a:lnTo>
                  <a:pt x="2228" y="991"/>
                </a:lnTo>
                <a:lnTo>
                  <a:pt x="2205" y="1001"/>
                </a:lnTo>
                <a:lnTo>
                  <a:pt x="2216" y="1037"/>
                </a:lnTo>
                <a:lnTo>
                  <a:pt x="2196" y="1065"/>
                </a:lnTo>
                <a:lnTo>
                  <a:pt x="2151" y="1062"/>
                </a:lnTo>
                <a:lnTo>
                  <a:pt x="2128" y="1034"/>
                </a:lnTo>
                <a:lnTo>
                  <a:pt x="2116" y="997"/>
                </a:lnTo>
                <a:lnTo>
                  <a:pt x="2116" y="956"/>
                </a:lnTo>
                <a:lnTo>
                  <a:pt x="2089" y="938"/>
                </a:lnTo>
                <a:lnTo>
                  <a:pt x="2076" y="966"/>
                </a:lnTo>
                <a:lnTo>
                  <a:pt x="2080" y="1001"/>
                </a:lnTo>
                <a:lnTo>
                  <a:pt x="2098" y="1031"/>
                </a:lnTo>
                <a:lnTo>
                  <a:pt x="2128" y="1054"/>
                </a:lnTo>
                <a:lnTo>
                  <a:pt x="2098" y="1087"/>
                </a:lnTo>
                <a:lnTo>
                  <a:pt x="2067" y="1107"/>
                </a:lnTo>
                <a:lnTo>
                  <a:pt x="2026" y="1100"/>
                </a:lnTo>
                <a:lnTo>
                  <a:pt x="2026" y="1124"/>
                </a:lnTo>
                <a:lnTo>
                  <a:pt x="1994" y="1145"/>
                </a:lnTo>
                <a:lnTo>
                  <a:pt x="1955" y="1107"/>
                </a:lnTo>
                <a:lnTo>
                  <a:pt x="1960" y="1083"/>
                </a:lnTo>
                <a:lnTo>
                  <a:pt x="2008" y="1100"/>
                </a:lnTo>
                <a:lnTo>
                  <a:pt x="2039" y="1100"/>
                </a:lnTo>
                <a:lnTo>
                  <a:pt x="2080" y="1076"/>
                </a:lnTo>
                <a:lnTo>
                  <a:pt x="2067" y="1037"/>
                </a:lnTo>
                <a:lnTo>
                  <a:pt x="2032" y="1013"/>
                </a:lnTo>
                <a:lnTo>
                  <a:pt x="1994" y="991"/>
                </a:lnTo>
                <a:lnTo>
                  <a:pt x="1955" y="960"/>
                </a:lnTo>
                <a:lnTo>
                  <a:pt x="1910" y="926"/>
                </a:lnTo>
                <a:lnTo>
                  <a:pt x="1910" y="966"/>
                </a:lnTo>
                <a:lnTo>
                  <a:pt x="1942" y="996"/>
                </a:lnTo>
                <a:lnTo>
                  <a:pt x="1932" y="1037"/>
                </a:lnTo>
                <a:lnTo>
                  <a:pt x="1932" y="1076"/>
                </a:lnTo>
                <a:lnTo>
                  <a:pt x="1887" y="1048"/>
                </a:lnTo>
                <a:lnTo>
                  <a:pt x="1878" y="1018"/>
                </a:lnTo>
                <a:lnTo>
                  <a:pt x="1901" y="997"/>
                </a:lnTo>
                <a:lnTo>
                  <a:pt x="1892" y="973"/>
                </a:lnTo>
                <a:lnTo>
                  <a:pt x="1916" y="962"/>
                </a:lnTo>
                <a:lnTo>
                  <a:pt x="1916" y="926"/>
                </a:lnTo>
                <a:lnTo>
                  <a:pt x="1878" y="935"/>
                </a:lnTo>
                <a:lnTo>
                  <a:pt x="1848" y="966"/>
                </a:lnTo>
                <a:lnTo>
                  <a:pt x="1807" y="960"/>
                </a:lnTo>
                <a:lnTo>
                  <a:pt x="1750" y="980"/>
                </a:lnTo>
                <a:lnTo>
                  <a:pt x="1739" y="1027"/>
                </a:lnTo>
                <a:lnTo>
                  <a:pt x="1691" y="1054"/>
                </a:lnTo>
                <a:lnTo>
                  <a:pt x="1637" y="1079"/>
                </a:lnTo>
                <a:lnTo>
                  <a:pt x="1587" y="1083"/>
                </a:lnTo>
                <a:lnTo>
                  <a:pt x="1539" y="1069"/>
                </a:lnTo>
                <a:lnTo>
                  <a:pt x="1508" y="1048"/>
                </a:lnTo>
                <a:lnTo>
                  <a:pt x="1530" y="1027"/>
                </a:lnTo>
                <a:lnTo>
                  <a:pt x="1508" y="996"/>
                </a:lnTo>
                <a:lnTo>
                  <a:pt x="1542" y="970"/>
                </a:lnTo>
                <a:lnTo>
                  <a:pt x="1548" y="942"/>
                </a:lnTo>
                <a:lnTo>
                  <a:pt x="1548" y="904"/>
                </a:lnTo>
                <a:lnTo>
                  <a:pt x="1592" y="868"/>
                </a:lnTo>
                <a:lnTo>
                  <a:pt x="1660" y="885"/>
                </a:lnTo>
                <a:lnTo>
                  <a:pt x="1732" y="895"/>
                </a:lnTo>
                <a:lnTo>
                  <a:pt x="1758" y="870"/>
                </a:lnTo>
                <a:lnTo>
                  <a:pt x="1758" y="833"/>
                </a:lnTo>
                <a:lnTo>
                  <a:pt x="1726" y="803"/>
                </a:lnTo>
                <a:lnTo>
                  <a:pt x="1667" y="782"/>
                </a:lnTo>
                <a:lnTo>
                  <a:pt x="1700" y="764"/>
                </a:lnTo>
                <a:lnTo>
                  <a:pt x="1753" y="747"/>
                </a:lnTo>
                <a:lnTo>
                  <a:pt x="1762" y="741"/>
                </a:lnTo>
                <a:lnTo>
                  <a:pt x="1750" y="733"/>
                </a:lnTo>
                <a:lnTo>
                  <a:pt x="1705" y="741"/>
                </a:lnTo>
                <a:lnTo>
                  <a:pt x="1660" y="747"/>
                </a:lnTo>
                <a:lnTo>
                  <a:pt x="1632" y="754"/>
                </a:lnTo>
                <a:lnTo>
                  <a:pt x="1650" y="729"/>
                </a:lnTo>
                <a:lnTo>
                  <a:pt x="1660" y="690"/>
                </a:lnTo>
                <a:lnTo>
                  <a:pt x="1676" y="672"/>
                </a:lnTo>
                <a:lnTo>
                  <a:pt x="1687" y="648"/>
                </a:lnTo>
                <a:lnTo>
                  <a:pt x="1664" y="620"/>
                </a:lnTo>
                <a:lnTo>
                  <a:pt x="1632" y="637"/>
                </a:lnTo>
                <a:lnTo>
                  <a:pt x="1637" y="671"/>
                </a:lnTo>
                <a:lnTo>
                  <a:pt x="1632" y="697"/>
                </a:lnTo>
                <a:lnTo>
                  <a:pt x="1610" y="741"/>
                </a:lnTo>
                <a:lnTo>
                  <a:pt x="1566" y="733"/>
                </a:lnTo>
                <a:lnTo>
                  <a:pt x="1553" y="697"/>
                </a:lnTo>
                <a:lnTo>
                  <a:pt x="1525" y="655"/>
                </a:lnTo>
                <a:lnTo>
                  <a:pt x="1578" y="648"/>
                </a:lnTo>
                <a:lnTo>
                  <a:pt x="1598" y="634"/>
                </a:lnTo>
                <a:lnTo>
                  <a:pt x="1619" y="624"/>
                </a:lnTo>
                <a:lnTo>
                  <a:pt x="1619" y="606"/>
                </a:lnTo>
                <a:lnTo>
                  <a:pt x="1605" y="579"/>
                </a:lnTo>
                <a:lnTo>
                  <a:pt x="1646" y="560"/>
                </a:lnTo>
                <a:lnTo>
                  <a:pt x="1687" y="543"/>
                </a:lnTo>
                <a:lnTo>
                  <a:pt x="1714" y="556"/>
                </a:lnTo>
                <a:lnTo>
                  <a:pt x="1726" y="596"/>
                </a:lnTo>
                <a:lnTo>
                  <a:pt x="1744" y="637"/>
                </a:lnTo>
                <a:lnTo>
                  <a:pt x="1771" y="659"/>
                </a:lnTo>
                <a:lnTo>
                  <a:pt x="1783" y="697"/>
                </a:lnTo>
                <a:lnTo>
                  <a:pt x="1762" y="723"/>
                </a:lnTo>
                <a:lnTo>
                  <a:pt x="1758" y="743"/>
                </a:lnTo>
                <a:lnTo>
                  <a:pt x="1798" y="733"/>
                </a:lnTo>
                <a:lnTo>
                  <a:pt x="1842" y="716"/>
                </a:lnTo>
                <a:lnTo>
                  <a:pt x="1860" y="671"/>
                </a:lnTo>
                <a:lnTo>
                  <a:pt x="1905" y="671"/>
                </a:lnTo>
                <a:lnTo>
                  <a:pt x="1928" y="655"/>
                </a:lnTo>
                <a:lnTo>
                  <a:pt x="1923" y="620"/>
                </a:lnTo>
                <a:lnTo>
                  <a:pt x="1901" y="584"/>
                </a:lnTo>
                <a:lnTo>
                  <a:pt x="1942" y="584"/>
                </a:lnTo>
                <a:lnTo>
                  <a:pt x="1987" y="620"/>
                </a:lnTo>
                <a:lnTo>
                  <a:pt x="2026" y="648"/>
                </a:lnTo>
                <a:lnTo>
                  <a:pt x="2057" y="648"/>
                </a:lnTo>
                <a:lnTo>
                  <a:pt x="2112" y="634"/>
                </a:lnTo>
                <a:lnTo>
                  <a:pt x="2148" y="589"/>
                </a:lnTo>
                <a:lnTo>
                  <a:pt x="2166" y="556"/>
                </a:lnTo>
                <a:lnTo>
                  <a:pt x="2246" y="570"/>
                </a:lnTo>
                <a:lnTo>
                  <a:pt x="2178" y="539"/>
                </a:lnTo>
                <a:lnTo>
                  <a:pt x="2128" y="543"/>
                </a:lnTo>
                <a:lnTo>
                  <a:pt x="2116" y="493"/>
                </a:lnTo>
                <a:lnTo>
                  <a:pt x="2116" y="464"/>
                </a:lnTo>
                <a:lnTo>
                  <a:pt x="2173" y="452"/>
                </a:lnTo>
                <a:lnTo>
                  <a:pt x="2189" y="422"/>
                </a:lnTo>
                <a:lnTo>
                  <a:pt x="2148" y="436"/>
                </a:lnTo>
                <a:lnTo>
                  <a:pt x="2098" y="462"/>
                </a:lnTo>
                <a:lnTo>
                  <a:pt x="2050" y="464"/>
                </a:lnTo>
                <a:lnTo>
                  <a:pt x="2076" y="510"/>
                </a:lnTo>
                <a:lnTo>
                  <a:pt x="2067" y="549"/>
                </a:lnTo>
                <a:lnTo>
                  <a:pt x="2067" y="580"/>
                </a:lnTo>
                <a:lnTo>
                  <a:pt x="2032" y="606"/>
                </a:lnTo>
                <a:lnTo>
                  <a:pt x="1991" y="613"/>
                </a:lnTo>
                <a:lnTo>
                  <a:pt x="1960" y="584"/>
                </a:lnTo>
                <a:lnTo>
                  <a:pt x="1964" y="556"/>
                </a:lnTo>
                <a:lnTo>
                  <a:pt x="1973" y="539"/>
                </a:lnTo>
                <a:lnTo>
                  <a:pt x="1928" y="549"/>
                </a:lnTo>
                <a:lnTo>
                  <a:pt x="1883" y="531"/>
                </a:lnTo>
                <a:lnTo>
                  <a:pt x="1860" y="507"/>
                </a:lnTo>
                <a:lnTo>
                  <a:pt x="1875" y="464"/>
                </a:lnTo>
                <a:lnTo>
                  <a:pt x="1866" y="462"/>
                </a:lnTo>
                <a:lnTo>
                  <a:pt x="1875" y="457"/>
                </a:lnTo>
                <a:lnTo>
                  <a:pt x="1878" y="453"/>
                </a:lnTo>
                <a:lnTo>
                  <a:pt x="1355" y="453"/>
                </a:lnTo>
                <a:lnTo>
                  <a:pt x="1326" y="478"/>
                </a:lnTo>
                <a:lnTo>
                  <a:pt x="1282" y="500"/>
                </a:lnTo>
                <a:lnTo>
                  <a:pt x="1237" y="486"/>
                </a:lnTo>
                <a:lnTo>
                  <a:pt x="1225" y="462"/>
                </a:lnTo>
                <a:lnTo>
                  <a:pt x="1225" y="433"/>
                </a:lnTo>
                <a:lnTo>
                  <a:pt x="1230" y="429"/>
                </a:lnTo>
                <a:lnTo>
                  <a:pt x="1121" y="429"/>
                </a:lnTo>
                <a:lnTo>
                  <a:pt x="1085" y="433"/>
                </a:lnTo>
                <a:lnTo>
                  <a:pt x="1055" y="486"/>
                </a:lnTo>
                <a:lnTo>
                  <a:pt x="1037" y="525"/>
                </a:lnTo>
                <a:lnTo>
                  <a:pt x="1025" y="560"/>
                </a:lnTo>
                <a:lnTo>
                  <a:pt x="969" y="549"/>
                </a:lnTo>
                <a:lnTo>
                  <a:pt x="935" y="525"/>
                </a:lnTo>
                <a:lnTo>
                  <a:pt x="930" y="464"/>
                </a:lnTo>
                <a:lnTo>
                  <a:pt x="907" y="404"/>
                </a:lnTo>
                <a:lnTo>
                  <a:pt x="875" y="370"/>
                </a:lnTo>
                <a:lnTo>
                  <a:pt x="891" y="347"/>
                </a:lnTo>
                <a:lnTo>
                  <a:pt x="858" y="295"/>
                </a:lnTo>
                <a:lnTo>
                  <a:pt x="830" y="276"/>
                </a:lnTo>
                <a:lnTo>
                  <a:pt x="796" y="299"/>
                </a:lnTo>
                <a:lnTo>
                  <a:pt x="746" y="274"/>
                </a:lnTo>
                <a:lnTo>
                  <a:pt x="714" y="291"/>
                </a:lnTo>
                <a:lnTo>
                  <a:pt x="692" y="309"/>
                </a:lnTo>
                <a:lnTo>
                  <a:pt x="630" y="323"/>
                </a:lnTo>
                <a:lnTo>
                  <a:pt x="594" y="358"/>
                </a:lnTo>
                <a:lnTo>
                  <a:pt x="664" y="365"/>
                </a:lnTo>
                <a:lnTo>
                  <a:pt x="728" y="387"/>
                </a:lnTo>
                <a:lnTo>
                  <a:pt x="753" y="422"/>
                </a:lnTo>
                <a:lnTo>
                  <a:pt x="796" y="457"/>
                </a:lnTo>
                <a:lnTo>
                  <a:pt x="800" y="514"/>
                </a:lnTo>
                <a:lnTo>
                  <a:pt x="785" y="570"/>
                </a:lnTo>
                <a:lnTo>
                  <a:pt x="746" y="584"/>
                </a:lnTo>
                <a:lnTo>
                  <a:pt x="701" y="549"/>
                </a:lnTo>
                <a:lnTo>
                  <a:pt x="616" y="545"/>
                </a:lnTo>
                <a:lnTo>
                  <a:pt x="616" y="521"/>
                </a:lnTo>
                <a:lnTo>
                  <a:pt x="692" y="507"/>
                </a:lnTo>
                <a:lnTo>
                  <a:pt x="696" y="474"/>
                </a:lnTo>
                <a:lnTo>
                  <a:pt x="687" y="462"/>
                </a:lnTo>
                <a:lnTo>
                  <a:pt x="662" y="493"/>
                </a:lnTo>
                <a:lnTo>
                  <a:pt x="625" y="469"/>
                </a:lnTo>
                <a:lnTo>
                  <a:pt x="675" y="436"/>
                </a:lnTo>
                <a:lnTo>
                  <a:pt x="701" y="464"/>
                </a:lnTo>
                <a:lnTo>
                  <a:pt x="662" y="433"/>
                </a:lnTo>
                <a:lnTo>
                  <a:pt x="616" y="433"/>
                </a:lnTo>
                <a:lnTo>
                  <a:pt x="585" y="457"/>
                </a:lnTo>
                <a:lnTo>
                  <a:pt x="589" y="493"/>
                </a:lnTo>
                <a:lnTo>
                  <a:pt x="589" y="539"/>
                </a:lnTo>
                <a:lnTo>
                  <a:pt x="580" y="575"/>
                </a:lnTo>
                <a:lnTo>
                  <a:pt x="589" y="610"/>
                </a:lnTo>
                <a:lnTo>
                  <a:pt x="544" y="580"/>
                </a:lnTo>
                <a:lnTo>
                  <a:pt x="526" y="601"/>
                </a:lnTo>
                <a:lnTo>
                  <a:pt x="508" y="579"/>
                </a:lnTo>
                <a:lnTo>
                  <a:pt x="526" y="543"/>
                </a:lnTo>
                <a:lnTo>
                  <a:pt x="485" y="556"/>
                </a:lnTo>
                <a:lnTo>
                  <a:pt x="464" y="584"/>
                </a:lnTo>
                <a:lnTo>
                  <a:pt x="433" y="613"/>
                </a:lnTo>
                <a:lnTo>
                  <a:pt x="433" y="641"/>
                </a:lnTo>
                <a:lnTo>
                  <a:pt x="383" y="641"/>
                </a:lnTo>
                <a:lnTo>
                  <a:pt x="364" y="659"/>
                </a:lnTo>
                <a:lnTo>
                  <a:pt x="383" y="706"/>
                </a:lnTo>
                <a:lnTo>
                  <a:pt x="435" y="729"/>
                </a:lnTo>
                <a:lnTo>
                  <a:pt x="464" y="747"/>
                </a:lnTo>
                <a:lnTo>
                  <a:pt x="458" y="789"/>
                </a:lnTo>
                <a:lnTo>
                  <a:pt x="496" y="779"/>
                </a:lnTo>
                <a:lnTo>
                  <a:pt x="500" y="741"/>
                </a:lnTo>
                <a:lnTo>
                  <a:pt x="557" y="741"/>
                </a:lnTo>
                <a:lnTo>
                  <a:pt x="594" y="706"/>
                </a:lnTo>
                <a:lnTo>
                  <a:pt x="598" y="671"/>
                </a:lnTo>
                <a:lnTo>
                  <a:pt x="594" y="606"/>
                </a:lnTo>
                <a:lnTo>
                  <a:pt x="616" y="563"/>
                </a:lnTo>
                <a:lnTo>
                  <a:pt x="648" y="539"/>
                </a:lnTo>
                <a:lnTo>
                  <a:pt x="696" y="560"/>
                </a:lnTo>
                <a:lnTo>
                  <a:pt x="751" y="584"/>
                </a:lnTo>
                <a:lnTo>
                  <a:pt x="782" y="606"/>
                </a:lnTo>
                <a:lnTo>
                  <a:pt x="808" y="641"/>
                </a:lnTo>
                <a:lnTo>
                  <a:pt x="848" y="659"/>
                </a:lnTo>
                <a:lnTo>
                  <a:pt x="862" y="706"/>
                </a:lnTo>
                <a:lnTo>
                  <a:pt x="867" y="733"/>
                </a:lnTo>
                <a:lnTo>
                  <a:pt x="907" y="761"/>
                </a:lnTo>
                <a:lnTo>
                  <a:pt x="875" y="794"/>
                </a:lnTo>
                <a:lnTo>
                  <a:pt x="826" y="794"/>
                </a:lnTo>
                <a:lnTo>
                  <a:pt x="769" y="815"/>
                </a:lnTo>
                <a:lnTo>
                  <a:pt x="728" y="839"/>
                </a:lnTo>
                <a:lnTo>
                  <a:pt x="664" y="864"/>
                </a:lnTo>
                <a:lnTo>
                  <a:pt x="616" y="904"/>
                </a:lnTo>
                <a:lnTo>
                  <a:pt x="567" y="935"/>
                </a:lnTo>
                <a:lnTo>
                  <a:pt x="557" y="966"/>
                </a:lnTo>
                <a:lnTo>
                  <a:pt x="557" y="991"/>
                </a:lnTo>
                <a:lnTo>
                  <a:pt x="526" y="1015"/>
                </a:lnTo>
                <a:lnTo>
                  <a:pt x="530" y="1044"/>
                </a:lnTo>
                <a:lnTo>
                  <a:pt x="491" y="1079"/>
                </a:lnTo>
                <a:lnTo>
                  <a:pt x="491" y="1123"/>
                </a:lnTo>
                <a:lnTo>
                  <a:pt x="512" y="1158"/>
                </a:lnTo>
                <a:lnTo>
                  <a:pt x="500" y="1185"/>
                </a:lnTo>
                <a:lnTo>
                  <a:pt x="458" y="1171"/>
                </a:lnTo>
                <a:lnTo>
                  <a:pt x="451" y="1123"/>
                </a:lnTo>
                <a:lnTo>
                  <a:pt x="410" y="1100"/>
                </a:lnTo>
                <a:lnTo>
                  <a:pt x="378" y="1107"/>
                </a:lnTo>
                <a:lnTo>
                  <a:pt x="357" y="1140"/>
                </a:lnTo>
                <a:lnTo>
                  <a:pt x="316" y="1123"/>
                </a:lnTo>
                <a:lnTo>
                  <a:pt x="275" y="1123"/>
                </a:lnTo>
                <a:lnTo>
                  <a:pt x="230" y="1154"/>
                </a:lnTo>
                <a:lnTo>
                  <a:pt x="217" y="1185"/>
                </a:lnTo>
                <a:lnTo>
                  <a:pt x="205" y="1216"/>
                </a:lnTo>
                <a:lnTo>
                  <a:pt x="194" y="1267"/>
                </a:lnTo>
                <a:lnTo>
                  <a:pt x="230" y="1298"/>
                </a:lnTo>
                <a:lnTo>
                  <a:pt x="267" y="1274"/>
                </a:lnTo>
                <a:lnTo>
                  <a:pt x="312" y="1274"/>
                </a:lnTo>
                <a:lnTo>
                  <a:pt x="316" y="1316"/>
                </a:lnTo>
                <a:lnTo>
                  <a:pt x="289" y="1343"/>
                </a:lnTo>
                <a:lnTo>
                  <a:pt x="342" y="1352"/>
                </a:lnTo>
                <a:lnTo>
                  <a:pt x="364" y="1362"/>
                </a:lnTo>
                <a:lnTo>
                  <a:pt x="378" y="1401"/>
                </a:lnTo>
                <a:lnTo>
                  <a:pt x="423" y="1415"/>
                </a:lnTo>
                <a:lnTo>
                  <a:pt x="473" y="1448"/>
                </a:lnTo>
                <a:lnTo>
                  <a:pt x="508" y="1429"/>
                </a:lnTo>
                <a:lnTo>
                  <a:pt x="589" y="1448"/>
                </a:lnTo>
                <a:lnTo>
                  <a:pt x="651" y="1451"/>
                </a:lnTo>
                <a:lnTo>
                  <a:pt x="741" y="1489"/>
                </a:lnTo>
                <a:lnTo>
                  <a:pt x="753" y="1521"/>
                </a:lnTo>
                <a:lnTo>
                  <a:pt x="808" y="1557"/>
                </a:lnTo>
                <a:lnTo>
                  <a:pt x="835" y="1606"/>
                </a:lnTo>
                <a:lnTo>
                  <a:pt x="898" y="1631"/>
                </a:lnTo>
                <a:lnTo>
                  <a:pt x="951" y="1637"/>
                </a:lnTo>
                <a:lnTo>
                  <a:pt x="1010" y="1679"/>
                </a:lnTo>
                <a:lnTo>
                  <a:pt x="1082" y="1679"/>
                </a:lnTo>
                <a:lnTo>
                  <a:pt x="1085" y="1715"/>
                </a:lnTo>
                <a:lnTo>
                  <a:pt x="1085" y="1750"/>
                </a:lnTo>
                <a:lnTo>
                  <a:pt x="1055" y="1785"/>
                </a:lnTo>
                <a:lnTo>
                  <a:pt x="1046" y="1829"/>
                </a:lnTo>
                <a:lnTo>
                  <a:pt x="1037" y="1874"/>
                </a:lnTo>
                <a:lnTo>
                  <a:pt x="996" y="1917"/>
                </a:lnTo>
                <a:lnTo>
                  <a:pt x="942" y="1942"/>
                </a:lnTo>
                <a:lnTo>
                  <a:pt x="892" y="1948"/>
                </a:lnTo>
                <a:lnTo>
                  <a:pt x="912" y="1983"/>
                </a:lnTo>
                <a:lnTo>
                  <a:pt x="867" y="2027"/>
                </a:lnTo>
                <a:lnTo>
                  <a:pt x="830" y="2062"/>
                </a:lnTo>
                <a:lnTo>
                  <a:pt x="785" y="2084"/>
                </a:lnTo>
                <a:lnTo>
                  <a:pt x="746" y="2136"/>
                </a:lnTo>
                <a:lnTo>
                  <a:pt x="714" y="2171"/>
                </a:lnTo>
                <a:lnTo>
                  <a:pt x="675" y="2192"/>
                </a:lnTo>
                <a:lnTo>
                  <a:pt x="648" y="2225"/>
                </a:lnTo>
                <a:lnTo>
                  <a:pt x="625" y="2256"/>
                </a:lnTo>
                <a:lnTo>
                  <a:pt x="598" y="2287"/>
                </a:lnTo>
                <a:lnTo>
                  <a:pt x="607" y="2317"/>
                </a:lnTo>
                <a:lnTo>
                  <a:pt x="585" y="2342"/>
                </a:lnTo>
                <a:lnTo>
                  <a:pt x="548" y="2298"/>
                </a:lnTo>
                <a:lnTo>
                  <a:pt x="503" y="2263"/>
                </a:lnTo>
                <a:lnTo>
                  <a:pt x="491" y="2216"/>
                </a:lnTo>
                <a:lnTo>
                  <a:pt x="491" y="2171"/>
                </a:lnTo>
                <a:lnTo>
                  <a:pt x="485" y="2122"/>
                </a:lnTo>
                <a:lnTo>
                  <a:pt x="503" y="2051"/>
                </a:lnTo>
                <a:lnTo>
                  <a:pt x="508" y="1983"/>
                </a:lnTo>
                <a:lnTo>
                  <a:pt x="500" y="1921"/>
                </a:lnTo>
                <a:lnTo>
                  <a:pt x="485" y="1874"/>
                </a:lnTo>
                <a:lnTo>
                  <a:pt x="433" y="1829"/>
                </a:lnTo>
                <a:lnTo>
                  <a:pt x="383" y="1794"/>
                </a:lnTo>
                <a:lnTo>
                  <a:pt x="342" y="1747"/>
                </a:lnTo>
                <a:lnTo>
                  <a:pt x="333" y="1688"/>
                </a:lnTo>
                <a:lnTo>
                  <a:pt x="357" y="1648"/>
                </a:lnTo>
                <a:lnTo>
                  <a:pt x="357" y="1613"/>
                </a:lnTo>
                <a:lnTo>
                  <a:pt x="383" y="1552"/>
                </a:lnTo>
                <a:lnTo>
                  <a:pt x="414" y="1506"/>
                </a:lnTo>
                <a:lnTo>
                  <a:pt x="458" y="1479"/>
                </a:lnTo>
                <a:lnTo>
                  <a:pt x="478" y="1451"/>
                </a:lnTo>
                <a:lnTo>
                  <a:pt x="423" y="1439"/>
                </a:lnTo>
                <a:lnTo>
                  <a:pt x="387" y="1448"/>
                </a:lnTo>
                <a:lnTo>
                  <a:pt x="351" y="1435"/>
                </a:lnTo>
                <a:lnTo>
                  <a:pt x="307" y="1408"/>
                </a:lnTo>
                <a:lnTo>
                  <a:pt x="262" y="1377"/>
                </a:lnTo>
                <a:lnTo>
                  <a:pt x="235" y="1342"/>
                </a:lnTo>
                <a:lnTo>
                  <a:pt x="217" y="1333"/>
                </a:lnTo>
                <a:lnTo>
                  <a:pt x="191" y="1343"/>
                </a:lnTo>
                <a:lnTo>
                  <a:pt x="146" y="1323"/>
                </a:lnTo>
                <a:lnTo>
                  <a:pt x="110" y="1291"/>
                </a:lnTo>
                <a:lnTo>
                  <a:pt x="96" y="1267"/>
                </a:lnTo>
                <a:lnTo>
                  <a:pt x="96" y="1220"/>
                </a:lnTo>
                <a:lnTo>
                  <a:pt x="89" y="1196"/>
                </a:lnTo>
                <a:lnTo>
                  <a:pt x="46" y="1175"/>
                </a:lnTo>
                <a:lnTo>
                  <a:pt x="46" y="1193"/>
                </a:lnTo>
                <a:lnTo>
                  <a:pt x="66" y="1224"/>
                </a:lnTo>
                <a:lnTo>
                  <a:pt x="73" y="1256"/>
                </a:lnTo>
                <a:lnTo>
                  <a:pt x="33" y="1234"/>
                </a:lnTo>
                <a:lnTo>
                  <a:pt x="12" y="1215"/>
                </a:lnTo>
                <a:lnTo>
                  <a:pt x="1" y="1179"/>
                </a:lnTo>
                <a:lnTo>
                  <a:pt x="7" y="1119"/>
                </a:lnTo>
                <a:lnTo>
                  <a:pt x="0" y="1048"/>
                </a:lnTo>
                <a:lnTo>
                  <a:pt x="7" y="956"/>
                </a:lnTo>
                <a:lnTo>
                  <a:pt x="33" y="815"/>
                </a:lnTo>
                <a:lnTo>
                  <a:pt x="91" y="676"/>
                </a:lnTo>
                <a:lnTo>
                  <a:pt x="182" y="514"/>
                </a:lnTo>
                <a:lnTo>
                  <a:pt x="250" y="401"/>
                </a:lnTo>
                <a:lnTo>
                  <a:pt x="351" y="276"/>
                </a:lnTo>
                <a:lnTo>
                  <a:pt x="435" y="203"/>
                </a:lnTo>
              </a:path>
            </a:pathLst>
          </a:custGeom>
          <a:solidFill>
            <a:srgbClr val="CCFFCC">
              <a:alpha val="50195"/>
            </a:srgbClr>
          </a:solidFill>
          <a:ln>
            <a:noFill/>
          </a:ln>
          <a:effectLst/>
          <a:extLst>
            <a:ext uri="{91240B29-F687-4F45-9708-019B960494DF}">
              <a14:hiddenLine xmlns:a14="http://schemas.microsoft.com/office/drawing/2010/main" xmlns="" w="9525" cap="rnd">
                <a:solidFill>
                  <a:schemeClr val="tx1"/>
                </a:solidFill>
                <a:round/>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987">
              <a:solidFill>
                <a:prstClr val="black"/>
              </a:solidFill>
            </a:endParaRPr>
          </a:p>
        </p:txBody>
      </p:sp>
      <p:sp>
        <p:nvSpPr>
          <p:cNvPr id="5" name="Line 4"/>
          <p:cNvSpPr>
            <a:spLocks noChangeShapeType="1"/>
          </p:cNvSpPr>
          <p:nvPr userDrawn="1"/>
        </p:nvSpPr>
        <p:spPr bwMode="auto">
          <a:xfrm>
            <a:off x="5570" y="7234544"/>
            <a:ext cx="10685974" cy="0"/>
          </a:xfrm>
          <a:prstGeom prst="line">
            <a:avLst/>
          </a:prstGeom>
          <a:noFill/>
          <a:ln w="50800">
            <a:solidFill>
              <a:srgbClr val="00CC00"/>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987">
              <a:solidFill>
                <a:prstClr val="black"/>
              </a:solidFill>
            </a:endParaRPr>
          </a:p>
        </p:txBody>
      </p:sp>
      <p:sp>
        <p:nvSpPr>
          <p:cNvPr id="6" name="Line 5"/>
          <p:cNvSpPr>
            <a:spLocks noChangeShapeType="1"/>
          </p:cNvSpPr>
          <p:nvPr userDrawn="1"/>
        </p:nvSpPr>
        <p:spPr bwMode="auto">
          <a:xfrm>
            <a:off x="5570" y="844526"/>
            <a:ext cx="10685974" cy="0"/>
          </a:xfrm>
          <a:prstGeom prst="line">
            <a:avLst/>
          </a:prstGeom>
          <a:noFill/>
          <a:ln w="50800">
            <a:solidFill>
              <a:srgbClr val="00CC00"/>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987">
              <a:solidFill>
                <a:prstClr val="black"/>
              </a:solidFill>
            </a:endParaRPr>
          </a:p>
        </p:txBody>
      </p:sp>
      <p:graphicFrame>
        <p:nvGraphicFramePr>
          <p:cNvPr id="7" name="Object 7"/>
          <p:cNvGraphicFramePr>
            <a:graphicFrameLocks noChangeAspect="1"/>
          </p:cNvGraphicFramePr>
          <p:nvPr userDrawn="1"/>
        </p:nvGraphicFramePr>
        <p:xfrm>
          <a:off x="0" y="1"/>
          <a:ext cx="10693400" cy="818245"/>
        </p:xfrm>
        <a:graphic>
          <a:graphicData uri="http://schemas.openxmlformats.org/presentationml/2006/ole">
            <p:oleObj spid="_x0000_s2802" name="Image" r:id="rId3" imgW="13320635" imgH="1079365" progId="">
              <p:embed/>
            </p:oleObj>
          </a:graphicData>
        </a:graphic>
      </p:graphicFrame>
      <p:pic>
        <p:nvPicPr>
          <p:cNvPr id="8" name="Picture 10" descr="2"/>
          <p:cNvPicPr>
            <a:picLocks noChangeAspect="1" noChangeArrowheads="1"/>
          </p:cNvPicPr>
          <p:nvPr userDrawn="1"/>
        </p:nvPicPr>
        <p:blipFill>
          <a:blip r:embed="rId4" cstate="print">
            <a:extLst>
              <a:ext uri="{28A0092B-C50C-407E-A947-70E740481C1C}">
                <a14:useLocalDpi xmlns:a14="http://schemas.microsoft.com/office/drawing/2010/main" xmlns="" val="0"/>
              </a:ext>
            </a:extLst>
          </a:blip>
          <a:srcRect/>
          <a:stretch>
            <a:fillRect/>
          </a:stretch>
        </p:blipFill>
        <p:spPr bwMode="auto">
          <a:xfrm>
            <a:off x="0" y="7262578"/>
            <a:ext cx="10693400" cy="32239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07906" name="Rectangle 7"/>
          <p:cNvSpPr>
            <a:spLocks noGrp="1" noChangeArrowheads="1"/>
          </p:cNvSpPr>
          <p:nvPr>
            <p:ph type="ctrTitle"/>
          </p:nvPr>
        </p:nvSpPr>
        <p:spPr>
          <a:xfrm>
            <a:off x="815001" y="1876532"/>
            <a:ext cx="9089390" cy="1622472"/>
          </a:xfrm>
        </p:spPr>
        <p:txBody>
          <a:bodyPr/>
          <a:lstStyle>
            <a:lvl1pPr algn="ctr">
              <a:defRPr sz="4636">
                <a:solidFill>
                  <a:srgbClr val="9900CC"/>
                </a:solidFill>
              </a:defRPr>
            </a:lvl1pPr>
          </a:lstStyle>
          <a:p>
            <a:pPr lvl="0"/>
            <a:r>
              <a:rPr lang="zh-CN" altLang="en-US" noProof="0" smtClean="0"/>
              <a:t>单击此处编辑母版标题样式</a:t>
            </a:r>
          </a:p>
        </p:txBody>
      </p:sp>
      <p:sp>
        <p:nvSpPr>
          <p:cNvPr id="507907" name="AutoShape 8"/>
          <p:cNvSpPr>
            <a:spLocks noGrp="1" noChangeArrowheads="1"/>
          </p:cNvSpPr>
          <p:nvPr>
            <p:ph type="subTitle" idx="1"/>
          </p:nvPr>
        </p:nvSpPr>
        <p:spPr>
          <a:xfrm>
            <a:off x="1052632" y="4420624"/>
            <a:ext cx="8589993" cy="1934351"/>
          </a:xfrm>
          <a:prstGeom prst="roundRect">
            <a:avLst>
              <a:gd name="adj" fmla="val 9412"/>
            </a:avLst>
          </a:prstGeom>
          <a:extLst>
            <a:ext uri="{909E8E84-426E-40DD-AFC4-6F175D3DCCD1}">
              <a14:hiddenFill xmlns:a14="http://schemas.microsoft.com/office/drawing/2010/main" xmlns="">
                <a:solidFill>
                  <a:srgbClr val="D8F1D7"/>
                </a:solid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lvl1pPr marL="0" indent="0" algn="ctr">
              <a:lnSpc>
                <a:spcPct val="90000"/>
              </a:lnSpc>
              <a:spcBef>
                <a:spcPct val="15000"/>
              </a:spcBef>
              <a:buSzPct val="90000"/>
              <a:buFont typeface="Wingdings" panose="05000000000000000000" pitchFamily="2" charset="2"/>
              <a:buNone/>
              <a:defRPr sz="3753">
                <a:solidFill>
                  <a:srgbClr val="000000"/>
                </a:solidFill>
                <a:latin typeface="CMU Typewriter Text" pitchFamily="49" charset="0"/>
                <a:ea typeface="文鼎ＰＬ简中楷" pitchFamily="2" charset="-122"/>
              </a:defRPr>
            </a:lvl1pPr>
          </a:lstStyle>
          <a:p>
            <a:pPr lvl="0"/>
            <a:r>
              <a:rPr lang="zh-CN" altLang="en-US" noProof="0" smtClean="0"/>
              <a:t>单击此处编辑母版副标题样式</a:t>
            </a:r>
          </a:p>
        </p:txBody>
      </p:sp>
    </p:spTree>
    <p:extLst>
      <p:ext uri="{BB962C8B-B14F-4D97-AF65-F5344CB8AC3E}">
        <p14:creationId xmlns:p14="http://schemas.microsoft.com/office/powerpoint/2010/main" xmlns="" val="3520910898"/>
      </p:ext>
    </p:extLst>
  </p:cSld>
  <p:clrMapOvr>
    <a:masterClrMapping/>
  </p:clrMapOv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0" y="431800"/>
            <a:ext cx="10693399" cy="687388"/>
          </a:xfrm>
          <a:prstGeom prst="rect">
            <a:avLst/>
          </a:prstGeom>
        </p:spPr>
        <p:txBody>
          <a:bodyPr wrap="square" lIns="0" tIns="0" rIns="0" bIns="0" anchor="ctr" anchorCtr="0">
            <a:noAutofit/>
          </a:bodyPr>
          <a:lstStyle/>
          <a:p>
            <a:endParaRPr dirty="0"/>
          </a:p>
        </p:txBody>
      </p:sp>
      <p:sp>
        <p:nvSpPr>
          <p:cNvPr id="3" name="Holder 3"/>
          <p:cNvSpPr>
            <a:spLocks noGrp="1"/>
          </p:cNvSpPr>
          <p:nvPr>
            <p:ph type="body" idx="1"/>
          </p:nvPr>
        </p:nvSpPr>
        <p:spPr>
          <a:xfrm>
            <a:off x="-1" y="1271523"/>
            <a:ext cx="10690735" cy="5974732"/>
          </a:xfrm>
          <a:prstGeom prst="rect">
            <a:avLst/>
          </a:prstGeom>
        </p:spPr>
        <p:txBody>
          <a:bodyPr wrap="square" lIns="0" tIns="0" rIns="0" bIns="0">
            <a:noAutofit/>
          </a:bodyPr>
          <a:lstStyle/>
          <a:p>
            <a:endParaRPr lang="en-US" dirty="0" smtClean="0"/>
          </a:p>
          <a:p>
            <a:pPr lvl="1"/>
            <a:endParaRPr lang="en-US" dirty="0" smtClean="0"/>
          </a:p>
          <a:p>
            <a:pPr lvl="2"/>
            <a:endParaRPr dirty="0"/>
          </a:p>
        </p:txBody>
      </p:sp>
      <p:sp>
        <p:nvSpPr>
          <p:cNvPr id="4" name="Holder 4"/>
          <p:cNvSpPr>
            <a:spLocks noGrp="1"/>
          </p:cNvSpPr>
          <p:nvPr>
            <p:ph type="ftr" sz="quarter" idx="5"/>
          </p:nvPr>
        </p:nvSpPr>
        <p:spPr>
          <a:xfrm>
            <a:off x="2472182" y="7289800"/>
            <a:ext cx="6303518" cy="304800"/>
          </a:xfrm>
          <a:prstGeom prst="rect">
            <a:avLst/>
          </a:prstGeom>
        </p:spPr>
        <p:txBody>
          <a:bodyPr wrap="square" lIns="0" tIns="0" rIns="0" bIns="0" anchor="ctr" anchorCtr="0">
            <a:noAutofit/>
          </a:bodyPr>
          <a:lstStyle>
            <a:lvl1pPr algn="ctr">
              <a:defRPr sz="1600" baseline="0">
                <a:solidFill>
                  <a:schemeClr val="bg1"/>
                </a:solidFill>
                <a:latin typeface="Times New Roman" panose="02020603050405020304" pitchFamily="18" charset="0"/>
                <a:ea typeface="楷体" panose="02010609060101010101" pitchFamily="49" charset="-122"/>
              </a:defRPr>
            </a:lvl1pPr>
          </a:lstStyle>
          <a:p>
            <a:r>
              <a:rPr lang="en-US" altLang="zh-CN" dirty="0" smtClean="0">
                <a:solidFill>
                  <a:prstClr val="white"/>
                </a:solidFill>
              </a:rPr>
              <a:t>Andriod</a:t>
            </a:r>
            <a:endParaRPr lang="zh-CN" altLang="en-US" dirty="0">
              <a:solidFill>
                <a:prstClr val="white"/>
              </a:solidFill>
            </a:endParaRPr>
          </a:p>
        </p:txBody>
      </p:sp>
      <p:sp>
        <p:nvSpPr>
          <p:cNvPr id="5" name="Holder 5"/>
          <p:cNvSpPr>
            <a:spLocks noGrp="1"/>
          </p:cNvSpPr>
          <p:nvPr>
            <p:ph type="dt" sz="half" idx="6"/>
          </p:nvPr>
        </p:nvSpPr>
        <p:spPr>
          <a:xfrm>
            <a:off x="12700" y="7289800"/>
            <a:ext cx="2438761" cy="304800"/>
          </a:xfrm>
          <a:prstGeom prst="rect">
            <a:avLst/>
          </a:prstGeom>
        </p:spPr>
        <p:txBody>
          <a:bodyPr wrap="square" lIns="0" tIns="0" rIns="0" bIns="0" anchor="ctr" anchorCtr="0">
            <a:noAutofit/>
          </a:bodyPr>
          <a:lstStyle>
            <a:lvl1pPr algn="ctr">
              <a:defRPr sz="1600" baseline="0">
                <a:solidFill>
                  <a:schemeClr val="bg1"/>
                </a:solidFill>
                <a:latin typeface="Times New Roman" panose="02020603050405020304" pitchFamily="18" charset="0"/>
                <a:ea typeface="楷体" panose="02010609060101010101" pitchFamily="49" charset="-122"/>
              </a:defRPr>
            </a:lvl1pPr>
          </a:lstStyle>
          <a:p>
            <a:fld id="{34D1CE2D-9220-4292-8BF4-A7A36C5DECA7}" type="datetime4">
              <a:rPr lang="en-US" altLang="zh-CN" smtClean="0">
                <a:solidFill>
                  <a:prstClr val="white"/>
                </a:solidFill>
              </a:rPr>
              <a:pPr/>
              <a:t>April 8, 2021</a:t>
            </a:fld>
            <a:endParaRPr lang="en-US" dirty="0" smtClean="0">
              <a:solidFill>
                <a:prstClr val="white"/>
              </a:solidFill>
            </a:endParaRPr>
          </a:p>
        </p:txBody>
      </p:sp>
      <p:sp>
        <p:nvSpPr>
          <p:cNvPr id="6" name="Holder 6"/>
          <p:cNvSpPr>
            <a:spLocks noGrp="1"/>
          </p:cNvSpPr>
          <p:nvPr>
            <p:ph type="sldNum" sz="quarter" idx="7"/>
          </p:nvPr>
        </p:nvSpPr>
        <p:spPr>
          <a:xfrm>
            <a:off x="8796421" y="7289800"/>
            <a:ext cx="1894314" cy="304800"/>
          </a:xfrm>
          <a:prstGeom prst="rect">
            <a:avLst/>
          </a:prstGeom>
        </p:spPr>
        <p:txBody>
          <a:bodyPr wrap="square" lIns="0" tIns="0" rIns="0" bIns="0" anchor="ctr" anchorCtr="0">
            <a:noAutofit/>
          </a:bodyPr>
          <a:lstStyle>
            <a:lvl1pPr algn="ctr">
              <a:defRPr sz="1600" baseline="0">
                <a:solidFill>
                  <a:schemeClr val="bg1"/>
                </a:solidFill>
                <a:latin typeface="Times New Roman" panose="02020603050405020304" pitchFamily="18" charset="0"/>
                <a:ea typeface="楷体" panose="02010609060101010101" pitchFamily="49" charset="-122"/>
              </a:defRPr>
            </a:lvl1pPr>
          </a:lstStyle>
          <a:p>
            <a:pPr marL="96520"/>
            <a:fld id="{81D60167-4931-47E6-BA6A-407CBD079E47}" type="slidenum">
              <a:rPr lang="en-US" altLang="zh-CN" spc="-10" smtClean="0">
                <a:solidFill>
                  <a:prstClr val="white"/>
                </a:solidFill>
                <a:cs typeface="Garamond"/>
              </a:rPr>
              <a:pPr marL="96520"/>
              <a:t>‹#›</a:t>
            </a:fld>
            <a:endParaRPr lang="zh-CN" altLang="en-US" dirty="0">
              <a:solidFill>
                <a:prstClr val="white"/>
              </a:solidFill>
              <a:cs typeface="Garamond"/>
            </a:endParaRPr>
          </a:p>
        </p:txBody>
      </p:sp>
      <p:sp>
        <p:nvSpPr>
          <p:cNvPr id="8" name="Line 6"/>
          <p:cNvSpPr>
            <a:spLocks noChangeShapeType="1"/>
          </p:cNvSpPr>
          <p:nvPr userDrawn="1"/>
        </p:nvSpPr>
        <p:spPr bwMode="auto">
          <a:xfrm>
            <a:off x="4762" y="1193800"/>
            <a:ext cx="10688637" cy="3111"/>
          </a:xfrm>
          <a:prstGeom prst="line">
            <a:avLst/>
          </a:prstGeom>
          <a:noFill/>
          <a:ln w="50800">
            <a:solidFill>
              <a:srgbClr val="00CC00"/>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solidFill>
                <a:prstClr val="black"/>
              </a:solidFill>
            </a:endParaRPr>
          </a:p>
        </p:txBody>
      </p:sp>
      <p:pic>
        <p:nvPicPr>
          <p:cNvPr id="9" name="Picture 11" descr="SlideHead01副本"/>
          <p:cNvPicPr>
            <a:picLocks noChangeAspect="1" noChangeArrowheads="1"/>
          </p:cNvPicPr>
          <p:nvPr userDrawn="1"/>
        </p:nvPicPr>
        <p:blipFill>
          <a:blip r:embed="rId8" cstate="print">
            <a:extLst>
              <a:ext uri="{28A0092B-C50C-407E-A947-70E740481C1C}">
                <a14:useLocalDpi xmlns:a14="http://schemas.microsoft.com/office/drawing/2010/main" xmlns="" val="0"/>
              </a:ext>
            </a:extLst>
          </a:blip>
          <a:srcRect/>
          <a:stretch>
            <a:fillRect/>
          </a:stretch>
        </p:blipFill>
        <p:spPr bwMode="auto">
          <a:xfrm>
            <a:off x="0" y="0"/>
            <a:ext cx="10693400" cy="417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0" name="Picture 12" descr="2"/>
          <p:cNvPicPr>
            <a:picLocks noChangeAspect="1" noChangeArrowheads="1"/>
          </p:cNvPicPr>
          <p:nvPr userDrawn="1"/>
        </p:nvPicPr>
        <p:blipFill>
          <a:blip r:embed="rId9" cstate="print">
            <a:extLst>
              <a:ext uri="{28A0092B-C50C-407E-A947-70E740481C1C}">
                <a14:useLocalDpi xmlns:a14="http://schemas.microsoft.com/office/drawing/2010/main" xmlns="" val="0"/>
              </a:ext>
            </a:extLst>
          </a:blip>
          <a:srcRect/>
          <a:stretch>
            <a:fillRect/>
          </a:stretch>
        </p:blipFill>
        <p:spPr bwMode="auto">
          <a:xfrm>
            <a:off x="-1" y="7302499"/>
            <a:ext cx="10693399" cy="26670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1" name="Line 7"/>
          <p:cNvSpPr>
            <a:spLocks noChangeShapeType="1"/>
          </p:cNvSpPr>
          <p:nvPr userDrawn="1"/>
        </p:nvSpPr>
        <p:spPr bwMode="auto">
          <a:xfrm>
            <a:off x="4762" y="7273925"/>
            <a:ext cx="10685973" cy="904"/>
          </a:xfrm>
          <a:prstGeom prst="line">
            <a:avLst/>
          </a:prstGeom>
          <a:noFill/>
          <a:ln w="50800">
            <a:solidFill>
              <a:srgbClr val="00CC00"/>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solidFill>
                <a:prstClr val="black"/>
              </a:solidFill>
            </a:endParaRPr>
          </a:p>
        </p:txBody>
      </p:sp>
    </p:spTree>
    <p:extLst>
      <p:ext uri="{BB962C8B-B14F-4D97-AF65-F5344CB8AC3E}">
        <p14:creationId xmlns:p14="http://schemas.microsoft.com/office/powerpoint/2010/main" xmlns="" val="4223070057"/>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Lst>
  <p:timing>
    <p:tnLst>
      <p:par>
        <p:cTn id="1" dur="indefinite" restart="never" nodeType="tmRoot"/>
      </p:par>
    </p:tnLst>
  </p:timing>
  <p:hf hdr="0"/>
  <p:txStyles>
    <p:titleStyle>
      <a:lvl1pPr algn="l" defTabSz="914400" rtl="0" eaLnBrk="1" latinLnBrk="0" hangingPunct="1">
        <a:lnSpc>
          <a:spcPct val="90000"/>
        </a:lnSpc>
        <a:spcBef>
          <a:spcPct val="0"/>
        </a:spcBef>
        <a:buNone/>
        <a:defRPr sz="4400" kern="1200" baseline="0">
          <a:solidFill>
            <a:srgbClr val="0070C0"/>
          </a:solidFill>
          <a:latin typeface="Arial" panose="020B0604020202020204" pitchFamily="34" charset="0"/>
          <a:ea typeface="黑体" panose="02010609060101010101" pitchFamily="49" charset="-122"/>
          <a:cs typeface="+mj-cs"/>
        </a:defRPr>
      </a:lvl1pPr>
    </p:titleStyle>
    <p:bodyStyle>
      <a:lvl1pPr marL="228600" indent="-228600" algn="l" defTabSz="914400" rtl="0" eaLnBrk="1" latinLnBrk="0" hangingPunct="1">
        <a:lnSpc>
          <a:spcPct val="90000"/>
        </a:lnSpc>
        <a:spcBef>
          <a:spcPts val="1000"/>
        </a:spcBef>
        <a:buFont typeface="Wingdings" panose="05000000000000000000" pitchFamily="2" charset="2"/>
        <a:buChar char="n"/>
        <a:defRPr sz="3200" kern="1200" baseline="0">
          <a:solidFill>
            <a:srgbClr val="0070C0"/>
          </a:solidFill>
          <a:latin typeface="Arial" panose="020B0604020202020204" pitchFamily="34" charset="0"/>
          <a:ea typeface="黑体" panose="02010609060101010101" pitchFamily="49" charset="-122"/>
          <a:cs typeface="+mn-cs"/>
        </a:defRPr>
      </a:lvl1pPr>
      <a:lvl2pPr marL="685800" indent="-228600" algn="l" defTabSz="914400" rtl="0" eaLnBrk="1" latinLnBrk="0" hangingPunct="1">
        <a:lnSpc>
          <a:spcPct val="90000"/>
        </a:lnSpc>
        <a:spcBef>
          <a:spcPts val="500"/>
        </a:spcBef>
        <a:buFont typeface="Wingdings" panose="05000000000000000000" pitchFamily="2" charset="2"/>
        <a:buChar char="u"/>
        <a:defRPr sz="2800" kern="1200" baseline="0">
          <a:solidFill>
            <a:schemeClr val="tx1"/>
          </a:solidFill>
          <a:latin typeface="Arial" panose="020B0604020202020204" pitchFamily="34" charset="0"/>
          <a:ea typeface="黑体" panose="02010609060101010101" pitchFamily="49" charset="-122"/>
          <a:cs typeface="+mn-cs"/>
        </a:defRPr>
      </a:lvl2pPr>
      <a:lvl3pPr marL="1143000" indent="-228600" algn="l" defTabSz="914400" rtl="0" eaLnBrk="1" latinLnBrk="0" hangingPunct="1">
        <a:lnSpc>
          <a:spcPct val="90000"/>
        </a:lnSpc>
        <a:spcBef>
          <a:spcPts val="500"/>
        </a:spcBef>
        <a:buFont typeface="Wingdings" panose="05000000000000000000" pitchFamily="2" charset="2"/>
        <a:buChar char="l"/>
        <a:defRPr sz="2400" kern="1200" baseline="0">
          <a:solidFill>
            <a:schemeClr val="tx1"/>
          </a:solidFill>
          <a:latin typeface="Arial" panose="020B0604020202020204" pitchFamily="34" charset="0"/>
          <a:ea typeface="黑体" panose="02010609060101010101" pitchFamily="49"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6"/>
          <p:cNvSpPr>
            <a:spLocks noChangeArrowheads="1"/>
          </p:cNvSpPr>
          <p:nvPr/>
        </p:nvSpPr>
        <p:spPr bwMode="auto">
          <a:xfrm>
            <a:off x="684213" y="2060897"/>
            <a:ext cx="9158287" cy="1008063"/>
          </a:xfrm>
          <a:prstGeom prst="roundRect">
            <a:avLst>
              <a:gd name="adj" fmla="val 15546"/>
            </a:avLst>
          </a:prstGeom>
          <a:solidFill>
            <a:srgbClr val="E4F5E3"/>
          </a:solidFill>
          <a:ln>
            <a:noFill/>
          </a:ln>
          <a:effectLst>
            <a:outerShdw dist="107763" dir="2700000" algn="ctr" rotWithShape="0">
              <a:srgbClr val="808080">
                <a:alpha val="50000"/>
              </a:srgbClr>
            </a:outerShdw>
          </a:effectLst>
          <a:extLst>
            <a:ext uri="{91240B29-F687-4F45-9708-019B960494DF}">
              <a14:hiddenLine xmlns:a14="http://schemas.microsoft.com/office/drawing/2010/main" xmlns="" w="9525" algn="ctr">
                <a:solidFill>
                  <a:srgbClr val="000000"/>
                </a:solidFill>
                <a:round/>
                <a:headEnd/>
                <a:tailEnd/>
              </a14:hiddenLine>
            </a:ext>
          </a:extLst>
        </p:spPr>
        <p:txBody>
          <a:bodyPr/>
          <a:lstStyle>
            <a:lvl1pPr fontAlgn="ctr">
              <a:spcBef>
                <a:spcPct val="20000"/>
              </a:spcBef>
              <a:buClr>
                <a:srgbClr val="9900CC"/>
              </a:buClr>
              <a:buSzPct val="80000"/>
              <a:buFont typeface="Wingdings" panose="05000000000000000000" pitchFamily="2" charset="2"/>
              <a:buChar char="n"/>
              <a:defRPr sz="3200" b="1">
                <a:solidFill>
                  <a:srgbClr val="9900CC"/>
                </a:solidFill>
                <a:latin typeface="CMU Serif" pitchFamily="50" charset="0"/>
                <a:ea typeface="文鼎ＰＬ简报宋" panose="02010600030101010101" pitchFamily="2" charset="-122"/>
              </a:defRPr>
            </a:lvl1pPr>
            <a:lvl2pPr marL="742950" indent="-285750" fontAlgn="ctr">
              <a:spcBef>
                <a:spcPct val="20000"/>
              </a:spcBef>
              <a:buClr>
                <a:schemeClr val="tx1"/>
              </a:buClr>
              <a:buSzPct val="80000"/>
              <a:buFont typeface="Wingdings" panose="05000000000000000000" pitchFamily="2" charset="2"/>
              <a:buChar char="u"/>
              <a:defRPr kumimoji="1" sz="2800" b="1">
                <a:solidFill>
                  <a:schemeClr val="tx1"/>
                </a:solidFill>
                <a:latin typeface="CMU Serif" pitchFamily="50" charset="0"/>
                <a:ea typeface="文鼎ＰＬ简报宋" panose="02010600030101010101" pitchFamily="2" charset="-122"/>
              </a:defRPr>
            </a:lvl2pPr>
            <a:lvl3pPr marL="1143000" indent="-228600" fontAlgn="ctr">
              <a:spcBef>
                <a:spcPct val="20000"/>
              </a:spcBef>
              <a:buClr>
                <a:schemeClr val="tx1"/>
              </a:buClr>
              <a:buSzPct val="80000"/>
              <a:buFont typeface="Wingdings" panose="05000000000000000000" pitchFamily="2" charset="2"/>
              <a:buChar char="l"/>
              <a:defRPr sz="2400" b="1">
                <a:solidFill>
                  <a:schemeClr val="tx1"/>
                </a:solidFill>
                <a:latin typeface="CMU Serif" pitchFamily="50" charset="0"/>
                <a:ea typeface="文鼎ＰＬ简报宋" panose="02010600030101010101" pitchFamily="2" charset="-122"/>
              </a:defRPr>
            </a:lvl3pPr>
            <a:lvl4pPr marL="1600200" indent="-228600">
              <a:spcBef>
                <a:spcPct val="20000"/>
              </a:spcBef>
              <a:buClr>
                <a:schemeClr val="accent1"/>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fontAlgn="base" hangingPunct="1">
              <a:buClr>
                <a:schemeClr val="tx1"/>
              </a:buClr>
              <a:buSzPct val="90000"/>
              <a:buFont typeface="Wingdings" panose="05000000000000000000" pitchFamily="2" charset="2"/>
              <a:buNone/>
            </a:pPr>
            <a:endParaRPr lang="zh-CN" altLang="en-US" sz="4200">
              <a:latin typeface="Arial" panose="020B0604020202020204" pitchFamily="34" charset="0"/>
              <a:ea typeface="黑体" panose="02010609060101010101" pitchFamily="49" charset="-122"/>
            </a:endParaRPr>
          </a:p>
        </p:txBody>
      </p:sp>
      <p:sp>
        <p:nvSpPr>
          <p:cNvPr id="2" name="Title 1"/>
          <p:cNvSpPr>
            <a:spLocks noGrp="1"/>
          </p:cNvSpPr>
          <p:nvPr>
            <p:ph type="ctrTitle"/>
          </p:nvPr>
        </p:nvSpPr>
        <p:spPr/>
        <p:txBody>
          <a:bodyPr/>
          <a:lstStyle/>
          <a:p>
            <a:r>
              <a:rPr lang="zh-CN" altLang="en-US" b="0" dirty="0" smtClean="0">
                <a:solidFill>
                  <a:schemeClr val="tx1"/>
                </a:solidFill>
                <a:latin typeface="+mj-ea"/>
                <a:ea typeface="+mj-ea"/>
              </a:rPr>
              <a:t>实时操作系统基础知识</a:t>
            </a:r>
            <a:endParaRPr lang="zh-CN" altLang="en-US" b="0" dirty="0">
              <a:solidFill>
                <a:schemeClr val="tx1"/>
              </a:solidFill>
              <a:latin typeface="+mj-ea"/>
              <a:ea typeface="+mj-ea"/>
            </a:endParaRPr>
          </a:p>
        </p:txBody>
      </p:sp>
      <p:sp>
        <p:nvSpPr>
          <p:cNvPr id="3" name="Subtitle 2"/>
          <p:cNvSpPr>
            <a:spLocks noGrp="1"/>
          </p:cNvSpPr>
          <p:nvPr>
            <p:ph type="subTitle" idx="4"/>
          </p:nvPr>
        </p:nvSpPr>
        <p:spPr/>
        <p:txBody>
          <a:bodyPr/>
          <a:lstStyle/>
          <a:p>
            <a:endParaRPr lang="zh-CN" altLang="en-US" dirty="0"/>
          </a:p>
        </p:txBody>
      </p:sp>
    </p:spTree>
    <p:extLst>
      <p:ext uri="{BB962C8B-B14F-4D97-AF65-F5344CB8AC3E}">
        <p14:creationId xmlns:p14="http://schemas.microsoft.com/office/powerpoint/2010/main" xmlns="" val="402869897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solidFill>
                  <a:schemeClr val="tx1"/>
                </a:solidFill>
                <a:latin typeface="宋体" pitchFamily="2" charset="-122"/>
                <a:ea typeface="宋体" pitchFamily="2" charset="-122"/>
              </a:rPr>
              <a:t>任务调度的核心：</a:t>
            </a:r>
            <a:r>
              <a:rPr lang="zh-CN" altLang="en-US" dirty="0" smtClean="0">
                <a:solidFill>
                  <a:srgbClr val="FF0000"/>
                </a:solidFill>
                <a:latin typeface="宋体" pitchFamily="2" charset="-122"/>
                <a:ea typeface="宋体" pitchFamily="2" charset="-122"/>
              </a:rPr>
              <a:t>堆栈迁移</a:t>
            </a:r>
            <a:endParaRPr lang="zh-CN" altLang="en-US" dirty="0">
              <a:solidFill>
                <a:srgbClr val="FF0000"/>
              </a:solidFill>
              <a:latin typeface="宋体" pitchFamily="2" charset="-122"/>
              <a:ea typeface="宋体" pitchFamily="2" charset="-122"/>
            </a:endParaRPr>
          </a:p>
        </p:txBody>
      </p:sp>
      <p:sp>
        <p:nvSpPr>
          <p:cNvPr id="3" name="文本占位符 2"/>
          <p:cNvSpPr>
            <a:spLocks noGrp="1"/>
          </p:cNvSpPr>
          <p:nvPr>
            <p:ph type="body" idx="1"/>
          </p:nvPr>
        </p:nvSpPr>
        <p:spPr/>
        <p:txBody>
          <a:bodyPr/>
          <a:lstStyle/>
          <a:p>
            <a:r>
              <a:rPr lang="zh-CN" altLang="en-US" sz="2400" dirty="0" smtClean="0">
                <a:solidFill>
                  <a:schemeClr val="tx1"/>
                </a:solidFill>
                <a:latin typeface="宋体" pitchFamily="2" charset="-122"/>
                <a:ea typeface="宋体" pitchFamily="2" charset="-122"/>
              </a:rPr>
              <a:t>有任务就有程序流，有程序流就需要堆栈，要折断任务流，就必须保存堆栈。每个任务都设有一个</a:t>
            </a:r>
            <a:r>
              <a:rPr lang="zh-CN" altLang="en-US" sz="2400" b="1" dirty="0" smtClean="0">
                <a:solidFill>
                  <a:srgbClr val="FF0000"/>
                </a:solidFill>
                <a:latin typeface="宋体" pitchFamily="2" charset="-122"/>
                <a:ea typeface="宋体" pitchFamily="2" charset="-122"/>
              </a:rPr>
              <a:t>私有任务堆栈</a:t>
            </a:r>
            <a:r>
              <a:rPr lang="zh-CN" altLang="en-US" sz="2400" dirty="0" smtClean="0">
                <a:solidFill>
                  <a:schemeClr val="tx1"/>
                </a:solidFill>
                <a:latin typeface="宋体" pitchFamily="2" charset="-122"/>
                <a:ea typeface="宋体" pitchFamily="2" charset="-122"/>
              </a:rPr>
              <a:t>，用于保存任务被折断</a:t>
            </a:r>
            <a:r>
              <a:rPr lang="en-US" altLang="zh-CN" sz="2400" dirty="0" smtClean="0">
                <a:solidFill>
                  <a:schemeClr val="tx1"/>
                </a:solidFill>
                <a:latin typeface="宋体" pitchFamily="2" charset="-122"/>
                <a:ea typeface="宋体" pitchFamily="2" charset="-122"/>
              </a:rPr>
              <a:t>(</a:t>
            </a:r>
            <a:r>
              <a:rPr lang="zh-CN" altLang="en-US" sz="2400" dirty="0" smtClean="0">
                <a:solidFill>
                  <a:schemeClr val="tx1"/>
                </a:solidFill>
                <a:latin typeface="宋体" pitchFamily="2" charset="-122"/>
                <a:ea typeface="宋体" pitchFamily="2" charset="-122"/>
              </a:rPr>
              <a:t>任务切换</a:t>
            </a:r>
            <a:r>
              <a:rPr lang="en-US" altLang="zh-CN" sz="2400" dirty="0" smtClean="0">
                <a:solidFill>
                  <a:schemeClr val="tx1"/>
                </a:solidFill>
                <a:latin typeface="宋体" pitchFamily="2" charset="-122"/>
                <a:ea typeface="宋体" pitchFamily="2" charset="-122"/>
              </a:rPr>
              <a:t>)</a:t>
            </a:r>
            <a:r>
              <a:rPr lang="zh-CN" altLang="en-US" sz="2400" dirty="0" smtClean="0">
                <a:solidFill>
                  <a:schemeClr val="tx1"/>
                </a:solidFill>
                <a:latin typeface="宋体" pitchFamily="2" charset="-122"/>
                <a:ea typeface="宋体" pitchFamily="2" charset="-122"/>
              </a:rPr>
              <a:t>时的现场。</a:t>
            </a:r>
            <a:endParaRPr lang="en-US" altLang="zh-CN" sz="2400" dirty="0" smtClean="0">
              <a:solidFill>
                <a:schemeClr val="tx1"/>
              </a:solidFill>
              <a:latin typeface="宋体" pitchFamily="2" charset="-122"/>
              <a:ea typeface="宋体" pitchFamily="2" charset="-122"/>
            </a:endParaRPr>
          </a:p>
          <a:p>
            <a:r>
              <a:rPr lang="zh-CN" altLang="en-US" sz="2400" dirty="0" smtClean="0">
                <a:solidFill>
                  <a:schemeClr val="tx1"/>
                </a:solidFill>
                <a:latin typeface="宋体" pitchFamily="2" charset="-122"/>
                <a:ea typeface="宋体" pitchFamily="2" charset="-122"/>
              </a:rPr>
              <a:t>堆栈是上下文切换时最重要的切换对象，这种对堆栈的切换叫作</a:t>
            </a:r>
            <a:r>
              <a:rPr lang="en-US" altLang="zh-CN" sz="2400" dirty="0" smtClean="0">
                <a:solidFill>
                  <a:schemeClr val="tx1"/>
                </a:solidFill>
                <a:latin typeface="宋体" pitchFamily="2" charset="-122"/>
                <a:ea typeface="宋体" pitchFamily="2" charset="-122"/>
              </a:rPr>
              <a:t>“</a:t>
            </a:r>
            <a:r>
              <a:rPr lang="zh-CN" altLang="en-US" sz="2400" b="1" dirty="0" smtClean="0">
                <a:solidFill>
                  <a:srgbClr val="FF0000"/>
                </a:solidFill>
                <a:latin typeface="宋体" pitchFamily="2" charset="-122"/>
                <a:ea typeface="宋体" pitchFamily="2" charset="-122"/>
              </a:rPr>
              <a:t>堆栈迁移</a:t>
            </a:r>
            <a:r>
              <a:rPr lang="en-US" altLang="zh-CN" sz="2400" dirty="0" smtClean="0">
                <a:solidFill>
                  <a:schemeClr val="tx1"/>
                </a:solidFill>
                <a:latin typeface="宋体" pitchFamily="2" charset="-122"/>
                <a:ea typeface="宋体" pitchFamily="2" charset="-122"/>
              </a:rPr>
              <a:t>”</a:t>
            </a:r>
            <a:r>
              <a:rPr lang="zh-CN" altLang="en-US" sz="2400" dirty="0" smtClean="0">
                <a:solidFill>
                  <a:schemeClr val="tx1"/>
                </a:solidFill>
                <a:latin typeface="宋体" pitchFamily="2" charset="-122"/>
                <a:ea typeface="宋体" pitchFamily="2" charset="-122"/>
              </a:rPr>
              <a:t>。</a:t>
            </a:r>
            <a:endParaRPr lang="en-US" altLang="zh-CN" sz="2400" dirty="0" smtClean="0">
              <a:solidFill>
                <a:schemeClr val="tx1"/>
              </a:solidFill>
              <a:latin typeface="宋体" pitchFamily="2" charset="-122"/>
              <a:ea typeface="宋体" pitchFamily="2" charset="-122"/>
            </a:endParaRPr>
          </a:p>
          <a:p>
            <a:r>
              <a:rPr lang="zh-CN" altLang="en-US" sz="2400" b="1" dirty="0" smtClean="0">
                <a:solidFill>
                  <a:srgbClr val="FF0000"/>
                </a:solidFill>
                <a:latin typeface="宋体" pitchFamily="2" charset="-122"/>
                <a:ea typeface="宋体" pitchFamily="2" charset="-122"/>
              </a:rPr>
              <a:t>堆栈迁移有两种方式</a:t>
            </a:r>
            <a:r>
              <a:rPr lang="zh-CN" altLang="en-US" sz="2400" dirty="0" smtClean="0">
                <a:solidFill>
                  <a:schemeClr val="tx1"/>
                </a:solidFill>
                <a:latin typeface="宋体" pitchFamily="2" charset="-122"/>
                <a:ea typeface="宋体" pitchFamily="2" charset="-122"/>
              </a:rPr>
              <a:t>，一种方法是</a:t>
            </a:r>
            <a:r>
              <a:rPr lang="en-US" altLang="zh-CN" sz="2400" dirty="0" smtClean="0">
                <a:solidFill>
                  <a:schemeClr val="tx1"/>
                </a:solidFill>
                <a:latin typeface="宋体" pitchFamily="2" charset="-122"/>
                <a:ea typeface="宋体" pitchFamily="2" charset="-122"/>
              </a:rPr>
              <a:t>(</a:t>
            </a:r>
            <a:r>
              <a:rPr lang="zh-CN" altLang="en-US" sz="2400" dirty="0" smtClean="0">
                <a:solidFill>
                  <a:schemeClr val="tx1"/>
                </a:solidFill>
                <a:latin typeface="宋体" pitchFamily="2" charset="-122"/>
                <a:ea typeface="宋体" pitchFamily="2" charset="-122"/>
              </a:rPr>
              <a:t>左图</a:t>
            </a:r>
            <a:r>
              <a:rPr lang="en-US" altLang="zh-CN" sz="2400" dirty="0" smtClean="0">
                <a:solidFill>
                  <a:schemeClr val="tx1"/>
                </a:solidFill>
                <a:latin typeface="宋体" pitchFamily="2" charset="-122"/>
                <a:ea typeface="宋体" pitchFamily="2" charset="-122"/>
              </a:rPr>
              <a:t>)</a:t>
            </a:r>
            <a:r>
              <a:rPr lang="zh-CN" altLang="en-US" sz="2400" dirty="0" smtClean="0">
                <a:solidFill>
                  <a:schemeClr val="tx1"/>
                </a:solidFill>
                <a:latin typeface="宋体" pitchFamily="2" charset="-122"/>
                <a:ea typeface="宋体" pitchFamily="2" charset="-122"/>
              </a:rPr>
              <a:t>使用私栈作为堆栈，发生任务切换时，只需将栈指针即可到新任务的栈顶即可。另一种是</a:t>
            </a:r>
            <a:r>
              <a:rPr lang="en-US" altLang="zh-CN" sz="2400" dirty="0" smtClean="0">
                <a:solidFill>
                  <a:schemeClr val="tx1"/>
                </a:solidFill>
                <a:latin typeface="宋体" pitchFamily="2" charset="-122"/>
                <a:ea typeface="宋体" pitchFamily="2" charset="-122"/>
              </a:rPr>
              <a:t>(</a:t>
            </a:r>
            <a:r>
              <a:rPr lang="zh-CN" altLang="en-US" sz="2400" dirty="0" smtClean="0">
                <a:solidFill>
                  <a:schemeClr val="tx1"/>
                </a:solidFill>
                <a:latin typeface="宋体" pitchFamily="2" charset="-122"/>
                <a:ea typeface="宋体" pitchFamily="2" charset="-122"/>
              </a:rPr>
              <a:t>右图</a:t>
            </a:r>
            <a:r>
              <a:rPr lang="en-US" altLang="zh-CN" sz="2400" dirty="0" smtClean="0">
                <a:solidFill>
                  <a:schemeClr val="tx1"/>
                </a:solidFill>
                <a:latin typeface="宋体" pitchFamily="2" charset="-122"/>
                <a:ea typeface="宋体" pitchFamily="2" charset="-122"/>
              </a:rPr>
              <a:t>)</a:t>
            </a:r>
            <a:r>
              <a:rPr lang="zh-CN" altLang="en-US" sz="2400" dirty="0" smtClean="0">
                <a:solidFill>
                  <a:schemeClr val="tx1"/>
                </a:solidFill>
                <a:latin typeface="宋体" pitchFamily="2" charset="-122"/>
                <a:ea typeface="宋体" pitchFamily="2" charset="-122"/>
              </a:rPr>
              <a:t>使用</a:t>
            </a:r>
            <a:r>
              <a:rPr lang="zh-CN" altLang="en-US" sz="2400" b="1" dirty="0" smtClean="0">
                <a:solidFill>
                  <a:schemeClr val="tx1"/>
                </a:solidFill>
                <a:latin typeface="宋体" pitchFamily="2" charset="-122"/>
                <a:ea typeface="宋体" pitchFamily="2" charset="-122"/>
              </a:rPr>
              <a:t>公栈</a:t>
            </a:r>
            <a:r>
              <a:rPr lang="zh-CN" altLang="en-US" sz="2400" dirty="0" smtClean="0">
                <a:solidFill>
                  <a:schemeClr val="tx1"/>
                </a:solidFill>
                <a:latin typeface="宋体" pitchFamily="2" charset="-122"/>
                <a:ea typeface="宋体" pitchFamily="2" charset="-122"/>
              </a:rPr>
              <a:t>作为作堆栈，每切换一个任务，就将公栈的内容搬向私栈，并将新任务从私栈搬至公栈，然后修改栈指针指向新的栈底</a:t>
            </a:r>
            <a:endParaRPr lang="en-US" altLang="zh-CN" sz="2400" dirty="0" smtClean="0">
              <a:solidFill>
                <a:schemeClr val="tx1"/>
              </a:solidFill>
              <a:latin typeface="宋体" pitchFamily="2" charset="-122"/>
              <a:ea typeface="宋体" pitchFamily="2" charset="-122"/>
            </a:endParaRPr>
          </a:p>
        </p:txBody>
      </p:sp>
      <p:sp>
        <p:nvSpPr>
          <p:cNvPr id="4" name="页脚占位符 3"/>
          <p:cNvSpPr>
            <a:spLocks noGrp="1"/>
          </p:cNvSpPr>
          <p:nvPr>
            <p:ph type="ftr" sz="quarter" idx="5"/>
          </p:nvPr>
        </p:nvSpPr>
        <p:spPr/>
        <p:txBody>
          <a:bodyPr/>
          <a:lstStyle/>
          <a:p>
            <a:endParaRPr lang="zh-CN" altLang="en-US" dirty="0">
              <a:solidFill>
                <a:prstClr val="white"/>
              </a:solidFill>
            </a:endParaRPr>
          </a:p>
        </p:txBody>
      </p:sp>
      <p:sp>
        <p:nvSpPr>
          <p:cNvPr id="5" name="日期占位符 4"/>
          <p:cNvSpPr>
            <a:spLocks noGrp="1"/>
          </p:cNvSpPr>
          <p:nvPr>
            <p:ph type="dt" sz="half" idx="6"/>
          </p:nvPr>
        </p:nvSpPr>
        <p:spPr/>
        <p:txBody>
          <a:bodyPr/>
          <a:lstStyle/>
          <a:p>
            <a:fld id="{371880F6-179E-4A8D-AF00-CE045C346144}" type="datetime4">
              <a:rPr lang="en-US" altLang="zh-CN" smtClean="0">
                <a:solidFill>
                  <a:prstClr val="white"/>
                </a:solidFill>
              </a:rPr>
              <a:pPr/>
              <a:t>April 8, 2021</a:t>
            </a:fld>
            <a:endParaRPr lang="en-US" dirty="0" smtClean="0">
              <a:solidFill>
                <a:prstClr val="white"/>
              </a:solidFill>
            </a:endParaRPr>
          </a:p>
        </p:txBody>
      </p:sp>
      <p:sp>
        <p:nvSpPr>
          <p:cNvPr id="6" name="灯片编号占位符 5"/>
          <p:cNvSpPr>
            <a:spLocks noGrp="1"/>
          </p:cNvSpPr>
          <p:nvPr>
            <p:ph type="sldNum" sz="quarter" idx="7"/>
          </p:nvPr>
        </p:nvSpPr>
        <p:spPr/>
        <p:txBody>
          <a:bodyPr/>
          <a:lstStyle/>
          <a:p>
            <a:pPr marL="96520"/>
            <a:fld id="{81D60167-4931-47E6-BA6A-407CBD079E47}" type="slidenum">
              <a:rPr lang="en-US" altLang="zh-CN" spc="-10" smtClean="0">
                <a:solidFill>
                  <a:prstClr val="white"/>
                </a:solidFill>
                <a:cs typeface="Garamond"/>
              </a:rPr>
              <a:pPr marL="96520"/>
              <a:t>10</a:t>
            </a:fld>
            <a:endParaRPr lang="zh-CN" altLang="en-US" dirty="0">
              <a:solidFill>
                <a:prstClr val="white"/>
              </a:solidFill>
              <a:cs typeface="Garamond"/>
            </a:endParaRPr>
          </a:p>
        </p:txBody>
      </p:sp>
      <p:pic>
        <p:nvPicPr>
          <p:cNvPr id="53251" name="Picture 3"/>
          <p:cNvPicPr>
            <a:picLocks noChangeAspect="1" noChangeArrowheads="1"/>
          </p:cNvPicPr>
          <p:nvPr/>
        </p:nvPicPr>
        <p:blipFill>
          <a:blip r:embed="rId2" cstate="print"/>
          <a:srcRect/>
          <a:stretch>
            <a:fillRect/>
          </a:stretch>
        </p:blipFill>
        <p:spPr bwMode="auto">
          <a:xfrm>
            <a:off x="3975100" y="3708400"/>
            <a:ext cx="6656909" cy="3352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idx="1"/>
          </p:nvPr>
        </p:nvSpPr>
        <p:spPr/>
        <p:txBody>
          <a:bodyPr/>
          <a:lstStyle/>
          <a:p>
            <a:r>
              <a:rPr lang="zh-CN" altLang="en-US" sz="2400" dirty="0" smtClean="0">
                <a:solidFill>
                  <a:srgbClr val="FF0000"/>
                </a:solidFill>
                <a:latin typeface="宋体" pitchFamily="2" charset="-122"/>
                <a:ea typeface="宋体" pitchFamily="2" charset="-122"/>
              </a:rPr>
              <a:t>栈指针切换</a:t>
            </a:r>
            <a:r>
              <a:rPr lang="zh-CN" altLang="en-US" sz="2400" dirty="0" smtClean="0">
                <a:solidFill>
                  <a:schemeClr val="tx1"/>
                </a:solidFill>
                <a:latin typeface="宋体" pitchFamily="2" charset="-122"/>
                <a:ea typeface="宋体" pitchFamily="2" charset="-122"/>
              </a:rPr>
              <a:t>方式的优点是</a:t>
            </a:r>
            <a:r>
              <a:rPr lang="zh-CN" altLang="en-US" sz="2400" dirty="0" smtClean="0">
                <a:solidFill>
                  <a:srgbClr val="FF0000"/>
                </a:solidFill>
                <a:latin typeface="宋体" pitchFamily="2" charset="-122"/>
                <a:ea typeface="宋体" pitchFamily="2" charset="-122"/>
              </a:rPr>
              <a:t>堆栈迁移速度快</a:t>
            </a:r>
            <a:r>
              <a:rPr lang="zh-CN" altLang="en-US" sz="2400" dirty="0" smtClean="0">
                <a:solidFill>
                  <a:schemeClr val="tx1"/>
                </a:solidFill>
                <a:latin typeface="宋体" pitchFamily="2" charset="-122"/>
                <a:ea typeface="宋体" pitchFamily="2" charset="-122"/>
              </a:rPr>
              <a:t>，修改</a:t>
            </a:r>
            <a:r>
              <a:rPr lang="en-US" altLang="zh-CN" sz="2400" dirty="0" smtClean="0">
                <a:solidFill>
                  <a:schemeClr val="tx1"/>
                </a:solidFill>
                <a:latin typeface="宋体" pitchFamily="2" charset="-122"/>
                <a:ea typeface="宋体" pitchFamily="2" charset="-122"/>
              </a:rPr>
              <a:t>SP</a:t>
            </a:r>
            <a:r>
              <a:rPr lang="zh-CN" altLang="en-US" sz="2400" dirty="0" smtClean="0">
                <a:solidFill>
                  <a:schemeClr val="tx1"/>
                </a:solidFill>
                <a:latin typeface="宋体" pitchFamily="2" charset="-122"/>
                <a:ea typeface="宋体" pitchFamily="2" charset="-122"/>
              </a:rPr>
              <a:t>即可完成迁移。</a:t>
            </a:r>
            <a:endParaRPr lang="en-US" altLang="zh-CN" sz="2400" dirty="0" smtClean="0">
              <a:solidFill>
                <a:schemeClr val="tx1"/>
              </a:solidFill>
              <a:latin typeface="宋体" pitchFamily="2" charset="-122"/>
              <a:ea typeface="宋体" pitchFamily="2" charset="-122"/>
            </a:endParaRPr>
          </a:p>
          <a:p>
            <a:r>
              <a:rPr lang="zh-CN" altLang="en-US" sz="2400" dirty="0" smtClean="0">
                <a:solidFill>
                  <a:srgbClr val="FF0000"/>
                </a:solidFill>
                <a:latin typeface="宋体" pitchFamily="2" charset="-122"/>
                <a:ea typeface="宋体" pitchFamily="2" charset="-122"/>
              </a:rPr>
              <a:t>堆栈搬移方式</a:t>
            </a:r>
            <a:r>
              <a:rPr lang="zh-CN" altLang="en-US" sz="2400" dirty="0" smtClean="0">
                <a:solidFill>
                  <a:schemeClr val="tx1"/>
                </a:solidFill>
                <a:latin typeface="宋体" pitchFamily="2" charset="-122"/>
                <a:ea typeface="宋体" pitchFamily="2" charset="-122"/>
              </a:rPr>
              <a:t>则较</a:t>
            </a:r>
            <a:r>
              <a:rPr lang="zh-CN" altLang="en-US" sz="2400" dirty="0" smtClean="0">
                <a:solidFill>
                  <a:srgbClr val="FF0000"/>
                </a:solidFill>
                <a:latin typeface="宋体" pitchFamily="2" charset="-122"/>
                <a:ea typeface="宋体" pitchFamily="2" charset="-122"/>
              </a:rPr>
              <a:t>慢</a:t>
            </a:r>
            <a:r>
              <a:rPr lang="zh-CN" altLang="en-US" sz="2400" dirty="0" smtClean="0">
                <a:solidFill>
                  <a:schemeClr val="tx1"/>
                </a:solidFill>
                <a:latin typeface="宋体" pitchFamily="2" charset="-122"/>
                <a:ea typeface="宋体" pitchFamily="2" charset="-122"/>
              </a:rPr>
              <a:t>，每次还要计算栈深</a:t>
            </a:r>
            <a:r>
              <a:rPr lang="en-US" altLang="zh-CN" sz="2400" dirty="0" smtClean="0">
                <a:solidFill>
                  <a:schemeClr val="tx1"/>
                </a:solidFill>
                <a:latin typeface="宋体" pitchFamily="2" charset="-122"/>
                <a:ea typeface="宋体" pitchFamily="2" charset="-122"/>
              </a:rPr>
              <a:t>/</a:t>
            </a:r>
            <a:r>
              <a:rPr lang="zh-CN" altLang="en-US" sz="2400" dirty="0" smtClean="0">
                <a:solidFill>
                  <a:schemeClr val="tx1"/>
                </a:solidFill>
                <a:latin typeface="宋体" pitchFamily="2" charset="-122"/>
                <a:ea typeface="宋体" pitchFamily="2" charset="-122"/>
              </a:rPr>
              <a:t>栈顶位置</a:t>
            </a:r>
            <a:r>
              <a:rPr lang="en-US" altLang="zh-CN" sz="2400" dirty="0" smtClean="0">
                <a:solidFill>
                  <a:schemeClr val="tx1"/>
                </a:solidFill>
                <a:latin typeface="宋体" pitchFamily="2" charset="-122"/>
                <a:ea typeface="宋体" pitchFamily="2" charset="-122"/>
              </a:rPr>
              <a:t>,</a:t>
            </a:r>
            <a:r>
              <a:rPr lang="zh-CN" altLang="en-US" sz="2400" dirty="0" smtClean="0">
                <a:solidFill>
                  <a:schemeClr val="tx1"/>
                </a:solidFill>
                <a:latin typeface="宋体" pitchFamily="2" charset="-122"/>
                <a:ea typeface="宋体" pitchFamily="2" charset="-122"/>
              </a:rPr>
              <a:t>需搬若干字节。</a:t>
            </a:r>
            <a:endParaRPr lang="en-US" altLang="zh-CN" sz="2400" dirty="0" smtClean="0">
              <a:solidFill>
                <a:schemeClr val="tx1"/>
              </a:solidFill>
              <a:latin typeface="宋体" pitchFamily="2" charset="-122"/>
              <a:ea typeface="宋体" pitchFamily="2" charset="-122"/>
            </a:endParaRPr>
          </a:p>
          <a:p>
            <a:r>
              <a:rPr lang="zh-CN" altLang="en-US" sz="2400" dirty="0" smtClean="0">
                <a:solidFill>
                  <a:schemeClr val="tx1"/>
                </a:solidFill>
                <a:latin typeface="宋体" pitchFamily="2" charset="-122"/>
                <a:ea typeface="宋体" pitchFamily="2" charset="-122"/>
              </a:rPr>
              <a:t>使用栈指针切换时，</a:t>
            </a:r>
            <a:r>
              <a:rPr lang="zh-CN" altLang="en-US" sz="2400" dirty="0" smtClean="0">
                <a:solidFill>
                  <a:srgbClr val="FF0000"/>
                </a:solidFill>
                <a:latin typeface="宋体" pitchFamily="2" charset="-122"/>
                <a:ea typeface="宋体" pitchFamily="2" charset="-122"/>
              </a:rPr>
              <a:t>私栈需支撑调子函数、寄存器、局部变量、中断等</a:t>
            </a:r>
            <a:r>
              <a:rPr lang="zh-CN" altLang="en-US" sz="2400" dirty="0" smtClean="0">
                <a:solidFill>
                  <a:schemeClr val="tx1"/>
                </a:solidFill>
                <a:latin typeface="宋体" pitchFamily="2" charset="-122"/>
                <a:ea typeface="宋体" pitchFamily="2" charset="-122"/>
              </a:rPr>
              <a:t>。</a:t>
            </a:r>
            <a:endParaRPr lang="en-US" altLang="zh-CN" sz="2400" dirty="0" smtClean="0">
              <a:solidFill>
                <a:schemeClr val="tx1"/>
              </a:solidFill>
              <a:latin typeface="宋体" pitchFamily="2" charset="-122"/>
              <a:ea typeface="宋体" pitchFamily="2" charset="-122"/>
            </a:endParaRPr>
          </a:p>
          <a:p>
            <a:r>
              <a:rPr lang="zh-CN" altLang="en-US" sz="2400" dirty="0" smtClean="0">
                <a:solidFill>
                  <a:srgbClr val="FF0000"/>
                </a:solidFill>
                <a:latin typeface="宋体" pitchFamily="2" charset="-122"/>
                <a:ea typeface="宋体" pitchFamily="2" charset="-122"/>
              </a:rPr>
              <a:t>使用堆栈搬移时，私栈只支撑调子函数、寄存器、局部变量，与中断深度无关</a:t>
            </a:r>
            <a:r>
              <a:rPr lang="zh-CN" altLang="en-US" sz="2400" dirty="0" smtClean="0">
                <a:solidFill>
                  <a:schemeClr val="tx1"/>
                </a:solidFill>
                <a:latin typeface="宋体" pitchFamily="2" charset="-122"/>
                <a:ea typeface="宋体" pitchFamily="2" charset="-122"/>
              </a:rPr>
              <a:t>。</a:t>
            </a:r>
            <a:endParaRPr lang="en-US" altLang="zh-CN" sz="2400" dirty="0" smtClean="0">
              <a:solidFill>
                <a:schemeClr val="tx1"/>
              </a:solidFill>
              <a:latin typeface="宋体" pitchFamily="2" charset="-122"/>
              <a:ea typeface="宋体" pitchFamily="2" charset="-122"/>
            </a:endParaRPr>
          </a:p>
          <a:p>
            <a:r>
              <a:rPr lang="zh-CN" altLang="en-US" sz="2400" dirty="0" smtClean="0">
                <a:solidFill>
                  <a:schemeClr val="tx1"/>
                </a:solidFill>
                <a:latin typeface="宋体" pitchFamily="2" charset="-122"/>
                <a:ea typeface="宋体" pitchFamily="2" charset="-122"/>
              </a:rPr>
              <a:t>栈指针切换的方式比堆栈搬移方式要多占用内存。</a:t>
            </a:r>
            <a:endParaRPr lang="en-US" altLang="zh-CN" sz="2400" dirty="0" smtClean="0">
              <a:solidFill>
                <a:schemeClr val="tx1"/>
              </a:solidFill>
              <a:latin typeface="宋体" pitchFamily="2" charset="-122"/>
              <a:ea typeface="宋体" pitchFamily="2" charset="-122"/>
            </a:endParaRPr>
          </a:p>
        </p:txBody>
      </p:sp>
      <p:sp>
        <p:nvSpPr>
          <p:cNvPr id="4" name="页脚占位符 3"/>
          <p:cNvSpPr>
            <a:spLocks noGrp="1"/>
          </p:cNvSpPr>
          <p:nvPr>
            <p:ph type="ftr" sz="quarter" idx="5"/>
          </p:nvPr>
        </p:nvSpPr>
        <p:spPr/>
        <p:txBody>
          <a:bodyPr/>
          <a:lstStyle/>
          <a:p>
            <a:endParaRPr lang="zh-CN" altLang="en-US" dirty="0">
              <a:solidFill>
                <a:prstClr val="white"/>
              </a:solidFill>
            </a:endParaRPr>
          </a:p>
        </p:txBody>
      </p:sp>
      <p:sp>
        <p:nvSpPr>
          <p:cNvPr id="5" name="日期占位符 4"/>
          <p:cNvSpPr>
            <a:spLocks noGrp="1"/>
          </p:cNvSpPr>
          <p:nvPr>
            <p:ph type="dt" sz="half" idx="6"/>
          </p:nvPr>
        </p:nvSpPr>
        <p:spPr/>
        <p:txBody>
          <a:bodyPr/>
          <a:lstStyle/>
          <a:p>
            <a:fld id="{371880F6-179E-4A8D-AF00-CE045C346144}" type="datetime4">
              <a:rPr lang="en-US" altLang="zh-CN" smtClean="0">
                <a:solidFill>
                  <a:prstClr val="white"/>
                </a:solidFill>
              </a:rPr>
              <a:pPr/>
              <a:t>April 8, 2021</a:t>
            </a:fld>
            <a:endParaRPr lang="en-US" dirty="0" smtClean="0">
              <a:solidFill>
                <a:prstClr val="white"/>
              </a:solidFill>
            </a:endParaRPr>
          </a:p>
        </p:txBody>
      </p:sp>
      <p:sp>
        <p:nvSpPr>
          <p:cNvPr id="6" name="灯片编号占位符 5"/>
          <p:cNvSpPr>
            <a:spLocks noGrp="1"/>
          </p:cNvSpPr>
          <p:nvPr>
            <p:ph type="sldNum" sz="quarter" idx="7"/>
          </p:nvPr>
        </p:nvSpPr>
        <p:spPr/>
        <p:txBody>
          <a:bodyPr/>
          <a:lstStyle/>
          <a:p>
            <a:pPr marL="96520"/>
            <a:fld id="{81D60167-4931-47E6-BA6A-407CBD079E47}" type="slidenum">
              <a:rPr lang="en-US" altLang="zh-CN" spc="-10" smtClean="0">
                <a:solidFill>
                  <a:prstClr val="white"/>
                </a:solidFill>
                <a:cs typeface="Garamond"/>
              </a:rPr>
              <a:pPr marL="96520"/>
              <a:t>11</a:t>
            </a:fld>
            <a:endParaRPr lang="zh-CN" altLang="en-US" dirty="0">
              <a:solidFill>
                <a:prstClr val="white"/>
              </a:solidFill>
              <a:cs typeface="Garamond"/>
            </a:endParaRPr>
          </a:p>
        </p:txBody>
      </p:sp>
      <p:sp>
        <p:nvSpPr>
          <p:cNvPr id="7" name="标题 6"/>
          <p:cNvSpPr>
            <a:spLocks noGrp="1"/>
          </p:cNvSpPr>
          <p:nvPr>
            <p:ph type="title"/>
          </p:nvPr>
        </p:nvSpPr>
        <p:spPr/>
        <p:txBody>
          <a:bodyPr/>
          <a:lstStyle/>
          <a:p>
            <a:r>
              <a:rPr lang="zh-CN" altLang="en-US" dirty="0" smtClean="0">
                <a:solidFill>
                  <a:schemeClr val="tx1"/>
                </a:solidFill>
                <a:latin typeface="宋体" pitchFamily="2" charset="-122"/>
                <a:ea typeface="宋体" pitchFamily="2" charset="-122"/>
              </a:rPr>
              <a:t>栈指针切换</a:t>
            </a:r>
            <a:r>
              <a:rPr lang="en-US" altLang="zh-CN" b="1" dirty="0" smtClean="0">
                <a:solidFill>
                  <a:schemeClr val="tx1"/>
                </a:solidFill>
                <a:latin typeface="宋体" pitchFamily="2" charset="-122"/>
                <a:ea typeface="宋体" pitchFamily="2" charset="-122"/>
              </a:rPr>
              <a:t>VS</a:t>
            </a:r>
            <a:r>
              <a:rPr lang="zh-CN" altLang="en-US" dirty="0" smtClean="0">
                <a:solidFill>
                  <a:schemeClr val="tx1"/>
                </a:solidFill>
                <a:latin typeface="宋体" pitchFamily="2" charset="-122"/>
                <a:ea typeface="宋体" pitchFamily="2" charset="-122"/>
              </a:rPr>
              <a:t>堆栈搬移</a:t>
            </a:r>
            <a:endParaRPr lang="zh-CN" altLang="en-US" dirty="0">
              <a:solidFill>
                <a:schemeClr val="tx1"/>
              </a:solidFill>
              <a:latin typeface="宋体" pitchFamily="2" charset="-122"/>
              <a:ea typeface="宋体" pitchFamily="2" charset="-122"/>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solidFill>
                  <a:schemeClr val="tx1"/>
                </a:solidFill>
                <a:latin typeface="宋体" pitchFamily="2" charset="-122"/>
                <a:ea typeface="宋体" pitchFamily="2" charset="-122"/>
              </a:rPr>
              <a:t>调度器的</a:t>
            </a:r>
            <a:r>
              <a:rPr lang="zh-CN" altLang="en-US" dirty="0" smtClean="0">
                <a:solidFill>
                  <a:schemeClr val="tx1"/>
                </a:solidFill>
                <a:latin typeface="宋体" pitchFamily="2" charset="-122"/>
                <a:ea typeface="宋体" pitchFamily="2" charset="-122"/>
              </a:rPr>
              <a:t>种类</a:t>
            </a:r>
            <a:endParaRPr lang="zh-CN" altLang="en-US" dirty="0">
              <a:solidFill>
                <a:schemeClr val="tx1"/>
              </a:solidFill>
              <a:latin typeface="宋体" pitchFamily="2" charset="-122"/>
              <a:ea typeface="宋体" pitchFamily="2" charset="-122"/>
            </a:endParaRPr>
          </a:p>
        </p:txBody>
      </p:sp>
      <p:sp>
        <p:nvSpPr>
          <p:cNvPr id="3" name="文本占位符 2"/>
          <p:cNvSpPr>
            <a:spLocks noGrp="1"/>
          </p:cNvSpPr>
          <p:nvPr>
            <p:ph type="body" idx="1"/>
          </p:nvPr>
        </p:nvSpPr>
        <p:spPr/>
        <p:txBody>
          <a:bodyPr/>
          <a:lstStyle/>
          <a:p>
            <a:r>
              <a:rPr lang="zh-CN" altLang="zh-CN" dirty="0" smtClean="0">
                <a:solidFill>
                  <a:schemeClr val="tx1"/>
                </a:solidFill>
                <a:latin typeface="宋体" pitchFamily="2" charset="-122"/>
                <a:ea typeface="宋体" pitchFamily="2" charset="-122"/>
              </a:rPr>
              <a:t>合作式调度器</a:t>
            </a:r>
            <a:endParaRPr lang="en-US" altLang="zh-CN" dirty="0" smtClean="0">
              <a:solidFill>
                <a:schemeClr val="tx1"/>
              </a:solidFill>
              <a:latin typeface="宋体" pitchFamily="2" charset="-122"/>
              <a:ea typeface="宋体" pitchFamily="2" charset="-122"/>
            </a:endParaRPr>
          </a:p>
          <a:p>
            <a:r>
              <a:rPr lang="zh-CN" altLang="en-US" dirty="0" smtClean="0">
                <a:solidFill>
                  <a:schemeClr val="tx1"/>
                </a:solidFill>
                <a:latin typeface="宋体" pitchFamily="2" charset="-122"/>
                <a:ea typeface="宋体" pitchFamily="2" charset="-122"/>
              </a:rPr>
              <a:t>抢占</a:t>
            </a:r>
            <a:r>
              <a:rPr lang="zh-CN" altLang="zh-CN" dirty="0" smtClean="0">
                <a:solidFill>
                  <a:schemeClr val="tx1"/>
                </a:solidFill>
                <a:latin typeface="宋体" pitchFamily="2" charset="-122"/>
                <a:ea typeface="宋体" pitchFamily="2" charset="-122"/>
              </a:rPr>
              <a:t>式调度器</a:t>
            </a:r>
            <a:endParaRPr lang="en-US" altLang="zh-CN" dirty="0" smtClean="0">
              <a:solidFill>
                <a:schemeClr val="tx1"/>
              </a:solidFill>
              <a:latin typeface="宋体" pitchFamily="2" charset="-122"/>
              <a:ea typeface="宋体" pitchFamily="2" charset="-122"/>
            </a:endParaRPr>
          </a:p>
          <a:p>
            <a:r>
              <a:rPr lang="zh-CN" altLang="en-US" dirty="0" smtClean="0">
                <a:solidFill>
                  <a:schemeClr val="tx1"/>
                </a:solidFill>
                <a:latin typeface="宋体" pitchFamily="2" charset="-122"/>
                <a:ea typeface="宋体" pitchFamily="2" charset="-122"/>
              </a:rPr>
              <a:t>混合</a:t>
            </a:r>
            <a:r>
              <a:rPr lang="zh-CN" altLang="zh-CN" dirty="0" smtClean="0">
                <a:solidFill>
                  <a:schemeClr val="tx1"/>
                </a:solidFill>
                <a:latin typeface="宋体" pitchFamily="2" charset="-122"/>
                <a:ea typeface="宋体" pitchFamily="2" charset="-122"/>
              </a:rPr>
              <a:t>式调度器</a:t>
            </a:r>
            <a:endParaRPr lang="en-US" altLang="zh-CN" dirty="0" smtClean="0">
              <a:solidFill>
                <a:schemeClr val="tx1"/>
              </a:solidFill>
              <a:latin typeface="宋体" pitchFamily="2" charset="-122"/>
              <a:ea typeface="宋体" pitchFamily="2" charset="-122"/>
            </a:endParaRPr>
          </a:p>
          <a:p>
            <a:endParaRPr lang="en-US" altLang="zh-CN" b="1" dirty="0" smtClean="0"/>
          </a:p>
          <a:p>
            <a:endParaRPr lang="zh-CN" altLang="en-US" dirty="0"/>
          </a:p>
        </p:txBody>
      </p:sp>
      <p:sp>
        <p:nvSpPr>
          <p:cNvPr id="4" name="页脚占位符 3"/>
          <p:cNvSpPr>
            <a:spLocks noGrp="1"/>
          </p:cNvSpPr>
          <p:nvPr>
            <p:ph type="ftr" sz="quarter" idx="5"/>
          </p:nvPr>
        </p:nvSpPr>
        <p:spPr/>
        <p:txBody>
          <a:bodyPr/>
          <a:lstStyle/>
          <a:p>
            <a:endParaRPr lang="zh-CN" altLang="en-US" dirty="0">
              <a:solidFill>
                <a:prstClr val="white"/>
              </a:solidFill>
            </a:endParaRPr>
          </a:p>
        </p:txBody>
      </p:sp>
      <p:sp>
        <p:nvSpPr>
          <p:cNvPr id="5" name="日期占位符 4"/>
          <p:cNvSpPr>
            <a:spLocks noGrp="1"/>
          </p:cNvSpPr>
          <p:nvPr>
            <p:ph type="dt" sz="half" idx="6"/>
          </p:nvPr>
        </p:nvSpPr>
        <p:spPr/>
        <p:txBody>
          <a:bodyPr/>
          <a:lstStyle/>
          <a:p>
            <a:fld id="{371880F6-179E-4A8D-AF00-CE045C346144}" type="datetime4">
              <a:rPr lang="en-US" altLang="zh-CN" smtClean="0">
                <a:solidFill>
                  <a:prstClr val="white"/>
                </a:solidFill>
              </a:rPr>
              <a:pPr/>
              <a:t>April 8, 2021</a:t>
            </a:fld>
            <a:endParaRPr lang="en-US" dirty="0" smtClean="0">
              <a:solidFill>
                <a:prstClr val="white"/>
              </a:solidFill>
            </a:endParaRPr>
          </a:p>
        </p:txBody>
      </p:sp>
      <p:sp>
        <p:nvSpPr>
          <p:cNvPr id="6" name="灯片编号占位符 5"/>
          <p:cNvSpPr>
            <a:spLocks noGrp="1"/>
          </p:cNvSpPr>
          <p:nvPr>
            <p:ph type="sldNum" sz="quarter" idx="7"/>
          </p:nvPr>
        </p:nvSpPr>
        <p:spPr/>
        <p:txBody>
          <a:bodyPr/>
          <a:lstStyle/>
          <a:p>
            <a:pPr marL="96520"/>
            <a:fld id="{81D60167-4931-47E6-BA6A-407CBD079E47}" type="slidenum">
              <a:rPr lang="en-US" altLang="zh-CN" spc="-10" smtClean="0">
                <a:solidFill>
                  <a:prstClr val="white"/>
                </a:solidFill>
                <a:cs typeface="Garamond"/>
              </a:rPr>
              <a:pPr marL="96520"/>
              <a:t>12</a:t>
            </a:fld>
            <a:endParaRPr lang="zh-CN" altLang="en-US" dirty="0">
              <a:solidFill>
                <a:prstClr val="white"/>
              </a:solidFill>
              <a:cs typeface="Garamond"/>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solidFill>
                  <a:schemeClr val="tx1"/>
                </a:solidFill>
                <a:latin typeface="宋体" pitchFamily="2" charset="-122"/>
                <a:ea typeface="宋体" pitchFamily="2" charset="-122"/>
              </a:rPr>
              <a:t>合作式调度器</a:t>
            </a:r>
            <a:endParaRPr lang="en-US" altLang="zh-CN" dirty="0" smtClean="0">
              <a:solidFill>
                <a:schemeClr val="tx1"/>
              </a:solidFill>
              <a:latin typeface="宋体" pitchFamily="2" charset="-122"/>
              <a:ea typeface="宋体" pitchFamily="2" charset="-122"/>
            </a:endParaRPr>
          </a:p>
        </p:txBody>
      </p:sp>
      <p:sp>
        <p:nvSpPr>
          <p:cNvPr id="3" name="文本占位符 2"/>
          <p:cNvSpPr>
            <a:spLocks noGrp="1"/>
          </p:cNvSpPr>
          <p:nvPr>
            <p:ph type="body" idx="1"/>
          </p:nvPr>
        </p:nvSpPr>
        <p:spPr/>
        <p:txBody>
          <a:bodyPr/>
          <a:lstStyle/>
          <a:p>
            <a:endParaRPr lang="zh-CN" altLang="en-US" dirty="0"/>
          </a:p>
        </p:txBody>
      </p:sp>
      <p:sp>
        <p:nvSpPr>
          <p:cNvPr id="4" name="页脚占位符 3"/>
          <p:cNvSpPr>
            <a:spLocks noGrp="1"/>
          </p:cNvSpPr>
          <p:nvPr>
            <p:ph type="ftr" sz="quarter" idx="5"/>
          </p:nvPr>
        </p:nvSpPr>
        <p:spPr/>
        <p:txBody>
          <a:bodyPr/>
          <a:lstStyle/>
          <a:p>
            <a:endParaRPr lang="zh-CN" altLang="en-US" dirty="0">
              <a:solidFill>
                <a:prstClr val="white"/>
              </a:solidFill>
            </a:endParaRPr>
          </a:p>
        </p:txBody>
      </p:sp>
      <p:sp>
        <p:nvSpPr>
          <p:cNvPr id="5" name="日期占位符 4"/>
          <p:cNvSpPr>
            <a:spLocks noGrp="1"/>
          </p:cNvSpPr>
          <p:nvPr>
            <p:ph type="dt" sz="half" idx="6"/>
          </p:nvPr>
        </p:nvSpPr>
        <p:spPr/>
        <p:txBody>
          <a:bodyPr/>
          <a:lstStyle/>
          <a:p>
            <a:fld id="{371880F6-179E-4A8D-AF00-CE045C346144}" type="datetime4">
              <a:rPr lang="en-US" altLang="zh-CN" smtClean="0">
                <a:solidFill>
                  <a:prstClr val="white"/>
                </a:solidFill>
              </a:rPr>
              <a:pPr/>
              <a:t>April 8, 2021</a:t>
            </a:fld>
            <a:endParaRPr lang="en-US" dirty="0" smtClean="0">
              <a:solidFill>
                <a:prstClr val="white"/>
              </a:solidFill>
            </a:endParaRPr>
          </a:p>
        </p:txBody>
      </p:sp>
      <p:sp>
        <p:nvSpPr>
          <p:cNvPr id="6" name="灯片编号占位符 5"/>
          <p:cNvSpPr>
            <a:spLocks noGrp="1"/>
          </p:cNvSpPr>
          <p:nvPr>
            <p:ph type="sldNum" sz="quarter" idx="7"/>
          </p:nvPr>
        </p:nvSpPr>
        <p:spPr/>
        <p:txBody>
          <a:bodyPr/>
          <a:lstStyle/>
          <a:p>
            <a:pPr marL="96520"/>
            <a:fld id="{81D60167-4931-47E6-BA6A-407CBD079E47}" type="slidenum">
              <a:rPr lang="en-US" altLang="zh-CN" spc="-10" smtClean="0">
                <a:solidFill>
                  <a:prstClr val="white"/>
                </a:solidFill>
                <a:cs typeface="Garamond"/>
              </a:rPr>
              <a:pPr marL="96520"/>
              <a:t>13</a:t>
            </a:fld>
            <a:endParaRPr lang="zh-CN" altLang="en-US" dirty="0">
              <a:solidFill>
                <a:prstClr val="white"/>
              </a:solidFill>
              <a:cs typeface="Garamond"/>
            </a:endParaRPr>
          </a:p>
        </p:txBody>
      </p:sp>
      <p:pic>
        <p:nvPicPr>
          <p:cNvPr id="7" name="图片 6" descr="D:\用户目录\我的图片\2012020420162881.gif"/>
          <p:cNvPicPr/>
          <p:nvPr/>
        </p:nvPicPr>
        <p:blipFill>
          <a:blip r:embed="rId2" cstate="print">
            <a:extLst>
              <a:ext uri="{28A0092B-C50C-407E-A947-70E740481C1C}">
                <a14:useLocalDpi xmlns:lc="http://schemas.openxmlformats.org/drawingml/2006/lockedCanvas" xmlns:pic="http://schemas.openxmlformats.org/drawingml/2006/picture" xmlns:a14="http://schemas.microsoft.com/office/drawing/2010/main" xmlns:wps="http://schemas.microsoft.com/office/word/2010/wordprocessingShape" xmlns:wne="http://schemas.microsoft.com/office/word/2006/wordml" xmlns:wpi="http://schemas.microsoft.com/office/word/2010/wordprocessingInk" xmlns:wpg="http://schemas.microsoft.com/office/word/2010/wordprocessingGroup" xmlns:w14="http://schemas.microsoft.com/office/word/2010/wordml" xmlns:w="http://schemas.openxmlformats.org/wordprocessingml/2006/main" xmlns:w10="urn:schemas-microsoft-com:office:word" xmlns:wp="http://schemas.openxmlformats.org/drawingml/2006/wordprocessingDrawing" xmlns:wp14="http://schemas.microsoft.com/office/word/2010/wordprocessingDrawing" xmlns:v="urn:schemas-microsoft-com:vml" xmlns:m="http://schemas.openxmlformats.org/officeDocument/2006/math" xmlns:o="urn:schemas-microsoft-com:office:office" xmlns:mc="http://schemas.openxmlformats.org/markup-compatibility/2006" xmlns:wpc="http://schemas.microsoft.com/office/word/2010/wordprocessingCanvas" xmlns="" val="0"/>
              </a:ext>
            </a:extLst>
          </a:blip>
          <a:srcRect/>
          <a:stretch>
            <a:fillRect/>
          </a:stretch>
        </p:blipFill>
        <p:spPr bwMode="auto">
          <a:xfrm>
            <a:off x="317500" y="1117600"/>
            <a:ext cx="10375900" cy="5943600"/>
          </a:xfrm>
          <a:prstGeom prst="rect">
            <a:avLst/>
          </a:prstGeom>
          <a:noFill/>
          <a:ln>
            <a:noFill/>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solidFill>
                  <a:schemeClr val="tx1"/>
                </a:solidFill>
                <a:latin typeface="宋体" pitchFamily="2" charset="-122"/>
                <a:ea typeface="宋体" pitchFamily="2" charset="-122"/>
              </a:rPr>
              <a:t>抢占</a:t>
            </a:r>
            <a:r>
              <a:rPr lang="zh-CN" altLang="zh-CN" dirty="0" smtClean="0">
                <a:solidFill>
                  <a:schemeClr val="tx1"/>
                </a:solidFill>
                <a:latin typeface="宋体" pitchFamily="2" charset="-122"/>
                <a:ea typeface="宋体" pitchFamily="2" charset="-122"/>
              </a:rPr>
              <a:t>式调度器</a:t>
            </a:r>
            <a:endParaRPr lang="en-US" altLang="zh-CN" dirty="0" smtClean="0">
              <a:solidFill>
                <a:schemeClr val="tx1"/>
              </a:solidFill>
              <a:latin typeface="宋体" pitchFamily="2" charset="-122"/>
              <a:ea typeface="宋体" pitchFamily="2" charset="-122"/>
            </a:endParaRPr>
          </a:p>
        </p:txBody>
      </p:sp>
      <p:sp>
        <p:nvSpPr>
          <p:cNvPr id="3" name="文本占位符 2"/>
          <p:cNvSpPr>
            <a:spLocks noGrp="1"/>
          </p:cNvSpPr>
          <p:nvPr>
            <p:ph type="body" idx="1"/>
          </p:nvPr>
        </p:nvSpPr>
        <p:spPr/>
        <p:txBody>
          <a:bodyPr/>
          <a:lstStyle/>
          <a:p>
            <a:endParaRPr lang="zh-CN" altLang="en-US" dirty="0"/>
          </a:p>
        </p:txBody>
      </p:sp>
      <p:sp>
        <p:nvSpPr>
          <p:cNvPr id="4" name="页脚占位符 3"/>
          <p:cNvSpPr>
            <a:spLocks noGrp="1"/>
          </p:cNvSpPr>
          <p:nvPr>
            <p:ph type="ftr" sz="quarter" idx="5"/>
          </p:nvPr>
        </p:nvSpPr>
        <p:spPr/>
        <p:txBody>
          <a:bodyPr/>
          <a:lstStyle/>
          <a:p>
            <a:endParaRPr lang="zh-CN" altLang="en-US" dirty="0">
              <a:solidFill>
                <a:prstClr val="white"/>
              </a:solidFill>
            </a:endParaRPr>
          </a:p>
        </p:txBody>
      </p:sp>
      <p:sp>
        <p:nvSpPr>
          <p:cNvPr id="5" name="日期占位符 4"/>
          <p:cNvSpPr>
            <a:spLocks noGrp="1"/>
          </p:cNvSpPr>
          <p:nvPr>
            <p:ph type="dt" sz="half" idx="6"/>
          </p:nvPr>
        </p:nvSpPr>
        <p:spPr/>
        <p:txBody>
          <a:bodyPr/>
          <a:lstStyle/>
          <a:p>
            <a:fld id="{371880F6-179E-4A8D-AF00-CE045C346144}" type="datetime4">
              <a:rPr lang="en-US" altLang="zh-CN" smtClean="0">
                <a:solidFill>
                  <a:prstClr val="white"/>
                </a:solidFill>
              </a:rPr>
              <a:pPr/>
              <a:t>April 8, 2021</a:t>
            </a:fld>
            <a:endParaRPr lang="en-US" dirty="0" smtClean="0">
              <a:solidFill>
                <a:prstClr val="white"/>
              </a:solidFill>
            </a:endParaRPr>
          </a:p>
        </p:txBody>
      </p:sp>
      <p:sp>
        <p:nvSpPr>
          <p:cNvPr id="6" name="灯片编号占位符 5"/>
          <p:cNvSpPr>
            <a:spLocks noGrp="1"/>
          </p:cNvSpPr>
          <p:nvPr>
            <p:ph type="sldNum" sz="quarter" idx="7"/>
          </p:nvPr>
        </p:nvSpPr>
        <p:spPr/>
        <p:txBody>
          <a:bodyPr/>
          <a:lstStyle/>
          <a:p>
            <a:pPr marL="96520"/>
            <a:fld id="{81D60167-4931-47E6-BA6A-407CBD079E47}" type="slidenum">
              <a:rPr lang="en-US" altLang="zh-CN" spc="-10" smtClean="0">
                <a:solidFill>
                  <a:prstClr val="white"/>
                </a:solidFill>
                <a:cs typeface="Garamond"/>
              </a:rPr>
              <a:pPr marL="96520"/>
              <a:t>14</a:t>
            </a:fld>
            <a:endParaRPr lang="zh-CN" altLang="en-US" dirty="0">
              <a:solidFill>
                <a:prstClr val="white"/>
              </a:solidFill>
              <a:cs typeface="Garamond"/>
            </a:endParaRPr>
          </a:p>
        </p:txBody>
      </p:sp>
      <p:pic>
        <p:nvPicPr>
          <p:cNvPr id="7" name="图片 6" descr="D:\用户目录\我的图片\2012020420174226.gif"/>
          <p:cNvPicPr/>
          <p:nvPr/>
        </p:nvPicPr>
        <p:blipFill>
          <a:blip r:embed="rId2" cstate="print">
            <a:extLst>
              <a:ext uri="{28A0092B-C50C-407E-A947-70E740481C1C}">
                <a14:useLocalDpi xmlns:lc="http://schemas.openxmlformats.org/drawingml/2006/lockedCanvas" xmlns:pic="http://schemas.openxmlformats.org/drawingml/2006/picture" xmlns:a14="http://schemas.microsoft.com/office/drawing/2010/main" xmlns:wps="http://schemas.microsoft.com/office/word/2010/wordprocessingShape" xmlns:wne="http://schemas.microsoft.com/office/word/2006/wordml" xmlns:wpi="http://schemas.microsoft.com/office/word/2010/wordprocessingInk" xmlns:wpg="http://schemas.microsoft.com/office/word/2010/wordprocessingGroup" xmlns:w14="http://schemas.microsoft.com/office/word/2010/wordml" xmlns:w="http://schemas.openxmlformats.org/wordprocessingml/2006/main" xmlns:w10="urn:schemas-microsoft-com:office:word" xmlns:wp="http://schemas.openxmlformats.org/drawingml/2006/wordprocessingDrawing" xmlns:wp14="http://schemas.microsoft.com/office/word/2010/wordprocessingDrawing" xmlns:v="urn:schemas-microsoft-com:vml" xmlns:m="http://schemas.openxmlformats.org/officeDocument/2006/math" xmlns:o="urn:schemas-microsoft-com:office:office" xmlns:mc="http://schemas.openxmlformats.org/markup-compatibility/2006" xmlns:wpc="http://schemas.microsoft.com/office/word/2010/wordprocessingCanvas" xmlns="" val="0"/>
              </a:ext>
            </a:extLst>
          </a:blip>
          <a:srcRect/>
          <a:stretch>
            <a:fillRect/>
          </a:stretch>
        </p:blipFill>
        <p:spPr bwMode="auto">
          <a:xfrm>
            <a:off x="165100" y="1193800"/>
            <a:ext cx="10287000" cy="5486399"/>
          </a:xfrm>
          <a:prstGeom prst="rect">
            <a:avLst/>
          </a:prstGeom>
          <a:noFill/>
          <a:ln>
            <a:noFill/>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solidFill>
                  <a:schemeClr val="tx1"/>
                </a:solidFill>
                <a:latin typeface="宋体" pitchFamily="2" charset="-122"/>
                <a:ea typeface="宋体" pitchFamily="2" charset="-122"/>
              </a:rPr>
              <a:t>混合</a:t>
            </a:r>
            <a:r>
              <a:rPr lang="zh-CN" altLang="zh-CN" dirty="0" smtClean="0">
                <a:solidFill>
                  <a:schemeClr val="tx1"/>
                </a:solidFill>
                <a:latin typeface="宋体" pitchFamily="2" charset="-122"/>
                <a:ea typeface="宋体" pitchFamily="2" charset="-122"/>
              </a:rPr>
              <a:t>式调度器</a:t>
            </a:r>
            <a:endParaRPr lang="zh-CN" altLang="en-US" dirty="0"/>
          </a:p>
        </p:txBody>
      </p:sp>
      <p:sp>
        <p:nvSpPr>
          <p:cNvPr id="3" name="文本占位符 2"/>
          <p:cNvSpPr>
            <a:spLocks noGrp="1"/>
          </p:cNvSpPr>
          <p:nvPr>
            <p:ph type="body" idx="1"/>
          </p:nvPr>
        </p:nvSpPr>
        <p:spPr/>
        <p:txBody>
          <a:bodyPr/>
          <a:lstStyle/>
          <a:p>
            <a:endParaRPr lang="zh-CN" altLang="en-US" dirty="0"/>
          </a:p>
        </p:txBody>
      </p:sp>
      <p:sp>
        <p:nvSpPr>
          <p:cNvPr id="4" name="页脚占位符 3"/>
          <p:cNvSpPr>
            <a:spLocks noGrp="1"/>
          </p:cNvSpPr>
          <p:nvPr>
            <p:ph type="ftr" sz="quarter" idx="5"/>
          </p:nvPr>
        </p:nvSpPr>
        <p:spPr/>
        <p:txBody>
          <a:bodyPr/>
          <a:lstStyle/>
          <a:p>
            <a:endParaRPr lang="zh-CN" altLang="en-US" dirty="0">
              <a:solidFill>
                <a:prstClr val="white"/>
              </a:solidFill>
            </a:endParaRPr>
          </a:p>
        </p:txBody>
      </p:sp>
      <p:sp>
        <p:nvSpPr>
          <p:cNvPr id="5" name="日期占位符 4"/>
          <p:cNvSpPr>
            <a:spLocks noGrp="1"/>
          </p:cNvSpPr>
          <p:nvPr>
            <p:ph type="dt" sz="half" idx="6"/>
          </p:nvPr>
        </p:nvSpPr>
        <p:spPr/>
        <p:txBody>
          <a:bodyPr/>
          <a:lstStyle/>
          <a:p>
            <a:fld id="{371880F6-179E-4A8D-AF00-CE045C346144}" type="datetime4">
              <a:rPr lang="en-US" altLang="zh-CN" smtClean="0">
                <a:solidFill>
                  <a:prstClr val="white"/>
                </a:solidFill>
              </a:rPr>
              <a:pPr/>
              <a:t>April 8, 2021</a:t>
            </a:fld>
            <a:endParaRPr lang="en-US" dirty="0" smtClean="0">
              <a:solidFill>
                <a:prstClr val="white"/>
              </a:solidFill>
            </a:endParaRPr>
          </a:p>
        </p:txBody>
      </p:sp>
      <p:sp>
        <p:nvSpPr>
          <p:cNvPr id="6" name="灯片编号占位符 5"/>
          <p:cNvSpPr>
            <a:spLocks noGrp="1"/>
          </p:cNvSpPr>
          <p:nvPr>
            <p:ph type="sldNum" sz="quarter" idx="7"/>
          </p:nvPr>
        </p:nvSpPr>
        <p:spPr/>
        <p:txBody>
          <a:bodyPr/>
          <a:lstStyle/>
          <a:p>
            <a:pPr marL="96520"/>
            <a:fld id="{81D60167-4931-47E6-BA6A-407CBD079E47}" type="slidenum">
              <a:rPr lang="en-US" altLang="zh-CN" spc="-10" smtClean="0">
                <a:solidFill>
                  <a:prstClr val="white"/>
                </a:solidFill>
                <a:cs typeface="Garamond"/>
              </a:rPr>
              <a:pPr marL="96520"/>
              <a:t>15</a:t>
            </a:fld>
            <a:endParaRPr lang="zh-CN" altLang="en-US" dirty="0">
              <a:solidFill>
                <a:prstClr val="white"/>
              </a:solidFill>
              <a:cs typeface="Garamond"/>
            </a:endParaRPr>
          </a:p>
        </p:txBody>
      </p:sp>
      <p:pic>
        <p:nvPicPr>
          <p:cNvPr id="7" name="图片 6" descr="D:\用户目录\我的图片\2012020420164742.gif"/>
          <p:cNvPicPr/>
          <p:nvPr/>
        </p:nvPicPr>
        <p:blipFill>
          <a:blip r:embed="rId2" cstate="print">
            <a:extLst>
              <a:ext uri="{28A0092B-C50C-407E-A947-70E740481C1C}">
                <a14:useLocalDpi xmlns:lc="http://schemas.openxmlformats.org/drawingml/2006/lockedCanvas" xmlns:pic="http://schemas.openxmlformats.org/drawingml/2006/picture" xmlns:a14="http://schemas.microsoft.com/office/drawing/2010/main" xmlns:wps="http://schemas.microsoft.com/office/word/2010/wordprocessingShape" xmlns:wne="http://schemas.microsoft.com/office/word/2006/wordml" xmlns:wpi="http://schemas.microsoft.com/office/word/2010/wordprocessingInk" xmlns:wpg="http://schemas.microsoft.com/office/word/2010/wordprocessingGroup" xmlns:w14="http://schemas.microsoft.com/office/word/2010/wordml" xmlns:w="http://schemas.openxmlformats.org/wordprocessingml/2006/main" xmlns:w10="urn:schemas-microsoft-com:office:word" xmlns:wp="http://schemas.openxmlformats.org/drawingml/2006/wordprocessingDrawing" xmlns:wp14="http://schemas.microsoft.com/office/word/2010/wordprocessingDrawing" xmlns:v="urn:schemas-microsoft-com:vml" xmlns:m="http://schemas.openxmlformats.org/officeDocument/2006/math" xmlns:o="urn:schemas-microsoft-com:office:office" xmlns:mc="http://schemas.openxmlformats.org/markup-compatibility/2006" xmlns:wpc="http://schemas.microsoft.com/office/word/2010/wordprocessingCanvas" xmlns="" val="0"/>
              </a:ext>
            </a:extLst>
          </a:blip>
          <a:srcRect/>
          <a:stretch>
            <a:fillRect/>
          </a:stretch>
        </p:blipFill>
        <p:spPr bwMode="auto">
          <a:xfrm>
            <a:off x="88900" y="1193800"/>
            <a:ext cx="10210800" cy="5791200"/>
          </a:xfrm>
          <a:prstGeom prst="rect">
            <a:avLst/>
          </a:prstGeom>
          <a:noFill/>
          <a:ln>
            <a:noFill/>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solidFill>
                  <a:schemeClr val="tx1"/>
                </a:solidFill>
                <a:latin typeface="宋体" pitchFamily="2" charset="-122"/>
                <a:ea typeface="宋体" pitchFamily="2" charset="-122"/>
              </a:rPr>
              <a:t>1 </a:t>
            </a:r>
            <a:r>
              <a:rPr lang="zh-CN" altLang="en-US" dirty="0" smtClean="0">
                <a:solidFill>
                  <a:schemeClr val="tx1"/>
                </a:solidFill>
                <a:latin typeface="宋体" pitchFamily="2" charset="-122"/>
                <a:ea typeface="宋体" pitchFamily="2" charset="-122"/>
              </a:rPr>
              <a:t>嵌入式操作系统简介</a:t>
            </a:r>
            <a:endParaRPr lang="zh-CN" altLang="en-US" dirty="0">
              <a:solidFill>
                <a:schemeClr val="tx1"/>
              </a:solidFill>
              <a:latin typeface="宋体" pitchFamily="2" charset="-122"/>
              <a:ea typeface="宋体" pitchFamily="2" charset="-122"/>
            </a:endParaRPr>
          </a:p>
        </p:txBody>
      </p:sp>
      <p:sp>
        <p:nvSpPr>
          <p:cNvPr id="3" name="Footer Placeholder 2"/>
          <p:cNvSpPr>
            <a:spLocks noGrp="1"/>
          </p:cNvSpPr>
          <p:nvPr>
            <p:ph type="ftr" sz="quarter" idx="5"/>
          </p:nvPr>
        </p:nvSpPr>
        <p:spPr/>
        <p:txBody>
          <a:bodyPr/>
          <a:lstStyle/>
          <a:p>
            <a:endParaRPr lang="zh-CN" altLang="en-US" dirty="0">
              <a:solidFill>
                <a:prstClr val="white"/>
              </a:solidFill>
            </a:endParaRPr>
          </a:p>
        </p:txBody>
      </p:sp>
      <p:sp>
        <p:nvSpPr>
          <p:cNvPr id="4" name="Date Placeholder 3"/>
          <p:cNvSpPr>
            <a:spLocks noGrp="1"/>
          </p:cNvSpPr>
          <p:nvPr>
            <p:ph type="dt" sz="half" idx="6"/>
          </p:nvPr>
        </p:nvSpPr>
        <p:spPr/>
        <p:txBody>
          <a:bodyPr/>
          <a:lstStyle/>
          <a:p>
            <a:fld id="{4297F460-774D-4FAB-80E3-EE5A126762B1}" type="datetime4">
              <a:rPr lang="en-US" altLang="zh-CN" smtClean="0">
                <a:solidFill>
                  <a:prstClr val="white"/>
                </a:solidFill>
              </a:rPr>
              <a:pPr/>
              <a:t>April 8, 2021</a:t>
            </a:fld>
            <a:endParaRPr lang="en-US" dirty="0" smtClean="0">
              <a:solidFill>
                <a:prstClr val="white"/>
              </a:solidFill>
            </a:endParaRPr>
          </a:p>
        </p:txBody>
      </p:sp>
      <p:sp>
        <p:nvSpPr>
          <p:cNvPr id="5" name="Slide Number Placeholder 4"/>
          <p:cNvSpPr>
            <a:spLocks noGrp="1"/>
          </p:cNvSpPr>
          <p:nvPr>
            <p:ph type="sldNum" sz="quarter" idx="7"/>
          </p:nvPr>
        </p:nvSpPr>
        <p:spPr/>
        <p:txBody>
          <a:bodyPr/>
          <a:lstStyle/>
          <a:p>
            <a:pPr marL="96520"/>
            <a:fld id="{81D60167-4931-47E6-BA6A-407CBD079E47}" type="slidenum">
              <a:rPr lang="en-US" altLang="zh-CN" spc="-10" smtClean="0">
                <a:solidFill>
                  <a:prstClr val="white"/>
                </a:solidFill>
                <a:cs typeface="Garamond"/>
              </a:rPr>
              <a:pPr marL="96520"/>
              <a:t>16</a:t>
            </a:fld>
            <a:endParaRPr lang="zh-CN" altLang="en-US">
              <a:solidFill>
                <a:prstClr val="white"/>
              </a:solidFill>
              <a:cs typeface="Garamond"/>
            </a:endParaRPr>
          </a:p>
        </p:txBody>
      </p:sp>
      <p:sp>
        <p:nvSpPr>
          <p:cNvPr id="10" name="Rectangle 2"/>
          <p:cNvSpPr txBox="1">
            <a:spLocks noChangeArrowheads="1"/>
          </p:cNvSpPr>
          <p:nvPr/>
        </p:nvSpPr>
        <p:spPr>
          <a:xfrm>
            <a:off x="1231900" y="1270000"/>
            <a:ext cx="8229600" cy="1143000"/>
          </a:xfrm>
          <a:prstGeom prst="rect">
            <a:avLst/>
          </a:prstGeom>
        </p:spPr>
        <p:txBody>
          <a:bodyPr wrap="square" lIns="0" tIns="0" rIns="0" bIns="0" anchor="ctr" anchorCtr="0">
            <a:noAutofit/>
          </a:bodyPr>
          <a:lstStyle>
            <a:lvl1pPr algn="l" defTabSz="914400" rtl="0" eaLnBrk="1" latinLnBrk="0" hangingPunct="1">
              <a:lnSpc>
                <a:spcPct val="90000"/>
              </a:lnSpc>
              <a:spcBef>
                <a:spcPct val="0"/>
              </a:spcBef>
              <a:buNone/>
              <a:defRPr sz="4400" kern="1200" baseline="0">
                <a:solidFill>
                  <a:srgbClr val="0070C0"/>
                </a:solidFill>
                <a:latin typeface="Arial" panose="020B0604020202020204" pitchFamily="34" charset="0"/>
                <a:ea typeface="黑体" panose="02010609060101010101" pitchFamily="49" charset="-122"/>
                <a:cs typeface="+mj-cs"/>
              </a:defRPr>
            </a:lvl1pPr>
          </a:lstStyle>
          <a:p>
            <a:r>
              <a:rPr lang="zh-CN" altLang="en-US" sz="2800" dirty="0" smtClean="0">
                <a:solidFill>
                  <a:schemeClr val="tx1"/>
                </a:solidFill>
                <a:latin typeface="宋体" panose="02010600030101010101" pitchFamily="2" charset="-122"/>
                <a:ea typeface="宋体" panose="02010600030101010101" pitchFamily="2" charset="-122"/>
              </a:rPr>
              <a:t>实时多任务操作系统与分时多任务操作系统 </a:t>
            </a:r>
            <a:endParaRPr lang="en-US" altLang="zh-CN" sz="2800" dirty="0">
              <a:solidFill>
                <a:schemeClr val="tx1"/>
              </a:solidFill>
              <a:latin typeface="宋体" panose="02010600030101010101" pitchFamily="2" charset="-122"/>
              <a:ea typeface="宋体" panose="02010600030101010101" pitchFamily="2" charset="-122"/>
            </a:endParaRPr>
          </a:p>
        </p:txBody>
      </p:sp>
      <p:sp>
        <p:nvSpPr>
          <p:cNvPr id="11" name="Rectangle 3"/>
          <p:cNvSpPr txBox="1">
            <a:spLocks noChangeArrowheads="1"/>
          </p:cNvSpPr>
          <p:nvPr/>
        </p:nvSpPr>
        <p:spPr>
          <a:xfrm>
            <a:off x="1231900" y="2595562"/>
            <a:ext cx="8229600" cy="4525963"/>
          </a:xfrm>
          <a:prstGeom prst="rect">
            <a:avLst/>
          </a:prstGeom>
        </p:spPr>
        <p:txBody>
          <a:bodyPr/>
          <a:lstStyle>
            <a:lvl1pPr marL="228600" indent="-228600" algn="l" defTabSz="914400" rtl="0" eaLnBrk="1" latinLnBrk="0" hangingPunct="1">
              <a:lnSpc>
                <a:spcPct val="90000"/>
              </a:lnSpc>
              <a:spcBef>
                <a:spcPts val="1000"/>
              </a:spcBef>
              <a:buFont typeface="Wingdings" panose="05000000000000000000" pitchFamily="2" charset="2"/>
              <a:buChar char="n"/>
              <a:defRPr sz="3200" kern="1200" baseline="0">
                <a:solidFill>
                  <a:srgbClr val="0070C0"/>
                </a:solidFill>
                <a:latin typeface="Arial" panose="020B0604020202020204" pitchFamily="34" charset="0"/>
                <a:ea typeface="黑体" panose="02010609060101010101" pitchFamily="49" charset="-122"/>
                <a:cs typeface="+mn-cs"/>
              </a:defRPr>
            </a:lvl1pPr>
            <a:lvl2pPr marL="685800" indent="-228600" algn="l" defTabSz="914400" rtl="0" eaLnBrk="1" latinLnBrk="0" hangingPunct="1">
              <a:lnSpc>
                <a:spcPct val="90000"/>
              </a:lnSpc>
              <a:spcBef>
                <a:spcPts val="500"/>
              </a:spcBef>
              <a:buFont typeface="Wingdings" panose="05000000000000000000" pitchFamily="2" charset="2"/>
              <a:buChar char="u"/>
              <a:defRPr sz="2800" kern="1200" baseline="0">
                <a:solidFill>
                  <a:schemeClr val="tx1"/>
                </a:solidFill>
                <a:latin typeface="Arial" panose="020B0604020202020204" pitchFamily="34" charset="0"/>
                <a:ea typeface="黑体" panose="02010609060101010101" pitchFamily="49" charset="-122"/>
                <a:cs typeface="+mn-cs"/>
              </a:defRPr>
            </a:lvl2pPr>
            <a:lvl3pPr marL="1143000" indent="-228600" algn="l" defTabSz="914400" rtl="0" eaLnBrk="1" latinLnBrk="0" hangingPunct="1">
              <a:lnSpc>
                <a:spcPct val="90000"/>
              </a:lnSpc>
              <a:spcBef>
                <a:spcPts val="500"/>
              </a:spcBef>
              <a:buFont typeface="Wingdings" panose="05000000000000000000" pitchFamily="2" charset="2"/>
              <a:buChar char="l"/>
              <a:defRPr sz="2400" kern="1200" baseline="0">
                <a:solidFill>
                  <a:schemeClr val="tx1"/>
                </a:solidFill>
                <a:latin typeface="Arial" panose="020B0604020202020204" pitchFamily="34" charset="0"/>
                <a:ea typeface="黑体" panose="02010609060101010101" pitchFamily="49"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80000"/>
              </a:lnSpc>
            </a:pPr>
            <a:r>
              <a:rPr lang="zh-CN" altLang="en-US" sz="2800" dirty="0" smtClean="0">
                <a:solidFill>
                  <a:srgbClr val="FF0000"/>
                </a:solidFill>
                <a:ea typeface="宋体" panose="02010600030101010101" pitchFamily="2" charset="-122"/>
              </a:rPr>
              <a:t>分时系统：</a:t>
            </a:r>
            <a:r>
              <a:rPr lang="zh-CN" altLang="en-US" sz="2800" dirty="0" smtClean="0">
                <a:solidFill>
                  <a:schemeClr val="tx1"/>
                </a:solidFill>
                <a:ea typeface="宋体" panose="02010600030101010101" pitchFamily="2" charset="-122"/>
              </a:rPr>
              <a:t>软件的执行在时间上的要求</a:t>
            </a:r>
            <a:r>
              <a:rPr lang="zh-CN" altLang="en-US" sz="2800" dirty="0" smtClean="0">
                <a:solidFill>
                  <a:srgbClr val="FF0000"/>
                </a:solidFill>
                <a:ea typeface="宋体" panose="02010600030101010101" pitchFamily="2" charset="-122"/>
              </a:rPr>
              <a:t>并不严格</a:t>
            </a:r>
            <a:r>
              <a:rPr lang="zh-CN" altLang="en-US" sz="2800" dirty="0" smtClean="0">
                <a:solidFill>
                  <a:schemeClr val="tx1"/>
                </a:solidFill>
                <a:ea typeface="宋体" panose="02010600030101010101" pitchFamily="2" charset="-122"/>
              </a:rPr>
              <a:t>，时间上的错误一般不会造成灾难性的后果。</a:t>
            </a:r>
            <a:endParaRPr lang="en-US" altLang="zh-CN" sz="2800" dirty="0" smtClean="0">
              <a:solidFill>
                <a:schemeClr val="tx1"/>
              </a:solidFill>
              <a:ea typeface="宋体" panose="02010600030101010101" pitchFamily="2" charset="-122"/>
            </a:endParaRPr>
          </a:p>
          <a:p>
            <a:pPr>
              <a:lnSpc>
                <a:spcPct val="80000"/>
              </a:lnSpc>
            </a:pPr>
            <a:endParaRPr lang="zh-CN" altLang="en-US" sz="2800" dirty="0" smtClean="0">
              <a:solidFill>
                <a:schemeClr val="tx1"/>
              </a:solidFill>
              <a:ea typeface="宋体" panose="02010600030101010101" pitchFamily="2" charset="-122"/>
            </a:endParaRPr>
          </a:p>
          <a:p>
            <a:pPr>
              <a:lnSpc>
                <a:spcPct val="80000"/>
              </a:lnSpc>
            </a:pPr>
            <a:r>
              <a:rPr lang="zh-CN" altLang="en-US" sz="2800" dirty="0" smtClean="0">
                <a:solidFill>
                  <a:srgbClr val="FF0000"/>
                </a:solidFill>
                <a:ea typeface="宋体" panose="02010600030101010101" pitchFamily="2" charset="-122"/>
              </a:rPr>
              <a:t>实时系统：</a:t>
            </a:r>
            <a:r>
              <a:rPr lang="zh-CN" altLang="en-US" sz="2800" dirty="0" smtClean="0">
                <a:solidFill>
                  <a:schemeClr val="tx1"/>
                </a:solidFill>
                <a:ea typeface="宋体" panose="02010600030101010101" pitchFamily="2" charset="-122"/>
              </a:rPr>
              <a:t>虽然事件可能在无法预知的时刻到达，但是软件上必须在事件发生时能够在</a:t>
            </a:r>
            <a:r>
              <a:rPr lang="zh-CN" altLang="en-US" sz="2800" dirty="0" smtClean="0">
                <a:solidFill>
                  <a:srgbClr val="FF0000"/>
                </a:solidFill>
                <a:ea typeface="宋体" panose="02010600030101010101" pitchFamily="2" charset="-122"/>
              </a:rPr>
              <a:t>严格的时限内</a:t>
            </a:r>
            <a:r>
              <a:rPr lang="zh-CN" altLang="en-US" sz="2800" dirty="0" smtClean="0">
                <a:solidFill>
                  <a:schemeClr val="tx1"/>
                </a:solidFill>
                <a:ea typeface="宋体" panose="02010600030101010101" pitchFamily="2" charset="-122"/>
              </a:rPr>
              <a:t>作出响应（</a:t>
            </a:r>
            <a:r>
              <a:rPr lang="zh-CN" altLang="en-US" sz="2800" dirty="0" smtClean="0">
                <a:solidFill>
                  <a:srgbClr val="FF0000"/>
                </a:solidFill>
                <a:ea typeface="宋体" panose="02010600030101010101" pitchFamily="2" charset="-122"/>
              </a:rPr>
              <a:t>系统响应时间</a:t>
            </a:r>
            <a:r>
              <a:rPr lang="zh-CN" altLang="en-US" sz="2800" dirty="0" smtClean="0">
                <a:solidFill>
                  <a:schemeClr val="tx1"/>
                </a:solidFill>
                <a:ea typeface="宋体" panose="02010600030101010101" pitchFamily="2" charset="-122"/>
              </a:rPr>
              <a:t>），即使是在尖峰负荷下，也应如此，系统时间响应的超时就意味着致命的失败。另外，</a:t>
            </a:r>
            <a:r>
              <a:rPr lang="zh-CN" altLang="en-US" sz="2800" dirty="0" smtClean="0">
                <a:solidFill>
                  <a:srgbClr val="FF0000"/>
                </a:solidFill>
                <a:ea typeface="宋体" panose="02010600030101010101" pitchFamily="2" charset="-122"/>
              </a:rPr>
              <a:t>实时操作系统的重要特点是具有系统的可确定性</a:t>
            </a:r>
            <a:r>
              <a:rPr lang="zh-CN" altLang="en-US" sz="2800" dirty="0" smtClean="0">
                <a:solidFill>
                  <a:schemeClr val="tx1"/>
                </a:solidFill>
                <a:ea typeface="宋体" panose="02010600030101010101" pitchFamily="2" charset="-122"/>
              </a:rPr>
              <a:t>，即系统能对运行情况的最好和最坏等的情况能做出精确的估计。</a:t>
            </a:r>
            <a:r>
              <a:rPr lang="zh-CN" altLang="en-US" sz="2400" dirty="0" smtClean="0">
                <a:solidFill>
                  <a:schemeClr val="tx1"/>
                </a:solidFill>
                <a:ea typeface="宋体" panose="02010600030101010101" pitchFamily="2" charset="-122"/>
              </a:rPr>
              <a:t/>
            </a:r>
            <a:br>
              <a:rPr lang="zh-CN" altLang="en-US" sz="2400" dirty="0" smtClean="0">
                <a:solidFill>
                  <a:schemeClr val="tx1"/>
                </a:solidFill>
                <a:ea typeface="宋体" panose="02010600030101010101" pitchFamily="2" charset="-122"/>
              </a:rPr>
            </a:br>
            <a:endParaRPr lang="zh-CN" altLang="en-US" sz="2400" dirty="0" smtClean="0">
              <a:solidFill>
                <a:schemeClr val="tx1"/>
              </a:solidFill>
              <a:ea typeface="宋体" panose="02010600030101010101" pitchFamily="2" charset="-122"/>
            </a:endParaRPr>
          </a:p>
          <a:p>
            <a:pPr>
              <a:lnSpc>
                <a:spcPct val="80000"/>
              </a:lnSpc>
            </a:pPr>
            <a:endParaRPr lang="zh-CN" altLang="en-US" dirty="0">
              <a:ea typeface="宋体" panose="02010600030101010101" pitchFamily="2" charset="-122"/>
            </a:endParaRPr>
          </a:p>
        </p:txBody>
      </p:sp>
    </p:spTree>
    <p:extLst>
      <p:ext uri="{BB962C8B-B14F-4D97-AF65-F5344CB8AC3E}">
        <p14:creationId xmlns="" xmlns:p14="http://schemas.microsoft.com/office/powerpoint/2010/main" val="148654841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solidFill>
                  <a:schemeClr val="tx1"/>
                </a:solidFill>
                <a:latin typeface="+mn-ea"/>
                <a:ea typeface="+mn-ea"/>
              </a:rPr>
              <a:t>1 </a:t>
            </a:r>
            <a:r>
              <a:rPr lang="zh-CN" altLang="en-US" dirty="0">
                <a:solidFill>
                  <a:schemeClr val="tx1"/>
                </a:solidFill>
                <a:latin typeface="+mn-ea"/>
                <a:ea typeface="+mn-ea"/>
              </a:rPr>
              <a:t>嵌入式操作系统简介</a:t>
            </a:r>
            <a:r>
              <a:rPr lang="en-US" altLang="zh-CN" dirty="0">
                <a:solidFill>
                  <a:schemeClr val="tx1"/>
                </a:solidFill>
                <a:latin typeface="+mn-ea"/>
                <a:ea typeface="+mn-ea"/>
              </a:rPr>
              <a:t>(</a:t>
            </a:r>
            <a:r>
              <a:rPr lang="zh-CN" altLang="en-US" dirty="0">
                <a:solidFill>
                  <a:schemeClr val="tx1"/>
                </a:solidFill>
                <a:latin typeface="+mn-ea"/>
                <a:ea typeface="+mn-ea"/>
              </a:rPr>
              <a:t>续</a:t>
            </a:r>
            <a:r>
              <a:rPr lang="en-US" altLang="zh-CN" dirty="0">
                <a:solidFill>
                  <a:schemeClr val="tx1"/>
                </a:solidFill>
                <a:latin typeface="+mn-ea"/>
                <a:ea typeface="+mn-ea"/>
              </a:rPr>
              <a:t>)</a:t>
            </a:r>
            <a:endParaRPr lang="zh-CN" altLang="en-US" dirty="0">
              <a:solidFill>
                <a:schemeClr val="tx1"/>
              </a:solidFill>
              <a:latin typeface="+mn-ea"/>
              <a:ea typeface="+mn-ea"/>
            </a:endParaRPr>
          </a:p>
        </p:txBody>
      </p:sp>
      <p:sp>
        <p:nvSpPr>
          <p:cNvPr id="3" name="Footer Placeholder 2"/>
          <p:cNvSpPr>
            <a:spLocks noGrp="1"/>
          </p:cNvSpPr>
          <p:nvPr>
            <p:ph type="ftr" sz="quarter" idx="5"/>
          </p:nvPr>
        </p:nvSpPr>
        <p:spPr/>
        <p:txBody>
          <a:bodyPr/>
          <a:lstStyle/>
          <a:p>
            <a:endParaRPr lang="zh-CN" altLang="en-US" dirty="0">
              <a:solidFill>
                <a:prstClr val="white"/>
              </a:solidFill>
            </a:endParaRPr>
          </a:p>
        </p:txBody>
      </p:sp>
      <p:sp>
        <p:nvSpPr>
          <p:cNvPr id="4" name="Date Placeholder 3"/>
          <p:cNvSpPr>
            <a:spLocks noGrp="1"/>
          </p:cNvSpPr>
          <p:nvPr>
            <p:ph type="dt" sz="half" idx="6"/>
          </p:nvPr>
        </p:nvSpPr>
        <p:spPr/>
        <p:txBody>
          <a:bodyPr/>
          <a:lstStyle/>
          <a:p>
            <a:fld id="{4297F460-774D-4FAB-80E3-EE5A126762B1}" type="datetime4">
              <a:rPr lang="en-US" altLang="zh-CN" smtClean="0">
                <a:solidFill>
                  <a:prstClr val="white"/>
                </a:solidFill>
              </a:rPr>
              <a:pPr/>
              <a:t>April 8, 2021</a:t>
            </a:fld>
            <a:endParaRPr lang="en-US" dirty="0" smtClean="0">
              <a:solidFill>
                <a:prstClr val="white"/>
              </a:solidFill>
            </a:endParaRPr>
          </a:p>
        </p:txBody>
      </p:sp>
      <p:sp>
        <p:nvSpPr>
          <p:cNvPr id="5" name="Slide Number Placeholder 4"/>
          <p:cNvSpPr>
            <a:spLocks noGrp="1"/>
          </p:cNvSpPr>
          <p:nvPr>
            <p:ph type="sldNum" sz="quarter" idx="7"/>
          </p:nvPr>
        </p:nvSpPr>
        <p:spPr/>
        <p:txBody>
          <a:bodyPr/>
          <a:lstStyle/>
          <a:p>
            <a:pPr marL="96520"/>
            <a:fld id="{81D60167-4931-47E6-BA6A-407CBD079E47}" type="slidenum">
              <a:rPr lang="en-US" altLang="zh-CN" spc="-10" smtClean="0">
                <a:solidFill>
                  <a:prstClr val="white"/>
                </a:solidFill>
                <a:cs typeface="Garamond"/>
              </a:rPr>
              <a:pPr marL="96520"/>
              <a:t>17</a:t>
            </a:fld>
            <a:endParaRPr lang="zh-CN" altLang="en-US">
              <a:solidFill>
                <a:prstClr val="white"/>
              </a:solidFill>
              <a:cs typeface="Garamond"/>
            </a:endParaRPr>
          </a:p>
        </p:txBody>
      </p:sp>
      <p:sp>
        <p:nvSpPr>
          <p:cNvPr id="9" name="Rectangle 3"/>
          <p:cNvSpPr txBox="1">
            <a:spLocks noChangeArrowheads="1"/>
          </p:cNvSpPr>
          <p:nvPr/>
        </p:nvSpPr>
        <p:spPr bwMode="auto">
          <a:xfrm>
            <a:off x="1231900" y="2184400"/>
            <a:ext cx="3429000" cy="5762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fontAlgn="base">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fontAlgn="base">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fontAlgn="base">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fontAlgn="base">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0" lvl="0" indent="-342900" algn="l" defTabSz="914400" rtl="0" eaLnBrk="1" fontAlgn="base" latinLnBrk="0" hangingPunct="1">
              <a:lnSpc>
                <a:spcPct val="100000"/>
              </a:lnSpc>
              <a:spcBef>
                <a:spcPct val="20000"/>
              </a:spcBef>
              <a:spcAft>
                <a:spcPct val="0"/>
              </a:spcAft>
              <a:buClr>
                <a:srgbClr val="00007D"/>
              </a:buClr>
              <a:buSzPct val="75000"/>
              <a:buFont typeface="Wingdings" panose="05000000000000000000" pitchFamily="2" charset="2"/>
              <a:buChar char="n"/>
              <a:tabLst/>
              <a:defRPr/>
            </a:pPr>
            <a:r>
              <a:rPr kumimoji="0" lang="zh-CN" altLang="en-US" sz="3200" b="0" i="0" u="none" strike="noStrike" kern="1200" cap="none" spc="0" normalizeH="0" baseline="0" noProof="0" dirty="0" smtClean="0">
                <a:ln>
                  <a:noFill/>
                </a:ln>
                <a:solidFill>
                  <a:srgbClr val="000000"/>
                </a:solidFill>
                <a:effectLst/>
                <a:uLnTx/>
                <a:uFillTx/>
                <a:latin typeface="Arial"/>
                <a:ea typeface="宋体"/>
                <a:cs typeface="+mn-cs"/>
              </a:rPr>
              <a:t>基本概念</a:t>
            </a:r>
          </a:p>
        </p:txBody>
      </p:sp>
      <p:sp>
        <p:nvSpPr>
          <p:cNvPr id="10" name="Text Box 4"/>
          <p:cNvSpPr txBox="1">
            <a:spLocks noChangeArrowheads="1"/>
          </p:cNvSpPr>
          <p:nvPr/>
        </p:nvSpPr>
        <p:spPr bwMode="auto">
          <a:xfrm>
            <a:off x="1765300" y="2984500"/>
            <a:ext cx="7391400" cy="3157538"/>
          </a:xfrm>
          <a:prstGeom prst="rect">
            <a:avLst/>
          </a:prstGeom>
          <a:noFill/>
          <a:ln w="76200" cmpd="tri">
            <a:solidFill>
              <a:srgbClr val="0000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lvl="0" fontAlgn="base">
              <a:spcBef>
                <a:spcPct val="0"/>
              </a:spcBef>
              <a:spcAft>
                <a:spcPct val="0"/>
              </a:spcAft>
              <a:defRPr/>
            </a:pPr>
            <a:r>
              <a:rPr kumimoji="1" lang="en-US" altLang="zh-CN" sz="2400" b="0" i="0" u="none" strike="noStrike" kern="0" cap="none" spc="0" normalizeH="0" baseline="0" noProof="0" dirty="0" smtClean="0">
                <a:ln>
                  <a:noFill/>
                </a:ln>
                <a:solidFill>
                  <a:srgbClr val="008000"/>
                </a:solidFill>
                <a:effectLst>
                  <a:outerShdw blurRad="38100" dist="38100" dir="2700000" algn="tl">
                    <a:srgbClr val="000000"/>
                  </a:outerShdw>
                </a:effectLst>
                <a:uLnTx/>
                <a:uFillTx/>
                <a:latin typeface="Times New Roman" panose="02020603050405020304" pitchFamily="18" charset="0"/>
                <a:ea typeface="华文新魏" panose="02010800040101010101" pitchFamily="2" charset="-122"/>
              </a:rPr>
              <a:t>        </a:t>
            </a:r>
            <a:r>
              <a:rPr kumimoji="1" lang="zh-CN" altLang="en-US" sz="2800" b="0" i="0" u="none" strike="noStrike" kern="0" cap="none" spc="0" normalizeH="0" baseline="0" noProof="0" dirty="0" smtClean="0">
                <a:ln>
                  <a:noFill/>
                </a:ln>
                <a:effectLst/>
                <a:uLnTx/>
                <a:uFillTx/>
                <a:latin typeface="+mn-ea"/>
              </a:rPr>
              <a:t>时钟节拍是特定的周期性中断。这个中断可以看作是系统心脏的脉动</a:t>
            </a:r>
            <a:r>
              <a:rPr kumimoji="1" lang="zh-CN" altLang="en-US" sz="2800" kern="0" dirty="0" smtClean="0">
                <a:latin typeface="+mn-ea"/>
              </a:rPr>
              <a:t>。周期取决于</a:t>
            </a:r>
            <a:r>
              <a:rPr kumimoji="1" lang="zh-CN" altLang="en-US" sz="2800" b="0" i="0" u="none" strike="noStrike" kern="0" cap="none" spc="0" normalizeH="0" baseline="0" noProof="0" dirty="0" smtClean="0">
                <a:ln>
                  <a:noFill/>
                </a:ln>
                <a:effectLst/>
                <a:uLnTx/>
                <a:uFillTx/>
                <a:latin typeface="+mn-ea"/>
              </a:rPr>
              <a:t>不同应用，</a:t>
            </a:r>
            <a:r>
              <a:rPr kumimoji="1" lang="zh-CN" altLang="en-US" sz="2800" b="0" i="0" u="none" strike="noStrike" kern="0" cap="none" spc="0" normalizeH="0" baseline="0" noProof="0" dirty="0" smtClean="0">
                <a:ln>
                  <a:noFill/>
                </a:ln>
                <a:solidFill>
                  <a:srgbClr val="FF0000"/>
                </a:solidFill>
                <a:effectLst/>
                <a:uLnTx/>
                <a:uFillTx/>
                <a:latin typeface="+mn-ea"/>
              </a:rPr>
              <a:t>一般在</a:t>
            </a:r>
            <a:r>
              <a:rPr kumimoji="1" lang="en-US" altLang="zh-CN" sz="2800" b="0" i="0" u="none" strike="noStrike" kern="0" cap="none" spc="0" normalizeH="0" baseline="0" noProof="0" dirty="0" smtClean="0">
                <a:ln>
                  <a:noFill/>
                </a:ln>
                <a:solidFill>
                  <a:srgbClr val="FF0000"/>
                </a:solidFill>
                <a:effectLst/>
                <a:uLnTx/>
                <a:uFillTx/>
                <a:latin typeface="+mn-ea"/>
              </a:rPr>
              <a:t>10ms</a:t>
            </a:r>
            <a:r>
              <a:rPr kumimoji="1" lang="zh-CN" altLang="en-US" sz="2800" b="0" i="0" u="none" strike="noStrike" kern="0" cap="none" spc="0" normalizeH="0" baseline="0" noProof="0" dirty="0" smtClean="0">
                <a:ln>
                  <a:noFill/>
                </a:ln>
                <a:solidFill>
                  <a:srgbClr val="FF0000"/>
                </a:solidFill>
                <a:effectLst/>
                <a:uLnTx/>
                <a:uFillTx/>
                <a:latin typeface="+mn-ea"/>
              </a:rPr>
              <a:t>到</a:t>
            </a:r>
            <a:r>
              <a:rPr kumimoji="1" lang="en-US" altLang="zh-CN" sz="2800" b="0" i="0" u="none" strike="noStrike" kern="0" cap="none" spc="0" normalizeH="0" baseline="0" noProof="0" dirty="0" smtClean="0">
                <a:ln>
                  <a:noFill/>
                </a:ln>
                <a:solidFill>
                  <a:srgbClr val="FF0000"/>
                </a:solidFill>
                <a:effectLst/>
                <a:uLnTx/>
                <a:uFillTx/>
                <a:latin typeface="+mn-ea"/>
              </a:rPr>
              <a:t>200ms</a:t>
            </a:r>
            <a:r>
              <a:rPr kumimoji="1" lang="zh-CN" altLang="en-US" sz="2800" b="0" i="0" u="none" strike="noStrike" kern="0" cap="none" spc="0" normalizeH="0" baseline="0" noProof="0" dirty="0" smtClean="0">
                <a:ln>
                  <a:noFill/>
                </a:ln>
                <a:solidFill>
                  <a:srgbClr val="FF0000"/>
                </a:solidFill>
                <a:effectLst/>
                <a:uLnTx/>
                <a:uFillTx/>
                <a:latin typeface="+mn-ea"/>
              </a:rPr>
              <a:t>之间</a:t>
            </a:r>
            <a:r>
              <a:rPr kumimoji="1" lang="zh-CN" altLang="en-US" sz="2800" b="0" i="0" u="none" strike="noStrike" kern="0" cap="none" spc="0" normalizeH="0" baseline="0" noProof="0" dirty="0" smtClean="0">
                <a:ln>
                  <a:noFill/>
                </a:ln>
                <a:effectLst/>
                <a:uLnTx/>
                <a:uFillTx/>
                <a:latin typeface="+mn-ea"/>
              </a:rPr>
              <a:t>。时钟的节拍式中断使得内核可以将任务延时若干个整数时钟节拍，以及当任务等待事件发生时，提供等待超时的依据。</a:t>
            </a:r>
            <a:r>
              <a:rPr kumimoji="1" lang="zh-CN" altLang="en-US" sz="2800" b="0" i="0" u="none" strike="noStrike" kern="0" cap="none" spc="0" normalizeH="0" baseline="0" noProof="0" dirty="0" smtClean="0">
                <a:ln>
                  <a:noFill/>
                </a:ln>
                <a:solidFill>
                  <a:srgbClr val="FF0000"/>
                </a:solidFill>
                <a:effectLst/>
                <a:uLnTx/>
                <a:uFillTx/>
                <a:latin typeface="+mn-ea"/>
              </a:rPr>
              <a:t>时钟节拍率越快，系统的额外开销就越大。</a:t>
            </a:r>
          </a:p>
        </p:txBody>
      </p:sp>
      <p:sp>
        <p:nvSpPr>
          <p:cNvPr id="11" name="Text Box 5"/>
          <p:cNvSpPr txBox="1">
            <a:spLocks noChangeArrowheads="1"/>
          </p:cNvSpPr>
          <p:nvPr/>
        </p:nvSpPr>
        <p:spPr bwMode="auto">
          <a:xfrm>
            <a:off x="3617913" y="2238375"/>
            <a:ext cx="4105275"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kumimoji="1" lang="en-US" altLang="zh-CN" sz="2400" dirty="0" smtClean="0">
                <a:solidFill>
                  <a:srgbClr val="000000"/>
                </a:solidFill>
                <a:latin typeface="Times New Roman" panose="02020603050405020304" pitchFamily="18" charset="0"/>
              </a:rPr>
              <a:t>——</a:t>
            </a:r>
            <a:r>
              <a:rPr kumimoji="1" lang="zh-CN" altLang="en-US" sz="2400" dirty="0" smtClean="0">
                <a:solidFill>
                  <a:srgbClr val="FF0000"/>
                </a:solidFill>
                <a:latin typeface="+mn-ea"/>
              </a:rPr>
              <a:t>时钟节拍</a:t>
            </a:r>
          </a:p>
        </p:txBody>
      </p:sp>
    </p:spTree>
    <p:extLst>
      <p:ext uri="{BB962C8B-B14F-4D97-AF65-F5344CB8AC3E}">
        <p14:creationId xmlns="" xmlns:p14="http://schemas.microsoft.com/office/powerpoint/2010/main" val="1870505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7" presetClass="entr" presetSubtype="0" fill="hold" grpId="0" nodeType="afterEffect">
                                  <p:stCondLst>
                                    <p:cond delay="0"/>
                                  </p:stCondLst>
                                  <p:iterate type="lt">
                                    <p:tmPct val="50000"/>
                                  </p:iterate>
                                  <p:childTnLst>
                                    <p:set>
                                      <p:cBhvr>
                                        <p:cTn id="6" dur="1" fill="hold">
                                          <p:stCondLst>
                                            <p:cond delay="0"/>
                                          </p:stCondLst>
                                        </p:cTn>
                                        <p:tgtEl>
                                          <p:spTgt spid="11"/>
                                        </p:tgtEl>
                                        <p:attrNameLst>
                                          <p:attrName>style.visibility</p:attrName>
                                        </p:attrNameLst>
                                      </p:cBhvr>
                                      <p:to>
                                        <p:strVal val="visible"/>
                                      </p:to>
                                    </p:set>
                                    <p:anim calcmode="discrete" valueType="clr">
                                      <p:cBhvr override="childStyle">
                                        <p:cTn id="7" dur="80"/>
                                        <p:tgtEl>
                                          <p:spTgt spid="11"/>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11"/>
                                        </p:tgtEl>
                                        <p:attrNameLst>
                                          <p:attrName>fillcolor</p:attrName>
                                        </p:attrNameLst>
                                      </p:cBhvr>
                                      <p:tavLst>
                                        <p:tav tm="0">
                                          <p:val>
                                            <p:clrVal>
                                              <a:schemeClr val="accent2"/>
                                            </p:clrVal>
                                          </p:val>
                                        </p:tav>
                                        <p:tav tm="50000">
                                          <p:val>
                                            <p:clrVal>
                                              <a:schemeClr val="hlink"/>
                                            </p:clrVal>
                                          </p:val>
                                        </p:tav>
                                      </p:tavLst>
                                    </p:anim>
                                    <p:set>
                                      <p:cBhvr>
                                        <p:cTn id="9" dur="80"/>
                                        <p:tgtEl>
                                          <p:spTgt spid="11"/>
                                        </p:tgtEl>
                                        <p:attrNameLst>
                                          <p:attrName>fill.type</p:attrName>
                                        </p:attrNameLst>
                                      </p:cBhvr>
                                      <p:to>
                                        <p:strVal val="solid"/>
                                      </p:to>
                                    </p:set>
                                  </p:childTnLst>
                                </p:cTn>
                              </p:par>
                            </p:childTnLst>
                          </p:cTn>
                        </p:par>
                        <p:par>
                          <p:cTn id="10" fill="hold">
                            <p:stCondLst>
                              <p:cond delay="280"/>
                            </p:stCondLst>
                            <p:childTnLst>
                              <p:par>
                                <p:cTn id="11" presetID="12" presetClass="entr" presetSubtype="4" fill="hold" grpId="0" nodeType="after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slide(fromBottom)">
                                      <p:cBhvr>
                                        <p:cTn id="1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solidFill>
                  <a:schemeClr val="tx1"/>
                </a:solidFill>
                <a:latin typeface="+mj-ea"/>
                <a:ea typeface="+mj-ea"/>
              </a:rPr>
              <a:t>1 </a:t>
            </a:r>
            <a:r>
              <a:rPr lang="zh-CN" altLang="en-US" dirty="0">
                <a:solidFill>
                  <a:schemeClr val="tx1"/>
                </a:solidFill>
                <a:latin typeface="+mj-ea"/>
                <a:ea typeface="+mj-ea"/>
              </a:rPr>
              <a:t>嵌入式操作系统简介</a:t>
            </a:r>
            <a:r>
              <a:rPr lang="en-US" altLang="zh-CN" dirty="0">
                <a:solidFill>
                  <a:schemeClr val="tx1"/>
                </a:solidFill>
                <a:latin typeface="+mj-ea"/>
                <a:ea typeface="+mj-ea"/>
              </a:rPr>
              <a:t>(</a:t>
            </a:r>
            <a:r>
              <a:rPr lang="zh-CN" altLang="en-US" dirty="0">
                <a:solidFill>
                  <a:schemeClr val="tx1"/>
                </a:solidFill>
                <a:latin typeface="+mj-ea"/>
                <a:ea typeface="+mj-ea"/>
              </a:rPr>
              <a:t>续</a:t>
            </a:r>
            <a:r>
              <a:rPr lang="en-US" altLang="zh-CN" dirty="0">
                <a:solidFill>
                  <a:schemeClr val="tx1"/>
                </a:solidFill>
                <a:latin typeface="+mj-ea"/>
                <a:ea typeface="+mj-ea"/>
              </a:rPr>
              <a:t>)</a:t>
            </a:r>
            <a:endParaRPr lang="zh-CN" altLang="en-US" dirty="0">
              <a:solidFill>
                <a:schemeClr val="tx1"/>
              </a:solidFill>
              <a:latin typeface="+mj-ea"/>
              <a:ea typeface="+mj-ea"/>
            </a:endParaRPr>
          </a:p>
        </p:txBody>
      </p:sp>
      <p:sp>
        <p:nvSpPr>
          <p:cNvPr id="3" name="Footer Placeholder 2"/>
          <p:cNvSpPr>
            <a:spLocks noGrp="1"/>
          </p:cNvSpPr>
          <p:nvPr>
            <p:ph type="ftr" sz="quarter" idx="5"/>
          </p:nvPr>
        </p:nvSpPr>
        <p:spPr/>
        <p:txBody>
          <a:bodyPr/>
          <a:lstStyle/>
          <a:p>
            <a:endParaRPr lang="zh-CN" altLang="en-US" dirty="0">
              <a:solidFill>
                <a:prstClr val="white"/>
              </a:solidFill>
            </a:endParaRPr>
          </a:p>
        </p:txBody>
      </p:sp>
      <p:sp>
        <p:nvSpPr>
          <p:cNvPr id="4" name="Date Placeholder 3"/>
          <p:cNvSpPr>
            <a:spLocks noGrp="1"/>
          </p:cNvSpPr>
          <p:nvPr>
            <p:ph type="dt" sz="half" idx="6"/>
          </p:nvPr>
        </p:nvSpPr>
        <p:spPr/>
        <p:txBody>
          <a:bodyPr/>
          <a:lstStyle/>
          <a:p>
            <a:fld id="{4297F460-774D-4FAB-80E3-EE5A126762B1}" type="datetime4">
              <a:rPr lang="en-US" altLang="zh-CN" smtClean="0">
                <a:solidFill>
                  <a:prstClr val="white"/>
                </a:solidFill>
              </a:rPr>
              <a:pPr/>
              <a:t>April 8, 2021</a:t>
            </a:fld>
            <a:endParaRPr lang="en-US" dirty="0" smtClean="0">
              <a:solidFill>
                <a:prstClr val="white"/>
              </a:solidFill>
            </a:endParaRPr>
          </a:p>
        </p:txBody>
      </p:sp>
      <p:sp>
        <p:nvSpPr>
          <p:cNvPr id="5" name="Slide Number Placeholder 4"/>
          <p:cNvSpPr>
            <a:spLocks noGrp="1"/>
          </p:cNvSpPr>
          <p:nvPr>
            <p:ph type="sldNum" sz="quarter" idx="7"/>
          </p:nvPr>
        </p:nvSpPr>
        <p:spPr/>
        <p:txBody>
          <a:bodyPr/>
          <a:lstStyle/>
          <a:p>
            <a:pPr marL="96520"/>
            <a:fld id="{81D60167-4931-47E6-BA6A-407CBD079E47}" type="slidenum">
              <a:rPr lang="en-US" altLang="zh-CN" spc="-10" smtClean="0">
                <a:solidFill>
                  <a:prstClr val="white"/>
                </a:solidFill>
                <a:cs typeface="Garamond"/>
              </a:rPr>
              <a:pPr marL="96520"/>
              <a:t>18</a:t>
            </a:fld>
            <a:endParaRPr lang="zh-CN" altLang="en-US">
              <a:solidFill>
                <a:prstClr val="white"/>
              </a:solidFill>
              <a:cs typeface="Garamond"/>
            </a:endParaRPr>
          </a:p>
        </p:txBody>
      </p:sp>
      <p:sp>
        <p:nvSpPr>
          <p:cNvPr id="6" name="Rectangle 2"/>
          <p:cNvSpPr txBox="1">
            <a:spLocks noChangeArrowheads="1"/>
          </p:cNvSpPr>
          <p:nvPr/>
        </p:nvSpPr>
        <p:spPr>
          <a:xfrm>
            <a:off x="1460500" y="1346200"/>
            <a:ext cx="8229600" cy="1143000"/>
          </a:xfrm>
          <a:prstGeom prst="rect">
            <a:avLst/>
          </a:prstGeom>
        </p:spPr>
        <p:txBody>
          <a:bodyPr wrap="square" lIns="0" tIns="0" rIns="0" bIns="0" anchor="ctr" anchorCtr="0">
            <a:noAutofit/>
          </a:bodyPr>
          <a:lstStyle>
            <a:lvl1pPr algn="l" defTabSz="914400" rtl="0" eaLnBrk="1" latinLnBrk="0" hangingPunct="1">
              <a:lnSpc>
                <a:spcPct val="90000"/>
              </a:lnSpc>
              <a:spcBef>
                <a:spcPct val="0"/>
              </a:spcBef>
              <a:buNone/>
              <a:defRPr sz="4400" kern="1200" baseline="0">
                <a:solidFill>
                  <a:srgbClr val="0070C0"/>
                </a:solidFill>
                <a:latin typeface="Arial" panose="020B0604020202020204" pitchFamily="34" charset="0"/>
                <a:ea typeface="黑体" panose="02010609060101010101" pitchFamily="49" charset="-122"/>
                <a:cs typeface="+mj-cs"/>
              </a:defRPr>
            </a:lvl1pPr>
          </a:lstStyle>
          <a:p>
            <a:r>
              <a:rPr lang="zh-CN" altLang="en-US" sz="3200" dirty="0">
                <a:solidFill>
                  <a:schemeClr val="tx1"/>
                </a:solidFill>
                <a:ea typeface="宋体" panose="02010600030101010101" pitchFamily="2" charset="-122"/>
              </a:rPr>
              <a:t>实</a:t>
            </a:r>
            <a:r>
              <a:rPr lang="zh-CN" altLang="en-US" sz="3200" dirty="0" smtClean="0">
                <a:solidFill>
                  <a:schemeClr val="tx1"/>
                </a:solidFill>
                <a:ea typeface="宋体" panose="02010600030101010101" pitchFamily="2" charset="-122"/>
              </a:rPr>
              <a:t>时操作系统中的重要概念</a:t>
            </a:r>
            <a:endParaRPr lang="en-US" altLang="zh-CN" sz="3200" dirty="0">
              <a:solidFill>
                <a:schemeClr val="tx1"/>
              </a:solidFill>
              <a:ea typeface="宋体" panose="02010600030101010101" pitchFamily="2" charset="-122"/>
            </a:endParaRPr>
          </a:p>
        </p:txBody>
      </p:sp>
      <p:sp>
        <p:nvSpPr>
          <p:cNvPr id="7" name="Rectangle 3"/>
          <p:cNvSpPr txBox="1">
            <a:spLocks noChangeArrowheads="1"/>
          </p:cNvSpPr>
          <p:nvPr/>
        </p:nvSpPr>
        <p:spPr>
          <a:xfrm>
            <a:off x="1460500" y="2671762"/>
            <a:ext cx="8229600" cy="4525963"/>
          </a:xfrm>
          <a:prstGeom prst="rect">
            <a:avLst/>
          </a:prstGeom>
        </p:spPr>
        <p:txBody>
          <a:bodyPr/>
          <a:lstStyle>
            <a:lvl1pPr marL="228600" indent="-228600" algn="l" defTabSz="914400" rtl="0" eaLnBrk="1" latinLnBrk="0" hangingPunct="1">
              <a:lnSpc>
                <a:spcPct val="90000"/>
              </a:lnSpc>
              <a:spcBef>
                <a:spcPts val="1000"/>
              </a:spcBef>
              <a:buFont typeface="Wingdings" panose="05000000000000000000" pitchFamily="2" charset="2"/>
              <a:buChar char="n"/>
              <a:defRPr sz="3200" kern="1200" baseline="0">
                <a:solidFill>
                  <a:srgbClr val="0070C0"/>
                </a:solidFill>
                <a:latin typeface="Arial" panose="020B0604020202020204" pitchFamily="34" charset="0"/>
                <a:ea typeface="黑体" panose="02010609060101010101" pitchFamily="49" charset="-122"/>
                <a:cs typeface="+mn-cs"/>
              </a:defRPr>
            </a:lvl1pPr>
            <a:lvl2pPr marL="685800" indent="-228600" algn="l" defTabSz="914400" rtl="0" eaLnBrk="1" latinLnBrk="0" hangingPunct="1">
              <a:lnSpc>
                <a:spcPct val="90000"/>
              </a:lnSpc>
              <a:spcBef>
                <a:spcPts val="500"/>
              </a:spcBef>
              <a:buFont typeface="Wingdings" panose="05000000000000000000" pitchFamily="2" charset="2"/>
              <a:buChar char="u"/>
              <a:defRPr sz="2800" kern="1200" baseline="0">
                <a:solidFill>
                  <a:schemeClr val="tx1"/>
                </a:solidFill>
                <a:latin typeface="Arial" panose="020B0604020202020204" pitchFamily="34" charset="0"/>
                <a:ea typeface="黑体" panose="02010609060101010101" pitchFamily="49" charset="-122"/>
                <a:cs typeface="+mn-cs"/>
              </a:defRPr>
            </a:lvl2pPr>
            <a:lvl3pPr marL="1143000" indent="-228600" algn="l" defTabSz="914400" rtl="0" eaLnBrk="1" latinLnBrk="0" hangingPunct="1">
              <a:lnSpc>
                <a:spcPct val="90000"/>
              </a:lnSpc>
              <a:spcBef>
                <a:spcPts val="500"/>
              </a:spcBef>
              <a:buFont typeface="Wingdings" panose="05000000000000000000" pitchFamily="2" charset="2"/>
              <a:buChar char="l"/>
              <a:defRPr sz="2400" kern="1200" baseline="0">
                <a:solidFill>
                  <a:schemeClr val="tx1"/>
                </a:solidFill>
                <a:latin typeface="Arial" panose="020B0604020202020204" pitchFamily="34" charset="0"/>
                <a:ea typeface="黑体" panose="02010609060101010101" pitchFamily="49"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2800" dirty="0" smtClean="0">
                <a:solidFill>
                  <a:srgbClr val="FF0000"/>
                </a:solidFill>
                <a:latin typeface="宋体" panose="02010600030101010101" pitchFamily="2" charset="-122"/>
                <a:ea typeface="宋体" panose="02010600030101010101" pitchFamily="2" charset="-122"/>
              </a:rPr>
              <a:t>系统响应时间</a:t>
            </a:r>
            <a:r>
              <a:rPr lang="en-US" altLang="zh-CN" sz="2800" dirty="0" smtClean="0">
                <a:solidFill>
                  <a:schemeClr val="tx1"/>
                </a:solidFill>
                <a:latin typeface="宋体" panose="02010600030101010101" pitchFamily="2" charset="-122"/>
                <a:ea typeface="宋体" panose="02010600030101010101" pitchFamily="2" charset="-122"/>
              </a:rPr>
              <a:t>(System response time )</a:t>
            </a:r>
          </a:p>
          <a:p>
            <a:pPr>
              <a:buFont typeface="Wingdings" panose="05000000000000000000" pitchFamily="2" charset="2"/>
              <a:buNone/>
            </a:pPr>
            <a:r>
              <a:rPr lang="en-US" altLang="zh-CN" sz="2800" dirty="0" smtClean="0">
                <a:solidFill>
                  <a:schemeClr val="tx1"/>
                </a:solidFill>
                <a:latin typeface="宋体" panose="02010600030101010101" pitchFamily="2" charset="-122"/>
                <a:ea typeface="宋体" panose="02010600030101010101" pitchFamily="2" charset="-122"/>
              </a:rPr>
              <a:t>   </a:t>
            </a:r>
            <a:r>
              <a:rPr lang="zh-CN" altLang="en-US" sz="2800" dirty="0" smtClean="0">
                <a:solidFill>
                  <a:schemeClr val="tx1"/>
                </a:solidFill>
                <a:latin typeface="宋体" panose="02010600030101010101" pitchFamily="2" charset="-122"/>
                <a:ea typeface="宋体" panose="02010600030101010101" pitchFamily="2" charset="-122"/>
              </a:rPr>
              <a:t>系统发出处理要求到系统给出应答信号的时间。</a:t>
            </a:r>
          </a:p>
          <a:p>
            <a:r>
              <a:rPr lang="zh-CN" altLang="en-US" sz="2800" dirty="0" smtClean="0">
                <a:solidFill>
                  <a:srgbClr val="FF0000"/>
                </a:solidFill>
                <a:latin typeface="宋体" panose="02010600030101010101" pitchFamily="2" charset="-122"/>
                <a:ea typeface="宋体" panose="02010600030101010101" pitchFamily="2" charset="-122"/>
              </a:rPr>
              <a:t>任务切换时间</a:t>
            </a:r>
            <a:r>
              <a:rPr lang="en-US" altLang="zh-CN" sz="2800" dirty="0" smtClean="0">
                <a:solidFill>
                  <a:schemeClr val="tx1"/>
                </a:solidFill>
                <a:latin typeface="宋体" panose="02010600030101010101" pitchFamily="2" charset="-122"/>
                <a:ea typeface="宋体" panose="02010600030101010101" pitchFamily="2" charset="-122"/>
              </a:rPr>
              <a:t>(Context-switching time)</a:t>
            </a:r>
          </a:p>
          <a:p>
            <a:pPr>
              <a:buFont typeface="Wingdings" panose="05000000000000000000" pitchFamily="2" charset="2"/>
              <a:buNone/>
            </a:pPr>
            <a:r>
              <a:rPr lang="en-US" altLang="zh-CN" sz="2800" dirty="0" smtClean="0">
                <a:solidFill>
                  <a:schemeClr val="tx1"/>
                </a:solidFill>
                <a:latin typeface="宋体" panose="02010600030101010101" pitchFamily="2" charset="-122"/>
                <a:ea typeface="宋体" panose="02010600030101010101" pitchFamily="2" charset="-122"/>
              </a:rPr>
              <a:t>   </a:t>
            </a:r>
            <a:r>
              <a:rPr lang="zh-CN" altLang="en-US" sz="2800" dirty="0" smtClean="0">
                <a:solidFill>
                  <a:schemeClr val="tx1"/>
                </a:solidFill>
                <a:latin typeface="宋体" panose="02010600030101010101" pitchFamily="2" charset="-122"/>
                <a:ea typeface="宋体" panose="02010600030101010101" pitchFamily="2" charset="-122"/>
              </a:rPr>
              <a:t>任务之间切换而使用的时间。</a:t>
            </a:r>
          </a:p>
          <a:p>
            <a:r>
              <a:rPr lang="zh-CN" altLang="en-US" sz="2800" dirty="0" smtClean="0">
                <a:solidFill>
                  <a:srgbClr val="FF0000"/>
                </a:solidFill>
                <a:latin typeface="宋体" panose="02010600030101010101" pitchFamily="2" charset="-122"/>
                <a:ea typeface="宋体" panose="02010600030101010101" pitchFamily="2" charset="-122"/>
              </a:rPr>
              <a:t>中断延迟</a:t>
            </a:r>
            <a:r>
              <a:rPr lang="en-US" altLang="zh-CN" sz="2800" dirty="0" smtClean="0">
                <a:solidFill>
                  <a:schemeClr val="tx1"/>
                </a:solidFill>
                <a:latin typeface="宋体" panose="02010600030101010101" pitchFamily="2" charset="-122"/>
                <a:ea typeface="宋体" panose="02010600030101010101" pitchFamily="2" charset="-122"/>
              </a:rPr>
              <a:t>(Interrupt latency )</a:t>
            </a:r>
          </a:p>
          <a:p>
            <a:pPr>
              <a:buFont typeface="Wingdings" panose="05000000000000000000" pitchFamily="2" charset="2"/>
              <a:buNone/>
            </a:pPr>
            <a:r>
              <a:rPr lang="en-US" altLang="zh-CN" sz="2800" dirty="0" smtClean="0">
                <a:solidFill>
                  <a:schemeClr val="tx1"/>
                </a:solidFill>
                <a:latin typeface="宋体" panose="02010600030101010101" pitchFamily="2" charset="-122"/>
                <a:ea typeface="宋体" panose="02010600030101010101" pitchFamily="2" charset="-122"/>
              </a:rPr>
              <a:t>   </a:t>
            </a:r>
            <a:r>
              <a:rPr lang="zh-CN" altLang="en-US" sz="2800" dirty="0" smtClean="0">
                <a:solidFill>
                  <a:schemeClr val="tx1"/>
                </a:solidFill>
                <a:latin typeface="宋体" panose="02010600030101010101" pitchFamily="2" charset="-122"/>
                <a:ea typeface="宋体" panose="02010600030101010101" pitchFamily="2" charset="-122"/>
              </a:rPr>
              <a:t>硬件接收到中断信号到操作系统作出响应，并转入中断服务程序的时间。</a:t>
            </a:r>
          </a:p>
          <a:p>
            <a:endParaRPr lang="zh-CN" altLang="en-US" sz="2800" dirty="0">
              <a:ea typeface="宋体" panose="02010600030101010101" pitchFamily="2" charset="-122"/>
            </a:endParaRPr>
          </a:p>
        </p:txBody>
      </p:sp>
    </p:spTree>
    <p:extLst>
      <p:ext uri="{BB962C8B-B14F-4D97-AF65-F5344CB8AC3E}">
        <p14:creationId xmlns:p14="http://schemas.microsoft.com/office/powerpoint/2010/main" xmlns="" val="155128313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dirty="0" smtClean="0">
                <a:solidFill>
                  <a:schemeClr val="tx1"/>
                </a:solidFill>
                <a:latin typeface="+mn-ea"/>
                <a:ea typeface="+mn-ea"/>
              </a:rPr>
              <a:t>前后台系统 （</a:t>
            </a:r>
            <a:r>
              <a:rPr lang="en-US" altLang="zh-CN" sz="3600" dirty="0" smtClean="0">
                <a:solidFill>
                  <a:schemeClr val="tx1"/>
                </a:solidFill>
                <a:latin typeface="+mn-ea"/>
                <a:ea typeface="+mn-ea"/>
              </a:rPr>
              <a:t>Foreground/Background System</a:t>
            </a:r>
            <a:r>
              <a:rPr lang="zh-CN" altLang="en-US" sz="3600" dirty="0" smtClean="0">
                <a:solidFill>
                  <a:schemeClr val="tx1"/>
                </a:solidFill>
                <a:latin typeface="+mn-ea"/>
                <a:ea typeface="+mn-ea"/>
              </a:rPr>
              <a:t>） </a:t>
            </a:r>
            <a:endParaRPr lang="zh-CN" altLang="en-US" sz="3600" dirty="0">
              <a:solidFill>
                <a:schemeClr val="tx1"/>
              </a:solidFill>
              <a:latin typeface="+mn-ea"/>
              <a:ea typeface="+mn-ea"/>
            </a:endParaRPr>
          </a:p>
        </p:txBody>
      </p:sp>
      <p:sp>
        <p:nvSpPr>
          <p:cNvPr id="3" name="文本占位符 2"/>
          <p:cNvSpPr>
            <a:spLocks noGrp="1"/>
          </p:cNvSpPr>
          <p:nvPr>
            <p:ph type="body" idx="1"/>
          </p:nvPr>
        </p:nvSpPr>
        <p:spPr/>
        <p:txBody>
          <a:bodyPr/>
          <a:lstStyle/>
          <a:p>
            <a:r>
              <a:rPr lang="zh-CN" altLang="en-US" sz="2400" dirty="0" smtClean="0">
                <a:solidFill>
                  <a:srgbClr val="FF0000"/>
                </a:solidFill>
                <a:latin typeface="+mn-ea"/>
                <a:ea typeface="+mn-ea"/>
              </a:rPr>
              <a:t>前后台系统或超循环系统</a:t>
            </a:r>
            <a:r>
              <a:rPr lang="en-US" altLang="zh-CN" sz="2400" dirty="0" smtClean="0">
                <a:solidFill>
                  <a:srgbClr val="FF0000"/>
                </a:solidFill>
                <a:latin typeface="+mn-ea"/>
                <a:ea typeface="+mn-ea"/>
              </a:rPr>
              <a:t>(Super-Loops)</a:t>
            </a:r>
            <a:r>
              <a:rPr lang="zh-CN" altLang="en-US" sz="2400" dirty="0" smtClean="0">
                <a:solidFill>
                  <a:schemeClr val="tx1"/>
                </a:solidFill>
                <a:latin typeface="+mn-ea"/>
                <a:ea typeface="+mn-ea"/>
              </a:rPr>
              <a:t>：应用程序是一个无限的循环，循环中调用相应的函数完成相应的操作，这部分可以看成后台行为</a:t>
            </a:r>
            <a:r>
              <a:rPr lang="en-US" altLang="zh-CN" sz="2400" dirty="0" smtClean="0">
                <a:solidFill>
                  <a:schemeClr val="tx1"/>
                </a:solidFill>
                <a:latin typeface="+mn-ea"/>
                <a:ea typeface="+mn-ea"/>
              </a:rPr>
              <a:t>(background)</a:t>
            </a:r>
            <a:r>
              <a:rPr lang="zh-CN" altLang="en-US" sz="2400" dirty="0" smtClean="0">
                <a:solidFill>
                  <a:schemeClr val="tx1"/>
                </a:solidFill>
                <a:latin typeface="+mn-ea"/>
                <a:ea typeface="+mn-ea"/>
              </a:rPr>
              <a:t>。中断服务程序处理异步事件，这部分可以看成前台行为（</a:t>
            </a:r>
            <a:r>
              <a:rPr lang="en-US" altLang="zh-CN" sz="2400" dirty="0" smtClean="0">
                <a:solidFill>
                  <a:schemeClr val="tx1"/>
                </a:solidFill>
                <a:latin typeface="+mn-ea"/>
                <a:ea typeface="+mn-ea"/>
              </a:rPr>
              <a:t>foreground</a:t>
            </a:r>
            <a:r>
              <a:rPr lang="zh-CN" altLang="en-US" sz="2400" dirty="0" smtClean="0">
                <a:solidFill>
                  <a:schemeClr val="tx1"/>
                </a:solidFill>
                <a:latin typeface="+mn-ea"/>
                <a:ea typeface="+mn-ea"/>
              </a:rPr>
              <a:t>）。后台也可以叫做</a:t>
            </a:r>
            <a:r>
              <a:rPr lang="zh-CN" altLang="en-US" sz="2400" dirty="0" smtClean="0">
                <a:solidFill>
                  <a:srgbClr val="FF0000"/>
                </a:solidFill>
                <a:latin typeface="+mn-ea"/>
                <a:ea typeface="+mn-ea"/>
              </a:rPr>
              <a:t>任务级</a:t>
            </a:r>
            <a:r>
              <a:rPr lang="zh-CN" altLang="en-US" sz="2400" dirty="0" smtClean="0">
                <a:solidFill>
                  <a:schemeClr val="tx1"/>
                </a:solidFill>
                <a:latin typeface="+mn-ea"/>
                <a:ea typeface="+mn-ea"/>
              </a:rPr>
              <a:t>。前台也叫</a:t>
            </a:r>
            <a:r>
              <a:rPr lang="zh-CN" altLang="en-US" sz="2400" dirty="0" smtClean="0">
                <a:solidFill>
                  <a:srgbClr val="FF0000"/>
                </a:solidFill>
                <a:latin typeface="+mn-ea"/>
                <a:ea typeface="+mn-ea"/>
              </a:rPr>
              <a:t>中断级</a:t>
            </a:r>
            <a:r>
              <a:rPr lang="zh-CN" altLang="en-US" sz="2400" dirty="0" smtClean="0">
                <a:solidFill>
                  <a:schemeClr val="tx1"/>
                </a:solidFill>
                <a:latin typeface="+mn-ea"/>
                <a:ea typeface="+mn-ea"/>
              </a:rPr>
              <a:t>。适用于不复杂的小系统。</a:t>
            </a:r>
            <a:endParaRPr lang="en-US" altLang="zh-CN" sz="2400" dirty="0" smtClean="0">
              <a:solidFill>
                <a:schemeClr val="tx1"/>
              </a:solidFill>
              <a:latin typeface="+mn-ea"/>
              <a:ea typeface="+mn-ea"/>
            </a:endParaRPr>
          </a:p>
          <a:p>
            <a:r>
              <a:rPr lang="zh-CN" altLang="en-US" sz="2400" dirty="0" smtClean="0">
                <a:solidFill>
                  <a:srgbClr val="FF0000"/>
                </a:solidFill>
                <a:latin typeface="+mn-ea"/>
                <a:ea typeface="+mn-ea"/>
              </a:rPr>
              <a:t>时间相关性</a:t>
            </a:r>
            <a:r>
              <a:rPr lang="zh-CN" altLang="en-US" sz="2400" dirty="0" smtClean="0">
                <a:solidFill>
                  <a:schemeClr val="tx1"/>
                </a:solidFill>
                <a:latin typeface="+mn-ea"/>
                <a:ea typeface="+mn-ea"/>
              </a:rPr>
              <a:t>很强的关键操作</a:t>
            </a:r>
            <a:r>
              <a:rPr lang="zh-CN" altLang="en-US" sz="2400" dirty="0" smtClean="0">
                <a:solidFill>
                  <a:srgbClr val="FF0000"/>
                </a:solidFill>
                <a:latin typeface="+mn-ea"/>
                <a:ea typeface="+mn-ea"/>
              </a:rPr>
              <a:t>靠中断服务来保证的。</a:t>
            </a:r>
            <a:endParaRPr lang="en-US" altLang="zh-CN" sz="2400" dirty="0" smtClean="0">
              <a:solidFill>
                <a:srgbClr val="FF0000"/>
              </a:solidFill>
              <a:latin typeface="+mn-ea"/>
              <a:ea typeface="+mn-ea"/>
            </a:endParaRPr>
          </a:p>
          <a:p>
            <a:r>
              <a:rPr lang="zh-CN" altLang="en-US" sz="2400" dirty="0" smtClean="0">
                <a:solidFill>
                  <a:schemeClr val="tx1"/>
                </a:solidFill>
                <a:latin typeface="+mn-ea"/>
                <a:ea typeface="+mn-ea"/>
              </a:rPr>
              <a:t>前后台系统在处理信息的及时性上，比实际可以做到的要差。这个指标称作</a:t>
            </a:r>
            <a:r>
              <a:rPr lang="zh-CN" altLang="en-US" sz="2400" dirty="0" smtClean="0">
                <a:solidFill>
                  <a:srgbClr val="FF0000"/>
                </a:solidFill>
                <a:latin typeface="+mn-ea"/>
                <a:ea typeface="+mn-ea"/>
              </a:rPr>
              <a:t>任务级响应时间</a:t>
            </a:r>
            <a:r>
              <a:rPr lang="zh-CN" altLang="en-US" sz="2400" dirty="0" smtClean="0">
                <a:solidFill>
                  <a:schemeClr val="tx1"/>
                </a:solidFill>
                <a:latin typeface="+mn-ea"/>
                <a:ea typeface="+mn-ea"/>
              </a:rPr>
              <a:t>。最坏情况下的任务级响应时间取决于整个循环的执行时间。因为循环的执行时间不是常数，程序经过某一特定部分的准确时间也是不能确定的。进而，如果程序修改了，循环的时序也会受到影响。 </a:t>
            </a:r>
            <a:endParaRPr lang="zh-CN" altLang="en-US" sz="2400" dirty="0">
              <a:solidFill>
                <a:schemeClr val="tx1"/>
              </a:solidFill>
              <a:latin typeface="+mn-ea"/>
              <a:ea typeface="+mn-ea"/>
            </a:endParaRPr>
          </a:p>
        </p:txBody>
      </p:sp>
      <p:sp>
        <p:nvSpPr>
          <p:cNvPr id="4" name="页脚占位符 3"/>
          <p:cNvSpPr>
            <a:spLocks noGrp="1"/>
          </p:cNvSpPr>
          <p:nvPr>
            <p:ph type="ftr" sz="quarter" idx="5"/>
          </p:nvPr>
        </p:nvSpPr>
        <p:spPr/>
        <p:txBody>
          <a:bodyPr/>
          <a:lstStyle/>
          <a:p>
            <a:endParaRPr lang="zh-CN" altLang="en-US" dirty="0">
              <a:solidFill>
                <a:prstClr val="white"/>
              </a:solidFill>
            </a:endParaRPr>
          </a:p>
        </p:txBody>
      </p:sp>
      <p:sp>
        <p:nvSpPr>
          <p:cNvPr id="5" name="日期占位符 4"/>
          <p:cNvSpPr>
            <a:spLocks noGrp="1"/>
          </p:cNvSpPr>
          <p:nvPr>
            <p:ph type="dt" sz="half" idx="6"/>
          </p:nvPr>
        </p:nvSpPr>
        <p:spPr/>
        <p:txBody>
          <a:bodyPr/>
          <a:lstStyle/>
          <a:p>
            <a:fld id="{B26C1E08-0480-4423-8209-2E269C5E35ED}" type="datetime4">
              <a:rPr lang="en-US" altLang="zh-CN" smtClean="0">
                <a:solidFill>
                  <a:prstClr val="white"/>
                </a:solidFill>
              </a:rPr>
              <a:pPr/>
              <a:t>April 8, 2021</a:t>
            </a:fld>
            <a:endParaRPr lang="en-US" dirty="0" smtClean="0">
              <a:solidFill>
                <a:prstClr val="white"/>
              </a:solidFill>
            </a:endParaRPr>
          </a:p>
        </p:txBody>
      </p:sp>
      <p:sp>
        <p:nvSpPr>
          <p:cNvPr id="6" name="灯片编号占位符 5"/>
          <p:cNvSpPr>
            <a:spLocks noGrp="1"/>
          </p:cNvSpPr>
          <p:nvPr>
            <p:ph type="sldNum" sz="quarter" idx="7"/>
          </p:nvPr>
        </p:nvSpPr>
        <p:spPr/>
        <p:txBody>
          <a:bodyPr/>
          <a:lstStyle/>
          <a:p>
            <a:pPr marL="96520"/>
            <a:fld id="{81D60167-4931-47E6-BA6A-407CBD079E47}" type="slidenum">
              <a:rPr lang="en-US" altLang="zh-CN" spc="-10" smtClean="0">
                <a:solidFill>
                  <a:prstClr val="white"/>
                </a:solidFill>
                <a:cs typeface="Garamond"/>
              </a:rPr>
              <a:pPr marL="96520"/>
              <a:t>19</a:t>
            </a:fld>
            <a:endParaRPr lang="zh-CN" altLang="en-US" dirty="0">
              <a:solidFill>
                <a:prstClr val="white"/>
              </a:solidFill>
              <a:cs typeface="Garamond"/>
            </a:endParaRPr>
          </a:p>
        </p:txBody>
      </p:sp>
      <p:pic>
        <p:nvPicPr>
          <p:cNvPr id="8194" name="Picture 2"/>
          <p:cNvPicPr>
            <a:picLocks noChangeAspect="1" noChangeArrowheads="1"/>
          </p:cNvPicPr>
          <p:nvPr/>
        </p:nvPicPr>
        <p:blipFill>
          <a:blip r:embed="rId2" cstate="print"/>
          <a:srcRect/>
          <a:stretch>
            <a:fillRect/>
          </a:stretch>
        </p:blipFill>
        <p:spPr bwMode="auto">
          <a:xfrm>
            <a:off x="7785100" y="4546600"/>
            <a:ext cx="2466975" cy="251454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solidFill>
                  <a:schemeClr val="tx1"/>
                </a:solidFill>
                <a:latin typeface="宋体" pitchFamily="2" charset="-122"/>
                <a:ea typeface="宋体" pitchFamily="2" charset="-122"/>
              </a:rPr>
              <a:t>嵌入式软件设计的演变</a:t>
            </a:r>
            <a:endParaRPr lang="zh-CN" altLang="en-US" dirty="0">
              <a:solidFill>
                <a:schemeClr val="tx1"/>
              </a:solidFill>
              <a:latin typeface="宋体" pitchFamily="2" charset="-122"/>
              <a:ea typeface="宋体" pitchFamily="2" charset="-122"/>
            </a:endParaRPr>
          </a:p>
        </p:txBody>
      </p:sp>
      <p:sp>
        <p:nvSpPr>
          <p:cNvPr id="3" name="文本占位符 2"/>
          <p:cNvSpPr>
            <a:spLocks noGrp="1"/>
          </p:cNvSpPr>
          <p:nvPr>
            <p:ph type="body" idx="1"/>
          </p:nvPr>
        </p:nvSpPr>
        <p:spPr/>
        <p:txBody>
          <a:bodyPr/>
          <a:lstStyle/>
          <a:p>
            <a:r>
              <a:rPr lang="zh-CN" altLang="en-US" sz="2800" dirty="0" smtClean="0">
                <a:solidFill>
                  <a:srgbClr val="FF0000"/>
                </a:solidFill>
                <a:latin typeface="宋体" pitchFamily="2" charset="-122"/>
                <a:ea typeface="宋体" pitchFamily="2" charset="-122"/>
              </a:rPr>
              <a:t>顺序</a:t>
            </a:r>
            <a:r>
              <a:rPr lang="zh-CN" altLang="en-US" sz="2800" dirty="0" smtClean="0">
                <a:solidFill>
                  <a:schemeClr val="tx1"/>
                </a:solidFill>
                <a:latin typeface="宋体" pitchFamily="2" charset="-122"/>
                <a:ea typeface="宋体" pitchFamily="2" charset="-122"/>
              </a:rPr>
              <a:t>程序设计</a:t>
            </a:r>
            <a:endParaRPr lang="en-US" altLang="zh-CN" sz="2800" dirty="0" smtClean="0">
              <a:solidFill>
                <a:schemeClr val="tx1"/>
              </a:solidFill>
              <a:latin typeface="宋体" pitchFamily="2" charset="-122"/>
              <a:ea typeface="宋体" pitchFamily="2" charset="-122"/>
            </a:endParaRPr>
          </a:p>
          <a:p>
            <a:r>
              <a:rPr lang="zh-CN" altLang="en-US" sz="2800" dirty="0" smtClean="0">
                <a:solidFill>
                  <a:schemeClr val="tx1"/>
                </a:solidFill>
                <a:latin typeface="宋体" pitchFamily="2" charset="-122"/>
                <a:ea typeface="宋体" pitchFamily="2" charset="-122"/>
              </a:rPr>
              <a:t>基于</a:t>
            </a:r>
            <a:r>
              <a:rPr lang="zh-CN" altLang="en-US" sz="2800" dirty="0" smtClean="0">
                <a:solidFill>
                  <a:srgbClr val="FF0000"/>
                </a:solidFill>
                <a:latin typeface="宋体" pitchFamily="2" charset="-122"/>
                <a:ea typeface="宋体" pitchFamily="2" charset="-122"/>
              </a:rPr>
              <a:t>状态机</a:t>
            </a:r>
            <a:r>
              <a:rPr lang="zh-CN" altLang="en-US" sz="2800" dirty="0" smtClean="0">
                <a:solidFill>
                  <a:schemeClr val="tx1"/>
                </a:solidFill>
                <a:latin typeface="宋体" pitchFamily="2" charset="-122"/>
                <a:ea typeface="宋体" pitchFamily="2" charset="-122"/>
              </a:rPr>
              <a:t>的程序设计</a:t>
            </a:r>
            <a:endParaRPr lang="en-US" altLang="zh-CN" sz="2800" dirty="0" smtClean="0">
              <a:solidFill>
                <a:schemeClr val="tx1"/>
              </a:solidFill>
              <a:latin typeface="宋体" pitchFamily="2" charset="-122"/>
              <a:ea typeface="宋体" pitchFamily="2" charset="-122"/>
            </a:endParaRPr>
          </a:p>
          <a:p>
            <a:r>
              <a:rPr lang="zh-CN" altLang="en-US" sz="2800" dirty="0" smtClean="0">
                <a:solidFill>
                  <a:schemeClr val="tx1"/>
                </a:solidFill>
                <a:latin typeface="宋体" pitchFamily="2" charset="-122"/>
                <a:ea typeface="宋体" pitchFamily="2" charset="-122"/>
              </a:rPr>
              <a:t>基于</a:t>
            </a:r>
            <a:r>
              <a:rPr lang="zh-CN" altLang="en-US" sz="2800" dirty="0" smtClean="0">
                <a:solidFill>
                  <a:srgbClr val="FF0000"/>
                </a:solidFill>
                <a:latin typeface="宋体" pitchFamily="2" charset="-122"/>
                <a:ea typeface="宋体" pitchFamily="2" charset="-122"/>
              </a:rPr>
              <a:t>简易任务调度器</a:t>
            </a:r>
            <a:r>
              <a:rPr lang="zh-CN" altLang="en-US" sz="2800" dirty="0" smtClean="0">
                <a:solidFill>
                  <a:schemeClr val="tx1"/>
                </a:solidFill>
                <a:latin typeface="宋体" pitchFamily="2" charset="-122"/>
                <a:ea typeface="宋体" pitchFamily="2" charset="-122"/>
              </a:rPr>
              <a:t>的程序设计</a:t>
            </a:r>
            <a:endParaRPr lang="en-US" altLang="zh-CN" sz="2800" dirty="0" smtClean="0">
              <a:solidFill>
                <a:schemeClr val="tx1"/>
              </a:solidFill>
              <a:latin typeface="宋体" pitchFamily="2" charset="-122"/>
              <a:ea typeface="宋体" pitchFamily="2" charset="-122"/>
            </a:endParaRPr>
          </a:p>
          <a:p>
            <a:r>
              <a:rPr lang="zh-CN" altLang="en-US" sz="2800" dirty="0" smtClean="0">
                <a:solidFill>
                  <a:schemeClr val="tx1"/>
                </a:solidFill>
                <a:latin typeface="宋体" pitchFamily="2" charset="-122"/>
                <a:ea typeface="宋体" pitchFamily="2" charset="-122"/>
              </a:rPr>
              <a:t>基于</a:t>
            </a:r>
            <a:r>
              <a:rPr lang="zh-CN" altLang="en-US" sz="2800" dirty="0" smtClean="0">
                <a:solidFill>
                  <a:srgbClr val="FF0000"/>
                </a:solidFill>
                <a:latin typeface="宋体" pitchFamily="2" charset="-122"/>
                <a:ea typeface="宋体" pitchFamily="2" charset="-122"/>
              </a:rPr>
              <a:t>操作系统</a:t>
            </a:r>
            <a:r>
              <a:rPr lang="zh-CN" altLang="en-US" sz="2800" dirty="0" smtClean="0">
                <a:solidFill>
                  <a:schemeClr val="tx1"/>
                </a:solidFill>
                <a:latin typeface="宋体" pitchFamily="2" charset="-122"/>
                <a:ea typeface="宋体" pitchFamily="2" charset="-122"/>
              </a:rPr>
              <a:t>的程序设计</a:t>
            </a:r>
            <a:endParaRPr lang="zh-CN" altLang="en-US" sz="2800" dirty="0">
              <a:solidFill>
                <a:schemeClr val="tx1"/>
              </a:solidFill>
              <a:latin typeface="宋体" pitchFamily="2" charset="-122"/>
              <a:ea typeface="宋体" pitchFamily="2" charset="-122"/>
            </a:endParaRPr>
          </a:p>
        </p:txBody>
      </p:sp>
      <p:sp>
        <p:nvSpPr>
          <p:cNvPr id="4" name="页脚占位符 3"/>
          <p:cNvSpPr>
            <a:spLocks noGrp="1"/>
          </p:cNvSpPr>
          <p:nvPr>
            <p:ph type="ftr" sz="quarter" idx="5"/>
          </p:nvPr>
        </p:nvSpPr>
        <p:spPr/>
        <p:txBody>
          <a:bodyPr/>
          <a:lstStyle/>
          <a:p>
            <a:endParaRPr lang="zh-CN" altLang="en-US" dirty="0">
              <a:solidFill>
                <a:prstClr val="white"/>
              </a:solidFill>
            </a:endParaRPr>
          </a:p>
        </p:txBody>
      </p:sp>
      <p:sp>
        <p:nvSpPr>
          <p:cNvPr id="5" name="日期占位符 4"/>
          <p:cNvSpPr>
            <a:spLocks noGrp="1"/>
          </p:cNvSpPr>
          <p:nvPr>
            <p:ph type="dt" sz="half" idx="6"/>
          </p:nvPr>
        </p:nvSpPr>
        <p:spPr/>
        <p:txBody>
          <a:bodyPr/>
          <a:lstStyle/>
          <a:p>
            <a:fld id="{371880F6-179E-4A8D-AF00-CE045C346144}" type="datetime4">
              <a:rPr lang="en-US" altLang="zh-CN" smtClean="0">
                <a:solidFill>
                  <a:prstClr val="white"/>
                </a:solidFill>
              </a:rPr>
              <a:pPr/>
              <a:t>April 8, 2021</a:t>
            </a:fld>
            <a:endParaRPr lang="en-US" dirty="0" smtClean="0">
              <a:solidFill>
                <a:prstClr val="white"/>
              </a:solidFill>
            </a:endParaRPr>
          </a:p>
        </p:txBody>
      </p:sp>
      <p:sp>
        <p:nvSpPr>
          <p:cNvPr id="6" name="灯片编号占位符 5"/>
          <p:cNvSpPr>
            <a:spLocks noGrp="1"/>
          </p:cNvSpPr>
          <p:nvPr>
            <p:ph type="sldNum" sz="quarter" idx="7"/>
          </p:nvPr>
        </p:nvSpPr>
        <p:spPr/>
        <p:txBody>
          <a:bodyPr/>
          <a:lstStyle/>
          <a:p>
            <a:pPr marL="96520"/>
            <a:fld id="{81D60167-4931-47E6-BA6A-407CBD079E47}" type="slidenum">
              <a:rPr lang="en-US" altLang="zh-CN" spc="-10" smtClean="0">
                <a:solidFill>
                  <a:prstClr val="white"/>
                </a:solidFill>
                <a:cs typeface="Garamond"/>
              </a:rPr>
              <a:pPr marL="96520"/>
              <a:t>2</a:t>
            </a:fld>
            <a:endParaRPr lang="zh-CN" altLang="en-US" dirty="0">
              <a:solidFill>
                <a:prstClr val="white"/>
              </a:solidFill>
              <a:cs typeface="Garamond"/>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solidFill>
                  <a:schemeClr val="tx1"/>
                </a:solidFill>
                <a:latin typeface="+mn-ea"/>
                <a:ea typeface="+mn-ea"/>
              </a:rPr>
              <a:t>代码的临界段</a:t>
            </a:r>
            <a:endParaRPr lang="zh-CN" altLang="en-US" dirty="0">
              <a:solidFill>
                <a:schemeClr val="tx1"/>
              </a:solidFill>
              <a:latin typeface="+mn-ea"/>
              <a:ea typeface="+mn-ea"/>
            </a:endParaRPr>
          </a:p>
        </p:txBody>
      </p:sp>
      <p:sp>
        <p:nvSpPr>
          <p:cNvPr id="3" name="文本占位符 2"/>
          <p:cNvSpPr>
            <a:spLocks noGrp="1"/>
          </p:cNvSpPr>
          <p:nvPr>
            <p:ph type="body" idx="1"/>
          </p:nvPr>
        </p:nvSpPr>
        <p:spPr/>
        <p:txBody>
          <a:bodyPr/>
          <a:lstStyle/>
          <a:p>
            <a:r>
              <a:rPr lang="zh-CN" altLang="en-US" dirty="0" smtClean="0">
                <a:solidFill>
                  <a:srgbClr val="FF0000"/>
                </a:solidFill>
                <a:latin typeface="+mn-ea"/>
                <a:ea typeface="+mn-ea"/>
              </a:rPr>
              <a:t>代码的临界段也称为临界区，指处理时不可分割的代码。</a:t>
            </a:r>
            <a:r>
              <a:rPr lang="zh-CN" altLang="en-US" dirty="0" smtClean="0">
                <a:solidFill>
                  <a:schemeClr val="tx1"/>
                </a:solidFill>
                <a:latin typeface="+mn-ea"/>
                <a:ea typeface="+mn-ea"/>
              </a:rPr>
              <a:t>一旦这部分代码开始执行，则不允许任何中断打入。为确保临界段代码的执行，在</a:t>
            </a:r>
            <a:r>
              <a:rPr lang="zh-CN" altLang="en-US" dirty="0" smtClean="0">
                <a:solidFill>
                  <a:srgbClr val="FF0000"/>
                </a:solidFill>
                <a:latin typeface="+mn-ea"/>
                <a:ea typeface="+mn-ea"/>
              </a:rPr>
              <a:t>进入临界段之前要关中断</a:t>
            </a:r>
            <a:r>
              <a:rPr lang="zh-CN" altLang="en-US" dirty="0" smtClean="0">
                <a:solidFill>
                  <a:schemeClr val="tx1"/>
                </a:solidFill>
                <a:latin typeface="+mn-ea"/>
                <a:ea typeface="+mn-ea"/>
              </a:rPr>
              <a:t>，而临界段代码执行完以后要立即开中断。</a:t>
            </a:r>
            <a:endParaRPr lang="en-US" altLang="zh-CN" dirty="0" smtClean="0">
              <a:solidFill>
                <a:schemeClr val="tx1"/>
              </a:solidFill>
              <a:latin typeface="+mn-ea"/>
              <a:ea typeface="+mn-ea"/>
            </a:endParaRPr>
          </a:p>
          <a:p>
            <a:r>
              <a:rPr lang="zh-CN" altLang="en-US" dirty="0" smtClean="0">
                <a:solidFill>
                  <a:srgbClr val="FF0000"/>
                </a:solidFill>
                <a:latin typeface="+mn-ea"/>
                <a:ea typeface="+mn-ea"/>
              </a:rPr>
              <a:t>数据撕裂</a:t>
            </a:r>
            <a:r>
              <a:rPr lang="zh-CN" altLang="en-US" dirty="0" smtClean="0">
                <a:solidFill>
                  <a:schemeClr val="tx1"/>
                </a:solidFill>
                <a:latin typeface="+mn-ea"/>
                <a:ea typeface="+mn-ea"/>
              </a:rPr>
              <a:t>（</a:t>
            </a:r>
            <a:r>
              <a:rPr lang="zh-CN" altLang="en-US" sz="2400" dirty="0" smtClean="0">
                <a:solidFill>
                  <a:schemeClr val="tx1"/>
                </a:solidFill>
                <a:latin typeface="+mn-ea"/>
                <a:ea typeface="+mn-ea"/>
              </a:rPr>
              <a:t>例如大于</a:t>
            </a:r>
            <a:r>
              <a:rPr lang="en-US" altLang="zh-CN" sz="2400" dirty="0" smtClean="0">
                <a:solidFill>
                  <a:schemeClr val="tx1"/>
                </a:solidFill>
                <a:latin typeface="+mn-ea"/>
                <a:ea typeface="+mn-ea"/>
              </a:rPr>
              <a:t>CPU</a:t>
            </a:r>
            <a:r>
              <a:rPr lang="zh-CN" altLang="en-US" sz="2400" dirty="0" smtClean="0">
                <a:solidFill>
                  <a:schemeClr val="tx1"/>
                </a:solidFill>
                <a:latin typeface="+mn-ea"/>
                <a:ea typeface="+mn-ea"/>
              </a:rPr>
              <a:t>位宽的数据、大于</a:t>
            </a:r>
            <a:r>
              <a:rPr lang="en-US" altLang="zh-CN" sz="2400" dirty="0" smtClean="0">
                <a:solidFill>
                  <a:schemeClr val="tx1"/>
                </a:solidFill>
                <a:latin typeface="+mn-ea"/>
                <a:ea typeface="+mn-ea"/>
              </a:rPr>
              <a:t>CPU</a:t>
            </a:r>
            <a:r>
              <a:rPr lang="zh-CN" altLang="en-US" sz="2400" dirty="0" smtClean="0">
                <a:solidFill>
                  <a:schemeClr val="tx1"/>
                </a:solidFill>
                <a:latin typeface="+mn-ea"/>
                <a:ea typeface="+mn-ea"/>
              </a:rPr>
              <a:t>位宽的定时器访问）</a:t>
            </a:r>
            <a:endParaRPr lang="en-US" altLang="zh-CN" sz="2400" dirty="0" smtClean="0">
              <a:solidFill>
                <a:schemeClr val="tx1"/>
              </a:solidFill>
              <a:latin typeface="+mn-ea"/>
              <a:ea typeface="+mn-ea"/>
            </a:endParaRPr>
          </a:p>
          <a:p>
            <a:r>
              <a:rPr lang="zh-CN" altLang="en-US" dirty="0" smtClean="0">
                <a:solidFill>
                  <a:srgbClr val="FF0000"/>
                </a:solidFill>
                <a:latin typeface="+mn-ea"/>
                <a:ea typeface="+mn-ea"/>
              </a:rPr>
              <a:t>临界段代码影响中断响应时间</a:t>
            </a:r>
            <a:r>
              <a:rPr lang="zh-CN" altLang="en-US" sz="2400" dirty="0" smtClean="0">
                <a:solidFill>
                  <a:schemeClr val="tx1"/>
                </a:solidFill>
                <a:latin typeface="+mn-ea"/>
                <a:ea typeface="+mn-ea"/>
              </a:rPr>
              <a:t>（因为要关中断）</a:t>
            </a:r>
            <a:endParaRPr lang="zh-CN" altLang="en-US" sz="2400" dirty="0">
              <a:solidFill>
                <a:schemeClr val="tx1"/>
              </a:solidFill>
              <a:latin typeface="+mn-ea"/>
              <a:ea typeface="+mn-ea"/>
            </a:endParaRPr>
          </a:p>
        </p:txBody>
      </p:sp>
      <p:sp>
        <p:nvSpPr>
          <p:cNvPr id="4" name="页脚占位符 3"/>
          <p:cNvSpPr>
            <a:spLocks noGrp="1"/>
          </p:cNvSpPr>
          <p:nvPr>
            <p:ph type="ftr" sz="quarter" idx="5"/>
          </p:nvPr>
        </p:nvSpPr>
        <p:spPr/>
        <p:txBody>
          <a:bodyPr/>
          <a:lstStyle/>
          <a:p>
            <a:endParaRPr lang="zh-CN" altLang="en-US" dirty="0">
              <a:solidFill>
                <a:prstClr val="white"/>
              </a:solidFill>
            </a:endParaRPr>
          </a:p>
        </p:txBody>
      </p:sp>
      <p:sp>
        <p:nvSpPr>
          <p:cNvPr id="5" name="日期占位符 4"/>
          <p:cNvSpPr>
            <a:spLocks noGrp="1"/>
          </p:cNvSpPr>
          <p:nvPr>
            <p:ph type="dt" sz="half" idx="6"/>
          </p:nvPr>
        </p:nvSpPr>
        <p:spPr/>
        <p:txBody>
          <a:bodyPr/>
          <a:lstStyle/>
          <a:p>
            <a:fld id="{B26C1E08-0480-4423-8209-2E269C5E35ED}" type="datetime4">
              <a:rPr lang="en-US" altLang="zh-CN" smtClean="0">
                <a:solidFill>
                  <a:prstClr val="white"/>
                </a:solidFill>
              </a:rPr>
              <a:pPr/>
              <a:t>April 8, 2021</a:t>
            </a:fld>
            <a:endParaRPr lang="en-US" dirty="0" smtClean="0">
              <a:solidFill>
                <a:prstClr val="white"/>
              </a:solidFill>
            </a:endParaRPr>
          </a:p>
        </p:txBody>
      </p:sp>
      <p:sp>
        <p:nvSpPr>
          <p:cNvPr id="6" name="灯片编号占位符 5"/>
          <p:cNvSpPr>
            <a:spLocks noGrp="1"/>
          </p:cNvSpPr>
          <p:nvPr>
            <p:ph type="sldNum" sz="quarter" idx="7"/>
          </p:nvPr>
        </p:nvSpPr>
        <p:spPr/>
        <p:txBody>
          <a:bodyPr/>
          <a:lstStyle/>
          <a:p>
            <a:pPr marL="96520"/>
            <a:fld id="{81D60167-4931-47E6-BA6A-407CBD079E47}" type="slidenum">
              <a:rPr lang="en-US" altLang="zh-CN" spc="-10" smtClean="0">
                <a:solidFill>
                  <a:prstClr val="white"/>
                </a:solidFill>
                <a:cs typeface="Garamond"/>
              </a:rPr>
              <a:pPr marL="96520"/>
              <a:t>20</a:t>
            </a:fld>
            <a:endParaRPr lang="zh-CN" altLang="en-US" dirty="0">
              <a:solidFill>
                <a:prstClr val="white"/>
              </a:solidFill>
              <a:cs typeface="Garamond"/>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solidFill>
                  <a:schemeClr val="tx1"/>
                </a:solidFill>
                <a:latin typeface="+mn-ea"/>
                <a:ea typeface="+mn-ea"/>
              </a:rPr>
              <a:t>资源</a:t>
            </a:r>
            <a:endParaRPr lang="zh-CN" altLang="en-US" dirty="0">
              <a:solidFill>
                <a:schemeClr val="tx1"/>
              </a:solidFill>
              <a:latin typeface="+mn-ea"/>
              <a:ea typeface="+mn-ea"/>
            </a:endParaRPr>
          </a:p>
        </p:txBody>
      </p:sp>
      <p:sp>
        <p:nvSpPr>
          <p:cNvPr id="3" name="文本占位符 2"/>
          <p:cNvSpPr>
            <a:spLocks noGrp="1"/>
          </p:cNvSpPr>
          <p:nvPr>
            <p:ph type="body" idx="1"/>
          </p:nvPr>
        </p:nvSpPr>
        <p:spPr/>
        <p:txBody>
          <a:bodyPr/>
          <a:lstStyle/>
          <a:p>
            <a:r>
              <a:rPr lang="zh-CN" altLang="en-US" sz="2800" dirty="0" smtClean="0">
                <a:solidFill>
                  <a:srgbClr val="FF0000"/>
                </a:solidFill>
                <a:latin typeface="+mn-ea"/>
                <a:ea typeface="+mn-ea"/>
              </a:rPr>
              <a:t>任何为任务所占用的实体都可称为资源</a:t>
            </a:r>
            <a:r>
              <a:rPr lang="zh-CN" altLang="en-US" sz="2800" dirty="0" smtClean="0">
                <a:solidFill>
                  <a:schemeClr val="tx1"/>
                </a:solidFill>
                <a:latin typeface="+mn-ea"/>
                <a:ea typeface="+mn-ea"/>
              </a:rPr>
              <a:t>。</a:t>
            </a:r>
            <a:endParaRPr lang="en-US" altLang="zh-CN" sz="2800" dirty="0" smtClean="0">
              <a:solidFill>
                <a:schemeClr val="tx1"/>
              </a:solidFill>
              <a:latin typeface="+mn-ea"/>
              <a:ea typeface="+mn-ea"/>
            </a:endParaRPr>
          </a:p>
          <a:p>
            <a:r>
              <a:rPr lang="zh-CN" altLang="en-US" sz="2800" dirty="0" smtClean="0">
                <a:solidFill>
                  <a:srgbClr val="FF0000"/>
                </a:solidFill>
                <a:latin typeface="+mn-ea"/>
                <a:ea typeface="+mn-ea"/>
              </a:rPr>
              <a:t>资源</a:t>
            </a:r>
            <a:r>
              <a:rPr lang="zh-CN" altLang="en-US" sz="2800" dirty="0" smtClean="0">
                <a:solidFill>
                  <a:schemeClr val="tx1"/>
                </a:solidFill>
                <a:latin typeface="+mn-ea"/>
                <a:ea typeface="+mn-ea"/>
              </a:rPr>
              <a:t>可以是</a:t>
            </a:r>
            <a:r>
              <a:rPr lang="zh-CN" altLang="en-US" sz="2800" dirty="0" smtClean="0">
                <a:solidFill>
                  <a:srgbClr val="FF0000"/>
                </a:solidFill>
                <a:latin typeface="+mn-ea"/>
                <a:ea typeface="+mn-ea"/>
              </a:rPr>
              <a:t>硬件</a:t>
            </a:r>
            <a:r>
              <a:rPr lang="zh-CN" altLang="en-US" sz="2800" dirty="0" smtClean="0">
                <a:solidFill>
                  <a:schemeClr val="tx1"/>
                </a:solidFill>
                <a:latin typeface="+mn-ea"/>
                <a:ea typeface="+mn-ea"/>
              </a:rPr>
              <a:t>设备，也可以是</a:t>
            </a:r>
            <a:r>
              <a:rPr lang="zh-CN" altLang="en-US" sz="2800" dirty="0" smtClean="0">
                <a:solidFill>
                  <a:srgbClr val="FF0000"/>
                </a:solidFill>
                <a:latin typeface="+mn-ea"/>
                <a:ea typeface="+mn-ea"/>
              </a:rPr>
              <a:t>软件</a:t>
            </a:r>
            <a:r>
              <a:rPr lang="zh-CN" altLang="en-US" sz="2800" dirty="0" smtClean="0">
                <a:solidFill>
                  <a:schemeClr val="tx1"/>
                </a:solidFill>
                <a:latin typeface="+mn-ea"/>
                <a:ea typeface="+mn-ea"/>
              </a:rPr>
              <a:t>、</a:t>
            </a:r>
            <a:r>
              <a:rPr lang="zh-CN" altLang="en-US" sz="2800" dirty="0" smtClean="0">
                <a:solidFill>
                  <a:srgbClr val="FF0000"/>
                </a:solidFill>
                <a:latin typeface="+mn-ea"/>
                <a:ea typeface="+mn-ea"/>
              </a:rPr>
              <a:t>存储空间</a:t>
            </a:r>
            <a:r>
              <a:rPr lang="zh-CN" altLang="en-US" sz="2800" dirty="0" smtClean="0">
                <a:solidFill>
                  <a:schemeClr val="tx1"/>
                </a:solidFill>
                <a:latin typeface="+mn-ea"/>
                <a:ea typeface="+mn-ea"/>
              </a:rPr>
              <a:t>。</a:t>
            </a:r>
            <a:endParaRPr lang="en-US" altLang="zh-CN" sz="2800" dirty="0" smtClean="0">
              <a:solidFill>
                <a:schemeClr val="tx1"/>
              </a:solidFill>
              <a:latin typeface="+mn-ea"/>
              <a:ea typeface="+mn-ea"/>
            </a:endParaRPr>
          </a:p>
          <a:p>
            <a:r>
              <a:rPr lang="zh-CN" altLang="en-US" sz="2800" dirty="0" smtClean="0">
                <a:solidFill>
                  <a:schemeClr val="tx1"/>
                </a:solidFill>
                <a:latin typeface="+mn-ea"/>
                <a:ea typeface="+mn-ea"/>
              </a:rPr>
              <a:t>例如打印机、键盘、显示器、函数、变量、结构体或数组等都可以是资源。</a:t>
            </a:r>
            <a:endParaRPr lang="zh-CN" altLang="en-US" sz="2800" dirty="0">
              <a:solidFill>
                <a:schemeClr val="tx1"/>
              </a:solidFill>
              <a:latin typeface="+mn-ea"/>
              <a:ea typeface="+mn-ea"/>
            </a:endParaRPr>
          </a:p>
        </p:txBody>
      </p:sp>
      <p:sp>
        <p:nvSpPr>
          <p:cNvPr id="4" name="页脚占位符 3"/>
          <p:cNvSpPr>
            <a:spLocks noGrp="1"/>
          </p:cNvSpPr>
          <p:nvPr>
            <p:ph type="ftr" sz="quarter" idx="5"/>
          </p:nvPr>
        </p:nvSpPr>
        <p:spPr/>
        <p:txBody>
          <a:bodyPr/>
          <a:lstStyle/>
          <a:p>
            <a:endParaRPr lang="zh-CN" altLang="en-US" dirty="0">
              <a:solidFill>
                <a:prstClr val="white"/>
              </a:solidFill>
            </a:endParaRPr>
          </a:p>
        </p:txBody>
      </p:sp>
      <p:sp>
        <p:nvSpPr>
          <p:cNvPr id="5" name="日期占位符 4"/>
          <p:cNvSpPr>
            <a:spLocks noGrp="1"/>
          </p:cNvSpPr>
          <p:nvPr>
            <p:ph type="dt" sz="half" idx="6"/>
          </p:nvPr>
        </p:nvSpPr>
        <p:spPr/>
        <p:txBody>
          <a:bodyPr/>
          <a:lstStyle/>
          <a:p>
            <a:fld id="{B26C1E08-0480-4423-8209-2E269C5E35ED}" type="datetime4">
              <a:rPr lang="en-US" altLang="zh-CN" smtClean="0">
                <a:solidFill>
                  <a:prstClr val="white"/>
                </a:solidFill>
              </a:rPr>
              <a:pPr/>
              <a:t>April 8, 2021</a:t>
            </a:fld>
            <a:endParaRPr lang="en-US" dirty="0" smtClean="0">
              <a:solidFill>
                <a:prstClr val="white"/>
              </a:solidFill>
            </a:endParaRPr>
          </a:p>
        </p:txBody>
      </p:sp>
      <p:sp>
        <p:nvSpPr>
          <p:cNvPr id="6" name="灯片编号占位符 5"/>
          <p:cNvSpPr>
            <a:spLocks noGrp="1"/>
          </p:cNvSpPr>
          <p:nvPr>
            <p:ph type="sldNum" sz="quarter" idx="7"/>
          </p:nvPr>
        </p:nvSpPr>
        <p:spPr/>
        <p:txBody>
          <a:bodyPr/>
          <a:lstStyle/>
          <a:p>
            <a:pPr marL="96520"/>
            <a:fld id="{81D60167-4931-47E6-BA6A-407CBD079E47}" type="slidenum">
              <a:rPr lang="en-US" altLang="zh-CN" spc="-10" smtClean="0">
                <a:solidFill>
                  <a:prstClr val="white"/>
                </a:solidFill>
                <a:cs typeface="Garamond"/>
              </a:rPr>
              <a:pPr marL="96520"/>
              <a:t>21</a:t>
            </a:fld>
            <a:endParaRPr lang="zh-CN" altLang="en-US" dirty="0">
              <a:solidFill>
                <a:prstClr val="white"/>
              </a:solidFill>
              <a:cs typeface="Garamond"/>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solidFill>
                  <a:schemeClr val="tx1"/>
                </a:solidFill>
                <a:latin typeface="+mn-ea"/>
                <a:ea typeface="+mn-ea"/>
              </a:rPr>
              <a:t>共享资源</a:t>
            </a:r>
            <a:endParaRPr lang="zh-CN" altLang="en-US" dirty="0">
              <a:solidFill>
                <a:schemeClr val="tx1"/>
              </a:solidFill>
              <a:latin typeface="+mn-ea"/>
              <a:ea typeface="+mn-ea"/>
            </a:endParaRPr>
          </a:p>
        </p:txBody>
      </p:sp>
      <p:sp>
        <p:nvSpPr>
          <p:cNvPr id="3" name="文本占位符 2"/>
          <p:cNvSpPr>
            <a:spLocks noGrp="1"/>
          </p:cNvSpPr>
          <p:nvPr>
            <p:ph type="body" idx="1"/>
          </p:nvPr>
        </p:nvSpPr>
        <p:spPr/>
        <p:txBody>
          <a:bodyPr/>
          <a:lstStyle/>
          <a:p>
            <a:r>
              <a:rPr lang="zh-CN" altLang="en-US" sz="2800" dirty="0" smtClean="0">
                <a:solidFill>
                  <a:schemeClr val="tx1"/>
                </a:solidFill>
                <a:latin typeface="+mn-ea"/>
                <a:ea typeface="+mn-ea"/>
              </a:rPr>
              <a:t>可以</a:t>
            </a:r>
            <a:r>
              <a:rPr lang="zh-CN" altLang="en-US" sz="2800" dirty="0" smtClean="0">
                <a:solidFill>
                  <a:srgbClr val="FF0000"/>
                </a:solidFill>
                <a:latin typeface="+mn-ea"/>
                <a:ea typeface="+mn-ea"/>
              </a:rPr>
              <a:t>被一个以上任务使用的资源叫做共享资源</a:t>
            </a:r>
            <a:r>
              <a:rPr lang="zh-CN" altLang="en-US" sz="2800" dirty="0" smtClean="0">
                <a:solidFill>
                  <a:schemeClr val="tx1"/>
                </a:solidFill>
                <a:latin typeface="+mn-ea"/>
                <a:ea typeface="+mn-ea"/>
              </a:rPr>
              <a:t>。为了防止数据被破坏，每个任务在与共享资源打交道时，必须独占该资源。这叫做</a:t>
            </a:r>
            <a:r>
              <a:rPr lang="zh-CN" altLang="en-US" sz="2800" dirty="0" smtClean="0">
                <a:solidFill>
                  <a:srgbClr val="FF0000"/>
                </a:solidFill>
                <a:latin typeface="+mn-ea"/>
                <a:ea typeface="+mn-ea"/>
              </a:rPr>
              <a:t>互斥</a:t>
            </a:r>
            <a:r>
              <a:rPr lang="zh-CN" altLang="en-US" sz="2800" dirty="0" smtClean="0">
                <a:solidFill>
                  <a:schemeClr val="tx1"/>
                </a:solidFill>
                <a:latin typeface="+mn-ea"/>
                <a:ea typeface="+mn-ea"/>
              </a:rPr>
              <a:t>（</a:t>
            </a:r>
            <a:r>
              <a:rPr lang="en-US" altLang="zh-CN" sz="2800" i="1" dirty="0" smtClean="0">
                <a:solidFill>
                  <a:schemeClr val="tx1"/>
                </a:solidFill>
                <a:latin typeface="+mn-ea"/>
                <a:ea typeface="+mn-ea"/>
              </a:rPr>
              <a:t>mutual exclusion</a:t>
            </a:r>
            <a:r>
              <a:rPr lang="zh-CN" altLang="en-US" sz="2800" i="1" dirty="0" smtClean="0">
                <a:solidFill>
                  <a:schemeClr val="tx1"/>
                </a:solidFill>
                <a:latin typeface="+mn-ea"/>
                <a:ea typeface="+mn-ea"/>
              </a:rPr>
              <a:t>）。</a:t>
            </a:r>
            <a:endParaRPr lang="en-US" altLang="zh-CN" sz="2800" i="1" dirty="0" smtClean="0">
              <a:solidFill>
                <a:schemeClr val="tx1"/>
              </a:solidFill>
              <a:latin typeface="+mn-ea"/>
              <a:ea typeface="+mn-ea"/>
            </a:endParaRPr>
          </a:p>
          <a:p>
            <a:endParaRPr lang="en-US" altLang="zh-CN" sz="2800" i="1" dirty="0" smtClean="0">
              <a:latin typeface="+mn-ea"/>
              <a:ea typeface="+mn-ea"/>
            </a:endParaRPr>
          </a:p>
          <a:p>
            <a:pPr>
              <a:buNone/>
            </a:pPr>
            <a:endParaRPr lang="zh-CN" altLang="en-US" sz="2800" dirty="0">
              <a:latin typeface="+mn-ea"/>
              <a:ea typeface="+mn-ea"/>
            </a:endParaRPr>
          </a:p>
        </p:txBody>
      </p:sp>
      <p:sp>
        <p:nvSpPr>
          <p:cNvPr id="4" name="页脚占位符 3"/>
          <p:cNvSpPr>
            <a:spLocks noGrp="1"/>
          </p:cNvSpPr>
          <p:nvPr>
            <p:ph type="ftr" sz="quarter" idx="5"/>
          </p:nvPr>
        </p:nvSpPr>
        <p:spPr/>
        <p:txBody>
          <a:bodyPr/>
          <a:lstStyle/>
          <a:p>
            <a:endParaRPr lang="zh-CN" altLang="en-US" dirty="0">
              <a:solidFill>
                <a:prstClr val="white"/>
              </a:solidFill>
            </a:endParaRPr>
          </a:p>
        </p:txBody>
      </p:sp>
      <p:sp>
        <p:nvSpPr>
          <p:cNvPr id="5" name="日期占位符 4"/>
          <p:cNvSpPr>
            <a:spLocks noGrp="1"/>
          </p:cNvSpPr>
          <p:nvPr>
            <p:ph type="dt" sz="half" idx="6"/>
          </p:nvPr>
        </p:nvSpPr>
        <p:spPr/>
        <p:txBody>
          <a:bodyPr/>
          <a:lstStyle/>
          <a:p>
            <a:fld id="{B26C1E08-0480-4423-8209-2E269C5E35ED}" type="datetime4">
              <a:rPr lang="en-US" altLang="zh-CN" smtClean="0">
                <a:solidFill>
                  <a:prstClr val="white"/>
                </a:solidFill>
              </a:rPr>
              <a:pPr/>
              <a:t>April 8, 2021</a:t>
            </a:fld>
            <a:endParaRPr lang="en-US" dirty="0" smtClean="0">
              <a:solidFill>
                <a:prstClr val="white"/>
              </a:solidFill>
            </a:endParaRPr>
          </a:p>
        </p:txBody>
      </p:sp>
      <p:sp>
        <p:nvSpPr>
          <p:cNvPr id="6" name="灯片编号占位符 5"/>
          <p:cNvSpPr>
            <a:spLocks noGrp="1"/>
          </p:cNvSpPr>
          <p:nvPr>
            <p:ph type="sldNum" sz="quarter" idx="7"/>
          </p:nvPr>
        </p:nvSpPr>
        <p:spPr/>
        <p:txBody>
          <a:bodyPr/>
          <a:lstStyle/>
          <a:p>
            <a:pPr marL="96520"/>
            <a:fld id="{81D60167-4931-47E6-BA6A-407CBD079E47}" type="slidenum">
              <a:rPr lang="en-US" altLang="zh-CN" spc="-10" smtClean="0">
                <a:solidFill>
                  <a:prstClr val="white"/>
                </a:solidFill>
                <a:cs typeface="Garamond"/>
              </a:rPr>
              <a:pPr marL="96520"/>
              <a:t>22</a:t>
            </a:fld>
            <a:endParaRPr lang="zh-CN" altLang="en-US" dirty="0">
              <a:solidFill>
                <a:prstClr val="white"/>
              </a:solidFill>
              <a:cs typeface="Garamond"/>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solidFill>
                  <a:schemeClr val="tx1"/>
                </a:solidFill>
                <a:latin typeface="+mn-ea"/>
                <a:ea typeface="+mn-ea"/>
              </a:rPr>
              <a:t>多任务</a:t>
            </a:r>
            <a:endParaRPr lang="zh-CN" altLang="en-US" dirty="0">
              <a:solidFill>
                <a:schemeClr val="tx1"/>
              </a:solidFill>
              <a:latin typeface="+mn-ea"/>
              <a:ea typeface="+mn-ea"/>
            </a:endParaRPr>
          </a:p>
        </p:txBody>
      </p:sp>
      <p:sp>
        <p:nvSpPr>
          <p:cNvPr id="3" name="文本占位符 2"/>
          <p:cNvSpPr>
            <a:spLocks noGrp="1"/>
          </p:cNvSpPr>
          <p:nvPr>
            <p:ph type="body" idx="1"/>
          </p:nvPr>
        </p:nvSpPr>
        <p:spPr/>
        <p:txBody>
          <a:bodyPr/>
          <a:lstStyle/>
          <a:p>
            <a:r>
              <a:rPr lang="zh-CN" altLang="en-US" sz="2800" dirty="0" smtClean="0">
                <a:solidFill>
                  <a:schemeClr val="tx1"/>
                </a:solidFill>
                <a:latin typeface="+mn-ea"/>
                <a:ea typeface="+mn-ea"/>
              </a:rPr>
              <a:t>多任务运行的实现实际上是靠</a:t>
            </a:r>
            <a:r>
              <a:rPr lang="en-US" altLang="zh-CN" sz="2800" dirty="0" smtClean="0">
                <a:solidFill>
                  <a:schemeClr val="tx1"/>
                </a:solidFill>
                <a:latin typeface="+mn-ea"/>
                <a:ea typeface="+mn-ea"/>
              </a:rPr>
              <a:t>CPU(</a:t>
            </a:r>
            <a:r>
              <a:rPr lang="zh-CN" altLang="en-US" sz="2800" dirty="0" smtClean="0">
                <a:solidFill>
                  <a:schemeClr val="tx1"/>
                </a:solidFill>
                <a:latin typeface="+mn-ea"/>
                <a:ea typeface="+mn-ea"/>
              </a:rPr>
              <a:t>中央处理单元</a:t>
            </a:r>
            <a:r>
              <a:rPr lang="en-US" altLang="zh-CN" sz="2800" dirty="0" smtClean="0">
                <a:solidFill>
                  <a:schemeClr val="tx1"/>
                </a:solidFill>
                <a:latin typeface="+mn-ea"/>
                <a:ea typeface="+mn-ea"/>
              </a:rPr>
              <a:t>)</a:t>
            </a:r>
            <a:r>
              <a:rPr lang="zh-CN" altLang="en-US" sz="2800" dirty="0" smtClean="0">
                <a:solidFill>
                  <a:schemeClr val="tx1"/>
                </a:solidFill>
                <a:latin typeface="+mn-ea"/>
                <a:ea typeface="+mn-ea"/>
              </a:rPr>
              <a:t>在许多任务之间转换、调度。</a:t>
            </a:r>
            <a:r>
              <a:rPr lang="en-US" altLang="zh-CN" sz="2800" dirty="0" smtClean="0">
                <a:solidFill>
                  <a:schemeClr val="tx1"/>
                </a:solidFill>
                <a:latin typeface="+mn-ea"/>
                <a:ea typeface="+mn-ea"/>
              </a:rPr>
              <a:t>CPU</a:t>
            </a:r>
            <a:r>
              <a:rPr lang="zh-CN" altLang="en-US" sz="2800" dirty="0" smtClean="0">
                <a:solidFill>
                  <a:schemeClr val="tx1"/>
                </a:solidFill>
                <a:latin typeface="+mn-ea"/>
                <a:ea typeface="+mn-ea"/>
              </a:rPr>
              <a:t>只有一个，轮番服务于一系列任务中的某一个。多任务运行很像前后台系统，但后台任务有多个。多任务运行使</a:t>
            </a:r>
            <a:r>
              <a:rPr lang="en-US" altLang="zh-CN" sz="2800" dirty="0" smtClean="0">
                <a:solidFill>
                  <a:schemeClr val="tx1"/>
                </a:solidFill>
                <a:latin typeface="+mn-ea"/>
                <a:ea typeface="+mn-ea"/>
              </a:rPr>
              <a:t>CPU</a:t>
            </a:r>
            <a:r>
              <a:rPr lang="zh-CN" altLang="en-US" sz="2800" dirty="0" smtClean="0">
                <a:solidFill>
                  <a:schemeClr val="tx1"/>
                </a:solidFill>
                <a:latin typeface="+mn-ea"/>
                <a:ea typeface="+mn-ea"/>
              </a:rPr>
              <a:t>的利用率得到最大的发挥，并使应用程序模块化。</a:t>
            </a:r>
            <a:endParaRPr lang="en-US" altLang="zh-CN" sz="2800" dirty="0" smtClean="0">
              <a:solidFill>
                <a:schemeClr val="tx1"/>
              </a:solidFill>
              <a:latin typeface="+mn-ea"/>
              <a:ea typeface="+mn-ea"/>
            </a:endParaRPr>
          </a:p>
          <a:p>
            <a:r>
              <a:rPr lang="zh-CN" altLang="en-US" sz="2800" dirty="0" smtClean="0">
                <a:solidFill>
                  <a:schemeClr val="tx1"/>
                </a:solidFill>
                <a:latin typeface="+mn-ea"/>
                <a:ea typeface="+mn-ea"/>
              </a:rPr>
              <a:t>多任务化的最大特点是，开发人员可以将复杂的应用程序</a:t>
            </a:r>
            <a:r>
              <a:rPr lang="zh-CN" altLang="en-US" sz="2800" b="1" dirty="0" smtClean="0">
                <a:solidFill>
                  <a:srgbClr val="FF0000"/>
                </a:solidFill>
                <a:latin typeface="+mn-ea"/>
                <a:ea typeface="+mn-ea"/>
              </a:rPr>
              <a:t>层次化</a:t>
            </a:r>
            <a:r>
              <a:rPr lang="zh-CN" altLang="en-US" sz="2800" dirty="0" smtClean="0">
                <a:latin typeface="+mn-ea"/>
                <a:ea typeface="+mn-ea"/>
              </a:rPr>
              <a:t>。</a:t>
            </a:r>
            <a:endParaRPr lang="en-US" altLang="zh-CN" sz="2800" dirty="0" smtClean="0">
              <a:latin typeface="+mn-ea"/>
              <a:ea typeface="+mn-ea"/>
            </a:endParaRPr>
          </a:p>
          <a:p>
            <a:r>
              <a:rPr lang="zh-CN" altLang="en-US" sz="2800" dirty="0" smtClean="0">
                <a:solidFill>
                  <a:schemeClr val="tx1"/>
                </a:solidFill>
                <a:latin typeface="+mn-ea"/>
                <a:ea typeface="+mn-ea"/>
              </a:rPr>
              <a:t>使用多任务，应用程序将更</a:t>
            </a:r>
            <a:r>
              <a:rPr lang="zh-CN" altLang="en-US" sz="2800" dirty="0" smtClean="0">
                <a:solidFill>
                  <a:srgbClr val="FF0000"/>
                </a:solidFill>
                <a:latin typeface="+mn-ea"/>
                <a:ea typeface="+mn-ea"/>
              </a:rPr>
              <a:t>容易设计与维护。 </a:t>
            </a:r>
            <a:endParaRPr lang="zh-CN" altLang="en-US" sz="2800" dirty="0">
              <a:solidFill>
                <a:srgbClr val="FF0000"/>
              </a:solidFill>
              <a:latin typeface="+mn-ea"/>
              <a:ea typeface="+mn-ea"/>
            </a:endParaRPr>
          </a:p>
        </p:txBody>
      </p:sp>
      <p:sp>
        <p:nvSpPr>
          <p:cNvPr id="4" name="页脚占位符 3"/>
          <p:cNvSpPr>
            <a:spLocks noGrp="1"/>
          </p:cNvSpPr>
          <p:nvPr>
            <p:ph type="ftr" sz="quarter" idx="5"/>
          </p:nvPr>
        </p:nvSpPr>
        <p:spPr/>
        <p:txBody>
          <a:bodyPr/>
          <a:lstStyle/>
          <a:p>
            <a:endParaRPr lang="zh-CN" altLang="en-US" dirty="0">
              <a:solidFill>
                <a:prstClr val="white"/>
              </a:solidFill>
            </a:endParaRPr>
          </a:p>
        </p:txBody>
      </p:sp>
      <p:sp>
        <p:nvSpPr>
          <p:cNvPr id="5" name="日期占位符 4"/>
          <p:cNvSpPr>
            <a:spLocks noGrp="1"/>
          </p:cNvSpPr>
          <p:nvPr>
            <p:ph type="dt" sz="half" idx="6"/>
          </p:nvPr>
        </p:nvSpPr>
        <p:spPr/>
        <p:txBody>
          <a:bodyPr/>
          <a:lstStyle/>
          <a:p>
            <a:fld id="{B26C1E08-0480-4423-8209-2E269C5E35ED}" type="datetime4">
              <a:rPr lang="en-US" altLang="zh-CN" smtClean="0">
                <a:solidFill>
                  <a:prstClr val="white"/>
                </a:solidFill>
              </a:rPr>
              <a:pPr/>
              <a:t>April 8, 2021</a:t>
            </a:fld>
            <a:endParaRPr lang="en-US" dirty="0" smtClean="0">
              <a:solidFill>
                <a:prstClr val="white"/>
              </a:solidFill>
            </a:endParaRPr>
          </a:p>
        </p:txBody>
      </p:sp>
      <p:sp>
        <p:nvSpPr>
          <p:cNvPr id="6" name="灯片编号占位符 5"/>
          <p:cNvSpPr>
            <a:spLocks noGrp="1"/>
          </p:cNvSpPr>
          <p:nvPr>
            <p:ph type="sldNum" sz="quarter" idx="7"/>
          </p:nvPr>
        </p:nvSpPr>
        <p:spPr/>
        <p:txBody>
          <a:bodyPr/>
          <a:lstStyle/>
          <a:p>
            <a:pPr marL="96520"/>
            <a:fld id="{81D60167-4931-47E6-BA6A-407CBD079E47}" type="slidenum">
              <a:rPr lang="en-US" altLang="zh-CN" spc="-10" smtClean="0">
                <a:solidFill>
                  <a:prstClr val="white"/>
                </a:solidFill>
                <a:cs typeface="Garamond"/>
              </a:rPr>
              <a:pPr marL="96520"/>
              <a:t>23</a:t>
            </a:fld>
            <a:endParaRPr lang="zh-CN" altLang="en-US" dirty="0">
              <a:solidFill>
                <a:prstClr val="white"/>
              </a:solidFill>
              <a:cs typeface="Garamond"/>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solidFill>
                  <a:schemeClr val="tx1"/>
                </a:solidFill>
                <a:latin typeface="+mn-ea"/>
                <a:ea typeface="+mn-ea"/>
              </a:rPr>
              <a:t>任务</a:t>
            </a:r>
            <a:endParaRPr lang="zh-CN" altLang="en-US" dirty="0">
              <a:solidFill>
                <a:schemeClr val="tx1"/>
              </a:solidFill>
              <a:latin typeface="+mn-ea"/>
              <a:ea typeface="+mn-ea"/>
            </a:endParaRPr>
          </a:p>
        </p:txBody>
      </p:sp>
      <p:sp>
        <p:nvSpPr>
          <p:cNvPr id="3" name="文本占位符 2"/>
          <p:cNvSpPr>
            <a:spLocks noGrp="1"/>
          </p:cNvSpPr>
          <p:nvPr>
            <p:ph type="body" idx="1"/>
          </p:nvPr>
        </p:nvSpPr>
        <p:spPr/>
        <p:txBody>
          <a:bodyPr/>
          <a:lstStyle/>
          <a:p>
            <a:r>
              <a:rPr lang="zh-CN" altLang="en-US" sz="2800" dirty="0" smtClean="0">
                <a:latin typeface="+mn-ea"/>
                <a:ea typeface="+mn-ea"/>
              </a:rPr>
              <a:t> </a:t>
            </a:r>
            <a:r>
              <a:rPr lang="zh-CN" altLang="en-US" sz="2800" dirty="0" smtClean="0">
                <a:solidFill>
                  <a:schemeClr val="tx1"/>
                </a:solidFill>
                <a:latin typeface="+mn-ea"/>
                <a:ea typeface="+mn-ea"/>
              </a:rPr>
              <a:t>任务，也称作一个</a:t>
            </a:r>
            <a:r>
              <a:rPr lang="zh-CN" altLang="en-US" sz="2800" dirty="0" smtClean="0">
                <a:solidFill>
                  <a:srgbClr val="FF0000"/>
                </a:solidFill>
                <a:latin typeface="+mn-ea"/>
                <a:ea typeface="+mn-ea"/>
              </a:rPr>
              <a:t>线程</a:t>
            </a:r>
            <a:r>
              <a:rPr lang="zh-CN" altLang="en-US" sz="2800" dirty="0" smtClean="0">
                <a:solidFill>
                  <a:schemeClr val="tx1"/>
                </a:solidFill>
                <a:latin typeface="+mn-ea"/>
                <a:ea typeface="+mn-ea"/>
              </a:rPr>
              <a:t>，是一个简单的程序，该程序可以认为</a:t>
            </a:r>
            <a:r>
              <a:rPr lang="en-US" altLang="zh-CN" sz="2800" dirty="0" smtClean="0">
                <a:solidFill>
                  <a:schemeClr val="tx1"/>
                </a:solidFill>
                <a:latin typeface="+mn-ea"/>
                <a:ea typeface="+mn-ea"/>
              </a:rPr>
              <a:t>CPU</a:t>
            </a:r>
            <a:r>
              <a:rPr lang="zh-CN" altLang="en-US" sz="2800" dirty="0" smtClean="0">
                <a:solidFill>
                  <a:schemeClr val="tx1"/>
                </a:solidFill>
                <a:latin typeface="+mn-ea"/>
                <a:ea typeface="+mn-ea"/>
              </a:rPr>
              <a:t>完全只属于自己。实时应用程序的设计过程，包括如何把问题分割成多个任务，每个任务都是整个应用的某一部分，每个任务被赋予一定的</a:t>
            </a:r>
            <a:r>
              <a:rPr lang="zh-CN" altLang="en-US" sz="2800" dirty="0" smtClean="0">
                <a:solidFill>
                  <a:srgbClr val="FF0000"/>
                </a:solidFill>
                <a:latin typeface="+mn-ea"/>
                <a:ea typeface="+mn-ea"/>
              </a:rPr>
              <a:t>优先级</a:t>
            </a:r>
            <a:r>
              <a:rPr lang="zh-CN" altLang="en-US" sz="2800" dirty="0" smtClean="0">
                <a:solidFill>
                  <a:schemeClr val="tx1"/>
                </a:solidFill>
                <a:latin typeface="+mn-ea"/>
                <a:ea typeface="+mn-ea"/>
              </a:rPr>
              <a:t>，有自己的</a:t>
            </a:r>
            <a:r>
              <a:rPr lang="en-US" altLang="zh-CN" sz="2800" dirty="0" smtClean="0">
                <a:solidFill>
                  <a:schemeClr val="tx1"/>
                </a:solidFill>
                <a:latin typeface="+mn-ea"/>
                <a:ea typeface="+mn-ea"/>
              </a:rPr>
              <a:t>CPU</a:t>
            </a:r>
            <a:r>
              <a:rPr lang="zh-CN" altLang="en-US" sz="2800" dirty="0" smtClean="0">
                <a:solidFill>
                  <a:schemeClr val="tx1"/>
                </a:solidFill>
                <a:latin typeface="+mn-ea"/>
                <a:ea typeface="+mn-ea"/>
              </a:rPr>
              <a:t>寄存器映射空间和栈空间。 </a:t>
            </a:r>
            <a:endParaRPr lang="zh-CN" altLang="en-US" sz="2800" dirty="0">
              <a:solidFill>
                <a:schemeClr val="tx1"/>
              </a:solidFill>
              <a:latin typeface="+mn-ea"/>
              <a:ea typeface="+mn-ea"/>
            </a:endParaRPr>
          </a:p>
        </p:txBody>
      </p:sp>
      <p:sp>
        <p:nvSpPr>
          <p:cNvPr id="4" name="页脚占位符 3"/>
          <p:cNvSpPr>
            <a:spLocks noGrp="1"/>
          </p:cNvSpPr>
          <p:nvPr>
            <p:ph type="ftr" sz="quarter" idx="5"/>
          </p:nvPr>
        </p:nvSpPr>
        <p:spPr/>
        <p:txBody>
          <a:bodyPr/>
          <a:lstStyle/>
          <a:p>
            <a:endParaRPr lang="zh-CN" altLang="en-US" dirty="0">
              <a:solidFill>
                <a:prstClr val="white"/>
              </a:solidFill>
            </a:endParaRPr>
          </a:p>
        </p:txBody>
      </p:sp>
      <p:sp>
        <p:nvSpPr>
          <p:cNvPr id="5" name="日期占位符 4"/>
          <p:cNvSpPr>
            <a:spLocks noGrp="1"/>
          </p:cNvSpPr>
          <p:nvPr>
            <p:ph type="dt" sz="half" idx="6"/>
          </p:nvPr>
        </p:nvSpPr>
        <p:spPr/>
        <p:txBody>
          <a:bodyPr/>
          <a:lstStyle/>
          <a:p>
            <a:fld id="{B26C1E08-0480-4423-8209-2E269C5E35ED}" type="datetime4">
              <a:rPr lang="en-US" altLang="zh-CN" smtClean="0">
                <a:solidFill>
                  <a:prstClr val="white"/>
                </a:solidFill>
              </a:rPr>
              <a:pPr/>
              <a:t>April 8, 2021</a:t>
            </a:fld>
            <a:endParaRPr lang="en-US" dirty="0" smtClean="0">
              <a:solidFill>
                <a:prstClr val="white"/>
              </a:solidFill>
            </a:endParaRPr>
          </a:p>
        </p:txBody>
      </p:sp>
      <p:sp>
        <p:nvSpPr>
          <p:cNvPr id="6" name="灯片编号占位符 5"/>
          <p:cNvSpPr>
            <a:spLocks noGrp="1"/>
          </p:cNvSpPr>
          <p:nvPr>
            <p:ph type="sldNum" sz="quarter" idx="7"/>
          </p:nvPr>
        </p:nvSpPr>
        <p:spPr/>
        <p:txBody>
          <a:bodyPr/>
          <a:lstStyle/>
          <a:p>
            <a:pPr marL="96520"/>
            <a:fld id="{81D60167-4931-47E6-BA6A-407CBD079E47}" type="slidenum">
              <a:rPr lang="en-US" altLang="zh-CN" spc="-10" smtClean="0">
                <a:solidFill>
                  <a:prstClr val="white"/>
                </a:solidFill>
                <a:cs typeface="Garamond"/>
              </a:rPr>
              <a:pPr marL="96520"/>
              <a:t>24</a:t>
            </a:fld>
            <a:endParaRPr lang="zh-CN" altLang="en-US" dirty="0">
              <a:solidFill>
                <a:prstClr val="white"/>
              </a:solidFill>
              <a:cs typeface="Garamond"/>
            </a:endParaRPr>
          </a:p>
        </p:txBody>
      </p:sp>
      <p:pic>
        <p:nvPicPr>
          <p:cNvPr id="9218" name="Picture 2"/>
          <p:cNvPicPr>
            <a:picLocks noChangeAspect="1" noChangeArrowheads="1"/>
          </p:cNvPicPr>
          <p:nvPr/>
        </p:nvPicPr>
        <p:blipFill>
          <a:blip r:embed="rId2" cstate="print"/>
          <a:srcRect/>
          <a:stretch>
            <a:fillRect/>
          </a:stretch>
        </p:blipFill>
        <p:spPr bwMode="auto">
          <a:xfrm>
            <a:off x="1993900" y="2870200"/>
            <a:ext cx="4114801" cy="417757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solidFill>
                  <a:schemeClr val="tx1"/>
                </a:solidFill>
                <a:latin typeface="+mn-ea"/>
                <a:ea typeface="+mn-ea"/>
              </a:rPr>
              <a:t>任务状态</a:t>
            </a:r>
            <a:endParaRPr lang="zh-CN" altLang="en-US" dirty="0">
              <a:solidFill>
                <a:schemeClr val="tx1"/>
              </a:solidFill>
              <a:latin typeface="+mn-ea"/>
              <a:ea typeface="+mn-ea"/>
            </a:endParaRPr>
          </a:p>
        </p:txBody>
      </p:sp>
      <p:sp>
        <p:nvSpPr>
          <p:cNvPr id="3" name="文本占位符 2"/>
          <p:cNvSpPr>
            <a:spLocks noGrp="1"/>
          </p:cNvSpPr>
          <p:nvPr>
            <p:ph type="body" idx="1"/>
          </p:nvPr>
        </p:nvSpPr>
        <p:spPr/>
        <p:txBody>
          <a:bodyPr/>
          <a:lstStyle/>
          <a:p>
            <a:r>
              <a:rPr lang="en-US" altLang="zh-CN" sz="2800" dirty="0" smtClean="0">
                <a:solidFill>
                  <a:schemeClr val="tx1"/>
                </a:solidFill>
                <a:latin typeface="+mn-ea"/>
                <a:ea typeface="+mn-ea"/>
              </a:rPr>
              <a:t>5</a:t>
            </a:r>
            <a:r>
              <a:rPr lang="zh-CN" altLang="en-US" sz="2800" dirty="0" smtClean="0">
                <a:solidFill>
                  <a:schemeClr val="tx1"/>
                </a:solidFill>
                <a:latin typeface="+mn-ea"/>
                <a:ea typeface="+mn-ea"/>
              </a:rPr>
              <a:t>种状态</a:t>
            </a:r>
            <a:endParaRPr lang="en-US" altLang="zh-CN" sz="2800" dirty="0" smtClean="0">
              <a:solidFill>
                <a:schemeClr val="tx1"/>
              </a:solidFill>
              <a:latin typeface="+mn-ea"/>
              <a:ea typeface="+mn-ea"/>
            </a:endParaRPr>
          </a:p>
          <a:p>
            <a:r>
              <a:rPr lang="zh-CN" altLang="en-US" sz="2800" dirty="0" smtClean="0">
                <a:solidFill>
                  <a:srgbClr val="FF0000"/>
                </a:solidFill>
                <a:latin typeface="+mn-ea"/>
                <a:ea typeface="+mn-ea"/>
              </a:rPr>
              <a:t>休眠态：</a:t>
            </a:r>
            <a:r>
              <a:rPr lang="zh-CN" altLang="en-US" sz="2800" dirty="0" smtClean="0">
                <a:solidFill>
                  <a:schemeClr val="tx1"/>
                </a:solidFill>
                <a:latin typeface="+mn-ea"/>
                <a:ea typeface="+mn-ea"/>
              </a:rPr>
              <a:t>该任务驻留在内存中，但并不被多任务内核所调度。</a:t>
            </a:r>
            <a:endParaRPr lang="en-US" altLang="zh-CN" sz="2800" dirty="0" smtClean="0">
              <a:solidFill>
                <a:schemeClr val="tx1"/>
              </a:solidFill>
              <a:latin typeface="+mn-ea"/>
              <a:ea typeface="+mn-ea"/>
            </a:endParaRPr>
          </a:p>
          <a:p>
            <a:r>
              <a:rPr lang="zh-CN" altLang="en-US" sz="2800" dirty="0" smtClean="0">
                <a:solidFill>
                  <a:srgbClr val="FF0000"/>
                </a:solidFill>
                <a:latin typeface="+mn-ea"/>
                <a:ea typeface="+mn-ea"/>
              </a:rPr>
              <a:t>就绪态：</a:t>
            </a:r>
            <a:r>
              <a:rPr lang="zh-CN" altLang="en-US" sz="2800" dirty="0" smtClean="0">
                <a:solidFill>
                  <a:schemeClr val="tx1"/>
                </a:solidFill>
                <a:latin typeface="+mn-ea"/>
                <a:ea typeface="+mn-ea"/>
              </a:rPr>
              <a:t>任务准备运行，但优先级比运行任务低，暂时不能运行。</a:t>
            </a:r>
            <a:endParaRPr lang="en-US" altLang="zh-CN" sz="2800" dirty="0" smtClean="0">
              <a:solidFill>
                <a:schemeClr val="tx1"/>
              </a:solidFill>
              <a:latin typeface="+mn-ea"/>
              <a:ea typeface="+mn-ea"/>
            </a:endParaRPr>
          </a:p>
          <a:p>
            <a:r>
              <a:rPr lang="zh-CN" altLang="en-US" sz="2800" dirty="0" smtClean="0">
                <a:solidFill>
                  <a:srgbClr val="FF0000"/>
                </a:solidFill>
                <a:latin typeface="+mn-ea"/>
                <a:ea typeface="+mn-ea"/>
              </a:rPr>
              <a:t>运行态：</a:t>
            </a:r>
            <a:r>
              <a:rPr lang="zh-CN" altLang="en-US" sz="2800" dirty="0" smtClean="0">
                <a:solidFill>
                  <a:schemeClr val="tx1"/>
                </a:solidFill>
                <a:latin typeface="+mn-ea"/>
                <a:ea typeface="+mn-ea"/>
              </a:rPr>
              <a:t>任务是指该任务掌握了</a:t>
            </a:r>
            <a:r>
              <a:rPr lang="en-US" altLang="zh-CN" sz="2800" dirty="0" smtClean="0">
                <a:solidFill>
                  <a:schemeClr val="tx1"/>
                </a:solidFill>
                <a:latin typeface="+mn-ea"/>
                <a:ea typeface="+mn-ea"/>
              </a:rPr>
              <a:t>CPU</a:t>
            </a:r>
            <a:r>
              <a:rPr lang="zh-CN" altLang="en-US" sz="2800" dirty="0" smtClean="0">
                <a:solidFill>
                  <a:schemeClr val="tx1"/>
                </a:solidFill>
                <a:latin typeface="+mn-ea"/>
                <a:ea typeface="+mn-ea"/>
              </a:rPr>
              <a:t>的控制权，正在运行中。</a:t>
            </a:r>
            <a:endParaRPr lang="en-US" altLang="zh-CN" sz="2800" dirty="0" smtClean="0">
              <a:solidFill>
                <a:schemeClr val="tx1"/>
              </a:solidFill>
              <a:latin typeface="+mn-ea"/>
              <a:ea typeface="+mn-ea"/>
            </a:endParaRPr>
          </a:p>
          <a:p>
            <a:r>
              <a:rPr lang="zh-CN" altLang="en-US" sz="2800" dirty="0" smtClean="0">
                <a:solidFill>
                  <a:srgbClr val="FF0000"/>
                </a:solidFill>
                <a:latin typeface="+mn-ea"/>
                <a:ea typeface="+mn-ea"/>
              </a:rPr>
              <a:t>挂起态：</a:t>
            </a:r>
            <a:r>
              <a:rPr lang="zh-CN" altLang="en-US" sz="2800" dirty="0" smtClean="0">
                <a:solidFill>
                  <a:schemeClr val="tx1"/>
                </a:solidFill>
                <a:latin typeface="+mn-ea"/>
                <a:ea typeface="+mn-ea"/>
              </a:rPr>
              <a:t>也可以叫做</a:t>
            </a:r>
            <a:r>
              <a:rPr lang="zh-CN" altLang="en-US" sz="2800" dirty="0" smtClean="0">
                <a:solidFill>
                  <a:srgbClr val="FF0000"/>
                </a:solidFill>
                <a:latin typeface="+mn-ea"/>
                <a:ea typeface="+mn-ea"/>
              </a:rPr>
              <a:t>等待事件态</a:t>
            </a:r>
            <a:r>
              <a:rPr lang="zh-CN" altLang="en-US" sz="2800" dirty="0" smtClean="0">
                <a:solidFill>
                  <a:schemeClr val="tx1"/>
                </a:solidFill>
                <a:latin typeface="+mn-ea"/>
                <a:ea typeface="+mn-ea"/>
              </a:rPr>
              <a:t>。指该任务在等待某一事件的发生，（例如等待某外设的</a:t>
            </a:r>
            <a:r>
              <a:rPr lang="en-US" altLang="zh-CN" sz="2800" dirty="0" smtClean="0">
                <a:solidFill>
                  <a:schemeClr val="tx1"/>
                </a:solidFill>
                <a:latin typeface="+mn-ea"/>
                <a:ea typeface="+mn-ea"/>
              </a:rPr>
              <a:t>I/O</a:t>
            </a:r>
            <a:r>
              <a:rPr lang="zh-CN" altLang="en-US" sz="2800" dirty="0" smtClean="0">
                <a:solidFill>
                  <a:schemeClr val="tx1"/>
                </a:solidFill>
                <a:latin typeface="+mn-ea"/>
                <a:ea typeface="+mn-ea"/>
              </a:rPr>
              <a:t>操作，等待某共享资源由暂不能使用变成能使用状态，等待定时脉冲的到来或等待超时信号的到来以结束目前的等待，等等）。</a:t>
            </a:r>
            <a:endParaRPr lang="en-US" altLang="zh-CN" sz="2800" dirty="0" smtClean="0">
              <a:solidFill>
                <a:schemeClr val="tx1"/>
              </a:solidFill>
              <a:latin typeface="+mn-ea"/>
              <a:ea typeface="+mn-ea"/>
            </a:endParaRPr>
          </a:p>
          <a:p>
            <a:r>
              <a:rPr lang="zh-CN" altLang="en-US" sz="2800" dirty="0" smtClean="0">
                <a:solidFill>
                  <a:srgbClr val="FF0000"/>
                </a:solidFill>
                <a:latin typeface="+mn-ea"/>
                <a:ea typeface="+mn-ea"/>
              </a:rPr>
              <a:t>被中断态：</a:t>
            </a:r>
            <a:r>
              <a:rPr lang="zh-CN" altLang="en-US" sz="2800" dirty="0" smtClean="0">
                <a:solidFill>
                  <a:schemeClr val="tx1"/>
                </a:solidFill>
                <a:latin typeface="+mn-ea"/>
                <a:ea typeface="+mn-ea"/>
              </a:rPr>
              <a:t>发生中断时，</a:t>
            </a:r>
            <a:r>
              <a:rPr lang="en-US" altLang="zh-CN" sz="2800" dirty="0" smtClean="0">
                <a:solidFill>
                  <a:schemeClr val="tx1"/>
                </a:solidFill>
                <a:latin typeface="+mn-ea"/>
                <a:ea typeface="+mn-ea"/>
              </a:rPr>
              <a:t>CPU</a:t>
            </a:r>
            <a:r>
              <a:rPr lang="zh-CN" altLang="en-US" sz="2800" dirty="0" smtClean="0">
                <a:solidFill>
                  <a:schemeClr val="tx1"/>
                </a:solidFill>
                <a:latin typeface="+mn-ea"/>
                <a:ea typeface="+mn-ea"/>
              </a:rPr>
              <a:t>提供相应的中断服务，正在运行的任务暂不能运行，就进入了被中断状态。</a:t>
            </a:r>
            <a:endParaRPr lang="zh-CN" altLang="en-US" sz="2800" dirty="0">
              <a:solidFill>
                <a:schemeClr val="tx1"/>
              </a:solidFill>
              <a:latin typeface="+mn-ea"/>
              <a:ea typeface="+mn-ea"/>
            </a:endParaRPr>
          </a:p>
        </p:txBody>
      </p:sp>
      <p:sp>
        <p:nvSpPr>
          <p:cNvPr id="4" name="页脚占位符 3"/>
          <p:cNvSpPr>
            <a:spLocks noGrp="1"/>
          </p:cNvSpPr>
          <p:nvPr>
            <p:ph type="ftr" sz="quarter" idx="5"/>
          </p:nvPr>
        </p:nvSpPr>
        <p:spPr/>
        <p:txBody>
          <a:bodyPr/>
          <a:lstStyle/>
          <a:p>
            <a:endParaRPr lang="zh-CN" altLang="en-US" dirty="0">
              <a:solidFill>
                <a:prstClr val="white"/>
              </a:solidFill>
            </a:endParaRPr>
          </a:p>
        </p:txBody>
      </p:sp>
      <p:sp>
        <p:nvSpPr>
          <p:cNvPr id="5" name="日期占位符 4"/>
          <p:cNvSpPr>
            <a:spLocks noGrp="1"/>
          </p:cNvSpPr>
          <p:nvPr>
            <p:ph type="dt" sz="half" idx="6"/>
          </p:nvPr>
        </p:nvSpPr>
        <p:spPr/>
        <p:txBody>
          <a:bodyPr/>
          <a:lstStyle/>
          <a:p>
            <a:fld id="{B26C1E08-0480-4423-8209-2E269C5E35ED}" type="datetime4">
              <a:rPr lang="en-US" altLang="zh-CN" smtClean="0">
                <a:solidFill>
                  <a:prstClr val="white"/>
                </a:solidFill>
              </a:rPr>
              <a:pPr/>
              <a:t>April 8, 2021</a:t>
            </a:fld>
            <a:endParaRPr lang="en-US" dirty="0" smtClean="0">
              <a:solidFill>
                <a:prstClr val="white"/>
              </a:solidFill>
            </a:endParaRPr>
          </a:p>
        </p:txBody>
      </p:sp>
      <p:sp>
        <p:nvSpPr>
          <p:cNvPr id="6" name="灯片编号占位符 5"/>
          <p:cNvSpPr>
            <a:spLocks noGrp="1"/>
          </p:cNvSpPr>
          <p:nvPr>
            <p:ph type="sldNum" sz="quarter" idx="7"/>
          </p:nvPr>
        </p:nvSpPr>
        <p:spPr/>
        <p:txBody>
          <a:bodyPr/>
          <a:lstStyle/>
          <a:p>
            <a:pPr marL="96520"/>
            <a:fld id="{81D60167-4931-47E6-BA6A-407CBD079E47}" type="slidenum">
              <a:rPr lang="en-US" altLang="zh-CN" spc="-10" smtClean="0">
                <a:solidFill>
                  <a:prstClr val="white"/>
                </a:solidFill>
                <a:cs typeface="Garamond"/>
              </a:rPr>
              <a:pPr marL="96520"/>
              <a:t>25</a:t>
            </a:fld>
            <a:endParaRPr lang="zh-CN" altLang="en-US" dirty="0">
              <a:solidFill>
                <a:prstClr val="white"/>
              </a:solidFill>
              <a:cs typeface="Garamond"/>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solidFill>
                  <a:schemeClr val="tx1"/>
                </a:solidFill>
                <a:latin typeface="+mn-ea"/>
                <a:ea typeface="+mn-ea"/>
              </a:rPr>
              <a:t>任务状态</a:t>
            </a:r>
            <a:endParaRPr lang="zh-CN" altLang="en-US" dirty="0">
              <a:solidFill>
                <a:schemeClr val="tx1"/>
              </a:solidFill>
              <a:latin typeface="+mn-ea"/>
              <a:ea typeface="+mn-ea"/>
            </a:endParaRPr>
          </a:p>
        </p:txBody>
      </p:sp>
      <p:sp>
        <p:nvSpPr>
          <p:cNvPr id="3" name="文本占位符 2"/>
          <p:cNvSpPr>
            <a:spLocks noGrp="1"/>
          </p:cNvSpPr>
          <p:nvPr>
            <p:ph type="body" idx="1"/>
          </p:nvPr>
        </p:nvSpPr>
        <p:spPr/>
        <p:txBody>
          <a:bodyPr/>
          <a:lstStyle/>
          <a:p>
            <a:endParaRPr lang="zh-CN" altLang="en-US" sz="2800" dirty="0">
              <a:latin typeface="+mn-ea"/>
              <a:ea typeface="+mn-ea"/>
            </a:endParaRPr>
          </a:p>
        </p:txBody>
      </p:sp>
      <p:sp>
        <p:nvSpPr>
          <p:cNvPr id="4" name="页脚占位符 3"/>
          <p:cNvSpPr>
            <a:spLocks noGrp="1"/>
          </p:cNvSpPr>
          <p:nvPr>
            <p:ph type="ftr" sz="quarter" idx="5"/>
          </p:nvPr>
        </p:nvSpPr>
        <p:spPr/>
        <p:txBody>
          <a:bodyPr/>
          <a:lstStyle/>
          <a:p>
            <a:endParaRPr lang="zh-CN" altLang="en-US" dirty="0">
              <a:solidFill>
                <a:prstClr val="white"/>
              </a:solidFill>
            </a:endParaRPr>
          </a:p>
        </p:txBody>
      </p:sp>
      <p:sp>
        <p:nvSpPr>
          <p:cNvPr id="5" name="日期占位符 4"/>
          <p:cNvSpPr>
            <a:spLocks noGrp="1"/>
          </p:cNvSpPr>
          <p:nvPr>
            <p:ph type="dt" sz="half" idx="6"/>
          </p:nvPr>
        </p:nvSpPr>
        <p:spPr/>
        <p:txBody>
          <a:bodyPr/>
          <a:lstStyle/>
          <a:p>
            <a:fld id="{B26C1E08-0480-4423-8209-2E269C5E35ED}" type="datetime4">
              <a:rPr lang="en-US" altLang="zh-CN" smtClean="0">
                <a:solidFill>
                  <a:prstClr val="white"/>
                </a:solidFill>
              </a:rPr>
              <a:pPr/>
              <a:t>April 8, 2021</a:t>
            </a:fld>
            <a:endParaRPr lang="en-US" dirty="0" smtClean="0">
              <a:solidFill>
                <a:prstClr val="white"/>
              </a:solidFill>
            </a:endParaRPr>
          </a:p>
        </p:txBody>
      </p:sp>
      <p:sp>
        <p:nvSpPr>
          <p:cNvPr id="6" name="灯片编号占位符 5"/>
          <p:cNvSpPr>
            <a:spLocks noGrp="1"/>
          </p:cNvSpPr>
          <p:nvPr>
            <p:ph type="sldNum" sz="quarter" idx="7"/>
          </p:nvPr>
        </p:nvSpPr>
        <p:spPr/>
        <p:txBody>
          <a:bodyPr/>
          <a:lstStyle/>
          <a:p>
            <a:pPr marL="96520"/>
            <a:fld id="{81D60167-4931-47E6-BA6A-407CBD079E47}" type="slidenum">
              <a:rPr lang="en-US" altLang="zh-CN" spc="-10" smtClean="0">
                <a:solidFill>
                  <a:prstClr val="white"/>
                </a:solidFill>
                <a:cs typeface="Garamond"/>
              </a:rPr>
              <a:pPr marL="96520"/>
              <a:t>26</a:t>
            </a:fld>
            <a:endParaRPr lang="zh-CN" altLang="en-US" dirty="0">
              <a:solidFill>
                <a:prstClr val="white"/>
              </a:solidFill>
              <a:cs typeface="Garamond"/>
            </a:endParaRPr>
          </a:p>
        </p:txBody>
      </p:sp>
      <p:pic>
        <p:nvPicPr>
          <p:cNvPr id="10242" name="Picture 2"/>
          <p:cNvPicPr>
            <a:picLocks noChangeAspect="1" noChangeArrowheads="1"/>
          </p:cNvPicPr>
          <p:nvPr/>
        </p:nvPicPr>
        <p:blipFill>
          <a:blip r:embed="rId2" cstate="print"/>
          <a:srcRect/>
          <a:stretch>
            <a:fillRect/>
          </a:stretch>
        </p:blipFill>
        <p:spPr bwMode="auto">
          <a:xfrm>
            <a:off x="303213" y="1103313"/>
            <a:ext cx="10346763" cy="550068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solidFill>
                  <a:schemeClr val="tx1"/>
                </a:solidFill>
                <a:latin typeface="+mn-ea"/>
                <a:ea typeface="+mn-ea"/>
              </a:rPr>
              <a:t>任务切换</a:t>
            </a:r>
            <a:r>
              <a:rPr lang="en-US" altLang="zh-CN" b="1" dirty="0" smtClean="0">
                <a:solidFill>
                  <a:schemeClr val="tx1"/>
                </a:solidFill>
                <a:latin typeface="+mn-ea"/>
                <a:ea typeface="+mn-ea"/>
              </a:rPr>
              <a:t>(Context Switch or Task Switch) </a:t>
            </a:r>
            <a:endParaRPr lang="zh-CN" altLang="en-US" dirty="0">
              <a:solidFill>
                <a:schemeClr val="tx1"/>
              </a:solidFill>
              <a:latin typeface="+mn-ea"/>
              <a:ea typeface="+mn-ea"/>
            </a:endParaRPr>
          </a:p>
        </p:txBody>
      </p:sp>
      <p:sp>
        <p:nvSpPr>
          <p:cNvPr id="3" name="文本占位符 2"/>
          <p:cNvSpPr>
            <a:spLocks noGrp="1"/>
          </p:cNvSpPr>
          <p:nvPr>
            <p:ph type="body" idx="1"/>
          </p:nvPr>
        </p:nvSpPr>
        <p:spPr/>
        <p:txBody>
          <a:bodyPr/>
          <a:lstStyle/>
          <a:p>
            <a:r>
              <a:rPr lang="en-US" altLang="zh-CN" sz="2800" dirty="0" smtClean="0">
                <a:solidFill>
                  <a:schemeClr val="tx1"/>
                </a:solidFill>
                <a:latin typeface="+mn-ea"/>
                <a:ea typeface="+mn-ea"/>
              </a:rPr>
              <a:t>Context Switch </a:t>
            </a:r>
            <a:r>
              <a:rPr lang="zh-CN" altLang="en-US" sz="2800" dirty="0" smtClean="0">
                <a:solidFill>
                  <a:schemeClr val="tx1"/>
                </a:solidFill>
                <a:latin typeface="+mn-ea"/>
                <a:ea typeface="+mn-ea"/>
              </a:rPr>
              <a:t>在有的书中翻译成</a:t>
            </a:r>
            <a:r>
              <a:rPr lang="zh-CN" altLang="en-US" sz="2800" dirty="0" smtClean="0">
                <a:solidFill>
                  <a:srgbClr val="FF0000"/>
                </a:solidFill>
                <a:latin typeface="+mn-ea"/>
                <a:ea typeface="+mn-ea"/>
              </a:rPr>
              <a:t>上下文切换</a:t>
            </a:r>
            <a:r>
              <a:rPr lang="zh-CN" altLang="en-US" sz="2800" dirty="0" smtClean="0">
                <a:solidFill>
                  <a:schemeClr val="tx1"/>
                </a:solidFill>
                <a:latin typeface="+mn-ea"/>
                <a:ea typeface="+mn-ea"/>
              </a:rPr>
              <a:t>，实际含义是</a:t>
            </a:r>
            <a:r>
              <a:rPr lang="zh-CN" altLang="en-US" sz="2800" dirty="0" smtClean="0">
                <a:solidFill>
                  <a:srgbClr val="FF0000"/>
                </a:solidFill>
                <a:latin typeface="+mn-ea"/>
                <a:ea typeface="+mn-ea"/>
              </a:rPr>
              <a:t>任务切换，或</a:t>
            </a:r>
            <a:r>
              <a:rPr lang="en-US" altLang="zh-CN" sz="2800" dirty="0" smtClean="0">
                <a:solidFill>
                  <a:srgbClr val="FF0000"/>
                </a:solidFill>
                <a:latin typeface="+mn-ea"/>
                <a:ea typeface="+mn-ea"/>
              </a:rPr>
              <a:t>CPU</a:t>
            </a:r>
            <a:r>
              <a:rPr lang="zh-CN" altLang="en-US" sz="2800" dirty="0" smtClean="0">
                <a:solidFill>
                  <a:srgbClr val="FF0000"/>
                </a:solidFill>
                <a:latin typeface="+mn-ea"/>
                <a:ea typeface="+mn-ea"/>
              </a:rPr>
              <a:t>寄存器内容切换</a:t>
            </a:r>
            <a:r>
              <a:rPr lang="zh-CN" altLang="en-US" sz="2800" dirty="0" smtClean="0">
                <a:latin typeface="+mn-ea"/>
                <a:ea typeface="+mn-ea"/>
              </a:rPr>
              <a:t>。</a:t>
            </a:r>
            <a:endParaRPr lang="en-US" altLang="zh-CN" sz="2800" dirty="0" smtClean="0">
              <a:latin typeface="+mn-ea"/>
              <a:ea typeface="+mn-ea"/>
            </a:endParaRPr>
          </a:p>
          <a:p>
            <a:r>
              <a:rPr lang="zh-CN" altLang="en-US" sz="2800" dirty="0" smtClean="0">
                <a:solidFill>
                  <a:schemeClr val="tx1"/>
                </a:solidFill>
                <a:latin typeface="+mn-ea"/>
                <a:ea typeface="+mn-ea"/>
              </a:rPr>
              <a:t>当多任务内核决定运行另外的任务时，它保存正在运行任务的当前状态（</a:t>
            </a:r>
            <a:r>
              <a:rPr lang="en-US" altLang="zh-CN" sz="2800" dirty="0" smtClean="0">
                <a:solidFill>
                  <a:schemeClr val="tx1"/>
                </a:solidFill>
                <a:latin typeface="+mn-ea"/>
                <a:ea typeface="+mn-ea"/>
              </a:rPr>
              <a:t>Context</a:t>
            </a:r>
            <a:r>
              <a:rPr lang="zh-CN" altLang="en-US" sz="2800" dirty="0" smtClean="0">
                <a:solidFill>
                  <a:schemeClr val="tx1"/>
                </a:solidFill>
                <a:latin typeface="+mn-ea"/>
                <a:ea typeface="+mn-ea"/>
              </a:rPr>
              <a:t>），即</a:t>
            </a:r>
            <a:r>
              <a:rPr lang="en-US" altLang="zh-CN" sz="2800" dirty="0" smtClean="0">
                <a:solidFill>
                  <a:schemeClr val="tx1"/>
                </a:solidFill>
                <a:latin typeface="+mn-ea"/>
                <a:ea typeface="+mn-ea"/>
              </a:rPr>
              <a:t>CPU</a:t>
            </a:r>
            <a:r>
              <a:rPr lang="zh-CN" altLang="en-US" sz="2800" dirty="0" smtClean="0">
                <a:solidFill>
                  <a:schemeClr val="tx1"/>
                </a:solidFill>
                <a:latin typeface="+mn-ea"/>
                <a:ea typeface="+mn-ea"/>
              </a:rPr>
              <a:t>寄存器中的全部内容。这些内容保存在任务的当前状况保存区（</a:t>
            </a:r>
            <a:r>
              <a:rPr lang="en-US" altLang="zh-CN" sz="2800" dirty="0" smtClean="0">
                <a:solidFill>
                  <a:schemeClr val="tx1"/>
                </a:solidFill>
                <a:latin typeface="+mn-ea"/>
                <a:ea typeface="+mn-ea"/>
              </a:rPr>
              <a:t>Task</a:t>
            </a:r>
            <a:r>
              <a:rPr lang="zh-CN" altLang="en-US" sz="2800" dirty="0" smtClean="0">
                <a:solidFill>
                  <a:schemeClr val="tx1"/>
                </a:solidFill>
                <a:latin typeface="+mn-ea"/>
                <a:ea typeface="+mn-ea"/>
              </a:rPr>
              <a:t>’</a:t>
            </a:r>
            <a:r>
              <a:rPr lang="en-US" altLang="zh-CN" sz="2800" dirty="0" smtClean="0">
                <a:solidFill>
                  <a:schemeClr val="tx1"/>
                </a:solidFill>
                <a:latin typeface="+mn-ea"/>
                <a:ea typeface="+mn-ea"/>
              </a:rPr>
              <a:t>s Context Storage area</a:t>
            </a:r>
            <a:r>
              <a:rPr lang="zh-CN" altLang="en-US" sz="2800" dirty="0" smtClean="0">
                <a:solidFill>
                  <a:schemeClr val="tx1"/>
                </a:solidFill>
                <a:latin typeface="+mn-ea"/>
                <a:ea typeface="+mn-ea"/>
              </a:rPr>
              <a:t>），也就是任务自己的栈区之中。入栈工作完成以后，就是把下一个将要运行的任务的当前状况从该任务的栈中重新装入</a:t>
            </a:r>
            <a:r>
              <a:rPr lang="en-US" altLang="zh-CN" sz="2800" dirty="0" smtClean="0">
                <a:solidFill>
                  <a:schemeClr val="tx1"/>
                </a:solidFill>
                <a:latin typeface="+mn-ea"/>
                <a:ea typeface="+mn-ea"/>
              </a:rPr>
              <a:t>CPU</a:t>
            </a:r>
            <a:r>
              <a:rPr lang="zh-CN" altLang="en-US" sz="2800" dirty="0" smtClean="0">
                <a:solidFill>
                  <a:schemeClr val="tx1"/>
                </a:solidFill>
                <a:latin typeface="+mn-ea"/>
                <a:ea typeface="+mn-ea"/>
              </a:rPr>
              <a:t>的寄存器，并开始下一个任务的运行。</a:t>
            </a:r>
            <a:r>
              <a:rPr lang="zh-CN" altLang="en-US" sz="2800" dirty="0" smtClean="0">
                <a:solidFill>
                  <a:srgbClr val="FF0000"/>
                </a:solidFill>
                <a:latin typeface="+mn-ea"/>
                <a:ea typeface="+mn-ea"/>
              </a:rPr>
              <a:t>这个过程叫做任务切换</a:t>
            </a:r>
            <a:r>
              <a:rPr lang="zh-CN" altLang="en-US" sz="2800" dirty="0" smtClean="0">
                <a:latin typeface="+mn-ea"/>
                <a:ea typeface="+mn-ea"/>
              </a:rPr>
              <a:t>。</a:t>
            </a:r>
            <a:endParaRPr lang="en-US" altLang="zh-CN" sz="2800" dirty="0" smtClean="0">
              <a:latin typeface="+mn-ea"/>
              <a:ea typeface="+mn-ea"/>
            </a:endParaRPr>
          </a:p>
          <a:p>
            <a:r>
              <a:rPr lang="zh-CN" altLang="en-US" sz="2800" dirty="0" smtClean="0">
                <a:solidFill>
                  <a:srgbClr val="FF0000"/>
                </a:solidFill>
                <a:latin typeface="+mn-ea"/>
                <a:ea typeface="+mn-ea"/>
              </a:rPr>
              <a:t>任务切换过程增加了应用程序的额外负荷</a:t>
            </a:r>
            <a:r>
              <a:rPr lang="zh-CN" altLang="en-US" sz="2800" dirty="0" smtClean="0">
                <a:latin typeface="+mn-ea"/>
                <a:ea typeface="+mn-ea"/>
              </a:rPr>
              <a:t>。</a:t>
            </a:r>
            <a:r>
              <a:rPr lang="en-US" altLang="zh-CN" sz="2800" dirty="0" smtClean="0">
                <a:solidFill>
                  <a:srgbClr val="FF0000"/>
                </a:solidFill>
                <a:latin typeface="+mn-ea"/>
                <a:ea typeface="+mn-ea"/>
              </a:rPr>
              <a:t>CPU</a:t>
            </a:r>
            <a:r>
              <a:rPr lang="zh-CN" altLang="en-US" sz="2800" dirty="0" smtClean="0">
                <a:solidFill>
                  <a:srgbClr val="FF0000"/>
                </a:solidFill>
                <a:latin typeface="+mn-ea"/>
                <a:ea typeface="+mn-ea"/>
              </a:rPr>
              <a:t>的内部寄存器越多，额外负荷就越重。</a:t>
            </a:r>
            <a:r>
              <a:rPr lang="zh-CN" altLang="en-US" sz="2800" dirty="0" smtClean="0">
                <a:solidFill>
                  <a:schemeClr val="tx1"/>
                </a:solidFill>
                <a:latin typeface="+mn-ea"/>
                <a:ea typeface="+mn-ea"/>
              </a:rPr>
              <a:t>做任务切换所需要的时间取决于</a:t>
            </a:r>
            <a:r>
              <a:rPr lang="en-US" altLang="zh-CN" sz="2800" dirty="0" smtClean="0">
                <a:solidFill>
                  <a:schemeClr val="tx1"/>
                </a:solidFill>
                <a:latin typeface="+mn-ea"/>
                <a:ea typeface="+mn-ea"/>
              </a:rPr>
              <a:t>CPU</a:t>
            </a:r>
            <a:r>
              <a:rPr lang="zh-CN" altLang="en-US" sz="2800" dirty="0" smtClean="0">
                <a:solidFill>
                  <a:schemeClr val="tx1"/>
                </a:solidFill>
                <a:latin typeface="+mn-ea"/>
                <a:ea typeface="+mn-ea"/>
              </a:rPr>
              <a:t>有多少寄存器要入栈。实时内核的性能不应该以每秒钟能做多少次任务切换来评价。 </a:t>
            </a:r>
            <a:endParaRPr lang="zh-CN" altLang="en-US" sz="2800" dirty="0">
              <a:solidFill>
                <a:schemeClr val="tx1"/>
              </a:solidFill>
              <a:latin typeface="+mn-ea"/>
              <a:ea typeface="+mn-ea"/>
            </a:endParaRPr>
          </a:p>
        </p:txBody>
      </p:sp>
      <p:sp>
        <p:nvSpPr>
          <p:cNvPr id="4" name="页脚占位符 3"/>
          <p:cNvSpPr>
            <a:spLocks noGrp="1"/>
          </p:cNvSpPr>
          <p:nvPr>
            <p:ph type="ftr" sz="quarter" idx="5"/>
          </p:nvPr>
        </p:nvSpPr>
        <p:spPr/>
        <p:txBody>
          <a:bodyPr/>
          <a:lstStyle/>
          <a:p>
            <a:endParaRPr lang="zh-CN" altLang="en-US" dirty="0">
              <a:solidFill>
                <a:prstClr val="white"/>
              </a:solidFill>
            </a:endParaRPr>
          </a:p>
        </p:txBody>
      </p:sp>
      <p:sp>
        <p:nvSpPr>
          <p:cNvPr id="5" name="日期占位符 4"/>
          <p:cNvSpPr>
            <a:spLocks noGrp="1"/>
          </p:cNvSpPr>
          <p:nvPr>
            <p:ph type="dt" sz="half" idx="6"/>
          </p:nvPr>
        </p:nvSpPr>
        <p:spPr/>
        <p:txBody>
          <a:bodyPr/>
          <a:lstStyle/>
          <a:p>
            <a:fld id="{B26C1E08-0480-4423-8209-2E269C5E35ED}" type="datetime4">
              <a:rPr lang="en-US" altLang="zh-CN" smtClean="0">
                <a:solidFill>
                  <a:prstClr val="white"/>
                </a:solidFill>
              </a:rPr>
              <a:pPr/>
              <a:t>April 8, 2021</a:t>
            </a:fld>
            <a:endParaRPr lang="en-US" dirty="0" smtClean="0">
              <a:solidFill>
                <a:prstClr val="white"/>
              </a:solidFill>
            </a:endParaRPr>
          </a:p>
        </p:txBody>
      </p:sp>
      <p:sp>
        <p:nvSpPr>
          <p:cNvPr id="6" name="灯片编号占位符 5"/>
          <p:cNvSpPr>
            <a:spLocks noGrp="1"/>
          </p:cNvSpPr>
          <p:nvPr>
            <p:ph type="sldNum" sz="quarter" idx="7"/>
          </p:nvPr>
        </p:nvSpPr>
        <p:spPr/>
        <p:txBody>
          <a:bodyPr/>
          <a:lstStyle/>
          <a:p>
            <a:pPr marL="96520"/>
            <a:fld id="{81D60167-4931-47E6-BA6A-407CBD079E47}" type="slidenum">
              <a:rPr lang="en-US" altLang="zh-CN" spc="-10" smtClean="0">
                <a:solidFill>
                  <a:prstClr val="white"/>
                </a:solidFill>
                <a:cs typeface="Garamond"/>
              </a:rPr>
              <a:pPr marL="96520"/>
              <a:t>27</a:t>
            </a:fld>
            <a:endParaRPr lang="zh-CN" altLang="en-US" dirty="0">
              <a:solidFill>
                <a:prstClr val="white"/>
              </a:solidFill>
              <a:cs typeface="Garamond"/>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solidFill>
                  <a:schemeClr val="tx1"/>
                </a:solidFill>
                <a:latin typeface="+mn-ea"/>
                <a:ea typeface="+mn-ea"/>
              </a:rPr>
              <a:t>内核（</a:t>
            </a:r>
            <a:r>
              <a:rPr lang="en-US" altLang="zh-CN" b="1" dirty="0" smtClean="0">
                <a:solidFill>
                  <a:schemeClr val="tx1"/>
                </a:solidFill>
                <a:latin typeface="+mn-ea"/>
                <a:ea typeface="+mn-ea"/>
              </a:rPr>
              <a:t>Kernel</a:t>
            </a:r>
            <a:r>
              <a:rPr lang="zh-CN" altLang="en-US" b="1" dirty="0" smtClean="0">
                <a:solidFill>
                  <a:schemeClr val="tx1"/>
                </a:solidFill>
                <a:latin typeface="+mn-ea"/>
                <a:ea typeface="+mn-ea"/>
              </a:rPr>
              <a:t>）</a:t>
            </a:r>
            <a:endParaRPr lang="zh-CN" altLang="en-US" dirty="0">
              <a:solidFill>
                <a:schemeClr val="tx1"/>
              </a:solidFill>
              <a:latin typeface="+mn-ea"/>
              <a:ea typeface="+mn-ea"/>
            </a:endParaRPr>
          </a:p>
        </p:txBody>
      </p:sp>
      <p:sp>
        <p:nvSpPr>
          <p:cNvPr id="3" name="文本占位符 2"/>
          <p:cNvSpPr>
            <a:spLocks noGrp="1"/>
          </p:cNvSpPr>
          <p:nvPr>
            <p:ph type="body" idx="1"/>
          </p:nvPr>
        </p:nvSpPr>
        <p:spPr/>
        <p:txBody>
          <a:bodyPr/>
          <a:lstStyle/>
          <a:p>
            <a:r>
              <a:rPr lang="zh-CN" altLang="en-US" sz="2400" dirty="0" smtClean="0">
                <a:solidFill>
                  <a:schemeClr val="tx1"/>
                </a:solidFill>
                <a:latin typeface="+mn-ea"/>
                <a:ea typeface="+mn-ea"/>
              </a:rPr>
              <a:t>多任务系统中，内核负责管理任务，或者说为任务</a:t>
            </a:r>
            <a:r>
              <a:rPr lang="zh-CN" altLang="en-US" sz="2400" dirty="0" smtClean="0">
                <a:solidFill>
                  <a:srgbClr val="FF0000"/>
                </a:solidFill>
                <a:latin typeface="+mn-ea"/>
                <a:ea typeface="+mn-ea"/>
              </a:rPr>
              <a:t>分配</a:t>
            </a:r>
            <a:r>
              <a:rPr lang="en-US" altLang="zh-CN" sz="2400" dirty="0" smtClean="0">
                <a:solidFill>
                  <a:srgbClr val="FF0000"/>
                </a:solidFill>
                <a:latin typeface="+mn-ea"/>
                <a:ea typeface="+mn-ea"/>
              </a:rPr>
              <a:t>CPU</a:t>
            </a:r>
            <a:r>
              <a:rPr lang="zh-CN" altLang="en-US" sz="2400" dirty="0" smtClean="0">
                <a:solidFill>
                  <a:srgbClr val="FF0000"/>
                </a:solidFill>
                <a:latin typeface="+mn-ea"/>
                <a:ea typeface="+mn-ea"/>
              </a:rPr>
              <a:t>时间</a:t>
            </a:r>
            <a:r>
              <a:rPr lang="zh-CN" altLang="en-US" sz="2400" dirty="0" smtClean="0">
                <a:solidFill>
                  <a:schemeClr val="tx1"/>
                </a:solidFill>
                <a:latin typeface="+mn-ea"/>
                <a:ea typeface="+mn-ea"/>
              </a:rPr>
              <a:t>，并且负责</a:t>
            </a:r>
            <a:r>
              <a:rPr lang="zh-CN" altLang="en-US" sz="2400" dirty="0" smtClean="0">
                <a:solidFill>
                  <a:srgbClr val="FF0000"/>
                </a:solidFill>
                <a:latin typeface="+mn-ea"/>
                <a:ea typeface="+mn-ea"/>
              </a:rPr>
              <a:t>任务之间的通讯</a:t>
            </a:r>
            <a:r>
              <a:rPr lang="zh-CN" altLang="en-US" sz="2400" dirty="0" smtClean="0">
                <a:latin typeface="+mn-ea"/>
                <a:ea typeface="+mn-ea"/>
              </a:rPr>
              <a:t>。</a:t>
            </a:r>
            <a:endParaRPr lang="en-US" altLang="zh-CN" sz="2400" dirty="0" smtClean="0">
              <a:latin typeface="+mn-ea"/>
              <a:ea typeface="+mn-ea"/>
            </a:endParaRPr>
          </a:p>
          <a:p>
            <a:r>
              <a:rPr lang="zh-CN" altLang="en-US" sz="2400" dirty="0" smtClean="0">
                <a:solidFill>
                  <a:schemeClr val="tx1"/>
                </a:solidFill>
                <a:latin typeface="+mn-ea"/>
                <a:ea typeface="+mn-ea"/>
              </a:rPr>
              <a:t>内核的基本服务是任务切换。之所以使用实时内核可以大大简化应用系统的设计，是因为实时内核允许将应用分成若干个任务，由实时内核来管理它们。</a:t>
            </a:r>
            <a:endParaRPr lang="en-US" altLang="zh-CN" sz="2400" dirty="0" smtClean="0">
              <a:solidFill>
                <a:schemeClr val="tx1"/>
              </a:solidFill>
              <a:latin typeface="+mn-ea"/>
              <a:ea typeface="+mn-ea"/>
            </a:endParaRPr>
          </a:p>
          <a:p>
            <a:r>
              <a:rPr lang="zh-CN" altLang="en-US" sz="2400" dirty="0" smtClean="0">
                <a:solidFill>
                  <a:schemeClr val="tx1"/>
                </a:solidFill>
                <a:latin typeface="+mn-ea"/>
                <a:ea typeface="+mn-ea"/>
              </a:rPr>
              <a:t>内核本身也增加了应用程序的</a:t>
            </a:r>
            <a:r>
              <a:rPr lang="zh-CN" altLang="en-US" sz="2400" dirty="0" smtClean="0">
                <a:solidFill>
                  <a:srgbClr val="FF0000"/>
                </a:solidFill>
                <a:latin typeface="+mn-ea"/>
                <a:ea typeface="+mn-ea"/>
              </a:rPr>
              <a:t>额外负荷</a:t>
            </a:r>
            <a:r>
              <a:rPr lang="zh-CN" altLang="en-US" sz="2400" dirty="0" smtClean="0">
                <a:solidFill>
                  <a:schemeClr val="tx1"/>
                </a:solidFill>
                <a:latin typeface="+mn-ea"/>
                <a:ea typeface="+mn-ea"/>
              </a:rPr>
              <a:t>，代码空间增加</a:t>
            </a:r>
            <a:r>
              <a:rPr lang="en-US" altLang="zh-CN" sz="2400" dirty="0" smtClean="0">
                <a:solidFill>
                  <a:srgbClr val="FF0000"/>
                </a:solidFill>
                <a:latin typeface="+mn-ea"/>
                <a:ea typeface="+mn-ea"/>
              </a:rPr>
              <a:t>ROM</a:t>
            </a:r>
            <a:r>
              <a:rPr lang="zh-CN" altLang="en-US" sz="2400" dirty="0" smtClean="0">
                <a:solidFill>
                  <a:schemeClr val="tx1"/>
                </a:solidFill>
                <a:latin typeface="+mn-ea"/>
                <a:ea typeface="+mn-ea"/>
              </a:rPr>
              <a:t>的用量，内核本身的数据结构增加了</a:t>
            </a:r>
            <a:r>
              <a:rPr lang="en-US" altLang="zh-CN" sz="2400" dirty="0" smtClean="0">
                <a:solidFill>
                  <a:srgbClr val="FF0000"/>
                </a:solidFill>
                <a:latin typeface="+mn-ea"/>
                <a:ea typeface="+mn-ea"/>
              </a:rPr>
              <a:t>RAM</a:t>
            </a:r>
            <a:r>
              <a:rPr lang="zh-CN" altLang="en-US" sz="2400" dirty="0" smtClean="0">
                <a:solidFill>
                  <a:schemeClr val="tx1"/>
                </a:solidFill>
                <a:latin typeface="+mn-ea"/>
                <a:ea typeface="+mn-ea"/>
              </a:rPr>
              <a:t>的用量。但更主要的是，每个任务要有自己的</a:t>
            </a:r>
            <a:r>
              <a:rPr lang="zh-CN" altLang="en-US" sz="2400" dirty="0" smtClean="0">
                <a:solidFill>
                  <a:srgbClr val="FF0000"/>
                </a:solidFill>
                <a:latin typeface="+mn-ea"/>
                <a:ea typeface="+mn-ea"/>
              </a:rPr>
              <a:t>栈空间</a:t>
            </a:r>
            <a:r>
              <a:rPr lang="zh-CN" altLang="en-US" sz="2400" dirty="0" smtClean="0">
                <a:solidFill>
                  <a:schemeClr val="tx1"/>
                </a:solidFill>
                <a:latin typeface="+mn-ea"/>
                <a:ea typeface="+mn-ea"/>
              </a:rPr>
              <a:t>（占内存来是相当厉害的）。</a:t>
            </a:r>
            <a:endParaRPr lang="en-US" altLang="zh-CN" sz="2400" dirty="0" smtClean="0">
              <a:solidFill>
                <a:schemeClr val="tx1"/>
              </a:solidFill>
              <a:latin typeface="+mn-ea"/>
              <a:ea typeface="+mn-ea"/>
            </a:endParaRPr>
          </a:p>
          <a:p>
            <a:r>
              <a:rPr lang="zh-CN" altLang="en-US" sz="2400" dirty="0" smtClean="0">
                <a:solidFill>
                  <a:schemeClr val="tx1"/>
                </a:solidFill>
                <a:latin typeface="+mn-ea"/>
                <a:ea typeface="+mn-ea"/>
              </a:rPr>
              <a:t>内核本身对</a:t>
            </a:r>
            <a:r>
              <a:rPr lang="en-US" altLang="zh-CN" sz="2400" dirty="0" smtClean="0">
                <a:solidFill>
                  <a:schemeClr val="tx1"/>
                </a:solidFill>
                <a:latin typeface="+mn-ea"/>
                <a:ea typeface="+mn-ea"/>
              </a:rPr>
              <a:t>CPU</a:t>
            </a:r>
            <a:r>
              <a:rPr lang="zh-CN" altLang="en-US" sz="2400" dirty="0" smtClean="0">
                <a:solidFill>
                  <a:schemeClr val="tx1"/>
                </a:solidFill>
                <a:latin typeface="+mn-ea"/>
                <a:ea typeface="+mn-ea"/>
              </a:rPr>
              <a:t>的占用时间一般在</a:t>
            </a:r>
            <a:r>
              <a:rPr lang="en-US" altLang="zh-CN" sz="2400" dirty="0" smtClean="0">
                <a:solidFill>
                  <a:srgbClr val="FF0000"/>
                </a:solidFill>
                <a:latin typeface="+mn-ea"/>
                <a:ea typeface="+mn-ea"/>
              </a:rPr>
              <a:t>2-5%</a:t>
            </a:r>
            <a:r>
              <a:rPr lang="zh-CN" altLang="en-US" sz="2400" dirty="0" smtClean="0">
                <a:solidFill>
                  <a:schemeClr val="tx1"/>
                </a:solidFill>
                <a:latin typeface="+mn-ea"/>
                <a:ea typeface="+mn-ea"/>
              </a:rPr>
              <a:t>之间。 </a:t>
            </a:r>
            <a:endParaRPr lang="en-US" altLang="zh-CN" sz="2400" dirty="0" smtClean="0">
              <a:solidFill>
                <a:schemeClr val="tx1"/>
              </a:solidFill>
              <a:latin typeface="+mn-ea"/>
              <a:ea typeface="+mn-ea"/>
            </a:endParaRPr>
          </a:p>
          <a:p>
            <a:r>
              <a:rPr lang="zh-CN" altLang="en-US" sz="2400" dirty="0" smtClean="0">
                <a:solidFill>
                  <a:srgbClr val="FF0000"/>
                </a:solidFill>
                <a:latin typeface="+mn-ea"/>
                <a:ea typeface="+mn-ea"/>
              </a:rPr>
              <a:t>单片机一般不能运行实时内核</a:t>
            </a:r>
            <a:r>
              <a:rPr lang="zh-CN" altLang="en-US" sz="2400" dirty="0" smtClean="0">
                <a:solidFill>
                  <a:schemeClr val="tx1"/>
                </a:solidFill>
                <a:latin typeface="+mn-ea"/>
                <a:ea typeface="+mn-ea"/>
              </a:rPr>
              <a:t>，因为单片机的</a:t>
            </a:r>
            <a:r>
              <a:rPr lang="en-US" altLang="zh-CN" sz="2400" dirty="0" smtClean="0">
                <a:solidFill>
                  <a:schemeClr val="tx1"/>
                </a:solidFill>
                <a:latin typeface="+mn-ea"/>
                <a:ea typeface="+mn-ea"/>
              </a:rPr>
              <a:t>RAM</a:t>
            </a:r>
            <a:r>
              <a:rPr lang="zh-CN" altLang="en-US" sz="2400" dirty="0" smtClean="0">
                <a:solidFill>
                  <a:schemeClr val="tx1"/>
                </a:solidFill>
                <a:latin typeface="+mn-ea"/>
                <a:ea typeface="+mn-ea"/>
              </a:rPr>
              <a:t>很有限。</a:t>
            </a:r>
            <a:endParaRPr lang="en-US" altLang="zh-CN" sz="2400" dirty="0" smtClean="0">
              <a:solidFill>
                <a:schemeClr val="tx1"/>
              </a:solidFill>
              <a:latin typeface="+mn-ea"/>
              <a:ea typeface="+mn-ea"/>
            </a:endParaRPr>
          </a:p>
          <a:p>
            <a:r>
              <a:rPr lang="zh-CN" altLang="en-US" sz="2400" dirty="0" smtClean="0">
                <a:solidFill>
                  <a:schemeClr val="tx1"/>
                </a:solidFill>
                <a:latin typeface="+mn-ea"/>
                <a:ea typeface="+mn-ea"/>
              </a:rPr>
              <a:t>通过提供必不可缺少的系统服务，诸如信号量、邮箱、消息队列、延时等，实时内核使得</a:t>
            </a:r>
            <a:r>
              <a:rPr lang="en-US" altLang="zh-CN" sz="2400" dirty="0" smtClean="0">
                <a:solidFill>
                  <a:schemeClr val="tx1"/>
                </a:solidFill>
                <a:latin typeface="+mn-ea"/>
                <a:ea typeface="+mn-ea"/>
              </a:rPr>
              <a:t>CPU</a:t>
            </a:r>
            <a:r>
              <a:rPr lang="zh-CN" altLang="en-US" sz="2400" dirty="0" smtClean="0">
                <a:solidFill>
                  <a:schemeClr val="tx1"/>
                </a:solidFill>
                <a:latin typeface="+mn-ea"/>
                <a:ea typeface="+mn-ea"/>
              </a:rPr>
              <a:t>的利用更为有效。</a:t>
            </a:r>
            <a:r>
              <a:rPr lang="zh-CN" altLang="en-US" sz="2400" dirty="0" smtClean="0">
                <a:solidFill>
                  <a:srgbClr val="FF0000"/>
                </a:solidFill>
                <a:latin typeface="+mn-ea"/>
                <a:ea typeface="+mn-ea"/>
              </a:rPr>
              <a:t>一旦用实时内核做过系统设计，将决不再想返回到前后台系统。 </a:t>
            </a:r>
            <a:endParaRPr lang="zh-CN" altLang="en-US" sz="2400" dirty="0">
              <a:solidFill>
                <a:srgbClr val="FF0000"/>
              </a:solidFill>
              <a:latin typeface="+mn-ea"/>
              <a:ea typeface="+mn-ea"/>
            </a:endParaRPr>
          </a:p>
        </p:txBody>
      </p:sp>
      <p:sp>
        <p:nvSpPr>
          <p:cNvPr id="4" name="页脚占位符 3"/>
          <p:cNvSpPr>
            <a:spLocks noGrp="1"/>
          </p:cNvSpPr>
          <p:nvPr>
            <p:ph type="ftr" sz="quarter" idx="5"/>
          </p:nvPr>
        </p:nvSpPr>
        <p:spPr/>
        <p:txBody>
          <a:bodyPr/>
          <a:lstStyle/>
          <a:p>
            <a:endParaRPr lang="zh-CN" altLang="en-US" dirty="0">
              <a:solidFill>
                <a:prstClr val="white"/>
              </a:solidFill>
            </a:endParaRPr>
          </a:p>
        </p:txBody>
      </p:sp>
      <p:sp>
        <p:nvSpPr>
          <p:cNvPr id="5" name="日期占位符 4"/>
          <p:cNvSpPr>
            <a:spLocks noGrp="1"/>
          </p:cNvSpPr>
          <p:nvPr>
            <p:ph type="dt" sz="half" idx="6"/>
          </p:nvPr>
        </p:nvSpPr>
        <p:spPr/>
        <p:txBody>
          <a:bodyPr/>
          <a:lstStyle/>
          <a:p>
            <a:fld id="{B26C1E08-0480-4423-8209-2E269C5E35ED}" type="datetime4">
              <a:rPr lang="en-US" altLang="zh-CN" smtClean="0">
                <a:solidFill>
                  <a:prstClr val="white"/>
                </a:solidFill>
              </a:rPr>
              <a:pPr/>
              <a:t>April 8, 2021</a:t>
            </a:fld>
            <a:endParaRPr lang="en-US" dirty="0" smtClean="0">
              <a:solidFill>
                <a:prstClr val="white"/>
              </a:solidFill>
            </a:endParaRPr>
          </a:p>
        </p:txBody>
      </p:sp>
      <p:sp>
        <p:nvSpPr>
          <p:cNvPr id="6" name="灯片编号占位符 5"/>
          <p:cNvSpPr>
            <a:spLocks noGrp="1"/>
          </p:cNvSpPr>
          <p:nvPr>
            <p:ph type="sldNum" sz="quarter" idx="7"/>
          </p:nvPr>
        </p:nvSpPr>
        <p:spPr/>
        <p:txBody>
          <a:bodyPr/>
          <a:lstStyle/>
          <a:p>
            <a:pPr marL="96520"/>
            <a:fld id="{81D60167-4931-47E6-BA6A-407CBD079E47}" type="slidenum">
              <a:rPr lang="en-US" altLang="zh-CN" spc="-10" smtClean="0">
                <a:solidFill>
                  <a:prstClr val="white"/>
                </a:solidFill>
                <a:cs typeface="Garamond"/>
              </a:rPr>
              <a:pPr marL="96520"/>
              <a:t>28</a:t>
            </a:fld>
            <a:endParaRPr lang="zh-CN" altLang="en-US" dirty="0">
              <a:solidFill>
                <a:prstClr val="white"/>
              </a:solidFill>
              <a:cs typeface="Garamond"/>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solidFill>
                  <a:schemeClr val="tx1"/>
                </a:solidFill>
                <a:latin typeface="+mn-ea"/>
                <a:ea typeface="+mn-ea"/>
              </a:rPr>
              <a:t>调度（</a:t>
            </a:r>
            <a:r>
              <a:rPr lang="en-US" altLang="zh-CN" b="1" dirty="0" smtClean="0">
                <a:solidFill>
                  <a:schemeClr val="tx1"/>
                </a:solidFill>
                <a:latin typeface="+mn-ea"/>
                <a:ea typeface="+mn-ea"/>
              </a:rPr>
              <a:t>Scheduler</a:t>
            </a:r>
            <a:r>
              <a:rPr lang="zh-CN" altLang="en-US" b="1" dirty="0" smtClean="0">
                <a:solidFill>
                  <a:schemeClr val="tx1"/>
                </a:solidFill>
                <a:latin typeface="+mn-ea"/>
                <a:ea typeface="+mn-ea"/>
              </a:rPr>
              <a:t>）</a:t>
            </a:r>
            <a:endParaRPr lang="zh-CN" altLang="en-US" dirty="0">
              <a:solidFill>
                <a:schemeClr val="tx1"/>
              </a:solidFill>
              <a:latin typeface="+mn-ea"/>
              <a:ea typeface="+mn-ea"/>
            </a:endParaRPr>
          </a:p>
        </p:txBody>
      </p:sp>
      <p:sp>
        <p:nvSpPr>
          <p:cNvPr id="3" name="文本占位符 2"/>
          <p:cNvSpPr>
            <a:spLocks noGrp="1"/>
          </p:cNvSpPr>
          <p:nvPr>
            <p:ph type="body" idx="1"/>
          </p:nvPr>
        </p:nvSpPr>
        <p:spPr/>
        <p:txBody>
          <a:bodyPr/>
          <a:lstStyle/>
          <a:p>
            <a:r>
              <a:rPr lang="zh-CN" altLang="en-US" dirty="0" smtClean="0">
                <a:solidFill>
                  <a:srgbClr val="FF0000"/>
                </a:solidFill>
                <a:latin typeface="+mn-ea"/>
                <a:ea typeface="+mn-ea"/>
              </a:rPr>
              <a:t>调度</a:t>
            </a:r>
            <a:r>
              <a:rPr lang="zh-CN" altLang="en-US" dirty="0" smtClean="0">
                <a:solidFill>
                  <a:schemeClr val="tx1"/>
                </a:solidFill>
                <a:latin typeface="+mn-ea"/>
                <a:ea typeface="+mn-ea"/>
              </a:rPr>
              <a:t>（</a:t>
            </a:r>
            <a:r>
              <a:rPr lang="en-US" altLang="zh-CN" dirty="0" smtClean="0">
                <a:solidFill>
                  <a:schemeClr val="tx1"/>
                </a:solidFill>
                <a:latin typeface="+mn-ea"/>
                <a:ea typeface="+mn-ea"/>
              </a:rPr>
              <a:t>Scheduler</a:t>
            </a:r>
            <a:r>
              <a:rPr lang="zh-CN" altLang="en-US" dirty="0" smtClean="0">
                <a:solidFill>
                  <a:schemeClr val="tx1"/>
                </a:solidFill>
                <a:latin typeface="+mn-ea"/>
                <a:ea typeface="+mn-ea"/>
              </a:rPr>
              <a:t>、</a:t>
            </a:r>
            <a:r>
              <a:rPr lang="en-US" altLang="zh-CN" dirty="0" smtClean="0">
                <a:solidFill>
                  <a:schemeClr val="tx1"/>
                </a:solidFill>
                <a:latin typeface="+mn-ea"/>
                <a:ea typeface="+mn-ea"/>
              </a:rPr>
              <a:t>dispatcher</a:t>
            </a:r>
            <a:r>
              <a:rPr lang="zh-CN" altLang="en-US" dirty="0" smtClean="0">
                <a:solidFill>
                  <a:schemeClr val="tx1"/>
                </a:solidFill>
                <a:latin typeface="+mn-ea"/>
                <a:ea typeface="+mn-ea"/>
              </a:rPr>
              <a:t>）。这是内核的主要职责之一，就是要决定该轮到哪个任务运行了。</a:t>
            </a:r>
            <a:r>
              <a:rPr lang="zh-CN" altLang="en-US" dirty="0" smtClean="0">
                <a:solidFill>
                  <a:srgbClr val="FF0000"/>
                </a:solidFill>
                <a:latin typeface="+mn-ea"/>
                <a:ea typeface="+mn-ea"/>
              </a:rPr>
              <a:t>多数实时内核是基于优先级调度法的</a:t>
            </a:r>
            <a:r>
              <a:rPr lang="zh-CN" altLang="en-US" dirty="0" smtClean="0">
                <a:solidFill>
                  <a:schemeClr val="tx1"/>
                </a:solidFill>
                <a:latin typeface="+mn-ea"/>
                <a:ea typeface="+mn-ea"/>
              </a:rPr>
              <a:t>。每个任务根据其重要程度的不同被赋予一定的优先级。</a:t>
            </a:r>
            <a:endParaRPr lang="en-US" altLang="zh-CN" dirty="0" smtClean="0">
              <a:solidFill>
                <a:schemeClr val="tx1"/>
              </a:solidFill>
              <a:latin typeface="+mn-ea"/>
              <a:ea typeface="+mn-ea"/>
            </a:endParaRPr>
          </a:p>
          <a:p>
            <a:r>
              <a:rPr lang="zh-CN" altLang="en-US" dirty="0" smtClean="0">
                <a:solidFill>
                  <a:schemeClr val="tx1"/>
                </a:solidFill>
                <a:latin typeface="+mn-ea"/>
                <a:ea typeface="+mn-ea"/>
              </a:rPr>
              <a:t>基于优先级的调度法指，</a:t>
            </a:r>
            <a:r>
              <a:rPr lang="en-US" altLang="zh-CN" dirty="0" smtClean="0">
                <a:solidFill>
                  <a:schemeClr val="tx1"/>
                </a:solidFill>
                <a:latin typeface="+mn-ea"/>
                <a:ea typeface="+mn-ea"/>
              </a:rPr>
              <a:t>CPU</a:t>
            </a:r>
            <a:r>
              <a:rPr lang="zh-CN" altLang="en-US" dirty="0" smtClean="0">
                <a:solidFill>
                  <a:schemeClr val="tx1"/>
                </a:solidFill>
                <a:latin typeface="+mn-ea"/>
                <a:ea typeface="+mn-ea"/>
              </a:rPr>
              <a:t>总是让处在就绪态的</a:t>
            </a:r>
            <a:r>
              <a:rPr lang="zh-CN" altLang="en-US" dirty="0" smtClean="0">
                <a:solidFill>
                  <a:srgbClr val="FF0000"/>
                </a:solidFill>
                <a:latin typeface="+mn-ea"/>
                <a:ea typeface="+mn-ea"/>
              </a:rPr>
              <a:t>优先级最高的任务先运行</a:t>
            </a:r>
            <a:r>
              <a:rPr lang="zh-CN" altLang="en-US" dirty="0" smtClean="0">
                <a:latin typeface="+mn-ea"/>
                <a:ea typeface="+mn-ea"/>
              </a:rPr>
              <a:t>。</a:t>
            </a:r>
            <a:endParaRPr lang="en-US" altLang="zh-CN" dirty="0" smtClean="0">
              <a:latin typeface="+mn-ea"/>
              <a:ea typeface="+mn-ea"/>
            </a:endParaRPr>
          </a:p>
          <a:p>
            <a:r>
              <a:rPr lang="zh-CN" altLang="en-US" dirty="0" smtClean="0">
                <a:solidFill>
                  <a:schemeClr val="tx1"/>
                </a:solidFill>
                <a:latin typeface="+mn-ea"/>
                <a:ea typeface="+mn-ea"/>
              </a:rPr>
              <a:t>何时让高优先级任务掌握</a:t>
            </a:r>
            <a:r>
              <a:rPr lang="en-US" altLang="zh-CN" dirty="0" smtClean="0">
                <a:solidFill>
                  <a:schemeClr val="tx1"/>
                </a:solidFill>
                <a:latin typeface="+mn-ea"/>
                <a:ea typeface="+mn-ea"/>
              </a:rPr>
              <a:t>CPU</a:t>
            </a:r>
            <a:r>
              <a:rPr lang="zh-CN" altLang="en-US" dirty="0" smtClean="0">
                <a:solidFill>
                  <a:schemeClr val="tx1"/>
                </a:solidFill>
                <a:latin typeface="+mn-ea"/>
                <a:ea typeface="+mn-ea"/>
              </a:rPr>
              <a:t>的使用权，有两种不同的情况，这要看用的是什么类型的内核，是</a:t>
            </a:r>
            <a:r>
              <a:rPr lang="zh-CN" altLang="en-US" dirty="0" smtClean="0">
                <a:solidFill>
                  <a:srgbClr val="FF0000"/>
                </a:solidFill>
                <a:latin typeface="+mn-ea"/>
                <a:ea typeface="+mn-ea"/>
              </a:rPr>
              <a:t>不可剥夺型</a:t>
            </a:r>
            <a:r>
              <a:rPr lang="zh-CN" altLang="en-US" dirty="0" smtClean="0">
                <a:solidFill>
                  <a:schemeClr val="tx1"/>
                </a:solidFill>
                <a:latin typeface="+mn-ea"/>
                <a:ea typeface="+mn-ea"/>
              </a:rPr>
              <a:t>的还是</a:t>
            </a:r>
            <a:r>
              <a:rPr lang="zh-CN" altLang="en-US" dirty="0" smtClean="0">
                <a:solidFill>
                  <a:srgbClr val="FF0000"/>
                </a:solidFill>
                <a:latin typeface="+mn-ea"/>
                <a:ea typeface="+mn-ea"/>
              </a:rPr>
              <a:t>可剥夺型内核</a:t>
            </a:r>
            <a:r>
              <a:rPr lang="zh-CN" altLang="en-US" dirty="0" smtClean="0">
                <a:latin typeface="+mn-ea"/>
                <a:ea typeface="+mn-ea"/>
              </a:rPr>
              <a:t>。 </a:t>
            </a:r>
            <a:endParaRPr lang="zh-CN" altLang="en-US" dirty="0">
              <a:latin typeface="+mn-ea"/>
              <a:ea typeface="+mn-ea"/>
            </a:endParaRPr>
          </a:p>
        </p:txBody>
      </p:sp>
      <p:sp>
        <p:nvSpPr>
          <p:cNvPr id="4" name="页脚占位符 3"/>
          <p:cNvSpPr>
            <a:spLocks noGrp="1"/>
          </p:cNvSpPr>
          <p:nvPr>
            <p:ph type="ftr" sz="quarter" idx="5"/>
          </p:nvPr>
        </p:nvSpPr>
        <p:spPr/>
        <p:txBody>
          <a:bodyPr/>
          <a:lstStyle/>
          <a:p>
            <a:endParaRPr lang="zh-CN" altLang="en-US" dirty="0">
              <a:solidFill>
                <a:prstClr val="white"/>
              </a:solidFill>
            </a:endParaRPr>
          </a:p>
        </p:txBody>
      </p:sp>
      <p:sp>
        <p:nvSpPr>
          <p:cNvPr id="5" name="日期占位符 4"/>
          <p:cNvSpPr>
            <a:spLocks noGrp="1"/>
          </p:cNvSpPr>
          <p:nvPr>
            <p:ph type="dt" sz="half" idx="6"/>
          </p:nvPr>
        </p:nvSpPr>
        <p:spPr/>
        <p:txBody>
          <a:bodyPr/>
          <a:lstStyle/>
          <a:p>
            <a:fld id="{B26C1E08-0480-4423-8209-2E269C5E35ED}" type="datetime4">
              <a:rPr lang="en-US" altLang="zh-CN" smtClean="0">
                <a:solidFill>
                  <a:prstClr val="white"/>
                </a:solidFill>
              </a:rPr>
              <a:pPr/>
              <a:t>April 8, 2021</a:t>
            </a:fld>
            <a:endParaRPr lang="en-US" dirty="0" smtClean="0">
              <a:solidFill>
                <a:prstClr val="white"/>
              </a:solidFill>
            </a:endParaRPr>
          </a:p>
        </p:txBody>
      </p:sp>
      <p:sp>
        <p:nvSpPr>
          <p:cNvPr id="6" name="灯片编号占位符 5"/>
          <p:cNvSpPr>
            <a:spLocks noGrp="1"/>
          </p:cNvSpPr>
          <p:nvPr>
            <p:ph type="sldNum" sz="quarter" idx="7"/>
          </p:nvPr>
        </p:nvSpPr>
        <p:spPr/>
        <p:txBody>
          <a:bodyPr/>
          <a:lstStyle/>
          <a:p>
            <a:pPr marL="96520"/>
            <a:fld id="{81D60167-4931-47E6-BA6A-407CBD079E47}" type="slidenum">
              <a:rPr lang="en-US" altLang="zh-CN" spc="-10" smtClean="0">
                <a:solidFill>
                  <a:prstClr val="white"/>
                </a:solidFill>
                <a:cs typeface="Garamond"/>
              </a:rPr>
              <a:pPr marL="96520"/>
              <a:t>29</a:t>
            </a:fld>
            <a:endParaRPr lang="zh-CN" altLang="en-US" dirty="0">
              <a:solidFill>
                <a:prstClr val="white"/>
              </a:solidFill>
              <a:cs typeface="Garamond"/>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solidFill>
                  <a:schemeClr val="tx1"/>
                </a:solidFill>
                <a:latin typeface="宋体" pitchFamily="2" charset="-122"/>
                <a:ea typeface="宋体" pitchFamily="2" charset="-122"/>
              </a:rPr>
              <a:t>顺序执行程序</a:t>
            </a:r>
            <a:endParaRPr lang="zh-CN" altLang="en-US" dirty="0">
              <a:solidFill>
                <a:schemeClr val="tx1"/>
              </a:solidFill>
              <a:latin typeface="宋体" pitchFamily="2" charset="-122"/>
              <a:ea typeface="宋体" pitchFamily="2" charset="-122"/>
            </a:endParaRPr>
          </a:p>
        </p:txBody>
      </p:sp>
      <p:sp>
        <p:nvSpPr>
          <p:cNvPr id="3" name="文本占位符 2"/>
          <p:cNvSpPr>
            <a:spLocks noGrp="1"/>
          </p:cNvSpPr>
          <p:nvPr>
            <p:ph type="body" idx="1"/>
          </p:nvPr>
        </p:nvSpPr>
        <p:spPr/>
        <p:txBody>
          <a:bodyPr/>
          <a:lstStyle/>
          <a:p>
            <a:r>
              <a:rPr lang="zh-CN" altLang="en-US" sz="2800" dirty="0" smtClean="0">
                <a:solidFill>
                  <a:schemeClr val="tx1"/>
                </a:solidFill>
                <a:latin typeface="宋体" pitchFamily="2" charset="-122"/>
                <a:ea typeface="宋体" pitchFamily="2" charset="-122"/>
              </a:rPr>
              <a:t>顺序调用任务，执行完一个任务后再执行下一个任务。</a:t>
            </a:r>
            <a:endParaRPr lang="en-US" altLang="zh-CN" sz="2800" dirty="0" smtClean="0">
              <a:solidFill>
                <a:schemeClr val="tx1"/>
              </a:solidFill>
              <a:latin typeface="宋体" pitchFamily="2" charset="-122"/>
              <a:ea typeface="宋体" pitchFamily="2" charset="-122"/>
            </a:endParaRPr>
          </a:p>
          <a:p>
            <a:r>
              <a:rPr lang="zh-CN" altLang="en-US" sz="2800" dirty="0" smtClean="0">
                <a:solidFill>
                  <a:srgbClr val="FF0000"/>
                </a:solidFill>
                <a:latin typeface="宋体" pitchFamily="2" charset="-122"/>
                <a:ea typeface="宋体" pitchFamily="2" charset="-122"/>
              </a:rPr>
              <a:t>若任务长时间占用</a:t>
            </a:r>
            <a:r>
              <a:rPr lang="en-US" altLang="zh-CN" sz="2800" dirty="0" smtClean="0">
                <a:solidFill>
                  <a:srgbClr val="FF0000"/>
                </a:solidFill>
                <a:latin typeface="宋体" pitchFamily="2" charset="-122"/>
                <a:ea typeface="宋体" pitchFamily="2" charset="-122"/>
              </a:rPr>
              <a:t>CPU,</a:t>
            </a:r>
            <a:r>
              <a:rPr lang="zh-CN" altLang="en-US" sz="2800" dirty="0" smtClean="0">
                <a:solidFill>
                  <a:srgbClr val="FF0000"/>
                </a:solidFill>
                <a:latin typeface="宋体" pitchFamily="2" charset="-122"/>
                <a:ea typeface="宋体" pitchFamily="2" charset="-122"/>
              </a:rPr>
              <a:t>那么其它任务对外部事件的响应全部停止。</a:t>
            </a:r>
          </a:p>
          <a:p>
            <a:endParaRPr lang="zh-CN" altLang="en-US" dirty="0"/>
          </a:p>
        </p:txBody>
      </p:sp>
      <p:sp>
        <p:nvSpPr>
          <p:cNvPr id="4" name="页脚占位符 3"/>
          <p:cNvSpPr>
            <a:spLocks noGrp="1"/>
          </p:cNvSpPr>
          <p:nvPr>
            <p:ph type="ftr" sz="quarter" idx="5"/>
          </p:nvPr>
        </p:nvSpPr>
        <p:spPr/>
        <p:txBody>
          <a:bodyPr/>
          <a:lstStyle/>
          <a:p>
            <a:endParaRPr lang="zh-CN" altLang="en-US" dirty="0">
              <a:solidFill>
                <a:prstClr val="white"/>
              </a:solidFill>
            </a:endParaRPr>
          </a:p>
        </p:txBody>
      </p:sp>
      <p:sp>
        <p:nvSpPr>
          <p:cNvPr id="5" name="日期占位符 4"/>
          <p:cNvSpPr>
            <a:spLocks noGrp="1"/>
          </p:cNvSpPr>
          <p:nvPr>
            <p:ph type="dt" sz="half" idx="6"/>
          </p:nvPr>
        </p:nvSpPr>
        <p:spPr/>
        <p:txBody>
          <a:bodyPr/>
          <a:lstStyle/>
          <a:p>
            <a:fld id="{371880F6-179E-4A8D-AF00-CE045C346144}" type="datetime4">
              <a:rPr lang="en-US" altLang="zh-CN" smtClean="0">
                <a:solidFill>
                  <a:prstClr val="white"/>
                </a:solidFill>
              </a:rPr>
              <a:pPr/>
              <a:t>April 8, 2021</a:t>
            </a:fld>
            <a:endParaRPr lang="en-US" dirty="0" smtClean="0">
              <a:solidFill>
                <a:prstClr val="white"/>
              </a:solidFill>
            </a:endParaRPr>
          </a:p>
        </p:txBody>
      </p:sp>
      <p:sp>
        <p:nvSpPr>
          <p:cNvPr id="6" name="灯片编号占位符 5"/>
          <p:cNvSpPr>
            <a:spLocks noGrp="1"/>
          </p:cNvSpPr>
          <p:nvPr>
            <p:ph type="sldNum" sz="quarter" idx="7"/>
          </p:nvPr>
        </p:nvSpPr>
        <p:spPr/>
        <p:txBody>
          <a:bodyPr/>
          <a:lstStyle/>
          <a:p>
            <a:pPr marL="96520"/>
            <a:fld id="{81D60167-4931-47E6-BA6A-407CBD079E47}" type="slidenum">
              <a:rPr lang="en-US" altLang="zh-CN" spc="-10" smtClean="0">
                <a:solidFill>
                  <a:prstClr val="white"/>
                </a:solidFill>
                <a:cs typeface="Garamond"/>
              </a:rPr>
              <a:pPr marL="96520"/>
              <a:t>3</a:t>
            </a:fld>
            <a:endParaRPr lang="zh-CN" altLang="en-US" dirty="0">
              <a:solidFill>
                <a:prstClr val="white"/>
              </a:solidFill>
              <a:cs typeface="Garamond"/>
            </a:endParaRPr>
          </a:p>
        </p:txBody>
      </p:sp>
      <p:pic>
        <p:nvPicPr>
          <p:cNvPr id="47106" name="Picture 2"/>
          <p:cNvPicPr>
            <a:picLocks noChangeAspect="1" noChangeArrowheads="1"/>
          </p:cNvPicPr>
          <p:nvPr/>
        </p:nvPicPr>
        <p:blipFill>
          <a:blip r:embed="rId2" cstate="print"/>
          <a:srcRect/>
          <a:stretch>
            <a:fillRect/>
          </a:stretch>
        </p:blipFill>
        <p:spPr bwMode="auto">
          <a:xfrm>
            <a:off x="1155700" y="2870199"/>
            <a:ext cx="6553200" cy="355085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solidFill>
                  <a:schemeClr val="tx1"/>
                </a:solidFill>
                <a:latin typeface="+mn-ea"/>
                <a:ea typeface="+mn-ea"/>
              </a:rPr>
              <a:t>不可剥夺型内核 （</a:t>
            </a:r>
            <a:r>
              <a:rPr lang="en-US" altLang="zh-CN" b="1" dirty="0" smtClean="0">
                <a:solidFill>
                  <a:schemeClr val="tx1"/>
                </a:solidFill>
                <a:latin typeface="+mn-ea"/>
                <a:ea typeface="+mn-ea"/>
              </a:rPr>
              <a:t>Non-Preemptive Kernel</a:t>
            </a:r>
            <a:r>
              <a:rPr lang="zh-CN" altLang="en-US" b="1" dirty="0" smtClean="0">
                <a:solidFill>
                  <a:schemeClr val="tx1"/>
                </a:solidFill>
                <a:latin typeface="+mn-ea"/>
                <a:ea typeface="+mn-ea"/>
              </a:rPr>
              <a:t>）</a:t>
            </a:r>
            <a:r>
              <a:rPr lang="zh-CN" altLang="en-US" b="1" dirty="0" smtClean="0">
                <a:latin typeface="+mn-ea"/>
                <a:ea typeface="+mn-ea"/>
              </a:rPr>
              <a:t> </a:t>
            </a:r>
            <a:endParaRPr lang="zh-CN" altLang="en-US" dirty="0">
              <a:latin typeface="+mn-ea"/>
              <a:ea typeface="+mn-ea"/>
            </a:endParaRPr>
          </a:p>
        </p:txBody>
      </p:sp>
      <p:sp>
        <p:nvSpPr>
          <p:cNvPr id="3" name="文本占位符 2"/>
          <p:cNvSpPr>
            <a:spLocks noGrp="1"/>
          </p:cNvSpPr>
          <p:nvPr>
            <p:ph type="body" idx="1"/>
          </p:nvPr>
        </p:nvSpPr>
        <p:spPr/>
        <p:txBody>
          <a:bodyPr/>
          <a:lstStyle/>
          <a:p>
            <a:r>
              <a:rPr lang="zh-CN" altLang="en-US" sz="2400" dirty="0" smtClean="0">
                <a:solidFill>
                  <a:schemeClr val="tx1"/>
                </a:solidFill>
                <a:latin typeface="+mn-ea"/>
                <a:ea typeface="+mn-ea"/>
              </a:rPr>
              <a:t>不可剥夺型内核要求每个</a:t>
            </a:r>
            <a:r>
              <a:rPr lang="zh-CN" altLang="en-US" sz="2400" dirty="0" smtClean="0">
                <a:solidFill>
                  <a:srgbClr val="FF0000"/>
                </a:solidFill>
                <a:latin typeface="+mn-ea"/>
                <a:ea typeface="+mn-ea"/>
              </a:rPr>
              <a:t>任务自我放弃</a:t>
            </a:r>
            <a:r>
              <a:rPr lang="en-US" altLang="zh-CN" sz="2400" dirty="0" smtClean="0">
                <a:solidFill>
                  <a:srgbClr val="FF0000"/>
                </a:solidFill>
                <a:latin typeface="+mn-ea"/>
                <a:ea typeface="+mn-ea"/>
              </a:rPr>
              <a:t>CPU</a:t>
            </a:r>
            <a:r>
              <a:rPr lang="zh-CN" altLang="en-US" sz="2400" dirty="0" smtClean="0">
                <a:solidFill>
                  <a:srgbClr val="FF0000"/>
                </a:solidFill>
                <a:latin typeface="+mn-ea"/>
                <a:ea typeface="+mn-ea"/>
              </a:rPr>
              <a:t>的所有权，</a:t>
            </a:r>
            <a:r>
              <a:rPr lang="zh-CN" altLang="en-US" sz="2400" dirty="0" smtClean="0">
                <a:solidFill>
                  <a:schemeClr val="tx1"/>
                </a:solidFill>
                <a:latin typeface="+mn-ea"/>
                <a:ea typeface="+mn-ea"/>
              </a:rPr>
              <a:t>也称作</a:t>
            </a:r>
            <a:r>
              <a:rPr lang="zh-CN" altLang="en-US" sz="2400" dirty="0" smtClean="0">
                <a:solidFill>
                  <a:srgbClr val="FF0000"/>
                </a:solidFill>
                <a:latin typeface="+mn-ea"/>
                <a:ea typeface="+mn-ea"/>
              </a:rPr>
              <a:t>合作型多任务</a:t>
            </a:r>
            <a:r>
              <a:rPr lang="zh-CN" altLang="en-US" sz="2400" dirty="0" smtClean="0">
                <a:solidFill>
                  <a:schemeClr val="tx1"/>
                </a:solidFill>
                <a:latin typeface="+mn-ea"/>
                <a:ea typeface="+mn-ea"/>
              </a:rPr>
              <a:t>，各个任务彼此合作共享一个</a:t>
            </a:r>
            <a:r>
              <a:rPr lang="en-US" altLang="zh-CN" sz="2400" dirty="0" smtClean="0">
                <a:solidFill>
                  <a:schemeClr val="tx1"/>
                </a:solidFill>
                <a:latin typeface="+mn-ea"/>
                <a:ea typeface="+mn-ea"/>
              </a:rPr>
              <a:t>CPU</a:t>
            </a:r>
            <a:r>
              <a:rPr lang="zh-CN" altLang="en-US" sz="2400" dirty="0" smtClean="0">
                <a:solidFill>
                  <a:schemeClr val="tx1"/>
                </a:solidFill>
                <a:latin typeface="+mn-ea"/>
                <a:ea typeface="+mn-ea"/>
              </a:rPr>
              <a:t>。异步事件还是由中断服务来处理。中断服务以后控制权还是回到原来被中断的任务，直到该任务主动放弃</a:t>
            </a:r>
            <a:r>
              <a:rPr lang="en-US" altLang="zh-CN" sz="2400" dirty="0" smtClean="0">
                <a:solidFill>
                  <a:schemeClr val="tx1"/>
                </a:solidFill>
                <a:latin typeface="+mn-ea"/>
                <a:ea typeface="+mn-ea"/>
              </a:rPr>
              <a:t>CPU</a:t>
            </a:r>
            <a:r>
              <a:rPr lang="zh-CN" altLang="en-US" sz="2400" dirty="0" smtClean="0">
                <a:solidFill>
                  <a:schemeClr val="tx1"/>
                </a:solidFill>
                <a:latin typeface="+mn-ea"/>
                <a:ea typeface="+mn-ea"/>
              </a:rPr>
              <a:t>的使用权时，那个高优先级的任务才能获得</a:t>
            </a:r>
            <a:r>
              <a:rPr lang="en-US" altLang="zh-CN" sz="2400" dirty="0" smtClean="0">
                <a:solidFill>
                  <a:schemeClr val="tx1"/>
                </a:solidFill>
                <a:latin typeface="+mn-ea"/>
                <a:ea typeface="+mn-ea"/>
              </a:rPr>
              <a:t>CPU</a:t>
            </a:r>
            <a:r>
              <a:rPr lang="zh-CN" altLang="en-US" sz="2400" dirty="0" smtClean="0">
                <a:solidFill>
                  <a:schemeClr val="tx1"/>
                </a:solidFill>
                <a:latin typeface="+mn-ea"/>
                <a:ea typeface="+mn-ea"/>
              </a:rPr>
              <a:t>的使用权。 </a:t>
            </a:r>
            <a:endParaRPr lang="en-US" altLang="zh-CN" sz="2400" dirty="0" smtClean="0">
              <a:solidFill>
                <a:schemeClr val="tx1"/>
              </a:solidFill>
              <a:latin typeface="+mn-ea"/>
              <a:ea typeface="+mn-ea"/>
            </a:endParaRPr>
          </a:p>
          <a:p>
            <a:r>
              <a:rPr lang="zh-CN" altLang="en-US" sz="2400" dirty="0" smtClean="0">
                <a:solidFill>
                  <a:schemeClr val="tx1"/>
                </a:solidFill>
                <a:latin typeface="+mn-ea"/>
                <a:ea typeface="+mn-ea"/>
              </a:rPr>
              <a:t>不可剥夺型内核的一个</a:t>
            </a:r>
            <a:r>
              <a:rPr lang="zh-CN" altLang="en-US" sz="2400" dirty="0" smtClean="0">
                <a:solidFill>
                  <a:srgbClr val="FF0000"/>
                </a:solidFill>
                <a:latin typeface="+mn-ea"/>
                <a:ea typeface="+mn-ea"/>
              </a:rPr>
              <a:t>优点是响应中断快</a:t>
            </a:r>
            <a:r>
              <a:rPr lang="zh-CN" altLang="en-US" sz="2400" dirty="0" smtClean="0">
                <a:solidFill>
                  <a:schemeClr val="tx1"/>
                </a:solidFill>
                <a:latin typeface="+mn-ea"/>
                <a:ea typeface="+mn-ea"/>
              </a:rPr>
              <a:t>。不可剥夺型内核允许使用</a:t>
            </a:r>
            <a:r>
              <a:rPr lang="zh-CN" altLang="en-US" sz="2400" dirty="0" smtClean="0">
                <a:solidFill>
                  <a:srgbClr val="FF0000"/>
                </a:solidFill>
                <a:latin typeface="+mn-ea"/>
                <a:ea typeface="+mn-ea"/>
              </a:rPr>
              <a:t>不可重入函数</a:t>
            </a:r>
            <a:r>
              <a:rPr lang="zh-CN" altLang="en-US" sz="2400" dirty="0" smtClean="0">
                <a:solidFill>
                  <a:schemeClr val="tx1"/>
                </a:solidFill>
                <a:latin typeface="+mn-ea"/>
                <a:ea typeface="+mn-ea"/>
              </a:rPr>
              <a:t>。因为每个任务要运行到完成时才释放</a:t>
            </a:r>
            <a:r>
              <a:rPr lang="en-US" altLang="zh-CN" sz="2400" dirty="0" smtClean="0">
                <a:solidFill>
                  <a:schemeClr val="tx1"/>
                </a:solidFill>
                <a:latin typeface="+mn-ea"/>
                <a:ea typeface="+mn-ea"/>
              </a:rPr>
              <a:t>CPU</a:t>
            </a:r>
            <a:r>
              <a:rPr lang="zh-CN" altLang="en-US" sz="2400" dirty="0" smtClean="0">
                <a:solidFill>
                  <a:schemeClr val="tx1"/>
                </a:solidFill>
                <a:latin typeface="+mn-ea"/>
                <a:ea typeface="+mn-ea"/>
              </a:rPr>
              <a:t>的控制权。任务级响应时间取决于最长的任务执行时间。 </a:t>
            </a:r>
            <a:endParaRPr lang="en-US" altLang="zh-CN" sz="2400" dirty="0" smtClean="0">
              <a:solidFill>
                <a:schemeClr val="tx1"/>
              </a:solidFill>
              <a:latin typeface="+mn-ea"/>
              <a:ea typeface="+mn-ea"/>
            </a:endParaRPr>
          </a:p>
          <a:p>
            <a:r>
              <a:rPr lang="zh-CN" altLang="en-US" sz="2400" dirty="0" smtClean="0">
                <a:solidFill>
                  <a:schemeClr val="tx1"/>
                </a:solidFill>
                <a:latin typeface="+mn-ea"/>
                <a:ea typeface="+mn-ea"/>
              </a:rPr>
              <a:t>不可剥夺型内核的另一个</a:t>
            </a:r>
            <a:r>
              <a:rPr lang="zh-CN" altLang="en-US" sz="2400" dirty="0" smtClean="0">
                <a:solidFill>
                  <a:srgbClr val="FF0000"/>
                </a:solidFill>
                <a:latin typeface="+mn-ea"/>
                <a:ea typeface="+mn-ea"/>
              </a:rPr>
              <a:t>优点是几乎不需要使用信号量保护共享数据</a:t>
            </a:r>
            <a:r>
              <a:rPr lang="zh-CN" altLang="en-US" sz="2400" dirty="0" smtClean="0">
                <a:solidFill>
                  <a:schemeClr val="tx1"/>
                </a:solidFill>
                <a:latin typeface="+mn-ea"/>
                <a:ea typeface="+mn-ea"/>
              </a:rPr>
              <a:t>。运行着的任务占有</a:t>
            </a:r>
            <a:r>
              <a:rPr lang="en-US" altLang="zh-CN" sz="2400" dirty="0" smtClean="0">
                <a:solidFill>
                  <a:schemeClr val="tx1"/>
                </a:solidFill>
                <a:latin typeface="+mn-ea"/>
                <a:ea typeface="+mn-ea"/>
              </a:rPr>
              <a:t>CPU</a:t>
            </a:r>
            <a:r>
              <a:rPr lang="zh-CN" altLang="en-US" sz="2400" dirty="0" smtClean="0">
                <a:solidFill>
                  <a:schemeClr val="tx1"/>
                </a:solidFill>
                <a:latin typeface="+mn-ea"/>
                <a:ea typeface="+mn-ea"/>
              </a:rPr>
              <a:t>，而不必担心被别的任务抢占。但这也不是绝对的。处理共享</a:t>
            </a:r>
            <a:r>
              <a:rPr lang="en-US" altLang="zh-CN" sz="2400" dirty="0" smtClean="0">
                <a:solidFill>
                  <a:schemeClr val="tx1"/>
                </a:solidFill>
                <a:latin typeface="+mn-ea"/>
                <a:ea typeface="+mn-ea"/>
              </a:rPr>
              <a:t>I/O</a:t>
            </a:r>
            <a:r>
              <a:rPr lang="zh-CN" altLang="en-US" sz="2400" dirty="0" smtClean="0">
                <a:solidFill>
                  <a:schemeClr val="tx1"/>
                </a:solidFill>
                <a:latin typeface="+mn-ea"/>
                <a:ea typeface="+mn-ea"/>
              </a:rPr>
              <a:t>设备时仍需要使用互斥型信号量。例如，在打印机的使用上，仍需要满足互斥条件。</a:t>
            </a:r>
            <a:endParaRPr lang="en-US" altLang="zh-CN" sz="2400" dirty="0" smtClean="0">
              <a:solidFill>
                <a:schemeClr val="tx1"/>
              </a:solidFill>
              <a:latin typeface="+mn-ea"/>
              <a:ea typeface="+mn-ea"/>
            </a:endParaRPr>
          </a:p>
          <a:p>
            <a:r>
              <a:rPr lang="zh-CN" altLang="en-US" sz="2400" dirty="0" smtClean="0">
                <a:solidFill>
                  <a:schemeClr val="tx1"/>
                </a:solidFill>
                <a:latin typeface="+mn-ea"/>
                <a:ea typeface="+mn-ea"/>
              </a:rPr>
              <a:t>不可剥夺型内核的</a:t>
            </a:r>
            <a:r>
              <a:rPr lang="zh-CN" altLang="en-US" sz="2400" dirty="0" smtClean="0">
                <a:solidFill>
                  <a:srgbClr val="FF0000"/>
                </a:solidFill>
                <a:latin typeface="+mn-ea"/>
                <a:ea typeface="+mn-ea"/>
              </a:rPr>
              <a:t>最大缺陷在于其响应时间</a:t>
            </a:r>
            <a:r>
              <a:rPr lang="zh-CN" altLang="en-US" sz="2400" dirty="0" smtClean="0">
                <a:solidFill>
                  <a:schemeClr val="tx1"/>
                </a:solidFill>
                <a:latin typeface="+mn-ea"/>
                <a:ea typeface="+mn-ea"/>
              </a:rPr>
              <a:t>。高优先级的任务已经进入就绪态，但还不能运行，要等，也许要等很长时间，直到当前运行着的任务释放</a:t>
            </a:r>
            <a:r>
              <a:rPr lang="en-US" altLang="zh-CN" sz="2400" dirty="0" smtClean="0">
                <a:solidFill>
                  <a:schemeClr val="tx1"/>
                </a:solidFill>
                <a:latin typeface="+mn-ea"/>
                <a:ea typeface="+mn-ea"/>
              </a:rPr>
              <a:t>CPU</a:t>
            </a:r>
            <a:r>
              <a:rPr lang="zh-CN" altLang="en-US" sz="2400" dirty="0" smtClean="0">
                <a:solidFill>
                  <a:schemeClr val="tx1"/>
                </a:solidFill>
                <a:latin typeface="+mn-ea"/>
                <a:ea typeface="+mn-ea"/>
              </a:rPr>
              <a:t>。与前后系统一样， 不可剥夺型内核的任务级响应时间是不确定的。 </a:t>
            </a:r>
            <a:endParaRPr lang="en-US" altLang="zh-CN" sz="2400" dirty="0" smtClean="0">
              <a:solidFill>
                <a:schemeClr val="tx1"/>
              </a:solidFill>
              <a:latin typeface="+mn-ea"/>
              <a:ea typeface="+mn-ea"/>
            </a:endParaRPr>
          </a:p>
          <a:p>
            <a:r>
              <a:rPr lang="zh-CN" altLang="en-US" sz="2400" dirty="0" smtClean="0">
                <a:solidFill>
                  <a:srgbClr val="FF0000"/>
                </a:solidFill>
                <a:latin typeface="+mn-ea"/>
                <a:ea typeface="+mn-ea"/>
              </a:rPr>
              <a:t>商业软件几乎没有不可剥夺型内核。 </a:t>
            </a:r>
          </a:p>
        </p:txBody>
      </p:sp>
      <p:sp>
        <p:nvSpPr>
          <p:cNvPr id="4" name="页脚占位符 3"/>
          <p:cNvSpPr>
            <a:spLocks noGrp="1"/>
          </p:cNvSpPr>
          <p:nvPr>
            <p:ph type="ftr" sz="quarter" idx="5"/>
          </p:nvPr>
        </p:nvSpPr>
        <p:spPr/>
        <p:txBody>
          <a:bodyPr/>
          <a:lstStyle/>
          <a:p>
            <a:endParaRPr lang="zh-CN" altLang="en-US" dirty="0">
              <a:solidFill>
                <a:prstClr val="white"/>
              </a:solidFill>
            </a:endParaRPr>
          </a:p>
        </p:txBody>
      </p:sp>
      <p:sp>
        <p:nvSpPr>
          <p:cNvPr id="5" name="日期占位符 4"/>
          <p:cNvSpPr>
            <a:spLocks noGrp="1"/>
          </p:cNvSpPr>
          <p:nvPr>
            <p:ph type="dt" sz="half" idx="6"/>
          </p:nvPr>
        </p:nvSpPr>
        <p:spPr/>
        <p:txBody>
          <a:bodyPr/>
          <a:lstStyle/>
          <a:p>
            <a:fld id="{B26C1E08-0480-4423-8209-2E269C5E35ED}" type="datetime4">
              <a:rPr lang="en-US" altLang="zh-CN" smtClean="0">
                <a:solidFill>
                  <a:prstClr val="white"/>
                </a:solidFill>
              </a:rPr>
              <a:pPr/>
              <a:t>April 8, 2021</a:t>
            </a:fld>
            <a:endParaRPr lang="en-US" dirty="0" smtClean="0">
              <a:solidFill>
                <a:prstClr val="white"/>
              </a:solidFill>
            </a:endParaRPr>
          </a:p>
        </p:txBody>
      </p:sp>
      <p:sp>
        <p:nvSpPr>
          <p:cNvPr id="6" name="灯片编号占位符 5"/>
          <p:cNvSpPr>
            <a:spLocks noGrp="1"/>
          </p:cNvSpPr>
          <p:nvPr>
            <p:ph type="sldNum" sz="quarter" idx="7"/>
          </p:nvPr>
        </p:nvSpPr>
        <p:spPr/>
        <p:txBody>
          <a:bodyPr/>
          <a:lstStyle/>
          <a:p>
            <a:pPr marL="96520"/>
            <a:fld id="{81D60167-4931-47E6-BA6A-407CBD079E47}" type="slidenum">
              <a:rPr lang="en-US" altLang="zh-CN" spc="-10" smtClean="0">
                <a:solidFill>
                  <a:prstClr val="white"/>
                </a:solidFill>
                <a:cs typeface="Garamond"/>
              </a:rPr>
              <a:pPr marL="96520"/>
              <a:t>30</a:t>
            </a:fld>
            <a:endParaRPr lang="zh-CN" altLang="en-US" dirty="0">
              <a:solidFill>
                <a:prstClr val="white"/>
              </a:solidFill>
              <a:cs typeface="Garamond"/>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solidFill>
                  <a:schemeClr val="tx1"/>
                </a:solidFill>
                <a:latin typeface="+mn-ea"/>
                <a:ea typeface="+mn-ea"/>
              </a:rPr>
              <a:t>可剥夺型内核</a:t>
            </a:r>
            <a:endParaRPr lang="zh-CN" altLang="en-US" dirty="0">
              <a:solidFill>
                <a:schemeClr val="tx1"/>
              </a:solidFill>
              <a:latin typeface="+mn-ea"/>
              <a:ea typeface="+mn-ea"/>
            </a:endParaRPr>
          </a:p>
        </p:txBody>
      </p:sp>
      <p:sp>
        <p:nvSpPr>
          <p:cNvPr id="3" name="文本占位符 2"/>
          <p:cNvSpPr>
            <a:spLocks noGrp="1"/>
          </p:cNvSpPr>
          <p:nvPr>
            <p:ph type="body" idx="1"/>
          </p:nvPr>
        </p:nvSpPr>
        <p:spPr/>
        <p:txBody>
          <a:bodyPr/>
          <a:lstStyle/>
          <a:p>
            <a:r>
              <a:rPr lang="zh-CN" altLang="en-US" sz="2400" dirty="0" smtClean="0">
                <a:solidFill>
                  <a:srgbClr val="FF0000"/>
                </a:solidFill>
                <a:latin typeface="+mn-ea"/>
                <a:ea typeface="+mn-ea"/>
              </a:rPr>
              <a:t>可剥夺型内核总是让就绪态的高优先级的任务先运行</a:t>
            </a:r>
            <a:r>
              <a:rPr lang="zh-CN" altLang="en-US" sz="2400" dirty="0" smtClean="0">
                <a:solidFill>
                  <a:schemeClr val="tx1"/>
                </a:solidFill>
                <a:latin typeface="+mn-ea"/>
                <a:ea typeface="+mn-ea"/>
              </a:rPr>
              <a:t>，中断服务程序可以抢占</a:t>
            </a:r>
            <a:r>
              <a:rPr lang="en-US" altLang="zh-CN" sz="2400" dirty="0" smtClean="0">
                <a:solidFill>
                  <a:schemeClr val="tx1"/>
                </a:solidFill>
                <a:latin typeface="+mn-ea"/>
                <a:ea typeface="+mn-ea"/>
              </a:rPr>
              <a:t>CPU</a:t>
            </a:r>
            <a:r>
              <a:rPr lang="zh-CN" altLang="en-US" sz="2400" dirty="0" smtClean="0">
                <a:solidFill>
                  <a:schemeClr val="tx1"/>
                </a:solidFill>
                <a:latin typeface="+mn-ea"/>
                <a:ea typeface="+mn-ea"/>
              </a:rPr>
              <a:t>，到中断服务完成时，内核让优先级最高的就绪任务运行（不一定是被中断了的任务）。任务级系统响应时间得到了最优化且是可知的。使用可剥夺型内核使得</a:t>
            </a:r>
            <a:r>
              <a:rPr lang="zh-CN" altLang="en-US" sz="2400" dirty="0" smtClean="0">
                <a:solidFill>
                  <a:srgbClr val="FF0000"/>
                </a:solidFill>
                <a:latin typeface="+mn-ea"/>
                <a:ea typeface="+mn-ea"/>
              </a:rPr>
              <a:t>任务级响应时间得以最优化</a:t>
            </a:r>
            <a:r>
              <a:rPr lang="zh-CN" altLang="en-US" sz="2400" dirty="0" smtClean="0">
                <a:latin typeface="+mn-ea"/>
                <a:ea typeface="+mn-ea"/>
              </a:rPr>
              <a:t>。</a:t>
            </a:r>
            <a:endParaRPr lang="en-US" altLang="zh-CN" sz="2400" dirty="0" smtClean="0">
              <a:latin typeface="+mn-ea"/>
              <a:ea typeface="+mn-ea"/>
            </a:endParaRPr>
          </a:p>
          <a:p>
            <a:r>
              <a:rPr lang="zh-CN" altLang="en-US" sz="2400" dirty="0" smtClean="0">
                <a:solidFill>
                  <a:schemeClr val="tx1"/>
                </a:solidFill>
                <a:latin typeface="+mn-ea"/>
                <a:ea typeface="+mn-ea"/>
              </a:rPr>
              <a:t> 使用可剥夺型内核时，应用程序不应直接使用不可重入型函数。</a:t>
            </a:r>
            <a:r>
              <a:rPr lang="zh-CN" altLang="en-US" sz="2400" b="1" dirty="0" smtClean="0">
                <a:solidFill>
                  <a:srgbClr val="FF0000"/>
                </a:solidFill>
                <a:latin typeface="+mn-ea"/>
                <a:ea typeface="+mn-ea"/>
              </a:rPr>
              <a:t>调用不可重入型函数时，要满足互斥条件</a:t>
            </a:r>
            <a:r>
              <a:rPr lang="zh-CN" altLang="en-US" sz="2400" dirty="0" smtClean="0">
                <a:solidFill>
                  <a:srgbClr val="FF0000"/>
                </a:solidFill>
                <a:latin typeface="+mn-ea"/>
                <a:ea typeface="+mn-ea"/>
              </a:rPr>
              <a:t>，</a:t>
            </a:r>
            <a:r>
              <a:rPr lang="zh-CN" altLang="en-US" sz="2400" dirty="0" smtClean="0">
                <a:solidFill>
                  <a:schemeClr val="tx1"/>
                </a:solidFill>
                <a:latin typeface="+mn-ea"/>
                <a:ea typeface="+mn-ea"/>
              </a:rPr>
              <a:t>这一点可以用互斥型信号量来实现。如果调用不可重入型函数时，低优先级的任务</a:t>
            </a:r>
            <a:r>
              <a:rPr lang="en-US" altLang="zh-CN" sz="2400" dirty="0" smtClean="0">
                <a:solidFill>
                  <a:schemeClr val="tx1"/>
                </a:solidFill>
                <a:latin typeface="+mn-ea"/>
                <a:ea typeface="+mn-ea"/>
              </a:rPr>
              <a:t>CPU</a:t>
            </a:r>
            <a:r>
              <a:rPr lang="zh-CN" altLang="en-US" sz="2400" dirty="0" smtClean="0">
                <a:solidFill>
                  <a:schemeClr val="tx1"/>
                </a:solidFill>
                <a:latin typeface="+mn-ea"/>
                <a:ea typeface="+mn-ea"/>
              </a:rPr>
              <a:t>的使用权被高优先级任务剥夺，不可重入型函数中的数据有可能被破坏。 </a:t>
            </a:r>
            <a:endParaRPr lang="zh-CN" altLang="en-US" sz="2400" dirty="0">
              <a:solidFill>
                <a:schemeClr val="tx1"/>
              </a:solidFill>
              <a:latin typeface="+mn-ea"/>
              <a:ea typeface="+mn-ea"/>
            </a:endParaRPr>
          </a:p>
        </p:txBody>
      </p:sp>
      <p:sp>
        <p:nvSpPr>
          <p:cNvPr id="4" name="页脚占位符 3"/>
          <p:cNvSpPr>
            <a:spLocks noGrp="1"/>
          </p:cNvSpPr>
          <p:nvPr>
            <p:ph type="ftr" sz="quarter" idx="5"/>
          </p:nvPr>
        </p:nvSpPr>
        <p:spPr/>
        <p:txBody>
          <a:bodyPr/>
          <a:lstStyle/>
          <a:p>
            <a:endParaRPr lang="zh-CN" altLang="en-US" dirty="0">
              <a:solidFill>
                <a:prstClr val="white"/>
              </a:solidFill>
            </a:endParaRPr>
          </a:p>
        </p:txBody>
      </p:sp>
      <p:sp>
        <p:nvSpPr>
          <p:cNvPr id="5" name="日期占位符 4"/>
          <p:cNvSpPr>
            <a:spLocks noGrp="1"/>
          </p:cNvSpPr>
          <p:nvPr>
            <p:ph type="dt" sz="half" idx="6"/>
          </p:nvPr>
        </p:nvSpPr>
        <p:spPr/>
        <p:txBody>
          <a:bodyPr/>
          <a:lstStyle/>
          <a:p>
            <a:fld id="{B26C1E08-0480-4423-8209-2E269C5E35ED}" type="datetime4">
              <a:rPr lang="en-US" altLang="zh-CN" smtClean="0">
                <a:solidFill>
                  <a:prstClr val="white"/>
                </a:solidFill>
              </a:rPr>
              <a:pPr/>
              <a:t>April 8, 2021</a:t>
            </a:fld>
            <a:endParaRPr lang="en-US" dirty="0" smtClean="0">
              <a:solidFill>
                <a:prstClr val="white"/>
              </a:solidFill>
            </a:endParaRPr>
          </a:p>
        </p:txBody>
      </p:sp>
      <p:sp>
        <p:nvSpPr>
          <p:cNvPr id="6" name="灯片编号占位符 5"/>
          <p:cNvSpPr>
            <a:spLocks noGrp="1"/>
          </p:cNvSpPr>
          <p:nvPr>
            <p:ph type="sldNum" sz="quarter" idx="7"/>
          </p:nvPr>
        </p:nvSpPr>
        <p:spPr/>
        <p:txBody>
          <a:bodyPr/>
          <a:lstStyle/>
          <a:p>
            <a:pPr marL="96520"/>
            <a:fld id="{81D60167-4931-47E6-BA6A-407CBD079E47}" type="slidenum">
              <a:rPr lang="en-US" altLang="zh-CN" spc="-10" smtClean="0">
                <a:solidFill>
                  <a:prstClr val="white"/>
                </a:solidFill>
                <a:cs typeface="Garamond"/>
              </a:rPr>
              <a:pPr marL="96520"/>
              <a:t>31</a:t>
            </a:fld>
            <a:endParaRPr lang="zh-CN" altLang="en-US" dirty="0">
              <a:solidFill>
                <a:prstClr val="white"/>
              </a:solidFill>
              <a:cs typeface="Garamond"/>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pt-BR" dirty="0" smtClean="0">
                <a:solidFill>
                  <a:schemeClr val="tx1"/>
                </a:solidFill>
                <a:latin typeface="+mn-ea"/>
                <a:ea typeface="+mn-ea"/>
              </a:rPr>
              <a:t>可重入性（</a:t>
            </a:r>
            <a:r>
              <a:rPr lang="pt-BR" altLang="zh-CN" b="1" dirty="0" smtClean="0">
                <a:solidFill>
                  <a:schemeClr val="tx1"/>
                </a:solidFill>
                <a:latin typeface="+mn-ea"/>
                <a:ea typeface="+mn-ea"/>
              </a:rPr>
              <a:t>Reentrancy</a:t>
            </a:r>
            <a:r>
              <a:rPr lang="zh-CN" altLang="pt-BR" b="1" dirty="0" smtClean="0">
                <a:solidFill>
                  <a:schemeClr val="tx1"/>
                </a:solidFill>
                <a:latin typeface="+mn-ea"/>
                <a:ea typeface="+mn-ea"/>
              </a:rPr>
              <a:t>）</a:t>
            </a:r>
            <a:endParaRPr lang="zh-CN" altLang="en-US" dirty="0">
              <a:solidFill>
                <a:schemeClr val="tx1"/>
              </a:solidFill>
              <a:latin typeface="+mn-ea"/>
              <a:ea typeface="+mn-ea"/>
            </a:endParaRPr>
          </a:p>
        </p:txBody>
      </p:sp>
      <p:sp>
        <p:nvSpPr>
          <p:cNvPr id="3" name="文本占位符 2"/>
          <p:cNvSpPr>
            <a:spLocks noGrp="1"/>
          </p:cNvSpPr>
          <p:nvPr>
            <p:ph type="body" idx="1"/>
          </p:nvPr>
        </p:nvSpPr>
        <p:spPr/>
        <p:txBody>
          <a:bodyPr/>
          <a:lstStyle/>
          <a:p>
            <a:r>
              <a:rPr lang="zh-CN" altLang="en-US" dirty="0" smtClean="0">
                <a:solidFill>
                  <a:srgbClr val="FF0000"/>
                </a:solidFill>
                <a:latin typeface="+mn-ea"/>
                <a:ea typeface="+mn-ea"/>
              </a:rPr>
              <a:t>可重入型函数</a:t>
            </a:r>
            <a:r>
              <a:rPr lang="zh-CN" altLang="en-US" dirty="0" smtClean="0">
                <a:solidFill>
                  <a:schemeClr val="tx1"/>
                </a:solidFill>
                <a:latin typeface="+mn-ea"/>
                <a:ea typeface="+mn-ea"/>
              </a:rPr>
              <a:t>可以被一个以上的任务调用，而不必担心数据的破坏。可重入型函数任何时候都可以被中断，一段时间以后又可以运行，而相应数据不会丢失。可重入型函数或者只</a:t>
            </a:r>
            <a:r>
              <a:rPr lang="zh-CN" altLang="en-US" dirty="0" smtClean="0">
                <a:solidFill>
                  <a:srgbClr val="FF0000"/>
                </a:solidFill>
                <a:latin typeface="+mn-ea"/>
                <a:ea typeface="+mn-ea"/>
              </a:rPr>
              <a:t>使用局部变量</a:t>
            </a:r>
            <a:r>
              <a:rPr lang="zh-CN" altLang="en-US" dirty="0" smtClean="0">
                <a:solidFill>
                  <a:schemeClr val="tx1"/>
                </a:solidFill>
                <a:latin typeface="+mn-ea"/>
                <a:ea typeface="+mn-ea"/>
              </a:rPr>
              <a:t>，即变量保存在</a:t>
            </a:r>
            <a:r>
              <a:rPr lang="en-US" altLang="zh-CN" dirty="0" smtClean="0">
                <a:solidFill>
                  <a:schemeClr val="tx1"/>
                </a:solidFill>
                <a:latin typeface="+mn-ea"/>
                <a:ea typeface="+mn-ea"/>
              </a:rPr>
              <a:t>CPU</a:t>
            </a:r>
            <a:r>
              <a:rPr lang="zh-CN" altLang="en-US" dirty="0" smtClean="0">
                <a:solidFill>
                  <a:schemeClr val="tx1"/>
                </a:solidFill>
                <a:latin typeface="+mn-ea"/>
                <a:ea typeface="+mn-ea"/>
              </a:rPr>
              <a:t>寄存器中或堆栈中。如果</a:t>
            </a:r>
            <a:r>
              <a:rPr lang="zh-CN" altLang="en-US" dirty="0" smtClean="0">
                <a:solidFill>
                  <a:srgbClr val="FF0000"/>
                </a:solidFill>
                <a:latin typeface="+mn-ea"/>
                <a:ea typeface="+mn-ea"/>
              </a:rPr>
              <a:t>使用全局变量，则要对全局变量予以保护</a:t>
            </a:r>
            <a:r>
              <a:rPr lang="zh-CN" altLang="en-US" dirty="0" smtClean="0">
                <a:solidFill>
                  <a:schemeClr val="tx1"/>
                </a:solidFill>
                <a:latin typeface="+mn-ea"/>
                <a:ea typeface="+mn-ea"/>
              </a:rPr>
              <a:t>。</a:t>
            </a:r>
            <a:endParaRPr lang="en-US" altLang="zh-CN" dirty="0" smtClean="0">
              <a:solidFill>
                <a:schemeClr val="tx1"/>
              </a:solidFill>
              <a:latin typeface="+mn-ea"/>
              <a:ea typeface="+mn-ea"/>
            </a:endParaRPr>
          </a:p>
          <a:p>
            <a:r>
              <a:rPr lang="zh-CN" altLang="en-US" dirty="0" smtClean="0">
                <a:solidFill>
                  <a:srgbClr val="FF0000"/>
                </a:solidFill>
                <a:latin typeface="+mn-ea"/>
                <a:ea typeface="+mn-ea"/>
              </a:rPr>
              <a:t>应用程序中的不可重入函数引起的错误很可能在测试时发现不了</a:t>
            </a:r>
            <a:r>
              <a:rPr lang="zh-CN" altLang="en-US" dirty="0" smtClean="0">
                <a:solidFill>
                  <a:schemeClr val="tx1"/>
                </a:solidFill>
                <a:latin typeface="+mn-ea"/>
                <a:ea typeface="+mn-ea"/>
              </a:rPr>
              <a:t>，直到产品到了现场问题才出现。如果在多任务上您还是把新手，</a:t>
            </a:r>
            <a:r>
              <a:rPr lang="zh-CN" altLang="en-US" dirty="0" smtClean="0">
                <a:solidFill>
                  <a:srgbClr val="FF0000"/>
                </a:solidFill>
                <a:latin typeface="+mn-ea"/>
                <a:ea typeface="+mn-ea"/>
              </a:rPr>
              <a:t>使用不可重入型函数时，千万要当心</a:t>
            </a:r>
            <a:r>
              <a:rPr lang="zh-CN" altLang="en-US" dirty="0" smtClean="0">
                <a:latin typeface="+mn-ea"/>
                <a:ea typeface="+mn-ea"/>
              </a:rPr>
              <a:t>。</a:t>
            </a:r>
            <a:endParaRPr lang="zh-CN" altLang="en-US" dirty="0">
              <a:latin typeface="+mn-ea"/>
              <a:ea typeface="+mn-ea"/>
            </a:endParaRPr>
          </a:p>
        </p:txBody>
      </p:sp>
      <p:sp>
        <p:nvSpPr>
          <p:cNvPr id="4" name="页脚占位符 3"/>
          <p:cNvSpPr>
            <a:spLocks noGrp="1"/>
          </p:cNvSpPr>
          <p:nvPr>
            <p:ph type="ftr" sz="quarter" idx="5"/>
          </p:nvPr>
        </p:nvSpPr>
        <p:spPr/>
        <p:txBody>
          <a:bodyPr/>
          <a:lstStyle/>
          <a:p>
            <a:endParaRPr lang="zh-CN" altLang="en-US" dirty="0">
              <a:solidFill>
                <a:prstClr val="white"/>
              </a:solidFill>
            </a:endParaRPr>
          </a:p>
        </p:txBody>
      </p:sp>
      <p:sp>
        <p:nvSpPr>
          <p:cNvPr id="5" name="日期占位符 4"/>
          <p:cNvSpPr>
            <a:spLocks noGrp="1"/>
          </p:cNvSpPr>
          <p:nvPr>
            <p:ph type="dt" sz="half" idx="6"/>
          </p:nvPr>
        </p:nvSpPr>
        <p:spPr/>
        <p:txBody>
          <a:bodyPr/>
          <a:lstStyle/>
          <a:p>
            <a:fld id="{B26C1E08-0480-4423-8209-2E269C5E35ED}" type="datetime4">
              <a:rPr lang="en-US" altLang="zh-CN" smtClean="0">
                <a:solidFill>
                  <a:prstClr val="white"/>
                </a:solidFill>
              </a:rPr>
              <a:pPr/>
              <a:t>April 8, 2021</a:t>
            </a:fld>
            <a:endParaRPr lang="en-US" dirty="0" smtClean="0">
              <a:solidFill>
                <a:prstClr val="white"/>
              </a:solidFill>
            </a:endParaRPr>
          </a:p>
        </p:txBody>
      </p:sp>
      <p:sp>
        <p:nvSpPr>
          <p:cNvPr id="6" name="灯片编号占位符 5"/>
          <p:cNvSpPr>
            <a:spLocks noGrp="1"/>
          </p:cNvSpPr>
          <p:nvPr>
            <p:ph type="sldNum" sz="quarter" idx="7"/>
          </p:nvPr>
        </p:nvSpPr>
        <p:spPr/>
        <p:txBody>
          <a:bodyPr/>
          <a:lstStyle/>
          <a:p>
            <a:pPr marL="96520"/>
            <a:fld id="{81D60167-4931-47E6-BA6A-407CBD079E47}" type="slidenum">
              <a:rPr lang="en-US" altLang="zh-CN" spc="-10" smtClean="0">
                <a:solidFill>
                  <a:prstClr val="white"/>
                </a:solidFill>
                <a:cs typeface="Garamond"/>
              </a:rPr>
              <a:pPr marL="96520"/>
              <a:t>32</a:t>
            </a:fld>
            <a:endParaRPr lang="zh-CN" altLang="en-US" dirty="0">
              <a:solidFill>
                <a:prstClr val="white"/>
              </a:solidFill>
              <a:cs typeface="Garamond"/>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solidFill>
                  <a:schemeClr val="tx1"/>
                </a:solidFill>
                <a:latin typeface="+mn-ea"/>
                <a:ea typeface="+mn-ea"/>
              </a:rPr>
              <a:t>时间片轮番调度法</a:t>
            </a:r>
            <a:endParaRPr lang="zh-CN" altLang="en-US" dirty="0">
              <a:solidFill>
                <a:schemeClr val="tx1"/>
              </a:solidFill>
              <a:latin typeface="+mn-ea"/>
              <a:ea typeface="+mn-ea"/>
            </a:endParaRPr>
          </a:p>
        </p:txBody>
      </p:sp>
      <p:sp>
        <p:nvSpPr>
          <p:cNvPr id="3" name="文本占位符 2"/>
          <p:cNvSpPr>
            <a:spLocks noGrp="1"/>
          </p:cNvSpPr>
          <p:nvPr>
            <p:ph type="body" idx="1"/>
          </p:nvPr>
        </p:nvSpPr>
        <p:spPr/>
        <p:txBody>
          <a:bodyPr/>
          <a:lstStyle/>
          <a:p>
            <a:r>
              <a:rPr lang="zh-CN" altLang="en-US" dirty="0" smtClean="0">
                <a:solidFill>
                  <a:srgbClr val="FF0000"/>
                </a:solidFill>
                <a:latin typeface="+mn-ea"/>
                <a:ea typeface="+mn-ea"/>
              </a:rPr>
              <a:t>给任务分配优先级相当困难。</a:t>
            </a:r>
            <a:endParaRPr lang="en-US" altLang="zh-CN" dirty="0" smtClean="0">
              <a:solidFill>
                <a:srgbClr val="FF0000"/>
              </a:solidFill>
              <a:latin typeface="+mn-ea"/>
              <a:ea typeface="+mn-ea"/>
            </a:endParaRPr>
          </a:p>
          <a:p>
            <a:r>
              <a:rPr lang="zh-CN" altLang="en-US" dirty="0" smtClean="0">
                <a:solidFill>
                  <a:schemeClr val="tx1"/>
                </a:solidFill>
                <a:latin typeface="+mn-ea"/>
                <a:ea typeface="+mn-ea"/>
              </a:rPr>
              <a:t>当两个或两个以上任务有同样优先级，内核允许一个任务运行事先确定的一段时间，叫做</a:t>
            </a:r>
            <a:r>
              <a:rPr lang="zh-CN" altLang="en-US" dirty="0" smtClean="0">
                <a:solidFill>
                  <a:srgbClr val="FF0000"/>
                </a:solidFill>
                <a:latin typeface="+mn-ea"/>
                <a:ea typeface="+mn-ea"/>
              </a:rPr>
              <a:t>时间额度</a:t>
            </a:r>
            <a:r>
              <a:rPr lang="zh-CN" altLang="en-US" dirty="0" smtClean="0">
                <a:solidFill>
                  <a:schemeClr val="tx1"/>
                </a:solidFill>
                <a:latin typeface="+mn-ea"/>
                <a:ea typeface="+mn-ea"/>
              </a:rPr>
              <a:t>（</a:t>
            </a:r>
            <a:r>
              <a:rPr lang="en-US" altLang="zh-CN" dirty="0" smtClean="0">
                <a:solidFill>
                  <a:schemeClr val="tx1"/>
                </a:solidFill>
                <a:latin typeface="+mn-ea"/>
                <a:ea typeface="+mn-ea"/>
              </a:rPr>
              <a:t>quantum</a:t>
            </a:r>
            <a:r>
              <a:rPr lang="zh-CN" altLang="en-US" dirty="0" smtClean="0">
                <a:solidFill>
                  <a:schemeClr val="tx1"/>
                </a:solidFill>
                <a:latin typeface="+mn-ea"/>
                <a:ea typeface="+mn-ea"/>
              </a:rPr>
              <a:t>），然后切换给另一个任务。也叫做</a:t>
            </a:r>
            <a:r>
              <a:rPr lang="zh-CN" altLang="en-US" dirty="0" smtClean="0">
                <a:solidFill>
                  <a:srgbClr val="FF0000"/>
                </a:solidFill>
                <a:latin typeface="+mn-ea"/>
                <a:ea typeface="+mn-ea"/>
              </a:rPr>
              <a:t>时间片调度</a:t>
            </a:r>
            <a:r>
              <a:rPr lang="zh-CN" altLang="en-US" dirty="0" smtClean="0">
                <a:solidFill>
                  <a:schemeClr val="tx1"/>
                </a:solidFill>
                <a:latin typeface="+mn-ea"/>
                <a:ea typeface="+mn-ea"/>
              </a:rPr>
              <a:t>。内核在满足以下条件时，把</a:t>
            </a:r>
            <a:r>
              <a:rPr lang="en-US" altLang="zh-CN" dirty="0" smtClean="0">
                <a:solidFill>
                  <a:schemeClr val="tx1"/>
                </a:solidFill>
                <a:latin typeface="+mn-ea"/>
                <a:ea typeface="+mn-ea"/>
              </a:rPr>
              <a:t>CPU</a:t>
            </a:r>
            <a:r>
              <a:rPr lang="zh-CN" altLang="en-US" dirty="0" smtClean="0">
                <a:solidFill>
                  <a:schemeClr val="tx1"/>
                </a:solidFill>
                <a:latin typeface="+mn-ea"/>
                <a:ea typeface="+mn-ea"/>
              </a:rPr>
              <a:t>控制权交给下一个任务就绪态的任务： </a:t>
            </a:r>
          </a:p>
          <a:p>
            <a:r>
              <a:rPr lang="zh-CN" altLang="en-US" dirty="0" smtClean="0">
                <a:solidFill>
                  <a:schemeClr val="tx1"/>
                </a:solidFill>
                <a:latin typeface="+mn-ea"/>
                <a:ea typeface="+mn-ea"/>
              </a:rPr>
              <a:t> 当前任务已无事可做； </a:t>
            </a:r>
          </a:p>
          <a:p>
            <a:r>
              <a:rPr lang="zh-CN" altLang="en-US" dirty="0" smtClean="0">
                <a:solidFill>
                  <a:schemeClr val="tx1"/>
                </a:solidFill>
                <a:latin typeface="+mn-ea"/>
                <a:ea typeface="+mn-ea"/>
              </a:rPr>
              <a:t> 当前任务在时间片还没结束时已经完成；</a:t>
            </a:r>
            <a:endParaRPr lang="en-US" altLang="zh-CN" dirty="0" smtClean="0">
              <a:solidFill>
                <a:schemeClr val="tx1"/>
              </a:solidFill>
              <a:latin typeface="+mn-ea"/>
              <a:ea typeface="+mn-ea"/>
            </a:endParaRPr>
          </a:p>
          <a:p>
            <a:r>
              <a:rPr lang="zh-CN" altLang="en-US" dirty="0" smtClean="0">
                <a:solidFill>
                  <a:schemeClr val="tx1"/>
                </a:solidFill>
                <a:latin typeface="+mn-ea"/>
                <a:ea typeface="+mn-ea"/>
              </a:rPr>
              <a:t>   当前任务时间片时间到。</a:t>
            </a:r>
          </a:p>
        </p:txBody>
      </p:sp>
      <p:sp>
        <p:nvSpPr>
          <p:cNvPr id="4" name="页脚占位符 3"/>
          <p:cNvSpPr>
            <a:spLocks noGrp="1"/>
          </p:cNvSpPr>
          <p:nvPr>
            <p:ph type="ftr" sz="quarter" idx="5"/>
          </p:nvPr>
        </p:nvSpPr>
        <p:spPr/>
        <p:txBody>
          <a:bodyPr/>
          <a:lstStyle/>
          <a:p>
            <a:endParaRPr lang="zh-CN" altLang="en-US" dirty="0">
              <a:solidFill>
                <a:prstClr val="white"/>
              </a:solidFill>
            </a:endParaRPr>
          </a:p>
        </p:txBody>
      </p:sp>
      <p:sp>
        <p:nvSpPr>
          <p:cNvPr id="5" name="日期占位符 4"/>
          <p:cNvSpPr>
            <a:spLocks noGrp="1"/>
          </p:cNvSpPr>
          <p:nvPr>
            <p:ph type="dt" sz="half" idx="6"/>
          </p:nvPr>
        </p:nvSpPr>
        <p:spPr/>
        <p:txBody>
          <a:bodyPr/>
          <a:lstStyle/>
          <a:p>
            <a:fld id="{B26C1E08-0480-4423-8209-2E269C5E35ED}" type="datetime4">
              <a:rPr lang="en-US" altLang="zh-CN" smtClean="0">
                <a:solidFill>
                  <a:prstClr val="white"/>
                </a:solidFill>
              </a:rPr>
              <a:pPr/>
              <a:t>April 8, 2021</a:t>
            </a:fld>
            <a:endParaRPr lang="en-US" dirty="0" smtClean="0">
              <a:solidFill>
                <a:prstClr val="white"/>
              </a:solidFill>
            </a:endParaRPr>
          </a:p>
        </p:txBody>
      </p:sp>
      <p:sp>
        <p:nvSpPr>
          <p:cNvPr id="6" name="灯片编号占位符 5"/>
          <p:cNvSpPr>
            <a:spLocks noGrp="1"/>
          </p:cNvSpPr>
          <p:nvPr>
            <p:ph type="sldNum" sz="quarter" idx="7"/>
          </p:nvPr>
        </p:nvSpPr>
        <p:spPr/>
        <p:txBody>
          <a:bodyPr/>
          <a:lstStyle/>
          <a:p>
            <a:pPr marL="96520"/>
            <a:fld id="{81D60167-4931-47E6-BA6A-407CBD079E47}" type="slidenum">
              <a:rPr lang="en-US" altLang="zh-CN" spc="-10" smtClean="0">
                <a:solidFill>
                  <a:prstClr val="white"/>
                </a:solidFill>
                <a:cs typeface="Garamond"/>
              </a:rPr>
              <a:pPr marL="96520"/>
              <a:t>33</a:t>
            </a:fld>
            <a:endParaRPr lang="zh-CN" altLang="en-US" dirty="0">
              <a:solidFill>
                <a:prstClr val="white"/>
              </a:solidFill>
              <a:cs typeface="Garamond"/>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solidFill>
                  <a:schemeClr val="tx1"/>
                </a:solidFill>
                <a:latin typeface="+mn-ea"/>
                <a:ea typeface="+mn-ea"/>
              </a:rPr>
              <a:t>任务优先级</a:t>
            </a:r>
            <a:endParaRPr lang="zh-CN" altLang="en-US" dirty="0">
              <a:solidFill>
                <a:schemeClr val="tx1"/>
              </a:solidFill>
              <a:latin typeface="+mn-ea"/>
              <a:ea typeface="+mn-ea"/>
            </a:endParaRPr>
          </a:p>
        </p:txBody>
      </p:sp>
      <p:sp>
        <p:nvSpPr>
          <p:cNvPr id="3" name="文本占位符 2"/>
          <p:cNvSpPr>
            <a:spLocks noGrp="1"/>
          </p:cNvSpPr>
          <p:nvPr>
            <p:ph type="body" idx="1"/>
          </p:nvPr>
        </p:nvSpPr>
        <p:spPr/>
        <p:txBody>
          <a:bodyPr/>
          <a:lstStyle/>
          <a:p>
            <a:r>
              <a:rPr lang="zh-CN" altLang="en-US" dirty="0" smtClean="0">
                <a:solidFill>
                  <a:schemeClr val="tx1"/>
                </a:solidFill>
                <a:latin typeface="+mn-ea"/>
                <a:ea typeface="+mn-ea"/>
              </a:rPr>
              <a:t>每个任务都有其优先级。任务越重要，赋予的优先级应越高。</a:t>
            </a:r>
            <a:endParaRPr lang="en-US" altLang="zh-CN" dirty="0" smtClean="0">
              <a:solidFill>
                <a:schemeClr val="tx1"/>
              </a:solidFill>
              <a:latin typeface="+mn-ea"/>
              <a:ea typeface="+mn-ea"/>
            </a:endParaRPr>
          </a:p>
          <a:p>
            <a:r>
              <a:rPr lang="zh-CN" altLang="en-US" dirty="0" smtClean="0">
                <a:solidFill>
                  <a:srgbClr val="FF0000"/>
                </a:solidFill>
                <a:latin typeface="+mn-ea"/>
                <a:ea typeface="+mn-ea"/>
              </a:rPr>
              <a:t>静态优先级：</a:t>
            </a:r>
            <a:r>
              <a:rPr lang="zh-CN" altLang="en-US" dirty="0" smtClean="0">
                <a:solidFill>
                  <a:schemeClr val="tx1"/>
                </a:solidFill>
                <a:latin typeface="+mn-ea"/>
                <a:ea typeface="+mn-ea"/>
              </a:rPr>
              <a:t>应用程序执行过程中诸任务优先级不变，则称之为静态优先级。在静态优先级系统中，诸任务以及它们的时间约束在程序编译时是已知的。</a:t>
            </a:r>
            <a:endParaRPr lang="en-US" altLang="zh-CN" dirty="0" smtClean="0">
              <a:solidFill>
                <a:schemeClr val="tx1"/>
              </a:solidFill>
              <a:latin typeface="+mn-ea"/>
              <a:ea typeface="+mn-ea"/>
            </a:endParaRPr>
          </a:p>
          <a:p>
            <a:r>
              <a:rPr lang="zh-CN" altLang="en-US" dirty="0" smtClean="0">
                <a:solidFill>
                  <a:srgbClr val="FF0000"/>
                </a:solidFill>
                <a:latin typeface="+mn-ea"/>
                <a:ea typeface="+mn-ea"/>
              </a:rPr>
              <a:t>动态优先级 ：</a:t>
            </a:r>
            <a:r>
              <a:rPr lang="zh-CN" altLang="en-US" dirty="0" smtClean="0">
                <a:solidFill>
                  <a:schemeClr val="tx1"/>
                </a:solidFill>
                <a:latin typeface="+mn-ea"/>
                <a:ea typeface="+mn-ea"/>
              </a:rPr>
              <a:t>应用程序执行过程中，任务的优先级是可变的，则称之为动态优先级。实时内核应当</a:t>
            </a:r>
            <a:r>
              <a:rPr lang="zh-CN" altLang="en-US" dirty="0" smtClean="0">
                <a:solidFill>
                  <a:srgbClr val="FF0000"/>
                </a:solidFill>
                <a:latin typeface="+mn-ea"/>
                <a:ea typeface="+mn-ea"/>
              </a:rPr>
              <a:t>避免出现优先级反转</a:t>
            </a:r>
            <a:r>
              <a:rPr lang="zh-CN" altLang="en-US" dirty="0" smtClean="0">
                <a:solidFill>
                  <a:schemeClr val="tx1"/>
                </a:solidFill>
                <a:latin typeface="+mn-ea"/>
                <a:ea typeface="+mn-ea"/>
              </a:rPr>
              <a:t>问题。</a:t>
            </a:r>
            <a:endParaRPr lang="en-US" altLang="zh-CN" dirty="0" smtClean="0">
              <a:solidFill>
                <a:schemeClr val="tx1"/>
              </a:solidFill>
              <a:latin typeface="+mn-ea"/>
              <a:ea typeface="+mn-ea"/>
            </a:endParaRPr>
          </a:p>
          <a:p>
            <a:r>
              <a:rPr lang="zh-CN" altLang="en-US" dirty="0" smtClean="0">
                <a:solidFill>
                  <a:srgbClr val="FF0000"/>
                </a:solidFill>
                <a:latin typeface="+mn-ea"/>
                <a:ea typeface="+mn-ea"/>
              </a:rPr>
              <a:t>优先级反转 ：</a:t>
            </a:r>
            <a:r>
              <a:rPr lang="zh-CN" altLang="en-US" dirty="0" smtClean="0">
                <a:solidFill>
                  <a:schemeClr val="tx1"/>
                </a:solidFill>
                <a:latin typeface="+mn-ea"/>
                <a:ea typeface="+mn-ea"/>
              </a:rPr>
              <a:t>优先级反转问题</a:t>
            </a:r>
            <a:r>
              <a:rPr lang="zh-CN" altLang="en-US" dirty="0" smtClean="0">
                <a:solidFill>
                  <a:srgbClr val="FF0000"/>
                </a:solidFill>
                <a:latin typeface="+mn-ea"/>
                <a:ea typeface="+mn-ea"/>
              </a:rPr>
              <a:t>是实时系统中出现最多的问题</a:t>
            </a:r>
            <a:r>
              <a:rPr lang="zh-CN" altLang="en-US" dirty="0" smtClean="0">
                <a:solidFill>
                  <a:schemeClr val="tx1"/>
                </a:solidFill>
                <a:latin typeface="+mn-ea"/>
                <a:ea typeface="+mn-ea"/>
              </a:rPr>
              <a:t>。为防止发生优先级反转</a:t>
            </a:r>
            <a:r>
              <a:rPr lang="en-US" altLang="zh-CN" dirty="0" smtClean="0">
                <a:solidFill>
                  <a:schemeClr val="tx1"/>
                </a:solidFill>
                <a:latin typeface="+mn-ea"/>
                <a:ea typeface="+mn-ea"/>
              </a:rPr>
              <a:t>,</a:t>
            </a:r>
            <a:r>
              <a:rPr lang="zh-CN" altLang="en-US" dirty="0" smtClean="0">
                <a:solidFill>
                  <a:schemeClr val="tx1"/>
                </a:solidFill>
                <a:latin typeface="+mn-ea"/>
                <a:ea typeface="+mn-ea"/>
              </a:rPr>
              <a:t>内核能自动变换任务的优先级</a:t>
            </a:r>
            <a:r>
              <a:rPr lang="en-US" altLang="zh-CN" dirty="0" smtClean="0">
                <a:solidFill>
                  <a:schemeClr val="tx1"/>
                </a:solidFill>
                <a:latin typeface="+mn-ea"/>
                <a:ea typeface="+mn-ea"/>
              </a:rPr>
              <a:t>,</a:t>
            </a:r>
            <a:r>
              <a:rPr lang="zh-CN" altLang="en-US" dirty="0" smtClean="0">
                <a:solidFill>
                  <a:schemeClr val="tx1"/>
                </a:solidFill>
                <a:latin typeface="+mn-ea"/>
                <a:ea typeface="+mn-ea"/>
              </a:rPr>
              <a:t>这叫做</a:t>
            </a:r>
            <a:r>
              <a:rPr lang="zh-CN" altLang="en-US" dirty="0" smtClean="0">
                <a:solidFill>
                  <a:srgbClr val="FF0000"/>
                </a:solidFill>
                <a:latin typeface="+mn-ea"/>
                <a:ea typeface="+mn-ea"/>
              </a:rPr>
              <a:t>优先级继承</a:t>
            </a:r>
            <a:r>
              <a:rPr lang="en-US" altLang="zh-CN" dirty="0" smtClean="0">
                <a:solidFill>
                  <a:schemeClr val="tx1"/>
                </a:solidFill>
                <a:latin typeface="+mn-ea"/>
                <a:ea typeface="+mn-ea"/>
              </a:rPr>
              <a:t>(Priority inheritance)</a:t>
            </a:r>
            <a:r>
              <a:rPr lang="zh-CN" altLang="en-US" dirty="0" smtClean="0">
                <a:solidFill>
                  <a:schemeClr val="tx1"/>
                </a:solidFill>
                <a:latin typeface="+mn-ea"/>
                <a:ea typeface="+mn-ea"/>
              </a:rPr>
              <a:t> 。 </a:t>
            </a:r>
            <a:endParaRPr lang="zh-CN" altLang="en-US" dirty="0">
              <a:solidFill>
                <a:schemeClr val="tx1"/>
              </a:solidFill>
              <a:latin typeface="+mn-ea"/>
              <a:ea typeface="+mn-ea"/>
            </a:endParaRPr>
          </a:p>
        </p:txBody>
      </p:sp>
      <p:sp>
        <p:nvSpPr>
          <p:cNvPr id="4" name="页脚占位符 3"/>
          <p:cNvSpPr>
            <a:spLocks noGrp="1"/>
          </p:cNvSpPr>
          <p:nvPr>
            <p:ph type="ftr" sz="quarter" idx="5"/>
          </p:nvPr>
        </p:nvSpPr>
        <p:spPr/>
        <p:txBody>
          <a:bodyPr/>
          <a:lstStyle/>
          <a:p>
            <a:endParaRPr lang="zh-CN" altLang="en-US" dirty="0">
              <a:solidFill>
                <a:prstClr val="white"/>
              </a:solidFill>
            </a:endParaRPr>
          </a:p>
        </p:txBody>
      </p:sp>
      <p:sp>
        <p:nvSpPr>
          <p:cNvPr id="5" name="日期占位符 4"/>
          <p:cNvSpPr>
            <a:spLocks noGrp="1"/>
          </p:cNvSpPr>
          <p:nvPr>
            <p:ph type="dt" sz="half" idx="6"/>
          </p:nvPr>
        </p:nvSpPr>
        <p:spPr/>
        <p:txBody>
          <a:bodyPr/>
          <a:lstStyle/>
          <a:p>
            <a:fld id="{B26C1E08-0480-4423-8209-2E269C5E35ED}" type="datetime4">
              <a:rPr lang="en-US" altLang="zh-CN" smtClean="0">
                <a:solidFill>
                  <a:prstClr val="white"/>
                </a:solidFill>
              </a:rPr>
              <a:pPr/>
              <a:t>April 8, 2021</a:t>
            </a:fld>
            <a:endParaRPr lang="en-US" dirty="0" smtClean="0">
              <a:solidFill>
                <a:prstClr val="white"/>
              </a:solidFill>
            </a:endParaRPr>
          </a:p>
        </p:txBody>
      </p:sp>
      <p:sp>
        <p:nvSpPr>
          <p:cNvPr id="6" name="灯片编号占位符 5"/>
          <p:cNvSpPr>
            <a:spLocks noGrp="1"/>
          </p:cNvSpPr>
          <p:nvPr>
            <p:ph type="sldNum" sz="quarter" idx="7"/>
          </p:nvPr>
        </p:nvSpPr>
        <p:spPr/>
        <p:txBody>
          <a:bodyPr/>
          <a:lstStyle/>
          <a:p>
            <a:pPr marL="96520"/>
            <a:fld id="{81D60167-4931-47E6-BA6A-407CBD079E47}" type="slidenum">
              <a:rPr lang="en-US" altLang="zh-CN" spc="-10" smtClean="0">
                <a:solidFill>
                  <a:prstClr val="white"/>
                </a:solidFill>
                <a:cs typeface="Garamond"/>
              </a:rPr>
              <a:pPr marL="96520"/>
              <a:t>34</a:t>
            </a:fld>
            <a:endParaRPr lang="zh-CN" altLang="en-US" dirty="0">
              <a:solidFill>
                <a:prstClr val="white"/>
              </a:solidFill>
              <a:cs typeface="Garamond"/>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solidFill>
                  <a:schemeClr val="tx1"/>
                </a:solidFill>
                <a:latin typeface="+mn-ea"/>
                <a:ea typeface="+mn-ea"/>
              </a:rPr>
              <a:t>任务优先级分配</a:t>
            </a:r>
            <a:endParaRPr lang="zh-CN" altLang="en-US" dirty="0">
              <a:solidFill>
                <a:schemeClr val="tx1"/>
              </a:solidFill>
              <a:latin typeface="+mn-ea"/>
              <a:ea typeface="+mn-ea"/>
            </a:endParaRPr>
          </a:p>
        </p:txBody>
      </p:sp>
      <p:sp>
        <p:nvSpPr>
          <p:cNvPr id="3" name="文本占位符 2"/>
          <p:cNvSpPr>
            <a:spLocks noGrp="1"/>
          </p:cNvSpPr>
          <p:nvPr>
            <p:ph type="body" idx="1"/>
          </p:nvPr>
        </p:nvSpPr>
        <p:spPr/>
        <p:txBody>
          <a:bodyPr/>
          <a:lstStyle/>
          <a:p>
            <a:r>
              <a:rPr lang="zh-CN" altLang="en-US" dirty="0" smtClean="0">
                <a:solidFill>
                  <a:srgbClr val="FF0000"/>
                </a:solidFill>
                <a:latin typeface="+mn-ea"/>
                <a:ea typeface="+mn-ea"/>
              </a:rPr>
              <a:t>给任务定优先级是复杂的事</a:t>
            </a:r>
            <a:r>
              <a:rPr lang="zh-CN" altLang="en-US" dirty="0" smtClean="0">
                <a:solidFill>
                  <a:schemeClr val="tx1"/>
                </a:solidFill>
                <a:latin typeface="+mn-ea"/>
                <a:ea typeface="+mn-ea"/>
              </a:rPr>
              <a:t>，因为实时系统相当复杂。许多系统中，并非所有的任务都至关重要。不重要的任务自然优先级可以低一些。实时系统大多综合了软实时和硬实时这两种需求。</a:t>
            </a:r>
            <a:r>
              <a:rPr lang="zh-CN" altLang="en-US" dirty="0" smtClean="0">
                <a:solidFill>
                  <a:srgbClr val="FF0000"/>
                </a:solidFill>
                <a:latin typeface="+mn-ea"/>
                <a:ea typeface="+mn-ea"/>
              </a:rPr>
              <a:t>软实时系统</a:t>
            </a:r>
            <a:r>
              <a:rPr lang="zh-CN" altLang="en-US" dirty="0" smtClean="0">
                <a:solidFill>
                  <a:schemeClr val="tx1"/>
                </a:solidFill>
                <a:latin typeface="+mn-ea"/>
                <a:ea typeface="+mn-ea"/>
              </a:rPr>
              <a:t>只是要求任务执行得尽量快，并不要求在某一特定时间内完成。</a:t>
            </a:r>
            <a:r>
              <a:rPr lang="zh-CN" altLang="en-US" dirty="0" smtClean="0">
                <a:solidFill>
                  <a:srgbClr val="FF0000"/>
                </a:solidFill>
                <a:latin typeface="+mn-ea"/>
                <a:ea typeface="+mn-ea"/>
              </a:rPr>
              <a:t>硬实时系统</a:t>
            </a:r>
            <a:r>
              <a:rPr lang="zh-CN" altLang="en-US" dirty="0" smtClean="0">
                <a:solidFill>
                  <a:schemeClr val="tx1"/>
                </a:solidFill>
                <a:latin typeface="+mn-ea"/>
                <a:ea typeface="+mn-ea"/>
              </a:rPr>
              <a:t>中，任务不但要执行无误，还要准时完成。</a:t>
            </a:r>
            <a:endParaRPr lang="en-US" altLang="zh-CN" dirty="0" smtClean="0">
              <a:solidFill>
                <a:schemeClr val="tx1"/>
              </a:solidFill>
              <a:latin typeface="+mn-ea"/>
              <a:ea typeface="+mn-ea"/>
            </a:endParaRPr>
          </a:p>
          <a:p>
            <a:r>
              <a:rPr lang="zh-CN" altLang="en-US" dirty="0" smtClean="0">
                <a:solidFill>
                  <a:srgbClr val="FF0000"/>
                </a:solidFill>
                <a:latin typeface="+mn-ea"/>
                <a:ea typeface="+mn-ea"/>
              </a:rPr>
              <a:t>单调执行率调度法</a:t>
            </a:r>
            <a:r>
              <a:rPr lang="en-US" altLang="zh-CN" dirty="0" smtClean="0">
                <a:solidFill>
                  <a:srgbClr val="FF0000"/>
                </a:solidFill>
                <a:latin typeface="+mn-ea"/>
                <a:ea typeface="+mn-ea"/>
              </a:rPr>
              <a:t>RMS</a:t>
            </a:r>
            <a:r>
              <a:rPr lang="en-US" altLang="zh-CN" dirty="0" smtClean="0">
                <a:solidFill>
                  <a:schemeClr val="tx1"/>
                </a:solidFill>
                <a:latin typeface="+mn-ea"/>
                <a:ea typeface="+mn-ea"/>
              </a:rPr>
              <a:t>(Rate Monotonic Scheduling),</a:t>
            </a:r>
            <a:r>
              <a:rPr lang="zh-CN" altLang="en-US" dirty="0" smtClean="0">
                <a:solidFill>
                  <a:schemeClr val="tx1"/>
                </a:solidFill>
                <a:latin typeface="+mn-ea"/>
                <a:ea typeface="+mn-ea"/>
              </a:rPr>
              <a:t>用于分配任务优先级。这种方法基于哪个任务执行的次数最频繁</a:t>
            </a:r>
            <a:r>
              <a:rPr lang="en-US" altLang="zh-CN" dirty="0" smtClean="0">
                <a:solidFill>
                  <a:schemeClr val="tx1"/>
                </a:solidFill>
                <a:latin typeface="+mn-ea"/>
                <a:ea typeface="+mn-ea"/>
              </a:rPr>
              <a:t>,</a:t>
            </a:r>
            <a:r>
              <a:rPr lang="zh-CN" altLang="en-US" dirty="0" smtClean="0">
                <a:solidFill>
                  <a:schemeClr val="tx1"/>
                </a:solidFill>
                <a:latin typeface="+mn-ea"/>
                <a:ea typeface="+mn-ea"/>
              </a:rPr>
              <a:t>执行最频繁的任务优先级最高。</a:t>
            </a:r>
            <a:endParaRPr lang="en-US" altLang="zh-CN" dirty="0" smtClean="0">
              <a:solidFill>
                <a:schemeClr val="tx1"/>
              </a:solidFill>
              <a:latin typeface="+mn-ea"/>
              <a:ea typeface="+mn-ea"/>
            </a:endParaRPr>
          </a:p>
          <a:p>
            <a:endParaRPr lang="zh-CN" altLang="en-US" dirty="0">
              <a:solidFill>
                <a:schemeClr val="tx1"/>
              </a:solidFill>
              <a:latin typeface="+mn-ea"/>
              <a:ea typeface="+mn-ea"/>
            </a:endParaRPr>
          </a:p>
        </p:txBody>
      </p:sp>
      <p:sp>
        <p:nvSpPr>
          <p:cNvPr id="4" name="页脚占位符 3"/>
          <p:cNvSpPr>
            <a:spLocks noGrp="1"/>
          </p:cNvSpPr>
          <p:nvPr>
            <p:ph type="ftr" sz="quarter" idx="5"/>
          </p:nvPr>
        </p:nvSpPr>
        <p:spPr/>
        <p:txBody>
          <a:bodyPr/>
          <a:lstStyle/>
          <a:p>
            <a:endParaRPr lang="zh-CN" altLang="en-US" dirty="0">
              <a:solidFill>
                <a:prstClr val="white"/>
              </a:solidFill>
            </a:endParaRPr>
          </a:p>
        </p:txBody>
      </p:sp>
      <p:sp>
        <p:nvSpPr>
          <p:cNvPr id="5" name="日期占位符 4"/>
          <p:cNvSpPr>
            <a:spLocks noGrp="1"/>
          </p:cNvSpPr>
          <p:nvPr>
            <p:ph type="dt" sz="half" idx="6"/>
          </p:nvPr>
        </p:nvSpPr>
        <p:spPr/>
        <p:txBody>
          <a:bodyPr/>
          <a:lstStyle/>
          <a:p>
            <a:fld id="{B26C1E08-0480-4423-8209-2E269C5E35ED}" type="datetime4">
              <a:rPr lang="en-US" altLang="zh-CN" smtClean="0">
                <a:solidFill>
                  <a:prstClr val="white"/>
                </a:solidFill>
              </a:rPr>
              <a:pPr/>
              <a:t>April 8, 2021</a:t>
            </a:fld>
            <a:endParaRPr lang="en-US" dirty="0" smtClean="0">
              <a:solidFill>
                <a:prstClr val="white"/>
              </a:solidFill>
            </a:endParaRPr>
          </a:p>
        </p:txBody>
      </p:sp>
      <p:sp>
        <p:nvSpPr>
          <p:cNvPr id="6" name="灯片编号占位符 5"/>
          <p:cNvSpPr>
            <a:spLocks noGrp="1"/>
          </p:cNvSpPr>
          <p:nvPr>
            <p:ph type="sldNum" sz="quarter" idx="7"/>
          </p:nvPr>
        </p:nvSpPr>
        <p:spPr/>
        <p:txBody>
          <a:bodyPr/>
          <a:lstStyle/>
          <a:p>
            <a:pPr marL="96520"/>
            <a:fld id="{81D60167-4931-47E6-BA6A-407CBD079E47}" type="slidenum">
              <a:rPr lang="en-US" altLang="zh-CN" spc="-10" smtClean="0">
                <a:solidFill>
                  <a:prstClr val="white"/>
                </a:solidFill>
                <a:cs typeface="Garamond"/>
              </a:rPr>
              <a:pPr marL="96520"/>
              <a:t>35</a:t>
            </a:fld>
            <a:endParaRPr lang="zh-CN" altLang="en-US" dirty="0">
              <a:solidFill>
                <a:prstClr val="white"/>
              </a:solidFill>
              <a:cs typeface="Garamond"/>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solidFill>
                  <a:schemeClr val="tx1"/>
                </a:solidFill>
                <a:latin typeface="+mn-ea"/>
                <a:ea typeface="+mn-ea"/>
              </a:rPr>
              <a:t>互斥条件</a:t>
            </a:r>
            <a:endParaRPr lang="zh-CN" altLang="en-US" dirty="0">
              <a:solidFill>
                <a:schemeClr val="tx1"/>
              </a:solidFill>
              <a:latin typeface="+mn-ea"/>
              <a:ea typeface="+mn-ea"/>
            </a:endParaRPr>
          </a:p>
        </p:txBody>
      </p:sp>
      <p:sp>
        <p:nvSpPr>
          <p:cNvPr id="3" name="文本占位符 2"/>
          <p:cNvSpPr>
            <a:spLocks noGrp="1"/>
          </p:cNvSpPr>
          <p:nvPr>
            <p:ph type="body" idx="1"/>
          </p:nvPr>
        </p:nvSpPr>
        <p:spPr/>
        <p:txBody>
          <a:bodyPr/>
          <a:lstStyle/>
          <a:p>
            <a:r>
              <a:rPr lang="zh-CN" altLang="en-US" dirty="0" smtClean="0">
                <a:solidFill>
                  <a:schemeClr val="tx1"/>
                </a:solidFill>
                <a:latin typeface="+mn-ea"/>
                <a:ea typeface="+mn-ea"/>
              </a:rPr>
              <a:t>实现</a:t>
            </a:r>
            <a:r>
              <a:rPr lang="zh-CN" altLang="en-US" dirty="0" smtClean="0">
                <a:solidFill>
                  <a:srgbClr val="FF0000"/>
                </a:solidFill>
                <a:latin typeface="+mn-ea"/>
                <a:ea typeface="+mn-ea"/>
              </a:rPr>
              <a:t>任务间通讯最简便到办法是使用共享数据</a:t>
            </a:r>
            <a:r>
              <a:rPr lang="zh-CN" altLang="en-US" dirty="0" smtClean="0">
                <a:solidFill>
                  <a:schemeClr val="tx1"/>
                </a:solidFill>
                <a:latin typeface="+mn-ea"/>
                <a:ea typeface="+mn-ea"/>
              </a:rPr>
              <a:t>。特别是当所有到任务都在一个单一地址空间下，能使用全程变量、指针、缓冲区、链表、循环缓冲区等，使用共享数据结构通讯就更为容易。虽然共享数据区法简化了任务间的信息交换，但是</a:t>
            </a:r>
            <a:r>
              <a:rPr lang="zh-CN" altLang="en-US" dirty="0" smtClean="0">
                <a:solidFill>
                  <a:srgbClr val="FF0000"/>
                </a:solidFill>
                <a:latin typeface="+mn-ea"/>
                <a:ea typeface="+mn-ea"/>
              </a:rPr>
              <a:t>必须保证每个任务在处理共享数据时的排它性</a:t>
            </a:r>
            <a:r>
              <a:rPr lang="zh-CN" altLang="en-US" dirty="0" smtClean="0">
                <a:solidFill>
                  <a:schemeClr val="tx1"/>
                </a:solidFill>
                <a:latin typeface="+mn-ea"/>
                <a:ea typeface="+mn-ea"/>
              </a:rPr>
              <a:t>，以避免竞争和数据的破坏。</a:t>
            </a:r>
            <a:endParaRPr lang="en-US" altLang="zh-CN" dirty="0" smtClean="0">
              <a:solidFill>
                <a:schemeClr val="tx1"/>
              </a:solidFill>
              <a:latin typeface="+mn-ea"/>
              <a:ea typeface="+mn-ea"/>
            </a:endParaRPr>
          </a:p>
          <a:p>
            <a:r>
              <a:rPr lang="zh-CN" altLang="en-US" dirty="0" smtClean="0">
                <a:solidFill>
                  <a:schemeClr val="tx1"/>
                </a:solidFill>
                <a:latin typeface="+mn-ea"/>
                <a:ea typeface="+mn-ea"/>
              </a:rPr>
              <a:t>与共享资源打交道时，使之满足互斥条件最一般的方法有： </a:t>
            </a:r>
          </a:p>
          <a:p>
            <a:pPr>
              <a:buNone/>
            </a:pPr>
            <a:r>
              <a:rPr lang="en-US" altLang="zh-CN" dirty="0" smtClean="0">
                <a:solidFill>
                  <a:srgbClr val="FF0000"/>
                </a:solidFill>
                <a:latin typeface="+mn-ea"/>
                <a:ea typeface="+mn-ea"/>
              </a:rPr>
              <a:t>1</a:t>
            </a:r>
            <a:r>
              <a:rPr lang="zh-CN" altLang="en-US" dirty="0" smtClean="0">
                <a:solidFill>
                  <a:srgbClr val="FF0000"/>
                </a:solidFill>
                <a:latin typeface="+mn-ea"/>
                <a:ea typeface="+mn-ea"/>
              </a:rPr>
              <a:t>、关中断</a:t>
            </a:r>
            <a:r>
              <a:rPr lang="zh-CN" altLang="en-US" dirty="0" smtClean="0">
                <a:latin typeface="+mn-ea"/>
                <a:ea typeface="+mn-ea"/>
              </a:rPr>
              <a:t> </a:t>
            </a:r>
            <a:r>
              <a:rPr lang="zh-CN" altLang="en-US" dirty="0" smtClean="0">
                <a:solidFill>
                  <a:schemeClr val="tx1"/>
                </a:solidFill>
                <a:latin typeface="+mn-ea"/>
                <a:ea typeface="+mn-ea"/>
              </a:rPr>
              <a:t>，关中断时间不能长，影响系统的中断响应时间</a:t>
            </a:r>
          </a:p>
          <a:p>
            <a:pPr>
              <a:buNone/>
            </a:pPr>
            <a:r>
              <a:rPr lang="en-US" altLang="zh-CN" dirty="0" smtClean="0">
                <a:solidFill>
                  <a:srgbClr val="FF0000"/>
                </a:solidFill>
                <a:latin typeface="+mn-ea"/>
                <a:ea typeface="+mn-ea"/>
              </a:rPr>
              <a:t>2</a:t>
            </a:r>
            <a:r>
              <a:rPr lang="zh-CN" altLang="en-US" dirty="0" smtClean="0">
                <a:solidFill>
                  <a:srgbClr val="FF0000"/>
                </a:solidFill>
                <a:latin typeface="+mn-ea"/>
                <a:ea typeface="+mn-ea"/>
              </a:rPr>
              <a:t>、禁止做任务切换 </a:t>
            </a:r>
            <a:r>
              <a:rPr lang="zh-CN" altLang="en-US" dirty="0" smtClean="0">
                <a:solidFill>
                  <a:schemeClr val="tx1"/>
                </a:solidFill>
                <a:latin typeface="+mn-ea"/>
                <a:ea typeface="+mn-ea"/>
              </a:rPr>
              <a:t>，给任务切换上锁和开锁</a:t>
            </a:r>
          </a:p>
          <a:p>
            <a:pPr>
              <a:buNone/>
            </a:pPr>
            <a:r>
              <a:rPr lang="en-US" altLang="zh-CN" dirty="0" smtClean="0">
                <a:solidFill>
                  <a:srgbClr val="FF0000"/>
                </a:solidFill>
                <a:latin typeface="+mn-ea"/>
                <a:ea typeface="+mn-ea"/>
              </a:rPr>
              <a:t>3</a:t>
            </a:r>
            <a:r>
              <a:rPr lang="zh-CN" altLang="en-US" dirty="0" smtClean="0">
                <a:solidFill>
                  <a:srgbClr val="FF0000"/>
                </a:solidFill>
                <a:latin typeface="+mn-ea"/>
                <a:ea typeface="+mn-ea"/>
              </a:rPr>
              <a:t>、利用信号量 </a:t>
            </a:r>
          </a:p>
          <a:p>
            <a:endParaRPr lang="zh-CN" altLang="en-US" dirty="0"/>
          </a:p>
        </p:txBody>
      </p:sp>
      <p:sp>
        <p:nvSpPr>
          <p:cNvPr id="4" name="页脚占位符 3"/>
          <p:cNvSpPr>
            <a:spLocks noGrp="1"/>
          </p:cNvSpPr>
          <p:nvPr>
            <p:ph type="ftr" sz="quarter" idx="5"/>
          </p:nvPr>
        </p:nvSpPr>
        <p:spPr/>
        <p:txBody>
          <a:bodyPr/>
          <a:lstStyle/>
          <a:p>
            <a:endParaRPr lang="zh-CN" altLang="en-US" dirty="0">
              <a:solidFill>
                <a:prstClr val="white"/>
              </a:solidFill>
            </a:endParaRPr>
          </a:p>
        </p:txBody>
      </p:sp>
      <p:sp>
        <p:nvSpPr>
          <p:cNvPr id="5" name="日期占位符 4"/>
          <p:cNvSpPr>
            <a:spLocks noGrp="1"/>
          </p:cNvSpPr>
          <p:nvPr>
            <p:ph type="dt" sz="half" idx="6"/>
          </p:nvPr>
        </p:nvSpPr>
        <p:spPr/>
        <p:txBody>
          <a:bodyPr/>
          <a:lstStyle/>
          <a:p>
            <a:fld id="{B26C1E08-0480-4423-8209-2E269C5E35ED}" type="datetime4">
              <a:rPr lang="en-US" altLang="zh-CN" smtClean="0">
                <a:solidFill>
                  <a:prstClr val="white"/>
                </a:solidFill>
              </a:rPr>
              <a:pPr/>
              <a:t>April 8, 2021</a:t>
            </a:fld>
            <a:endParaRPr lang="en-US" dirty="0" smtClean="0">
              <a:solidFill>
                <a:prstClr val="white"/>
              </a:solidFill>
            </a:endParaRPr>
          </a:p>
        </p:txBody>
      </p:sp>
      <p:sp>
        <p:nvSpPr>
          <p:cNvPr id="6" name="灯片编号占位符 5"/>
          <p:cNvSpPr>
            <a:spLocks noGrp="1"/>
          </p:cNvSpPr>
          <p:nvPr>
            <p:ph type="sldNum" sz="quarter" idx="7"/>
          </p:nvPr>
        </p:nvSpPr>
        <p:spPr/>
        <p:txBody>
          <a:bodyPr/>
          <a:lstStyle/>
          <a:p>
            <a:pPr marL="96520"/>
            <a:fld id="{81D60167-4931-47E6-BA6A-407CBD079E47}" type="slidenum">
              <a:rPr lang="en-US" altLang="zh-CN" spc="-10" smtClean="0">
                <a:solidFill>
                  <a:prstClr val="white"/>
                </a:solidFill>
                <a:cs typeface="Garamond"/>
              </a:rPr>
              <a:pPr marL="96520"/>
              <a:t>36</a:t>
            </a:fld>
            <a:endParaRPr lang="zh-CN" altLang="en-US" dirty="0">
              <a:solidFill>
                <a:prstClr val="white"/>
              </a:solidFill>
              <a:cs typeface="Garamond"/>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dirty="0" smtClean="0">
                <a:solidFill>
                  <a:schemeClr val="tx1"/>
                </a:solidFill>
                <a:latin typeface="+mn-ea"/>
                <a:ea typeface="+mn-ea"/>
              </a:rPr>
              <a:t>死锁</a:t>
            </a:r>
            <a:r>
              <a:rPr lang="zh-CN" altLang="en-US" sz="3600" b="1" dirty="0" smtClean="0">
                <a:solidFill>
                  <a:schemeClr val="tx1"/>
                </a:solidFill>
                <a:latin typeface="+mn-ea"/>
                <a:ea typeface="+mn-ea"/>
              </a:rPr>
              <a:t>（</a:t>
            </a:r>
            <a:r>
              <a:rPr lang="en-US" altLang="zh-CN" sz="3600" b="1" dirty="0" smtClean="0">
                <a:solidFill>
                  <a:schemeClr val="tx1"/>
                </a:solidFill>
                <a:latin typeface="+mn-ea"/>
                <a:ea typeface="+mn-ea"/>
              </a:rPr>
              <a:t>Deadlock (or Deadly Embrace)</a:t>
            </a:r>
            <a:r>
              <a:rPr lang="zh-CN" altLang="en-US" sz="3600" b="1" dirty="0" smtClean="0">
                <a:solidFill>
                  <a:schemeClr val="tx1"/>
                </a:solidFill>
                <a:latin typeface="+mn-ea"/>
                <a:ea typeface="+mn-ea"/>
              </a:rPr>
              <a:t>）</a:t>
            </a:r>
            <a:endParaRPr lang="zh-CN" altLang="en-US" dirty="0">
              <a:solidFill>
                <a:schemeClr val="tx1"/>
              </a:solidFill>
            </a:endParaRPr>
          </a:p>
        </p:txBody>
      </p:sp>
      <p:sp>
        <p:nvSpPr>
          <p:cNvPr id="3" name="文本占位符 2"/>
          <p:cNvSpPr>
            <a:spLocks noGrp="1"/>
          </p:cNvSpPr>
          <p:nvPr>
            <p:ph type="body" idx="1"/>
          </p:nvPr>
        </p:nvSpPr>
        <p:spPr/>
        <p:txBody>
          <a:bodyPr/>
          <a:lstStyle/>
          <a:p>
            <a:r>
              <a:rPr lang="zh-CN" altLang="en-US" dirty="0" smtClean="0">
                <a:solidFill>
                  <a:srgbClr val="FF0000"/>
                </a:solidFill>
                <a:latin typeface="+mn-ea"/>
                <a:ea typeface="+mn-ea"/>
              </a:rPr>
              <a:t>死锁</a:t>
            </a:r>
            <a:r>
              <a:rPr lang="zh-CN" altLang="en-US" dirty="0" smtClean="0">
                <a:solidFill>
                  <a:schemeClr val="tx1"/>
                </a:solidFill>
                <a:latin typeface="+mn-ea"/>
                <a:ea typeface="+mn-ea"/>
              </a:rPr>
              <a:t>，指两个任务无限期地互相等待对方控制着的资源。设任务</a:t>
            </a:r>
            <a:r>
              <a:rPr lang="en-US" altLang="zh-CN" dirty="0" smtClean="0">
                <a:solidFill>
                  <a:schemeClr val="tx1"/>
                </a:solidFill>
                <a:latin typeface="+mn-ea"/>
                <a:ea typeface="+mn-ea"/>
              </a:rPr>
              <a:t>T1</a:t>
            </a:r>
            <a:r>
              <a:rPr lang="zh-CN" altLang="en-US" dirty="0" smtClean="0">
                <a:solidFill>
                  <a:schemeClr val="tx1"/>
                </a:solidFill>
                <a:latin typeface="+mn-ea"/>
                <a:ea typeface="+mn-ea"/>
              </a:rPr>
              <a:t>正独享资源</a:t>
            </a:r>
            <a:r>
              <a:rPr lang="en-US" altLang="zh-CN" dirty="0" smtClean="0">
                <a:solidFill>
                  <a:schemeClr val="tx1"/>
                </a:solidFill>
                <a:latin typeface="+mn-ea"/>
                <a:ea typeface="+mn-ea"/>
              </a:rPr>
              <a:t>R1</a:t>
            </a:r>
            <a:r>
              <a:rPr lang="zh-CN" altLang="en-US" dirty="0" smtClean="0">
                <a:solidFill>
                  <a:schemeClr val="tx1"/>
                </a:solidFill>
                <a:latin typeface="+mn-ea"/>
                <a:ea typeface="+mn-ea"/>
              </a:rPr>
              <a:t>，任务</a:t>
            </a:r>
            <a:r>
              <a:rPr lang="en-US" altLang="zh-CN" dirty="0" smtClean="0">
                <a:solidFill>
                  <a:schemeClr val="tx1"/>
                </a:solidFill>
                <a:latin typeface="+mn-ea"/>
                <a:ea typeface="+mn-ea"/>
              </a:rPr>
              <a:t>T2</a:t>
            </a:r>
            <a:r>
              <a:rPr lang="zh-CN" altLang="en-US" dirty="0" smtClean="0">
                <a:solidFill>
                  <a:schemeClr val="tx1"/>
                </a:solidFill>
                <a:latin typeface="+mn-ea"/>
                <a:ea typeface="+mn-ea"/>
              </a:rPr>
              <a:t>在独享资源</a:t>
            </a:r>
            <a:r>
              <a:rPr lang="en-US" altLang="zh-CN" dirty="0" smtClean="0">
                <a:solidFill>
                  <a:schemeClr val="tx1"/>
                </a:solidFill>
                <a:latin typeface="+mn-ea"/>
                <a:ea typeface="+mn-ea"/>
              </a:rPr>
              <a:t>R2</a:t>
            </a:r>
            <a:r>
              <a:rPr lang="zh-CN" altLang="en-US" dirty="0" smtClean="0">
                <a:solidFill>
                  <a:schemeClr val="tx1"/>
                </a:solidFill>
                <a:latin typeface="+mn-ea"/>
                <a:ea typeface="+mn-ea"/>
              </a:rPr>
              <a:t>，而此时</a:t>
            </a:r>
            <a:r>
              <a:rPr lang="en-US" altLang="zh-CN" dirty="0" smtClean="0">
                <a:solidFill>
                  <a:schemeClr val="tx1"/>
                </a:solidFill>
                <a:latin typeface="+mn-ea"/>
                <a:ea typeface="+mn-ea"/>
              </a:rPr>
              <a:t>T1</a:t>
            </a:r>
            <a:r>
              <a:rPr lang="zh-CN" altLang="en-US" dirty="0" smtClean="0">
                <a:solidFill>
                  <a:schemeClr val="tx1"/>
                </a:solidFill>
                <a:latin typeface="+mn-ea"/>
                <a:ea typeface="+mn-ea"/>
              </a:rPr>
              <a:t>又要独享</a:t>
            </a:r>
            <a:r>
              <a:rPr lang="en-US" altLang="zh-CN" dirty="0" smtClean="0">
                <a:solidFill>
                  <a:schemeClr val="tx1"/>
                </a:solidFill>
                <a:latin typeface="+mn-ea"/>
                <a:ea typeface="+mn-ea"/>
              </a:rPr>
              <a:t>R2</a:t>
            </a:r>
            <a:r>
              <a:rPr lang="zh-CN" altLang="en-US" dirty="0" smtClean="0">
                <a:solidFill>
                  <a:schemeClr val="tx1"/>
                </a:solidFill>
                <a:latin typeface="+mn-ea"/>
                <a:ea typeface="+mn-ea"/>
              </a:rPr>
              <a:t>，</a:t>
            </a:r>
            <a:r>
              <a:rPr lang="en-US" altLang="zh-CN" dirty="0" smtClean="0">
                <a:solidFill>
                  <a:schemeClr val="tx1"/>
                </a:solidFill>
                <a:latin typeface="+mn-ea"/>
                <a:ea typeface="+mn-ea"/>
              </a:rPr>
              <a:t>T2</a:t>
            </a:r>
            <a:r>
              <a:rPr lang="zh-CN" altLang="en-US" dirty="0" smtClean="0">
                <a:solidFill>
                  <a:schemeClr val="tx1"/>
                </a:solidFill>
                <a:latin typeface="+mn-ea"/>
                <a:ea typeface="+mn-ea"/>
              </a:rPr>
              <a:t>也要独享</a:t>
            </a:r>
            <a:r>
              <a:rPr lang="en-US" altLang="zh-CN" dirty="0" smtClean="0">
                <a:solidFill>
                  <a:schemeClr val="tx1"/>
                </a:solidFill>
                <a:latin typeface="+mn-ea"/>
                <a:ea typeface="+mn-ea"/>
              </a:rPr>
              <a:t>R1</a:t>
            </a:r>
            <a:r>
              <a:rPr lang="zh-CN" altLang="en-US" dirty="0" smtClean="0">
                <a:solidFill>
                  <a:schemeClr val="tx1"/>
                </a:solidFill>
                <a:latin typeface="+mn-ea"/>
                <a:ea typeface="+mn-ea"/>
              </a:rPr>
              <a:t>，于是哪个任务都没法继续执行了，发生了死锁。</a:t>
            </a:r>
            <a:endParaRPr lang="en-US" altLang="zh-CN" dirty="0" smtClean="0">
              <a:solidFill>
                <a:schemeClr val="tx1"/>
              </a:solidFill>
              <a:latin typeface="+mn-ea"/>
              <a:ea typeface="+mn-ea"/>
            </a:endParaRPr>
          </a:p>
          <a:p>
            <a:r>
              <a:rPr lang="zh-CN" altLang="en-US" dirty="0" smtClean="0">
                <a:solidFill>
                  <a:schemeClr val="tx1"/>
                </a:solidFill>
                <a:latin typeface="+mn-ea"/>
                <a:ea typeface="+mn-ea"/>
              </a:rPr>
              <a:t>最简单的防止发生死锁的方法是让每个任务都： </a:t>
            </a:r>
          </a:p>
          <a:p>
            <a:pPr>
              <a:buNone/>
            </a:pPr>
            <a:r>
              <a:rPr lang="en-US" altLang="zh-CN" dirty="0" smtClean="0">
                <a:solidFill>
                  <a:schemeClr val="tx1"/>
                </a:solidFill>
                <a:latin typeface="+mn-ea"/>
                <a:ea typeface="+mn-ea"/>
              </a:rPr>
              <a:t>1</a:t>
            </a:r>
            <a:r>
              <a:rPr lang="zh-CN" altLang="en-US" dirty="0" smtClean="0">
                <a:solidFill>
                  <a:schemeClr val="tx1"/>
                </a:solidFill>
                <a:latin typeface="+mn-ea"/>
                <a:ea typeface="+mn-ea"/>
              </a:rPr>
              <a:t>、先</a:t>
            </a:r>
            <a:r>
              <a:rPr lang="zh-CN" altLang="en-US" dirty="0" smtClean="0">
                <a:solidFill>
                  <a:srgbClr val="FF0000"/>
                </a:solidFill>
                <a:latin typeface="+mn-ea"/>
                <a:ea typeface="+mn-ea"/>
              </a:rPr>
              <a:t>得到全部需要的资源再做下一步的工作</a:t>
            </a:r>
            <a:r>
              <a:rPr lang="en-US" altLang="zh-CN" dirty="0" smtClean="0">
                <a:solidFill>
                  <a:srgbClr val="FF0000"/>
                </a:solidFill>
                <a:latin typeface="+mn-ea"/>
                <a:ea typeface="+mn-ea"/>
              </a:rPr>
              <a:t>;</a:t>
            </a:r>
            <a:r>
              <a:rPr lang="zh-CN" altLang="en-US" dirty="0" smtClean="0">
                <a:solidFill>
                  <a:srgbClr val="FF0000"/>
                </a:solidFill>
                <a:latin typeface="+mn-ea"/>
                <a:ea typeface="+mn-ea"/>
              </a:rPr>
              <a:t> </a:t>
            </a:r>
          </a:p>
          <a:p>
            <a:pPr>
              <a:buNone/>
            </a:pPr>
            <a:r>
              <a:rPr lang="en-US" altLang="zh-CN" dirty="0" smtClean="0">
                <a:solidFill>
                  <a:schemeClr val="tx1"/>
                </a:solidFill>
                <a:latin typeface="+mn-ea"/>
                <a:ea typeface="+mn-ea"/>
              </a:rPr>
              <a:t>2</a:t>
            </a:r>
            <a:r>
              <a:rPr lang="zh-CN" altLang="en-US" dirty="0" smtClean="0">
                <a:solidFill>
                  <a:schemeClr val="tx1"/>
                </a:solidFill>
                <a:latin typeface="+mn-ea"/>
                <a:ea typeface="+mn-ea"/>
              </a:rPr>
              <a:t>、用</a:t>
            </a:r>
            <a:r>
              <a:rPr lang="zh-CN" altLang="en-US" dirty="0" smtClean="0">
                <a:solidFill>
                  <a:srgbClr val="FF0000"/>
                </a:solidFill>
                <a:latin typeface="+mn-ea"/>
                <a:ea typeface="+mn-ea"/>
              </a:rPr>
              <a:t>同样的顺序</a:t>
            </a:r>
            <a:r>
              <a:rPr lang="zh-CN" altLang="en-US" dirty="0" smtClean="0">
                <a:solidFill>
                  <a:schemeClr val="tx1"/>
                </a:solidFill>
                <a:latin typeface="+mn-ea"/>
                <a:ea typeface="+mn-ea"/>
              </a:rPr>
              <a:t>去申请多个资源</a:t>
            </a:r>
            <a:r>
              <a:rPr lang="en-US" altLang="zh-CN" dirty="0" smtClean="0">
                <a:solidFill>
                  <a:schemeClr val="tx1"/>
                </a:solidFill>
                <a:latin typeface="+mn-ea"/>
                <a:ea typeface="+mn-ea"/>
              </a:rPr>
              <a:t>;</a:t>
            </a:r>
            <a:r>
              <a:rPr lang="zh-CN" altLang="en-US" dirty="0" smtClean="0">
                <a:solidFill>
                  <a:schemeClr val="tx1"/>
                </a:solidFill>
                <a:latin typeface="+mn-ea"/>
                <a:ea typeface="+mn-ea"/>
              </a:rPr>
              <a:t> </a:t>
            </a:r>
          </a:p>
          <a:p>
            <a:pPr>
              <a:buNone/>
            </a:pPr>
            <a:r>
              <a:rPr lang="en-US" altLang="zh-CN" dirty="0" smtClean="0">
                <a:solidFill>
                  <a:schemeClr val="tx1"/>
                </a:solidFill>
                <a:latin typeface="+mn-ea"/>
                <a:ea typeface="+mn-ea"/>
              </a:rPr>
              <a:t>3</a:t>
            </a:r>
            <a:r>
              <a:rPr lang="zh-CN" altLang="en-US" dirty="0" smtClean="0">
                <a:solidFill>
                  <a:schemeClr val="tx1"/>
                </a:solidFill>
                <a:latin typeface="+mn-ea"/>
                <a:ea typeface="+mn-ea"/>
              </a:rPr>
              <a:t>、</a:t>
            </a:r>
            <a:r>
              <a:rPr lang="zh-CN" altLang="en-US" dirty="0" smtClean="0">
                <a:solidFill>
                  <a:srgbClr val="FF0000"/>
                </a:solidFill>
                <a:latin typeface="+mn-ea"/>
                <a:ea typeface="+mn-ea"/>
              </a:rPr>
              <a:t>释放</a:t>
            </a:r>
            <a:r>
              <a:rPr lang="zh-CN" altLang="en-US" dirty="0" smtClean="0">
                <a:solidFill>
                  <a:schemeClr val="tx1"/>
                </a:solidFill>
                <a:latin typeface="+mn-ea"/>
                <a:ea typeface="+mn-ea"/>
              </a:rPr>
              <a:t>资源时使用</a:t>
            </a:r>
            <a:r>
              <a:rPr lang="zh-CN" altLang="en-US" dirty="0" smtClean="0">
                <a:solidFill>
                  <a:srgbClr val="FF0000"/>
                </a:solidFill>
                <a:latin typeface="+mn-ea"/>
                <a:ea typeface="+mn-ea"/>
              </a:rPr>
              <a:t>相反的顺序</a:t>
            </a:r>
            <a:r>
              <a:rPr lang="en-US" altLang="zh-CN" dirty="0" smtClean="0">
                <a:solidFill>
                  <a:srgbClr val="FF0000"/>
                </a:solidFill>
                <a:latin typeface="+mn-ea"/>
                <a:ea typeface="+mn-ea"/>
              </a:rPr>
              <a:t>;</a:t>
            </a:r>
            <a:r>
              <a:rPr lang="zh-CN" altLang="en-US" dirty="0" smtClean="0">
                <a:solidFill>
                  <a:srgbClr val="FF0000"/>
                </a:solidFill>
                <a:latin typeface="+mn-ea"/>
                <a:ea typeface="+mn-ea"/>
              </a:rPr>
              <a:t> </a:t>
            </a:r>
          </a:p>
          <a:p>
            <a:pPr>
              <a:buNone/>
            </a:pPr>
            <a:r>
              <a:rPr lang="en-US" altLang="zh-CN" dirty="0" smtClean="0">
                <a:solidFill>
                  <a:schemeClr val="tx1"/>
                </a:solidFill>
                <a:latin typeface="+mn-ea"/>
                <a:ea typeface="+mn-ea"/>
              </a:rPr>
              <a:t>4</a:t>
            </a:r>
            <a:r>
              <a:rPr lang="zh-CN" altLang="en-US" dirty="0" smtClean="0">
                <a:solidFill>
                  <a:schemeClr val="tx1"/>
                </a:solidFill>
                <a:latin typeface="+mn-ea"/>
                <a:ea typeface="+mn-ea"/>
              </a:rPr>
              <a:t>、内核大多允许在申请信号量时定义</a:t>
            </a:r>
            <a:r>
              <a:rPr lang="zh-CN" altLang="en-US" dirty="0" smtClean="0">
                <a:solidFill>
                  <a:srgbClr val="FF0000"/>
                </a:solidFill>
                <a:latin typeface="+mn-ea"/>
                <a:ea typeface="+mn-ea"/>
              </a:rPr>
              <a:t>等待超时</a:t>
            </a:r>
            <a:r>
              <a:rPr lang="zh-CN" altLang="en-US" dirty="0" smtClean="0">
                <a:solidFill>
                  <a:schemeClr val="tx1"/>
                </a:solidFill>
                <a:latin typeface="+mn-ea"/>
                <a:ea typeface="+mn-ea"/>
              </a:rPr>
              <a:t>，以化解死锁。</a:t>
            </a:r>
            <a:endParaRPr lang="zh-CN" altLang="en-US" dirty="0">
              <a:solidFill>
                <a:schemeClr val="tx1"/>
              </a:solidFill>
              <a:latin typeface="+mn-ea"/>
              <a:ea typeface="+mn-ea"/>
            </a:endParaRPr>
          </a:p>
        </p:txBody>
      </p:sp>
      <p:sp>
        <p:nvSpPr>
          <p:cNvPr id="4" name="页脚占位符 3"/>
          <p:cNvSpPr>
            <a:spLocks noGrp="1"/>
          </p:cNvSpPr>
          <p:nvPr>
            <p:ph type="ftr" sz="quarter" idx="5"/>
          </p:nvPr>
        </p:nvSpPr>
        <p:spPr/>
        <p:txBody>
          <a:bodyPr/>
          <a:lstStyle/>
          <a:p>
            <a:endParaRPr lang="zh-CN" altLang="en-US" dirty="0">
              <a:solidFill>
                <a:prstClr val="white"/>
              </a:solidFill>
            </a:endParaRPr>
          </a:p>
        </p:txBody>
      </p:sp>
      <p:sp>
        <p:nvSpPr>
          <p:cNvPr id="5" name="日期占位符 4"/>
          <p:cNvSpPr>
            <a:spLocks noGrp="1"/>
          </p:cNvSpPr>
          <p:nvPr>
            <p:ph type="dt" sz="half" idx="6"/>
          </p:nvPr>
        </p:nvSpPr>
        <p:spPr/>
        <p:txBody>
          <a:bodyPr/>
          <a:lstStyle/>
          <a:p>
            <a:fld id="{B26C1E08-0480-4423-8209-2E269C5E35ED}" type="datetime4">
              <a:rPr lang="en-US" altLang="zh-CN" smtClean="0">
                <a:solidFill>
                  <a:prstClr val="white"/>
                </a:solidFill>
              </a:rPr>
              <a:pPr/>
              <a:t>April 8, 2021</a:t>
            </a:fld>
            <a:endParaRPr lang="en-US" dirty="0" smtClean="0">
              <a:solidFill>
                <a:prstClr val="white"/>
              </a:solidFill>
            </a:endParaRPr>
          </a:p>
        </p:txBody>
      </p:sp>
      <p:sp>
        <p:nvSpPr>
          <p:cNvPr id="6" name="灯片编号占位符 5"/>
          <p:cNvSpPr>
            <a:spLocks noGrp="1"/>
          </p:cNvSpPr>
          <p:nvPr>
            <p:ph type="sldNum" sz="quarter" idx="7"/>
          </p:nvPr>
        </p:nvSpPr>
        <p:spPr/>
        <p:txBody>
          <a:bodyPr/>
          <a:lstStyle/>
          <a:p>
            <a:pPr marL="96520"/>
            <a:fld id="{81D60167-4931-47E6-BA6A-407CBD079E47}" type="slidenum">
              <a:rPr lang="en-US" altLang="zh-CN" spc="-10" smtClean="0">
                <a:solidFill>
                  <a:prstClr val="white"/>
                </a:solidFill>
                <a:cs typeface="Garamond"/>
              </a:rPr>
              <a:pPr marL="96520"/>
              <a:t>37</a:t>
            </a:fld>
            <a:endParaRPr lang="zh-CN" altLang="en-US" dirty="0">
              <a:solidFill>
                <a:prstClr val="white"/>
              </a:solidFill>
              <a:cs typeface="Garamond"/>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solidFill>
                  <a:schemeClr val="tx1"/>
                </a:solidFill>
                <a:latin typeface="+mn-ea"/>
                <a:ea typeface="+mn-ea"/>
              </a:rPr>
              <a:t>同步</a:t>
            </a:r>
            <a:endParaRPr lang="zh-CN" altLang="en-US" dirty="0">
              <a:solidFill>
                <a:schemeClr val="tx1"/>
              </a:solidFill>
              <a:latin typeface="+mn-ea"/>
              <a:ea typeface="+mn-ea"/>
            </a:endParaRPr>
          </a:p>
        </p:txBody>
      </p:sp>
      <p:sp>
        <p:nvSpPr>
          <p:cNvPr id="3" name="文本占位符 2"/>
          <p:cNvSpPr>
            <a:spLocks noGrp="1"/>
          </p:cNvSpPr>
          <p:nvPr>
            <p:ph type="body" idx="1"/>
          </p:nvPr>
        </p:nvSpPr>
        <p:spPr/>
        <p:txBody>
          <a:bodyPr/>
          <a:lstStyle/>
          <a:p>
            <a:r>
              <a:rPr lang="zh-CN" altLang="en-US" dirty="0" smtClean="0">
                <a:solidFill>
                  <a:schemeClr val="tx1"/>
                </a:solidFill>
                <a:latin typeface="+mn-ea"/>
                <a:ea typeface="+mn-ea"/>
              </a:rPr>
              <a:t>信号量</a:t>
            </a:r>
            <a:endParaRPr lang="en-US" altLang="zh-CN" dirty="0" smtClean="0">
              <a:solidFill>
                <a:schemeClr val="tx1"/>
              </a:solidFill>
              <a:latin typeface="+mn-ea"/>
              <a:ea typeface="+mn-ea"/>
            </a:endParaRPr>
          </a:p>
          <a:p>
            <a:r>
              <a:rPr lang="zh-CN" altLang="en-US" dirty="0" smtClean="0">
                <a:solidFill>
                  <a:schemeClr val="tx1"/>
                </a:solidFill>
                <a:latin typeface="+mn-ea"/>
                <a:ea typeface="+mn-ea"/>
              </a:rPr>
              <a:t>互斥量</a:t>
            </a:r>
            <a:endParaRPr lang="en-US" altLang="zh-CN" dirty="0" smtClean="0">
              <a:solidFill>
                <a:schemeClr val="tx1"/>
              </a:solidFill>
              <a:latin typeface="+mn-ea"/>
              <a:ea typeface="+mn-ea"/>
            </a:endParaRPr>
          </a:p>
          <a:p>
            <a:r>
              <a:rPr lang="zh-CN" altLang="en-US" dirty="0" smtClean="0">
                <a:solidFill>
                  <a:schemeClr val="tx1"/>
                </a:solidFill>
                <a:latin typeface="+mn-ea"/>
                <a:ea typeface="+mn-ea"/>
              </a:rPr>
              <a:t>事件标志</a:t>
            </a:r>
            <a:r>
              <a:rPr lang="en-US" altLang="zh-CN" b="1" dirty="0" smtClean="0">
                <a:solidFill>
                  <a:schemeClr val="tx1"/>
                </a:solidFill>
                <a:latin typeface="+mn-ea"/>
                <a:ea typeface="+mn-ea"/>
              </a:rPr>
              <a:t>(Event Flags) </a:t>
            </a:r>
            <a:r>
              <a:rPr lang="zh-CN" altLang="en-US" b="1" dirty="0" smtClean="0">
                <a:solidFill>
                  <a:schemeClr val="tx1"/>
                </a:solidFill>
                <a:latin typeface="+mn-ea"/>
                <a:ea typeface="+mn-ea"/>
              </a:rPr>
              <a:t>，</a:t>
            </a:r>
            <a:r>
              <a:rPr lang="zh-CN" altLang="en-US" dirty="0" smtClean="0">
                <a:solidFill>
                  <a:schemeClr val="tx1"/>
                </a:solidFill>
                <a:latin typeface="+mn-ea"/>
                <a:ea typeface="+mn-ea"/>
              </a:rPr>
              <a:t>与多个事件同步</a:t>
            </a:r>
            <a:endParaRPr lang="zh-CN" altLang="en-US" dirty="0">
              <a:solidFill>
                <a:schemeClr val="tx1"/>
              </a:solidFill>
              <a:latin typeface="+mn-ea"/>
              <a:ea typeface="+mn-ea"/>
            </a:endParaRPr>
          </a:p>
        </p:txBody>
      </p:sp>
      <p:sp>
        <p:nvSpPr>
          <p:cNvPr id="4" name="页脚占位符 3"/>
          <p:cNvSpPr>
            <a:spLocks noGrp="1"/>
          </p:cNvSpPr>
          <p:nvPr>
            <p:ph type="ftr" sz="quarter" idx="5"/>
          </p:nvPr>
        </p:nvSpPr>
        <p:spPr/>
        <p:txBody>
          <a:bodyPr/>
          <a:lstStyle/>
          <a:p>
            <a:endParaRPr lang="zh-CN" altLang="en-US" dirty="0">
              <a:solidFill>
                <a:prstClr val="white"/>
              </a:solidFill>
            </a:endParaRPr>
          </a:p>
        </p:txBody>
      </p:sp>
      <p:sp>
        <p:nvSpPr>
          <p:cNvPr id="5" name="日期占位符 4"/>
          <p:cNvSpPr>
            <a:spLocks noGrp="1"/>
          </p:cNvSpPr>
          <p:nvPr>
            <p:ph type="dt" sz="half" idx="6"/>
          </p:nvPr>
        </p:nvSpPr>
        <p:spPr/>
        <p:txBody>
          <a:bodyPr/>
          <a:lstStyle/>
          <a:p>
            <a:fld id="{B26C1E08-0480-4423-8209-2E269C5E35ED}" type="datetime4">
              <a:rPr lang="en-US" altLang="zh-CN" smtClean="0">
                <a:solidFill>
                  <a:prstClr val="white"/>
                </a:solidFill>
              </a:rPr>
              <a:pPr/>
              <a:t>April 8, 2021</a:t>
            </a:fld>
            <a:endParaRPr lang="en-US" dirty="0" smtClean="0">
              <a:solidFill>
                <a:prstClr val="white"/>
              </a:solidFill>
            </a:endParaRPr>
          </a:p>
        </p:txBody>
      </p:sp>
      <p:sp>
        <p:nvSpPr>
          <p:cNvPr id="6" name="灯片编号占位符 5"/>
          <p:cNvSpPr>
            <a:spLocks noGrp="1"/>
          </p:cNvSpPr>
          <p:nvPr>
            <p:ph type="sldNum" sz="quarter" idx="7"/>
          </p:nvPr>
        </p:nvSpPr>
        <p:spPr/>
        <p:txBody>
          <a:bodyPr/>
          <a:lstStyle/>
          <a:p>
            <a:pPr marL="96520"/>
            <a:fld id="{81D60167-4931-47E6-BA6A-407CBD079E47}" type="slidenum">
              <a:rPr lang="en-US" altLang="zh-CN" spc="-10" smtClean="0">
                <a:solidFill>
                  <a:prstClr val="white"/>
                </a:solidFill>
                <a:cs typeface="Garamond"/>
              </a:rPr>
              <a:pPr marL="96520"/>
              <a:t>38</a:t>
            </a:fld>
            <a:endParaRPr lang="zh-CN" altLang="en-US" dirty="0">
              <a:solidFill>
                <a:prstClr val="white"/>
              </a:solidFill>
              <a:cs typeface="Garamond"/>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solidFill>
                  <a:schemeClr val="tx1"/>
                </a:solidFill>
                <a:latin typeface="+mn-ea"/>
                <a:ea typeface="+mn-ea"/>
              </a:rPr>
              <a:t>任务间的通讯</a:t>
            </a:r>
            <a:r>
              <a:rPr lang="en-US" altLang="zh-CN" b="1" dirty="0" smtClean="0">
                <a:solidFill>
                  <a:schemeClr val="tx1"/>
                </a:solidFill>
                <a:latin typeface="+mn-ea"/>
                <a:ea typeface="+mn-ea"/>
              </a:rPr>
              <a:t>(</a:t>
            </a:r>
            <a:r>
              <a:rPr lang="en-US" altLang="zh-CN" b="1" dirty="0" err="1" smtClean="0">
                <a:solidFill>
                  <a:schemeClr val="tx1"/>
                </a:solidFill>
                <a:latin typeface="+mn-ea"/>
                <a:ea typeface="+mn-ea"/>
              </a:rPr>
              <a:t>Intertask</a:t>
            </a:r>
            <a:r>
              <a:rPr lang="en-US" altLang="zh-CN" b="1" dirty="0" smtClean="0">
                <a:solidFill>
                  <a:schemeClr val="tx1"/>
                </a:solidFill>
                <a:latin typeface="+mn-ea"/>
                <a:ea typeface="+mn-ea"/>
              </a:rPr>
              <a:t> Communication) </a:t>
            </a:r>
            <a:endParaRPr lang="zh-CN" altLang="en-US" dirty="0">
              <a:solidFill>
                <a:schemeClr val="tx1"/>
              </a:solidFill>
              <a:latin typeface="+mn-ea"/>
              <a:ea typeface="+mn-ea"/>
            </a:endParaRPr>
          </a:p>
        </p:txBody>
      </p:sp>
      <p:sp>
        <p:nvSpPr>
          <p:cNvPr id="3" name="文本占位符 2"/>
          <p:cNvSpPr>
            <a:spLocks noGrp="1"/>
          </p:cNvSpPr>
          <p:nvPr>
            <p:ph type="body" idx="1"/>
          </p:nvPr>
        </p:nvSpPr>
        <p:spPr/>
        <p:txBody>
          <a:bodyPr/>
          <a:lstStyle/>
          <a:p>
            <a:r>
              <a:rPr lang="zh-CN" altLang="en-US" dirty="0" smtClean="0">
                <a:solidFill>
                  <a:schemeClr val="tx1"/>
                </a:solidFill>
                <a:latin typeface="+mn-ea"/>
                <a:ea typeface="+mn-ea"/>
              </a:rPr>
              <a:t>任务间信息的传递有两个途径：通过全程变量或发消息给另一个任务。 </a:t>
            </a:r>
            <a:endParaRPr lang="en-US" altLang="zh-CN" dirty="0" smtClean="0">
              <a:solidFill>
                <a:schemeClr val="tx1"/>
              </a:solidFill>
              <a:latin typeface="+mn-ea"/>
              <a:ea typeface="+mn-ea"/>
            </a:endParaRPr>
          </a:p>
          <a:p>
            <a:r>
              <a:rPr lang="zh-CN" altLang="en-US" dirty="0" smtClean="0">
                <a:solidFill>
                  <a:schemeClr val="tx1"/>
                </a:solidFill>
                <a:latin typeface="+mn-ea"/>
                <a:ea typeface="+mn-ea"/>
              </a:rPr>
              <a:t>消息邮箱</a:t>
            </a:r>
            <a:r>
              <a:rPr lang="en-US" altLang="zh-CN" b="1" dirty="0" smtClean="0">
                <a:solidFill>
                  <a:schemeClr val="tx1"/>
                </a:solidFill>
                <a:latin typeface="+mn-ea"/>
                <a:ea typeface="+mn-ea"/>
              </a:rPr>
              <a:t>(Message Mail boxes) </a:t>
            </a:r>
          </a:p>
          <a:p>
            <a:r>
              <a:rPr lang="zh-CN" altLang="en-US" dirty="0" smtClean="0">
                <a:solidFill>
                  <a:schemeClr val="tx1"/>
                </a:solidFill>
                <a:latin typeface="+mn-ea"/>
                <a:ea typeface="+mn-ea"/>
              </a:rPr>
              <a:t>消息队列</a:t>
            </a:r>
            <a:r>
              <a:rPr lang="en-US" altLang="zh-CN" b="1" dirty="0" smtClean="0">
                <a:solidFill>
                  <a:schemeClr val="tx1"/>
                </a:solidFill>
                <a:latin typeface="+mn-ea"/>
                <a:ea typeface="+mn-ea"/>
              </a:rPr>
              <a:t>(Message Queue) </a:t>
            </a:r>
            <a:endParaRPr lang="zh-CN" altLang="en-US" dirty="0">
              <a:solidFill>
                <a:schemeClr val="tx1"/>
              </a:solidFill>
              <a:latin typeface="+mn-ea"/>
              <a:ea typeface="+mn-ea"/>
            </a:endParaRPr>
          </a:p>
        </p:txBody>
      </p:sp>
      <p:sp>
        <p:nvSpPr>
          <p:cNvPr id="4" name="页脚占位符 3"/>
          <p:cNvSpPr>
            <a:spLocks noGrp="1"/>
          </p:cNvSpPr>
          <p:nvPr>
            <p:ph type="ftr" sz="quarter" idx="5"/>
          </p:nvPr>
        </p:nvSpPr>
        <p:spPr/>
        <p:txBody>
          <a:bodyPr/>
          <a:lstStyle/>
          <a:p>
            <a:endParaRPr lang="zh-CN" altLang="en-US" dirty="0">
              <a:solidFill>
                <a:prstClr val="white"/>
              </a:solidFill>
            </a:endParaRPr>
          </a:p>
        </p:txBody>
      </p:sp>
      <p:sp>
        <p:nvSpPr>
          <p:cNvPr id="5" name="日期占位符 4"/>
          <p:cNvSpPr>
            <a:spLocks noGrp="1"/>
          </p:cNvSpPr>
          <p:nvPr>
            <p:ph type="dt" sz="half" idx="6"/>
          </p:nvPr>
        </p:nvSpPr>
        <p:spPr/>
        <p:txBody>
          <a:bodyPr/>
          <a:lstStyle/>
          <a:p>
            <a:fld id="{B26C1E08-0480-4423-8209-2E269C5E35ED}" type="datetime4">
              <a:rPr lang="en-US" altLang="zh-CN" smtClean="0">
                <a:solidFill>
                  <a:prstClr val="white"/>
                </a:solidFill>
              </a:rPr>
              <a:pPr/>
              <a:t>April 8, 2021</a:t>
            </a:fld>
            <a:endParaRPr lang="en-US" dirty="0" smtClean="0">
              <a:solidFill>
                <a:prstClr val="white"/>
              </a:solidFill>
            </a:endParaRPr>
          </a:p>
        </p:txBody>
      </p:sp>
      <p:sp>
        <p:nvSpPr>
          <p:cNvPr id="6" name="灯片编号占位符 5"/>
          <p:cNvSpPr>
            <a:spLocks noGrp="1"/>
          </p:cNvSpPr>
          <p:nvPr>
            <p:ph type="sldNum" sz="quarter" idx="7"/>
          </p:nvPr>
        </p:nvSpPr>
        <p:spPr/>
        <p:txBody>
          <a:bodyPr/>
          <a:lstStyle/>
          <a:p>
            <a:pPr marL="96520"/>
            <a:fld id="{81D60167-4931-47E6-BA6A-407CBD079E47}" type="slidenum">
              <a:rPr lang="en-US" altLang="zh-CN" spc="-10" smtClean="0">
                <a:solidFill>
                  <a:prstClr val="white"/>
                </a:solidFill>
                <a:cs typeface="Garamond"/>
              </a:rPr>
              <a:pPr marL="96520"/>
              <a:t>39</a:t>
            </a:fld>
            <a:endParaRPr lang="zh-CN" altLang="en-US" dirty="0">
              <a:solidFill>
                <a:prstClr val="white"/>
              </a:solidFill>
              <a:cs typeface="Garamond"/>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solidFill>
                  <a:schemeClr val="tx1"/>
                </a:solidFill>
                <a:latin typeface="宋体" pitchFamily="2" charset="-122"/>
                <a:ea typeface="宋体" pitchFamily="2" charset="-122"/>
              </a:rPr>
              <a:t>改进</a:t>
            </a:r>
            <a:r>
              <a:rPr lang="en-US" altLang="zh-CN" dirty="0" smtClean="0">
                <a:solidFill>
                  <a:schemeClr val="tx1"/>
                </a:solidFill>
                <a:latin typeface="宋体" pitchFamily="2" charset="-122"/>
                <a:ea typeface="宋体" pitchFamily="2" charset="-122"/>
              </a:rPr>
              <a:t>   </a:t>
            </a:r>
            <a:r>
              <a:rPr lang="zh-CN" altLang="en-US" dirty="0" smtClean="0">
                <a:solidFill>
                  <a:schemeClr val="tx1"/>
                </a:solidFill>
                <a:latin typeface="宋体" pitchFamily="2" charset="-122"/>
                <a:ea typeface="宋体" pitchFamily="2" charset="-122"/>
              </a:rPr>
              <a:t>将浪费的时间利用起来</a:t>
            </a:r>
            <a:endParaRPr lang="zh-CN" altLang="en-US" dirty="0">
              <a:solidFill>
                <a:schemeClr val="tx1"/>
              </a:solidFill>
              <a:latin typeface="宋体" pitchFamily="2" charset="-122"/>
              <a:ea typeface="宋体" pitchFamily="2" charset="-122"/>
            </a:endParaRPr>
          </a:p>
        </p:txBody>
      </p:sp>
      <p:sp>
        <p:nvSpPr>
          <p:cNvPr id="3" name="文本占位符 2"/>
          <p:cNvSpPr>
            <a:spLocks noGrp="1"/>
          </p:cNvSpPr>
          <p:nvPr>
            <p:ph type="body" idx="1"/>
          </p:nvPr>
        </p:nvSpPr>
        <p:spPr/>
        <p:txBody>
          <a:bodyPr/>
          <a:lstStyle/>
          <a:p>
            <a:r>
              <a:rPr lang="zh-CN" altLang="en-US" sz="2800" dirty="0" smtClean="0">
                <a:solidFill>
                  <a:schemeClr val="tx1"/>
                </a:solidFill>
                <a:latin typeface="宋体" pitchFamily="2" charset="-122"/>
                <a:ea typeface="宋体" pitchFamily="2" charset="-122"/>
              </a:rPr>
              <a:t>仔细观察可发现</a:t>
            </a:r>
            <a:r>
              <a:rPr lang="en-US" altLang="zh-CN" sz="2800" dirty="0" smtClean="0">
                <a:solidFill>
                  <a:schemeClr val="tx1"/>
                </a:solidFill>
                <a:latin typeface="宋体" pitchFamily="2" charset="-122"/>
                <a:ea typeface="宋体" pitchFamily="2" charset="-122"/>
              </a:rPr>
              <a:t>,</a:t>
            </a:r>
            <a:r>
              <a:rPr lang="zh-CN" altLang="en-US" sz="2800" dirty="0" smtClean="0">
                <a:solidFill>
                  <a:schemeClr val="tx1"/>
                </a:solidFill>
                <a:latin typeface="宋体" pitchFamily="2" charset="-122"/>
                <a:ea typeface="宋体" pitchFamily="2" charset="-122"/>
              </a:rPr>
              <a:t>其实任务并非一直运行</a:t>
            </a:r>
            <a:r>
              <a:rPr lang="en-US" altLang="zh-CN" sz="2800" dirty="0" smtClean="0">
                <a:solidFill>
                  <a:schemeClr val="tx1"/>
                </a:solidFill>
                <a:latin typeface="宋体" pitchFamily="2" charset="-122"/>
                <a:ea typeface="宋体" pitchFamily="2" charset="-122"/>
              </a:rPr>
              <a:t>,</a:t>
            </a:r>
            <a:r>
              <a:rPr lang="zh-CN" altLang="en-US" sz="2800" dirty="0" smtClean="0">
                <a:solidFill>
                  <a:srgbClr val="FF0000"/>
                </a:solidFill>
                <a:latin typeface="宋体" pitchFamily="2" charset="-122"/>
                <a:ea typeface="宋体" pitchFamily="2" charset="-122"/>
              </a:rPr>
              <a:t>大部分时间是在延时。</a:t>
            </a:r>
            <a:r>
              <a:rPr lang="zh-CN" altLang="en-US" sz="2800" dirty="0" smtClean="0">
                <a:solidFill>
                  <a:schemeClr val="tx1"/>
                </a:solidFill>
                <a:latin typeface="宋体" pitchFamily="2" charset="-122"/>
                <a:ea typeface="宋体" pitchFamily="2" charset="-122"/>
              </a:rPr>
              <a:t>如果将任务</a:t>
            </a:r>
            <a:r>
              <a:rPr lang="zh-CN" altLang="en-US" sz="2800" b="1" dirty="0" smtClean="0">
                <a:solidFill>
                  <a:srgbClr val="FF0000"/>
                </a:solidFill>
                <a:latin typeface="宋体" pitchFamily="2" charset="-122"/>
                <a:ea typeface="宋体" pitchFamily="2" charset="-122"/>
              </a:rPr>
              <a:t>从延时处折断</a:t>
            </a:r>
            <a:r>
              <a:rPr lang="en-US" altLang="zh-CN" sz="2800" dirty="0" smtClean="0">
                <a:solidFill>
                  <a:srgbClr val="FF0000"/>
                </a:solidFill>
                <a:latin typeface="宋体" pitchFamily="2" charset="-122"/>
                <a:ea typeface="宋体" pitchFamily="2" charset="-122"/>
              </a:rPr>
              <a:t>,</a:t>
            </a:r>
            <a:r>
              <a:rPr lang="zh-CN" altLang="en-US" sz="2800" b="1" dirty="0" smtClean="0">
                <a:solidFill>
                  <a:srgbClr val="FF0000"/>
                </a:solidFill>
                <a:latin typeface="宋体" pitchFamily="2" charset="-122"/>
                <a:ea typeface="宋体" pitchFamily="2" charset="-122"/>
              </a:rPr>
              <a:t>分拆成小片段</a:t>
            </a:r>
            <a:r>
              <a:rPr lang="zh-CN" altLang="en-US" sz="2800" dirty="0" smtClean="0">
                <a:solidFill>
                  <a:schemeClr val="tx1"/>
                </a:solidFill>
                <a:latin typeface="宋体" pitchFamily="2" charset="-122"/>
                <a:ea typeface="宋体" pitchFamily="2" charset="-122"/>
              </a:rPr>
              <a:t>后插入到另一个任务中</a:t>
            </a:r>
            <a:r>
              <a:rPr lang="en-US" altLang="zh-CN" sz="2800" dirty="0" smtClean="0">
                <a:solidFill>
                  <a:schemeClr val="tx1"/>
                </a:solidFill>
                <a:latin typeface="宋体" pitchFamily="2" charset="-122"/>
                <a:ea typeface="宋体" pitchFamily="2" charset="-122"/>
              </a:rPr>
              <a:t>,</a:t>
            </a:r>
            <a:r>
              <a:rPr lang="zh-CN" altLang="en-US" sz="2800" dirty="0" smtClean="0">
                <a:solidFill>
                  <a:schemeClr val="tx1"/>
                </a:solidFill>
                <a:latin typeface="宋体" pitchFamily="2" charset="-122"/>
                <a:ea typeface="宋体" pitchFamily="2" charset="-122"/>
              </a:rPr>
              <a:t>取代原有的延时程序</a:t>
            </a:r>
            <a:r>
              <a:rPr lang="en-US" altLang="zh-CN" sz="2800" dirty="0" smtClean="0">
                <a:solidFill>
                  <a:schemeClr val="tx1"/>
                </a:solidFill>
                <a:latin typeface="宋体" pitchFamily="2" charset="-122"/>
                <a:ea typeface="宋体" pitchFamily="2" charset="-122"/>
              </a:rPr>
              <a:t>,</a:t>
            </a:r>
            <a:r>
              <a:rPr lang="zh-CN" altLang="en-US" sz="2800" dirty="0" smtClean="0">
                <a:solidFill>
                  <a:schemeClr val="tx1"/>
                </a:solidFill>
                <a:latin typeface="宋体" pitchFamily="2" charset="-122"/>
                <a:ea typeface="宋体" pitchFamily="2" charset="-122"/>
              </a:rPr>
              <a:t>就可以提高系统资源的利用率。</a:t>
            </a:r>
            <a:endParaRPr lang="en-US" altLang="zh-CN" sz="2800" dirty="0" smtClean="0">
              <a:solidFill>
                <a:schemeClr val="tx1"/>
              </a:solidFill>
              <a:latin typeface="宋体" pitchFamily="2" charset="-122"/>
              <a:ea typeface="宋体" pitchFamily="2" charset="-122"/>
            </a:endParaRPr>
          </a:p>
          <a:p>
            <a:endParaRPr lang="zh-CN" altLang="en-US" sz="2800" dirty="0">
              <a:solidFill>
                <a:schemeClr val="tx1"/>
              </a:solidFill>
              <a:latin typeface="宋体" pitchFamily="2" charset="-122"/>
              <a:ea typeface="宋体" pitchFamily="2" charset="-122"/>
            </a:endParaRPr>
          </a:p>
        </p:txBody>
      </p:sp>
      <p:sp>
        <p:nvSpPr>
          <p:cNvPr id="4" name="页脚占位符 3"/>
          <p:cNvSpPr>
            <a:spLocks noGrp="1"/>
          </p:cNvSpPr>
          <p:nvPr>
            <p:ph type="ftr" sz="quarter" idx="5"/>
          </p:nvPr>
        </p:nvSpPr>
        <p:spPr/>
        <p:txBody>
          <a:bodyPr/>
          <a:lstStyle/>
          <a:p>
            <a:endParaRPr lang="zh-CN" altLang="en-US" dirty="0">
              <a:solidFill>
                <a:prstClr val="white"/>
              </a:solidFill>
            </a:endParaRPr>
          </a:p>
        </p:txBody>
      </p:sp>
      <p:sp>
        <p:nvSpPr>
          <p:cNvPr id="5" name="日期占位符 4"/>
          <p:cNvSpPr>
            <a:spLocks noGrp="1"/>
          </p:cNvSpPr>
          <p:nvPr>
            <p:ph type="dt" sz="half" idx="6"/>
          </p:nvPr>
        </p:nvSpPr>
        <p:spPr/>
        <p:txBody>
          <a:bodyPr/>
          <a:lstStyle/>
          <a:p>
            <a:fld id="{371880F6-179E-4A8D-AF00-CE045C346144}" type="datetime4">
              <a:rPr lang="en-US" altLang="zh-CN" smtClean="0">
                <a:solidFill>
                  <a:prstClr val="white"/>
                </a:solidFill>
              </a:rPr>
              <a:pPr/>
              <a:t>April 8, 2021</a:t>
            </a:fld>
            <a:endParaRPr lang="en-US" dirty="0" smtClean="0">
              <a:solidFill>
                <a:prstClr val="white"/>
              </a:solidFill>
            </a:endParaRPr>
          </a:p>
        </p:txBody>
      </p:sp>
      <p:sp>
        <p:nvSpPr>
          <p:cNvPr id="6" name="灯片编号占位符 5"/>
          <p:cNvSpPr>
            <a:spLocks noGrp="1"/>
          </p:cNvSpPr>
          <p:nvPr>
            <p:ph type="sldNum" sz="quarter" idx="7"/>
          </p:nvPr>
        </p:nvSpPr>
        <p:spPr/>
        <p:txBody>
          <a:bodyPr/>
          <a:lstStyle/>
          <a:p>
            <a:pPr marL="96520"/>
            <a:fld id="{81D60167-4931-47E6-BA6A-407CBD079E47}" type="slidenum">
              <a:rPr lang="en-US" altLang="zh-CN" spc="-10" smtClean="0">
                <a:solidFill>
                  <a:prstClr val="white"/>
                </a:solidFill>
                <a:cs typeface="Garamond"/>
              </a:rPr>
              <a:pPr marL="96520"/>
              <a:t>4</a:t>
            </a:fld>
            <a:endParaRPr lang="zh-CN" altLang="en-US" dirty="0">
              <a:solidFill>
                <a:prstClr val="white"/>
              </a:solidFill>
              <a:cs typeface="Garamond"/>
            </a:endParaRPr>
          </a:p>
        </p:txBody>
      </p:sp>
      <p:pic>
        <p:nvPicPr>
          <p:cNvPr id="48130" name="Picture 2"/>
          <p:cNvPicPr>
            <a:picLocks noChangeAspect="1" noChangeArrowheads="1"/>
          </p:cNvPicPr>
          <p:nvPr/>
        </p:nvPicPr>
        <p:blipFill>
          <a:blip r:embed="rId2" cstate="print"/>
          <a:srcRect/>
          <a:stretch>
            <a:fillRect/>
          </a:stretch>
        </p:blipFill>
        <p:spPr bwMode="auto">
          <a:xfrm>
            <a:off x="393700" y="2565400"/>
            <a:ext cx="7467600" cy="394212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solidFill>
                  <a:schemeClr val="tx1"/>
                </a:solidFill>
                <a:latin typeface="+mn-ea"/>
                <a:ea typeface="+mn-ea"/>
              </a:rPr>
              <a:t>中断 </a:t>
            </a:r>
            <a:endParaRPr lang="zh-CN" altLang="en-US" dirty="0">
              <a:solidFill>
                <a:schemeClr val="tx1"/>
              </a:solidFill>
              <a:latin typeface="+mn-ea"/>
              <a:ea typeface="+mn-ea"/>
            </a:endParaRPr>
          </a:p>
        </p:txBody>
      </p:sp>
      <p:sp>
        <p:nvSpPr>
          <p:cNvPr id="3" name="文本占位符 2"/>
          <p:cNvSpPr>
            <a:spLocks noGrp="1"/>
          </p:cNvSpPr>
          <p:nvPr>
            <p:ph type="body" idx="1"/>
          </p:nvPr>
        </p:nvSpPr>
        <p:spPr>
          <a:xfrm>
            <a:off x="2665" y="1117600"/>
            <a:ext cx="10690735" cy="6128655"/>
          </a:xfrm>
        </p:spPr>
        <p:txBody>
          <a:bodyPr/>
          <a:lstStyle/>
          <a:p>
            <a:r>
              <a:rPr lang="zh-CN" altLang="en-US" b="1" dirty="0" smtClean="0">
                <a:solidFill>
                  <a:srgbClr val="FF0000"/>
                </a:solidFill>
                <a:latin typeface="+mn-ea"/>
                <a:ea typeface="+mn-ea"/>
              </a:rPr>
              <a:t>中断响应时间 </a:t>
            </a:r>
            <a:r>
              <a:rPr lang="en-US" altLang="zh-CN" dirty="0" smtClean="0">
                <a:solidFill>
                  <a:schemeClr val="tx1"/>
                </a:solidFill>
                <a:latin typeface="+mn-ea"/>
                <a:ea typeface="+mn-ea"/>
              </a:rPr>
              <a:t>= </a:t>
            </a:r>
            <a:r>
              <a:rPr lang="zh-CN" altLang="en-US" dirty="0" smtClean="0">
                <a:solidFill>
                  <a:schemeClr val="tx1"/>
                </a:solidFill>
                <a:latin typeface="+mn-ea"/>
                <a:ea typeface="+mn-ea"/>
              </a:rPr>
              <a:t>中断延迟 </a:t>
            </a:r>
            <a:r>
              <a:rPr lang="en-US" altLang="zh-CN" dirty="0" smtClean="0">
                <a:solidFill>
                  <a:schemeClr val="tx1"/>
                </a:solidFill>
                <a:latin typeface="+mn-ea"/>
                <a:ea typeface="+mn-ea"/>
              </a:rPr>
              <a:t>+ </a:t>
            </a:r>
            <a:r>
              <a:rPr lang="zh-CN" altLang="en-US" dirty="0" smtClean="0">
                <a:solidFill>
                  <a:schemeClr val="tx1"/>
                </a:solidFill>
                <a:latin typeface="+mn-ea"/>
                <a:ea typeface="+mn-ea"/>
              </a:rPr>
              <a:t>保存</a:t>
            </a:r>
            <a:r>
              <a:rPr lang="en-US" altLang="zh-CN" dirty="0" smtClean="0">
                <a:solidFill>
                  <a:schemeClr val="tx1"/>
                </a:solidFill>
                <a:latin typeface="+mn-ea"/>
                <a:ea typeface="+mn-ea"/>
              </a:rPr>
              <a:t>CPU</a:t>
            </a:r>
            <a:r>
              <a:rPr lang="zh-CN" altLang="en-US" dirty="0" smtClean="0">
                <a:solidFill>
                  <a:schemeClr val="tx1"/>
                </a:solidFill>
                <a:latin typeface="+mn-ea"/>
                <a:ea typeface="+mn-ea"/>
              </a:rPr>
              <a:t>内部寄存器的时间 </a:t>
            </a:r>
            <a:endParaRPr lang="en-US" altLang="zh-CN" dirty="0" smtClean="0">
              <a:solidFill>
                <a:schemeClr val="tx1"/>
              </a:solidFill>
              <a:latin typeface="+mn-ea"/>
              <a:ea typeface="+mn-ea"/>
            </a:endParaRPr>
          </a:p>
          <a:p>
            <a:r>
              <a:rPr lang="zh-CN" altLang="en-US" b="1" dirty="0" smtClean="0">
                <a:solidFill>
                  <a:srgbClr val="FF0000"/>
                </a:solidFill>
                <a:latin typeface="+mn-ea"/>
                <a:ea typeface="+mn-ea"/>
              </a:rPr>
              <a:t>中断处理时间</a:t>
            </a:r>
            <a:endParaRPr lang="en-US" altLang="zh-CN" b="1" dirty="0" smtClean="0">
              <a:solidFill>
                <a:srgbClr val="FF0000"/>
              </a:solidFill>
              <a:latin typeface="+mn-ea"/>
              <a:ea typeface="+mn-ea"/>
            </a:endParaRPr>
          </a:p>
          <a:p>
            <a:r>
              <a:rPr lang="zh-CN" altLang="en-US" b="1" dirty="0" smtClean="0">
                <a:solidFill>
                  <a:srgbClr val="FF0000"/>
                </a:solidFill>
                <a:latin typeface="+mn-ea"/>
                <a:ea typeface="+mn-ea"/>
              </a:rPr>
              <a:t>中断恢复时间</a:t>
            </a:r>
            <a:r>
              <a:rPr lang="en-US" altLang="zh-CN" dirty="0" smtClean="0">
                <a:solidFill>
                  <a:schemeClr val="tx1"/>
                </a:solidFill>
                <a:latin typeface="+mn-ea"/>
                <a:ea typeface="+mn-ea"/>
              </a:rPr>
              <a:t>(Interrupt Recovery) </a:t>
            </a:r>
          </a:p>
          <a:p>
            <a:r>
              <a:rPr lang="zh-CN" altLang="en-US" dirty="0" smtClean="0">
                <a:solidFill>
                  <a:srgbClr val="FF0000"/>
                </a:solidFill>
                <a:latin typeface="+mn-ea"/>
                <a:ea typeface="+mn-ea"/>
              </a:rPr>
              <a:t>中断恢复时间 </a:t>
            </a:r>
            <a:r>
              <a:rPr lang="en-US" altLang="zh-CN" dirty="0" smtClean="0">
                <a:solidFill>
                  <a:schemeClr val="tx1"/>
                </a:solidFill>
                <a:latin typeface="+mn-ea"/>
                <a:ea typeface="+mn-ea"/>
              </a:rPr>
              <a:t>= </a:t>
            </a:r>
            <a:r>
              <a:rPr lang="zh-CN" altLang="en-US" dirty="0" smtClean="0">
                <a:solidFill>
                  <a:schemeClr val="tx1"/>
                </a:solidFill>
                <a:latin typeface="+mn-ea"/>
                <a:ea typeface="+mn-ea"/>
              </a:rPr>
              <a:t>判定是否有优先级更高的任务进入了就绪态的时间 </a:t>
            </a:r>
            <a:r>
              <a:rPr lang="en-US" altLang="zh-CN" dirty="0" smtClean="0">
                <a:solidFill>
                  <a:schemeClr val="tx1"/>
                </a:solidFill>
                <a:latin typeface="+mn-ea"/>
                <a:ea typeface="+mn-ea"/>
              </a:rPr>
              <a:t>+ </a:t>
            </a:r>
            <a:r>
              <a:rPr lang="zh-CN" altLang="en-US" dirty="0" smtClean="0">
                <a:solidFill>
                  <a:schemeClr val="tx1"/>
                </a:solidFill>
                <a:latin typeface="+mn-ea"/>
                <a:ea typeface="+mn-ea"/>
              </a:rPr>
              <a:t>恢复那个优先级更高任务的</a:t>
            </a:r>
            <a:r>
              <a:rPr lang="en-US" altLang="zh-CN" dirty="0" smtClean="0">
                <a:solidFill>
                  <a:schemeClr val="tx1"/>
                </a:solidFill>
                <a:latin typeface="+mn-ea"/>
                <a:ea typeface="+mn-ea"/>
              </a:rPr>
              <a:t>CPU</a:t>
            </a:r>
            <a:r>
              <a:rPr lang="zh-CN" altLang="en-US" dirty="0" smtClean="0">
                <a:solidFill>
                  <a:schemeClr val="tx1"/>
                </a:solidFill>
                <a:latin typeface="+mn-ea"/>
                <a:ea typeface="+mn-ea"/>
              </a:rPr>
              <a:t>内部寄存器的时间 </a:t>
            </a:r>
            <a:r>
              <a:rPr lang="en-US" altLang="zh-CN" dirty="0" smtClean="0">
                <a:solidFill>
                  <a:schemeClr val="tx1"/>
                </a:solidFill>
                <a:latin typeface="+mn-ea"/>
                <a:ea typeface="+mn-ea"/>
              </a:rPr>
              <a:t>+ </a:t>
            </a:r>
            <a:r>
              <a:rPr lang="zh-CN" altLang="en-US" dirty="0" smtClean="0">
                <a:solidFill>
                  <a:schemeClr val="tx1"/>
                </a:solidFill>
                <a:latin typeface="+mn-ea"/>
                <a:ea typeface="+mn-ea"/>
              </a:rPr>
              <a:t>执行中断返回指令的时间。</a:t>
            </a:r>
            <a:endParaRPr lang="zh-CN" altLang="en-US" dirty="0" smtClean="0"/>
          </a:p>
          <a:p>
            <a:r>
              <a:rPr lang="zh-CN" altLang="en-US" dirty="0" smtClean="0">
                <a:solidFill>
                  <a:schemeClr val="tx1"/>
                </a:solidFill>
                <a:latin typeface="+mn-ea"/>
                <a:ea typeface="+mn-ea"/>
              </a:rPr>
              <a:t>中断返回的处理：</a:t>
            </a:r>
            <a:endParaRPr lang="en-US" altLang="zh-CN" dirty="0" smtClean="0">
              <a:solidFill>
                <a:schemeClr val="tx1"/>
              </a:solidFill>
              <a:latin typeface="+mn-ea"/>
              <a:ea typeface="+mn-ea"/>
            </a:endParaRPr>
          </a:p>
          <a:p>
            <a:pPr>
              <a:buNone/>
            </a:pPr>
            <a:r>
              <a:rPr lang="zh-CN" altLang="en-US" dirty="0" smtClean="0">
                <a:solidFill>
                  <a:schemeClr val="tx1"/>
                </a:solidFill>
                <a:latin typeface="+mn-ea"/>
                <a:ea typeface="+mn-ea"/>
              </a:rPr>
              <a:t>前后台系统：程序回到后台程序； </a:t>
            </a:r>
          </a:p>
          <a:p>
            <a:pPr>
              <a:buNone/>
            </a:pPr>
            <a:r>
              <a:rPr lang="zh-CN" altLang="en-US" dirty="0" smtClean="0">
                <a:solidFill>
                  <a:schemeClr val="tx1"/>
                </a:solidFill>
                <a:latin typeface="+mn-ea"/>
                <a:ea typeface="+mn-ea"/>
              </a:rPr>
              <a:t>不可剥夺型内核：程序回到被中断了的任务； </a:t>
            </a:r>
          </a:p>
          <a:p>
            <a:pPr>
              <a:buNone/>
            </a:pPr>
            <a:r>
              <a:rPr lang="zh-CN" altLang="en-US" dirty="0" smtClean="0">
                <a:solidFill>
                  <a:schemeClr val="tx1"/>
                </a:solidFill>
                <a:latin typeface="+mn-ea"/>
                <a:ea typeface="+mn-ea"/>
              </a:rPr>
              <a:t>可剥夺型内核：就绪态的最高优先级任务运行；</a:t>
            </a:r>
            <a:endParaRPr lang="en-US" altLang="zh-CN" dirty="0" smtClean="0">
              <a:solidFill>
                <a:schemeClr val="tx1"/>
              </a:solidFill>
              <a:latin typeface="+mn-ea"/>
              <a:ea typeface="+mn-ea"/>
            </a:endParaRPr>
          </a:p>
          <a:p>
            <a:pPr>
              <a:buNone/>
            </a:pPr>
            <a:endParaRPr lang="en-US" altLang="zh-CN" dirty="0" smtClean="0">
              <a:solidFill>
                <a:schemeClr val="tx1"/>
              </a:solidFill>
              <a:latin typeface="+mn-ea"/>
              <a:ea typeface="+mn-ea"/>
            </a:endParaRPr>
          </a:p>
          <a:p>
            <a:pPr>
              <a:buNone/>
            </a:pPr>
            <a:endParaRPr lang="en-US" altLang="zh-CN" dirty="0" smtClean="0">
              <a:solidFill>
                <a:schemeClr val="tx1"/>
              </a:solidFill>
              <a:latin typeface="+mn-ea"/>
              <a:ea typeface="+mn-ea"/>
            </a:endParaRPr>
          </a:p>
          <a:p>
            <a:pPr>
              <a:buNone/>
            </a:pPr>
            <a:endParaRPr lang="en-US" altLang="zh-CN" dirty="0" smtClean="0">
              <a:solidFill>
                <a:schemeClr val="tx1"/>
              </a:solidFill>
              <a:latin typeface="+mn-ea"/>
              <a:ea typeface="+mn-ea"/>
            </a:endParaRPr>
          </a:p>
          <a:p>
            <a:pPr>
              <a:buNone/>
            </a:pPr>
            <a:endParaRPr lang="zh-CN" altLang="en-US" dirty="0"/>
          </a:p>
        </p:txBody>
      </p:sp>
      <p:sp>
        <p:nvSpPr>
          <p:cNvPr id="4" name="页脚占位符 3"/>
          <p:cNvSpPr>
            <a:spLocks noGrp="1"/>
          </p:cNvSpPr>
          <p:nvPr>
            <p:ph type="ftr" sz="quarter" idx="5"/>
          </p:nvPr>
        </p:nvSpPr>
        <p:spPr/>
        <p:txBody>
          <a:bodyPr/>
          <a:lstStyle/>
          <a:p>
            <a:endParaRPr lang="zh-CN" altLang="en-US" dirty="0">
              <a:solidFill>
                <a:prstClr val="white"/>
              </a:solidFill>
            </a:endParaRPr>
          </a:p>
        </p:txBody>
      </p:sp>
      <p:sp>
        <p:nvSpPr>
          <p:cNvPr id="5" name="日期占位符 4"/>
          <p:cNvSpPr>
            <a:spLocks noGrp="1"/>
          </p:cNvSpPr>
          <p:nvPr>
            <p:ph type="dt" sz="half" idx="6"/>
          </p:nvPr>
        </p:nvSpPr>
        <p:spPr/>
        <p:txBody>
          <a:bodyPr/>
          <a:lstStyle/>
          <a:p>
            <a:fld id="{B26C1E08-0480-4423-8209-2E269C5E35ED}" type="datetime4">
              <a:rPr lang="en-US" altLang="zh-CN" smtClean="0">
                <a:solidFill>
                  <a:prstClr val="white"/>
                </a:solidFill>
              </a:rPr>
              <a:pPr/>
              <a:t>April 8, 2021</a:t>
            </a:fld>
            <a:endParaRPr lang="en-US" dirty="0" smtClean="0">
              <a:solidFill>
                <a:prstClr val="white"/>
              </a:solidFill>
            </a:endParaRPr>
          </a:p>
        </p:txBody>
      </p:sp>
      <p:sp>
        <p:nvSpPr>
          <p:cNvPr id="6" name="灯片编号占位符 5"/>
          <p:cNvSpPr>
            <a:spLocks noGrp="1"/>
          </p:cNvSpPr>
          <p:nvPr>
            <p:ph type="sldNum" sz="quarter" idx="7"/>
          </p:nvPr>
        </p:nvSpPr>
        <p:spPr/>
        <p:txBody>
          <a:bodyPr/>
          <a:lstStyle/>
          <a:p>
            <a:pPr marL="96520"/>
            <a:fld id="{81D60167-4931-47E6-BA6A-407CBD079E47}" type="slidenum">
              <a:rPr lang="en-US" altLang="zh-CN" spc="-10" smtClean="0">
                <a:solidFill>
                  <a:prstClr val="white"/>
                </a:solidFill>
                <a:cs typeface="Garamond"/>
              </a:rPr>
              <a:pPr marL="96520"/>
              <a:t>40</a:t>
            </a:fld>
            <a:endParaRPr lang="zh-CN" altLang="en-US" dirty="0">
              <a:solidFill>
                <a:prstClr val="white"/>
              </a:solidFill>
              <a:cs typeface="Garamond"/>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solidFill>
                  <a:schemeClr val="tx1"/>
                </a:solidFill>
                <a:latin typeface="+mn-ea"/>
                <a:ea typeface="+mn-ea"/>
              </a:rPr>
              <a:t>中断延迟</a:t>
            </a:r>
            <a:endParaRPr lang="zh-CN" altLang="en-US" dirty="0">
              <a:solidFill>
                <a:schemeClr val="tx1"/>
              </a:solidFill>
              <a:latin typeface="+mn-ea"/>
              <a:ea typeface="+mn-ea"/>
            </a:endParaRPr>
          </a:p>
        </p:txBody>
      </p:sp>
      <p:sp>
        <p:nvSpPr>
          <p:cNvPr id="3" name="文本占位符 2"/>
          <p:cNvSpPr>
            <a:spLocks noGrp="1"/>
          </p:cNvSpPr>
          <p:nvPr>
            <p:ph type="body" idx="1"/>
          </p:nvPr>
        </p:nvSpPr>
        <p:spPr/>
        <p:txBody>
          <a:bodyPr/>
          <a:lstStyle/>
          <a:p>
            <a:r>
              <a:rPr lang="zh-CN" altLang="en-US" dirty="0" smtClean="0">
                <a:solidFill>
                  <a:schemeClr val="tx1"/>
                </a:solidFill>
                <a:latin typeface="+mn-ea"/>
                <a:ea typeface="+mn-ea"/>
              </a:rPr>
              <a:t>可能实时内核最重要的指标就是中断关了多长时间。所有实时系统在进入临界区代码段之前都要关中断，执行完临界代码之后再开中断。</a:t>
            </a:r>
            <a:r>
              <a:rPr lang="zh-CN" altLang="en-US" dirty="0" smtClean="0">
                <a:solidFill>
                  <a:srgbClr val="FF0000"/>
                </a:solidFill>
                <a:latin typeface="+mn-ea"/>
                <a:ea typeface="+mn-ea"/>
              </a:rPr>
              <a:t>关中断的时间越长，中断延迟就越长。</a:t>
            </a:r>
            <a:endParaRPr lang="en-US" altLang="zh-CN" dirty="0" smtClean="0">
              <a:solidFill>
                <a:srgbClr val="FF0000"/>
              </a:solidFill>
              <a:latin typeface="+mn-ea"/>
              <a:ea typeface="+mn-ea"/>
            </a:endParaRPr>
          </a:p>
          <a:p>
            <a:r>
              <a:rPr lang="zh-CN" altLang="en-US" dirty="0" smtClean="0">
                <a:solidFill>
                  <a:schemeClr val="tx1"/>
                </a:solidFill>
                <a:latin typeface="+mn-ea"/>
                <a:ea typeface="+mn-ea"/>
              </a:rPr>
              <a:t>中断延迟 </a:t>
            </a:r>
            <a:r>
              <a:rPr lang="en-US" altLang="zh-CN" dirty="0" smtClean="0">
                <a:solidFill>
                  <a:schemeClr val="tx1"/>
                </a:solidFill>
                <a:latin typeface="+mn-ea"/>
                <a:ea typeface="+mn-ea"/>
              </a:rPr>
              <a:t>= </a:t>
            </a:r>
            <a:r>
              <a:rPr lang="zh-CN" altLang="en-US" dirty="0" smtClean="0">
                <a:solidFill>
                  <a:schemeClr val="tx1"/>
                </a:solidFill>
                <a:latin typeface="+mn-ea"/>
                <a:ea typeface="+mn-ea"/>
              </a:rPr>
              <a:t>关中断的最长时间 </a:t>
            </a:r>
            <a:r>
              <a:rPr lang="en-US" altLang="zh-CN" dirty="0" smtClean="0">
                <a:solidFill>
                  <a:schemeClr val="tx1"/>
                </a:solidFill>
                <a:latin typeface="+mn-ea"/>
                <a:ea typeface="+mn-ea"/>
              </a:rPr>
              <a:t>+ </a:t>
            </a:r>
            <a:r>
              <a:rPr lang="zh-CN" altLang="en-US" dirty="0" smtClean="0">
                <a:solidFill>
                  <a:schemeClr val="tx1"/>
                </a:solidFill>
                <a:latin typeface="+mn-ea"/>
                <a:ea typeface="+mn-ea"/>
              </a:rPr>
              <a:t>开始执行中断服务子程序的第一条指令的时间</a:t>
            </a:r>
            <a:endParaRPr lang="zh-CN" altLang="en-US" dirty="0">
              <a:solidFill>
                <a:schemeClr val="tx1"/>
              </a:solidFill>
              <a:latin typeface="+mn-ea"/>
              <a:ea typeface="+mn-ea"/>
            </a:endParaRPr>
          </a:p>
        </p:txBody>
      </p:sp>
      <p:sp>
        <p:nvSpPr>
          <p:cNvPr id="4" name="页脚占位符 3"/>
          <p:cNvSpPr>
            <a:spLocks noGrp="1"/>
          </p:cNvSpPr>
          <p:nvPr>
            <p:ph type="ftr" sz="quarter" idx="5"/>
          </p:nvPr>
        </p:nvSpPr>
        <p:spPr/>
        <p:txBody>
          <a:bodyPr/>
          <a:lstStyle/>
          <a:p>
            <a:endParaRPr lang="zh-CN" altLang="en-US" dirty="0">
              <a:solidFill>
                <a:prstClr val="white"/>
              </a:solidFill>
            </a:endParaRPr>
          </a:p>
        </p:txBody>
      </p:sp>
      <p:sp>
        <p:nvSpPr>
          <p:cNvPr id="5" name="日期占位符 4"/>
          <p:cNvSpPr>
            <a:spLocks noGrp="1"/>
          </p:cNvSpPr>
          <p:nvPr>
            <p:ph type="dt" sz="half" idx="6"/>
          </p:nvPr>
        </p:nvSpPr>
        <p:spPr/>
        <p:txBody>
          <a:bodyPr/>
          <a:lstStyle/>
          <a:p>
            <a:fld id="{B26C1E08-0480-4423-8209-2E269C5E35ED}" type="datetime4">
              <a:rPr lang="en-US" altLang="zh-CN" smtClean="0">
                <a:solidFill>
                  <a:prstClr val="white"/>
                </a:solidFill>
              </a:rPr>
              <a:pPr/>
              <a:t>April 8, 2021</a:t>
            </a:fld>
            <a:endParaRPr lang="en-US" dirty="0" smtClean="0">
              <a:solidFill>
                <a:prstClr val="white"/>
              </a:solidFill>
            </a:endParaRPr>
          </a:p>
        </p:txBody>
      </p:sp>
      <p:sp>
        <p:nvSpPr>
          <p:cNvPr id="6" name="灯片编号占位符 5"/>
          <p:cNvSpPr>
            <a:spLocks noGrp="1"/>
          </p:cNvSpPr>
          <p:nvPr>
            <p:ph type="sldNum" sz="quarter" idx="7"/>
          </p:nvPr>
        </p:nvSpPr>
        <p:spPr/>
        <p:txBody>
          <a:bodyPr/>
          <a:lstStyle/>
          <a:p>
            <a:pPr marL="96520"/>
            <a:fld id="{81D60167-4931-47E6-BA6A-407CBD079E47}" type="slidenum">
              <a:rPr lang="en-US" altLang="zh-CN" spc="-10" smtClean="0">
                <a:solidFill>
                  <a:prstClr val="white"/>
                </a:solidFill>
                <a:cs typeface="Garamond"/>
              </a:rPr>
              <a:pPr marL="96520"/>
              <a:t>41</a:t>
            </a:fld>
            <a:endParaRPr lang="zh-CN" altLang="en-US" dirty="0">
              <a:solidFill>
                <a:prstClr val="white"/>
              </a:solidFill>
              <a:cs typeface="Garamond"/>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solidFill>
                  <a:schemeClr val="tx1"/>
                </a:solidFill>
                <a:latin typeface="+mn-ea"/>
                <a:ea typeface="+mn-ea"/>
              </a:rPr>
              <a:t>中断响应</a:t>
            </a:r>
            <a:endParaRPr lang="zh-CN" altLang="en-US" dirty="0">
              <a:solidFill>
                <a:schemeClr val="tx1"/>
              </a:solidFill>
              <a:latin typeface="+mn-ea"/>
              <a:ea typeface="+mn-ea"/>
            </a:endParaRPr>
          </a:p>
        </p:txBody>
      </p:sp>
      <p:sp>
        <p:nvSpPr>
          <p:cNvPr id="3" name="文本占位符 2"/>
          <p:cNvSpPr>
            <a:spLocks noGrp="1"/>
          </p:cNvSpPr>
          <p:nvPr>
            <p:ph type="body" idx="1"/>
          </p:nvPr>
        </p:nvSpPr>
        <p:spPr/>
        <p:txBody>
          <a:bodyPr/>
          <a:lstStyle/>
          <a:p>
            <a:r>
              <a:rPr lang="zh-CN" altLang="en-US" dirty="0" smtClean="0">
                <a:solidFill>
                  <a:schemeClr val="tx1"/>
                </a:solidFill>
                <a:latin typeface="+mn-ea"/>
                <a:ea typeface="+mn-ea"/>
              </a:rPr>
              <a:t>中断响应定义为从中断发生到开始执行用户的中断服务子程序代码来处理这个中断的时间。中断响应时间包括开始处理这个中断前的全部开销。</a:t>
            </a:r>
            <a:endParaRPr lang="en-US" altLang="zh-CN" dirty="0" smtClean="0">
              <a:solidFill>
                <a:schemeClr val="tx1"/>
              </a:solidFill>
              <a:latin typeface="+mn-ea"/>
              <a:ea typeface="+mn-ea"/>
            </a:endParaRPr>
          </a:p>
          <a:p>
            <a:r>
              <a:rPr lang="zh-CN" altLang="en-US" dirty="0" smtClean="0">
                <a:solidFill>
                  <a:schemeClr val="tx1"/>
                </a:solidFill>
                <a:latin typeface="+mn-ea"/>
                <a:ea typeface="+mn-ea"/>
              </a:rPr>
              <a:t>中断响应是系统在</a:t>
            </a:r>
            <a:r>
              <a:rPr lang="zh-CN" altLang="en-US" dirty="0" smtClean="0">
                <a:solidFill>
                  <a:srgbClr val="FF0000"/>
                </a:solidFill>
                <a:latin typeface="+mn-ea"/>
                <a:ea typeface="+mn-ea"/>
              </a:rPr>
              <a:t>最坏情况</a:t>
            </a:r>
            <a:r>
              <a:rPr lang="zh-CN" altLang="en-US" dirty="0" smtClean="0">
                <a:solidFill>
                  <a:schemeClr val="tx1"/>
                </a:solidFill>
                <a:latin typeface="+mn-ea"/>
                <a:ea typeface="+mn-ea"/>
              </a:rPr>
              <a:t>下的响应中断的时间。</a:t>
            </a:r>
            <a:endParaRPr lang="en-US" altLang="zh-CN" dirty="0" smtClean="0">
              <a:solidFill>
                <a:schemeClr val="tx1"/>
              </a:solidFill>
              <a:latin typeface="+mn-ea"/>
              <a:ea typeface="+mn-ea"/>
            </a:endParaRPr>
          </a:p>
          <a:p>
            <a:r>
              <a:rPr lang="zh-CN" altLang="en-US" sz="2400" dirty="0" smtClean="0">
                <a:solidFill>
                  <a:srgbClr val="FF0000"/>
                </a:solidFill>
                <a:latin typeface="+mn-ea"/>
                <a:ea typeface="+mn-ea"/>
              </a:rPr>
              <a:t>前后台系统中断响应时间 </a:t>
            </a:r>
            <a:r>
              <a:rPr lang="en-US" altLang="zh-CN" sz="2400" dirty="0" smtClean="0">
                <a:solidFill>
                  <a:schemeClr val="tx1"/>
                </a:solidFill>
                <a:latin typeface="+mn-ea"/>
                <a:ea typeface="+mn-ea"/>
              </a:rPr>
              <a:t>= </a:t>
            </a:r>
            <a:r>
              <a:rPr lang="zh-CN" altLang="en-US" sz="2400" dirty="0" smtClean="0">
                <a:solidFill>
                  <a:schemeClr val="tx1"/>
                </a:solidFill>
                <a:latin typeface="+mn-ea"/>
                <a:ea typeface="+mn-ea"/>
              </a:rPr>
              <a:t>中断延迟 </a:t>
            </a:r>
            <a:r>
              <a:rPr lang="en-US" altLang="zh-CN" sz="2400" dirty="0" smtClean="0">
                <a:solidFill>
                  <a:schemeClr val="tx1"/>
                </a:solidFill>
                <a:latin typeface="+mn-ea"/>
                <a:ea typeface="+mn-ea"/>
              </a:rPr>
              <a:t>+ </a:t>
            </a:r>
            <a:r>
              <a:rPr lang="zh-CN" altLang="en-US" sz="2400" dirty="0" smtClean="0">
                <a:solidFill>
                  <a:schemeClr val="tx1"/>
                </a:solidFill>
                <a:latin typeface="+mn-ea"/>
                <a:ea typeface="+mn-ea"/>
              </a:rPr>
              <a:t>保存</a:t>
            </a:r>
            <a:r>
              <a:rPr lang="en-US" altLang="zh-CN" sz="2400" dirty="0" smtClean="0">
                <a:solidFill>
                  <a:schemeClr val="tx1"/>
                </a:solidFill>
                <a:latin typeface="+mn-ea"/>
                <a:ea typeface="+mn-ea"/>
              </a:rPr>
              <a:t>CPU</a:t>
            </a:r>
            <a:r>
              <a:rPr lang="zh-CN" altLang="en-US" sz="2400" dirty="0" smtClean="0">
                <a:solidFill>
                  <a:schemeClr val="tx1"/>
                </a:solidFill>
                <a:latin typeface="+mn-ea"/>
                <a:ea typeface="+mn-ea"/>
              </a:rPr>
              <a:t>寄存器的时间；</a:t>
            </a:r>
            <a:endParaRPr lang="en-US" altLang="zh-CN" sz="2400" dirty="0" smtClean="0">
              <a:solidFill>
                <a:schemeClr val="tx1"/>
              </a:solidFill>
              <a:latin typeface="+mn-ea"/>
              <a:ea typeface="+mn-ea"/>
            </a:endParaRPr>
          </a:p>
          <a:p>
            <a:r>
              <a:rPr lang="zh-CN" altLang="en-US" sz="2400" dirty="0" smtClean="0">
                <a:solidFill>
                  <a:srgbClr val="FF0000"/>
                </a:solidFill>
                <a:latin typeface="+mn-ea"/>
                <a:ea typeface="+mn-ea"/>
              </a:rPr>
              <a:t>不可剥夺型内核中断响应时间 </a:t>
            </a:r>
            <a:r>
              <a:rPr lang="en-US" altLang="zh-CN" sz="2400" dirty="0" smtClean="0">
                <a:solidFill>
                  <a:schemeClr val="tx1"/>
                </a:solidFill>
                <a:latin typeface="+mn-ea"/>
                <a:ea typeface="+mn-ea"/>
              </a:rPr>
              <a:t>= </a:t>
            </a:r>
            <a:r>
              <a:rPr lang="zh-CN" altLang="en-US" sz="2400" dirty="0" smtClean="0">
                <a:solidFill>
                  <a:schemeClr val="tx1"/>
                </a:solidFill>
                <a:latin typeface="+mn-ea"/>
                <a:ea typeface="+mn-ea"/>
              </a:rPr>
              <a:t>中断延迟 </a:t>
            </a:r>
            <a:r>
              <a:rPr lang="en-US" altLang="zh-CN" sz="2400" dirty="0" smtClean="0">
                <a:solidFill>
                  <a:schemeClr val="tx1"/>
                </a:solidFill>
                <a:latin typeface="+mn-ea"/>
                <a:ea typeface="+mn-ea"/>
              </a:rPr>
              <a:t>+ </a:t>
            </a:r>
            <a:r>
              <a:rPr lang="zh-CN" altLang="en-US" sz="2400" dirty="0" smtClean="0">
                <a:solidFill>
                  <a:schemeClr val="tx1"/>
                </a:solidFill>
                <a:latin typeface="+mn-ea"/>
                <a:ea typeface="+mn-ea"/>
              </a:rPr>
              <a:t>保存</a:t>
            </a:r>
            <a:r>
              <a:rPr lang="en-US" altLang="zh-CN" sz="2400" dirty="0" smtClean="0">
                <a:solidFill>
                  <a:schemeClr val="tx1"/>
                </a:solidFill>
                <a:latin typeface="+mn-ea"/>
                <a:ea typeface="+mn-ea"/>
              </a:rPr>
              <a:t>CPU</a:t>
            </a:r>
            <a:r>
              <a:rPr lang="zh-CN" altLang="en-US" sz="2400" dirty="0" smtClean="0">
                <a:solidFill>
                  <a:schemeClr val="tx1"/>
                </a:solidFill>
                <a:latin typeface="+mn-ea"/>
                <a:ea typeface="+mn-ea"/>
              </a:rPr>
              <a:t>寄存器的时间；</a:t>
            </a:r>
            <a:endParaRPr lang="en-US" altLang="zh-CN" sz="2400" dirty="0" smtClean="0">
              <a:solidFill>
                <a:schemeClr val="tx1"/>
              </a:solidFill>
              <a:latin typeface="+mn-ea"/>
              <a:ea typeface="+mn-ea"/>
            </a:endParaRPr>
          </a:p>
          <a:p>
            <a:r>
              <a:rPr lang="zh-CN" altLang="en-US" sz="2400" dirty="0" smtClean="0">
                <a:solidFill>
                  <a:srgbClr val="FF0000"/>
                </a:solidFill>
                <a:latin typeface="+mn-ea"/>
                <a:ea typeface="+mn-ea"/>
              </a:rPr>
              <a:t>可剥夺型内核中断响应 </a:t>
            </a:r>
            <a:r>
              <a:rPr lang="zh-CN" altLang="en-US" sz="2400" dirty="0" smtClean="0">
                <a:solidFill>
                  <a:schemeClr val="tx1"/>
                </a:solidFill>
                <a:latin typeface="+mn-ea"/>
                <a:ea typeface="+mn-ea"/>
              </a:rPr>
              <a:t>＝ 中断延迟 </a:t>
            </a:r>
            <a:r>
              <a:rPr lang="en-US" altLang="zh-CN" sz="2400" dirty="0" smtClean="0">
                <a:solidFill>
                  <a:schemeClr val="tx1"/>
                </a:solidFill>
                <a:latin typeface="+mn-ea"/>
                <a:ea typeface="+mn-ea"/>
              </a:rPr>
              <a:t>+ </a:t>
            </a:r>
            <a:r>
              <a:rPr lang="zh-CN" altLang="en-US" sz="2400" dirty="0" smtClean="0">
                <a:solidFill>
                  <a:schemeClr val="tx1"/>
                </a:solidFill>
                <a:latin typeface="+mn-ea"/>
                <a:ea typeface="+mn-ea"/>
              </a:rPr>
              <a:t>保存</a:t>
            </a:r>
            <a:r>
              <a:rPr lang="en-US" altLang="zh-CN" sz="2400" dirty="0" smtClean="0">
                <a:solidFill>
                  <a:schemeClr val="tx1"/>
                </a:solidFill>
                <a:latin typeface="+mn-ea"/>
                <a:ea typeface="+mn-ea"/>
              </a:rPr>
              <a:t>CPU</a:t>
            </a:r>
            <a:r>
              <a:rPr lang="zh-CN" altLang="en-US" sz="2400" dirty="0" smtClean="0">
                <a:solidFill>
                  <a:schemeClr val="tx1"/>
                </a:solidFill>
                <a:latin typeface="+mn-ea"/>
                <a:ea typeface="+mn-ea"/>
              </a:rPr>
              <a:t>寄存器的时间 </a:t>
            </a:r>
            <a:r>
              <a:rPr lang="en-US" altLang="zh-CN" sz="2400" dirty="0" smtClean="0">
                <a:solidFill>
                  <a:schemeClr val="tx1"/>
                </a:solidFill>
                <a:latin typeface="+mn-ea"/>
                <a:ea typeface="+mn-ea"/>
              </a:rPr>
              <a:t>+ </a:t>
            </a:r>
            <a:r>
              <a:rPr lang="zh-CN" altLang="en-US" sz="2400" dirty="0" smtClean="0">
                <a:solidFill>
                  <a:schemeClr val="tx1"/>
                </a:solidFill>
                <a:latin typeface="+mn-ea"/>
                <a:ea typeface="+mn-ea"/>
              </a:rPr>
              <a:t>内核的进入中断服务函数的执行时间 ；</a:t>
            </a:r>
            <a:endParaRPr lang="zh-CN" altLang="en-US" sz="2400" dirty="0">
              <a:solidFill>
                <a:schemeClr val="tx1"/>
              </a:solidFill>
              <a:latin typeface="+mn-ea"/>
              <a:ea typeface="+mn-ea"/>
            </a:endParaRPr>
          </a:p>
        </p:txBody>
      </p:sp>
      <p:sp>
        <p:nvSpPr>
          <p:cNvPr id="4" name="页脚占位符 3"/>
          <p:cNvSpPr>
            <a:spLocks noGrp="1"/>
          </p:cNvSpPr>
          <p:nvPr>
            <p:ph type="ftr" sz="quarter" idx="5"/>
          </p:nvPr>
        </p:nvSpPr>
        <p:spPr/>
        <p:txBody>
          <a:bodyPr/>
          <a:lstStyle/>
          <a:p>
            <a:endParaRPr lang="zh-CN" altLang="en-US" dirty="0">
              <a:solidFill>
                <a:prstClr val="white"/>
              </a:solidFill>
            </a:endParaRPr>
          </a:p>
        </p:txBody>
      </p:sp>
      <p:sp>
        <p:nvSpPr>
          <p:cNvPr id="5" name="日期占位符 4"/>
          <p:cNvSpPr>
            <a:spLocks noGrp="1"/>
          </p:cNvSpPr>
          <p:nvPr>
            <p:ph type="dt" sz="half" idx="6"/>
          </p:nvPr>
        </p:nvSpPr>
        <p:spPr/>
        <p:txBody>
          <a:bodyPr/>
          <a:lstStyle/>
          <a:p>
            <a:fld id="{B26C1E08-0480-4423-8209-2E269C5E35ED}" type="datetime4">
              <a:rPr lang="en-US" altLang="zh-CN" smtClean="0">
                <a:solidFill>
                  <a:prstClr val="white"/>
                </a:solidFill>
              </a:rPr>
              <a:pPr/>
              <a:t>April 8, 2021</a:t>
            </a:fld>
            <a:endParaRPr lang="en-US" dirty="0" smtClean="0">
              <a:solidFill>
                <a:prstClr val="white"/>
              </a:solidFill>
            </a:endParaRPr>
          </a:p>
        </p:txBody>
      </p:sp>
      <p:sp>
        <p:nvSpPr>
          <p:cNvPr id="6" name="灯片编号占位符 5"/>
          <p:cNvSpPr>
            <a:spLocks noGrp="1"/>
          </p:cNvSpPr>
          <p:nvPr>
            <p:ph type="sldNum" sz="quarter" idx="7"/>
          </p:nvPr>
        </p:nvSpPr>
        <p:spPr/>
        <p:txBody>
          <a:bodyPr/>
          <a:lstStyle/>
          <a:p>
            <a:pPr marL="96520"/>
            <a:fld id="{81D60167-4931-47E6-BA6A-407CBD079E47}" type="slidenum">
              <a:rPr lang="en-US" altLang="zh-CN" spc="-10" smtClean="0">
                <a:solidFill>
                  <a:prstClr val="white"/>
                </a:solidFill>
                <a:cs typeface="Garamond"/>
              </a:rPr>
              <a:pPr marL="96520"/>
              <a:t>42</a:t>
            </a:fld>
            <a:endParaRPr lang="zh-CN" altLang="en-US" dirty="0">
              <a:solidFill>
                <a:prstClr val="white"/>
              </a:solidFill>
              <a:cs typeface="Garamond"/>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solidFill>
                  <a:schemeClr val="tx1"/>
                </a:solidFill>
                <a:latin typeface="+mn-ea"/>
                <a:ea typeface="+mn-ea"/>
              </a:rPr>
              <a:t>中断恢复时间</a:t>
            </a:r>
            <a:r>
              <a:rPr lang="en-US" altLang="zh-CN" b="1" dirty="0" smtClean="0">
                <a:solidFill>
                  <a:schemeClr val="tx1"/>
                </a:solidFill>
                <a:latin typeface="+mn-ea"/>
                <a:ea typeface="+mn-ea"/>
              </a:rPr>
              <a:t>(Interrupt Recovery)</a:t>
            </a:r>
            <a:endParaRPr lang="zh-CN" altLang="en-US" dirty="0">
              <a:solidFill>
                <a:schemeClr val="tx1"/>
              </a:solidFill>
              <a:latin typeface="+mn-ea"/>
              <a:ea typeface="+mn-ea"/>
            </a:endParaRPr>
          </a:p>
        </p:txBody>
      </p:sp>
      <p:sp>
        <p:nvSpPr>
          <p:cNvPr id="3" name="文本占位符 2"/>
          <p:cNvSpPr>
            <a:spLocks noGrp="1"/>
          </p:cNvSpPr>
          <p:nvPr>
            <p:ph type="body" idx="1"/>
          </p:nvPr>
        </p:nvSpPr>
        <p:spPr/>
        <p:txBody>
          <a:bodyPr/>
          <a:lstStyle/>
          <a:p>
            <a:r>
              <a:rPr lang="zh-CN" altLang="en-US" sz="2400" dirty="0" smtClean="0">
                <a:solidFill>
                  <a:srgbClr val="FF0000"/>
                </a:solidFill>
                <a:latin typeface="+mn-ea"/>
                <a:ea typeface="+mn-ea"/>
              </a:rPr>
              <a:t>前后台系统中断恢复时间</a:t>
            </a:r>
            <a:r>
              <a:rPr lang="en-US" altLang="zh-CN" sz="2400" dirty="0" smtClean="0">
                <a:solidFill>
                  <a:schemeClr val="tx1"/>
                </a:solidFill>
                <a:latin typeface="+mn-ea"/>
                <a:ea typeface="+mn-ea"/>
              </a:rPr>
              <a:t>= </a:t>
            </a:r>
            <a:r>
              <a:rPr lang="zh-CN" altLang="en-US" sz="2400" dirty="0" smtClean="0">
                <a:solidFill>
                  <a:schemeClr val="tx1"/>
                </a:solidFill>
                <a:latin typeface="+mn-ea"/>
                <a:ea typeface="+mn-ea"/>
              </a:rPr>
              <a:t>恢复</a:t>
            </a:r>
            <a:r>
              <a:rPr lang="en-US" altLang="zh-CN" sz="2400" dirty="0" smtClean="0">
                <a:solidFill>
                  <a:schemeClr val="tx1"/>
                </a:solidFill>
                <a:latin typeface="+mn-ea"/>
                <a:ea typeface="+mn-ea"/>
              </a:rPr>
              <a:t>CPU</a:t>
            </a:r>
            <a:r>
              <a:rPr lang="zh-CN" altLang="en-US" sz="2400" dirty="0" smtClean="0">
                <a:solidFill>
                  <a:schemeClr val="tx1"/>
                </a:solidFill>
                <a:latin typeface="+mn-ea"/>
                <a:ea typeface="+mn-ea"/>
              </a:rPr>
              <a:t>寄存器值时间 </a:t>
            </a:r>
            <a:r>
              <a:rPr lang="en-US" altLang="zh-CN" sz="2400" dirty="0" smtClean="0">
                <a:solidFill>
                  <a:schemeClr val="tx1"/>
                </a:solidFill>
                <a:latin typeface="+mn-ea"/>
                <a:ea typeface="+mn-ea"/>
              </a:rPr>
              <a:t>+ </a:t>
            </a:r>
            <a:r>
              <a:rPr lang="zh-CN" altLang="en-US" sz="2400" dirty="0" smtClean="0">
                <a:solidFill>
                  <a:schemeClr val="tx1"/>
                </a:solidFill>
                <a:latin typeface="+mn-ea"/>
                <a:ea typeface="+mn-ea"/>
              </a:rPr>
              <a:t>执行中断返回时间； </a:t>
            </a:r>
            <a:endParaRPr lang="en-US" altLang="zh-CN" sz="2400" dirty="0" smtClean="0">
              <a:solidFill>
                <a:schemeClr val="tx1"/>
              </a:solidFill>
              <a:latin typeface="+mn-ea"/>
              <a:ea typeface="+mn-ea"/>
            </a:endParaRPr>
          </a:p>
          <a:p>
            <a:r>
              <a:rPr lang="zh-CN" altLang="en-US" sz="2400" dirty="0" smtClean="0">
                <a:solidFill>
                  <a:srgbClr val="FF0000"/>
                </a:solidFill>
                <a:latin typeface="+mn-ea"/>
                <a:ea typeface="+mn-ea"/>
              </a:rPr>
              <a:t>不可剥夺型内核中断恢复时间</a:t>
            </a:r>
            <a:r>
              <a:rPr lang="en-US" altLang="zh-CN" sz="2400" dirty="0" smtClean="0">
                <a:solidFill>
                  <a:schemeClr val="tx1"/>
                </a:solidFill>
                <a:latin typeface="+mn-ea"/>
                <a:ea typeface="+mn-ea"/>
              </a:rPr>
              <a:t>= </a:t>
            </a:r>
            <a:r>
              <a:rPr lang="zh-CN" altLang="en-US" sz="2400" dirty="0" smtClean="0">
                <a:solidFill>
                  <a:schemeClr val="tx1"/>
                </a:solidFill>
                <a:latin typeface="+mn-ea"/>
                <a:ea typeface="+mn-ea"/>
              </a:rPr>
              <a:t>恢复</a:t>
            </a:r>
            <a:r>
              <a:rPr lang="en-US" altLang="zh-CN" sz="2400" dirty="0" smtClean="0">
                <a:solidFill>
                  <a:schemeClr val="tx1"/>
                </a:solidFill>
                <a:latin typeface="+mn-ea"/>
                <a:ea typeface="+mn-ea"/>
              </a:rPr>
              <a:t>CPU</a:t>
            </a:r>
            <a:r>
              <a:rPr lang="zh-CN" altLang="en-US" sz="2400" dirty="0" smtClean="0">
                <a:solidFill>
                  <a:schemeClr val="tx1"/>
                </a:solidFill>
                <a:latin typeface="+mn-ea"/>
                <a:ea typeface="+mn-ea"/>
              </a:rPr>
              <a:t>寄存器值时间 </a:t>
            </a:r>
            <a:r>
              <a:rPr lang="en-US" altLang="zh-CN" sz="2400" dirty="0" smtClean="0">
                <a:solidFill>
                  <a:schemeClr val="tx1"/>
                </a:solidFill>
                <a:latin typeface="+mn-ea"/>
                <a:ea typeface="+mn-ea"/>
              </a:rPr>
              <a:t>+ </a:t>
            </a:r>
            <a:r>
              <a:rPr lang="zh-CN" altLang="en-US" sz="2400" dirty="0" smtClean="0">
                <a:solidFill>
                  <a:schemeClr val="tx1"/>
                </a:solidFill>
                <a:latin typeface="+mn-ea"/>
                <a:ea typeface="+mn-ea"/>
              </a:rPr>
              <a:t>执行中断返回时间； </a:t>
            </a:r>
            <a:endParaRPr lang="en-US" altLang="zh-CN" sz="2400" dirty="0" smtClean="0">
              <a:solidFill>
                <a:schemeClr val="tx1"/>
              </a:solidFill>
              <a:latin typeface="+mn-ea"/>
              <a:ea typeface="+mn-ea"/>
            </a:endParaRPr>
          </a:p>
          <a:p>
            <a:r>
              <a:rPr lang="zh-CN" altLang="en-US" sz="2400" dirty="0" smtClean="0">
                <a:solidFill>
                  <a:srgbClr val="FF0000"/>
                </a:solidFill>
                <a:latin typeface="+mn-ea"/>
                <a:ea typeface="+mn-ea"/>
              </a:rPr>
              <a:t>可剥夺型内核中断恢复时间</a:t>
            </a:r>
            <a:r>
              <a:rPr lang="en-US" altLang="zh-CN" sz="2400" dirty="0" smtClean="0">
                <a:solidFill>
                  <a:schemeClr val="tx1"/>
                </a:solidFill>
                <a:latin typeface="+mn-ea"/>
                <a:ea typeface="+mn-ea"/>
              </a:rPr>
              <a:t>= </a:t>
            </a:r>
            <a:r>
              <a:rPr lang="zh-CN" altLang="en-US" sz="2400" dirty="0" smtClean="0">
                <a:solidFill>
                  <a:schemeClr val="tx1"/>
                </a:solidFill>
                <a:latin typeface="+mn-ea"/>
                <a:ea typeface="+mn-ea"/>
              </a:rPr>
              <a:t>判定是否有优先级更高的任务就绪态时间 </a:t>
            </a:r>
            <a:r>
              <a:rPr lang="en-US" altLang="zh-CN" sz="2400" dirty="0" smtClean="0">
                <a:solidFill>
                  <a:schemeClr val="tx1"/>
                </a:solidFill>
                <a:latin typeface="+mn-ea"/>
                <a:ea typeface="+mn-ea"/>
              </a:rPr>
              <a:t>+ </a:t>
            </a:r>
            <a:r>
              <a:rPr lang="zh-CN" altLang="en-US" sz="2400" dirty="0" smtClean="0">
                <a:solidFill>
                  <a:schemeClr val="tx1"/>
                </a:solidFill>
                <a:latin typeface="+mn-ea"/>
                <a:ea typeface="+mn-ea"/>
              </a:rPr>
              <a:t>恢复优先级更高任务</a:t>
            </a:r>
            <a:r>
              <a:rPr lang="en-US" altLang="zh-CN" sz="2400" dirty="0" smtClean="0">
                <a:solidFill>
                  <a:schemeClr val="tx1"/>
                </a:solidFill>
                <a:latin typeface="+mn-ea"/>
                <a:ea typeface="+mn-ea"/>
              </a:rPr>
              <a:t>CPU</a:t>
            </a:r>
            <a:r>
              <a:rPr lang="zh-CN" altLang="en-US" sz="2400" dirty="0" smtClean="0">
                <a:solidFill>
                  <a:schemeClr val="tx1"/>
                </a:solidFill>
                <a:latin typeface="+mn-ea"/>
                <a:ea typeface="+mn-ea"/>
              </a:rPr>
              <a:t>寄存器时间 </a:t>
            </a:r>
            <a:r>
              <a:rPr lang="en-US" altLang="zh-CN" sz="2400" dirty="0" smtClean="0">
                <a:solidFill>
                  <a:schemeClr val="tx1"/>
                </a:solidFill>
                <a:latin typeface="+mn-ea"/>
                <a:ea typeface="+mn-ea"/>
              </a:rPr>
              <a:t>+ </a:t>
            </a:r>
            <a:r>
              <a:rPr lang="zh-CN" altLang="en-US" sz="2400" dirty="0" smtClean="0">
                <a:solidFill>
                  <a:schemeClr val="tx1"/>
                </a:solidFill>
                <a:latin typeface="+mn-ea"/>
                <a:ea typeface="+mn-ea"/>
              </a:rPr>
              <a:t>执行中断返回时间。 </a:t>
            </a:r>
            <a:endParaRPr lang="zh-CN" altLang="en-US" sz="2400" dirty="0">
              <a:solidFill>
                <a:schemeClr val="tx1"/>
              </a:solidFill>
              <a:latin typeface="+mn-ea"/>
              <a:ea typeface="+mn-ea"/>
            </a:endParaRPr>
          </a:p>
        </p:txBody>
      </p:sp>
      <p:sp>
        <p:nvSpPr>
          <p:cNvPr id="4" name="页脚占位符 3"/>
          <p:cNvSpPr>
            <a:spLocks noGrp="1"/>
          </p:cNvSpPr>
          <p:nvPr>
            <p:ph type="ftr" sz="quarter" idx="5"/>
          </p:nvPr>
        </p:nvSpPr>
        <p:spPr/>
        <p:txBody>
          <a:bodyPr/>
          <a:lstStyle/>
          <a:p>
            <a:endParaRPr lang="zh-CN" altLang="en-US" dirty="0">
              <a:solidFill>
                <a:prstClr val="white"/>
              </a:solidFill>
            </a:endParaRPr>
          </a:p>
        </p:txBody>
      </p:sp>
      <p:sp>
        <p:nvSpPr>
          <p:cNvPr id="5" name="日期占位符 4"/>
          <p:cNvSpPr>
            <a:spLocks noGrp="1"/>
          </p:cNvSpPr>
          <p:nvPr>
            <p:ph type="dt" sz="half" idx="6"/>
          </p:nvPr>
        </p:nvSpPr>
        <p:spPr/>
        <p:txBody>
          <a:bodyPr/>
          <a:lstStyle/>
          <a:p>
            <a:fld id="{B26C1E08-0480-4423-8209-2E269C5E35ED}" type="datetime4">
              <a:rPr lang="en-US" altLang="zh-CN" smtClean="0">
                <a:solidFill>
                  <a:prstClr val="white"/>
                </a:solidFill>
              </a:rPr>
              <a:pPr/>
              <a:t>April 8, 2021</a:t>
            </a:fld>
            <a:endParaRPr lang="en-US" dirty="0" smtClean="0">
              <a:solidFill>
                <a:prstClr val="white"/>
              </a:solidFill>
            </a:endParaRPr>
          </a:p>
        </p:txBody>
      </p:sp>
      <p:sp>
        <p:nvSpPr>
          <p:cNvPr id="6" name="灯片编号占位符 5"/>
          <p:cNvSpPr>
            <a:spLocks noGrp="1"/>
          </p:cNvSpPr>
          <p:nvPr>
            <p:ph type="sldNum" sz="quarter" idx="7"/>
          </p:nvPr>
        </p:nvSpPr>
        <p:spPr/>
        <p:txBody>
          <a:bodyPr/>
          <a:lstStyle/>
          <a:p>
            <a:pPr marL="96520"/>
            <a:fld id="{81D60167-4931-47E6-BA6A-407CBD079E47}" type="slidenum">
              <a:rPr lang="en-US" altLang="zh-CN" spc="-10" smtClean="0">
                <a:solidFill>
                  <a:prstClr val="white"/>
                </a:solidFill>
                <a:cs typeface="Garamond"/>
              </a:rPr>
              <a:pPr marL="96520"/>
              <a:t>43</a:t>
            </a:fld>
            <a:endParaRPr lang="zh-CN" altLang="en-US" dirty="0">
              <a:solidFill>
                <a:prstClr val="white"/>
              </a:solidFill>
              <a:cs typeface="Garamond"/>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solidFill>
                  <a:schemeClr val="tx1"/>
                </a:solidFill>
                <a:latin typeface="+mn-ea"/>
                <a:ea typeface="+mn-ea"/>
              </a:rPr>
              <a:t>中断处理时间</a:t>
            </a:r>
            <a:endParaRPr lang="zh-CN" altLang="en-US" dirty="0">
              <a:solidFill>
                <a:schemeClr val="tx1"/>
              </a:solidFill>
              <a:latin typeface="+mn-ea"/>
              <a:ea typeface="+mn-ea"/>
            </a:endParaRPr>
          </a:p>
        </p:txBody>
      </p:sp>
      <p:sp>
        <p:nvSpPr>
          <p:cNvPr id="3" name="文本占位符 2"/>
          <p:cNvSpPr>
            <a:spLocks noGrp="1"/>
          </p:cNvSpPr>
          <p:nvPr>
            <p:ph type="body" idx="1"/>
          </p:nvPr>
        </p:nvSpPr>
        <p:spPr/>
        <p:txBody>
          <a:bodyPr/>
          <a:lstStyle/>
          <a:p>
            <a:r>
              <a:rPr lang="zh-CN" altLang="en-US" sz="2800" dirty="0" smtClean="0">
                <a:solidFill>
                  <a:schemeClr val="tx1"/>
                </a:solidFill>
                <a:latin typeface="+mn-ea"/>
                <a:ea typeface="+mn-ea"/>
              </a:rPr>
              <a:t>中断服务的处理时间应该尽可能的短，并没有绝对的限制。</a:t>
            </a:r>
            <a:endParaRPr lang="en-US" altLang="zh-CN" sz="2800" dirty="0" smtClean="0">
              <a:solidFill>
                <a:schemeClr val="tx1"/>
              </a:solidFill>
              <a:latin typeface="+mn-ea"/>
              <a:ea typeface="+mn-ea"/>
            </a:endParaRPr>
          </a:p>
          <a:p>
            <a:r>
              <a:rPr lang="zh-CN" altLang="en-US" sz="2800" dirty="0" smtClean="0">
                <a:solidFill>
                  <a:schemeClr val="tx1"/>
                </a:solidFill>
                <a:latin typeface="+mn-ea"/>
                <a:ea typeface="+mn-ea"/>
              </a:rPr>
              <a:t>在大多数情况下，中断服务子程序应识别中断来源，从中断源设备取得数据或状态，并</a:t>
            </a:r>
            <a:r>
              <a:rPr lang="zh-CN" altLang="en-US" sz="2800" dirty="0" smtClean="0">
                <a:solidFill>
                  <a:srgbClr val="FF0000"/>
                </a:solidFill>
                <a:latin typeface="+mn-ea"/>
                <a:ea typeface="+mn-ea"/>
              </a:rPr>
              <a:t>通知真正做该事件处理的那个任务</a:t>
            </a:r>
            <a:r>
              <a:rPr lang="zh-CN" altLang="en-US" sz="2800" dirty="0" smtClean="0">
                <a:solidFill>
                  <a:schemeClr val="tx1"/>
                </a:solidFill>
                <a:latin typeface="+mn-ea"/>
                <a:ea typeface="+mn-ea"/>
              </a:rPr>
              <a:t>。</a:t>
            </a:r>
            <a:endParaRPr lang="en-US" altLang="zh-CN" sz="2800" dirty="0" smtClean="0">
              <a:solidFill>
                <a:schemeClr val="tx1"/>
              </a:solidFill>
              <a:latin typeface="+mn-ea"/>
              <a:ea typeface="+mn-ea"/>
            </a:endParaRPr>
          </a:p>
          <a:p>
            <a:r>
              <a:rPr lang="zh-CN" altLang="en-US" sz="2800" dirty="0" smtClean="0">
                <a:solidFill>
                  <a:srgbClr val="FF0000"/>
                </a:solidFill>
                <a:latin typeface="+mn-ea"/>
                <a:ea typeface="+mn-ea"/>
              </a:rPr>
              <a:t>通知</a:t>
            </a:r>
            <a:r>
              <a:rPr lang="zh-CN" altLang="en-US" sz="2800" dirty="0" smtClean="0">
                <a:solidFill>
                  <a:schemeClr val="tx1"/>
                </a:solidFill>
                <a:latin typeface="+mn-ea"/>
                <a:ea typeface="+mn-ea"/>
              </a:rPr>
              <a:t> </a:t>
            </a:r>
            <a:r>
              <a:rPr lang="en-US" altLang="zh-CN" sz="2800" dirty="0" smtClean="0">
                <a:solidFill>
                  <a:schemeClr val="tx1"/>
                </a:solidFill>
                <a:latin typeface="+mn-ea"/>
                <a:ea typeface="+mn-ea"/>
              </a:rPr>
              <a:t>(</a:t>
            </a:r>
            <a:r>
              <a:rPr lang="zh-CN" altLang="en-US" sz="2800" dirty="0" smtClean="0">
                <a:solidFill>
                  <a:schemeClr val="tx1"/>
                </a:solidFill>
                <a:latin typeface="+mn-ea"/>
                <a:ea typeface="+mn-ea"/>
              </a:rPr>
              <a:t>通过信号量、邮箱或消息队列</a:t>
            </a:r>
            <a:r>
              <a:rPr lang="en-US" altLang="zh-CN" sz="2800" dirty="0" smtClean="0">
                <a:solidFill>
                  <a:schemeClr val="tx1"/>
                </a:solidFill>
                <a:latin typeface="+mn-ea"/>
                <a:ea typeface="+mn-ea"/>
              </a:rPr>
              <a:t>)</a:t>
            </a:r>
            <a:r>
              <a:rPr lang="zh-CN" altLang="en-US" sz="2800" dirty="0" smtClean="0">
                <a:solidFill>
                  <a:srgbClr val="FF0000"/>
                </a:solidFill>
                <a:latin typeface="+mn-ea"/>
                <a:ea typeface="+mn-ea"/>
              </a:rPr>
              <a:t>是需要时间的。</a:t>
            </a:r>
            <a:endParaRPr lang="en-US" altLang="zh-CN" sz="2800" dirty="0" smtClean="0">
              <a:solidFill>
                <a:srgbClr val="FF0000"/>
              </a:solidFill>
              <a:latin typeface="+mn-ea"/>
              <a:ea typeface="+mn-ea"/>
            </a:endParaRPr>
          </a:p>
          <a:p>
            <a:r>
              <a:rPr lang="zh-CN" altLang="en-US" sz="2800" dirty="0" smtClean="0">
                <a:solidFill>
                  <a:srgbClr val="FF0000"/>
                </a:solidFill>
                <a:latin typeface="+mn-ea"/>
                <a:ea typeface="+mn-ea"/>
              </a:rPr>
              <a:t>如果事件处理需花的时间短于给一个任务发通知的时间</a:t>
            </a:r>
            <a:r>
              <a:rPr lang="zh-CN" altLang="en-US" sz="2800" dirty="0" smtClean="0">
                <a:solidFill>
                  <a:schemeClr val="tx1"/>
                </a:solidFill>
                <a:latin typeface="+mn-ea"/>
                <a:ea typeface="+mn-ea"/>
              </a:rPr>
              <a:t>，就应该考虑在中断服务子程序中做事件处理并在中断服务子程序中开中断，以允许优先级更高的中断打入并优先得到服务。 </a:t>
            </a:r>
          </a:p>
        </p:txBody>
      </p:sp>
      <p:sp>
        <p:nvSpPr>
          <p:cNvPr id="4" name="页脚占位符 3"/>
          <p:cNvSpPr>
            <a:spLocks noGrp="1"/>
          </p:cNvSpPr>
          <p:nvPr>
            <p:ph type="ftr" sz="quarter" idx="5"/>
          </p:nvPr>
        </p:nvSpPr>
        <p:spPr/>
        <p:txBody>
          <a:bodyPr/>
          <a:lstStyle/>
          <a:p>
            <a:r>
              <a:rPr lang="en-US" altLang="zh-CN" smtClean="0">
                <a:solidFill>
                  <a:prstClr val="white"/>
                </a:solidFill>
              </a:rPr>
              <a:t>Andriod</a:t>
            </a:r>
            <a:endParaRPr lang="zh-CN" altLang="en-US" dirty="0">
              <a:solidFill>
                <a:prstClr val="white"/>
              </a:solidFill>
            </a:endParaRPr>
          </a:p>
        </p:txBody>
      </p:sp>
      <p:sp>
        <p:nvSpPr>
          <p:cNvPr id="5" name="日期占位符 4"/>
          <p:cNvSpPr>
            <a:spLocks noGrp="1"/>
          </p:cNvSpPr>
          <p:nvPr>
            <p:ph type="dt" sz="half" idx="6"/>
          </p:nvPr>
        </p:nvSpPr>
        <p:spPr/>
        <p:txBody>
          <a:bodyPr/>
          <a:lstStyle/>
          <a:p>
            <a:fld id="{B26C1E08-0480-4423-8209-2E269C5E35ED}" type="datetime4">
              <a:rPr lang="en-US" altLang="zh-CN" smtClean="0">
                <a:solidFill>
                  <a:prstClr val="white"/>
                </a:solidFill>
              </a:rPr>
              <a:pPr/>
              <a:t>April 8, 2021</a:t>
            </a:fld>
            <a:endParaRPr lang="en-US" dirty="0" smtClean="0">
              <a:solidFill>
                <a:prstClr val="white"/>
              </a:solidFill>
            </a:endParaRPr>
          </a:p>
        </p:txBody>
      </p:sp>
      <p:sp>
        <p:nvSpPr>
          <p:cNvPr id="6" name="灯片编号占位符 5"/>
          <p:cNvSpPr>
            <a:spLocks noGrp="1"/>
          </p:cNvSpPr>
          <p:nvPr>
            <p:ph type="sldNum" sz="quarter" idx="7"/>
          </p:nvPr>
        </p:nvSpPr>
        <p:spPr/>
        <p:txBody>
          <a:bodyPr/>
          <a:lstStyle/>
          <a:p>
            <a:pPr marL="96520"/>
            <a:fld id="{81D60167-4931-47E6-BA6A-407CBD079E47}" type="slidenum">
              <a:rPr lang="en-US" altLang="zh-CN" spc="-10" smtClean="0">
                <a:solidFill>
                  <a:prstClr val="white"/>
                </a:solidFill>
                <a:cs typeface="Garamond"/>
              </a:rPr>
              <a:pPr marL="96520"/>
              <a:t>44</a:t>
            </a:fld>
            <a:endParaRPr lang="zh-CN" altLang="en-US" dirty="0">
              <a:solidFill>
                <a:prstClr val="white"/>
              </a:solidFill>
              <a:cs typeface="Garamond"/>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solidFill>
                  <a:schemeClr val="tx1"/>
                </a:solidFill>
                <a:latin typeface="+mn-ea"/>
                <a:ea typeface="+mn-ea"/>
              </a:rPr>
              <a:t>非屏蔽中断</a:t>
            </a:r>
            <a:r>
              <a:rPr lang="en-US" altLang="zh-CN" b="1" dirty="0" smtClean="0">
                <a:solidFill>
                  <a:schemeClr val="tx1"/>
                </a:solidFill>
                <a:latin typeface="+mn-ea"/>
                <a:ea typeface="+mn-ea"/>
              </a:rPr>
              <a:t>(NMI)</a:t>
            </a:r>
            <a:endParaRPr lang="zh-CN" altLang="en-US" dirty="0">
              <a:solidFill>
                <a:schemeClr val="tx1"/>
              </a:solidFill>
              <a:latin typeface="+mn-ea"/>
              <a:ea typeface="+mn-ea"/>
            </a:endParaRPr>
          </a:p>
        </p:txBody>
      </p:sp>
      <p:sp>
        <p:nvSpPr>
          <p:cNvPr id="3" name="文本占位符 2"/>
          <p:cNvSpPr>
            <a:spLocks noGrp="1"/>
          </p:cNvSpPr>
          <p:nvPr>
            <p:ph type="body" idx="1"/>
          </p:nvPr>
        </p:nvSpPr>
        <p:spPr/>
        <p:txBody>
          <a:bodyPr/>
          <a:lstStyle/>
          <a:p>
            <a:r>
              <a:rPr lang="zh-CN" altLang="en-US" sz="2800" dirty="0" smtClean="0">
                <a:solidFill>
                  <a:schemeClr val="tx1"/>
                </a:solidFill>
                <a:latin typeface="+mn-ea"/>
                <a:ea typeface="+mn-ea"/>
              </a:rPr>
              <a:t>有时内核引起的延时变得不可忍受。在这种情况下可以使用非屏蔽中断，绝大多数微处理器有非屏蔽中断功能。通常</a:t>
            </a:r>
            <a:r>
              <a:rPr lang="zh-CN" altLang="en-US" sz="2800" dirty="0" smtClean="0">
                <a:solidFill>
                  <a:srgbClr val="FF0000"/>
                </a:solidFill>
                <a:latin typeface="+mn-ea"/>
                <a:ea typeface="+mn-ea"/>
              </a:rPr>
              <a:t>非屏蔽中断留做紧急处理</a:t>
            </a:r>
            <a:r>
              <a:rPr lang="zh-CN" altLang="en-US" sz="2800" dirty="0" smtClean="0">
                <a:solidFill>
                  <a:schemeClr val="tx1"/>
                </a:solidFill>
                <a:latin typeface="+mn-ea"/>
                <a:ea typeface="+mn-ea"/>
              </a:rPr>
              <a:t>用，如断电时保存重要的信息。然而，如果应用程序没有这方面的要求，非屏蔽中断可用于时间要求最苛刻的中断服务。</a:t>
            </a:r>
            <a:endParaRPr lang="en-US" altLang="zh-CN" sz="2800" dirty="0" smtClean="0">
              <a:solidFill>
                <a:schemeClr val="tx1"/>
              </a:solidFill>
              <a:latin typeface="+mn-ea"/>
              <a:ea typeface="+mn-ea"/>
            </a:endParaRPr>
          </a:p>
          <a:p>
            <a:r>
              <a:rPr lang="zh-CN" altLang="en-US" sz="2800" dirty="0" smtClean="0">
                <a:solidFill>
                  <a:srgbClr val="FF0000"/>
                </a:solidFill>
                <a:latin typeface="+mn-ea"/>
                <a:ea typeface="+mn-ea"/>
              </a:rPr>
              <a:t>非屏蔽中断的中断服务不能使用内核提供的服务</a:t>
            </a:r>
            <a:r>
              <a:rPr lang="zh-CN" altLang="en-US" sz="2800" dirty="0" smtClean="0">
                <a:solidFill>
                  <a:schemeClr val="tx1"/>
                </a:solidFill>
                <a:latin typeface="+mn-ea"/>
                <a:ea typeface="+mn-ea"/>
              </a:rPr>
              <a:t>，因为非屏蔽中断是关不掉的，故不能在非屏蔽中断处理中处理临界区代码。然而向非屏蔽中断传送参数或从非屏蔽中断获取参数还是可以进行的。参数的传递必须使用全程变量，全程变量的位数必须是一次读或写能完成的，即不应该是两个分离的字节，要两次读或写才能完成。</a:t>
            </a:r>
          </a:p>
        </p:txBody>
      </p:sp>
      <p:sp>
        <p:nvSpPr>
          <p:cNvPr id="4" name="页脚占位符 3"/>
          <p:cNvSpPr>
            <a:spLocks noGrp="1"/>
          </p:cNvSpPr>
          <p:nvPr>
            <p:ph type="ftr" sz="quarter" idx="5"/>
          </p:nvPr>
        </p:nvSpPr>
        <p:spPr/>
        <p:txBody>
          <a:bodyPr/>
          <a:lstStyle/>
          <a:p>
            <a:r>
              <a:rPr lang="en-US" altLang="zh-CN" smtClean="0">
                <a:solidFill>
                  <a:prstClr val="white"/>
                </a:solidFill>
              </a:rPr>
              <a:t>Andriod</a:t>
            </a:r>
            <a:endParaRPr lang="zh-CN" altLang="en-US" dirty="0">
              <a:solidFill>
                <a:prstClr val="white"/>
              </a:solidFill>
            </a:endParaRPr>
          </a:p>
        </p:txBody>
      </p:sp>
      <p:sp>
        <p:nvSpPr>
          <p:cNvPr id="5" name="日期占位符 4"/>
          <p:cNvSpPr>
            <a:spLocks noGrp="1"/>
          </p:cNvSpPr>
          <p:nvPr>
            <p:ph type="dt" sz="half" idx="6"/>
          </p:nvPr>
        </p:nvSpPr>
        <p:spPr/>
        <p:txBody>
          <a:bodyPr/>
          <a:lstStyle/>
          <a:p>
            <a:fld id="{B26C1E08-0480-4423-8209-2E269C5E35ED}" type="datetime4">
              <a:rPr lang="en-US" altLang="zh-CN" smtClean="0">
                <a:solidFill>
                  <a:prstClr val="white"/>
                </a:solidFill>
              </a:rPr>
              <a:pPr/>
              <a:t>April 8, 2021</a:t>
            </a:fld>
            <a:endParaRPr lang="en-US" dirty="0" smtClean="0">
              <a:solidFill>
                <a:prstClr val="white"/>
              </a:solidFill>
            </a:endParaRPr>
          </a:p>
        </p:txBody>
      </p:sp>
      <p:sp>
        <p:nvSpPr>
          <p:cNvPr id="6" name="灯片编号占位符 5"/>
          <p:cNvSpPr>
            <a:spLocks noGrp="1"/>
          </p:cNvSpPr>
          <p:nvPr>
            <p:ph type="sldNum" sz="quarter" idx="7"/>
          </p:nvPr>
        </p:nvSpPr>
        <p:spPr/>
        <p:txBody>
          <a:bodyPr/>
          <a:lstStyle/>
          <a:p>
            <a:pPr marL="96520"/>
            <a:fld id="{81D60167-4931-47E6-BA6A-407CBD079E47}" type="slidenum">
              <a:rPr lang="en-US" altLang="zh-CN" spc="-10" smtClean="0">
                <a:solidFill>
                  <a:prstClr val="white"/>
                </a:solidFill>
                <a:cs typeface="Garamond"/>
              </a:rPr>
              <a:pPr marL="96520"/>
              <a:t>45</a:t>
            </a:fld>
            <a:endParaRPr lang="zh-CN" altLang="en-US" dirty="0">
              <a:solidFill>
                <a:prstClr val="white"/>
              </a:solidFill>
              <a:cs typeface="Garamond"/>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solidFill>
                  <a:schemeClr val="tx1"/>
                </a:solidFill>
                <a:latin typeface="+mn-ea"/>
                <a:ea typeface="+mn-ea"/>
              </a:rPr>
              <a:t>影响中断时间的处理方法</a:t>
            </a:r>
            <a:endParaRPr lang="zh-CN" altLang="en-US" dirty="0">
              <a:solidFill>
                <a:schemeClr val="tx1"/>
              </a:solidFill>
              <a:latin typeface="+mn-ea"/>
              <a:ea typeface="+mn-ea"/>
            </a:endParaRPr>
          </a:p>
        </p:txBody>
      </p:sp>
      <p:sp>
        <p:nvSpPr>
          <p:cNvPr id="3" name="文本占位符 2"/>
          <p:cNvSpPr>
            <a:spLocks noGrp="1"/>
          </p:cNvSpPr>
          <p:nvPr>
            <p:ph type="body" idx="1"/>
          </p:nvPr>
        </p:nvSpPr>
        <p:spPr/>
        <p:txBody>
          <a:bodyPr/>
          <a:lstStyle/>
          <a:p>
            <a:r>
              <a:rPr lang="zh-CN" altLang="en-US" sz="2800" dirty="0" smtClean="0">
                <a:solidFill>
                  <a:schemeClr val="tx1"/>
                </a:solidFill>
                <a:latin typeface="+mn-ea"/>
                <a:ea typeface="+mn-ea"/>
              </a:rPr>
              <a:t>调度器上锁和开锁；</a:t>
            </a:r>
            <a:endParaRPr lang="en-US" altLang="zh-CN" sz="2800" dirty="0" smtClean="0">
              <a:solidFill>
                <a:schemeClr val="tx1"/>
              </a:solidFill>
              <a:latin typeface="+mn-ea"/>
              <a:ea typeface="+mn-ea"/>
            </a:endParaRPr>
          </a:p>
          <a:p>
            <a:r>
              <a:rPr lang="zh-CN" altLang="en-US" sz="2800" dirty="0" smtClean="0">
                <a:solidFill>
                  <a:schemeClr val="tx1"/>
                </a:solidFill>
                <a:latin typeface="+mn-ea"/>
                <a:ea typeface="+mn-ea"/>
              </a:rPr>
              <a:t>中断中发通知，任务外移；</a:t>
            </a:r>
            <a:endParaRPr lang="en-US" altLang="zh-CN" sz="2800" dirty="0" smtClean="0">
              <a:solidFill>
                <a:schemeClr val="tx1"/>
              </a:solidFill>
              <a:latin typeface="+mn-ea"/>
              <a:ea typeface="+mn-ea"/>
            </a:endParaRPr>
          </a:p>
          <a:p>
            <a:r>
              <a:rPr lang="zh-CN" altLang="en-US" sz="2800" dirty="0" smtClean="0">
                <a:solidFill>
                  <a:schemeClr val="tx1"/>
                </a:solidFill>
                <a:latin typeface="+mn-ea"/>
                <a:ea typeface="+mn-ea"/>
              </a:rPr>
              <a:t>发通知的时间开销不同、在通知发生时处理次序；</a:t>
            </a:r>
            <a:endParaRPr lang="en-US" altLang="zh-CN" sz="2800" dirty="0" smtClean="0">
              <a:solidFill>
                <a:schemeClr val="tx1"/>
              </a:solidFill>
              <a:latin typeface="+mn-ea"/>
              <a:ea typeface="+mn-ea"/>
            </a:endParaRPr>
          </a:p>
          <a:p>
            <a:r>
              <a:rPr lang="zh-CN" altLang="en-US" sz="2800" dirty="0" smtClean="0">
                <a:solidFill>
                  <a:schemeClr val="tx1"/>
                </a:solidFill>
                <a:latin typeface="+mn-ea"/>
                <a:ea typeface="+mn-ea"/>
              </a:rPr>
              <a:t>时间轮；（减少每次中断的处理量）</a:t>
            </a:r>
            <a:endParaRPr lang="en-US" altLang="zh-CN" sz="2800" dirty="0" smtClean="0">
              <a:solidFill>
                <a:schemeClr val="tx1"/>
              </a:solidFill>
              <a:latin typeface="+mn-ea"/>
              <a:ea typeface="+mn-ea"/>
            </a:endParaRPr>
          </a:p>
          <a:p>
            <a:r>
              <a:rPr lang="zh-CN" altLang="en-US" sz="2800" dirty="0" smtClean="0">
                <a:solidFill>
                  <a:schemeClr val="tx1"/>
                </a:solidFill>
                <a:latin typeface="+mn-ea"/>
                <a:ea typeface="+mn-ea"/>
              </a:rPr>
              <a:t>判断优先级算法；（查表、前导</a:t>
            </a:r>
            <a:r>
              <a:rPr lang="en-US" altLang="zh-CN" sz="2800" dirty="0" smtClean="0">
                <a:solidFill>
                  <a:schemeClr val="tx1"/>
                </a:solidFill>
                <a:latin typeface="+mn-ea"/>
                <a:ea typeface="+mn-ea"/>
              </a:rPr>
              <a:t>0</a:t>
            </a:r>
            <a:r>
              <a:rPr lang="zh-CN" altLang="en-US" sz="2800" dirty="0" smtClean="0">
                <a:solidFill>
                  <a:schemeClr val="tx1"/>
                </a:solidFill>
                <a:latin typeface="+mn-ea"/>
                <a:ea typeface="+mn-ea"/>
              </a:rPr>
              <a:t>指令）</a:t>
            </a:r>
            <a:endParaRPr lang="zh-CN" altLang="en-US" sz="2800" dirty="0">
              <a:solidFill>
                <a:schemeClr val="tx1"/>
              </a:solidFill>
              <a:latin typeface="+mn-ea"/>
              <a:ea typeface="+mn-ea"/>
            </a:endParaRPr>
          </a:p>
        </p:txBody>
      </p:sp>
      <p:sp>
        <p:nvSpPr>
          <p:cNvPr id="4" name="页脚占位符 3"/>
          <p:cNvSpPr>
            <a:spLocks noGrp="1"/>
          </p:cNvSpPr>
          <p:nvPr>
            <p:ph type="ftr" sz="quarter" idx="5"/>
          </p:nvPr>
        </p:nvSpPr>
        <p:spPr/>
        <p:txBody>
          <a:bodyPr/>
          <a:lstStyle/>
          <a:p>
            <a:r>
              <a:rPr lang="en-US" altLang="zh-CN" smtClean="0">
                <a:solidFill>
                  <a:prstClr val="white"/>
                </a:solidFill>
              </a:rPr>
              <a:t>Andriod</a:t>
            </a:r>
            <a:endParaRPr lang="zh-CN" altLang="en-US" dirty="0">
              <a:solidFill>
                <a:prstClr val="white"/>
              </a:solidFill>
            </a:endParaRPr>
          </a:p>
        </p:txBody>
      </p:sp>
      <p:sp>
        <p:nvSpPr>
          <p:cNvPr id="5" name="日期占位符 4"/>
          <p:cNvSpPr>
            <a:spLocks noGrp="1"/>
          </p:cNvSpPr>
          <p:nvPr>
            <p:ph type="dt" sz="half" idx="6"/>
          </p:nvPr>
        </p:nvSpPr>
        <p:spPr/>
        <p:txBody>
          <a:bodyPr/>
          <a:lstStyle/>
          <a:p>
            <a:fld id="{B26C1E08-0480-4423-8209-2E269C5E35ED}" type="datetime4">
              <a:rPr lang="en-US" altLang="zh-CN" smtClean="0">
                <a:solidFill>
                  <a:prstClr val="white"/>
                </a:solidFill>
              </a:rPr>
              <a:pPr/>
              <a:t>April 8, 2021</a:t>
            </a:fld>
            <a:endParaRPr lang="en-US" dirty="0" smtClean="0">
              <a:solidFill>
                <a:prstClr val="white"/>
              </a:solidFill>
            </a:endParaRPr>
          </a:p>
        </p:txBody>
      </p:sp>
      <p:sp>
        <p:nvSpPr>
          <p:cNvPr id="6" name="灯片编号占位符 5"/>
          <p:cNvSpPr>
            <a:spLocks noGrp="1"/>
          </p:cNvSpPr>
          <p:nvPr>
            <p:ph type="sldNum" sz="quarter" idx="7"/>
          </p:nvPr>
        </p:nvSpPr>
        <p:spPr/>
        <p:txBody>
          <a:bodyPr/>
          <a:lstStyle/>
          <a:p>
            <a:pPr marL="96520"/>
            <a:fld id="{81D60167-4931-47E6-BA6A-407CBD079E47}" type="slidenum">
              <a:rPr lang="en-US" altLang="zh-CN" spc="-10" smtClean="0">
                <a:solidFill>
                  <a:prstClr val="white"/>
                </a:solidFill>
                <a:cs typeface="Garamond"/>
              </a:rPr>
              <a:pPr marL="96520"/>
              <a:t>46</a:t>
            </a:fld>
            <a:endParaRPr lang="zh-CN" altLang="en-US" dirty="0">
              <a:solidFill>
                <a:prstClr val="white"/>
              </a:solidFill>
              <a:cs typeface="Garamond"/>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solidFill>
                  <a:schemeClr val="tx1"/>
                </a:solidFill>
                <a:latin typeface="+mn-ea"/>
                <a:ea typeface="+mn-ea"/>
              </a:rPr>
              <a:t>时钟节拍</a:t>
            </a:r>
            <a:r>
              <a:rPr lang="en-US" altLang="zh-CN" dirty="0" smtClean="0">
                <a:solidFill>
                  <a:schemeClr val="tx1"/>
                </a:solidFill>
                <a:latin typeface="+mn-ea"/>
                <a:ea typeface="+mn-ea"/>
              </a:rPr>
              <a:t>(Clock Tick) </a:t>
            </a:r>
            <a:endParaRPr lang="zh-CN" altLang="en-US" dirty="0">
              <a:solidFill>
                <a:schemeClr val="tx1"/>
              </a:solidFill>
              <a:latin typeface="+mn-ea"/>
              <a:ea typeface="+mn-ea"/>
            </a:endParaRPr>
          </a:p>
        </p:txBody>
      </p:sp>
      <p:sp>
        <p:nvSpPr>
          <p:cNvPr id="3" name="文本占位符 2"/>
          <p:cNvSpPr>
            <a:spLocks noGrp="1"/>
          </p:cNvSpPr>
          <p:nvPr>
            <p:ph type="body" idx="1"/>
          </p:nvPr>
        </p:nvSpPr>
        <p:spPr/>
        <p:txBody>
          <a:bodyPr/>
          <a:lstStyle/>
          <a:p>
            <a:r>
              <a:rPr lang="zh-CN" altLang="en-US" dirty="0" smtClean="0">
                <a:solidFill>
                  <a:srgbClr val="FF0000"/>
                </a:solidFill>
                <a:latin typeface="+mn-ea"/>
                <a:ea typeface="+mn-ea"/>
              </a:rPr>
              <a:t>时钟节拍</a:t>
            </a:r>
            <a:r>
              <a:rPr lang="zh-CN" altLang="en-US" dirty="0" smtClean="0">
                <a:solidFill>
                  <a:schemeClr val="tx1"/>
                </a:solidFill>
                <a:latin typeface="+mn-ea"/>
                <a:ea typeface="+mn-ea"/>
              </a:rPr>
              <a:t>是特定的周期性中断。这个中断可以看作是系统心脏的脉动。中断之间的时间间隔取决于不同的应用，一般在</a:t>
            </a:r>
            <a:r>
              <a:rPr lang="en-US" altLang="zh-CN" dirty="0" smtClean="0">
                <a:solidFill>
                  <a:schemeClr val="tx1"/>
                </a:solidFill>
                <a:latin typeface="+mn-ea"/>
                <a:ea typeface="+mn-ea"/>
              </a:rPr>
              <a:t>10mS</a:t>
            </a:r>
            <a:r>
              <a:rPr lang="zh-CN" altLang="en-US" dirty="0" smtClean="0">
                <a:solidFill>
                  <a:schemeClr val="tx1"/>
                </a:solidFill>
                <a:latin typeface="+mn-ea"/>
                <a:ea typeface="+mn-ea"/>
              </a:rPr>
              <a:t>到</a:t>
            </a:r>
            <a:r>
              <a:rPr lang="en-US" altLang="zh-CN" dirty="0" smtClean="0">
                <a:solidFill>
                  <a:schemeClr val="tx1"/>
                </a:solidFill>
                <a:latin typeface="+mn-ea"/>
                <a:ea typeface="+mn-ea"/>
              </a:rPr>
              <a:t>200mS</a:t>
            </a:r>
            <a:r>
              <a:rPr lang="zh-CN" altLang="en-US" dirty="0" smtClean="0">
                <a:solidFill>
                  <a:schemeClr val="tx1"/>
                </a:solidFill>
                <a:latin typeface="+mn-ea"/>
                <a:ea typeface="+mn-ea"/>
              </a:rPr>
              <a:t>之间。时钟的节拍式中断使得内核可以将任务延时若干个整数时钟节拍，以及当任务等待事件发生时，提供等待超时的依据。</a:t>
            </a:r>
            <a:r>
              <a:rPr lang="zh-CN" altLang="en-US" dirty="0" smtClean="0">
                <a:solidFill>
                  <a:srgbClr val="FF0000"/>
                </a:solidFill>
                <a:latin typeface="+mn-ea"/>
                <a:ea typeface="+mn-ea"/>
              </a:rPr>
              <a:t>时钟节拍率越快，系统的额外开销就越大</a:t>
            </a:r>
            <a:r>
              <a:rPr lang="zh-CN" altLang="en-US" dirty="0" smtClean="0">
                <a:solidFill>
                  <a:schemeClr val="tx1"/>
                </a:solidFill>
                <a:latin typeface="+mn-ea"/>
                <a:ea typeface="+mn-ea"/>
              </a:rPr>
              <a:t>。</a:t>
            </a:r>
            <a:endParaRPr lang="en-US" altLang="zh-CN" dirty="0" smtClean="0">
              <a:solidFill>
                <a:schemeClr val="tx1"/>
              </a:solidFill>
              <a:latin typeface="+mn-ea"/>
              <a:ea typeface="+mn-ea"/>
            </a:endParaRPr>
          </a:p>
          <a:p>
            <a:r>
              <a:rPr lang="zh-CN" altLang="en-US" dirty="0" smtClean="0">
                <a:solidFill>
                  <a:srgbClr val="FF0000"/>
                </a:solidFill>
                <a:latin typeface="+mn-ea"/>
                <a:ea typeface="+mn-ea"/>
              </a:rPr>
              <a:t>相对时间</a:t>
            </a:r>
            <a:r>
              <a:rPr lang="zh-CN" altLang="en-US" dirty="0" smtClean="0">
                <a:solidFill>
                  <a:schemeClr val="tx1"/>
                </a:solidFill>
                <a:latin typeface="+mn-ea"/>
                <a:ea typeface="+mn-ea"/>
              </a:rPr>
              <a:t>（</a:t>
            </a:r>
            <a:r>
              <a:rPr lang="en-US" altLang="zh-CN" dirty="0" smtClean="0">
                <a:solidFill>
                  <a:schemeClr val="tx1"/>
                </a:solidFill>
                <a:latin typeface="+mn-ea"/>
                <a:ea typeface="+mn-ea"/>
              </a:rPr>
              <a:t>Delay</a:t>
            </a:r>
            <a:r>
              <a:rPr lang="zh-CN" altLang="en-US" dirty="0" smtClean="0">
                <a:solidFill>
                  <a:schemeClr val="tx1"/>
                </a:solidFill>
                <a:latin typeface="+mn-ea"/>
                <a:ea typeface="+mn-ea"/>
              </a:rPr>
              <a:t>的抖动）</a:t>
            </a:r>
            <a:endParaRPr lang="en-US" altLang="zh-CN" dirty="0" smtClean="0">
              <a:solidFill>
                <a:schemeClr val="tx1"/>
              </a:solidFill>
              <a:latin typeface="+mn-ea"/>
              <a:ea typeface="+mn-ea"/>
            </a:endParaRPr>
          </a:p>
          <a:p>
            <a:r>
              <a:rPr lang="zh-CN" altLang="en-US" dirty="0" smtClean="0">
                <a:solidFill>
                  <a:srgbClr val="FF0000"/>
                </a:solidFill>
                <a:latin typeface="+mn-ea"/>
                <a:ea typeface="+mn-ea"/>
              </a:rPr>
              <a:t>绝对时间 </a:t>
            </a:r>
            <a:r>
              <a:rPr lang="zh-CN" altLang="en-US" dirty="0" smtClean="0">
                <a:solidFill>
                  <a:schemeClr val="tx1"/>
                </a:solidFill>
                <a:latin typeface="+mn-ea"/>
                <a:ea typeface="+mn-ea"/>
              </a:rPr>
              <a:t>（定时任务）</a:t>
            </a:r>
            <a:endParaRPr lang="zh-CN" altLang="en-US" dirty="0">
              <a:solidFill>
                <a:schemeClr val="tx1"/>
              </a:solidFill>
              <a:latin typeface="+mn-ea"/>
              <a:ea typeface="+mn-ea"/>
            </a:endParaRPr>
          </a:p>
        </p:txBody>
      </p:sp>
      <p:sp>
        <p:nvSpPr>
          <p:cNvPr id="4" name="页脚占位符 3"/>
          <p:cNvSpPr>
            <a:spLocks noGrp="1"/>
          </p:cNvSpPr>
          <p:nvPr>
            <p:ph type="ftr" sz="quarter" idx="5"/>
          </p:nvPr>
        </p:nvSpPr>
        <p:spPr/>
        <p:txBody>
          <a:bodyPr/>
          <a:lstStyle/>
          <a:p>
            <a:r>
              <a:rPr lang="en-US" altLang="zh-CN" smtClean="0">
                <a:solidFill>
                  <a:prstClr val="white"/>
                </a:solidFill>
              </a:rPr>
              <a:t>Andriod</a:t>
            </a:r>
            <a:endParaRPr lang="zh-CN" altLang="en-US" dirty="0">
              <a:solidFill>
                <a:prstClr val="white"/>
              </a:solidFill>
            </a:endParaRPr>
          </a:p>
        </p:txBody>
      </p:sp>
      <p:sp>
        <p:nvSpPr>
          <p:cNvPr id="5" name="日期占位符 4"/>
          <p:cNvSpPr>
            <a:spLocks noGrp="1"/>
          </p:cNvSpPr>
          <p:nvPr>
            <p:ph type="dt" sz="half" idx="6"/>
          </p:nvPr>
        </p:nvSpPr>
        <p:spPr/>
        <p:txBody>
          <a:bodyPr/>
          <a:lstStyle/>
          <a:p>
            <a:fld id="{B26C1E08-0480-4423-8209-2E269C5E35ED}" type="datetime4">
              <a:rPr lang="en-US" altLang="zh-CN" smtClean="0">
                <a:solidFill>
                  <a:prstClr val="white"/>
                </a:solidFill>
              </a:rPr>
              <a:pPr/>
              <a:t>April 8, 2021</a:t>
            </a:fld>
            <a:endParaRPr lang="en-US" dirty="0" smtClean="0">
              <a:solidFill>
                <a:prstClr val="white"/>
              </a:solidFill>
            </a:endParaRPr>
          </a:p>
        </p:txBody>
      </p:sp>
      <p:sp>
        <p:nvSpPr>
          <p:cNvPr id="6" name="灯片编号占位符 5"/>
          <p:cNvSpPr>
            <a:spLocks noGrp="1"/>
          </p:cNvSpPr>
          <p:nvPr>
            <p:ph type="sldNum" sz="quarter" idx="7"/>
          </p:nvPr>
        </p:nvSpPr>
        <p:spPr/>
        <p:txBody>
          <a:bodyPr/>
          <a:lstStyle/>
          <a:p>
            <a:pPr marL="96520"/>
            <a:fld id="{81D60167-4931-47E6-BA6A-407CBD079E47}" type="slidenum">
              <a:rPr lang="en-US" altLang="zh-CN" spc="-10" smtClean="0">
                <a:solidFill>
                  <a:prstClr val="white"/>
                </a:solidFill>
                <a:cs typeface="Garamond"/>
              </a:rPr>
              <a:pPr marL="96520"/>
              <a:t>47</a:t>
            </a:fld>
            <a:endParaRPr lang="zh-CN" altLang="en-US" dirty="0">
              <a:solidFill>
                <a:prstClr val="white"/>
              </a:solidFill>
              <a:cs typeface="Garamond"/>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solidFill>
                  <a:schemeClr val="tx1"/>
                </a:solidFill>
                <a:latin typeface="+mn-ea"/>
                <a:ea typeface="+mn-ea"/>
              </a:rPr>
              <a:t>对存储器的需求</a:t>
            </a:r>
            <a:endParaRPr lang="zh-CN" altLang="en-US" dirty="0">
              <a:solidFill>
                <a:schemeClr val="tx1"/>
              </a:solidFill>
              <a:latin typeface="+mn-ea"/>
              <a:ea typeface="+mn-ea"/>
            </a:endParaRPr>
          </a:p>
        </p:txBody>
      </p:sp>
      <p:sp>
        <p:nvSpPr>
          <p:cNvPr id="3" name="文本占位符 2"/>
          <p:cNvSpPr>
            <a:spLocks noGrp="1"/>
          </p:cNvSpPr>
          <p:nvPr>
            <p:ph type="body" idx="1"/>
          </p:nvPr>
        </p:nvSpPr>
        <p:spPr/>
        <p:txBody>
          <a:bodyPr/>
          <a:lstStyle/>
          <a:p>
            <a:r>
              <a:rPr lang="zh-CN" altLang="en-US" sz="2800" dirty="0" smtClean="0">
                <a:solidFill>
                  <a:schemeClr val="tx1"/>
                </a:solidFill>
                <a:latin typeface="+mn-ea"/>
                <a:ea typeface="+mn-ea"/>
              </a:rPr>
              <a:t>前后台系统：对存储器容量的需求取决于应用程序代码。</a:t>
            </a:r>
            <a:endParaRPr lang="en-US" altLang="zh-CN" sz="2800" dirty="0" smtClean="0">
              <a:solidFill>
                <a:schemeClr val="tx1"/>
              </a:solidFill>
              <a:latin typeface="+mn-ea"/>
              <a:ea typeface="+mn-ea"/>
            </a:endParaRPr>
          </a:p>
          <a:p>
            <a:r>
              <a:rPr lang="zh-CN" altLang="en-US" sz="2800" dirty="0" smtClean="0">
                <a:solidFill>
                  <a:schemeClr val="tx1"/>
                </a:solidFill>
                <a:latin typeface="+mn-ea"/>
                <a:ea typeface="+mn-ea"/>
              </a:rPr>
              <a:t>多任务内核：</a:t>
            </a:r>
            <a:r>
              <a:rPr lang="zh-CN" altLang="en-US" sz="2800" dirty="0" smtClean="0">
                <a:solidFill>
                  <a:srgbClr val="FF0000"/>
                </a:solidFill>
                <a:latin typeface="+mn-ea"/>
                <a:ea typeface="+mn-ea"/>
              </a:rPr>
              <a:t>总代码量</a:t>
            </a:r>
            <a:r>
              <a:rPr lang="zh-CN" altLang="en-US" sz="2800" dirty="0" smtClean="0">
                <a:solidFill>
                  <a:schemeClr val="tx1"/>
                </a:solidFill>
                <a:latin typeface="+mn-ea"/>
                <a:ea typeface="+mn-ea"/>
              </a:rPr>
              <a:t> </a:t>
            </a:r>
            <a:r>
              <a:rPr lang="en-US" altLang="zh-CN" sz="2800" dirty="0" smtClean="0">
                <a:solidFill>
                  <a:schemeClr val="tx1"/>
                </a:solidFill>
                <a:latin typeface="+mn-ea"/>
                <a:ea typeface="+mn-ea"/>
              </a:rPr>
              <a:t>= </a:t>
            </a:r>
            <a:r>
              <a:rPr lang="zh-CN" altLang="en-US" sz="2800" dirty="0" smtClean="0">
                <a:solidFill>
                  <a:schemeClr val="tx1"/>
                </a:solidFill>
                <a:latin typeface="+mn-ea"/>
                <a:ea typeface="+mn-ea"/>
              </a:rPr>
              <a:t>应用程序代码 </a:t>
            </a:r>
            <a:r>
              <a:rPr lang="en-US" altLang="zh-CN" sz="2800" dirty="0" smtClean="0">
                <a:solidFill>
                  <a:schemeClr val="tx1"/>
                </a:solidFill>
                <a:latin typeface="+mn-ea"/>
                <a:ea typeface="+mn-ea"/>
              </a:rPr>
              <a:t>+ </a:t>
            </a:r>
            <a:r>
              <a:rPr lang="zh-CN" altLang="en-US" sz="2800" dirty="0" smtClean="0">
                <a:solidFill>
                  <a:schemeClr val="tx1"/>
                </a:solidFill>
                <a:latin typeface="+mn-ea"/>
                <a:ea typeface="+mn-ea"/>
              </a:rPr>
              <a:t>内核代码（</a:t>
            </a:r>
            <a:r>
              <a:rPr lang="en-US" altLang="zh-CN" sz="2800" dirty="0" smtClean="0">
                <a:solidFill>
                  <a:schemeClr val="tx1"/>
                </a:solidFill>
                <a:latin typeface="+mn-ea"/>
                <a:ea typeface="+mn-ea"/>
              </a:rPr>
              <a:t>1K-100K</a:t>
            </a:r>
            <a:r>
              <a:rPr lang="zh-CN" altLang="en-US" sz="2800" dirty="0" smtClean="0">
                <a:solidFill>
                  <a:schemeClr val="tx1"/>
                </a:solidFill>
                <a:latin typeface="+mn-ea"/>
                <a:ea typeface="+mn-ea"/>
              </a:rPr>
              <a:t>）</a:t>
            </a:r>
            <a:endParaRPr lang="en-US" altLang="zh-CN" sz="2800" dirty="0" smtClean="0">
              <a:solidFill>
                <a:schemeClr val="tx1"/>
              </a:solidFill>
              <a:latin typeface="+mn-ea"/>
              <a:ea typeface="+mn-ea"/>
            </a:endParaRPr>
          </a:p>
          <a:p>
            <a:r>
              <a:rPr lang="zh-CN" altLang="en-US" sz="2800" dirty="0" smtClean="0">
                <a:solidFill>
                  <a:schemeClr val="tx1"/>
                </a:solidFill>
                <a:latin typeface="+mn-ea"/>
                <a:ea typeface="+mn-ea"/>
              </a:rPr>
              <a:t>每个任务需要单独的栈空间</a:t>
            </a:r>
            <a:r>
              <a:rPr lang="en-US" altLang="zh-CN" sz="2800" dirty="0" smtClean="0">
                <a:solidFill>
                  <a:schemeClr val="tx1"/>
                </a:solidFill>
                <a:latin typeface="+mn-ea"/>
                <a:ea typeface="+mn-ea"/>
              </a:rPr>
              <a:t>(RAM)</a:t>
            </a:r>
            <a:r>
              <a:rPr lang="zh-CN" altLang="en-US" sz="2800" dirty="0" smtClean="0">
                <a:solidFill>
                  <a:schemeClr val="tx1"/>
                </a:solidFill>
                <a:latin typeface="+mn-ea"/>
                <a:ea typeface="+mn-ea"/>
              </a:rPr>
              <a:t>。</a:t>
            </a:r>
            <a:r>
              <a:rPr lang="zh-CN" altLang="en-US" sz="2800" dirty="0" smtClean="0">
                <a:solidFill>
                  <a:srgbClr val="FF0000"/>
                </a:solidFill>
                <a:latin typeface="+mn-ea"/>
                <a:ea typeface="+mn-ea"/>
              </a:rPr>
              <a:t>应用设计人员分配任务栈。</a:t>
            </a:r>
            <a:endParaRPr lang="en-US" altLang="zh-CN" sz="2800" dirty="0" smtClean="0">
              <a:solidFill>
                <a:srgbClr val="FF0000"/>
              </a:solidFill>
              <a:latin typeface="+mn-ea"/>
              <a:ea typeface="+mn-ea"/>
            </a:endParaRPr>
          </a:p>
          <a:p>
            <a:r>
              <a:rPr lang="zh-CN" altLang="en-US" sz="2800" dirty="0" smtClean="0">
                <a:solidFill>
                  <a:schemeClr val="tx1"/>
                </a:solidFill>
                <a:latin typeface="+mn-ea"/>
                <a:ea typeface="+mn-ea"/>
              </a:rPr>
              <a:t>有些内核</a:t>
            </a:r>
            <a:r>
              <a:rPr lang="zh-CN" altLang="en-US" sz="2800" dirty="0" smtClean="0">
                <a:solidFill>
                  <a:srgbClr val="FF0000"/>
                </a:solidFill>
                <a:latin typeface="+mn-ea"/>
                <a:ea typeface="+mn-ea"/>
              </a:rPr>
              <a:t>任务栈大小可分别定义</a:t>
            </a:r>
            <a:r>
              <a:rPr lang="zh-CN" altLang="en-US" sz="2800" dirty="0" smtClean="0">
                <a:solidFill>
                  <a:schemeClr val="tx1"/>
                </a:solidFill>
                <a:latin typeface="+mn-ea"/>
                <a:ea typeface="+mn-ea"/>
              </a:rPr>
              <a:t>；</a:t>
            </a:r>
            <a:r>
              <a:rPr lang="zh-CN" altLang="en-US" sz="2800" dirty="0" smtClean="0">
                <a:solidFill>
                  <a:srgbClr val="FF0000"/>
                </a:solidFill>
                <a:latin typeface="+mn-ea"/>
                <a:ea typeface="+mn-ea"/>
              </a:rPr>
              <a:t>有些内核要求任务栈相同。</a:t>
            </a:r>
            <a:endParaRPr lang="en-US" altLang="zh-CN" sz="2800" dirty="0" smtClean="0">
              <a:solidFill>
                <a:srgbClr val="FF0000"/>
              </a:solidFill>
              <a:latin typeface="+mn-ea"/>
              <a:ea typeface="+mn-ea"/>
            </a:endParaRPr>
          </a:p>
          <a:p>
            <a:r>
              <a:rPr lang="zh-CN" altLang="en-US" sz="2800" dirty="0" smtClean="0">
                <a:solidFill>
                  <a:schemeClr val="tx1"/>
                </a:solidFill>
                <a:latin typeface="+mn-ea"/>
                <a:ea typeface="+mn-ea"/>
              </a:rPr>
              <a:t>若内核不支持单独的</a:t>
            </a:r>
            <a:r>
              <a:rPr lang="zh-CN" altLang="en-US" sz="2800" dirty="0" smtClean="0">
                <a:solidFill>
                  <a:srgbClr val="FF0000"/>
                </a:solidFill>
                <a:latin typeface="+mn-ea"/>
                <a:ea typeface="+mn-ea"/>
              </a:rPr>
              <a:t>中断栈</a:t>
            </a:r>
            <a:r>
              <a:rPr lang="zh-CN" altLang="en-US" sz="2800" dirty="0" smtClean="0">
                <a:solidFill>
                  <a:schemeClr val="tx1"/>
                </a:solidFill>
                <a:latin typeface="+mn-ea"/>
                <a:ea typeface="+mn-ea"/>
              </a:rPr>
              <a:t>：</a:t>
            </a:r>
            <a:r>
              <a:rPr lang="en-US" altLang="zh-CN" sz="2800" dirty="0" smtClean="0">
                <a:solidFill>
                  <a:srgbClr val="FF0000"/>
                </a:solidFill>
                <a:latin typeface="+mn-ea"/>
                <a:ea typeface="+mn-ea"/>
              </a:rPr>
              <a:t>RAM</a:t>
            </a:r>
            <a:r>
              <a:rPr lang="zh-CN" altLang="en-US" sz="2800" dirty="0" smtClean="0">
                <a:solidFill>
                  <a:srgbClr val="FF0000"/>
                </a:solidFill>
                <a:latin typeface="+mn-ea"/>
                <a:ea typeface="+mn-ea"/>
              </a:rPr>
              <a:t>总需求</a:t>
            </a:r>
            <a:r>
              <a:rPr lang="zh-CN" altLang="en-US" sz="2800" dirty="0" smtClean="0">
                <a:solidFill>
                  <a:schemeClr val="tx1"/>
                </a:solidFill>
                <a:latin typeface="+mn-ea"/>
                <a:ea typeface="+mn-ea"/>
              </a:rPr>
              <a:t> </a:t>
            </a:r>
            <a:r>
              <a:rPr lang="en-US" altLang="zh-CN" sz="2800" dirty="0" smtClean="0">
                <a:solidFill>
                  <a:schemeClr val="tx1"/>
                </a:solidFill>
                <a:latin typeface="+mn-ea"/>
                <a:ea typeface="+mn-ea"/>
              </a:rPr>
              <a:t>= </a:t>
            </a:r>
            <a:r>
              <a:rPr lang="zh-CN" altLang="en-US" sz="2800" dirty="0" smtClean="0">
                <a:solidFill>
                  <a:schemeClr val="tx1"/>
                </a:solidFill>
                <a:latin typeface="+mn-ea"/>
                <a:ea typeface="+mn-ea"/>
              </a:rPr>
              <a:t>应用程序</a:t>
            </a:r>
            <a:r>
              <a:rPr lang="en-US" altLang="zh-CN" sz="2800" dirty="0" smtClean="0">
                <a:solidFill>
                  <a:schemeClr val="tx1"/>
                </a:solidFill>
                <a:latin typeface="+mn-ea"/>
                <a:ea typeface="+mn-ea"/>
              </a:rPr>
              <a:t>RAM</a:t>
            </a:r>
            <a:r>
              <a:rPr lang="zh-CN" altLang="en-US" sz="2800" dirty="0" smtClean="0">
                <a:solidFill>
                  <a:schemeClr val="tx1"/>
                </a:solidFill>
                <a:latin typeface="+mn-ea"/>
                <a:ea typeface="+mn-ea"/>
              </a:rPr>
              <a:t>需求 </a:t>
            </a:r>
            <a:r>
              <a:rPr lang="en-US" altLang="zh-CN" sz="2800" dirty="0" smtClean="0">
                <a:solidFill>
                  <a:schemeClr val="tx1"/>
                </a:solidFill>
                <a:latin typeface="+mn-ea"/>
                <a:ea typeface="+mn-ea"/>
              </a:rPr>
              <a:t>+ (</a:t>
            </a:r>
            <a:r>
              <a:rPr lang="zh-CN" altLang="en-US" sz="2800" dirty="0" smtClean="0">
                <a:solidFill>
                  <a:schemeClr val="tx1"/>
                </a:solidFill>
                <a:latin typeface="+mn-ea"/>
                <a:ea typeface="+mn-ea"/>
              </a:rPr>
              <a:t>任务栈需求 </a:t>
            </a:r>
            <a:r>
              <a:rPr lang="en-US" altLang="zh-CN" sz="2800" dirty="0" smtClean="0">
                <a:solidFill>
                  <a:schemeClr val="tx1"/>
                </a:solidFill>
                <a:latin typeface="+mn-ea"/>
                <a:ea typeface="+mn-ea"/>
              </a:rPr>
              <a:t>+ </a:t>
            </a:r>
            <a:r>
              <a:rPr lang="zh-CN" altLang="en-US" sz="2800" dirty="0" smtClean="0">
                <a:solidFill>
                  <a:schemeClr val="tx1"/>
                </a:solidFill>
                <a:latin typeface="+mn-ea"/>
                <a:ea typeface="+mn-ea"/>
              </a:rPr>
              <a:t>最大中断嵌套栈需求</a:t>
            </a:r>
            <a:r>
              <a:rPr lang="en-US" altLang="zh-CN" sz="2800" dirty="0" smtClean="0">
                <a:solidFill>
                  <a:schemeClr val="tx1"/>
                </a:solidFill>
                <a:latin typeface="+mn-ea"/>
                <a:ea typeface="+mn-ea"/>
              </a:rPr>
              <a:t>) * </a:t>
            </a:r>
            <a:r>
              <a:rPr lang="zh-CN" altLang="en-US" sz="2800" dirty="0" smtClean="0">
                <a:solidFill>
                  <a:schemeClr val="tx1"/>
                </a:solidFill>
                <a:latin typeface="+mn-ea"/>
                <a:ea typeface="+mn-ea"/>
              </a:rPr>
              <a:t>任务数 </a:t>
            </a:r>
            <a:endParaRPr lang="en-US" altLang="zh-CN" sz="2800" dirty="0" smtClean="0">
              <a:solidFill>
                <a:schemeClr val="tx1"/>
              </a:solidFill>
              <a:latin typeface="+mn-ea"/>
              <a:ea typeface="+mn-ea"/>
            </a:endParaRPr>
          </a:p>
          <a:p>
            <a:r>
              <a:rPr lang="zh-CN" altLang="en-US" sz="2800" dirty="0" smtClean="0">
                <a:solidFill>
                  <a:schemeClr val="tx1"/>
                </a:solidFill>
                <a:latin typeface="+mn-ea"/>
                <a:ea typeface="+mn-ea"/>
              </a:rPr>
              <a:t>若内核支持中断栈，</a:t>
            </a:r>
            <a:r>
              <a:rPr lang="en-US" altLang="zh-CN" sz="2800" dirty="0" smtClean="0">
                <a:solidFill>
                  <a:srgbClr val="FF0000"/>
                </a:solidFill>
                <a:latin typeface="+mn-ea"/>
                <a:ea typeface="+mn-ea"/>
              </a:rPr>
              <a:t>RAM</a:t>
            </a:r>
            <a:r>
              <a:rPr lang="zh-CN" altLang="en-US" sz="2800" dirty="0" smtClean="0">
                <a:solidFill>
                  <a:srgbClr val="FF0000"/>
                </a:solidFill>
                <a:latin typeface="+mn-ea"/>
                <a:ea typeface="+mn-ea"/>
              </a:rPr>
              <a:t>总需求 </a:t>
            </a:r>
            <a:r>
              <a:rPr lang="en-US" altLang="zh-CN" sz="2800" dirty="0" smtClean="0">
                <a:solidFill>
                  <a:schemeClr val="tx1"/>
                </a:solidFill>
                <a:latin typeface="+mn-ea"/>
                <a:ea typeface="+mn-ea"/>
              </a:rPr>
              <a:t>= </a:t>
            </a:r>
            <a:r>
              <a:rPr lang="zh-CN" altLang="en-US" sz="2800" dirty="0" smtClean="0">
                <a:solidFill>
                  <a:schemeClr val="tx1"/>
                </a:solidFill>
                <a:latin typeface="+mn-ea"/>
                <a:ea typeface="+mn-ea"/>
              </a:rPr>
              <a:t>应用程序的</a:t>
            </a:r>
            <a:r>
              <a:rPr lang="en-US" altLang="zh-CN" sz="2800" dirty="0" smtClean="0">
                <a:solidFill>
                  <a:schemeClr val="tx1"/>
                </a:solidFill>
                <a:latin typeface="+mn-ea"/>
                <a:ea typeface="+mn-ea"/>
              </a:rPr>
              <a:t>RAM</a:t>
            </a:r>
            <a:r>
              <a:rPr lang="zh-CN" altLang="en-US" sz="2800" dirty="0" smtClean="0">
                <a:solidFill>
                  <a:schemeClr val="tx1"/>
                </a:solidFill>
                <a:latin typeface="+mn-ea"/>
                <a:ea typeface="+mn-ea"/>
              </a:rPr>
              <a:t>需求 </a:t>
            </a:r>
            <a:r>
              <a:rPr lang="en-US" altLang="zh-CN" sz="2800" dirty="0" smtClean="0">
                <a:solidFill>
                  <a:schemeClr val="tx1"/>
                </a:solidFill>
                <a:latin typeface="+mn-ea"/>
                <a:ea typeface="+mn-ea"/>
              </a:rPr>
              <a:t>+ </a:t>
            </a:r>
            <a:r>
              <a:rPr lang="zh-CN" altLang="en-US" sz="2800" dirty="0" smtClean="0">
                <a:solidFill>
                  <a:schemeClr val="tx1"/>
                </a:solidFill>
                <a:latin typeface="+mn-ea"/>
                <a:ea typeface="+mn-ea"/>
              </a:rPr>
              <a:t>内核数据区的</a:t>
            </a:r>
            <a:r>
              <a:rPr lang="en-US" altLang="zh-CN" sz="2800" dirty="0" smtClean="0">
                <a:solidFill>
                  <a:schemeClr val="tx1"/>
                </a:solidFill>
                <a:latin typeface="+mn-ea"/>
                <a:ea typeface="+mn-ea"/>
              </a:rPr>
              <a:t>RAM</a:t>
            </a:r>
            <a:r>
              <a:rPr lang="zh-CN" altLang="en-US" sz="2800" dirty="0" smtClean="0">
                <a:solidFill>
                  <a:schemeClr val="tx1"/>
                </a:solidFill>
                <a:latin typeface="+mn-ea"/>
                <a:ea typeface="+mn-ea"/>
              </a:rPr>
              <a:t>需求 </a:t>
            </a:r>
            <a:r>
              <a:rPr lang="en-US" altLang="zh-CN" sz="2800" dirty="0" smtClean="0">
                <a:solidFill>
                  <a:schemeClr val="tx1"/>
                </a:solidFill>
                <a:latin typeface="+mn-ea"/>
                <a:ea typeface="+mn-ea"/>
              </a:rPr>
              <a:t>+ </a:t>
            </a:r>
            <a:r>
              <a:rPr lang="zh-CN" altLang="en-US" sz="2800" dirty="0" smtClean="0">
                <a:solidFill>
                  <a:schemeClr val="tx1"/>
                </a:solidFill>
                <a:latin typeface="+mn-ea"/>
                <a:ea typeface="+mn-ea"/>
              </a:rPr>
              <a:t>各任务栈需求之总和 </a:t>
            </a:r>
            <a:r>
              <a:rPr lang="en-US" altLang="zh-CN" sz="2800" dirty="0" smtClean="0">
                <a:solidFill>
                  <a:schemeClr val="tx1"/>
                </a:solidFill>
                <a:latin typeface="+mn-ea"/>
                <a:ea typeface="+mn-ea"/>
              </a:rPr>
              <a:t>+ </a:t>
            </a:r>
            <a:r>
              <a:rPr lang="zh-CN" altLang="en-US" sz="2800" dirty="0" smtClean="0">
                <a:solidFill>
                  <a:schemeClr val="tx1"/>
                </a:solidFill>
                <a:latin typeface="+mn-ea"/>
                <a:ea typeface="+mn-ea"/>
              </a:rPr>
              <a:t>最多中断嵌套之栈</a:t>
            </a:r>
            <a:endParaRPr lang="en-US" altLang="zh-CN" sz="2800" dirty="0" smtClean="0">
              <a:solidFill>
                <a:schemeClr val="tx1"/>
              </a:solidFill>
              <a:latin typeface="+mn-ea"/>
              <a:ea typeface="+mn-ea"/>
            </a:endParaRPr>
          </a:p>
          <a:p>
            <a:r>
              <a:rPr lang="zh-CN" altLang="en-US" sz="2800" dirty="0" smtClean="0">
                <a:solidFill>
                  <a:srgbClr val="FF0000"/>
                </a:solidFill>
                <a:latin typeface="+mn-ea"/>
                <a:ea typeface="+mn-ea"/>
              </a:rPr>
              <a:t>特别注意</a:t>
            </a:r>
            <a:r>
              <a:rPr lang="zh-CN" altLang="en-US" sz="2800" dirty="0" smtClean="0">
                <a:solidFill>
                  <a:schemeClr val="tx1"/>
                </a:solidFill>
                <a:latin typeface="+mn-ea"/>
                <a:ea typeface="+mn-ea"/>
              </a:rPr>
              <a:t>以下几点： </a:t>
            </a:r>
          </a:p>
          <a:p>
            <a:pPr>
              <a:buNone/>
            </a:pPr>
            <a:r>
              <a:rPr lang="zh-CN" altLang="en-US" sz="2800" dirty="0" smtClean="0">
                <a:solidFill>
                  <a:schemeClr val="tx1"/>
                </a:solidFill>
                <a:latin typeface="+mn-ea"/>
                <a:ea typeface="+mn-ea"/>
              </a:rPr>
              <a:t> </a:t>
            </a:r>
            <a:r>
              <a:rPr lang="en-US" altLang="zh-CN" sz="2800" dirty="0" smtClean="0">
                <a:solidFill>
                  <a:schemeClr val="tx1"/>
                </a:solidFill>
                <a:latin typeface="+mn-ea"/>
                <a:ea typeface="+mn-ea"/>
              </a:rPr>
              <a:t>	</a:t>
            </a:r>
            <a:r>
              <a:rPr lang="zh-CN" altLang="en-US" sz="2800" dirty="0" smtClean="0">
                <a:solidFill>
                  <a:schemeClr val="tx1"/>
                </a:solidFill>
                <a:latin typeface="+mn-ea"/>
                <a:ea typeface="+mn-ea"/>
              </a:rPr>
              <a:t>定义函数和中断服务的局部变量；函数</a:t>
            </a:r>
            <a:r>
              <a:rPr lang="en-US" altLang="zh-CN" sz="2800" dirty="0" smtClean="0">
                <a:solidFill>
                  <a:schemeClr val="tx1"/>
                </a:solidFill>
                <a:latin typeface="+mn-ea"/>
                <a:ea typeface="+mn-ea"/>
              </a:rPr>
              <a:t>(</a:t>
            </a:r>
            <a:r>
              <a:rPr lang="zh-CN" altLang="en-US" sz="2800" dirty="0" smtClean="0">
                <a:solidFill>
                  <a:schemeClr val="tx1"/>
                </a:solidFill>
                <a:latin typeface="+mn-ea"/>
                <a:ea typeface="+mn-ea"/>
              </a:rPr>
              <a:t>即子程序</a:t>
            </a:r>
            <a:r>
              <a:rPr lang="en-US" altLang="zh-CN" sz="2800" dirty="0" smtClean="0">
                <a:solidFill>
                  <a:schemeClr val="tx1"/>
                </a:solidFill>
                <a:latin typeface="+mn-ea"/>
                <a:ea typeface="+mn-ea"/>
              </a:rPr>
              <a:t>)</a:t>
            </a:r>
            <a:r>
              <a:rPr lang="zh-CN" altLang="en-US" sz="2800" dirty="0" smtClean="0">
                <a:solidFill>
                  <a:schemeClr val="tx1"/>
                </a:solidFill>
                <a:latin typeface="+mn-ea"/>
                <a:ea typeface="+mn-ea"/>
              </a:rPr>
              <a:t>的嵌套 ；</a:t>
            </a:r>
          </a:p>
          <a:p>
            <a:pPr>
              <a:buNone/>
            </a:pPr>
            <a:r>
              <a:rPr lang="en-US" altLang="zh-CN" sz="2800" dirty="0" smtClean="0">
                <a:solidFill>
                  <a:schemeClr val="tx1"/>
                </a:solidFill>
                <a:latin typeface="+mn-ea"/>
                <a:ea typeface="+mn-ea"/>
              </a:rPr>
              <a:t>	</a:t>
            </a:r>
            <a:r>
              <a:rPr lang="zh-CN" altLang="en-US" sz="2800" dirty="0" smtClean="0">
                <a:solidFill>
                  <a:schemeClr val="tx1"/>
                </a:solidFill>
                <a:latin typeface="+mn-ea"/>
                <a:ea typeface="+mn-ea"/>
              </a:rPr>
              <a:t>中断嵌套 ；库函数需要的栈空间 ；</a:t>
            </a:r>
          </a:p>
          <a:p>
            <a:endParaRPr lang="zh-CN" altLang="en-US" sz="2800" dirty="0"/>
          </a:p>
        </p:txBody>
      </p:sp>
      <p:sp>
        <p:nvSpPr>
          <p:cNvPr id="4" name="页脚占位符 3"/>
          <p:cNvSpPr>
            <a:spLocks noGrp="1"/>
          </p:cNvSpPr>
          <p:nvPr>
            <p:ph type="ftr" sz="quarter" idx="5"/>
          </p:nvPr>
        </p:nvSpPr>
        <p:spPr/>
        <p:txBody>
          <a:bodyPr/>
          <a:lstStyle/>
          <a:p>
            <a:endParaRPr lang="zh-CN" altLang="en-US" dirty="0">
              <a:solidFill>
                <a:prstClr val="white"/>
              </a:solidFill>
            </a:endParaRPr>
          </a:p>
        </p:txBody>
      </p:sp>
      <p:sp>
        <p:nvSpPr>
          <p:cNvPr id="5" name="日期占位符 4"/>
          <p:cNvSpPr>
            <a:spLocks noGrp="1"/>
          </p:cNvSpPr>
          <p:nvPr>
            <p:ph type="dt" sz="half" idx="6"/>
          </p:nvPr>
        </p:nvSpPr>
        <p:spPr/>
        <p:txBody>
          <a:bodyPr/>
          <a:lstStyle/>
          <a:p>
            <a:fld id="{B26C1E08-0480-4423-8209-2E269C5E35ED}" type="datetime4">
              <a:rPr lang="en-US" altLang="zh-CN" smtClean="0">
                <a:solidFill>
                  <a:prstClr val="white"/>
                </a:solidFill>
              </a:rPr>
              <a:pPr/>
              <a:t>April 8, 2021</a:t>
            </a:fld>
            <a:endParaRPr lang="en-US" dirty="0" smtClean="0">
              <a:solidFill>
                <a:prstClr val="white"/>
              </a:solidFill>
            </a:endParaRPr>
          </a:p>
        </p:txBody>
      </p:sp>
      <p:sp>
        <p:nvSpPr>
          <p:cNvPr id="6" name="灯片编号占位符 5"/>
          <p:cNvSpPr>
            <a:spLocks noGrp="1"/>
          </p:cNvSpPr>
          <p:nvPr>
            <p:ph type="sldNum" sz="quarter" idx="7"/>
          </p:nvPr>
        </p:nvSpPr>
        <p:spPr/>
        <p:txBody>
          <a:bodyPr/>
          <a:lstStyle/>
          <a:p>
            <a:pPr marL="96520"/>
            <a:fld id="{81D60167-4931-47E6-BA6A-407CBD079E47}" type="slidenum">
              <a:rPr lang="en-US" altLang="zh-CN" spc="-10" smtClean="0">
                <a:solidFill>
                  <a:prstClr val="white"/>
                </a:solidFill>
                <a:cs typeface="Garamond"/>
              </a:rPr>
              <a:pPr marL="96520"/>
              <a:t>48</a:t>
            </a:fld>
            <a:endParaRPr lang="zh-CN" altLang="en-US" dirty="0">
              <a:solidFill>
                <a:prstClr val="white"/>
              </a:solidFill>
              <a:cs typeface="Garamond"/>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solidFill>
                  <a:schemeClr val="tx1"/>
                </a:solidFill>
                <a:latin typeface="+mn-ea"/>
                <a:ea typeface="+mn-ea"/>
              </a:rPr>
              <a:t>内存管理</a:t>
            </a:r>
            <a:endParaRPr lang="zh-CN" altLang="en-US" dirty="0">
              <a:solidFill>
                <a:schemeClr val="tx1"/>
              </a:solidFill>
              <a:latin typeface="+mn-ea"/>
              <a:ea typeface="+mn-ea"/>
            </a:endParaRPr>
          </a:p>
        </p:txBody>
      </p:sp>
      <p:sp>
        <p:nvSpPr>
          <p:cNvPr id="3" name="文本占位符 2"/>
          <p:cNvSpPr>
            <a:spLocks noGrp="1"/>
          </p:cNvSpPr>
          <p:nvPr>
            <p:ph type="body" idx="1"/>
          </p:nvPr>
        </p:nvSpPr>
        <p:spPr/>
        <p:txBody>
          <a:bodyPr/>
          <a:lstStyle/>
          <a:p>
            <a:r>
              <a:rPr lang="zh-CN" altLang="en-US" sz="2800" dirty="0" smtClean="0">
                <a:solidFill>
                  <a:schemeClr val="tx1"/>
                </a:solidFill>
                <a:latin typeface="+mn-ea"/>
                <a:ea typeface="+mn-ea"/>
              </a:rPr>
              <a:t>在</a:t>
            </a:r>
            <a:r>
              <a:rPr lang="en-US" altLang="zh-CN" sz="2800" dirty="0" smtClean="0">
                <a:solidFill>
                  <a:schemeClr val="tx1"/>
                </a:solidFill>
                <a:latin typeface="+mn-ea"/>
                <a:ea typeface="+mn-ea"/>
              </a:rPr>
              <a:t>ANSI C</a:t>
            </a:r>
            <a:r>
              <a:rPr lang="zh-CN" altLang="en-US" sz="2800" dirty="0" smtClean="0">
                <a:solidFill>
                  <a:schemeClr val="tx1"/>
                </a:solidFill>
                <a:latin typeface="+mn-ea"/>
                <a:ea typeface="+mn-ea"/>
              </a:rPr>
              <a:t>中可以用</a:t>
            </a:r>
            <a:r>
              <a:rPr lang="en-US" altLang="zh-CN" sz="2800" dirty="0" err="1" smtClean="0">
                <a:solidFill>
                  <a:schemeClr val="tx1"/>
                </a:solidFill>
                <a:latin typeface="+mn-ea"/>
                <a:ea typeface="+mn-ea"/>
              </a:rPr>
              <a:t>malloc</a:t>
            </a:r>
            <a:r>
              <a:rPr lang="en-US" altLang="zh-CN" sz="2800" dirty="0" smtClean="0">
                <a:solidFill>
                  <a:schemeClr val="tx1"/>
                </a:solidFill>
                <a:latin typeface="+mn-ea"/>
                <a:ea typeface="+mn-ea"/>
              </a:rPr>
              <a:t>()</a:t>
            </a:r>
            <a:r>
              <a:rPr lang="zh-CN" altLang="en-US" sz="2800" dirty="0" smtClean="0">
                <a:solidFill>
                  <a:schemeClr val="tx1"/>
                </a:solidFill>
                <a:latin typeface="+mn-ea"/>
                <a:ea typeface="+mn-ea"/>
              </a:rPr>
              <a:t>和</a:t>
            </a:r>
            <a:r>
              <a:rPr lang="en-US" altLang="zh-CN" sz="2800" dirty="0" smtClean="0">
                <a:solidFill>
                  <a:schemeClr val="tx1"/>
                </a:solidFill>
                <a:latin typeface="+mn-ea"/>
                <a:ea typeface="+mn-ea"/>
              </a:rPr>
              <a:t>free()</a:t>
            </a:r>
            <a:r>
              <a:rPr lang="zh-CN" altLang="en-US" sz="2800" dirty="0" smtClean="0">
                <a:solidFill>
                  <a:schemeClr val="tx1"/>
                </a:solidFill>
                <a:latin typeface="+mn-ea"/>
                <a:ea typeface="+mn-ea"/>
              </a:rPr>
              <a:t>两个函数动态地分配内存和释放内存。但是，在嵌入式实时操作系统中，多次这样做会把原来很大的一块连续内存区域，逐渐地分割成许多非常小而且彼此又不相邻的内存区域，也就是</a:t>
            </a:r>
            <a:r>
              <a:rPr lang="zh-CN" altLang="en-US" sz="2800" dirty="0" smtClean="0">
                <a:solidFill>
                  <a:srgbClr val="FF0000"/>
                </a:solidFill>
                <a:latin typeface="+mn-ea"/>
                <a:ea typeface="+mn-ea"/>
              </a:rPr>
              <a:t>内存碎片</a:t>
            </a:r>
            <a:r>
              <a:rPr lang="zh-CN" altLang="en-US" sz="2800" dirty="0" smtClean="0">
                <a:solidFill>
                  <a:schemeClr val="tx1"/>
                </a:solidFill>
                <a:latin typeface="+mn-ea"/>
                <a:ea typeface="+mn-ea"/>
              </a:rPr>
              <a:t>。由于这些碎片的大量存在，使得程序到后来连非常小的内存也分配不到。</a:t>
            </a:r>
            <a:endParaRPr lang="en-US" altLang="zh-CN" sz="2800" dirty="0" smtClean="0">
              <a:solidFill>
                <a:schemeClr val="tx1"/>
              </a:solidFill>
              <a:latin typeface="+mn-ea"/>
              <a:ea typeface="+mn-ea"/>
            </a:endParaRPr>
          </a:p>
          <a:p>
            <a:r>
              <a:rPr lang="zh-CN" altLang="en-US" sz="2800" dirty="0" smtClean="0">
                <a:solidFill>
                  <a:schemeClr val="tx1"/>
                </a:solidFill>
                <a:latin typeface="+mn-ea"/>
                <a:ea typeface="+mn-ea"/>
              </a:rPr>
              <a:t>由于算法的原因，</a:t>
            </a:r>
            <a:r>
              <a:rPr lang="en-US" altLang="zh-CN" sz="2800" dirty="0" err="1" smtClean="0">
                <a:solidFill>
                  <a:schemeClr val="tx1"/>
                </a:solidFill>
                <a:latin typeface="+mn-ea"/>
                <a:ea typeface="+mn-ea"/>
              </a:rPr>
              <a:t>malloc</a:t>
            </a:r>
            <a:r>
              <a:rPr lang="en-US" altLang="zh-CN" sz="2800" dirty="0" smtClean="0">
                <a:solidFill>
                  <a:schemeClr val="tx1"/>
                </a:solidFill>
                <a:latin typeface="+mn-ea"/>
                <a:ea typeface="+mn-ea"/>
              </a:rPr>
              <a:t>()</a:t>
            </a:r>
            <a:r>
              <a:rPr lang="zh-CN" altLang="en-US" sz="2800" dirty="0" smtClean="0">
                <a:solidFill>
                  <a:schemeClr val="tx1"/>
                </a:solidFill>
                <a:latin typeface="+mn-ea"/>
                <a:ea typeface="+mn-ea"/>
              </a:rPr>
              <a:t>和</a:t>
            </a:r>
            <a:r>
              <a:rPr lang="en-US" altLang="zh-CN" sz="2800" dirty="0" smtClean="0">
                <a:solidFill>
                  <a:schemeClr val="tx1"/>
                </a:solidFill>
                <a:latin typeface="+mn-ea"/>
                <a:ea typeface="+mn-ea"/>
              </a:rPr>
              <a:t>free()</a:t>
            </a:r>
            <a:r>
              <a:rPr lang="zh-CN" altLang="en-US" sz="2800" dirty="0" smtClean="0">
                <a:solidFill>
                  <a:schemeClr val="tx1"/>
                </a:solidFill>
                <a:latin typeface="+mn-ea"/>
                <a:ea typeface="+mn-ea"/>
              </a:rPr>
              <a:t>函数</a:t>
            </a:r>
            <a:r>
              <a:rPr lang="zh-CN" altLang="en-US" sz="2800" dirty="0" smtClean="0">
                <a:solidFill>
                  <a:srgbClr val="FF0000"/>
                </a:solidFill>
                <a:latin typeface="+mn-ea"/>
                <a:ea typeface="+mn-ea"/>
              </a:rPr>
              <a:t>执行时间是不确定</a:t>
            </a:r>
            <a:r>
              <a:rPr lang="zh-CN" altLang="en-US" sz="2800" dirty="0" smtClean="0">
                <a:solidFill>
                  <a:schemeClr val="tx1"/>
                </a:solidFill>
                <a:latin typeface="+mn-ea"/>
                <a:ea typeface="+mn-ea"/>
              </a:rPr>
              <a:t>的。 </a:t>
            </a:r>
            <a:endParaRPr lang="en-US" altLang="zh-CN" sz="2800" dirty="0" smtClean="0">
              <a:solidFill>
                <a:schemeClr val="tx1"/>
              </a:solidFill>
              <a:latin typeface="+mn-ea"/>
              <a:ea typeface="+mn-ea"/>
            </a:endParaRPr>
          </a:p>
          <a:p>
            <a:r>
              <a:rPr lang="zh-CN" altLang="en-US" sz="2800" dirty="0" smtClean="0">
                <a:solidFill>
                  <a:schemeClr val="tx1"/>
                </a:solidFill>
                <a:latin typeface="+mn-ea"/>
                <a:ea typeface="+mn-ea"/>
              </a:rPr>
              <a:t>常用方法：固定大小分区、可变长度分区；</a:t>
            </a:r>
            <a:r>
              <a:rPr lang="zh-CN" altLang="en-US" sz="2800" dirty="0" smtClean="0">
                <a:solidFill>
                  <a:srgbClr val="FF0000"/>
                </a:solidFill>
                <a:latin typeface="+mn-ea"/>
                <a:ea typeface="+mn-ea"/>
              </a:rPr>
              <a:t>详细的可参阅</a:t>
            </a:r>
            <a:r>
              <a:rPr lang="en-US" altLang="zh-CN" sz="2800" dirty="0" err="1" smtClean="0">
                <a:solidFill>
                  <a:srgbClr val="FF0000"/>
                </a:solidFill>
                <a:latin typeface="+mn-ea"/>
                <a:ea typeface="+mn-ea"/>
              </a:rPr>
              <a:t>FreeRTOS</a:t>
            </a:r>
            <a:r>
              <a:rPr lang="zh-CN" altLang="en-US" sz="2800" dirty="0" smtClean="0">
                <a:solidFill>
                  <a:srgbClr val="FF0000"/>
                </a:solidFill>
                <a:latin typeface="+mn-ea"/>
                <a:ea typeface="+mn-ea"/>
              </a:rPr>
              <a:t>的内存管理。</a:t>
            </a:r>
            <a:endParaRPr lang="en-US" altLang="zh-CN" sz="2800" dirty="0" smtClean="0">
              <a:solidFill>
                <a:srgbClr val="FF0000"/>
              </a:solidFill>
              <a:latin typeface="+mn-ea"/>
              <a:ea typeface="+mn-ea"/>
            </a:endParaRPr>
          </a:p>
          <a:p>
            <a:endParaRPr lang="zh-CN" altLang="en-US" sz="2800" dirty="0">
              <a:solidFill>
                <a:schemeClr val="tx1"/>
              </a:solidFill>
              <a:latin typeface="+mn-ea"/>
              <a:ea typeface="+mn-ea"/>
            </a:endParaRPr>
          </a:p>
        </p:txBody>
      </p:sp>
      <p:sp>
        <p:nvSpPr>
          <p:cNvPr id="4" name="页脚占位符 3"/>
          <p:cNvSpPr>
            <a:spLocks noGrp="1"/>
          </p:cNvSpPr>
          <p:nvPr>
            <p:ph type="ftr" sz="quarter" idx="5"/>
          </p:nvPr>
        </p:nvSpPr>
        <p:spPr/>
        <p:txBody>
          <a:bodyPr/>
          <a:lstStyle/>
          <a:p>
            <a:r>
              <a:rPr lang="en-US" altLang="zh-CN" smtClean="0">
                <a:solidFill>
                  <a:prstClr val="white"/>
                </a:solidFill>
              </a:rPr>
              <a:t>Andriod</a:t>
            </a:r>
            <a:endParaRPr lang="zh-CN" altLang="en-US" dirty="0">
              <a:solidFill>
                <a:prstClr val="white"/>
              </a:solidFill>
            </a:endParaRPr>
          </a:p>
        </p:txBody>
      </p:sp>
      <p:sp>
        <p:nvSpPr>
          <p:cNvPr id="5" name="日期占位符 4"/>
          <p:cNvSpPr>
            <a:spLocks noGrp="1"/>
          </p:cNvSpPr>
          <p:nvPr>
            <p:ph type="dt" sz="half" idx="6"/>
          </p:nvPr>
        </p:nvSpPr>
        <p:spPr/>
        <p:txBody>
          <a:bodyPr/>
          <a:lstStyle/>
          <a:p>
            <a:fld id="{B26C1E08-0480-4423-8209-2E269C5E35ED}" type="datetime4">
              <a:rPr lang="en-US" altLang="zh-CN" smtClean="0">
                <a:solidFill>
                  <a:prstClr val="white"/>
                </a:solidFill>
              </a:rPr>
              <a:pPr/>
              <a:t>April 8, 2021</a:t>
            </a:fld>
            <a:endParaRPr lang="en-US" dirty="0" smtClean="0">
              <a:solidFill>
                <a:prstClr val="white"/>
              </a:solidFill>
            </a:endParaRPr>
          </a:p>
        </p:txBody>
      </p:sp>
      <p:sp>
        <p:nvSpPr>
          <p:cNvPr id="6" name="灯片编号占位符 5"/>
          <p:cNvSpPr>
            <a:spLocks noGrp="1"/>
          </p:cNvSpPr>
          <p:nvPr>
            <p:ph type="sldNum" sz="quarter" idx="7"/>
          </p:nvPr>
        </p:nvSpPr>
        <p:spPr/>
        <p:txBody>
          <a:bodyPr/>
          <a:lstStyle/>
          <a:p>
            <a:pPr marL="96520"/>
            <a:fld id="{81D60167-4931-47E6-BA6A-407CBD079E47}" type="slidenum">
              <a:rPr lang="en-US" altLang="zh-CN" spc="-10" smtClean="0">
                <a:solidFill>
                  <a:prstClr val="white"/>
                </a:solidFill>
                <a:cs typeface="Garamond"/>
              </a:rPr>
              <a:pPr marL="96520"/>
              <a:t>49</a:t>
            </a:fld>
            <a:endParaRPr lang="zh-CN" altLang="en-US" dirty="0">
              <a:solidFill>
                <a:prstClr val="white"/>
              </a:solidFill>
              <a:cs typeface="Garamon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solidFill>
                  <a:schemeClr val="tx1"/>
                </a:solidFill>
                <a:latin typeface="宋体" pitchFamily="2" charset="-122"/>
                <a:ea typeface="宋体" pitchFamily="2" charset="-122"/>
              </a:rPr>
              <a:t>继续改进</a:t>
            </a:r>
            <a:r>
              <a:rPr lang="en-US" altLang="zh-CN" dirty="0" smtClean="0">
                <a:solidFill>
                  <a:schemeClr val="tx1"/>
                </a:solidFill>
                <a:latin typeface="宋体" pitchFamily="2" charset="-122"/>
                <a:ea typeface="宋体" pitchFamily="2" charset="-122"/>
              </a:rPr>
              <a:t>   </a:t>
            </a:r>
            <a:r>
              <a:rPr lang="zh-CN" altLang="en-US" dirty="0" smtClean="0">
                <a:solidFill>
                  <a:schemeClr val="tx1"/>
                </a:solidFill>
                <a:latin typeface="宋体" pitchFamily="2" charset="-122"/>
                <a:ea typeface="宋体" pitchFamily="2" charset="-122"/>
              </a:rPr>
              <a:t>实现</a:t>
            </a:r>
            <a:r>
              <a:rPr lang="zh-CN" altLang="en-US" dirty="0" smtClean="0">
                <a:solidFill>
                  <a:srgbClr val="FF0000"/>
                </a:solidFill>
                <a:latin typeface="宋体" pitchFamily="2" charset="-122"/>
                <a:ea typeface="宋体" pitchFamily="2" charset="-122"/>
              </a:rPr>
              <a:t>流程控制</a:t>
            </a:r>
            <a:r>
              <a:rPr lang="en-US" altLang="zh-CN" dirty="0" smtClean="0">
                <a:solidFill>
                  <a:srgbClr val="FF0000"/>
                </a:solidFill>
                <a:latin typeface="宋体" pitchFamily="2" charset="-122"/>
                <a:ea typeface="宋体" pitchFamily="2" charset="-122"/>
              </a:rPr>
              <a:t>---</a:t>
            </a:r>
            <a:r>
              <a:rPr lang="zh-CN" altLang="en-US" dirty="0" smtClean="0">
                <a:solidFill>
                  <a:srgbClr val="FF0000"/>
                </a:solidFill>
                <a:latin typeface="宋体" pitchFamily="2" charset="-122"/>
                <a:ea typeface="宋体" pitchFamily="2" charset="-122"/>
              </a:rPr>
              <a:t>状态机</a:t>
            </a:r>
            <a:endParaRPr lang="zh-CN" altLang="en-US" dirty="0">
              <a:latin typeface="宋体" pitchFamily="2" charset="-122"/>
              <a:ea typeface="宋体" pitchFamily="2" charset="-122"/>
            </a:endParaRPr>
          </a:p>
        </p:txBody>
      </p:sp>
      <p:sp>
        <p:nvSpPr>
          <p:cNvPr id="3" name="文本占位符 2"/>
          <p:cNvSpPr>
            <a:spLocks noGrp="1"/>
          </p:cNvSpPr>
          <p:nvPr>
            <p:ph type="body" idx="1"/>
          </p:nvPr>
        </p:nvSpPr>
        <p:spPr/>
        <p:txBody>
          <a:bodyPr/>
          <a:lstStyle/>
          <a:p>
            <a:r>
              <a:rPr lang="zh-CN" altLang="en-US" sz="2400" dirty="0" smtClean="0">
                <a:latin typeface="+mn-ea"/>
                <a:ea typeface="+mn-ea"/>
              </a:rPr>
              <a:t> </a:t>
            </a:r>
            <a:r>
              <a:rPr lang="zh-CN" altLang="en-US" sz="2400" dirty="0" smtClean="0">
                <a:solidFill>
                  <a:schemeClr val="tx1"/>
                </a:solidFill>
                <a:latin typeface="+mn-ea"/>
                <a:ea typeface="+mn-ea"/>
              </a:rPr>
              <a:t>在主程序与任务之间增加一个接口</a:t>
            </a:r>
            <a:r>
              <a:rPr lang="en-US" altLang="zh-CN" sz="2400" dirty="0" smtClean="0">
                <a:solidFill>
                  <a:schemeClr val="tx1"/>
                </a:solidFill>
                <a:latin typeface="+mn-ea"/>
                <a:ea typeface="+mn-ea"/>
              </a:rPr>
              <a:t>:</a:t>
            </a:r>
            <a:r>
              <a:rPr lang="zh-CN" altLang="en-US" sz="2400" dirty="0" smtClean="0">
                <a:solidFill>
                  <a:srgbClr val="FF0000"/>
                </a:solidFill>
                <a:latin typeface="+mn-ea"/>
                <a:ea typeface="+mn-ea"/>
              </a:rPr>
              <a:t>任务状态控制器。</a:t>
            </a:r>
            <a:r>
              <a:rPr lang="zh-CN" altLang="en-US" sz="2400" dirty="0" smtClean="0">
                <a:solidFill>
                  <a:schemeClr val="tx1"/>
                </a:solidFill>
                <a:latin typeface="+mn-ea"/>
                <a:ea typeface="+mn-ea"/>
              </a:rPr>
              <a:t>主程序只与任务的状态控制器打交道，由状态控制器负责调用任务的片段以及控制阶段的变换。</a:t>
            </a:r>
            <a:endParaRPr lang="en-US" altLang="zh-CN" sz="2400" dirty="0" smtClean="0">
              <a:solidFill>
                <a:schemeClr val="tx1"/>
              </a:solidFill>
              <a:latin typeface="+mn-ea"/>
              <a:ea typeface="+mn-ea"/>
            </a:endParaRPr>
          </a:p>
          <a:p>
            <a:r>
              <a:rPr lang="zh-CN" altLang="en-US" sz="2400" dirty="0" smtClean="0">
                <a:solidFill>
                  <a:srgbClr val="FF0000"/>
                </a:solidFill>
                <a:latin typeface="宋体" pitchFamily="2" charset="-122"/>
                <a:ea typeface="宋体" pitchFamily="2" charset="-122"/>
              </a:rPr>
              <a:t>状态机：</a:t>
            </a:r>
            <a:endParaRPr lang="en-US" altLang="zh-CN" sz="2400" dirty="0" smtClean="0">
              <a:solidFill>
                <a:srgbClr val="FF0000"/>
              </a:solidFill>
              <a:latin typeface="宋体" pitchFamily="2" charset="-122"/>
              <a:ea typeface="宋体" pitchFamily="2" charset="-122"/>
            </a:endParaRPr>
          </a:p>
          <a:p>
            <a:pPr>
              <a:buNone/>
            </a:pPr>
            <a:r>
              <a:rPr lang="en-US" altLang="zh-CN" sz="2400" dirty="0" smtClean="0">
                <a:solidFill>
                  <a:srgbClr val="FF0000"/>
                </a:solidFill>
                <a:latin typeface="宋体" pitchFamily="2" charset="-122"/>
                <a:ea typeface="宋体" pitchFamily="2" charset="-122"/>
              </a:rPr>
              <a:t>	</a:t>
            </a:r>
            <a:r>
              <a:rPr lang="zh-CN" altLang="en-US" sz="2000" dirty="0" smtClean="0">
                <a:solidFill>
                  <a:srgbClr val="FF0000"/>
                </a:solidFill>
                <a:latin typeface="宋体" pitchFamily="2" charset="-122"/>
                <a:ea typeface="宋体" pitchFamily="2" charset="-122"/>
              </a:rPr>
              <a:t>优点：占用资源少</a:t>
            </a:r>
            <a:r>
              <a:rPr lang="zh-CN" altLang="en-US" sz="2000" dirty="0" smtClean="0">
                <a:solidFill>
                  <a:schemeClr val="tx1"/>
                </a:solidFill>
                <a:latin typeface="宋体" pitchFamily="2" charset="-122"/>
                <a:ea typeface="宋体" pitchFamily="2" charset="-122"/>
              </a:rPr>
              <a:t>，执行</a:t>
            </a:r>
            <a:r>
              <a:rPr lang="zh-CN" altLang="en-US" sz="2000" dirty="0" smtClean="0">
                <a:solidFill>
                  <a:srgbClr val="FF0000"/>
                </a:solidFill>
                <a:latin typeface="宋体" pitchFamily="2" charset="-122"/>
                <a:ea typeface="宋体" pitchFamily="2" charset="-122"/>
              </a:rPr>
              <a:t>效率高</a:t>
            </a:r>
            <a:r>
              <a:rPr lang="zh-CN" altLang="en-US" sz="2000" dirty="0" smtClean="0">
                <a:solidFill>
                  <a:schemeClr val="tx1"/>
                </a:solidFill>
                <a:latin typeface="宋体" pitchFamily="2" charset="-122"/>
                <a:ea typeface="宋体" pitchFamily="2" charset="-122"/>
              </a:rPr>
              <a:t>。</a:t>
            </a:r>
            <a:endParaRPr lang="en-US" altLang="zh-CN" sz="2000" dirty="0" smtClean="0">
              <a:solidFill>
                <a:schemeClr val="tx1"/>
              </a:solidFill>
              <a:latin typeface="宋体" pitchFamily="2" charset="-122"/>
              <a:ea typeface="宋体" pitchFamily="2" charset="-122"/>
            </a:endParaRPr>
          </a:p>
          <a:p>
            <a:pPr>
              <a:buNone/>
            </a:pPr>
            <a:r>
              <a:rPr lang="en-US" altLang="zh-CN" sz="2000" dirty="0" smtClean="0">
                <a:solidFill>
                  <a:schemeClr val="tx1"/>
                </a:solidFill>
                <a:latin typeface="宋体" pitchFamily="2" charset="-122"/>
                <a:ea typeface="宋体" pitchFamily="2" charset="-122"/>
              </a:rPr>
              <a:t>	</a:t>
            </a:r>
            <a:r>
              <a:rPr lang="zh-CN" altLang="en-US" sz="2000" dirty="0" smtClean="0">
                <a:solidFill>
                  <a:srgbClr val="FF0000"/>
                </a:solidFill>
                <a:latin typeface="宋体" pitchFamily="2" charset="-122"/>
                <a:ea typeface="宋体" pitchFamily="2" charset="-122"/>
              </a:rPr>
              <a:t>缺点：</a:t>
            </a:r>
            <a:r>
              <a:rPr lang="zh-CN" altLang="en-US" sz="2000" dirty="0" smtClean="0">
                <a:solidFill>
                  <a:schemeClr val="tx1"/>
                </a:solidFill>
                <a:latin typeface="宋体" pitchFamily="2" charset="-122"/>
                <a:ea typeface="宋体" pitchFamily="2" charset="-122"/>
              </a:rPr>
              <a:t>任务被拆得支离破碎，</a:t>
            </a:r>
            <a:r>
              <a:rPr lang="zh-CN" altLang="en-US" sz="2000" dirty="0" smtClean="0">
                <a:solidFill>
                  <a:srgbClr val="FF0000"/>
                </a:solidFill>
                <a:latin typeface="宋体" pitchFamily="2" charset="-122"/>
                <a:ea typeface="宋体" pitchFamily="2" charset="-122"/>
              </a:rPr>
              <a:t>流程不直观</a:t>
            </a:r>
            <a:r>
              <a:rPr lang="zh-CN" altLang="en-US" sz="2000" dirty="0" smtClean="0">
                <a:solidFill>
                  <a:schemeClr val="tx1"/>
                </a:solidFill>
                <a:latin typeface="宋体" pitchFamily="2" charset="-122"/>
                <a:ea typeface="宋体" pitchFamily="2" charset="-122"/>
              </a:rPr>
              <a:t>。</a:t>
            </a:r>
            <a:endParaRPr lang="en-US" altLang="zh-CN" sz="2000" dirty="0" smtClean="0">
              <a:solidFill>
                <a:schemeClr val="tx1"/>
              </a:solidFill>
              <a:latin typeface="宋体" pitchFamily="2" charset="-122"/>
              <a:ea typeface="宋体" pitchFamily="2" charset="-122"/>
            </a:endParaRPr>
          </a:p>
          <a:p>
            <a:pPr>
              <a:buNone/>
            </a:pPr>
            <a:endParaRPr lang="en-US" altLang="zh-CN" sz="2000" dirty="0" smtClean="0">
              <a:solidFill>
                <a:schemeClr val="tx1"/>
              </a:solidFill>
              <a:latin typeface="宋体" pitchFamily="2" charset="-122"/>
              <a:ea typeface="宋体" pitchFamily="2" charset="-122"/>
            </a:endParaRPr>
          </a:p>
          <a:p>
            <a:pPr>
              <a:buNone/>
            </a:pPr>
            <a:endParaRPr lang="zh-CN" altLang="en-US" sz="2000" dirty="0" smtClean="0">
              <a:solidFill>
                <a:schemeClr val="tx1"/>
              </a:solidFill>
              <a:latin typeface="宋体" pitchFamily="2" charset="-122"/>
              <a:ea typeface="宋体" pitchFamily="2" charset="-122"/>
            </a:endParaRPr>
          </a:p>
        </p:txBody>
      </p:sp>
      <p:sp>
        <p:nvSpPr>
          <p:cNvPr id="4" name="页脚占位符 3"/>
          <p:cNvSpPr>
            <a:spLocks noGrp="1"/>
          </p:cNvSpPr>
          <p:nvPr>
            <p:ph type="ftr" sz="quarter" idx="5"/>
          </p:nvPr>
        </p:nvSpPr>
        <p:spPr/>
        <p:txBody>
          <a:bodyPr/>
          <a:lstStyle/>
          <a:p>
            <a:endParaRPr lang="zh-CN" altLang="en-US" dirty="0">
              <a:solidFill>
                <a:prstClr val="white"/>
              </a:solidFill>
            </a:endParaRPr>
          </a:p>
        </p:txBody>
      </p:sp>
      <p:sp>
        <p:nvSpPr>
          <p:cNvPr id="5" name="日期占位符 4"/>
          <p:cNvSpPr>
            <a:spLocks noGrp="1"/>
          </p:cNvSpPr>
          <p:nvPr>
            <p:ph type="dt" sz="half" idx="6"/>
          </p:nvPr>
        </p:nvSpPr>
        <p:spPr/>
        <p:txBody>
          <a:bodyPr/>
          <a:lstStyle/>
          <a:p>
            <a:fld id="{371880F6-179E-4A8D-AF00-CE045C346144}" type="datetime4">
              <a:rPr lang="en-US" altLang="zh-CN" smtClean="0">
                <a:solidFill>
                  <a:prstClr val="white"/>
                </a:solidFill>
              </a:rPr>
              <a:pPr/>
              <a:t>April 8, 2021</a:t>
            </a:fld>
            <a:endParaRPr lang="en-US" dirty="0" smtClean="0">
              <a:solidFill>
                <a:prstClr val="white"/>
              </a:solidFill>
            </a:endParaRPr>
          </a:p>
        </p:txBody>
      </p:sp>
      <p:sp>
        <p:nvSpPr>
          <p:cNvPr id="6" name="灯片编号占位符 5"/>
          <p:cNvSpPr>
            <a:spLocks noGrp="1"/>
          </p:cNvSpPr>
          <p:nvPr>
            <p:ph type="sldNum" sz="quarter" idx="7"/>
          </p:nvPr>
        </p:nvSpPr>
        <p:spPr/>
        <p:txBody>
          <a:bodyPr/>
          <a:lstStyle/>
          <a:p>
            <a:pPr marL="96520"/>
            <a:fld id="{81D60167-4931-47E6-BA6A-407CBD079E47}" type="slidenum">
              <a:rPr lang="en-US" altLang="zh-CN" spc="-10" smtClean="0">
                <a:solidFill>
                  <a:prstClr val="white"/>
                </a:solidFill>
                <a:cs typeface="Garamond"/>
              </a:rPr>
              <a:pPr marL="96520"/>
              <a:t>5</a:t>
            </a:fld>
            <a:endParaRPr lang="zh-CN" altLang="en-US" dirty="0">
              <a:solidFill>
                <a:prstClr val="white"/>
              </a:solidFill>
              <a:cs typeface="Garamond"/>
            </a:endParaRPr>
          </a:p>
        </p:txBody>
      </p:sp>
      <p:pic>
        <p:nvPicPr>
          <p:cNvPr id="49154" name="Picture 2"/>
          <p:cNvPicPr>
            <a:picLocks noChangeAspect="1" noChangeArrowheads="1"/>
          </p:cNvPicPr>
          <p:nvPr/>
        </p:nvPicPr>
        <p:blipFill>
          <a:blip r:embed="rId2" cstate="print"/>
          <a:srcRect/>
          <a:stretch>
            <a:fillRect/>
          </a:stretch>
        </p:blipFill>
        <p:spPr bwMode="auto">
          <a:xfrm>
            <a:off x="5270500" y="2946400"/>
            <a:ext cx="5257800" cy="3505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solidFill>
                  <a:schemeClr val="tx1"/>
                </a:solidFill>
                <a:latin typeface="+mn-ea"/>
                <a:ea typeface="+mn-ea"/>
              </a:rPr>
              <a:t>使用实时内核的优缺点</a:t>
            </a:r>
            <a:endParaRPr lang="zh-CN" altLang="en-US" dirty="0">
              <a:solidFill>
                <a:schemeClr val="tx1"/>
              </a:solidFill>
              <a:latin typeface="+mn-ea"/>
              <a:ea typeface="+mn-ea"/>
            </a:endParaRPr>
          </a:p>
        </p:txBody>
      </p:sp>
      <p:sp>
        <p:nvSpPr>
          <p:cNvPr id="3" name="文本占位符 2"/>
          <p:cNvSpPr>
            <a:spLocks noGrp="1"/>
          </p:cNvSpPr>
          <p:nvPr>
            <p:ph type="body" idx="1"/>
          </p:nvPr>
        </p:nvSpPr>
        <p:spPr/>
        <p:txBody>
          <a:bodyPr/>
          <a:lstStyle/>
          <a:p>
            <a:r>
              <a:rPr lang="zh-CN" altLang="en-US" sz="2800" dirty="0" smtClean="0">
                <a:solidFill>
                  <a:schemeClr val="tx1"/>
                </a:solidFill>
                <a:latin typeface="+mn-ea"/>
                <a:ea typeface="+mn-ea"/>
              </a:rPr>
              <a:t>使得实时应用程序的</a:t>
            </a:r>
            <a:r>
              <a:rPr lang="zh-CN" altLang="en-US" sz="2800" dirty="0" smtClean="0">
                <a:solidFill>
                  <a:srgbClr val="FF0000"/>
                </a:solidFill>
                <a:latin typeface="+mn-ea"/>
                <a:ea typeface="+mn-ea"/>
              </a:rPr>
              <a:t>设计和扩展变得容易</a:t>
            </a:r>
            <a:r>
              <a:rPr lang="zh-CN" altLang="en-US" sz="2800" dirty="0" smtClean="0">
                <a:solidFill>
                  <a:schemeClr val="tx1"/>
                </a:solidFill>
                <a:latin typeface="+mn-ea"/>
                <a:ea typeface="+mn-ea"/>
              </a:rPr>
              <a:t>，不需要大的改动就可以增加新的功能。通过将应用程序分割成若干独立的任务，</a:t>
            </a:r>
            <a:r>
              <a:rPr lang="en-US" altLang="zh-CN" sz="2800" dirty="0" smtClean="0">
                <a:solidFill>
                  <a:schemeClr val="tx1"/>
                </a:solidFill>
                <a:latin typeface="+mn-ea"/>
                <a:ea typeface="+mn-ea"/>
              </a:rPr>
              <a:t>RTOS</a:t>
            </a:r>
            <a:r>
              <a:rPr lang="zh-CN" altLang="en-US" sz="2800" dirty="0" smtClean="0">
                <a:solidFill>
                  <a:schemeClr val="tx1"/>
                </a:solidFill>
                <a:latin typeface="+mn-ea"/>
                <a:ea typeface="+mn-ea"/>
              </a:rPr>
              <a:t>使得应用程序的设计过程大为减化。</a:t>
            </a:r>
            <a:endParaRPr lang="en-US" altLang="zh-CN" sz="2800" dirty="0" smtClean="0">
              <a:solidFill>
                <a:schemeClr val="tx1"/>
              </a:solidFill>
              <a:latin typeface="+mn-ea"/>
              <a:ea typeface="+mn-ea"/>
            </a:endParaRPr>
          </a:p>
          <a:p>
            <a:r>
              <a:rPr lang="zh-CN" altLang="en-US" sz="2800" dirty="0" smtClean="0">
                <a:solidFill>
                  <a:schemeClr val="tx1"/>
                </a:solidFill>
                <a:latin typeface="+mn-ea"/>
                <a:ea typeface="+mn-ea"/>
              </a:rPr>
              <a:t>使用实时内核</a:t>
            </a:r>
            <a:r>
              <a:rPr lang="zh-CN" altLang="en-US" sz="2800" dirty="0" smtClean="0">
                <a:solidFill>
                  <a:srgbClr val="FF0000"/>
                </a:solidFill>
                <a:latin typeface="+mn-ea"/>
                <a:ea typeface="+mn-ea"/>
              </a:rPr>
              <a:t>额外的需求</a:t>
            </a:r>
            <a:r>
              <a:rPr lang="zh-CN" altLang="en-US" sz="2800" dirty="0" smtClean="0">
                <a:solidFill>
                  <a:schemeClr val="tx1"/>
                </a:solidFill>
                <a:latin typeface="+mn-ea"/>
                <a:ea typeface="+mn-ea"/>
              </a:rPr>
              <a:t>是：</a:t>
            </a:r>
            <a:r>
              <a:rPr lang="zh-CN" altLang="en-US" sz="2800" dirty="0" smtClean="0">
                <a:solidFill>
                  <a:srgbClr val="FF0000"/>
                </a:solidFill>
                <a:latin typeface="+mn-ea"/>
                <a:ea typeface="+mn-ea"/>
              </a:rPr>
              <a:t>内核的价格</a:t>
            </a:r>
            <a:r>
              <a:rPr lang="zh-CN" altLang="en-US" sz="2800" dirty="0" smtClean="0">
                <a:solidFill>
                  <a:schemeClr val="tx1"/>
                </a:solidFill>
                <a:latin typeface="+mn-ea"/>
                <a:ea typeface="+mn-ea"/>
              </a:rPr>
              <a:t>、</a:t>
            </a:r>
            <a:r>
              <a:rPr lang="zh-CN" altLang="en-US" sz="2800" dirty="0" smtClean="0">
                <a:solidFill>
                  <a:srgbClr val="FF0000"/>
                </a:solidFill>
                <a:latin typeface="+mn-ea"/>
                <a:ea typeface="+mn-ea"/>
              </a:rPr>
              <a:t>额外的</a:t>
            </a:r>
            <a:r>
              <a:rPr lang="en-US" altLang="zh-CN" sz="2800" dirty="0" smtClean="0">
                <a:solidFill>
                  <a:srgbClr val="FF0000"/>
                </a:solidFill>
                <a:latin typeface="+mn-ea"/>
                <a:ea typeface="+mn-ea"/>
              </a:rPr>
              <a:t>ROM/RAM</a:t>
            </a:r>
            <a:r>
              <a:rPr lang="zh-CN" altLang="en-US" sz="2800" dirty="0" smtClean="0">
                <a:solidFill>
                  <a:srgbClr val="FF0000"/>
                </a:solidFill>
                <a:latin typeface="+mn-ea"/>
                <a:ea typeface="+mn-ea"/>
              </a:rPr>
              <a:t>开销</a:t>
            </a:r>
            <a:r>
              <a:rPr lang="zh-CN" altLang="en-US" sz="2800" dirty="0" smtClean="0">
                <a:solidFill>
                  <a:schemeClr val="tx1"/>
                </a:solidFill>
                <a:latin typeface="+mn-ea"/>
                <a:ea typeface="+mn-ea"/>
              </a:rPr>
              <a:t>、</a:t>
            </a:r>
            <a:r>
              <a:rPr lang="en-US" altLang="zh-CN" sz="2800" dirty="0" smtClean="0">
                <a:solidFill>
                  <a:schemeClr val="tx1"/>
                </a:solidFill>
                <a:latin typeface="+mn-ea"/>
                <a:ea typeface="+mn-ea"/>
              </a:rPr>
              <a:t>2</a:t>
            </a:r>
            <a:r>
              <a:rPr lang="zh-CN" altLang="en-US" sz="2800" dirty="0" smtClean="0">
                <a:solidFill>
                  <a:schemeClr val="tx1"/>
                </a:solidFill>
                <a:latin typeface="+mn-ea"/>
                <a:ea typeface="+mn-ea"/>
              </a:rPr>
              <a:t>到</a:t>
            </a:r>
            <a:r>
              <a:rPr lang="en-US" altLang="zh-CN" sz="2800" dirty="0" smtClean="0">
                <a:solidFill>
                  <a:schemeClr val="tx1"/>
                </a:solidFill>
                <a:latin typeface="+mn-ea"/>
                <a:ea typeface="+mn-ea"/>
              </a:rPr>
              <a:t>4</a:t>
            </a:r>
            <a:r>
              <a:rPr lang="zh-CN" altLang="en-US" sz="2800" dirty="0" smtClean="0">
                <a:solidFill>
                  <a:schemeClr val="tx1"/>
                </a:solidFill>
                <a:latin typeface="+mn-ea"/>
                <a:ea typeface="+mn-ea"/>
              </a:rPr>
              <a:t>百分点的</a:t>
            </a:r>
            <a:r>
              <a:rPr lang="en-US" altLang="zh-CN" sz="2800" dirty="0" smtClean="0">
                <a:solidFill>
                  <a:srgbClr val="FF0000"/>
                </a:solidFill>
                <a:latin typeface="+mn-ea"/>
                <a:ea typeface="+mn-ea"/>
              </a:rPr>
              <a:t>CPU</a:t>
            </a:r>
            <a:r>
              <a:rPr lang="zh-CN" altLang="en-US" sz="2800" dirty="0" smtClean="0">
                <a:solidFill>
                  <a:srgbClr val="FF0000"/>
                </a:solidFill>
                <a:latin typeface="+mn-ea"/>
                <a:ea typeface="+mn-ea"/>
              </a:rPr>
              <a:t>额外负荷</a:t>
            </a:r>
            <a:r>
              <a:rPr lang="zh-CN" altLang="en-US" sz="2800" dirty="0" smtClean="0">
                <a:solidFill>
                  <a:schemeClr val="tx1"/>
                </a:solidFill>
                <a:latin typeface="+mn-ea"/>
                <a:ea typeface="+mn-ea"/>
              </a:rPr>
              <a:t>、 使用</a:t>
            </a:r>
            <a:r>
              <a:rPr lang="zh-CN" altLang="en-US" sz="2800" dirty="0" smtClean="0">
                <a:solidFill>
                  <a:srgbClr val="FF0000"/>
                </a:solidFill>
                <a:latin typeface="+mn-ea"/>
                <a:ea typeface="+mn-ea"/>
              </a:rPr>
              <a:t>硬件成本</a:t>
            </a:r>
            <a:r>
              <a:rPr lang="zh-CN" altLang="en-US" sz="2800" dirty="0" smtClean="0">
                <a:solidFill>
                  <a:schemeClr val="tx1"/>
                </a:solidFill>
                <a:latin typeface="+mn-ea"/>
                <a:ea typeface="+mn-ea"/>
              </a:rPr>
              <a:t>。</a:t>
            </a:r>
            <a:endParaRPr lang="en-US" altLang="zh-CN" sz="2800" dirty="0" smtClean="0">
              <a:solidFill>
                <a:schemeClr val="tx1"/>
              </a:solidFill>
              <a:latin typeface="+mn-ea"/>
              <a:ea typeface="+mn-ea"/>
            </a:endParaRPr>
          </a:p>
          <a:p>
            <a:r>
              <a:rPr lang="en-US" altLang="zh-CN" sz="2800" dirty="0" smtClean="0">
                <a:solidFill>
                  <a:schemeClr val="tx1"/>
                </a:solidFill>
                <a:latin typeface="+mn-ea"/>
                <a:ea typeface="+mn-ea"/>
              </a:rPr>
              <a:t>RTOS</a:t>
            </a:r>
            <a:r>
              <a:rPr lang="zh-CN" altLang="en-US" sz="2800" dirty="0" smtClean="0">
                <a:solidFill>
                  <a:schemeClr val="tx1"/>
                </a:solidFill>
                <a:latin typeface="+mn-ea"/>
                <a:ea typeface="+mn-ea"/>
              </a:rPr>
              <a:t>价格可能包括：</a:t>
            </a:r>
            <a:endParaRPr lang="en-US" altLang="zh-CN" sz="2800" dirty="0" smtClean="0">
              <a:solidFill>
                <a:schemeClr val="tx1"/>
              </a:solidFill>
              <a:latin typeface="+mn-ea"/>
              <a:ea typeface="+mn-ea"/>
            </a:endParaRPr>
          </a:p>
          <a:p>
            <a:pPr>
              <a:buNone/>
            </a:pPr>
            <a:r>
              <a:rPr lang="en-US" altLang="zh-CN" sz="2800" dirty="0" smtClean="0">
                <a:solidFill>
                  <a:schemeClr val="tx1"/>
                </a:solidFill>
                <a:latin typeface="+mn-ea"/>
                <a:ea typeface="+mn-ea"/>
              </a:rPr>
              <a:t> RTOS</a:t>
            </a:r>
            <a:r>
              <a:rPr lang="zh-CN" altLang="en-US" sz="2800" dirty="0" smtClean="0">
                <a:solidFill>
                  <a:schemeClr val="tx1"/>
                </a:solidFill>
                <a:latin typeface="+mn-ea"/>
                <a:ea typeface="+mn-ea"/>
              </a:rPr>
              <a:t>的基本价格；</a:t>
            </a:r>
            <a:endParaRPr lang="en-US" altLang="zh-CN" sz="2800" dirty="0" smtClean="0">
              <a:solidFill>
                <a:schemeClr val="tx1"/>
              </a:solidFill>
              <a:latin typeface="+mn-ea"/>
              <a:ea typeface="+mn-ea"/>
            </a:endParaRPr>
          </a:p>
          <a:p>
            <a:pPr>
              <a:buNone/>
            </a:pPr>
            <a:r>
              <a:rPr lang="en-US" altLang="zh-CN" sz="2800" dirty="0" smtClean="0">
                <a:solidFill>
                  <a:schemeClr val="tx1"/>
                </a:solidFill>
                <a:latin typeface="+mn-ea"/>
                <a:ea typeface="+mn-ea"/>
              </a:rPr>
              <a:t> RTOS</a:t>
            </a:r>
            <a:r>
              <a:rPr lang="zh-CN" altLang="en-US" sz="2800" dirty="0" smtClean="0">
                <a:solidFill>
                  <a:schemeClr val="tx1"/>
                </a:solidFill>
                <a:latin typeface="+mn-ea"/>
                <a:ea typeface="+mn-ea"/>
              </a:rPr>
              <a:t>的开发座席费；</a:t>
            </a:r>
            <a:endParaRPr lang="en-US" altLang="zh-CN" sz="2800" dirty="0" smtClean="0">
              <a:solidFill>
                <a:schemeClr val="tx1"/>
              </a:solidFill>
              <a:latin typeface="+mn-ea"/>
              <a:ea typeface="+mn-ea"/>
            </a:endParaRPr>
          </a:p>
          <a:p>
            <a:pPr>
              <a:buNone/>
            </a:pPr>
            <a:r>
              <a:rPr lang="en-US" altLang="zh-CN" sz="2800" dirty="0" smtClean="0">
                <a:solidFill>
                  <a:schemeClr val="tx1"/>
                </a:solidFill>
                <a:latin typeface="+mn-ea"/>
                <a:ea typeface="+mn-ea"/>
              </a:rPr>
              <a:t> RTOS</a:t>
            </a:r>
            <a:r>
              <a:rPr lang="zh-CN" altLang="en-US" sz="2800" dirty="0" smtClean="0">
                <a:solidFill>
                  <a:schemeClr val="tx1"/>
                </a:solidFill>
                <a:latin typeface="+mn-ea"/>
                <a:ea typeface="+mn-ea"/>
              </a:rPr>
              <a:t>版权使用费；</a:t>
            </a:r>
            <a:endParaRPr lang="en-US" altLang="zh-CN" sz="2800" dirty="0" smtClean="0">
              <a:solidFill>
                <a:schemeClr val="tx1"/>
              </a:solidFill>
              <a:latin typeface="+mn-ea"/>
              <a:ea typeface="+mn-ea"/>
            </a:endParaRPr>
          </a:p>
          <a:p>
            <a:pPr>
              <a:buNone/>
            </a:pPr>
            <a:r>
              <a:rPr lang="en-US" altLang="zh-CN" sz="2800" dirty="0" smtClean="0">
                <a:solidFill>
                  <a:schemeClr val="tx1"/>
                </a:solidFill>
                <a:latin typeface="+mn-ea"/>
                <a:ea typeface="+mn-ea"/>
              </a:rPr>
              <a:t> RTOS</a:t>
            </a:r>
            <a:r>
              <a:rPr lang="zh-CN" altLang="en-US" sz="2800" dirty="0" smtClean="0">
                <a:solidFill>
                  <a:schemeClr val="tx1"/>
                </a:solidFill>
                <a:latin typeface="+mn-ea"/>
                <a:ea typeface="+mn-ea"/>
              </a:rPr>
              <a:t>软件年维护费。</a:t>
            </a:r>
            <a:endParaRPr lang="zh-CN" altLang="en-US" sz="2800" dirty="0">
              <a:solidFill>
                <a:schemeClr val="tx1"/>
              </a:solidFill>
              <a:latin typeface="+mn-ea"/>
              <a:ea typeface="+mn-ea"/>
            </a:endParaRPr>
          </a:p>
        </p:txBody>
      </p:sp>
      <p:sp>
        <p:nvSpPr>
          <p:cNvPr id="4" name="页脚占位符 3"/>
          <p:cNvSpPr>
            <a:spLocks noGrp="1"/>
          </p:cNvSpPr>
          <p:nvPr>
            <p:ph type="ftr" sz="quarter" idx="5"/>
          </p:nvPr>
        </p:nvSpPr>
        <p:spPr/>
        <p:txBody>
          <a:bodyPr/>
          <a:lstStyle/>
          <a:p>
            <a:endParaRPr lang="zh-CN" altLang="en-US" dirty="0">
              <a:solidFill>
                <a:prstClr val="white"/>
              </a:solidFill>
            </a:endParaRPr>
          </a:p>
        </p:txBody>
      </p:sp>
      <p:sp>
        <p:nvSpPr>
          <p:cNvPr id="5" name="日期占位符 4"/>
          <p:cNvSpPr>
            <a:spLocks noGrp="1"/>
          </p:cNvSpPr>
          <p:nvPr>
            <p:ph type="dt" sz="half" idx="6"/>
          </p:nvPr>
        </p:nvSpPr>
        <p:spPr/>
        <p:txBody>
          <a:bodyPr/>
          <a:lstStyle/>
          <a:p>
            <a:fld id="{B26C1E08-0480-4423-8209-2E269C5E35ED}" type="datetime4">
              <a:rPr lang="en-US" altLang="zh-CN" smtClean="0">
                <a:solidFill>
                  <a:prstClr val="white"/>
                </a:solidFill>
              </a:rPr>
              <a:pPr/>
              <a:t>April 8, 2021</a:t>
            </a:fld>
            <a:endParaRPr lang="en-US" dirty="0" smtClean="0">
              <a:solidFill>
                <a:prstClr val="white"/>
              </a:solidFill>
            </a:endParaRPr>
          </a:p>
        </p:txBody>
      </p:sp>
      <p:sp>
        <p:nvSpPr>
          <p:cNvPr id="6" name="灯片编号占位符 5"/>
          <p:cNvSpPr>
            <a:spLocks noGrp="1"/>
          </p:cNvSpPr>
          <p:nvPr>
            <p:ph type="sldNum" sz="quarter" idx="7"/>
          </p:nvPr>
        </p:nvSpPr>
        <p:spPr/>
        <p:txBody>
          <a:bodyPr/>
          <a:lstStyle/>
          <a:p>
            <a:pPr marL="96520"/>
            <a:fld id="{81D60167-4931-47E6-BA6A-407CBD079E47}" type="slidenum">
              <a:rPr lang="en-US" altLang="zh-CN" spc="-10" smtClean="0">
                <a:solidFill>
                  <a:prstClr val="white"/>
                </a:solidFill>
                <a:cs typeface="Garamond"/>
              </a:rPr>
              <a:pPr marL="96520"/>
              <a:t>50</a:t>
            </a:fld>
            <a:endParaRPr lang="zh-CN" altLang="en-US" dirty="0">
              <a:solidFill>
                <a:prstClr val="white"/>
              </a:solidFill>
              <a:cs typeface="Garamond"/>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solidFill>
                  <a:schemeClr val="tx1"/>
                </a:solidFill>
                <a:latin typeface="+mn-ea"/>
                <a:ea typeface="+mn-ea"/>
              </a:rPr>
              <a:t>RTOS</a:t>
            </a:r>
            <a:r>
              <a:rPr lang="zh-CN" altLang="en-US" dirty="0" smtClean="0">
                <a:solidFill>
                  <a:schemeClr val="tx1"/>
                </a:solidFill>
                <a:latin typeface="+mn-ea"/>
                <a:ea typeface="+mn-ea"/>
              </a:rPr>
              <a:t>的配置、裁剪与移植</a:t>
            </a:r>
            <a:endParaRPr lang="zh-CN" altLang="en-US" dirty="0">
              <a:solidFill>
                <a:schemeClr val="tx1"/>
              </a:solidFill>
              <a:latin typeface="+mn-ea"/>
              <a:ea typeface="+mn-ea"/>
            </a:endParaRPr>
          </a:p>
        </p:txBody>
      </p:sp>
      <p:sp>
        <p:nvSpPr>
          <p:cNvPr id="3" name="文本占位符 2"/>
          <p:cNvSpPr>
            <a:spLocks noGrp="1"/>
          </p:cNvSpPr>
          <p:nvPr>
            <p:ph type="body" idx="1"/>
          </p:nvPr>
        </p:nvSpPr>
        <p:spPr/>
        <p:txBody>
          <a:bodyPr/>
          <a:lstStyle/>
          <a:p>
            <a:r>
              <a:rPr lang="zh-CN" altLang="en-US" sz="2800" dirty="0" smtClean="0">
                <a:solidFill>
                  <a:schemeClr val="tx1"/>
                </a:solidFill>
                <a:latin typeface="+mn-ea"/>
                <a:ea typeface="+mn-ea"/>
              </a:rPr>
              <a:t>详见具体</a:t>
            </a:r>
            <a:r>
              <a:rPr lang="en-US" altLang="zh-CN" sz="2800" dirty="0" smtClean="0">
                <a:solidFill>
                  <a:schemeClr val="tx1"/>
                </a:solidFill>
                <a:latin typeface="+mn-ea"/>
                <a:ea typeface="+mn-ea"/>
              </a:rPr>
              <a:t>RTOS</a:t>
            </a:r>
          </a:p>
          <a:p>
            <a:r>
              <a:rPr lang="zh-CN" altLang="en-US" sz="2800" dirty="0" smtClean="0">
                <a:solidFill>
                  <a:schemeClr val="tx1"/>
                </a:solidFill>
                <a:latin typeface="+mn-ea"/>
                <a:ea typeface="+mn-ea"/>
              </a:rPr>
              <a:t>数量</a:t>
            </a:r>
            <a:endParaRPr lang="en-US" altLang="zh-CN" sz="2800" dirty="0" smtClean="0">
              <a:solidFill>
                <a:schemeClr val="tx1"/>
              </a:solidFill>
              <a:latin typeface="+mn-ea"/>
              <a:ea typeface="+mn-ea"/>
            </a:endParaRPr>
          </a:p>
          <a:p>
            <a:r>
              <a:rPr lang="zh-CN" altLang="en-US" sz="2800" dirty="0" smtClean="0">
                <a:solidFill>
                  <a:schemeClr val="tx1"/>
                </a:solidFill>
                <a:latin typeface="+mn-ea"/>
                <a:ea typeface="+mn-ea"/>
              </a:rPr>
              <a:t>功能使能</a:t>
            </a:r>
            <a:endParaRPr lang="en-US" altLang="zh-CN" sz="2800" dirty="0" smtClean="0">
              <a:solidFill>
                <a:schemeClr val="tx1"/>
              </a:solidFill>
              <a:latin typeface="+mn-ea"/>
              <a:ea typeface="+mn-ea"/>
            </a:endParaRPr>
          </a:p>
          <a:p>
            <a:r>
              <a:rPr lang="zh-CN" altLang="en-US" sz="2800" dirty="0" smtClean="0">
                <a:solidFill>
                  <a:schemeClr val="tx1"/>
                </a:solidFill>
                <a:latin typeface="+mn-ea"/>
                <a:ea typeface="+mn-ea"/>
              </a:rPr>
              <a:t>任务切换</a:t>
            </a:r>
            <a:endParaRPr lang="en-US" altLang="zh-CN" sz="2800" dirty="0" smtClean="0">
              <a:solidFill>
                <a:schemeClr val="tx1"/>
              </a:solidFill>
              <a:latin typeface="+mn-ea"/>
              <a:ea typeface="+mn-ea"/>
            </a:endParaRPr>
          </a:p>
          <a:p>
            <a:r>
              <a:rPr lang="zh-CN" altLang="en-US" sz="2800" dirty="0" smtClean="0">
                <a:solidFill>
                  <a:schemeClr val="tx1"/>
                </a:solidFill>
                <a:latin typeface="+mn-ea"/>
                <a:ea typeface="+mn-ea"/>
              </a:rPr>
              <a:t>优先级处理</a:t>
            </a:r>
            <a:endParaRPr lang="en-US" altLang="zh-CN" sz="2800" dirty="0" smtClean="0">
              <a:solidFill>
                <a:schemeClr val="tx1"/>
              </a:solidFill>
              <a:latin typeface="+mn-ea"/>
              <a:ea typeface="+mn-ea"/>
            </a:endParaRPr>
          </a:p>
          <a:p>
            <a:r>
              <a:rPr lang="zh-CN" altLang="en-US" sz="2800" dirty="0" smtClean="0">
                <a:solidFill>
                  <a:schemeClr val="tx1"/>
                </a:solidFill>
                <a:latin typeface="+mn-ea"/>
                <a:ea typeface="+mn-ea"/>
              </a:rPr>
              <a:t>堆栈方向</a:t>
            </a:r>
            <a:endParaRPr lang="en-US" altLang="zh-CN" sz="2800" dirty="0" smtClean="0">
              <a:solidFill>
                <a:schemeClr val="tx1"/>
              </a:solidFill>
              <a:latin typeface="+mn-ea"/>
              <a:ea typeface="+mn-ea"/>
            </a:endParaRPr>
          </a:p>
          <a:p>
            <a:r>
              <a:rPr lang="zh-CN" altLang="en-US" sz="2800" dirty="0" smtClean="0">
                <a:solidFill>
                  <a:schemeClr val="tx1"/>
                </a:solidFill>
                <a:latin typeface="+mn-ea"/>
                <a:ea typeface="+mn-ea"/>
              </a:rPr>
              <a:t>中断入口、钩子函数</a:t>
            </a:r>
          </a:p>
        </p:txBody>
      </p:sp>
      <p:sp>
        <p:nvSpPr>
          <p:cNvPr id="4" name="页脚占位符 3"/>
          <p:cNvSpPr>
            <a:spLocks noGrp="1"/>
          </p:cNvSpPr>
          <p:nvPr>
            <p:ph type="ftr" sz="quarter" idx="5"/>
          </p:nvPr>
        </p:nvSpPr>
        <p:spPr/>
        <p:txBody>
          <a:bodyPr/>
          <a:lstStyle/>
          <a:p>
            <a:r>
              <a:rPr lang="en-US" altLang="zh-CN" smtClean="0">
                <a:solidFill>
                  <a:prstClr val="white"/>
                </a:solidFill>
              </a:rPr>
              <a:t>Andriod</a:t>
            </a:r>
            <a:endParaRPr lang="zh-CN" altLang="en-US" dirty="0">
              <a:solidFill>
                <a:prstClr val="white"/>
              </a:solidFill>
            </a:endParaRPr>
          </a:p>
        </p:txBody>
      </p:sp>
      <p:sp>
        <p:nvSpPr>
          <p:cNvPr id="5" name="日期占位符 4"/>
          <p:cNvSpPr>
            <a:spLocks noGrp="1"/>
          </p:cNvSpPr>
          <p:nvPr>
            <p:ph type="dt" sz="half" idx="6"/>
          </p:nvPr>
        </p:nvSpPr>
        <p:spPr/>
        <p:txBody>
          <a:bodyPr/>
          <a:lstStyle/>
          <a:p>
            <a:fld id="{B26C1E08-0480-4423-8209-2E269C5E35ED}" type="datetime4">
              <a:rPr lang="en-US" altLang="zh-CN" smtClean="0">
                <a:solidFill>
                  <a:prstClr val="white"/>
                </a:solidFill>
              </a:rPr>
              <a:pPr/>
              <a:t>April 8, 2021</a:t>
            </a:fld>
            <a:endParaRPr lang="en-US" dirty="0" smtClean="0">
              <a:solidFill>
                <a:prstClr val="white"/>
              </a:solidFill>
            </a:endParaRPr>
          </a:p>
        </p:txBody>
      </p:sp>
      <p:sp>
        <p:nvSpPr>
          <p:cNvPr id="6" name="灯片编号占位符 5"/>
          <p:cNvSpPr>
            <a:spLocks noGrp="1"/>
          </p:cNvSpPr>
          <p:nvPr>
            <p:ph type="sldNum" sz="quarter" idx="7"/>
          </p:nvPr>
        </p:nvSpPr>
        <p:spPr/>
        <p:txBody>
          <a:bodyPr/>
          <a:lstStyle/>
          <a:p>
            <a:pPr marL="96520"/>
            <a:fld id="{81D60167-4931-47E6-BA6A-407CBD079E47}" type="slidenum">
              <a:rPr lang="en-US" altLang="zh-CN" spc="-10" smtClean="0">
                <a:solidFill>
                  <a:prstClr val="white"/>
                </a:solidFill>
                <a:cs typeface="Garamond"/>
              </a:rPr>
              <a:pPr marL="96520"/>
              <a:t>51</a:t>
            </a:fld>
            <a:endParaRPr lang="zh-CN" altLang="en-US" dirty="0">
              <a:solidFill>
                <a:prstClr val="white"/>
              </a:solidFill>
              <a:cs typeface="Garamond"/>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sz="4000" dirty="0" smtClean="0">
                <a:solidFill>
                  <a:schemeClr val="tx1"/>
                </a:solidFill>
                <a:latin typeface="宋体" pitchFamily="2" charset="-122"/>
                <a:ea typeface="宋体" pitchFamily="2" charset="-122"/>
              </a:rPr>
              <a:t>什么时候该使用</a:t>
            </a:r>
            <a:r>
              <a:rPr lang="en-US" altLang="zh-CN" sz="4000" dirty="0" smtClean="0">
                <a:solidFill>
                  <a:schemeClr val="tx1"/>
                </a:solidFill>
                <a:latin typeface="宋体" pitchFamily="2" charset="-122"/>
                <a:ea typeface="宋体" pitchFamily="2" charset="-122"/>
              </a:rPr>
              <a:t>OS</a:t>
            </a:r>
            <a:r>
              <a:rPr lang="zh-CN" altLang="zh-CN" sz="4000" dirty="0" smtClean="0">
                <a:solidFill>
                  <a:schemeClr val="tx1"/>
                </a:solidFill>
                <a:latin typeface="宋体" pitchFamily="2" charset="-122"/>
                <a:ea typeface="宋体" pitchFamily="2" charset="-122"/>
              </a:rPr>
              <a:t>？</a:t>
            </a:r>
            <a:endParaRPr lang="zh-CN" altLang="en-US" sz="4000" dirty="0">
              <a:solidFill>
                <a:schemeClr val="tx1"/>
              </a:solidFill>
              <a:latin typeface="宋体" pitchFamily="2" charset="-122"/>
              <a:ea typeface="宋体" pitchFamily="2" charset="-122"/>
            </a:endParaRPr>
          </a:p>
        </p:txBody>
      </p:sp>
      <p:sp>
        <p:nvSpPr>
          <p:cNvPr id="3" name="页脚占位符 2"/>
          <p:cNvSpPr>
            <a:spLocks noGrp="1"/>
          </p:cNvSpPr>
          <p:nvPr>
            <p:ph type="ftr" sz="quarter" idx="5"/>
          </p:nvPr>
        </p:nvSpPr>
        <p:spPr/>
        <p:txBody>
          <a:bodyPr/>
          <a:lstStyle/>
          <a:p>
            <a:endParaRPr lang="zh-CN" altLang="en-US" dirty="0">
              <a:solidFill>
                <a:prstClr val="white"/>
              </a:solidFill>
            </a:endParaRPr>
          </a:p>
        </p:txBody>
      </p:sp>
      <p:sp>
        <p:nvSpPr>
          <p:cNvPr id="4" name="日期占位符 3"/>
          <p:cNvSpPr>
            <a:spLocks noGrp="1"/>
          </p:cNvSpPr>
          <p:nvPr>
            <p:ph type="dt" sz="half" idx="6"/>
          </p:nvPr>
        </p:nvSpPr>
        <p:spPr/>
        <p:txBody>
          <a:bodyPr/>
          <a:lstStyle/>
          <a:p>
            <a:fld id="{4297F460-774D-4FAB-80E3-EE5A126762B1}" type="datetime4">
              <a:rPr lang="en-US" altLang="zh-CN" smtClean="0">
                <a:solidFill>
                  <a:prstClr val="white"/>
                </a:solidFill>
              </a:rPr>
              <a:pPr/>
              <a:t>April 8, 2021</a:t>
            </a:fld>
            <a:endParaRPr lang="en-US" dirty="0" smtClean="0">
              <a:solidFill>
                <a:prstClr val="white"/>
              </a:solidFill>
            </a:endParaRPr>
          </a:p>
        </p:txBody>
      </p:sp>
      <p:sp>
        <p:nvSpPr>
          <p:cNvPr id="5" name="灯片编号占位符 4"/>
          <p:cNvSpPr>
            <a:spLocks noGrp="1"/>
          </p:cNvSpPr>
          <p:nvPr>
            <p:ph type="sldNum" sz="quarter" idx="7"/>
          </p:nvPr>
        </p:nvSpPr>
        <p:spPr/>
        <p:txBody>
          <a:bodyPr/>
          <a:lstStyle/>
          <a:p>
            <a:pPr marL="96520"/>
            <a:fld id="{81D60167-4931-47E6-BA6A-407CBD079E47}" type="slidenum">
              <a:rPr lang="en-US" altLang="zh-CN" spc="-10" smtClean="0">
                <a:solidFill>
                  <a:prstClr val="white"/>
                </a:solidFill>
                <a:cs typeface="Garamond"/>
              </a:rPr>
              <a:pPr marL="96520"/>
              <a:t>52</a:t>
            </a:fld>
            <a:endParaRPr lang="zh-CN" altLang="en-US">
              <a:solidFill>
                <a:prstClr val="white"/>
              </a:solidFill>
              <a:cs typeface="Garamond"/>
            </a:endParaRPr>
          </a:p>
        </p:txBody>
      </p:sp>
      <p:sp>
        <p:nvSpPr>
          <p:cNvPr id="6" name="矩形 5"/>
          <p:cNvSpPr/>
          <p:nvPr/>
        </p:nvSpPr>
        <p:spPr>
          <a:xfrm>
            <a:off x="165100" y="1270000"/>
            <a:ext cx="10363200" cy="4247317"/>
          </a:xfrm>
          <a:prstGeom prst="rect">
            <a:avLst/>
          </a:prstGeom>
        </p:spPr>
        <p:txBody>
          <a:bodyPr wrap="square">
            <a:spAutoFit/>
          </a:bodyPr>
          <a:lstStyle/>
          <a:p>
            <a:r>
              <a:rPr lang="en-US" altLang="zh-CN" sz="2800" dirty="0" smtClean="0">
                <a:latin typeface="+mn-ea"/>
              </a:rPr>
              <a:t>1.</a:t>
            </a:r>
            <a:r>
              <a:rPr lang="zh-CN" altLang="zh-CN" sz="2800" dirty="0" smtClean="0">
                <a:latin typeface="+mn-ea"/>
              </a:rPr>
              <a:t>当多个任务都很</a:t>
            </a:r>
            <a:r>
              <a:rPr lang="zh-CN" altLang="zh-CN" sz="2800" dirty="0" smtClean="0">
                <a:solidFill>
                  <a:srgbClr val="FF0000"/>
                </a:solidFill>
                <a:latin typeface="+mn-ea"/>
              </a:rPr>
              <a:t>耗时</a:t>
            </a:r>
            <a:r>
              <a:rPr lang="zh-CN" altLang="zh-CN" sz="2800" dirty="0" smtClean="0">
                <a:latin typeface="+mn-ea"/>
              </a:rPr>
              <a:t>，而这些任务可以并发调用，为了提高任务之间的调度并发性，应该考虑使用</a:t>
            </a:r>
            <a:r>
              <a:rPr lang="en-US" altLang="zh-CN" sz="2800" dirty="0" smtClean="0">
                <a:latin typeface="+mn-ea"/>
              </a:rPr>
              <a:t>OS</a:t>
            </a:r>
            <a:r>
              <a:rPr lang="zh-CN" altLang="en-US" sz="2800" dirty="0" smtClean="0">
                <a:latin typeface="+mn-ea"/>
              </a:rPr>
              <a:t>；</a:t>
            </a:r>
            <a:endParaRPr lang="en-US" altLang="zh-CN" sz="2800" dirty="0" smtClean="0">
              <a:latin typeface="+mn-ea"/>
            </a:endParaRPr>
          </a:p>
          <a:p>
            <a:r>
              <a:rPr lang="en-US" altLang="zh-CN" sz="2800" dirty="0" smtClean="0">
                <a:latin typeface="+mn-ea"/>
              </a:rPr>
              <a:t>2.</a:t>
            </a:r>
            <a:r>
              <a:rPr lang="zh-CN" altLang="zh-CN" sz="2800" dirty="0" smtClean="0">
                <a:latin typeface="+mn-ea"/>
              </a:rPr>
              <a:t>当业务逻辑过于</a:t>
            </a:r>
            <a:r>
              <a:rPr lang="zh-CN" altLang="zh-CN" sz="2800" dirty="0" smtClean="0">
                <a:solidFill>
                  <a:srgbClr val="FF0000"/>
                </a:solidFill>
                <a:latin typeface="+mn-ea"/>
              </a:rPr>
              <a:t>复杂</a:t>
            </a:r>
            <a:r>
              <a:rPr lang="zh-CN" altLang="zh-CN" sz="2800" dirty="0" smtClean="0">
                <a:latin typeface="+mn-ea"/>
              </a:rPr>
              <a:t>，而通过自设计的调度器来调度时，使得设计不能简单，相较于</a:t>
            </a:r>
            <a:r>
              <a:rPr lang="en-US" altLang="zh-CN" sz="2800" dirty="0" smtClean="0">
                <a:latin typeface="+mn-ea"/>
              </a:rPr>
              <a:t>OS</a:t>
            </a:r>
            <a:r>
              <a:rPr lang="zh-CN" altLang="zh-CN" sz="2800" dirty="0" smtClean="0">
                <a:latin typeface="+mn-ea"/>
              </a:rPr>
              <a:t>往往趋于复杂，不易维护，为了使系统设计更加简单可靠，可以考虑使用</a:t>
            </a:r>
            <a:r>
              <a:rPr lang="en-US" altLang="zh-CN" sz="2800" dirty="0" smtClean="0">
                <a:latin typeface="+mn-ea"/>
              </a:rPr>
              <a:t>OS</a:t>
            </a:r>
            <a:r>
              <a:rPr lang="zh-CN" altLang="en-US" sz="2800" dirty="0" smtClean="0">
                <a:latin typeface="+mn-ea"/>
              </a:rPr>
              <a:t>；</a:t>
            </a:r>
            <a:endParaRPr lang="en-US" altLang="zh-CN" sz="2800" dirty="0" smtClean="0">
              <a:latin typeface="+mn-ea"/>
            </a:endParaRPr>
          </a:p>
          <a:p>
            <a:r>
              <a:rPr lang="en-US" altLang="zh-CN" sz="2800" dirty="0" smtClean="0">
                <a:latin typeface="+mn-ea"/>
              </a:rPr>
              <a:t>3.</a:t>
            </a:r>
            <a:r>
              <a:rPr lang="zh-CN" altLang="zh-CN" sz="2800" dirty="0" smtClean="0">
                <a:latin typeface="+mn-ea"/>
              </a:rPr>
              <a:t>当系统</a:t>
            </a:r>
            <a:r>
              <a:rPr lang="zh-CN" altLang="zh-CN" sz="2800" dirty="0" smtClean="0">
                <a:solidFill>
                  <a:srgbClr val="FF0000"/>
                </a:solidFill>
                <a:latin typeface="+mn-ea"/>
              </a:rPr>
              <a:t>资源充足</a:t>
            </a:r>
            <a:r>
              <a:rPr lang="zh-CN" altLang="zh-CN" sz="2800" dirty="0" smtClean="0">
                <a:latin typeface="+mn-ea"/>
              </a:rPr>
              <a:t>，</a:t>
            </a:r>
            <a:r>
              <a:rPr lang="zh-CN" altLang="en-US" sz="2800" dirty="0" smtClean="0">
                <a:latin typeface="+mn-ea"/>
              </a:rPr>
              <a:t>开发</a:t>
            </a:r>
            <a:r>
              <a:rPr lang="zh-CN" altLang="zh-CN" sz="2800" dirty="0" smtClean="0">
                <a:latin typeface="+mn-ea"/>
              </a:rPr>
              <a:t>团队熟悉</a:t>
            </a:r>
            <a:r>
              <a:rPr lang="en-US" altLang="zh-CN" sz="2800" dirty="0" smtClean="0">
                <a:latin typeface="+mn-ea"/>
              </a:rPr>
              <a:t>OS</a:t>
            </a:r>
            <a:r>
              <a:rPr lang="zh-CN" altLang="zh-CN" sz="2800" dirty="0" smtClean="0">
                <a:latin typeface="+mn-ea"/>
              </a:rPr>
              <a:t>，使用</a:t>
            </a:r>
            <a:r>
              <a:rPr lang="en-US" altLang="zh-CN" sz="2800" dirty="0" smtClean="0">
                <a:latin typeface="+mn-ea"/>
              </a:rPr>
              <a:t>OS</a:t>
            </a:r>
            <a:r>
              <a:rPr lang="zh-CN" altLang="zh-CN" sz="2800" dirty="0" smtClean="0">
                <a:latin typeface="+mn-ea"/>
              </a:rPr>
              <a:t>更加节省开发时间</a:t>
            </a:r>
            <a:r>
              <a:rPr lang="zh-CN" altLang="en-US" sz="2800" dirty="0" smtClean="0">
                <a:latin typeface="+mn-ea"/>
              </a:rPr>
              <a:t>；</a:t>
            </a:r>
            <a:endParaRPr lang="en-US" altLang="zh-CN" sz="2800" dirty="0" smtClean="0">
              <a:latin typeface="+mn-ea"/>
            </a:endParaRPr>
          </a:p>
          <a:p>
            <a:r>
              <a:rPr lang="en-US" altLang="zh-CN" sz="2800" dirty="0" smtClean="0">
                <a:latin typeface="+mn-ea"/>
              </a:rPr>
              <a:t>4.</a:t>
            </a:r>
            <a:r>
              <a:rPr lang="zh-CN" altLang="zh-CN" sz="2800" dirty="0" smtClean="0">
                <a:latin typeface="+mn-ea"/>
              </a:rPr>
              <a:t>对于</a:t>
            </a:r>
            <a:r>
              <a:rPr lang="zh-CN" altLang="en-US" sz="2800" dirty="0" smtClean="0">
                <a:solidFill>
                  <a:srgbClr val="FF0000"/>
                </a:solidFill>
                <a:latin typeface="+mn-ea"/>
              </a:rPr>
              <a:t>低功耗</a:t>
            </a:r>
            <a:r>
              <a:rPr lang="zh-CN" altLang="zh-CN" sz="2800" dirty="0" smtClean="0">
                <a:latin typeface="+mn-ea"/>
              </a:rPr>
              <a:t>设备，</a:t>
            </a:r>
            <a:r>
              <a:rPr lang="zh-CN" altLang="zh-CN" sz="2800" dirty="0" smtClean="0">
                <a:solidFill>
                  <a:srgbClr val="FF0000"/>
                </a:solidFill>
                <a:latin typeface="+mn-ea"/>
              </a:rPr>
              <a:t>使用前后台系统比使用</a:t>
            </a:r>
            <a:r>
              <a:rPr lang="en-US" altLang="zh-CN" sz="2800" dirty="0" smtClean="0">
                <a:solidFill>
                  <a:srgbClr val="FF0000"/>
                </a:solidFill>
                <a:latin typeface="+mn-ea"/>
              </a:rPr>
              <a:t>OS</a:t>
            </a:r>
            <a:r>
              <a:rPr lang="zh-CN" altLang="zh-CN" sz="2800" dirty="0" smtClean="0">
                <a:solidFill>
                  <a:srgbClr val="FF0000"/>
                </a:solidFill>
                <a:latin typeface="+mn-ea"/>
              </a:rPr>
              <a:t>方法更易控制系统的功耗</a:t>
            </a:r>
            <a:r>
              <a:rPr lang="zh-CN" altLang="zh-CN" sz="2800" dirty="0" smtClean="0">
                <a:latin typeface="+mn-ea"/>
              </a:rPr>
              <a:t>，因为</a:t>
            </a:r>
            <a:r>
              <a:rPr lang="en-US" altLang="zh-CN" sz="2800" dirty="0" smtClean="0">
                <a:latin typeface="+mn-ea"/>
              </a:rPr>
              <a:t> OS</a:t>
            </a:r>
            <a:r>
              <a:rPr lang="zh-CN" altLang="zh-CN" sz="2800" dirty="0" smtClean="0">
                <a:latin typeface="+mn-ea"/>
              </a:rPr>
              <a:t>系统方式，为了使任务调度及时，往往</a:t>
            </a:r>
            <a:r>
              <a:rPr lang="zh-CN" altLang="zh-CN" sz="2800" dirty="0" smtClean="0">
                <a:solidFill>
                  <a:srgbClr val="FF0000"/>
                </a:solidFill>
                <a:latin typeface="+mn-ea"/>
              </a:rPr>
              <a:t>定时器中断调度</a:t>
            </a:r>
            <a:r>
              <a:rPr lang="zh-CN" altLang="zh-CN" sz="2800" dirty="0" smtClean="0">
                <a:latin typeface="+mn-ea"/>
              </a:rPr>
              <a:t>更频繁，</a:t>
            </a:r>
            <a:r>
              <a:rPr lang="en-US" altLang="zh-CN" sz="2800" dirty="0" smtClean="0">
                <a:latin typeface="+mn-ea"/>
              </a:rPr>
              <a:t>CPU</a:t>
            </a:r>
            <a:r>
              <a:rPr lang="zh-CN" altLang="zh-CN" sz="2800" dirty="0" smtClean="0">
                <a:latin typeface="+mn-ea"/>
              </a:rPr>
              <a:t>的唤醒频率更频繁。</a:t>
            </a:r>
          </a:p>
          <a:p>
            <a:endParaRPr lang="zh-CN"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solidFill>
                  <a:schemeClr val="tx1"/>
                </a:solidFill>
                <a:latin typeface="宋体" pitchFamily="2" charset="-122"/>
                <a:ea typeface="宋体" pitchFamily="2" charset="-122"/>
              </a:rPr>
              <a:t>状态机示例</a:t>
            </a:r>
            <a:endParaRPr lang="zh-CN" altLang="en-US" dirty="0">
              <a:solidFill>
                <a:schemeClr val="tx1"/>
              </a:solidFill>
              <a:latin typeface="宋体" pitchFamily="2" charset="-122"/>
              <a:ea typeface="宋体" pitchFamily="2" charset="-122"/>
            </a:endParaRPr>
          </a:p>
        </p:txBody>
      </p:sp>
      <p:sp>
        <p:nvSpPr>
          <p:cNvPr id="3" name="文本占位符 2"/>
          <p:cNvSpPr>
            <a:spLocks noGrp="1"/>
          </p:cNvSpPr>
          <p:nvPr>
            <p:ph type="body" idx="1"/>
          </p:nvPr>
        </p:nvSpPr>
        <p:spPr/>
        <p:txBody>
          <a:bodyPr/>
          <a:lstStyle/>
          <a:p>
            <a:endParaRPr lang="zh-CN" altLang="en-US" dirty="0"/>
          </a:p>
        </p:txBody>
      </p:sp>
      <p:sp>
        <p:nvSpPr>
          <p:cNvPr id="4" name="页脚占位符 3"/>
          <p:cNvSpPr>
            <a:spLocks noGrp="1"/>
          </p:cNvSpPr>
          <p:nvPr>
            <p:ph type="ftr" sz="quarter" idx="5"/>
          </p:nvPr>
        </p:nvSpPr>
        <p:spPr/>
        <p:txBody>
          <a:bodyPr/>
          <a:lstStyle/>
          <a:p>
            <a:endParaRPr lang="zh-CN" altLang="en-US" dirty="0">
              <a:solidFill>
                <a:prstClr val="white"/>
              </a:solidFill>
            </a:endParaRPr>
          </a:p>
        </p:txBody>
      </p:sp>
      <p:sp>
        <p:nvSpPr>
          <p:cNvPr id="5" name="日期占位符 4"/>
          <p:cNvSpPr>
            <a:spLocks noGrp="1"/>
          </p:cNvSpPr>
          <p:nvPr>
            <p:ph type="dt" sz="half" idx="6"/>
          </p:nvPr>
        </p:nvSpPr>
        <p:spPr/>
        <p:txBody>
          <a:bodyPr/>
          <a:lstStyle/>
          <a:p>
            <a:fld id="{371880F6-179E-4A8D-AF00-CE045C346144}" type="datetime4">
              <a:rPr lang="en-US" altLang="zh-CN" smtClean="0">
                <a:solidFill>
                  <a:prstClr val="white"/>
                </a:solidFill>
              </a:rPr>
              <a:pPr/>
              <a:t>April 8, 2021</a:t>
            </a:fld>
            <a:endParaRPr lang="en-US" dirty="0" smtClean="0">
              <a:solidFill>
                <a:prstClr val="white"/>
              </a:solidFill>
            </a:endParaRPr>
          </a:p>
        </p:txBody>
      </p:sp>
      <p:sp>
        <p:nvSpPr>
          <p:cNvPr id="6" name="灯片编号占位符 5"/>
          <p:cNvSpPr>
            <a:spLocks noGrp="1"/>
          </p:cNvSpPr>
          <p:nvPr>
            <p:ph type="sldNum" sz="quarter" idx="7"/>
          </p:nvPr>
        </p:nvSpPr>
        <p:spPr/>
        <p:txBody>
          <a:bodyPr/>
          <a:lstStyle/>
          <a:p>
            <a:pPr marL="96520"/>
            <a:fld id="{81D60167-4931-47E6-BA6A-407CBD079E47}" type="slidenum">
              <a:rPr lang="en-US" altLang="zh-CN" spc="-10" smtClean="0">
                <a:solidFill>
                  <a:prstClr val="white"/>
                </a:solidFill>
                <a:cs typeface="Garamond"/>
              </a:rPr>
              <a:pPr marL="96520"/>
              <a:t>6</a:t>
            </a:fld>
            <a:endParaRPr lang="zh-CN" altLang="en-US" dirty="0">
              <a:solidFill>
                <a:prstClr val="white"/>
              </a:solidFill>
              <a:cs typeface="Garamond"/>
            </a:endParaRPr>
          </a:p>
        </p:txBody>
      </p:sp>
      <p:pic>
        <p:nvPicPr>
          <p:cNvPr id="50178" name="Picture 2"/>
          <p:cNvPicPr>
            <a:picLocks noChangeAspect="1" noChangeArrowheads="1"/>
          </p:cNvPicPr>
          <p:nvPr/>
        </p:nvPicPr>
        <p:blipFill>
          <a:blip r:embed="rId2" cstate="print"/>
          <a:srcRect/>
          <a:stretch>
            <a:fillRect/>
          </a:stretch>
        </p:blipFill>
        <p:spPr bwMode="auto">
          <a:xfrm>
            <a:off x="850900" y="1193800"/>
            <a:ext cx="8851900" cy="545381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solidFill>
                  <a:schemeClr val="tx1"/>
                </a:solidFill>
                <a:latin typeface="+mn-ea"/>
                <a:ea typeface="+mn-ea"/>
              </a:rPr>
              <a:t>实时系统概念 </a:t>
            </a:r>
            <a:endParaRPr lang="zh-CN" altLang="en-US" dirty="0">
              <a:solidFill>
                <a:schemeClr val="tx1"/>
              </a:solidFill>
              <a:latin typeface="+mn-ea"/>
              <a:ea typeface="+mn-ea"/>
            </a:endParaRPr>
          </a:p>
        </p:txBody>
      </p:sp>
      <p:sp>
        <p:nvSpPr>
          <p:cNvPr id="3" name="文本占位符 2"/>
          <p:cNvSpPr>
            <a:spLocks noGrp="1"/>
          </p:cNvSpPr>
          <p:nvPr>
            <p:ph type="body" idx="1"/>
          </p:nvPr>
        </p:nvSpPr>
        <p:spPr/>
        <p:txBody>
          <a:bodyPr/>
          <a:lstStyle/>
          <a:p>
            <a:r>
              <a:rPr lang="zh-CN" altLang="en-US" sz="2800" dirty="0" smtClean="0">
                <a:solidFill>
                  <a:schemeClr val="tx1"/>
                </a:solidFill>
                <a:latin typeface="+mn-ea"/>
                <a:ea typeface="+mn-ea"/>
              </a:rPr>
              <a:t>实时系统特点：如果逻辑和时序出现</a:t>
            </a:r>
            <a:r>
              <a:rPr lang="zh-CN" altLang="en-US" sz="2800" dirty="0" smtClean="0">
                <a:solidFill>
                  <a:srgbClr val="FF0000"/>
                </a:solidFill>
                <a:latin typeface="+mn-ea"/>
                <a:ea typeface="+mn-ea"/>
              </a:rPr>
              <a:t>偏差将会引起严重后果</a:t>
            </a:r>
            <a:r>
              <a:rPr lang="zh-CN" altLang="en-US" sz="2800" dirty="0" smtClean="0">
                <a:solidFill>
                  <a:schemeClr val="tx1"/>
                </a:solidFill>
                <a:latin typeface="+mn-ea"/>
                <a:ea typeface="+mn-ea"/>
              </a:rPr>
              <a:t>的系统。</a:t>
            </a:r>
            <a:endParaRPr lang="en-US" altLang="zh-CN" sz="2800" dirty="0" smtClean="0">
              <a:solidFill>
                <a:schemeClr val="tx1"/>
              </a:solidFill>
              <a:latin typeface="+mn-ea"/>
              <a:ea typeface="+mn-ea"/>
            </a:endParaRPr>
          </a:p>
          <a:p>
            <a:r>
              <a:rPr lang="zh-CN" altLang="en-US" sz="2800" dirty="0" smtClean="0">
                <a:solidFill>
                  <a:schemeClr val="tx1"/>
                </a:solidFill>
                <a:latin typeface="+mn-ea"/>
                <a:ea typeface="+mn-ea"/>
              </a:rPr>
              <a:t>有两种类型的实时系统：</a:t>
            </a:r>
            <a:r>
              <a:rPr lang="zh-CN" altLang="en-US" sz="2800" dirty="0" smtClean="0">
                <a:solidFill>
                  <a:srgbClr val="FF0000"/>
                </a:solidFill>
                <a:latin typeface="+mn-ea"/>
                <a:ea typeface="+mn-ea"/>
              </a:rPr>
              <a:t>软实时系统</a:t>
            </a:r>
            <a:r>
              <a:rPr lang="zh-CN" altLang="en-US" sz="2800" dirty="0" smtClean="0">
                <a:solidFill>
                  <a:schemeClr val="tx1"/>
                </a:solidFill>
                <a:latin typeface="+mn-ea"/>
                <a:ea typeface="+mn-ea"/>
              </a:rPr>
              <a:t>和</a:t>
            </a:r>
            <a:r>
              <a:rPr lang="zh-CN" altLang="en-US" sz="2800" dirty="0" smtClean="0">
                <a:solidFill>
                  <a:srgbClr val="FF0000"/>
                </a:solidFill>
                <a:latin typeface="+mn-ea"/>
                <a:ea typeface="+mn-ea"/>
              </a:rPr>
              <a:t>硬实时系统</a:t>
            </a:r>
            <a:r>
              <a:rPr lang="zh-CN" altLang="en-US" sz="2800" dirty="0" smtClean="0">
                <a:latin typeface="+mn-ea"/>
                <a:ea typeface="+mn-ea"/>
              </a:rPr>
              <a:t>。</a:t>
            </a:r>
            <a:endParaRPr lang="en-US" altLang="zh-CN" sz="2800" dirty="0" smtClean="0">
              <a:latin typeface="+mn-ea"/>
              <a:ea typeface="+mn-ea"/>
            </a:endParaRPr>
          </a:p>
          <a:p>
            <a:r>
              <a:rPr lang="zh-CN" altLang="en-US" sz="2800" dirty="0" smtClean="0">
                <a:solidFill>
                  <a:srgbClr val="FF0000"/>
                </a:solidFill>
                <a:latin typeface="+mn-ea"/>
                <a:ea typeface="+mn-ea"/>
              </a:rPr>
              <a:t>软实时系统：</a:t>
            </a:r>
            <a:r>
              <a:rPr lang="zh-CN" altLang="en-US" sz="2800" dirty="0" smtClean="0">
                <a:solidFill>
                  <a:schemeClr val="tx1"/>
                </a:solidFill>
                <a:latin typeface="+mn-ea"/>
                <a:ea typeface="+mn-ea"/>
              </a:rPr>
              <a:t>各个任务运行得越快越好，并不要求限定某一任务必须在多长时间内完成。 </a:t>
            </a:r>
            <a:endParaRPr lang="en-US" altLang="zh-CN" sz="2800" dirty="0" smtClean="0">
              <a:solidFill>
                <a:schemeClr val="tx1"/>
              </a:solidFill>
              <a:latin typeface="+mn-ea"/>
              <a:ea typeface="+mn-ea"/>
            </a:endParaRPr>
          </a:p>
          <a:p>
            <a:r>
              <a:rPr lang="zh-CN" altLang="en-US" sz="2800" dirty="0" smtClean="0">
                <a:solidFill>
                  <a:srgbClr val="FF0000"/>
                </a:solidFill>
                <a:latin typeface="+mn-ea"/>
                <a:ea typeface="+mn-ea"/>
              </a:rPr>
              <a:t>硬实时系统：</a:t>
            </a:r>
            <a:r>
              <a:rPr lang="zh-CN" altLang="en-US" sz="2800" dirty="0" smtClean="0">
                <a:solidFill>
                  <a:schemeClr val="tx1"/>
                </a:solidFill>
                <a:latin typeface="+mn-ea"/>
                <a:ea typeface="+mn-ea"/>
              </a:rPr>
              <a:t>各任务不仅要执行无误而且要做到</a:t>
            </a:r>
            <a:r>
              <a:rPr lang="zh-CN" altLang="en-US" sz="2800" dirty="0" smtClean="0">
                <a:solidFill>
                  <a:srgbClr val="FF0000"/>
                </a:solidFill>
                <a:latin typeface="+mn-ea"/>
                <a:ea typeface="+mn-ea"/>
              </a:rPr>
              <a:t>准时</a:t>
            </a:r>
            <a:r>
              <a:rPr lang="zh-CN" altLang="en-US" sz="2800" dirty="0" smtClean="0">
                <a:solidFill>
                  <a:schemeClr val="tx1"/>
                </a:solidFill>
                <a:latin typeface="+mn-ea"/>
                <a:ea typeface="+mn-ea"/>
              </a:rPr>
              <a:t>。</a:t>
            </a:r>
            <a:endParaRPr lang="en-US" altLang="zh-CN" sz="2800" dirty="0" smtClean="0">
              <a:solidFill>
                <a:schemeClr val="tx1"/>
              </a:solidFill>
              <a:latin typeface="+mn-ea"/>
              <a:ea typeface="+mn-ea"/>
            </a:endParaRPr>
          </a:p>
          <a:p>
            <a:r>
              <a:rPr lang="zh-CN" altLang="en-US" sz="2800" dirty="0" smtClean="0">
                <a:solidFill>
                  <a:schemeClr val="tx1"/>
                </a:solidFill>
                <a:latin typeface="+mn-ea"/>
                <a:ea typeface="+mn-ea"/>
              </a:rPr>
              <a:t>大多数实时系统是</a:t>
            </a:r>
            <a:r>
              <a:rPr lang="zh-CN" altLang="en-US" sz="2800" b="1" dirty="0" smtClean="0">
                <a:solidFill>
                  <a:schemeClr val="tx1"/>
                </a:solidFill>
                <a:latin typeface="+mn-ea"/>
                <a:ea typeface="+mn-ea"/>
              </a:rPr>
              <a:t>二者的结合</a:t>
            </a:r>
            <a:r>
              <a:rPr lang="zh-CN" altLang="en-US" sz="2800" dirty="0" smtClean="0">
                <a:solidFill>
                  <a:schemeClr val="tx1"/>
                </a:solidFill>
                <a:latin typeface="+mn-ea"/>
                <a:ea typeface="+mn-ea"/>
              </a:rPr>
              <a:t>。</a:t>
            </a:r>
            <a:endParaRPr lang="en-US" altLang="zh-CN" sz="2800" dirty="0" smtClean="0">
              <a:solidFill>
                <a:schemeClr val="tx1"/>
              </a:solidFill>
              <a:latin typeface="+mn-ea"/>
              <a:ea typeface="+mn-ea"/>
            </a:endParaRPr>
          </a:p>
          <a:p>
            <a:r>
              <a:rPr lang="zh-CN" altLang="en-US" sz="2800" dirty="0" smtClean="0">
                <a:solidFill>
                  <a:schemeClr val="tx1"/>
                </a:solidFill>
                <a:latin typeface="+mn-ea"/>
                <a:ea typeface="+mn-ea"/>
              </a:rPr>
              <a:t>实时应用软件的设计一般比非实时应用软件设计</a:t>
            </a:r>
            <a:r>
              <a:rPr lang="zh-CN" altLang="en-US" sz="2800" dirty="0" smtClean="0">
                <a:solidFill>
                  <a:srgbClr val="FF0000"/>
                </a:solidFill>
                <a:latin typeface="+mn-ea"/>
                <a:ea typeface="+mn-ea"/>
              </a:rPr>
              <a:t>难。</a:t>
            </a:r>
            <a:endParaRPr lang="zh-CN" altLang="en-US" sz="2800" dirty="0">
              <a:solidFill>
                <a:srgbClr val="FF0000"/>
              </a:solidFill>
              <a:latin typeface="+mn-ea"/>
              <a:ea typeface="+mn-ea"/>
            </a:endParaRPr>
          </a:p>
        </p:txBody>
      </p:sp>
      <p:sp>
        <p:nvSpPr>
          <p:cNvPr id="4" name="页脚占位符 3"/>
          <p:cNvSpPr>
            <a:spLocks noGrp="1"/>
          </p:cNvSpPr>
          <p:nvPr>
            <p:ph type="ftr" sz="quarter" idx="5"/>
          </p:nvPr>
        </p:nvSpPr>
        <p:spPr/>
        <p:txBody>
          <a:bodyPr/>
          <a:lstStyle/>
          <a:p>
            <a:endParaRPr lang="zh-CN" altLang="en-US" dirty="0">
              <a:solidFill>
                <a:prstClr val="white"/>
              </a:solidFill>
            </a:endParaRPr>
          </a:p>
        </p:txBody>
      </p:sp>
      <p:sp>
        <p:nvSpPr>
          <p:cNvPr id="5" name="日期占位符 4"/>
          <p:cNvSpPr>
            <a:spLocks noGrp="1"/>
          </p:cNvSpPr>
          <p:nvPr>
            <p:ph type="dt" sz="half" idx="6"/>
          </p:nvPr>
        </p:nvSpPr>
        <p:spPr/>
        <p:txBody>
          <a:bodyPr/>
          <a:lstStyle/>
          <a:p>
            <a:fld id="{B26C1E08-0480-4423-8209-2E269C5E35ED}" type="datetime4">
              <a:rPr lang="en-US" altLang="zh-CN" smtClean="0">
                <a:solidFill>
                  <a:prstClr val="white"/>
                </a:solidFill>
              </a:rPr>
              <a:pPr/>
              <a:t>April 8, 2021</a:t>
            </a:fld>
            <a:endParaRPr lang="en-US" dirty="0" smtClean="0">
              <a:solidFill>
                <a:prstClr val="white"/>
              </a:solidFill>
            </a:endParaRPr>
          </a:p>
        </p:txBody>
      </p:sp>
      <p:sp>
        <p:nvSpPr>
          <p:cNvPr id="6" name="灯片编号占位符 5"/>
          <p:cNvSpPr>
            <a:spLocks noGrp="1"/>
          </p:cNvSpPr>
          <p:nvPr>
            <p:ph type="sldNum" sz="quarter" idx="7"/>
          </p:nvPr>
        </p:nvSpPr>
        <p:spPr/>
        <p:txBody>
          <a:bodyPr/>
          <a:lstStyle/>
          <a:p>
            <a:pPr marL="96520"/>
            <a:fld id="{81D60167-4931-47E6-BA6A-407CBD079E47}" type="slidenum">
              <a:rPr lang="en-US" altLang="zh-CN" spc="-10" smtClean="0">
                <a:solidFill>
                  <a:prstClr val="white"/>
                </a:solidFill>
                <a:cs typeface="Garamond"/>
              </a:rPr>
              <a:pPr marL="96520"/>
              <a:t>7</a:t>
            </a:fld>
            <a:endParaRPr lang="zh-CN" altLang="en-US" dirty="0">
              <a:solidFill>
                <a:prstClr val="white"/>
              </a:solidFill>
              <a:cs typeface="Garamond"/>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solidFill>
                  <a:schemeClr val="tx1"/>
                </a:solidFill>
                <a:latin typeface="宋体" pitchFamily="2" charset="-122"/>
                <a:ea typeface="宋体" pitchFamily="2" charset="-122"/>
              </a:rPr>
              <a:t>任务切换与任务调度</a:t>
            </a:r>
            <a:endParaRPr lang="zh-CN" altLang="en-US" dirty="0">
              <a:solidFill>
                <a:schemeClr val="tx1"/>
              </a:solidFill>
              <a:latin typeface="宋体" pitchFamily="2" charset="-122"/>
              <a:ea typeface="宋体" pitchFamily="2" charset="-122"/>
            </a:endParaRPr>
          </a:p>
        </p:txBody>
      </p:sp>
      <p:sp>
        <p:nvSpPr>
          <p:cNvPr id="3" name="文本占位符 2"/>
          <p:cNvSpPr>
            <a:spLocks noGrp="1"/>
          </p:cNvSpPr>
          <p:nvPr>
            <p:ph type="body" idx="1"/>
          </p:nvPr>
        </p:nvSpPr>
        <p:spPr/>
        <p:txBody>
          <a:bodyPr/>
          <a:lstStyle/>
          <a:p>
            <a:r>
              <a:rPr lang="zh-CN" altLang="en-US" sz="2400" b="1" dirty="0" smtClean="0">
                <a:solidFill>
                  <a:schemeClr val="tx1"/>
                </a:solidFill>
                <a:latin typeface="宋体" pitchFamily="2" charset="-122"/>
                <a:ea typeface="宋体" pitchFamily="2" charset="-122"/>
              </a:rPr>
              <a:t>与顺序执行不同</a:t>
            </a:r>
            <a:r>
              <a:rPr lang="zh-CN" altLang="en-US" sz="2400" dirty="0" smtClean="0">
                <a:solidFill>
                  <a:schemeClr val="tx1"/>
                </a:solidFill>
                <a:latin typeface="宋体" pitchFamily="2" charset="-122"/>
                <a:ea typeface="宋体" pitchFamily="2" charset="-122"/>
              </a:rPr>
              <a:t>的是</a:t>
            </a:r>
            <a:r>
              <a:rPr lang="en-US" altLang="zh-CN" sz="2400" dirty="0" smtClean="0">
                <a:solidFill>
                  <a:schemeClr val="tx1"/>
                </a:solidFill>
                <a:latin typeface="宋体" pitchFamily="2" charset="-122"/>
                <a:ea typeface="宋体" pitchFamily="2" charset="-122"/>
              </a:rPr>
              <a:t>:</a:t>
            </a:r>
            <a:r>
              <a:rPr lang="zh-CN" altLang="en-US" sz="2400" dirty="0" smtClean="0">
                <a:solidFill>
                  <a:schemeClr val="tx1"/>
                </a:solidFill>
                <a:latin typeface="宋体" pitchFamily="2" charset="-122"/>
                <a:ea typeface="宋体" pitchFamily="2" charset="-122"/>
              </a:rPr>
              <a:t>在执行完每个任务后，任务释放</a:t>
            </a:r>
            <a:r>
              <a:rPr lang="en-US" altLang="zh-CN" sz="2400" dirty="0" smtClean="0">
                <a:solidFill>
                  <a:schemeClr val="tx1"/>
                </a:solidFill>
                <a:latin typeface="宋体" pitchFamily="2" charset="-122"/>
                <a:ea typeface="宋体" pitchFamily="2" charset="-122"/>
              </a:rPr>
              <a:t>CPU，</a:t>
            </a:r>
            <a:r>
              <a:rPr lang="zh-CN" altLang="en-US" sz="2400" dirty="0" smtClean="0">
                <a:solidFill>
                  <a:schemeClr val="tx1"/>
                </a:solidFill>
                <a:latin typeface="宋体" pitchFamily="2" charset="-122"/>
                <a:ea typeface="宋体" pitchFamily="2" charset="-122"/>
              </a:rPr>
              <a:t>调度器分派下一个的任务接管</a:t>
            </a:r>
            <a:r>
              <a:rPr lang="en-US" altLang="zh-CN" sz="2400" dirty="0" smtClean="0">
                <a:solidFill>
                  <a:schemeClr val="tx1"/>
                </a:solidFill>
                <a:latin typeface="宋体" pitchFamily="2" charset="-122"/>
                <a:ea typeface="宋体" pitchFamily="2" charset="-122"/>
              </a:rPr>
              <a:t>CPU </a:t>
            </a:r>
            <a:r>
              <a:rPr lang="zh-CN" altLang="en-US" sz="2400" dirty="0" smtClean="0">
                <a:solidFill>
                  <a:schemeClr val="tx1"/>
                </a:solidFill>
                <a:latin typeface="宋体" pitchFamily="2" charset="-122"/>
                <a:ea typeface="宋体" pitchFamily="2" charset="-122"/>
              </a:rPr>
              <a:t>。</a:t>
            </a:r>
            <a:endParaRPr lang="en-US" altLang="zh-CN" sz="2400" dirty="0" smtClean="0">
              <a:solidFill>
                <a:schemeClr val="tx1"/>
              </a:solidFill>
              <a:latin typeface="宋体" pitchFamily="2" charset="-122"/>
              <a:ea typeface="宋体" pitchFamily="2" charset="-122"/>
            </a:endParaRPr>
          </a:p>
          <a:p>
            <a:r>
              <a:rPr lang="zh-CN" altLang="en-US" sz="2400" b="1" dirty="0" smtClean="0">
                <a:solidFill>
                  <a:schemeClr val="tx1"/>
                </a:solidFill>
                <a:latin typeface="宋体" pitchFamily="2" charset="-122"/>
                <a:ea typeface="宋体" pitchFamily="2" charset="-122"/>
              </a:rPr>
              <a:t>与状态机不同的是</a:t>
            </a:r>
            <a:r>
              <a:rPr lang="en-US" altLang="zh-CN" sz="2400" dirty="0" smtClean="0">
                <a:solidFill>
                  <a:schemeClr val="tx1"/>
                </a:solidFill>
                <a:latin typeface="宋体" pitchFamily="2" charset="-122"/>
                <a:ea typeface="宋体" pitchFamily="2" charset="-122"/>
              </a:rPr>
              <a:t>:</a:t>
            </a:r>
            <a:r>
              <a:rPr lang="zh-CN" altLang="en-US" sz="2400" dirty="0" smtClean="0">
                <a:solidFill>
                  <a:srgbClr val="FF0000"/>
                </a:solidFill>
                <a:latin typeface="宋体" pitchFamily="2" charset="-122"/>
                <a:ea typeface="宋体" pitchFamily="2" charset="-122"/>
              </a:rPr>
              <a:t>状态机及主程序就是任务调用者，是主动调用者，任务片段是受调用者</a:t>
            </a:r>
            <a:r>
              <a:rPr lang="en-US" altLang="zh-CN" sz="2400" dirty="0" smtClean="0">
                <a:solidFill>
                  <a:schemeClr val="tx1"/>
                </a:solidFill>
                <a:latin typeface="宋体" pitchFamily="2" charset="-122"/>
                <a:ea typeface="宋体" pitchFamily="2" charset="-122"/>
              </a:rPr>
              <a:t>。</a:t>
            </a:r>
            <a:r>
              <a:rPr lang="zh-CN" altLang="en-US" sz="2400" dirty="0" smtClean="0">
                <a:solidFill>
                  <a:schemeClr val="tx1"/>
                </a:solidFill>
                <a:latin typeface="宋体" pitchFamily="2" charset="-122"/>
                <a:ea typeface="宋体" pitchFamily="2" charset="-122"/>
              </a:rPr>
              <a:t>而</a:t>
            </a:r>
            <a:r>
              <a:rPr lang="zh-CN" altLang="en-US" sz="2400" dirty="0" smtClean="0">
                <a:solidFill>
                  <a:srgbClr val="FF0000"/>
                </a:solidFill>
                <a:latin typeface="宋体" pitchFamily="2" charset="-122"/>
                <a:ea typeface="宋体" pitchFamily="2" charset="-122"/>
              </a:rPr>
              <a:t>任务调度器中，任务调度者是被调用者</a:t>
            </a:r>
            <a:r>
              <a:rPr lang="zh-CN" altLang="en-US" sz="2400" dirty="0" smtClean="0">
                <a:solidFill>
                  <a:schemeClr val="tx1"/>
                </a:solidFill>
                <a:latin typeface="宋体" pitchFamily="2" charset="-122"/>
                <a:ea typeface="宋体" pitchFamily="2" charset="-122"/>
              </a:rPr>
              <a:t>。</a:t>
            </a:r>
            <a:endParaRPr lang="en-US" altLang="zh-CN" sz="2400" dirty="0" smtClean="0">
              <a:solidFill>
                <a:schemeClr val="tx1"/>
              </a:solidFill>
              <a:latin typeface="宋体" pitchFamily="2" charset="-122"/>
              <a:ea typeface="宋体" pitchFamily="2" charset="-122"/>
            </a:endParaRPr>
          </a:p>
          <a:p>
            <a:r>
              <a:rPr lang="zh-CN" altLang="en-US" sz="2400" dirty="0" smtClean="0">
                <a:solidFill>
                  <a:srgbClr val="FF0000"/>
                </a:solidFill>
                <a:latin typeface="宋体" pitchFamily="2" charset="-122"/>
                <a:ea typeface="宋体" pitchFamily="2" charset="-122"/>
              </a:rPr>
              <a:t>这种调用关系决定了任务又可以像以前顺序流程那样写成直观的任务函数</a:t>
            </a:r>
            <a:r>
              <a:rPr lang="zh-CN" altLang="en-US" sz="2400" dirty="0" smtClean="0">
                <a:solidFill>
                  <a:schemeClr val="tx1"/>
                </a:solidFill>
                <a:latin typeface="宋体" pitchFamily="2" charset="-122"/>
                <a:ea typeface="宋体" pitchFamily="2" charset="-122"/>
              </a:rPr>
              <a:t>。</a:t>
            </a:r>
            <a:endParaRPr lang="en-US" altLang="zh-CN" sz="2400" dirty="0" smtClean="0">
              <a:solidFill>
                <a:schemeClr val="tx1"/>
              </a:solidFill>
              <a:latin typeface="宋体" pitchFamily="2" charset="-122"/>
              <a:ea typeface="宋体" pitchFamily="2" charset="-122"/>
            </a:endParaRPr>
          </a:p>
          <a:p>
            <a:r>
              <a:rPr lang="zh-CN" altLang="en-US" sz="2400" dirty="0" smtClean="0">
                <a:solidFill>
                  <a:schemeClr val="tx1"/>
                </a:solidFill>
                <a:latin typeface="宋体" pitchFamily="2" charset="-122"/>
                <a:ea typeface="宋体" pitchFamily="2" charset="-122"/>
              </a:rPr>
              <a:t>任务执行完任务片段后到达</a:t>
            </a:r>
            <a:r>
              <a:rPr lang="zh-CN" altLang="en-US" sz="2400" dirty="0" smtClean="0">
                <a:solidFill>
                  <a:srgbClr val="FF0000"/>
                </a:solidFill>
                <a:latin typeface="宋体" pitchFamily="2" charset="-122"/>
                <a:ea typeface="宋体" pitchFamily="2" charset="-122"/>
              </a:rPr>
              <a:t>切换点</a:t>
            </a:r>
            <a:r>
              <a:rPr lang="zh-CN" altLang="en-US" sz="2400" dirty="0" smtClean="0">
                <a:solidFill>
                  <a:schemeClr val="tx1"/>
                </a:solidFill>
                <a:latin typeface="宋体" pitchFamily="2" charset="-122"/>
                <a:ea typeface="宋体" pitchFamily="2" charset="-122"/>
              </a:rPr>
              <a:t>，此时</a:t>
            </a:r>
            <a:endParaRPr lang="en-US" altLang="zh-CN" sz="2400" dirty="0" smtClean="0">
              <a:solidFill>
                <a:schemeClr val="tx1"/>
              </a:solidFill>
              <a:latin typeface="宋体" pitchFamily="2" charset="-122"/>
              <a:ea typeface="宋体" pitchFamily="2" charset="-122"/>
            </a:endParaRPr>
          </a:p>
          <a:p>
            <a:pPr>
              <a:buNone/>
            </a:pPr>
            <a:r>
              <a:rPr lang="zh-CN" altLang="en-US" sz="2400" dirty="0" smtClean="0">
                <a:solidFill>
                  <a:schemeClr val="tx1"/>
                </a:solidFill>
                <a:latin typeface="宋体" pitchFamily="2" charset="-122"/>
                <a:ea typeface="宋体" pitchFamily="2" charset="-122"/>
              </a:rPr>
              <a:t>调用任务调度函数将该任务流折断，调度器</a:t>
            </a:r>
            <a:endParaRPr lang="en-US" altLang="zh-CN" sz="2400" dirty="0" smtClean="0">
              <a:solidFill>
                <a:schemeClr val="tx1"/>
              </a:solidFill>
              <a:latin typeface="宋体" pitchFamily="2" charset="-122"/>
              <a:ea typeface="宋体" pitchFamily="2" charset="-122"/>
            </a:endParaRPr>
          </a:p>
          <a:p>
            <a:pPr>
              <a:buNone/>
            </a:pPr>
            <a:r>
              <a:rPr lang="zh-CN" altLang="en-US" sz="2400" dirty="0" smtClean="0">
                <a:solidFill>
                  <a:schemeClr val="tx1"/>
                </a:solidFill>
                <a:latin typeface="宋体" pitchFamily="2" charset="-122"/>
                <a:ea typeface="宋体" pitchFamily="2" charset="-122"/>
              </a:rPr>
              <a:t>将该任务堆栈保存后将</a:t>
            </a:r>
            <a:r>
              <a:rPr lang="en-US" altLang="zh-CN" sz="2400" dirty="0" smtClean="0">
                <a:solidFill>
                  <a:schemeClr val="tx1"/>
                </a:solidFill>
                <a:latin typeface="宋体" pitchFamily="2" charset="-122"/>
                <a:ea typeface="宋体" pitchFamily="2" charset="-122"/>
              </a:rPr>
              <a:t>CPU</a:t>
            </a:r>
            <a:r>
              <a:rPr lang="zh-CN" altLang="en-US" sz="2400" dirty="0" smtClean="0">
                <a:solidFill>
                  <a:schemeClr val="tx1"/>
                </a:solidFill>
                <a:latin typeface="宋体" pitchFamily="2" charset="-122"/>
                <a:ea typeface="宋体" pitchFamily="2" charset="-122"/>
              </a:rPr>
              <a:t>交给下一个任务。</a:t>
            </a:r>
            <a:endParaRPr lang="en-US" altLang="zh-CN" sz="2400" dirty="0" smtClean="0">
              <a:solidFill>
                <a:schemeClr val="tx1"/>
              </a:solidFill>
              <a:latin typeface="宋体" pitchFamily="2" charset="-122"/>
              <a:ea typeface="宋体" pitchFamily="2" charset="-122"/>
            </a:endParaRPr>
          </a:p>
          <a:p>
            <a:pPr>
              <a:buNone/>
            </a:pPr>
            <a:r>
              <a:rPr lang="zh-CN" altLang="en-US" sz="2400" dirty="0" smtClean="0">
                <a:solidFill>
                  <a:schemeClr val="tx1"/>
                </a:solidFill>
                <a:latin typeface="宋体" pitchFamily="2" charset="-122"/>
                <a:ea typeface="宋体" pitchFamily="2" charset="-122"/>
              </a:rPr>
              <a:t>当该任务下次重新获行运行机会时</a:t>
            </a:r>
            <a:r>
              <a:rPr lang="en-US" altLang="zh-CN" sz="2400" dirty="0" smtClean="0">
                <a:solidFill>
                  <a:schemeClr val="tx1"/>
                </a:solidFill>
                <a:latin typeface="宋体" pitchFamily="2" charset="-122"/>
                <a:ea typeface="宋体" pitchFamily="2" charset="-122"/>
              </a:rPr>
              <a:t>,</a:t>
            </a:r>
            <a:r>
              <a:rPr lang="zh-CN" altLang="en-US" sz="2400" dirty="0" smtClean="0">
                <a:solidFill>
                  <a:schemeClr val="tx1"/>
                </a:solidFill>
                <a:latin typeface="宋体" pitchFamily="2" charset="-122"/>
                <a:ea typeface="宋体" pitchFamily="2" charset="-122"/>
              </a:rPr>
              <a:t>只需取出</a:t>
            </a:r>
            <a:endParaRPr lang="en-US" altLang="zh-CN" sz="2400" dirty="0" smtClean="0">
              <a:solidFill>
                <a:schemeClr val="tx1"/>
              </a:solidFill>
              <a:latin typeface="宋体" pitchFamily="2" charset="-122"/>
              <a:ea typeface="宋体" pitchFamily="2" charset="-122"/>
            </a:endParaRPr>
          </a:p>
          <a:p>
            <a:pPr>
              <a:buNone/>
            </a:pPr>
            <a:r>
              <a:rPr lang="zh-CN" altLang="en-US" sz="2400" dirty="0" smtClean="0">
                <a:solidFill>
                  <a:schemeClr val="tx1"/>
                </a:solidFill>
                <a:latin typeface="宋体" pitchFamily="2" charset="-122"/>
                <a:ea typeface="宋体" pitchFamily="2" charset="-122"/>
              </a:rPr>
              <a:t>之前保存的堆栈</a:t>
            </a:r>
            <a:r>
              <a:rPr lang="en-US" altLang="zh-CN" sz="2400" dirty="0" smtClean="0">
                <a:solidFill>
                  <a:schemeClr val="tx1"/>
                </a:solidFill>
                <a:latin typeface="宋体" pitchFamily="2" charset="-122"/>
                <a:ea typeface="宋体" pitchFamily="2" charset="-122"/>
              </a:rPr>
              <a:t>,</a:t>
            </a:r>
            <a:r>
              <a:rPr lang="zh-CN" altLang="en-US" sz="2400" dirty="0" smtClean="0">
                <a:solidFill>
                  <a:schemeClr val="tx1"/>
                </a:solidFill>
                <a:latin typeface="宋体" pitchFamily="2" charset="-122"/>
                <a:ea typeface="宋体" pitchFamily="2" charset="-122"/>
              </a:rPr>
              <a:t>即可从切换点处继续运行。</a:t>
            </a:r>
            <a:endParaRPr lang="zh-CN" altLang="en-US" sz="2400" dirty="0">
              <a:solidFill>
                <a:schemeClr val="tx1"/>
              </a:solidFill>
              <a:latin typeface="宋体" pitchFamily="2" charset="-122"/>
              <a:ea typeface="宋体" pitchFamily="2" charset="-122"/>
            </a:endParaRPr>
          </a:p>
        </p:txBody>
      </p:sp>
      <p:sp>
        <p:nvSpPr>
          <p:cNvPr id="4" name="页脚占位符 3"/>
          <p:cNvSpPr>
            <a:spLocks noGrp="1"/>
          </p:cNvSpPr>
          <p:nvPr>
            <p:ph type="ftr" sz="quarter" idx="5"/>
          </p:nvPr>
        </p:nvSpPr>
        <p:spPr/>
        <p:txBody>
          <a:bodyPr/>
          <a:lstStyle/>
          <a:p>
            <a:endParaRPr lang="zh-CN" altLang="en-US" dirty="0">
              <a:solidFill>
                <a:prstClr val="white"/>
              </a:solidFill>
            </a:endParaRPr>
          </a:p>
        </p:txBody>
      </p:sp>
      <p:sp>
        <p:nvSpPr>
          <p:cNvPr id="5" name="日期占位符 4"/>
          <p:cNvSpPr>
            <a:spLocks noGrp="1"/>
          </p:cNvSpPr>
          <p:nvPr>
            <p:ph type="dt" sz="half" idx="6"/>
          </p:nvPr>
        </p:nvSpPr>
        <p:spPr/>
        <p:txBody>
          <a:bodyPr/>
          <a:lstStyle/>
          <a:p>
            <a:fld id="{371880F6-179E-4A8D-AF00-CE045C346144}" type="datetime4">
              <a:rPr lang="en-US" altLang="zh-CN" smtClean="0">
                <a:solidFill>
                  <a:prstClr val="white"/>
                </a:solidFill>
              </a:rPr>
              <a:pPr/>
              <a:t>April 8, 2021</a:t>
            </a:fld>
            <a:endParaRPr lang="en-US" dirty="0" smtClean="0">
              <a:solidFill>
                <a:prstClr val="white"/>
              </a:solidFill>
            </a:endParaRPr>
          </a:p>
        </p:txBody>
      </p:sp>
      <p:sp>
        <p:nvSpPr>
          <p:cNvPr id="6" name="灯片编号占位符 5"/>
          <p:cNvSpPr>
            <a:spLocks noGrp="1"/>
          </p:cNvSpPr>
          <p:nvPr>
            <p:ph type="sldNum" sz="quarter" idx="7"/>
          </p:nvPr>
        </p:nvSpPr>
        <p:spPr/>
        <p:txBody>
          <a:bodyPr/>
          <a:lstStyle/>
          <a:p>
            <a:pPr marL="96520"/>
            <a:fld id="{81D60167-4931-47E6-BA6A-407CBD079E47}" type="slidenum">
              <a:rPr lang="en-US" altLang="zh-CN" spc="-10" smtClean="0">
                <a:solidFill>
                  <a:prstClr val="white"/>
                </a:solidFill>
                <a:cs typeface="Garamond"/>
              </a:rPr>
              <a:pPr marL="96520"/>
              <a:t>8</a:t>
            </a:fld>
            <a:endParaRPr lang="zh-CN" altLang="en-US" dirty="0">
              <a:solidFill>
                <a:prstClr val="white"/>
              </a:solidFill>
              <a:cs typeface="Garamond"/>
            </a:endParaRPr>
          </a:p>
        </p:txBody>
      </p:sp>
      <p:pic>
        <p:nvPicPr>
          <p:cNvPr id="51202" name="Picture 2"/>
          <p:cNvPicPr>
            <a:picLocks noChangeAspect="1" noChangeArrowheads="1"/>
          </p:cNvPicPr>
          <p:nvPr/>
        </p:nvPicPr>
        <p:blipFill>
          <a:blip r:embed="rId2" cstate="print"/>
          <a:srcRect/>
          <a:stretch>
            <a:fillRect/>
          </a:stretch>
        </p:blipFill>
        <p:spPr bwMode="auto">
          <a:xfrm>
            <a:off x="5956300" y="3760059"/>
            <a:ext cx="4584700" cy="3485721"/>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solidFill>
                  <a:schemeClr val="tx1"/>
                </a:solidFill>
                <a:latin typeface="宋体" pitchFamily="2" charset="-122"/>
                <a:ea typeface="宋体" pitchFamily="2" charset="-122"/>
              </a:rPr>
              <a:t>任务调度器示例</a:t>
            </a:r>
            <a:endParaRPr lang="zh-CN" altLang="en-US" dirty="0">
              <a:solidFill>
                <a:schemeClr val="tx1"/>
              </a:solidFill>
              <a:latin typeface="宋体" pitchFamily="2" charset="-122"/>
              <a:ea typeface="宋体" pitchFamily="2" charset="-122"/>
            </a:endParaRPr>
          </a:p>
        </p:txBody>
      </p:sp>
      <p:sp>
        <p:nvSpPr>
          <p:cNvPr id="3" name="文本占位符 2"/>
          <p:cNvSpPr>
            <a:spLocks noGrp="1"/>
          </p:cNvSpPr>
          <p:nvPr>
            <p:ph type="body" idx="1"/>
          </p:nvPr>
        </p:nvSpPr>
        <p:spPr/>
        <p:txBody>
          <a:bodyPr/>
          <a:lstStyle/>
          <a:p>
            <a:endParaRPr lang="zh-CN" altLang="en-US" dirty="0"/>
          </a:p>
        </p:txBody>
      </p:sp>
      <p:sp>
        <p:nvSpPr>
          <p:cNvPr id="4" name="页脚占位符 3"/>
          <p:cNvSpPr>
            <a:spLocks noGrp="1"/>
          </p:cNvSpPr>
          <p:nvPr>
            <p:ph type="ftr" sz="quarter" idx="5"/>
          </p:nvPr>
        </p:nvSpPr>
        <p:spPr/>
        <p:txBody>
          <a:bodyPr/>
          <a:lstStyle/>
          <a:p>
            <a:endParaRPr lang="zh-CN" altLang="en-US" dirty="0">
              <a:solidFill>
                <a:prstClr val="white"/>
              </a:solidFill>
            </a:endParaRPr>
          </a:p>
        </p:txBody>
      </p:sp>
      <p:sp>
        <p:nvSpPr>
          <p:cNvPr id="5" name="日期占位符 4"/>
          <p:cNvSpPr>
            <a:spLocks noGrp="1"/>
          </p:cNvSpPr>
          <p:nvPr>
            <p:ph type="dt" sz="half" idx="6"/>
          </p:nvPr>
        </p:nvSpPr>
        <p:spPr/>
        <p:txBody>
          <a:bodyPr/>
          <a:lstStyle/>
          <a:p>
            <a:fld id="{371880F6-179E-4A8D-AF00-CE045C346144}" type="datetime4">
              <a:rPr lang="en-US" altLang="zh-CN" smtClean="0">
                <a:solidFill>
                  <a:prstClr val="white"/>
                </a:solidFill>
              </a:rPr>
              <a:pPr/>
              <a:t>April 8, 2021</a:t>
            </a:fld>
            <a:endParaRPr lang="en-US" dirty="0" smtClean="0">
              <a:solidFill>
                <a:prstClr val="white"/>
              </a:solidFill>
            </a:endParaRPr>
          </a:p>
        </p:txBody>
      </p:sp>
      <p:sp>
        <p:nvSpPr>
          <p:cNvPr id="6" name="灯片编号占位符 5"/>
          <p:cNvSpPr>
            <a:spLocks noGrp="1"/>
          </p:cNvSpPr>
          <p:nvPr>
            <p:ph type="sldNum" sz="quarter" idx="7"/>
          </p:nvPr>
        </p:nvSpPr>
        <p:spPr/>
        <p:txBody>
          <a:bodyPr/>
          <a:lstStyle/>
          <a:p>
            <a:pPr marL="96520"/>
            <a:fld id="{81D60167-4931-47E6-BA6A-407CBD079E47}" type="slidenum">
              <a:rPr lang="en-US" altLang="zh-CN" spc="-10" smtClean="0">
                <a:solidFill>
                  <a:prstClr val="white"/>
                </a:solidFill>
                <a:cs typeface="Garamond"/>
              </a:rPr>
              <a:pPr marL="96520"/>
              <a:t>9</a:t>
            </a:fld>
            <a:endParaRPr lang="zh-CN" altLang="en-US" dirty="0">
              <a:solidFill>
                <a:prstClr val="white"/>
              </a:solidFill>
              <a:cs typeface="Garamond"/>
            </a:endParaRPr>
          </a:p>
        </p:txBody>
      </p:sp>
      <p:pic>
        <p:nvPicPr>
          <p:cNvPr id="52226" name="Picture 2"/>
          <p:cNvPicPr>
            <a:picLocks noChangeAspect="1" noChangeArrowheads="1"/>
          </p:cNvPicPr>
          <p:nvPr/>
        </p:nvPicPr>
        <p:blipFill>
          <a:blip r:embed="rId2" cstate="print"/>
          <a:srcRect/>
          <a:stretch>
            <a:fillRect/>
          </a:stretch>
        </p:blipFill>
        <p:spPr bwMode="auto">
          <a:xfrm>
            <a:off x="469900" y="1422400"/>
            <a:ext cx="9906000" cy="56292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1651</TotalTime>
  <Words>4765</Words>
  <Application>Microsoft Office PowerPoint</Application>
  <PresentationFormat>自定义</PresentationFormat>
  <Paragraphs>343</Paragraphs>
  <Slides>52</Slides>
  <Notes>0</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52</vt:i4>
      </vt:variant>
    </vt:vector>
  </HeadingPairs>
  <TitlesOfParts>
    <vt:vector size="54" baseType="lpstr">
      <vt:lpstr>1_Office Theme</vt:lpstr>
      <vt:lpstr>Image</vt:lpstr>
      <vt:lpstr>实时操作系统基础知识</vt:lpstr>
      <vt:lpstr>嵌入式软件设计的演变</vt:lpstr>
      <vt:lpstr>顺序执行程序</vt:lpstr>
      <vt:lpstr>改进   将浪费的时间利用起来</vt:lpstr>
      <vt:lpstr>继续改进   实现流程控制---状态机</vt:lpstr>
      <vt:lpstr>状态机示例</vt:lpstr>
      <vt:lpstr>实时系统概念 </vt:lpstr>
      <vt:lpstr>任务切换与任务调度</vt:lpstr>
      <vt:lpstr>任务调度器示例</vt:lpstr>
      <vt:lpstr>任务调度的核心：堆栈迁移</vt:lpstr>
      <vt:lpstr>栈指针切换VS堆栈搬移</vt:lpstr>
      <vt:lpstr>调度器的种类</vt:lpstr>
      <vt:lpstr>合作式调度器</vt:lpstr>
      <vt:lpstr>抢占式调度器</vt:lpstr>
      <vt:lpstr>混合式调度器</vt:lpstr>
      <vt:lpstr>1 嵌入式操作系统简介</vt:lpstr>
      <vt:lpstr>1 嵌入式操作系统简介(续)</vt:lpstr>
      <vt:lpstr>1 嵌入式操作系统简介(续)</vt:lpstr>
      <vt:lpstr>前后台系统 （Foreground/Background System） </vt:lpstr>
      <vt:lpstr>代码的临界段</vt:lpstr>
      <vt:lpstr>资源</vt:lpstr>
      <vt:lpstr>共享资源</vt:lpstr>
      <vt:lpstr>多任务</vt:lpstr>
      <vt:lpstr>任务</vt:lpstr>
      <vt:lpstr>任务状态</vt:lpstr>
      <vt:lpstr>任务状态</vt:lpstr>
      <vt:lpstr>任务切换(Context Switch or Task Switch) </vt:lpstr>
      <vt:lpstr>内核（Kernel）</vt:lpstr>
      <vt:lpstr>调度（Scheduler）</vt:lpstr>
      <vt:lpstr>不可剥夺型内核 （Non-Preemptive Kernel） </vt:lpstr>
      <vt:lpstr>可剥夺型内核</vt:lpstr>
      <vt:lpstr>可重入性（Reentrancy）</vt:lpstr>
      <vt:lpstr>时间片轮番调度法</vt:lpstr>
      <vt:lpstr>任务优先级</vt:lpstr>
      <vt:lpstr>任务优先级分配</vt:lpstr>
      <vt:lpstr>互斥条件</vt:lpstr>
      <vt:lpstr>死锁（Deadlock (or Deadly Embrace)）</vt:lpstr>
      <vt:lpstr>同步</vt:lpstr>
      <vt:lpstr>任务间的通讯(Intertask Communication) </vt:lpstr>
      <vt:lpstr>中断 </vt:lpstr>
      <vt:lpstr>中断延迟</vt:lpstr>
      <vt:lpstr>中断响应</vt:lpstr>
      <vt:lpstr>中断恢复时间(Interrupt Recovery)</vt:lpstr>
      <vt:lpstr>中断处理时间</vt:lpstr>
      <vt:lpstr>非屏蔽中断(NMI)</vt:lpstr>
      <vt:lpstr>影响中断时间的处理方法</vt:lpstr>
      <vt:lpstr>时钟节拍(Clock Tick) </vt:lpstr>
      <vt:lpstr>对存储器的需求</vt:lpstr>
      <vt:lpstr>内存管理</vt:lpstr>
      <vt:lpstr>使用实时内核的优缺点</vt:lpstr>
      <vt:lpstr>RTOS的配置、裁剪与移植</vt:lpstr>
      <vt:lpstr>什么时候该使用OS？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Microsoft PowerPoint - ch9 网络接口(Part 2-CAN &amp; Ethernet)</dc:title>
  <dc:creator>ericyuan</dc:creator>
  <cp:lastModifiedBy>think</cp:lastModifiedBy>
  <cp:revision>698</cp:revision>
  <dcterms:created xsi:type="dcterms:W3CDTF">2016-08-29T11:04:24Z</dcterms:created>
  <dcterms:modified xsi:type="dcterms:W3CDTF">2021-04-08T00:13:14Z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2010-04-25T00:00:00Z</vt:filetime>
  </property>
  <property fmtid="{D5CDD505-2E9C-101B-9397-08002B2CF9AE}" pid="3" name="LastSaved">
    <vt:filetime>2016-08-29T00:00:00Z</vt:filetime>
  </property>
</Properties>
</file>