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790" r:id="rId1"/>
  </p:sldMasterIdLst>
  <p:notesMasterIdLst>
    <p:notesMasterId r:id="rId75"/>
  </p:notesMasterIdLst>
  <p:handoutMasterIdLst>
    <p:handoutMasterId r:id="rId76"/>
  </p:handoutMasterIdLst>
  <p:sldIdLst>
    <p:sldId id="362" r:id="rId2"/>
    <p:sldId id="433" r:id="rId3"/>
    <p:sldId id="557" r:id="rId4"/>
    <p:sldId id="558" r:id="rId5"/>
    <p:sldId id="565" r:id="rId6"/>
    <p:sldId id="566" r:id="rId7"/>
    <p:sldId id="564" r:id="rId8"/>
    <p:sldId id="559" r:id="rId9"/>
    <p:sldId id="563" r:id="rId10"/>
    <p:sldId id="562" r:id="rId11"/>
    <p:sldId id="491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508" r:id="rId25"/>
    <p:sldId id="509" r:id="rId26"/>
    <p:sldId id="510" r:id="rId27"/>
    <p:sldId id="511" r:id="rId28"/>
    <p:sldId id="512" r:id="rId29"/>
    <p:sldId id="513" r:id="rId30"/>
    <p:sldId id="515" r:id="rId31"/>
    <p:sldId id="516" r:id="rId32"/>
    <p:sldId id="567" r:id="rId33"/>
    <p:sldId id="568" r:id="rId34"/>
    <p:sldId id="570" r:id="rId35"/>
    <p:sldId id="571" r:id="rId36"/>
    <p:sldId id="572" r:id="rId37"/>
    <p:sldId id="573" r:id="rId38"/>
    <p:sldId id="574" r:id="rId39"/>
    <p:sldId id="575" r:id="rId40"/>
    <p:sldId id="526" r:id="rId41"/>
    <p:sldId id="527" r:id="rId42"/>
    <p:sldId id="528" r:id="rId43"/>
    <p:sldId id="529" r:id="rId44"/>
    <p:sldId id="530" r:id="rId45"/>
    <p:sldId id="531" r:id="rId46"/>
    <p:sldId id="532" r:id="rId47"/>
    <p:sldId id="533" r:id="rId48"/>
    <p:sldId id="534" r:id="rId49"/>
    <p:sldId id="535" r:id="rId50"/>
    <p:sldId id="536" r:id="rId51"/>
    <p:sldId id="537" r:id="rId52"/>
    <p:sldId id="538" r:id="rId53"/>
    <p:sldId id="539" r:id="rId54"/>
    <p:sldId id="540" r:id="rId55"/>
    <p:sldId id="542" r:id="rId56"/>
    <p:sldId id="524" r:id="rId57"/>
    <p:sldId id="525" r:id="rId58"/>
    <p:sldId id="443" r:id="rId59"/>
    <p:sldId id="442" r:id="rId60"/>
    <p:sldId id="555" r:id="rId61"/>
    <p:sldId id="556" r:id="rId62"/>
    <p:sldId id="545" r:id="rId63"/>
    <p:sldId id="546" r:id="rId64"/>
    <p:sldId id="547" r:id="rId65"/>
    <p:sldId id="548" r:id="rId66"/>
    <p:sldId id="549" r:id="rId67"/>
    <p:sldId id="550" r:id="rId68"/>
    <p:sldId id="551" r:id="rId69"/>
    <p:sldId id="552" r:id="rId70"/>
    <p:sldId id="553" r:id="rId71"/>
    <p:sldId id="554" r:id="rId72"/>
    <p:sldId id="543" r:id="rId73"/>
    <p:sldId id="544" r:id="rId74"/>
  </p:sldIdLst>
  <p:sldSz cx="9144000" cy="6858000" type="screen4x3"/>
  <p:notesSz cx="6797675" cy="98742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9900CC"/>
        </a:solidFill>
        <a:latin typeface="Arial" panose="020B0604020202020204" pitchFamily="34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9900CC"/>
        </a:solidFill>
        <a:latin typeface="Arial" panose="020B0604020202020204" pitchFamily="34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9900CC"/>
        </a:solidFill>
        <a:latin typeface="Arial" panose="020B0604020202020204" pitchFamily="34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9900CC"/>
        </a:solidFill>
        <a:latin typeface="Arial" panose="020B0604020202020204" pitchFamily="34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9900CC"/>
        </a:solidFill>
        <a:latin typeface="Arial" panose="020B0604020202020204" pitchFamily="34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rgbClr val="9900CC"/>
        </a:solidFill>
        <a:latin typeface="Arial" panose="020B0604020202020204" pitchFamily="34" charset="0"/>
        <a:ea typeface="仿宋_GB2312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rgbClr val="9900CC"/>
        </a:solidFill>
        <a:latin typeface="Arial" panose="020B0604020202020204" pitchFamily="34" charset="0"/>
        <a:ea typeface="仿宋_GB2312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rgbClr val="9900CC"/>
        </a:solidFill>
        <a:latin typeface="Arial" panose="020B0604020202020204" pitchFamily="34" charset="0"/>
        <a:ea typeface="仿宋_GB2312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rgbClr val="9900CC"/>
        </a:solidFill>
        <a:latin typeface="Arial" panose="020B0604020202020204" pitchFamily="34" charset="0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FFCD0"/>
    <a:srgbClr val="FCFCD8"/>
    <a:srgbClr val="F8F9C7"/>
    <a:srgbClr val="AF5A2B"/>
    <a:srgbClr val="B8188E"/>
    <a:srgbClr val="EC6ACA"/>
    <a:srgbClr val="9900CC"/>
    <a:srgbClr val="E4F5E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93607" autoAdjust="0"/>
  </p:normalViewPr>
  <p:slideViewPr>
    <p:cSldViewPr>
      <p:cViewPr varScale="1">
        <p:scale>
          <a:sx n="78" d="100"/>
          <a:sy n="78" d="100"/>
        </p:scale>
        <p:origin x="-165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29C9AB63-591E-41F7-BD0D-9DD0E34A8FCE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24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44861B2-342E-4309-82A9-E27C3BD889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2826642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D7EE1F75-A7C1-4151-B05B-6BC68169202C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8E0ED6-3112-4245-AC2B-C02DD28320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0083342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925255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D333F8C-A495-4F1F-A548-3267C9F8CEE7}" type="datetime1">
              <a:rPr lang="zh-CN" altLang="en-US" smtClean="0"/>
              <a:pPr>
                <a:defRPr/>
              </a:pPr>
              <a:t>2021/3/31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40508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 userDrawn="1"/>
        </p:nvSpPr>
        <p:spPr bwMode="auto">
          <a:xfrm>
            <a:off x="900113" y="1268413"/>
            <a:ext cx="7416800" cy="4679950"/>
          </a:xfrm>
          <a:custGeom>
            <a:avLst/>
            <a:gdLst>
              <a:gd name="T0" fmla="*/ 2147483646 w 4049"/>
              <a:gd name="T1" fmla="*/ 2147483646 h 2343"/>
              <a:gd name="T2" fmla="*/ 2147483646 w 4049"/>
              <a:gd name="T3" fmla="*/ 2147483646 h 2343"/>
              <a:gd name="T4" fmla="*/ 2147483646 w 4049"/>
              <a:gd name="T5" fmla="*/ 2147483646 h 2343"/>
              <a:gd name="T6" fmla="*/ 2147483646 w 4049"/>
              <a:gd name="T7" fmla="*/ 2147483646 h 2343"/>
              <a:gd name="T8" fmla="*/ 2147483646 w 4049"/>
              <a:gd name="T9" fmla="*/ 2147483646 h 2343"/>
              <a:gd name="T10" fmla="*/ 2147483646 w 4049"/>
              <a:gd name="T11" fmla="*/ 2147483646 h 2343"/>
              <a:gd name="T12" fmla="*/ 2147483646 w 4049"/>
              <a:gd name="T13" fmla="*/ 2147483646 h 2343"/>
              <a:gd name="T14" fmla="*/ 2147483646 w 4049"/>
              <a:gd name="T15" fmla="*/ 2147483646 h 2343"/>
              <a:gd name="T16" fmla="*/ 2147483646 w 4049"/>
              <a:gd name="T17" fmla="*/ 2147483646 h 2343"/>
              <a:gd name="T18" fmla="*/ 2147483646 w 4049"/>
              <a:gd name="T19" fmla="*/ 2147483646 h 2343"/>
              <a:gd name="T20" fmla="*/ 2147483646 w 4049"/>
              <a:gd name="T21" fmla="*/ 2147483646 h 2343"/>
              <a:gd name="T22" fmla="*/ 2147483646 w 4049"/>
              <a:gd name="T23" fmla="*/ 2147483646 h 2343"/>
              <a:gd name="T24" fmla="*/ 2147483646 w 4049"/>
              <a:gd name="T25" fmla="*/ 2147483646 h 2343"/>
              <a:gd name="T26" fmla="*/ 2147483646 w 4049"/>
              <a:gd name="T27" fmla="*/ 2147483646 h 2343"/>
              <a:gd name="T28" fmla="*/ 2147483646 w 4049"/>
              <a:gd name="T29" fmla="*/ 2147483646 h 2343"/>
              <a:gd name="T30" fmla="*/ 2147483646 w 4049"/>
              <a:gd name="T31" fmla="*/ 2147483646 h 2343"/>
              <a:gd name="T32" fmla="*/ 2147483646 w 4049"/>
              <a:gd name="T33" fmla="*/ 2147483646 h 2343"/>
              <a:gd name="T34" fmla="*/ 2147483646 w 4049"/>
              <a:gd name="T35" fmla="*/ 2147483646 h 2343"/>
              <a:gd name="T36" fmla="*/ 2147483646 w 4049"/>
              <a:gd name="T37" fmla="*/ 2147483646 h 2343"/>
              <a:gd name="T38" fmla="*/ 2147483646 w 4049"/>
              <a:gd name="T39" fmla="*/ 2147483646 h 2343"/>
              <a:gd name="T40" fmla="*/ 2147483646 w 4049"/>
              <a:gd name="T41" fmla="*/ 2147483646 h 2343"/>
              <a:gd name="T42" fmla="*/ 2147483646 w 4049"/>
              <a:gd name="T43" fmla="*/ 2147483646 h 2343"/>
              <a:gd name="T44" fmla="*/ 2147483646 w 4049"/>
              <a:gd name="T45" fmla="*/ 2147483646 h 2343"/>
              <a:gd name="T46" fmla="*/ 2147483646 w 4049"/>
              <a:gd name="T47" fmla="*/ 2147483646 h 2343"/>
              <a:gd name="T48" fmla="*/ 2147483646 w 4049"/>
              <a:gd name="T49" fmla="*/ 2147483646 h 2343"/>
              <a:gd name="T50" fmla="*/ 2147483646 w 4049"/>
              <a:gd name="T51" fmla="*/ 2147483646 h 2343"/>
              <a:gd name="T52" fmla="*/ 2147483646 w 4049"/>
              <a:gd name="T53" fmla="*/ 2147483646 h 2343"/>
              <a:gd name="T54" fmla="*/ 2147483646 w 4049"/>
              <a:gd name="T55" fmla="*/ 2147483646 h 2343"/>
              <a:gd name="T56" fmla="*/ 2147483646 w 4049"/>
              <a:gd name="T57" fmla="*/ 2147483646 h 2343"/>
              <a:gd name="T58" fmla="*/ 2147483646 w 4049"/>
              <a:gd name="T59" fmla="*/ 2147483646 h 2343"/>
              <a:gd name="T60" fmla="*/ 2147483646 w 4049"/>
              <a:gd name="T61" fmla="*/ 2147483646 h 2343"/>
              <a:gd name="T62" fmla="*/ 2147483646 w 4049"/>
              <a:gd name="T63" fmla="*/ 2147483646 h 2343"/>
              <a:gd name="T64" fmla="*/ 2147483646 w 4049"/>
              <a:gd name="T65" fmla="*/ 2147483646 h 2343"/>
              <a:gd name="T66" fmla="*/ 2147483646 w 4049"/>
              <a:gd name="T67" fmla="*/ 2147483646 h 2343"/>
              <a:gd name="T68" fmla="*/ 2147483646 w 4049"/>
              <a:gd name="T69" fmla="*/ 2147483646 h 2343"/>
              <a:gd name="T70" fmla="*/ 2147483646 w 4049"/>
              <a:gd name="T71" fmla="*/ 2147483646 h 2343"/>
              <a:gd name="T72" fmla="*/ 2147483646 w 4049"/>
              <a:gd name="T73" fmla="*/ 2147483646 h 2343"/>
              <a:gd name="T74" fmla="*/ 2147483646 w 4049"/>
              <a:gd name="T75" fmla="*/ 2147483646 h 2343"/>
              <a:gd name="T76" fmla="*/ 2147483646 w 4049"/>
              <a:gd name="T77" fmla="*/ 2147483646 h 2343"/>
              <a:gd name="T78" fmla="*/ 2147483646 w 4049"/>
              <a:gd name="T79" fmla="*/ 2147483646 h 2343"/>
              <a:gd name="T80" fmla="*/ 2147483646 w 4049"/>
              <a:gd name="T81" fmla="*/ 2147483646 h 2343"/>
              <a:gd name="T82" fmla="*/ 2147483646 w 4049"/>
              <a:gd name="T83" fmla="*/ 2147483646 h 2343"/>
              <a:gd name="T84" fmla="*/ 2147483646 w 4049"/>
              <a:gd name="T85" fmla="*/ 2147483646 h 2343"/>
              <a:gd name="T86" fmla="*/ 2147483646 w 4049"/>
              <a:gd name="T87" fmla="*/ 2147483646 h 2343"/>
              <a:gd name="T88" fmla="*/ 2147483646 w 4049"/>
              <a:gd name="T89" fmla="*/ 2147483646 h 2343"/>
              <a:gd name="T90" fmla="*/ 2147483646 w 4049"/>
              <a:gd name="T91" fmla="*/ 2147483646 h 2343"/>
              <a:gd name="T92" fmla="*/ 2147483646 w 4049"/>
              <a:gd name="T93" fmla="*/ 2147483646 h 2343"/>
              <a:gd name="T94" fmla="*/ 2147483646 w 4049"/>
              <a:gd name="T95" fmla="*/ 2147483646 h 2343"/>
              <a:gd name="T96" fmla="*/ 2147483646 w 4049"/>
              <a:gd name="T97" fmla="*/ 2147483646 h 2343"/>
              <a:gd name="T98" fmla="*/ 2147483646 w 4049"/>
              <a:gd name="T99" fmla="*/ 2147483646 h 2343"/>
              <a:gd name="T100" fmla="*/ 2147483646 w 4049"/>
              <a:gd name="T101" fmla="*/ 2147483646 h 2343"/>
              <a:gd name="T102" fmla="*/ 2147483646 w 4049"/>
              <a:gd name="T103" fmla="*/ 2147483646 h 2343"/>
              <a:gd name="T104" fmla="*/ 2147483646 w 4049"/>
              <a:gd name="T105" fmla="*/ 2147483646 h 2343"/>
              <a:gd name="T106" fmla="*/ 2147483646 w 4049"/>
              <a:gd name="T107" fmla="*/ 2147483646 h 2343"/>
              <a:gd name="T108" fmla="*/ 2147483646 w 4049"/>
              <a:gd name="T109" fmla="*/ 2147483646 h 2343"/>
              <a:gd name="T110" fmla="*/ 2147483646 w 4049"/>
              <a:gd name="T111" fmla="*/ 2147483646 h 2343"/>
              <a:gd name="T112" fmla="*/ 2147483646 w 4049"/>
              <a:gd name="T113" fmla="*/ 2147483646 h 2343"/>
              <a:gd name="T114" fmla="*/ 2147483646 w 4049"/>
              <a:gd name="T115" fmla="*/ 2147483646 h 2343"/>
              <a:gd name="T116" fmla="*/ 2147483646 w 4049"/>
              <a:gd name="T117" fmla="*/ 2147483646 h 2343"/>
              <a:gd name="T118" fmla="*/ 2147483646 w 4049"/>
              <a:gd name="T119" fmla="*/ 2147483646 h 2343"/>
              <a:gd name="T120" fmla="*/ 2147483646 w 4049"/>
              <a:gd name="T121" fmla="*/ 2147483646 h 2343"/>
              <a:gd name="T122" fmla="*/ 2147483646 w 4049"/>
              <a:gd name="T123" fmla="*/ 2147483646 h 2343"/>
              <a:gd name="T124" fmla="*/ 2147483646 w 4049"/>
              <a:gd name="T125" fmla="*/ 2147483646 h 234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049" h="2343">
                <a:moveTo>
                  <a:pt x="435" y="203"/>
                </a:moveTo>
                <a:lnTo>
                  <a:pt x="485" y="207"/>
                </a:lnTo>
                <a:lnTo>
                  <a:pt x="512" y="179"/>
                </a:lnTo>
                <a:lnTo>
                  <a:pt x="553" y="163"/>
                </a:lnTo>
                <a:lnTo>
                  <a:pt x="585" y="139"/>
                </a:lnTo>
                <a:lnTo>
                  <a:pt x="630" y="114"/>
                </a:lnTo>
                <a:lnTo>
                  <a:pt x="664" y="104"/>
                </a:lnTo>
                <a:lnTo>
                  <a:pt x="707" y="93"/>
                </a:lnTo>
                <a:lnTo>
                  <a:pt x="741" y="93"/>
                </a:lnTo>
                <a:lnTo>
                  <a:pt x="758" y="83"/>
                </a:lnTo>
                <a:lnTo>
                  <a:pt x="796" y="83"/>
                </a:lnTo>
                <a:lnTo>
                  <a:pt x="814" y="66"/>
                </a:lnTo>
                <a:lnTo>
                  <a:pt x="853" y="72"/>
                </a:lnTo>
                <a:lnTo>
                  <a:pt x="892" y="62"/>
                </a:lnTo>
                <a:lnTo>
                  <a:pt x="930" y="66"/>
                </a:lnTo>
                <a:lnTo>
                  <a:pt x="942" y="79"/>
                </a:lnTo>
                <a:lnTo>
                  <a:pt x="930" y="93"/>
                </a:lnTo>
                <a:lnTo>
                  <a:pt x="892" y="83"/>
                </a:lnTo>
                <a:lnTo>
                  <a:pt x="862" y="101"/>
                </a:lnTo>
                <a:lnTo>
                  <a:pt x="841" y="118"/>
                </a:lnTo>
                <a:lnTo>
                  <a:pt x="835" y="144"/>
                </a:lnTo>
                <a:lnTo>
                  <a:pt x="800" y="146"/>
                </a:lnTo>
                <a:lnTo>
                  <a:pt x="758" y="163"/>
                </a:lnTo>
                <a:lnTo>
                  <a:pt x="753" y="199"/>
                </a:lnTo>
                <a:lnTo>
                  <a:pt x="751" y="224"/>
                </a:lnTo>
                <a:lnTo>
                  <a:pt x="741" y="252"/>
                </a:lnTo>
                <a:lnTo>
                  <a:pt x="753" y="271"/>
                </a:lnTo>
                <a:lnTo>
                  <a:pt x="782" y="210"/>
                </a:lnTo>
                <a:lnTo>
                  <a:pt x="800" y="203"/>
                </a:lnTo>
                <a:lnTo>
                  <a:pt x="835" y="172"/>
                </a:lnTo>
                <a:lnTo>
                  <a:pt x="858" y="137"/>
                </a:lnTo>
                <a:lnTo>
                  <a:pt x="907" y="128"/>
                </a:lnTo>
                <a:lnTo>
                  <a:pt x="951" y="108"/>
                </a:lnTo>
                <a:lnTo>
                  <a:pt x="982" y="76"/>
                </a:lnTo>
                <a:lnTo>
                  <a:pt x="1025" y="76"/>
                </a:lnTo>
                <a:lnTo>
                  <a:pt x="1103" y="72"/>
                </a:lnTo>
                <a:lnTo>
                  <a:pt x="1189" y="62"/>
                </a:lnTo>
                <a:lnTo>
                  <a:pt x="1225" y="55"/>
                </a:lnTo>
                <a:lnTo>
                  <a:pt x="1260" y="55"/>
                </a:lnTo>
                <a:lnTo>
                  <a:pt x="1301" y="55"/>
                </a:lnTo>
                <a:lnTo>
                  <a:pt x="1337" y="66"/>
                </a:lnTo>
                <a:lnTo>
                  <a:pt x="1382" y="97"/>
                </a:lnTo>
                <a:lnTo>
                  <a:pt x="1358" y="101"/>
                </a:lnTo>
                <a:lnTo>
                  <a:pt x="1310" y="111"/>
                </a:lnTo>
                <a:lnTo>
                  <a:pt x="1314" y="144"/>
                </a:lnTo>
                <a:lnTo>
                  <a:pt x="1355" y="146"/>
                </a:lnTo>
                <a:lnTo>
                  <a:pt x="1376" y="146"/>
                </a:lnTo>
                <a:lnTo>
                  <a:pt x="1364" y="175"/>
                </a:lnTo>
                <a:lnTo>
                  <a:pt x="1314" y="207"/>
                </a:lnTo>
                <a:lnTo>
                  <a:pt x="1287" y="210"/>
                </a:lnTo>
                <a:lnTo>
                  <a:pt x="1298" y="235"/>
                </a:lnTo>
                <a:lnTo>
                  <a:pt x="1305" y="245"/>
                </a:lnTo>
                <a:lnTo>
                  <a:pt x="1287" y="271"/>
                </a:lnTo>
                <a:lnTo>
                  <a:pt x="1310" y="295"/>
                </a:lnTo>
                <a:lnTo>
                  <a:pt x="1266" y="309"/>
                </a:lnTo>
                <a:lnTo>
                  <a:pt x="1225" y="320"/>
                </a:lnTo>
                <a:lnTo>
                  <a:pt x="1216" y="358"/>
                </a:lnTo>
                <a:lnTo>
                  <a:pt x="1189" y="391"/>
                </a:lnTo>
                <a:lnTo>
                  <a:pt x="1158" y="416"/>
                </a:lnTo>
                <a:lnTo>
                  <a:pt x="1121" y="429"/>
                </a:lnTo>
                <a:lnTo>
                  <a:pt x="1216" y="429"/>
                </a:lnTo>
                <a:lnTo>
                  <a:pt x="1266" y="429"/>
                </a:lnTo>
                <a:lnTo>
                  <a:pt x="1298" y="436"/>
                </a:lnTo>
                <a:lnTo>
                  <a:pt x="1337" y="422"/>
                </a:lnTo>
                <a:lnTo>
                  <a:pt x="1355" y="453"/>
                </a:lnTo>
                <a:lnTo>
                  <a:pt x="1878" y="453"/>
                </a:lnTo>
                <a:lnTo>
                  <a:pt x="1901" y="429"/>
                </a:lnTo>
                <a:lnTo>
                  <a:pt x="1950" y="398"/>
                </a:lnTo>
                <a:lnTo>
                  <a:pt x="1982" y="356"/>
                </a:lnTo>
                <a:lnTo>
                  <a:pt x="2026" y="316"/>
                </a:lnTo>
                <a:lnTo>
                  <a:pt x="2044" y="276"/>
                </a:lnTo>
                <a:lnTo>
                  <a:pt x="2067" y="238"/>
                </a:lnTo>
                <a:lnTo>
                  <a:pt x="2107" y="224"/>
                </a:lnTo>
                <a:lnTo>
                  <a:pt x="2116" y="203"/>
                </a:lnTo>
                <a:lnTo>
                  <a:pt x="2151" y="210"/>
                </a:lnTo>
                <a:lnTo>
                  <a:pt x="2189" y="189"/>
                </a:lnTo>
                <a:lnTo>
                  <a:pt x="2205" y="207"/>
                </a:lnTo>
                <a:lnTo>
                  <a:pt x="2246" y="220"/>
                </a:lnTo>
                <a:lnTo>
                  <a:pt x="2285" y="228"/>
                </a:lnTo>
                <a:lnTo>
                  <a:pt x="2326" y="238"/>
                </a:lnTo>
                <a:lnTo>
                  <a:pt x="2355" y="224"/>
                </a:lnTo>
                <a:lnTo>
                  <a:pt x="2389" y="241"/>
                </a:lnTo>
                <a:lnTo>
                  <a:pt x="2412" y="271"/>
                </a:lnTo>
                <a:lnTo>
                  <a:pt x="2457" y="276"/>
                </a:lnTo>
                <a:lnTo>
                  <a:pt x="2475" y="309"/>
                </a:lnTo>
                <a:lnTo>
                  <a:pt x="2451" y="326"/>
                </a:lnTo>
                <a:lnTo>
                  <a:pt x="2394" y="320"/>
                </a:lnTo>
                <a:lnTo>
                  <a:pt x="2350" y="306"/>
                </a:lnTo>
                <a:lnTo>
                  <a:pt x="2339" y="330"/>
                </a:lnTo>
                <a:lnTo>
                  <a:pt x="2401" y="334"/>
                </a:lnTo>
                <a:lnTo>
                  <a:pt x="2451" y="363"/>
                </a:lnTo>
                <a:lnTo>
                  <a:pt x="2523" y="347"/>
                </a:lnTo>
                <a:lnTo>
                  <a:pt x="2537" y="299"/>
                </a:lnTo>
                <a:lnTo>
                  <a:pt x="2573" y="264"/>
                </a:lnTo>
                <a:lnTo>
                  <a:pt x="2608" y="274"/>
                </a:lnTo>
                <a:lnTo>
                  <a:pt x="2600" y="291"/>
                </a:lnTo>
                <a:lnTo>
                  <a:pt x="2578" y="309"/>
                </a:lnTo>
                <a:lnTo>
                  <a:pt x="2578" y="334"/>
                </a:lnTo>
                <a:lnTo>
                  <a:pt x="2623" y="306"/>
                </a:lnTo>
                <a:lnTo>
                  <a:pt x="2657" y="276"/>
                </a:lnTo>
                <a:lnTo>
                  <a:pt x="2725" y="271"/>
                </a:lnTo>
                <a:lnTo>
                  <a:pt x="2807" y="245"/>
                </a:lnTo>
                <a:lnTo>
                  <a:pt x="2864" y="224"/>
                </a:lnTo>
                <a:lnTo>
                  <a:pt x="2882" y="199"/>
                </a:lnTo>
                <a:lnTo>
                  <a:pt x="2833" y="203"/>
                </a:lnTo>
                <a:lnTo>
                  <a:pt x="2783" y="175"/>
                </a:lnTo>
                <a:lnTo>
                  <a:pt x="2757" y="137"/>
                </a:lnTo>
                <a:lnTo>
                  <a:pt x="2783" y="83"/>
                </a:lnTo>
                <a:lnTo>
                  <a:pt x="2837" y="48"/>
                </a:lnTo>
                <a:lnTo>
                  <a:pt x="2878" y="19"/>
                </a:lnTo>
                <a:lnTo>
                  <a:pt x="2935" y="19"/>
                </a:lnTo>
                <a:lnTo>
                  <a:pt x="2985" y="0"/>
                </a:lnTo>
                <a:lnTo>
                  <a:pt x="2980" y="22"/>
                </a:lnTo>
                <a:lnTo>
                  <a:pt x="2941" y="31"/>
                </a:lnTo>
                <a:lnTo>
                  <a:pt x="2926" y="40"/>
                </a:lnTo>
                <a:lnTo>
                  <a:pt x="2885" y="45"/>
                </a:lnTo>
                <a:lnTo>
                  <a:pt x="2858" y="72"/>
                </a:lnTo>
                <a:lnTo>
                  <a:pt x="2841" y="104"/>
                </a:lnTo>
                <a:lnTo>
                  <a:pt x="2833" y="137"/>
                </a:lnTo>
                <a:lnTo>
                  <a:pt x="2878" y="189"/>
                </a:lnTo>
                <a:lnTo>
                  <a:pt x="2944" y="214"/>
                </a:lnTo>
                <a:lnTo>
                  <a:pt x="2998" y="235"/>
                </a:lnTo>
                <a:lnTo>
                  <a:pt x="3017" y="241"/>
                </a:lnTo>
                <a:lnTo>
                  <a:pt x="3042" y="271"/>
                </a:lnTo>
                <a:lnTo>
                  <a:pt x="3062" y="264"/>
                </a:lnTo>
                <a:lnTo>
                  <a:pt x="3062" y="241"/>
                </a:lnTo>
                <a:lnTo>
                  <a:pt x="3051" y="210"/>
                </a:lnTo>
                <a:lnTo>
                  <a:pt x="3035" y="193"/>
                </a:lnTo>
                <a:lnTo>
                  <a:pt x="3025" y="172"/>
                </a:lnTo>
                <a:lnTo>
                  <a:pt x="3042" y="132"/>
                </a:lnTo>
                <a:lnTo>
                  <a:pt x="3092" y="132"/>
                </a:lnTo>
                <a:lnTo>
                  <a:pt x="3132" y="132"/>
                </a:lnTo>
                <a:lnTo>
                  <a:pt x="3151" y="146"/>
                </a:lnTo>
                <a:lnTo>
                  <a:pt x="3158" y="182"/>
                </a:lnTo>
                <a:lnTo>
                  <a:pt x="3182" y="214"/>
                </a:lnTo>
                <a:lnTo>
                  <a:pt x="3191" y="182"/>
                </a:lnTo>
                <a:lnTo>
                  <a:pt x="3226" y="163"/>
                </a:lnTo>
                <a:lnTo>
                  <a:pt x="3262" y="163"/>
                </a:lnTo>
                <a:lnTo>
                  <a:pt x="3298" y="163"/>
                </a:lnTo>
                <a:lnTo>
                  <a:pt x="3335" y="168"/>
                </a:lnTo>
                <a:lnTo>
                  <a:pt x="3335" y="132"/>
                </a:lnTo>
                <a:lnTo>
                  <a:pt x="3360" y="137"/>
                </a:lnTo>
                <a:lnTo>
                  <a:pt x="3383" y="158"/>
                </a:lnTo>
                <a:lnTo>
                  <a:pt x="3428" y="158"/>
                </a:lnTo>
                <a:lnTo>
                  <a:pt x="3464" y="144"/>
                </a:lnTo>
                <a:lnTo>
                  <a:pt x="3503" y="172"/>
                </a:lnTo>
                <a:lnTo>
                  <a:pt x="3553" y="207"/>
                </a:lnTo>
                <a:lnTo>
                  <a:pt x="3608" y="214"/>
                </a:lnTo>
                <a:lnTo>
                  <a:pt x="3683" y="238"/>
                </a:lnTo>
                <a:lnTo>
                  <a:pt x="3698" y="235"/>
                </a:lnTo>
                <a:lnTo>
                  <a:pt x="3750" y="306"/>
                </a:lnTo>
                <a:lnTo>
                  <a:pt x="3832" y="416"/>
                </a:lnTo>
                <a:lnTo>
                  <a:pt x="3885" y="478"/>
                </a:lnTo>
                <a:lnTo>
                  <a:pt x="3910" y="545"/>
                </a:lnTo>
                <a:lnTo>
                  <a:pt x="3876" y="560"/>
                </a:lnTo>
                <a:lnTo>
                  <a:pt x="3858" y="589"/>
                </a:lnTo>
                <a:lnTo>
                  <a:pt x="3876" y="641"/>
                </a:lnTo>
                <a:lnTo>
                  <a:pt x="3898" y="690"/>
                </a:lnTo>
                <a:lnTo>
                  <a:pt x="3926" y="690"/>
                </a:lnTo>
                <a:lnTo>
                  <a:pt x="3930" y="652"/>
                </a:lnTo>
                <a:lnTo>
                  <a:pt x="3953" y="641"/>
                </a:lnTo>
                <a:lnTo>
                  <a:pt x="3966" y="676"/>
                </a:lnTo>
                <a:lnTo>
                  <a:pt x="3933" y="690"/>
                </a:lnTo>
                <a:lnTo>
                  <a:pt x="3987" y="729"/>
                </a:lnTo>
                <a:lnTo>
                  <a:pt x="3948" y="768"/>
                </a:lnTo>
                <a:lnTo>
                  <a:pt x="3939" y="794"/>
                </a:lnTo>
                <a:lnTo>
                  <a:pt x="4005" y="803"/>
                </a:lnTo>
                <a:lnTo>
                  <a:pt x="3978" y="835"/>
                </a:lnTo>
                <a:lnTo>
                  <a:pt x="3942" y="846"/>
                </a:lnTo>
                <a:lnTo>
                  <a:pt x="3942" y="895"/>
                </a:lnTo>
                <a:lnTo>
                  <a:pt x="3978" y="938"/>
                </a:lnTo>
                <a:lnTo>
                  <a:pt x="3942" y="949"/>
                </a:lnTo>
                <a:lnTo>
                  <a:pt x="3885" y="935"/>
                </a:lnTo>
                <a:lnTo>
                  <a:pt x="3908" y="909"/>
                </a:lnTo>
                <a:lnTo>
                  <a:pt x="3948" y="909"/>
                </a:lnTo>
                <a:lnTo>
                  <a:pt x="3948" y="860"/>
                </a:lnTo>
                <a:lnTo>
                  <a:pt x="3903" y="874"/>
                </a:lnTo>
                <a:lnTo>
                  <a:pt x="3898" y="833"/>
                </a:lnTo>
                <a:lnTo>
                  <a:pt x="3939" y="803"/>
                </a:lnTo>
                <a:lnTo>
                  <a:pt x="3948" y="775"/>
                </a:lnTo>
                <a:lnTo>
                  <a:pt x="3930" y="733"/>
                </a:lnTo>
                <a:lnTo>
                  <a:pt x="3926" y="688"/>
                </a:lnTo>
                <a:lnTo>
                  <a:pt x="3894" y="707"/>
                </a:lnTo>
                <a:lnTo>
                  <a:pt x="3864" y="743"/>
                </a:lnTo>
                <a:lnTo>
                  <a:pt x="3814" y="775"/>
                </a:lnTo>
                <a:lnTo>
                  <a:pt x="3832" y="822"/>
                </a:lnTo>
                <a:lnTo>
                  <a:pt x="3826" y="860"/>
                </a:lnTo>
                <a:lnTo>
                  <a:pt x="3826" y="885"/>
                </a:lnTo>
                <a:lnTo>
                  <a:pt x="3850" y="921"/>
                </a:lnTo>
                <a:lnTo>
                  <a:pt x="3832" y="931"/>
                </a:lnTo>
                <a:lnTo>
                  <a:pt x="3782" y="891"/>
                </a:lnTo>
                <a:lnTo>
                  <a:pt x="3750" y="846"/>
                </a:lnTo>
                <a:lnTo>
                  <a:pt x="3737" y="815"/>
                </a:lnTo>
                <a:lnTo>
                  <a:pt x="3710" y="798"/>
                </a:lnTo>
                <a:lnTo>
                  <a:pt x="3675" y="822"/>
                </a:lnTo>
                <a:lnTo>
                  <a:pt x="3653" y="853"/>
                </a:lnTo>
                <a:lnTo>
                  <a:pt x="3701" y="891"/>
                </a:lnTo>
                <a:lnTo>
                  <a:pt x="3728" y="931"/>
                </a:lnTo>
                <a:lnTo>
                  <a:pt x="3737" y="983"/>
                </a:lnTo>
                <a:lnTo>
                  <a:pt x="3732" y="1031"/>
                </a:lnTo>
                <a:lnTo>
                  <a:pt x="3732" y="1076"/>
                </a:lnTo>
                <a:lnTo>
                  <a:pt x="3755" y="1044"/>
                </a:lnTo>
                <a:lnTo>
                  <a:pt x="3796" y="1048"/>
                </a:lnTo>
                <a:lnTo>
                  <a:pt x="3808" y="1079"/>
                </a:lnTo>
                <a:lnTo>
                  <a:pt x="3776" y="1114"/>
                </a:lnTo>
                <a:lnTo>
                  <a:pt x="3742" y="1111"/>
                </a:lnTo>
                <a:lnTo>
                  <a:pt x="3737" y="1140"/>
                </a:lnTo>
                <a:lnTo>
                  <a:pt x="3764" y="1161"/>
                </a:lnTo>
                <a:lnTo>
                  <a:pt x="3750" y="1196"/>
                </a:lnTo>
                <a:lnTo>
                  <a:pt x="3791" y="1227"/>
                </a:lnTo>
                <a:lnTo>
                  <a:pt x="3764" y="1251"/>
                </a:lnTo>
                <a:lnTo>
                  <a:pt x="3805" y="1285"/>
                </a:lnTo>
                <a:lnTo>
                  <a:pt x="3776" y="1316"/>
                </a:lnTo>
                <a:lnTo>
                  <a:pt x="3821" y="1298"/>
                </a:lnTo>
                <a:lnTo>
                  <a:pt x="3808" y="1330"/>
                </a:lnTo>
                <a:lnTo>
                  <a:pt x="3889" y="1316"/>
                </a:lnTo>
                <a:lnTo>
                  <a:pt x="3864" y="1356"/>
                </a:lnTo>
                <a:lnTo>
                  <a:pt x="3808" y="1330"/>
                </a:lnTo>
                <a:lnTo>
                  <a:pt x="3805" y="1373"/>
                </a:lnTo>
                <a:lnTo>
                  <a:pt x="3885" y="1369"/>
                </a:lnTo>
                <a:lnTo>
                  <a:pt x="3850" y="1412"/>
                </a:lnTo>
                <a:lnTo>
                  <a:pt x="3796" y="1366"/>
                </a:lnTo>
                <a:lnTo>
                  <a:pt x="3826" y="1434"/>
                </a:lnTo>
                <a:lnTo>
                  <a:pt x="3889" y="1475"/>
                </a:lnTo>
                <a:lnTo>
                  <a:pt x="3832" y="1475"/>
                </a:lnTo>
                <a:lnTo>
                  <a:pt x="3796" y="1373"/>
                </a:lnTo>
                <a:lnTo>
                  <a:pt x="3808" y="1302"/>
                </a:lnTo>
                <a:lnTo>
                  <a:pt x="3764" y="1306"/>
                </a:lnTo>
                <a:lnTo>
                  <a:pt x="3732" y="1267"/>
                </a:lnTo>
                <a:lnTo>
                  <a:pt x="3764" y="1250"/>
                </a:lnTo>
                <a:lnTo>
                  <a:pt x="3764" y="1210"/>
                </a:lnTo>
                <a:lnTo>
                  <a:pt x="3742" y="1123"/>
                </a:lnTo>
                <a:lnTo>
                  <a:pt x="3737" y="1065"/>
                </a:lnTo>
                <a:lnTo>
                  <a:pt x="3728" y="1027"/>
                </a:lnTo>
                <a:lnTo>
                  <a:pt x="3687" y="1076"/>
                </a:lnTo>
                <a:lnTo>
                  <a:pt x="3616" y="1089"/>
                </a:lnTo>
                <a:lnTo>
                  <a:pt x="3580" y="1124"/>
                </a:lnTo>
                <a:lnTo>
                  <a:pt x="3592" y="1171"/>
                </a:lnTo>
                <a:lnTo>
                  <a:pt x="3567" y="1196"/>
                </a:lnTo>
                <a:lnTo>
                  <a:pt x="3526" y="1189"/>
                </a:lnTo>
                <a:lnTo>
                  <a:pt x="3564" y="1150"/>
                </a:lnTo>
                <a:lnTo>
                  <a:pt x="3535" y="1133"/>
                </a:lnTo>
                <a:lnTo>
                  <a:pt x="3496" y="1154"/>
                </a:lnTo>
                <a:lnTo>
                  <a:pt x="3496" y="1193"/>
                </a:lnTo>
                <a:lnTo>
                  <a:pt x="3564" y="1250"/>
                </a:lnTo>
                <a:lnTo>
                  <a:pt x="3580" y="1288"/>
                </a:lnTo>
                <a:lnTo>
                  <a:pt x="3532" y="1342"/>
                </a:lnTo>
                <a:lnTo>
                  <a:pt x="3532" y="1469"/>
                </a:lnTo>
                <a:lnTo>
                  <a:pt x="3532" y="1521"/>
                </a:lnTo>
                <a:lnTo>
                  <a:pt x="3541" y="1552"/>
                </a:lnTo>
                <a:lnTo>
                  <a:pt x="3612" y="1545"/>
                </a:lnTo>
                <a:lnTo>
                  <a:pt x="3660" y="1557"/>
                </a:lnTo>
                <a:lnTo>
                  <a:pt x="3698" y="1506"/>
                </a:lnTo>
                <a:lnTo>
                  <a:pt x="3737" y="1506"/>
                </a:lnTo>
                <a:lnTo>
                  <a:pt x="3725" y="1535"/>
                </a:lnTo>
                <a:lnTo>
                  <a:pt x="3764" y="1571"/>
                </a:lnTo>
                <a:lnTo>
                  <a:pt x="3821" y="1581"/>
                </a:lnTo>
                <a:lnTo>
                  <a:pt x="3814" y="1545"/>
                </a:lnTo>
                <a:lnTo>
                  <a:pt x="3942" y="1545"/>
                </a:lnTo>
                <a:lnTo>
                  <a:pt x="3898" y="1561"/>
                </a:lnTo>
                <a:lnTo>
                  <a:pt x="3894" y="1588"/>
                </a:lnTo>
                <a:lnTo>
                  <a:pt x="3953" y="1602"/>
                </a:lnTo>
                <a:lnTo>
                  <a:pt x="4010" y="1616"/>
                </a:lnTo>
                <a:lnTo>
                  <a:pt x="4037" y="1566"/>
                </a:lnTo>
                <a:lnTo>
                  <a:pt x="4048" y="1535"/>
                </a:lnTo>
                <a:lnTo>
                  <a:pt x="4005" y="1542"/>
                </a:lnTo>
                <a:lnTo>
                  <a:pt x="3966" y="1524"/>
                </a:lnTo>
                <a:lnTo>
                  <a:pt x="3942" y="1514"/>
                </a:lnTo>
                <a:lnTo>
                  <a:pt x="3930" y="1557"/>
                </a:lnTo>
                <a:lnTo>
                  <a:pt x="3930" y="1552"/>
                </a:lnTo>
                <a:lnTo>
                  <a:pt x="3805" y="1552"/>
                </a:lnTo>
                <a:lnTo>
                  <a:pt x="3776" y="1504"/>
                </a:lnTo>
                <a:lnTo>
                  <a:pt x="3742" y="1510"/>
                </a:lnTo>
                <a:lnTo>
                  <a:pt x="3701" y="1506"/>
                </a:lnTo>
                <a:lnTo>
                  <a:pt x="3687" y="1451"/>
                </a:lnTo>
                <a:lnTo>
                  <a:pt x="3666" y="1425"/>
                </a:lnTo>
                <a:lnTo>
                  <a:pt x="3705" y="1404"/>
                </a:lnTo>
                <a:lnTo>
                  <a:pt x="3705" y="1373"/>
                </a:lnTo>
                <a:lnTo>
                  <a:pt x="3648" y="1394"/>
                </a:lnTo>
                <a:lnTo>
                  <a:pt x="3608" y="1415"/>
                </a:lnTo>
                <a:lnTo>
                  <a:pt x="3580" y="1460"/>
                </a:lnTo>
                <a:lnTo>
                  <a:pt x="3532" y="1460"/>
                </a:lnTo>
                <a:lnTo>
                  <a:pt x="3532" y="1362"/>
                </a:lnTo>
                <a:lnTo>
                  <a:pt x="3500" y="1377"/>
                </a:lnTo>
                <a:lnTo>
                  <a:pt x="3464" y="1338"/>
                </a:lnTo>
                <a:lnTo>
                  <a:pt x="3425" y="1291"/>
                </a:lnTo>
                <a:lnTo>
                  <a:pt x="3366" y="1306"/>
                </a:lnTo>
                <a:lnTo>
                  <a:pt x="3360" y="1343"/>
                </a:lnTo>
                <a:lnTo>
                  <a:pt x="3387" y="1401"/>
                </a:lnTo>
                <a:lnTo>
                  <a:pt x="3387" y="1443"/>
                </a:lnTo>
                <a:lnTo>
                  <a:pt x="3428" y="1489"/>
                </a:lnTo>
                <a:lnTo>
                  <a:pt x="3451" y="1510"/>
                </a:lnTo>
                <a:lnTo>
                  <a:pt x="3407" y="1510"/>
                </a:lnTo>
                <a:lnTo>
                  <a:pt x="3375" y="1489"/>
                </a:lnTo>
                <a:lnTo>
                  <a:pt x="3351" y="1514"/>
                </a:lnTo>
                <a:lnTo>
                  <a:pt x="3414" y="1575"/>
                </a:lnTo>
                <a:lnTo>
                  <a:pt x="3464" y="1613"/>
                </a:lnTo>
                <a:lnTo>
                  <a:pt x="3508" y="1606"/>
                </a:lnTo>
                <a:lnTo>
                  <a:pt x="3564" y="1620"/>
                </a:lnTo>
                <a:lnTo>
                  <a:pt x="3630" y="1620"/>
                </a:lnTo>
                <a:lnTo>
                  <a:pt x="3687" y="1613"/>
                </a:lnTo>
                <a:lnTo>
                  <a:pt x="3742" y="1631"/>
                </a:lnTo>
                <a:lnTo>
                  <a:pt x="3728" y="1646"/>
                </a:lnTo>
                <a:lnTo>
                  <a:pt x="3666" y="1627"/>
                </a:lnTo>
                <a:lnTo>
                  <a:pt x="3666" y="1712"/>
                </a:lnTo>
                <a:lnTo>
                  <a:pt x="3710" y="1712"/>
                </a:lnTo>
                <a:lnTo>
                  <a:pt x="3737" y="1702"/>
                </a:lnTo>
                <a:lnTo>
                  <a:pt x="3742" y="1679"/>
                </a:lnTo>
                <a:lnTo>
                  <a:pt x="3796" y="1684"/>
                </a:lnTo>
                <a:lnTo>
                  <a:pt x="3858" y="1662"/>
                </a:lnTo>
                <a:lnTo>
                  <a:pt x="3853" y="1698"/>
                </a:lnTo>
                <a:lnTo>
                  <a:pt x="3876" y="1726"/>
                </a:lnTo>
                <a:lnTo>
                  <a:pt x="3908" y="1747"/>
                </a:lnTo>
                <a:lnTo>
                  <a:pt x="3942" y="1726"/>
                </a:lnTo>
                <a:lnTo>
                  <a:pt x="3939" y="1688"/>
                </a:lnTo>
                <a:lnTo>
                  <a:pt x="3942" y="1651"/>
                </a:lnTo>
                <a:lnTo>
                  <a:pt x="3966" y="1688"/>
                </a:lnTo>
                <a:lnTo>
                  <a:pt x="3978" y="1729"/>
                </a:lnTo>
                <a:lnTo>
                  <a:pt x="3930" y="1821"/>
                </a:lnTo>
                <a:lnTo>
                  <a:pt x="3876" y="1906"/>
                </a:lnTo>
                <a:lnTo>
                  <a:pt x="3826" y="1987"/>
                </a:lnTo>
                <a:lnTo>
                  <a:pt x="3764" y="2079"/>
                </a:lnTo>
                <a:lnTo>
                  <a:pt x="3725" y="2051"/>
                </a:lnTo>
                <a:lnTo>
                  <a:pt x="3666" y="2072"/>
                </a:lnTo>
                <a:lnTo>
                  <a:pt x="3648" y="2100"/>
                </a:lnTo>
                <a:lnTo>
                  <a:pt x="3608" y="2122"/>
                </a:lnTo>
                <a:lnTo>
                  <a:pt x="3535" y="2132"/>
                </a:lnTo>
                <a:lnTo>
                  <a:pt x="3491" y="2129"/>
                </a:lnTo>
                <a:lnTo>
                  <a:pt x="3503" y="2075"/>
                </a:lnTo>
                <a:lnTo>
                  <a:pt x="3500" y="2037"/>
                </a:lnTo>
                <a:lnTo>
                  <a:pt x="3532" y="2004"/>
                </a:lnTo>
                <a:lnTo>
                  <a:pt x="3526" y="1978"/>
                </a:lnTo>
                <a:lnTo>
                  <a:pt x="3473" y="1952"/>
                </a:lnTo>
                <a:lnTo>
                  <a:pt x="3482" y="1906"/>
                </a:lnTo>
                <a:lnTo>
                  <a:pt x="3496" y="1856"/>
                </a:lnTo>
                <a:lnTo>
                  <a:pt x="3544" y="1815"/>
                </a:lnTo>
                <a:lnTo>
                  <a:pt x="3612" y="1811"/>
                </a:lnTo>
                <a:lnTo>
                  <a:pt x="3625" y="1778"/>
                </a:lnTo>
                <a:lnTo>
                  <a:pt x="3608" y="1729"/>
                </a:lnTo>
                <a:lnTo>
                  <a:pt x="3648" y="1715"/>
                </a:lnTo>
                <a:lnTo>
                  <a:pt x="3666" y="1712"/>
                </a:lnTo>
                <a:lnTo>
                  <a:pt x="3666" y="1631"/>
                </a:lnTo>
                <a:lnTo>
                  <a:pt x="3612" y="1637"/>
                </a:lnTo>
                <a:lnTo>
                  <a:pt x="3564" y="1655"/>
                </a:lnTo>
                <a:lnTo>
                  <a:pt x="3514" y="1631"/>
                </a:lnTo>
                <a:lnTo>
                  <a:pt x="3458" y="1631"/>
                </a:lnTo>
                <a:lnTo>
                  <a:pt x="3392" y="1613"/>
                </a:lnTo>
                <a:lnTo>
                  <a:pt x="3351" y="1575"/>
                </a:lnTo>
                <a:lnTo>
                  <a:pt x="3330" y="1540"/>
                </a:lnTo>
                <a:lnTo>
                  <a:pt x="3292" y="1506"/>
                </a:lnTo>
                <a:lnTo>
                  <a:pt x="3330" y="1500"/>
                </a:lnTo>
                <a:lnTo>
                  <a:pt x="3351" y="1510"/>
                </a:lnTo>
                <a:lnTo>
                  <a:pt x="3380" y="1483"/>
                </a:lnTo>
                <a:lnTo>
                  <a:pt x="3366" y="1439"/>
                </a:lnTo>
                <a:lnTo>
                  <a:pt x="3330" y="1435"/>
                </a:lnTo>
                <a:lnTo>
                  <a:pt x="3307" y="1387"/>
                </a:lnTo>
                <a:lnTo>
                  <a:pt x="3325" y="1338"/>
                </a:lnTo>
                <a:lnTo>
                  <a:pt x="3351" y="1298"/>
                </a:lnTo>
                <a:lnTo>
                  <a:pt x="3342" y="1250"/>
                </a:lnTo>
                <a:lnTo>
                  <a:pt x="3325" y="1246"/>
                </a:lnTo>
                <a:lnTo>
                  <a:pt x="3292" y="1270"/>
                </a:lnTo>
                <a:lnTo>
                  <a:pt x="3291" y="1298"/>
                </a:lnTo>
                <a:lnTo>
                  <a:pt x="3253" y="1250"/>
                </a:lnTo>
                <a:lnTo>
                  <a:pt x="3201" y="1215"/>
                </a:lnTo>
                <a:lnTo>
                  <a:pt x="3158" y="1216"/>
                </a:lnTo>
                <a:lnTo>
                  <a:pt x="3125" y="1267"/>
                </a:lnTo>
                <a:lnTo>
                  <a:pt x="3069" y="1291"/>
                </a:lnTo>
                <a:lnTo>
                  <a:pt x="3069" y="1323"/>
                </a:lnTo>
                <a:lnTo>
                  <a:pt x="3087" y="1362"/>
                </a:lnTo>
                <a:lnTo>
                  <a:pt x="3083" y="1397"/>
                </a:lnTo>
                <a:lnTo>
                  <a:pt x="3042" y="1394"/>
                </a:lnTo>
                <a:lnTo>
                  <a:pt x="3012" y="1343"/>
                </a:lnTo>
                <a:lnTo>
                  <a:pt x="2967" y="1298"/>
                </a:lnTo>
                <a:lnTo>
                  <a:pt x="2917" y="1267"/>
                </a:lnTo>
                <a:lnTo>
                  <a:pt x="2882" y="1215"/>
                </a:lnTo>
                <a:lnTo>
                  <a:pt x="2846" y="1193"/>
                </a:lnTo>
                <a:lnTo>
                  <a:pt x="2778" y="1193"/>
                </a:lnTo>
                <a:lnTo>
                  <a:pt x="2725" y="1193"/>
                </a:lnTo>
                <a:lnTo>
                  <a:pt x="2689" y="1216"/>
                </a:lnTo>
                <a:lnTo>
                  <a:pt x="2653" y="1181"/>
                </a:lnTo>
                <a:lnTo>
                  <a:pt x="2612" y="1158"/>
                </a:lnTo>
                <a:lnTo>
                  <a:pt x="2560" y="1123"/>
                </a:lnTo>
                <a:lnTo>
                  <a:pt x="2600" y="1181"/>
                </a:lnTo>
                <a:lnTo>
                  <a:pt x="2657" y="1196"/>
                </a:lnTo>
                <a:lnTo>
                  <a:pt x="2698" y="1250"/>
                </a:lnTo>
                <a:lnTo>
                  <a:pt x="2685" y="1291"/>
                </a:lnTo>
                <a:lnTo>
                  <a:pt x="2644" y="1316"/>
                </a:lnTo>
                <a:lnTo>
                  <a:pt x="2582" y="1323"/>
                </a:lnTo>
                <a:lnTo>
                  <a:pt x="2533" y="1342"/>
                </a:lnTo>
                <a:lnTo>
                  <a:pt x="2496" y="1378"/>
                </a:lnTo>
                <a:lnTo>
                  <a:pt x="2475" y="1404"/>
                </a:lnTo>
                <a:lnTo>
                  <a:pt x="2457" y="1356"/>
                </a:lnTo>
                <a:lnTo>
                  <a:pt x="2430" y="1291"/>
                </a:lnTo>
                <a:lnTo>
                  <a:pt x="2389" y="1256"/>
                </a:lnTo>
                <a:lnTo>
                  <a:pt x="2389" y="1216"/>
                </a:lnTo>
                <a:lnTo>
                  <a:pt x="2355" y="1220"/>
                </a:lnTo>
                <a:lnTo>
                  <a:pt x="2362" y="1285"/>
                </a:lnTo>
                <a:lnTo>
                  <a:pt x="2400" y="1338"/>
                </a:lnTo>
                <a:lnTo>
                  <a:pt x="2400" y="1377"/>
                </a:lnTo>
                <a:lnTo>
                  <a:pt x="2451" y="1401"/>
                </a:lnTo>
                <a:lnTo>
                  <a:pt x="2475" y="1434"/>
                </a:lnTo>
                <a:lnTo>
                  <a:pt x="2528" y="1415"/>
                </a:lnTo>
                <a:lnTo>
                  <a:pt x="2573" y="1412"/>
                </a:lnTo>
                <a:lnTo>
                  <a:pt x="2630" y="1394"/>
                </a:lnTo>
                <a:lnTo>
                  <a:pt x="2605" y="1448"/>
                </a:lnTo>
                <a:lnTo>
                  <a:pt x="2560" y="1521"/>
                </a:lnTo>
                <a:lnTo>
                  <a:pt x="2528" y="1566"/>
                </a:lnTo>
                <a:lnTo>
                  <a:pt x="2483" y="1606"/>
                </a:lnTo>
                <a:lnTo>
                  <a:pt x="2457" y="1646"/>
                </a:lnTo>
                <a:lnTo>
                  <a:pt x="2446" y="1726"/>
                </a:lnTo>
                <a:lnTo>
                  <a:pt x="2439" y="1785"/>
                </a:lnTo>
                <a:lnTo>
                  <a:pt x="2444" y="1839"/>
                </a:lnTo>
                <a:lnTo>
                  <a:pt x="2451" y="1891"/>
                </a:lnTo>
                <a:lnTo>
                  <a:pt x="2451" y="1906"/>
                </a:lnTo>
                <a:lnTo>
                  <a:pt x="2496" y="1903"/>
                </a:lnTo>
                <a:lnTo>
                  <a:pt x="2501" y="1856"/>
                </a:lnTo>
                <a:lnTo>
                  <a:pt x="2551" y="1811"/>
                </a:lnTo>
                <a:lnTo>
                  <a:pt x="2600" y="1785"/>
                </a:lnTo>
                <a:lnTo>
                  <a:pt x="2608" y="1835"/>
                </a:lnTo>
                <a:lnTo>
                  <a:pt x="2605" y="1881"/>
                </a:lnTo>
                <a:lnTo>
                  <a:pt x="2578" y="1906"/>
                </a:lnTo>
                <a:lnTo>
                  <a:pt x="2582" y="1935"/>
                </a:lnTo>
                <a:lnTo>
                  <a:pt x="2564" y="1995"/>
                </a:lnTo>
                <a:lnTo>
                  <a:pt x="2555" y="2027"/>
                </a:lnTo>
                <a:lnTo>
                  <a:pt x="2523" y="2037"/>
                </a:lnTo>
                <a:lnTo>
                  <a:pt x="2489" y="2004"/>
                </a:lnTo>
                <a:lnTo>
                  <a:pt x="2501" y="1956"/>
                </a:lnTo>
                <a:lnTo>
                  <a:pt x="2514" y="1938"/>
                </a:lnTo>
                <a:lnTo>
                  <a:pt x="2492" y="1906"/>
                </a:lnTo>
                <a:lnTo>
                  <a:pt x="2446" y="1910"/>
                </a:lnTo>
                <a:lnTo>
                  <a:pt x="2433" y="1952"/>
                </a:lnTo>
                <a:lnTo>
                  <a:pt x="2371" y="1978"/>
                </a:lnTo>
                <a:lnTo>
                  <a:pt x="2332" y="2004"/>
                </a:lnTo>
                <a:lnTo>
                  <a:pt x="2335" y="2051"/>
                </a:lnTo>
                <a:lnTo>
                  <a:pt x="2332" y="2110"/>
                </a:lnTo>
                <a:lnTo>
                  <a:pt x="2312" y="2167"/>
                </a:lnTo>
                <a:lnTo>
                  <a:pt x="2228" y="2235"/>
                </a:lnTo>
                <a:lnTo>
                  <a:pt x="2189" y="2238"/>
                </a:lnTo>
                <a:lnTo>
                  <a:pt x="2157" y="2197"/>
                </a:lnTo>
                <a:lnTo>
                  <a:pt x="2107" y="2167"/>
                </a:lnTo>
                <a:lnTo>
                  <a:pt x="2080" y="2154"/>
                </a:lnTo>
                <a:lnTo>
                  <a:pt x="2032" y="2072"/>
                </a:lnTo>
                <a:lnTo>
                  <a:pt x="1987" y="2030"/>
                </a:lnTo>
                <a:lnTo>
                  <a:pt x="1950" y="1987"/>
                </a:lnTo>
                <a:lnTo>
                  <a:pt x="1932" y="1948"/>
                </a:lnTo>
                <a:lnTo>
                  <a:pt x="1928" y="1891"/>
                </a:lnTo>
                <a:lnTo>
                  <a:pt x="1887" y="1856"/>
                </a:lnTo>
                <a:lnTo>
                  <a:pt x="1875" y="1821"/>
                </a:lnTo>
                <a:lnTo>
                  <a:pt x="1901" y="1776"/>
                </a:lnTo>
                <a:lnTo>
                  <a:pt x="1901" y="1733"/>
                </a:lnTo>
                <a:lnTo>
                  <a:pt x="1860" y="1712"/>
                </a:lnTo>
                <a:lnTo>
                  <a:pt x="1798" y="1702"/>
                </a:lnTo>
                <a:lnTo>
                  <a:pt x="1750" y="1688"/>
                </a:lnTo>
                <a:lnTo>
                  <a:pt x="1721" y="1702"/>
                </a:lnTo>
                <a:lnTo>
                  <a:pt x="1676" y="1712"/>
                </a:lnTo>
                <a:lnTo>
                  <a:pt x="1637" y="1688"/>
                </a:lnTo>
                <a:lnTo>
                  <a:pt x="1600" y="1658"/>
                </a:lnTo>
                <a:lnTo>
                  <a:pt x="1553" y="1651"/>
                </a:lnTo>
                <a:lnTo>
                  <a:pt x="1503" y="1631"/>
                </a:lnTo>
                <a:lnTo>
                  <a:pt x="1458" y="1602"/>
                </a:lnTo>
                <a:lnTo>
                  <a:pt x="1444" y="1535"/>
                </a:lnTo>
                <a:lnTo>
                  <a:pt x="1439" y="1489"/>
                </a:lnTo>
                <a:lnTo>
                  <a:pt x="1480" y="1460"/>
                </a:lnTo>
                <a:lnTo>
                  <a:pt x="1476" y="1429"/>
                </a:lnTo>
                <a:lnTo>
                  <a:pt x="1462" y="1373"/>
                </a:lnTo>
                <a:lnTo>
                  <a:pt x="1466" y="1321"/>
                </a:lnTo>
                <a:lnTo>
                  <a:pt x="1458" y="1270"/>
                </a:lnTo>
                <a:lnTo>
                  <a:pt x="1503" y="1227"/>
                </a:lnTo>
                <a:lnTo>
                  <a:pt x="1539" y="1203"/>
                </a:lnTo>
                <a:lnTo>
                  <a:pt x="1578" y="1196"/>
                </a:lnTo>
                <a:lnTo>
                  <a:pt x="1566" y="1158"/>
                </a:lnTo>
                <a:lnTo>
                  <a:pt x="1592" y="1123"/>
                </a:lnTo>
                <a:lnTo>
                  <a:pt x="1632" y="1100"/>
                </a:lnTo>
                <a:lnTo>
                  <a:pt x="1682" y="1119"/>
                </a:lnTo>
                <a:lnTo>
                  <a:pt x="1744" y="1133"/>
                </a:lnTo>
                <a:lnTo>
                  <a:pt x="1807" y="1123"/>
                </a:lnTo>
                <a:lnTo>
                  <a:pt x="1866" y="1123"/>
                </a:lnTo>
                <a:lnTo>
                  <a:pt x="1892" y="1124"/>
                </a:lnTo>
                <a:lnTo>
                  <a:pt x="1905" y="1171"/>
                </a:lnTo>
                <a:lnTo>
                  <a:pt x="1960" y="1179"/>
                </a:lnTo>
                <a:lnTo>
                  <a:pt x="2012" y="1193"/>
                </a:lnTo>
                <a:lnTo>
                  <a:pt x="2044" y="1189"/>
                </a:lnTo>
                <a:lnTo>
                  <a:pt x="2067" y="1161"/>
                </a:lnTo>
                <a:lnTo>
                  <a:pt x="2083" y="1140"/>
                </a:lnTo>
                <a:lnTo>
                  <a:pt x="2133" y="1150"/>
                </a:lnTo>
                <a:lnTo>
                  <a:pt x="2192" y="1171"/>
                </a:lnTo>
                <a:lnTo>
                  <a:pt x="2255" y="1179"/>
                </a:lnTo>
                <a:lnTo>
                  <a:pt x="2300" y="1181"/>
                </a:lnTo>
                <a:lnTo>
                  <a:pt x="2355" y="1179"/>
                </a:lnTo>
                <a:lnTo>
                  <a:pt x="2389" y="1150"/>
                </a:lnTo>
                <a:lnTo>
                  <a:pt x="2407" y="1111"/>
                </a:lnTo>
                <a:lnTo>
                  <a:pt x="2430" y="1079"/>
                </a:lnTo>
                <a:lnTo>
                  <a:pt x="2407" y="1069"/>
                </a:lnTo>
                <a:lnTo>
                  <a:pt x="2380" y="1044"/>
                </a:lnTo>
                <a:lnTo>
                  <a:pt x="2350" y="1052"/>
                </a:lnTo>
                <a:lnTo>
                  <a:pt x="2291" y="1052"/>
                </a:lnTo>
                <a:lnTo>
                  <a:pt x="2250" y="1037"/>
                </a:lnTo>
                <a:lnTo>
                  <a:pt x="2246" y="1001"/>
                </a:lnTo>
                <a:lnTo>
                  <a:pt x="2228" y="991"/>
                </a:lnTo>
                <a:lnTo>
                  <a:pt x="2205" y="1001"/>
                </a:lnTo>
                <a:lnTo>
                  <a:pt x="2216" y="1037"/>
                </a:lnTo>
                <a:lnTo>
                  <a:pt x="2196" y="1065"/>
                </a:lnTo>
                <a:lnTo>
                  <a:pt x="2151" y="1062"/>
                </a:lnTo>
                <a:lnTo>
                  <a:pt x="2128" y="1034"/>
                </a:lnTo>
                <a:lnTo>
                  <a:pt x="2116" y="997"/>
                </a:lnTo>
                <a:lnTo>
                  <a:pt x="2116" y="956"/>
                </a:lnTo>
                <a:lnTo>
                  <a:pt x="2089" y="938"/>
                </a:lnTo>
                <a:lnTo>
                  <a:pt x="2076" y="966"/>
                </a:lnTo>
                <a:lnTo>
                  <a:pt x="2080" y="1001"/>
                </a:lnTo>
                <a:lnTo>
                  <a:pt x="2098" y="1031"/>
                </a:lnTo>
                <a:lnTo>
                  <a:pt x="2128" y="1054"/>
                </a:lnTo>
                <a:lnTo>
                  <a:pt x="2098" y="1087"/>
                </a:lnTo>
                <a:lnTo>
                  <a:pt x="2067" y="1107"/>
                </a:lnTo>
                <a:lnTo>
                  <a:pt x="2026" y="1100"/>
                </a:lnTo>
                <a:lnTo>
                  <a:pt x="2026" y="1124"/>
                </a:lnTo>
                <a:lnTo>
                  <a:pt x="1994" y="1145"/>
                </a:lnTo>
                <a:lnTo>
                  <a:pt x="1955" y="1107"/>
                </a:lnTo>
                <a:lnTo>
                  <a:pt x="1960" y="1083"/>
                </a:lnTo>
                <a:lnTo>
                  <a:pt x="2008" y="1100"/>
                </a:lnTo>
                <a:lnTo>
                  <a:pt x="2039" y="1100"/>
                </a:lnTo>
                <a:lnTo>
                  <a:pt x="2080" y="1076"/>
                </a:lnTo>
                <a:lnTo>
                  <a:pt x="2067" y="1037"/>
                </a:lnTo>
                <a:lnTo>
                  <a:pt x="2032" y="1013"/>
                </a:lnTo>
                <a:lnTo>
                  <a:pt x="1994" y="991"/>
                </a:lnTo>
                <a:lnTo>
                  <a:pt x="1955" y="960"/>
                </a:lnTo>
                <a:lnTo>
                  <a:pt x="1910" y="926"/>
                </a:lnTo>
                <a:lnTo>
                  <a:pt x="1910" y="966"/>
                </a:lnTo>
                <a:lnTo>
                  <a:pt x="1942" y="996"/>
                </a:lnTo>
                <a:lnTo>
                  <a:pt x="1932" y="1037"/>
                </a:lnTo>
                <a:lnTo>
                  <a:pt x="1932" y="1076"/>
                </a:lnTo>
                <a:lnTo>
                  <a:pt x="1887" y="1048"/>
                </a:lnTo>
                <a:lnTo>
                  <a:pt x="1878" y="1018"/>
                </a:lnTo>
                <a:lnTo>
                  <a:pt x="1901" y="997"/>
                </a:lnTo>
                <a:lnTo>
                  <a:pt x="1892" y="973"/>
                </a:lnTo>
                <a:lnTo>
                  <a:pt x="1916" y="962"/>
                </a:lnTo>
                <a:lnTo>
                  <a:pt x="1916" y="926"/>
                </a:lnTo>
                <a:lnTo>
                  <a:pt x="1878" y="935"/>
                </a:lnTo>
                <a:lnTo>
                  <a:pt x="1848" y="966"/>
                </a:lnTo>
                <a:lnTo>
                  <a:pt x="1807" y="960"/>
                </a:lnTo>
                <a:lnTo>
                  <a:pt x="1750" y="980"/>
                </a:lnTo>
                <a:lnTo>
                  <a:pt x="1739" y="1027"/>
                </a:lnTo>
                <a:lnTo>
                  <a:pt x="1691" y="1054"/>
                </a:lnTo>
                <a:lnTo>
                  <a:pt x="1637" y="1079"/>
                </a:lnTo>
                <a:lnTo>
                  <a:pt x="1587" y="1083"/>
                </a:lnTo>
                <a:lnTo>
                  <a:pt x="1539" y="1069"/>
                </a:lnTo>
                <a:lnTo>
                  <a:pt x="1508" y="1048"/>
                </a:lnTo>
                <a:lnTo>
                  <a:pt x="1530" y="1027"/>
                </a:lnTo>
                <a:lnTo>
                  <a:pt x="1508" y="996"/>
                </a:lnTo>
                <a:lnTo>
                  <a:pt x="1542" y="970"/>
                </a:lnTo>
                <a:lnTo>
                  <a:pt x="1548" y="942"/>
                </a:lnTo>
                <a:lnTo>
                  <a:pt x="1548" y="904"/>
                </a:lnTo>
                <a:lnTo>
                  <a:pt x="1592" y="868"/>
                </a:lnTo>
                <a:lnTo>
                  <a:pt x="1660" y="885"/>
                </a:lnTo>
                <a:lnTo>
                  <a:pt x="1732" y="895"/>
                </a:lnTo>
                <a:lnTo>
                  <a:pt x="1758" y="870"/>
                </a:lnTo>
                <a:lnTo>
                  <a:pt x="1758" y="833"/>
                </a:lnTo>
                <a:lnTo>
                  <a:pt x="1726" y="803"/>
                </a:lnTo>
                <a:lnTo>
                  <a:pt x="1667" y="782"/>
                </a:lnTo>
                <a:lnTo>
                  <a:pt x="1700" y="764"/>
                </a:lnTo>
                <a:lnTo>
                  <a:pt x="1753" y="747"/>
                </a:lnTo>
                <a:lnTo>
                  <a:pt x="1762" y="741"/>
                </a:lnTo>
                <a:lnTo>
                  <a:pt x="1750" y="733"/>
                </a:lnTo>
                <a:lnTo>
                  <a:pt x="1705" y="741"/>
                </a:lnTo>
                <a:lnTo>
                  <a:pt x="1660" y="747"/>
                </a:lnTo>
                <a:lnTo>
                  <a:pt x="1632" y="754"/>
                </a:lnTo>
                <a:lnTo>
                  <a:pt x="1650" y="729"/>
                </a:lnTo>
                <a:lnTo>
                  <a:pt x="1660" y="690"/>
                </a:lnTo>
                <a:lnTo>
                  <a:pt x="1676" y="672"/>
                </a:lnTo>
                <a:lnTo>
                  <a:pt x="1687" y="648"/>
                </a:lnTo>
                <a:lnTo>
                  <a:pt x="1664" y="620"/>
                </a:lnTo>
                <a:lnTo>
                  <a:pt x="1632" y="637"/>
                </a:lnTo>
                <a:lnTo>
                  <a:pt x="1637" y="671"/>
                </a:lnTo>
                <a:lnTo>
                  <a:pt x="1632" y="697"/>
                </a:lnTo>
                <a:lnTo>
                  <a:pt x="1610" y="741"/>
                </a:lnTo>
                <a:lnTo>
                  <a:pt x="1566" y="733"/>
                </a:lnTo>
                <a:lnTo>
                  <a:pt x="1553" y="697"/>
                </a:lnTo>
                <a:lnTo>
                  <a:pt x="1525" y="655"/>
                </a:lnTo>
                <a:lnTo>
                  <a:pt x="1578" y="648"/>
                </a:lnTo>
                <a:lnTo>
                  <a:pt x="1598" y="634"/>
                </a:lnTo>
                <a:lnTo>
                  <a:pt x="1619" y="624"/>
                </a:lnTo>
                <a:lnTo>
                  <a:pt x="1619" y="606"/>
                </a:lnTo>
                <a:lnTo>
                  <a:pt x="1605" y="579"/>
                </a:lnTo>
                <a:lnTo>
                  <a:pt x="1646" y="560"/>
                </a:lnTo>
                <a:lnTo>
                  <a:pt x="1687" y="543"/>
                </a:lnTo>
                <a:lnTo>
                  <a:pt x="1714" y="556"/>
                </a:lnTo>
                <a:lnTo>
                  <a:pt x="1726" y="596"/>
                </a:lnTo>
                <a:lnTo>
                  <a:pt x="1744" y="637"/>
                </a:lnTo>
                <a:lnTo>
                  <a:pt x="1771" y="659"/>
                </a:lnTo>
                <a:lnTo>
                  <a:pt x="1783" y="697"/>
                </a:lnTo>
                <a:lnTo>
                  <a:pt x="1762" y="723"/>
                </a:lnTo>
                <a:lnTo>
                  <a:pt x="1758" y="743"/>
                </a:lnTo>
                <a:lnTo>
                  <a:pt x="1798" y="733"/>
                </a:lnTo>
                <a:lnTo>
                  <a:pt x="1842" y="716"/>
                </a:lnTo>
                <a:lnTo>
                  <a:pt x="1860" y="671"/>
                </a:lnTo>
                <a:lnTo>
                  <a:pt x="1905" y="671"/>
                </a:lnTo>
                <a:lnTo>
                  <a:pt x="1928" y="655"/>
                </a:lnTo>
                <a:lnTo>
                  <a:pt x="1923" y="620"/>
                </a:lnTo>
                <a:lnTo>
                  <a:pt x="1901" y="584"/>
                </a:lnTo>
                <a:lnTo>
                  <a:pt x="1942" y="584"/>
                </a:lnTo>
                <a:lnTo>
                  <a:pt x="1987" y="620"/>
                </a:lnTo>
                <a:lnTo>
                  <a:pt x="2026" y="648"/>
                </a:lnTo>
                <a:lnTo>
                  <a:pt x="2057" y="648"/>
                </a:lnTo>
                <a:lnTo>
                  <a:pt x="2112" y="634"/>
                </a:lnTo>
                <a:lnTo>
                  <a:pt x="2148" y="589"/>
                </a:lnTo>
                <a:lnTo>
                  <a:pt x="2166" y="556"/>
                </a:lnTo>
                <a:lnTo>
                  <a:pt x="2246" y="570"/>
                </a:lnTo>
                <a:lnTo>
                  <a:pt x="2178" y="539"/>
                </a:lnTo>
                <a:lnTo>
                  <a:pt x="2128" y="543"/>
                </a:lnTo>
                <a:lnTo>
                  <a:pt x="2116" y="493"/>
                </a:lnTo>
                <a:lnTo>
                  <a:pt x="2116" y="464"/>
                </a:lnTo>
                <a:lnTo>
                  <a:pt x="2173" y="452"/>
                </a:lnTo>
                <a:lnTo>
                  <a:pt x="2189" y="422"/>
                </a:lnTo>
                <a:lnTo>
                  <a:pt x="2148" y="436"/>
                </a:lnTo>
                <a:lnTo>
                  <a:pt x="2098" y="462"/>
                </a:lnTo>
                <a:lnTo>
                  <a:pt x="2050" y="464"/>
                </a:lnTo>
                <a:lnTo>
                  <a:pt x="2076" y="510"/>
                </a:lnTo>
                <a:lnTo>
                  <a:pt x="2067" y="549"/>
                </a:lnTo>
                <a:lnTo>
                  <a:pt x="2067" y="580"/>
                </a:lnTo>
                <a:lnTo>
                  <a:pt x="2032" y="606"/>
                </a:lnTo>
                <a:lnTo>
                  <a:pt x="1991" y="613"/>
                </a:lnTo>
                <a:lnTo>
                  <a:pt x="1960" y="584"/>
                </a:lnTo>
                <a:lnTo>
                  <a:pt x="1964" y="556"/>
                </a:lnTo>
                <a:lnTo>
                  <a:pt x="1973" y="539"/>
                </a:lnTo>
                <a:lnTo>
                  <a:pt x="1928" y="549"/>
                </a:lnTo>
                <a:lnTo>
                  <a:pt x="1883" y="531"/>
                </a:lnTo>
                <a:lnTo>
                  <a:pt x="1860" y="507"/>
                </a:lnTo>
                <a:lnTo>
                  <a:pt x="1875" y="464"/>
                </a:lnTo>
                <a:lnTo>
                  <a:pt x="1866" y="462"/>
                </a:lnTo>
                <a:lnTo>
                  <a:pt x="1875" y="457"/>
                </a:lnTo>
                <a:lnTo>
                  <a:pt x="1878" y="453"/>
                </a:lnTo>
                <a:lnTo>
                  <a:pt x="1355" y="453"/>
                </a:lnTo>
                <a:lnTo>
                  <a:pt x="1326" y="478"/>
                </a:lnTo>
                <a:lnTo>
                  <a:pt x="1282" y="500"/>
                </a:lnTo>
                <a:lnTo>
                  <a:pt x="1237" y="486"/>
                </a:lnTo>
                <a:lnTo>
                  <a:pt x="1225" y="462"/>
                </a:lnTo>
                <a:lnTo>
                  <a:pt x="1225" y="433"/>
                </a:lnTo>
                <a:lnTo>
                  <a:pt x="1230" y="429"/>
                </a:lnTo>
                <a:lnTo>
                  <a:pt x="1121" y="429"/>
                </a:lnTo>
                <a:lnTo>
                  <a:pt x="1085" y="433"/>
                </a:lnTo>
                <a:lnTo>
                  <a:pt x="1055" y="486"/>
                </a:lnTo>
                <a:lnTo>
                  <a:pt x="1037" y="525"/>
                </a:lnTo>
                <a:lnTo>
                  <a:pt x="1025" y="560"/>
                </a:lnTo>
                <a:lnTo>
                  <a:pt x="969" y="549"/>
                </a:lnTo>
                <a:lnTo>
                  <a:pt x="935" y="525"/>
                </a:lnTo>
                <a:lnTo>
                  <a:pt x="930" y="464"/>
                </a:lnTo>
                <a:lnTo>
                  <a:pt x="907" y="404"/>
                </a:lnTo>
                <a:lnTo>
                  <a:pt x="875" y="370"/>
                </a:lnTo>
                <a:lnTo>
                  <a:pt x="891" y="347"/>
                </a:lnTo>
                <a:lnTo>
                  <a:pt x="858" y="295"/>
                </a:lnTo>
                <a:lnTo>
                  <a:pt x="830" y="276"/>
                </a:lnTo>
                <a:lnTo>
                  <a:pt x="796" y="299"/>
                </a:lnTo>
                <a:lnTo>
                  <a:pt x="746" y="274"/>
                </a:lnTo>
                <a:lnTo>
                  <a:pt x="714" y="291"/>
                </a:lnTo>
                <a:lnTo>
                  <a:pt x="692" y="309"/>
                </a:lnTo>
                <a:lnTo>
                  <a:pt x="630" y="323"/>
                </a:lnTo>
                <a:lnTo>
                  <a:pt x="594" y="358"/>
                </a:lnTo>
                <a:lnTo>
                  <a:pt x="664" y="365"/>
                </a:lnTo>
                <a:lnTo>
                  <a:pt x="728" y="387"/>
                </a:lnTo>
                <a:lnTo>
                  <a:pt x="753" y="422"/>
                </a:lnTo>
                <a:lnTo>
                  <a:pt x="796" y="457"/>
                </a:lnTo>
                <a:lnTo>
                  <a:pt x="800" y="514"/>
                </a:lnTo>
                <a:lnTo>
                  <a:pt x="785" y="570"/>
                </a:lnTo>
                <a:lnTo>
                  <a:pt x="746" y="584"/>
                </a:lnTo>
                <a:lnTo>
                  <a:pt x="701" y="549"/>
                </a:lnTo>
                <a:lnTo>
                  <a:pt x="616" y="545"/>
                </a:lnTo>
                <a:lnTo>
                  <a:pt x="616" y="521"/>
                </a:lnTo>
                <a:lnTo>
                  <a:pt x="692" y="507"/>
                </a:lnTo>
                <a:lnTo>
                  <a:pt x="696" y="474"/>
                </a:lnTo>
                <a:lnTo>
                  <a:pt x="687" y="462"/>
                </a:lnTo>
                <a:lnTo>
                  <a:pt x="662" y="493"/>
                </a:lnTo>
                <a:lnTo>
                  <a:pt x="625" y="469"/>
                </a:lnTo>
                <a:lnTo>
                  <a:pt x="675" y="436"/>
                </a:lnTo>
                <a:lnTo>
                  <a:pt x="701" y="464"/>
                </a:lnTo>
                <a:lnTo>
                  <a:pt x="662" y="433"/>
                </a:lnTo>
                <a:lnTo>
                  <a:pt x="616" y="433"/>
                </a:lnTo>
                <a:lnTo>
                  <a:pt x="585" y="457"/>
                </a:lnTo>
                <a:lnTo>
                  <a:pt x="589" y="493"/>
                </a:lnTo>
                <a:lnTo>
                  <a:pt x="589" y="539"/>
                </a:lnTo>
                <a:lnTo>
                  <a:pt x="580" y="575"/>
                </a:lnTo>
                <a:lnTo>
                  <a:pt x="589" y="610"/>
                </a:lnTo>
                <a:lnTo>
                  <a:pt x="544" y="580"/>
                </a:lnTo>
                <a:lnTo>
                  <a:pt x="526" y="601"/>
                </a:lnTo>
                <a:lnTo>
                  <a:pt x="508" y="579"/>
                </a:lnTo>
                <a:lnTo>
                  <a:pt x="526" y="543"/>
                </a:lnTo>
                <a:lnTo>
                  <a:pt x="485" y="556"/>
                </a:lnTo>
                <a:lnTo>
                  <a:pt x="464" y="584"/>
                </a:lnTo>
                <a:lnTo>
                  <a:pt x="433" y="613"/>
                </a:lnTo>
                <a:lnTo>
                  <a:pt x="433" y="641"/>
                </a:lnTo>
                <a:lnTo>
                  <a:pt x="383" y="641"/>
                </a:lnTo>
                <a:lnTo>
                  <a:pt x="364" y="659"/>
                </a:lnTo>
                <a:lnTo>
                  <a:pt x="383" y="706"/>
                </a:lnTo>
                <a:lnTo>
                  <a:pt x="435" y="729"/>
                </a:lnTo>
                <a:lnTo>
                  <a:pt x="464" y="747"/>
                </a:lnTo>
                <a:lnTo>
                  <a:pt x="458" y="789"/>
                </a:lnTo>
                <a:lnTo>
                  <a:pt x="496" y="779"/>
                </a:lnTo>
                <a:lnTo>
                  <a:pt x="500" y="741"/>
                </a:lnTo>
                <a:lnTo>
                  <a:pt x="557" y="741"/>
                </a:lnTo>
                <a:lnTo>
                  <a:pt x="594" y="706"/>
                </a:lnTo>
                <a:lnTo>
                  <a:pt x="598" y="671"/>
                </a:lnTo>
                <a:lnTo>
                  <a:pt x="594" y="606"/>
                </a:lnTo>
                <a:lnTo>
                  <a:pt x="616" y="563"/>
                </a:lnTo>
                <a:lnTo>
                  <a:pt x="648" y="539"/>
                </a:lnTo>
                <a:lnTo>
                  <a:pt x="696" y="560"/>
                </a:lnTo>
                <a:lnTo>
                  <a:pt x="751" y="584"/>
                </a:lnTo>
                <a:lnTo>
                  <a:pt x="782" y="606"/>
                </a:lnTo>
                <a:lnTo>
                  <a:pt x="808" y="641"/>
                </a:lnTo>
                <a:lnTo>
                  <a:pt x="848" y="659"/>
                </a:lnTo>
                <a:lnTo>
                  <a:pt x="862" y="706"/>
                </a:lnTo>
                <a:lnTo>
                  <a:pt x="867" y="733"/>
                </a:lnTo>
                <a:lnTo>
                  <a:pt x="907" y="761"/>
                </a:lnTo>
                <a:lnTo>
                  <a:pt x="875" y="794"/>
                </a:lnTo>
                <a:lnTo>
                  <a:pt x="826" y="794"/>
                </a:lnTo>
                <a:lnTo>
                  <a:pt x="769" y="815"/>
                </a:lnTo>
                <a:lnTo>
                  <a:pt x="728" y="839"/>
                </a:lnTo>
                <a:lnTo>
                  <a:pt x="664" y="864"/>
                </a:lnTo>
                <a:lnTo>
                  <a:pt x="616" y="904"/>
                </a:lnTo>
                <a:lnTo>
                  <a:pt x="567" y="935"/>
                </a:lnTo>
                <a:lnTo>
                  <a:pt x="557" y="966"/>
                </a:lnTo>
                <a:lnTo>
                  <a:pt x="557" y="991"/>
                </a:lnTo>
                <a:lnTo>
                  <a:pt x="526" y="1015"/>
                </a:lnTo>
                <a:lnTo>
                  <a:pt x="530" y="1044"/>
                </a:lnTo>
                <a:lnTo>
                  <a:pt x="491" y="1079"/>
                </a:lnTo>
                <a:lnTo>
                  <a:pt x="491" y="1123"/>
                </a:lnTo>
                <a:lnTo>
                  <a:pt x="512" y="1158"/>
                </a:lnTo>
                <a:lnTo>
                  <a:pt x="500" y="1185"/>
                </a:lnTo>
                <a:lnTo>
                  <a:pt x="458" y="1171"/>
                </a:lnTo>
                <a:lnTo>
                  <a:pt x="451" y="1123"/>
                </a:lnTo>
                <a:lnTo>
                  <a:pt x="410" y="1100"/>
                </a:lnTo>
                <a:lnTo>
                  <a:pt x="378" y="1107"/>
                </a:lnTo>
                <a:lnTo>
                  <a:pt x="357" y="1140"/>
                </a:lnTo>
                <a:lnTo>
                  <a:pt x="316" y="1123"/>
                </a:lnTo>
                <a:lnTo>
                  <a:pt x="275" y="1123"/>
                </a:lnTo>
                <a:lnTo>
                  <a:pt x="230" y="1154"/>
                </a:lnTo>
                <a:lnTo>
                  <a:pt x="217" y="1185"/>
                </a:lnTo>
                <a:lnTo>
                  <a:pt x="205" y="1216"/>
                </a:lnTo>
                <a:lnTo>
                  <a:pt x="194" y="1267"/>
                </a:lnTo>
                <a:lnTo>
                  <a:pt x="230" y="1298"/>
                </a:lnTo>
                <a:lnTo>
                  <a:pt x="267" y="1274"/>
                </a:lnTo>
                <a:lnTo>
                  <a:pt x="312" y="1274"/>
                </a:lnTo>
                <a:lnTo>
                  <a:pt x="316" y="1316"/>
                </a:lnTo>
                <a:lnTo>
                  <a:pt x="289" y="1343"/>
                </a:lnTo>
                <a:lnTo>
                  <a:pt x="342" y="1352"/>
                </a:lnTo>
                <a:lnTo>
                  <a:pt x="364" y="1362"/>
                </a:lnTo>
                <a:lnTo>
                  <a:pt x="378" y="1401"/>
                </a:lnTo>
                <a:lnTo>
                  <a:pt x="423" y="1415"/>
                </a:lnTo>
                <a:lnTo>
                  <a:pt x="473" y="1448"/>
                </a:lnTo>
                <a:lnTo>
                  <a:pt x="508" y="1429"/>
                </a:lnTo>
                <a:lnTo>
                  <a:pt x="589" y="1448"/>
                </a:lnTo>
                <a:lnTo>
                  <a:pt x="651" y="1451"/>
                </a:lnTo>
                <a:lnTo>
                  <a:pt x="741" y="1489"/>
                </a:lnTo>
                <a:lnTo>
                  <a:pt x="753" y="1521"/>
                </a:lnTo>
                <a:lnTo>
                  <a:pt x="808" y="1557"/>
                </a:lnTo>
                <a:lnTo>
                  <a:pt x="835" y="1606"/>
                </a:lnTo>
                <a:lnTo>
                  <a:pt x="898" y="1631"/>
                </a:lnTo>
                <a:lnTo>
                  <a:pt x="951" y="1637"/>
                </a:lnTo>
                <a:lnTo>
                  <a:pt x="1010" y="1679"/>
                </a:lnTo>
                <a:lnTo>
                  <a:pt x="1082" y="1679"/>
                </a:lnTo>
                <a:lnTo>
                  <a:pt x="1085" y="1715"/>
                </a:lnTo>
                <a:lnTo>
                  <a:pt x="1085" y="1750"/>
                </a:lnTo>
                <a:lnTo>
                  <a:pt x="1055" y="1785"/>
                </a:lnTo>
                <a:lnTo>
                  <a:pt x="1046" y="1829"/>
                </a:lnTo>
                <a:lnTo>
                  <a:pt x="1037" y="1874"/>
                </a:lnTo>
                <a:lnTo>
                  <a:pt x="996" y="1917"/>
                </a:lnTo>
                <a:lnTo>
                  <a:pt x="942" y="1942"/>
                </a:lnTo>
                <a:lnTo>
                  <a:pt x="892" y="1948"/>
                </a:lnTo>
                <a:lnTo>
                  <a:pt x="912" y="1983"/>
                </a:lnTo>
                <a:lnTo>
                  <a:pt x="867" y="2027"/>
                </a:lnTo>
                <a:lnTo>
                  <a:pt x="830" y="2062"/>
                </a:lnTo>
                <a:lnTo>
                  <a:pt x="785" y="2084"/>
                </a:lnTo>
                <a:lnTo>
                  <a:pt x="746" y="2136"/>
                </a:lnTo>
                <a:lnTo>
                  <a:pt x="714" y="2171"/>
                </a:lnTo>
                <a:lnTo>
                  <a:pt x="675" y="2192"/>
                </a:lnTo>
                <a:lnTo>
                  <a:pt x="648" y="2225"/>
                </a:lnTo>
                <a:lnTo>
                  <a:pt x="625" y="2256"/>
                </a:lnTo>
                <a:lnTo>
                  <a:pt x="598" y="2287"/>
                </a:lnTo>
                <a:lnTo>
                  <a:pt x="607" y="2317"/>
                </a:lnTo>
                <a:lnTo>
                  <a:pt x="585" y="2342"/>
                </a:lnTo>
                <a:lnTo>
                  <a:pt x="548" y="2298"/>
                </a:lnTo>
                <a:lnTo>
                  <a:pt x="503" y="2263"/>
                </a:lnTo>
                <a:lnTo>
                  <a:pt x="491" y="2216"/>
                </a:lnTo>
                <a:lnTo>
                  <a:pt x="491" y="2171"/>
                </a:lnTo>
                <a:lnTo>
                  <a:pt x="485" y="2122"/>
                </a:lnTo>
                <a:lnTo>
                  <a:pt x="503" y="2051"/>
                </a:lnTo>
                <a:lnTo>
                  <a:pt x="508" y="1983"/>
                </a:lnTo>
                <a:lnTo>
                  <a:pt x="500" y="1921"/>
                </a:lnTo>
                <a:lnTo>
                  <a:pt x="485" y="1874"/>
                </a:lnTo>
                <a:lnTo>
                  <a:pt x="433" y="1829"/>
                </a:lnTo>
                <a:lnTo>
                  <a:pt x="383" y="1794"/>
                </a:lnTo>
                <a:lnTo>
                  <a:pt x="342" y="1747"/>
                </a:lnTo>
                <a:lnTo>
                  <a:pt x="333" y="1688"/>
                </a:lnTo>
                <a:lnTo>
                  <a:pt x="357" y="1648"/>
                </a:lnTo>
                <a:lnTo>
                  <a:pt x="357" y="1613"/>
                </a:lnTo>
                <a:lnTo>
                  <a:pt x="383" y="1552"/>
                </a:lnTo>
                <a:lnTo>
                  <a:pt x="414" y="1506"/>
                </a:lnTo>
                <a:lnTo>
                  <a:pt x="458" y="1479"/>
                </a:lnTo>
                <a:lnTo>
                  <a:pt x="478" y="1451"/>
                </a:lnTo>
                <a:lnTo>
                  <a:pt x="423" y="1439"/>
                </a:lnTo>
                <a:lnTo>
                  <a:pt x="387" y="1448"/>
                </a:lnTo>
                <a:lnTo>
                  <a:pt x="351" y="1435"/>
                </a:lnTo>
                <a:lnTo>
                  <a:pt x="307" y="1408"/>
                </a:lnTo>
                <a:lnTo>
                  <a:pt x="262" y="1377"/>
                </a:lnTo>
                <a:lnTo>
                  <a:pt x="235" y="1342"/>
                </a:lnTo>
                <a:lnTo>
                  <a:pt x="217" y="1333"/>
                </a:lnTo>
                <a:lnTo>
                  <a:pt x="191" y="1343"/>
                </a:lnTo>
                <a:lnTo>
                  <a:pt x="146" y="1323"/>
                </a:lnTo>
                <a:lnTo>
                  <a:pt x="110" y="1291"/>
                </a:lnTo>
                <a:lnTo>
                  <a:pt x="96" y="1267"/>
                </a:lnTo>
                <a:lnTo>
                  <a:pt x="96" y="1220"/>
                </a:lnTo>
                <a:lnTo>
                  <a:pt x="89" y="1196"/>
                </a:lnTo>
                <a:lnTo>
                  <a:pt x="46" y="1175"/>
                </a:lnTo>
                <a:lnTo>
                  <a:pt x="46" y="1193"/>
                </a:lnTo>
                <a:lnTo>
                  <a:pt x="66" y="1224"/>
                </a:lnTo>
                <a:lnTo>
                  <a:pt x="73" y="1256"/>
                </a:lnTo>
                <a:lnTo>
                  <a:pt x="33" y="1234"/>
                </a:lnTo>
                <a:lnTo>
                  <a:pt x="12" y="1215"/>
                </a:lnTo>
                <a:lnTo>
                  <a:pt x="1" y="1179"/>
                </a:lnTo>
                <a:lnTo>
                  <a:pt x="7" y="1119"/>
                </a:lnTo>
                <a:lnTo>
                  <a:pt x="0" y="1048"/>
                </a:lnTo>
                <a:lnTo>
                  <a:pt x="7" y="956"/>
                </a:lnTo>
                <a:lnTo>
                  <a:pt x="33" y="815"/>
                </a:lnTo>
                <a:lnTo>
                  <a:pt x="91" y="676"/>
                </a:lnTo>
                <a:lnTo>
                  <a:pt x="182" y="514"/>
                </a:lnTo>
                <a:lnTo>
                  <a:pt x="250" y="401"/>
                </a:lnTo>
                <a:lnTo>
                  <a:pt x="351" y="276"/>
                </a:lnTo>
                <a:lnTo>
                  <a:pt x="435" y="203"/>
                </a:lnTo>
              </a:path>
            </a:pathLst>
          </a:custGeom>
          <a:solidFill>
            <a:srgbClr val="CCFFCC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4763" y="6554788"/>
            <a:ext cx="9137650" cy="0"/>
          </a:xfrm>
          <a:prstGeom prst="line">
            <a:avLst/>
          </a:prstGeom>
          <a:noFill/>
          <a:ln w="50800">
            <a:solidFill>
              <a:srgbClr val="00CC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4763" y="765175"/>
            <a:ext cx="9137650" cy="0"/>
          </a:xfrm>
          <a:prstGeom prst="line">
            <a:avLst/>
          </a:prstGeom>
          <a:noFill/>
          <a:ln w="50800">
            <a:solidFill>
              <a:srgbClr val="00CC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 userDrawn="1"/>
        </p:nvGraphicFramePr>
        <p:xfrm>
          <a:off x="0" y="0"/>
          <a:ext cx="9144000" cy="741363"/>
        </p:xfrm>
        <a:graphic>
          <a:graphicData uri="http://schemas.openxmlformats.org/presentationml/2006/ole">
            <p:oleObj spid="_x0000_s29051" name="Image" r:id="rId3" imgW="13320635" imgH="1079365" progId="">
              <p:embed/>
            </p:oleObj>
          </a:graphicData>
        </a:graphic>
      </p:graphicFrame>
      <p:pic>
        <p:nvPicPr>
          <p:cNvPr id="8" name="Picture 10" descr="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580188"/>
            <a:ext cx="91440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7906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96913" y="1700213"/>
            <a:ext cx="7772400" cy="1470025"/>
          </a:xfrm>
        </p:spPr>
        <p:txBody>
          <a:bodyPr/>
          <a:lstStyle>
            <a:lvl1pPr algn="ctr">
              <a:defRPr sz="4200">
                <a:solidFill>
                  <a:srgbClr val="9900CC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07907" name="AutoShape 8"/>
          <p:cNvSpPr>
            <a:spLocks noGrp="1" noChangeArrowheads="1"/>
          </p:cNvSpPr>
          <p:nvPr>
            <p:ph type="subTitle" idx="1"/>
          </p:nvPr>
        </p:nvSpPr>
        <p:spPr>
          <a:xfrm>
            <a:off x="900113" y="4005263"/>
            <a:ext cx="7345362" cy="1752600"/>
          </a:xfrm>
          <a:prstGeom prst="roundRect">
            <a:avLst>
              <a:gd name="adj" fmla="val 9412"/>
            </a:avLst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D8F1D7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lnSpc>
                <a:spcPct val="90000"/>
              </a:lnSpc>
              <a:spcBef>
                <a:spcPct val="15000"/>
              </a:spcBef>
              <a:buSzPct val="90000"/>
              <a:buFont typeface="Wingdings" panose="05000000000000000000" pitchFamily="2" charset="2"/>
              <a:buNone/>
              <a:defRPr sz="3400">
                <a:solidFill>
                  <a:srgbClr val="000000"/>
                </a:solidFill>
                <a:latin typeface="CMU Typewriter Text" pitchFamily="49" charset="0"/>
                <a:ea typeface="文鼎ＰＬ简中楷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737749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95129-4FCA-45B8-8D3D-F0DDC17201E6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B6D92-A158-4E7E-A096-0777953949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4872028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3075" y="322263"/>
            <a:ext cx="2212975" cy="6130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322263"/>
            <a:ext cx="6491287" cy="6130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E14FC-C1E1-4426-A36F-7831B751A52B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87527-4733-4294-B3A1-2EA5F50B5A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2751099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113980" y="6590318"/>
            <a:ext cx="5390182" cy="276161"/>
          </a:xfrm>
        </p:spPr>
        <p:txBody>
          <a:bodyPr lIns="0" tIns="0" rIns="0" bIns="0"/>
          <a:lstStyle>
            <a:lvl1pPr algn="ctr">
              <a:defRPr sz="1400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mtClean="0">
                <a:solidFill>
                  <a:prstClr val="white"/>
                </a:solidFill>
              </a:rPr>
              <a:t>ARM UART</a:t>
            </a: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0860" y="6590318"/>
            <a:ext cx="2085401" cy="276161"/>
          </a:xfrm>
        </p:spPr>
        <p:txBody>
          <a:bodyPr lIns="0" tIns="0" rIns="0" bIns="0"/>
          <a:lstStyle>
            <a:lvl1pPr algn="ctr">
              <a:defRPr sz="1400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fld id="{74C2A42F-D144-4255-8082-D35EB7ABFE0C}" type="datetime4">
              <a:rPr lang="en-US" altLang="zh-CN" smtClean="0">
                <a:solidFill>
                  <a:prstClr val="white"/>
                </a:solidFill>
              </a:rPr>
              <a:pPr/>
              <a:t>March 31, 2021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521880" y="6590318"/>
            <a:ext cx="1619841" cy="276161"/>
          </a:xfrm>
        </p:spPr>
        <p:txBody>
          <a:bodyPr lIns="0" tIns="0" rIns="0" bIns="0"/>
          <a:lstStyle>
            <a:lvl1pPr marL="84571" algn="ctr">
              <a:defRPr sz="1400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fld id="{81D60167-4931-47E6-BA6A-407CBD079E47}" type="slidenum">
              <a:rPr lang="en-US" altLang="zh-CN" spc="-9" smtClean="0">
                <a:solidFill>
                  <a:prstClr val="white"/>
                </a:solidFill>
                <a:cs typeface="Garamond"/>
              </a:rPr>
              <a:pPr/>
              <a:t>‹#›</a:t>
            </a:fld>
            <a:endParaRPr lang="zh-CN" altLang="en-US" dirty="0">
              <a:solidFill>
                <a:prstClr val="white"/>
              </a:solidFill>
              <a:cs typeface="Garamond"/>
            </a:endParaRPr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4073" y="1081631"/>
            <a:ext cx="9139927" cy="2819"/>
          </a:xfrm>
          <a:prstGeom prst="line">
            <a:avLst/>
          </a:prstGeom>
          <a:noFill/>
          <a:ln w="50800">
            <a:solidFill>
              <a:srgbClr val="00CC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0" tIns="40060" rIns="80120" bIns="40060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6" name="Picture 11" descr="SlideHead01副本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7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6359"/>
            <a:ext cx="9143999" cy="24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4073" y="6590469"/>
            <a:ext cx="9137649" cy="819"/>
          </a:xfrm>
          <a:prstGeom prst="line">
            <a:avLst/>
          </a:prstGeom>
          <a:noFill/>
          <a:ln w="50800">
            <a:solidFill>
              <a:srgbClr val="00CC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0" tIns="40060" rIns="80120" bIns="40060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3903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AB2DD-6E80-468E-8D8E-7F533F9D20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945195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0C043-B055-48D0-8B4F-F9AA745C60A0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B4411-40B1-412D-B8A5-3AEA5E1D25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8688370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51337" cy="5327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125538"/>
            <a:ext cx="4352925" cy="5327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DC9F1-B646-4A41-B179-CCB5A3AD3026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5E853-F589-4A2A-98CB-AE3689828A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893644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CA421-54FB-4C84-B9FA-0002F03F1942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F1958-436D-490D-A3BE-4F8C0AB248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8720752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21937-3A65-4CC4-9C5D-832E971FAB8E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21CB9-0454-4ADD-B4DC-13A7B9EF52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3536716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99E8D-433F-4FFB-A59A-87DD831A1FF1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864CC-9908-4A77-9278-950C3471AD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3220893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A84C2-0797-4B10-9812-5A73587E9E57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45EF8-1B1D-4BE5-8C8D-FFA366226D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2265210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6C343-ED22-4511-8C8F-40D1FCF19E72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1442E-4E5D-49F8-A9DE-9AD7091F55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764316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581775"/>
            <a:ext cx="91440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68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856662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322263"/>
            <a:ext cx="88566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Line 6"/>
          <p:cNvSpPr>
            <a:spLocks noChangeShapeType="1"/>
          </p:cNvSpPr>
          <p:nvPr userDrawn="1"/>
        </p:nvSpPr>
        <p:spPr bwMode="auto">
          <a:xfrm>
            <a:off x="4763" y="996950"/>
            <a:ext cx="9137650" cy="1588"/>
          </a:xfrm>
          <a:prstGeom prst="line">
            <a:avLst/>
          </a:prstGeom>
          <a:noFill/>
          <a:ln w="50800">
            <a:solidFill>
              <a:srgbClr val="00CC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Line 7"/>
          <p:cNvSpPr>
            <a:spLocks noChangeShapeType="1"/>
          </p:cNvSpPr>
          <p:nvPr userDrawn="1"/>
        </p:nvSpPr>
        <p:spPr bwMode="auto">
          <a:xfrm>
            <a:off x="4763" y="6553200"/>
            <a:ext cx="9137650" cy="1588"/>
          </a:xfrm>
          <a:prstGeom prst="line">
            <a:avLst/>
          </a:prstGeom>
          <a:noFill/>
          <a:ln w="50800">
            <a:solidFill>
              <a:srgbClr val="00CC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688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597650"/>
            <a:ext cx="18716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fontAlgn="base" hangingPunct="0">
              <a:spcBef>
                <a:spcPct val="20000"/>
              </a:spcBef>
              <a:buClr>
                <a:schemeClr val="bg1"/>
              </a:buClr>
              <a:buSzTx/>
              <a:buFontTx/>
              <a:buNone/>
              <a:defRPr sz="1400">
                <a:solidFill>
                  <a:schemeClr val="bg1"/>
                </a:solidFill>
                <a:latin typeface="CMU Typewriter Text" pitchFamily="49" charset="0"/>
                <a:ea typeface="文鼎ＰＬ简中楷" pitchFamily="2" charset="-122"/>
              </a:defRPr>
            </a:lvl1pPr>
          </a:lstStyle>
          <a:p>
            <a:pPr>
              <a:defRPr/>
            </a:pPr>
            <a:fld id="{749395BB-102F-4280-B718-27AACE98A161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0688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24075" y="6602413"/>
            <a:ext cx="5472113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fontAlgn="base" hangingPunct="0">
              <a:spcBef>
                <a:spcPct val="20000"/>
              </a:spcBef>
              <a:buClr>
                <a:schemeClr val="bg1"/>
              </a:buClr>
              <a:buSzTx/>
              <a:buFontTx/>
              <a:buNone/>
              <a:defRPr sz="1400">
                <a:solidFill>
                  <a:schemeClr val="bg1"/>
                </a:solidFill>
                <a:latin typeface="CMU Typewriter Text" pitchFamily="49" charset="0"/>
                <a:ea typeface="文鼎ＰＬ简中楷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50689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9213" y="6608763"/>
            <a:ext cx="1366837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bg1"/>
              </a:buClr>
              <a:defRPr sz="1400" smtClean="0">
                <a:solidFill>
                  <a:schemeClr val="bg1"/>
                </a:solidFill>
                <a:latin typeface="CMU Typewriter Text" pitchFamily="49" charset="0"/>
                <a:ea typeface="文鼎ＰＬ简中楷" pitchFamily="2" charset="-122"/>
              </a:defRPr>
            </a:lvl1pPr>
          </a:lstStyle>
          <a:p>
            <a:pPr>
              <a:defRPr/>
            </a:pPr>
            <a:fld id="{714C45B0-E1F8-453B-8E25-43CD2516E5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4" name="Picture 11" descr="SlideHead01副本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8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6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6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6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6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6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6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68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68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68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68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68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68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68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68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68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MU Sans Serif" pitchFamily="50" charset="0"/>
          <a:ea typeface="文泉驿正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MU Sans Serif" pitchFamily="50" charset="0"/>
          <a:ea typeface="文泉驿正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MU Sans Serif" pitchFamily="50" charset="0"/>
          <a:ea typeface="文泉驿正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MU Sans Serif" pitchFamily="50" charset="0"/>
          <a:ea typeface="文泉驿正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MU Sans Serif" pitchFamily="50" charset="0"/>
          <a:ea typeface="文泉驿正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MU Sans Serif" pitchFamily="50" charset="0"/>
          <a:ea typeface="文泉驿正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MU Sans Serif" pitchFamily="50" charset="0"/>
          <a:ea typeface="文泉驿正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MU Sans Serif" pitchFamily="50" charset="0"/>
          <a:ea typeface="文泉驿正黑" pitchFamily="2" charset="-122"/>
        </a:defRPr>
      </a:lvl9pPr>
    </p:titleStyle>
    <p:bodyStyle>
      <a:lvl1pPr marL="342900" indent="-342900" algn="l" rtl="0" eaLnBrk="0" fontAlgn="ctr" hangingPunct="0">
        <a:spcBef>
          <a:spcPct val="20000"/>
        </a:spcBef>
        <a:spcAft>
          <a:spcPct val="0"/>
        </a:spcAft>
        <a:buClr>
          <a:srgbClr val="9900CC"/>
        </a:buClr>
        <a:buSzPct val="80000"/>
        <a:buFont typeface="Wingdings" panose="05000000000000000000" pitchFamily="2" charset="2"/>
        <a:buChar char="n"/>
        <a:defRPr sz="3200" b="1" kern="1200">
          <a:solidFill>
            <a:srgbClr val="9900CC"/>
          </a:solidFill>
          <a:latin typeface="+mn-lt"/>
          <a:ea typeface="+mn-ea"/>
          <a:cs typeface="+mn-cs"/>
        </a:defRPr>
      </a:lvl1pPr>
      <a:lvl2pPr marL="742950" indent="-285750" algn="l" rtl="0" eaLnBrk="0" fontAlgn="ctr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u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ctr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6"/>
          <p:cNvSpPr>
            <a:spLocks noChangeArrowheads="1"/>
          </p:cNvSpPr>
          <p:nvPr/>
        </p:nvSpPr>
        <p:spPr bwMode="auto">
          <a:xfrm>
            <a:off x="683568" y="2852936"/>
            <a:ext cx="7775575" cy="648072"/>
          </a:xfrm>
          <a:prstGeom prst="roundRect">
            <a:avLst>
              <a:gd name="adj" fmla="val 15546"/>
            </a:avLst>
          </a:prstGeom>
          <a:solidFill>
            <a:srgbClr val="E4F5E3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fontAlgn="ctr">
              <a:spcBef>
                <a:spcPct val="20000"/>
              </a:spcBef>
              <a:buClr>
                <a:srgbClr val="9900CC"/>
              </a:buClr>
              <a:buSzPct val="80000"/>
              <a:buFont typeface="Wingdings" panose="05000000000000000000" pitchFamily="2" charset="2"/>
              <a:buChar char="n"/>
              <a:defRPr sz="3200" b="1">
                <a:solidFill>
                  <a:srgbClr val="9900CC"/>
                </a:solidFill>
                <a:latin typeface="CMU Serif" pitchFamily="50" charset="0"/>
                <a:ea typeface="文鼎ＰＬ简报宋" panose="02010600030101010101" pitchFamily="2" charset="-122"/>
              </a:defRPr>
            </a:lvl1pPr>
            <a:lvl2pPr marL="742950" indent="-285750" fontAlgn="ctr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CMU Serif" pitchFamily="50" charset="0"/>
                <a:ea typeface="文鼎ＰＬ简报宋" panose="02010600030101010101" pitchFamily="2" charset="-122"/>
              </a:defRPr>
            </a:lvl2pPr>
            <a:lvl3pPr marL="1143000" indent="-228600" fontAlgn="ctr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CMU Serif" pitchFamily="50" charset="0"/>
                <a:ea typeface="文鼎ＰＬ简报宋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zh-CN" altLang="en-US" sz="42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23" name="AutoShape 5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789040"/>
            <a:ext cx="7345362" cy="2184847"/>
          </a:xfrm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96913" y="2564904"/>
            <a:ext cx="7772400" cy="1224136"/>
          </a:xfrm>
        </p:spPr>
        <p:txBody>
          <a:bodyPr/>
          <a:lstStyle/>
          <a:p>
            <a:pPr eaLnBrk="1" hangingPunct="1"/>
            <a:r>
              <a:rPr lang="zh-CN" altLang="en-US" sz="3400" b="0" dirty="0" smtClean="0">
                <a:latin typeface="宋体" pitchFamily="2" charset="-122"/>
                <a:ea typeface="宋体" pitchFamily="2" charset="-122"/>
              </a:rPr>
              <a:t>嵌入式接口技术</a:t>
            </a:r>
            <a:endParaRPr lang="en-US" altLang="zh-CN" sz="3400" b="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硬件基础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可靠性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死机</a:t>
            </a:r>
            <a:endParaRPr lang="en-US" altLang="zh-CN" sz="2800" b="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WDT</a:t>
            </a:r>
            <a:r>
              <a:rPr lang="zh-CN" altLang="zh-CN" sz="2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看门狗</a:t>
            </a:r>
            <a:r>
              <a:rPr lang="zh-CN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与可靠性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传统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WDT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、窗口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WDT</a:t>
            </a:r>
          </a:p>
          <a:p>
            <a:pPr marL="342900" lvl="1" indent="-342900">
              <a:buClr>
                <a:srgbClr val="9900CC"/>
              </a:buClr>
              <a:buFont typeface="Wingdings" panose="05000000000000000000" pitchFamily="2" charset="2"/>
              <a:buChar char="n"/>
            </a:pPr>
            <a:r>
              <a:rPr lang="zh-CN" altLang="zh-CN" b="0" dirty="0" smtClean="0">
                <a:latin typeface="宋体" pitchFamily="2" charset="-122"/>
                <a:ea typeface="宋体" pitchFamily="2" charset="-122"/>
              </a:rPr>
              <a:t>复位区分（上电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WDT</a:t>
            </a:r>
            <a:r>
              <a:rPr lang="zh-CN" altLang="zh-CN" b="0" dirty="0" smtClean="0">
                <a:latin typeface="宋体" pitchFamily="2" charset="-122"/>
                <a:ea typeface="宋体" pitchFamily="2" charset="-122"/>
              </a:rPr>
              <a:t>复位、软件复位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、欠压</a:t>
            </a:r>
            <a:r>
              <a:rPr lang="zh-CN" altLang="zh-CN" b="0" dirty="0" smtClean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与</a:t>
            </a:r>
            <a:r>
              <a:rPr lang="zh-CN" altLang="zh-CN" b="0" dirty="0" smtClean="0">
                <a:latin typeface="宋体" pitchFamily="2" charset="-122"/>
                <a:ea typeface="宋体" pitchFamily="2" charset="-122"/>
              </a:rPr>
              <a:t>透明恢复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marL="342900" lvl="1" indent="-342900">
              <a:buClr>
                <a:srgbClr val="9900CC"/>
              </a:buClr>
              <a:buFont typeface="Wingdings" panose="05000000000000000000" pitchFamily="2" charset="2"/>
              <a:buChar char="n"/>
            </a:pPr>
            <a:r>
              <a:rPr lang="zh-CN" altLang="en-US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内存可靠性高于端口</a:t>
            </a:r>
            <a:endParaRPr lang="en-US" altLang="zh-CN" b="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kumimoji="1"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kumimoji="1" lang="zh-CN" altLang="en-US" sz="2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输入：</a:t>
            </a:r>
            <a:r>
              <a:rPr kumimoji="1" lang="zh-CN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周</a:t>
            </a:r>
            <a:r>
              <a:rPr kumimoji="1"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期</a:t>
            </a:r>
            <a:r>
              <a:rPr kumimoji="1" lang="zh-CN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性重复</a:t>
            </a:r>
            <a:r>
              <a:rPr kumimoji="1"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配置</a:t>
            </a:r>
            <a:r>
              <a:rPr kumimoji="1" lang="zh-CN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与滤波</a:t>
            </a:r>
            <a:r>
              <a:rPr kumimoji="1"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（</a:t>
            </a:r>
            <a:endParaRPr kumimoji="1" lang="zh-CN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342900" lvl="1" indent="-342900">
              <a:buClr>
                <a:srgbClr val="9900CC"/>
              </a:buClr>
              <a:buNone/>
            </a:pP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输出：</a:t>
            </a:r>
            <a:r>
              <a:rPr lang="zh-CN" altLang="zh-CN" b="0" dirty="0" smtClean="0">
                <a:latin typeface="宋体" pitchFamily="2" charset="-122"/>
                <a:ea typeface="宋体" pitchFamily="2" charset="-122"/>
              </a:rPr>
              <a:t>利用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端口数据备份</a:t>
            </a:r>
            <a:r>
              <a:rPr lang="zh-CN" altLang="zh-CN" b="0" dirty="0" smtClean="0">
                <a:latin typeface="宋体" pitchFamily="2" charset="-122"/>
                <a:ea typeface="宋体" pitchFamily="2" charset="-122"/>
              </a:rPr>
              <a:t>周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期</a:t>
            </a:r>
            <a:r>
              <a:rPr lang="zh-CN" altLang="zh-CN" b="0" dirty="0" smtClean="0">
                <a:latin typeface="宋体" pitchFamily="2" charset="-122"/>
                <a:ea typeface="宋体" pitchFamily="2" charset="-122"/>
              </a:rPr>
              <a:t>性刷新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内容与配置（注意：内容在前）</a:t>
            </a:r>
            <a:endParaRPr lang="zh-CN" altLang="zh-CN" b="0" dirty="0" smtClean="0">
              <a:latin typeface="宋体" pitchFamily="2" charset="-122"/>
              <a:ea typeface="宋体" pitchFamily="2" charset="-122"/>
            </a:endParaRPr>
          </a:p>
          <a:p>
            <a:pPr marL="342900" lvl="1" indent="-342900">
              <a:buClr>
                <a:srgbClr val="9900CC"/>
              </a:buClr>
              <a:buFont typeface="Wingdings" panose="05000000000000000000" pitchFamily="2" charset="2"/>
              <a:buChar char="n"/>
            </a:pP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硬件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通信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相互通道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UART</a:t>
            </a:r>
          </a:p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I2C</a:t>
            </a:r>
          </a:p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SPI</a:t>
            </a:r>
          </a:p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1-WIRE(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单总线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3561" y="2186275"/>
            <a:ext cx="6902816" cy="42670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 marR="4684779" algn="just"/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串行通信的特点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11128" indent="767814">
              <a:lnSpc>
                <a:spcPts val="2839"/>
              </a:lnSpc>
              <a:spcBef>
                <a:spcPts val="88"/>
              </a:spcBef>
            </a:pP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在串行通信中，只用一根通信线在一个方向上传输信息，这根线上既要传送数据信息又要传送联络信息，这是串行通信的首要特点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lang="en-US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11128" indent="767814">
              <a:lnSpc>
                <a:spcPts val="2839"/>
              </a:lnSpc>
              <a:spcBef>
                <a:spcPts val="88"/>
              </a:spcBef>
            </a:pP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为了能够识别在一根线上串行传送的信息流中，哪一部分是联络信息，哪一部分是数据信息，就需要通信双方事先作出一系列的通信约定，这就是协议。</a:t>
            </a: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因此，串行通信的第二个特点是它的信息格式必须事先用协议约定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sz="1100" spc="-9" dirty="0" smtClean="0">
                <a:latin typeface="Garamond"/>
                <a:cs typeface="Garamond"/>
              </a:rPr>
              <a:pPr marL="22255"/>
              <a:t>12</a:t>
            </a:fld>
            <a:endParaRPr sz="1100" dirty="0">
              <a:latin typeface="Garamond"/>
              <a:cs typeface="Garamond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69AAFCA-9B14-44AB-96F3-18B254BBA4B0}" type="datetime4">
              <a:rPr lang="en-US" altLang="zh-CN" smtClean="0">
                <a:solidFill>
                  <a:prstClr val="white"/>
                </a:solidFill>
              </a:rPr>
              <a:pPr/>
              <a:t>March 31, 2021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0" y="442188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 UART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基础知识</a:t>
            </a:r>
            <a:endParaRPr lang="zh-CN" altLang="en-US" sz="4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3088" y="1335665"/>
            <a:ext cx="7059603" cy="404068"/>
          </a:xfrm>
          <a:prstGeom prst="rect">
            <a:avLst/>
          </a:prstGeom>
        </p:spPr>
        <p:txBody>
          <a:bodyPr wrap="square" lIns="80120" tIns="40060" rIns="80120" bIns="40060">
            <a:spAutoFit/>
          </a:bodyPr>
          <a:lstStyle/>
          <a:p>
            <a:r>
              <a:rPr lang="en-US" altLang="zh-CN" sz="2100" dirty="0" smtClean="0">
                <a:solidFill>
                  <a:srgbClr val="3333CC"/>
                </a:solidFill>
                <a:latin typeface="宋体" pitchFamily="2" charset="-122"/>
                <a:ea typeface="宋体" pitchFamily="2" charset="-122"/>
                <a:cs typeface="Arial"/>
              </a:rPr>
              <a:t>UAR</a:t>
            </a:r>
            <a:r>
              <a:rPr lang="en-US" altLang="zh-CN" sz="2100" spc="-4" dirty="0" smtClean="0">
                <a:solidFill>
                  <a:srgbClr val="3333CC"/>
                </a:solidFill>
                <a:latin typeface="宋体" pitchFamily="2" charset="-122"/>
                <a:ea typeface="宋体" pitchFamily="2" charset="-122"/>
                <a:cs typeface="Arial"/>
              </a:rPr>
              <a:t>T</a:t>
            </a:r>
            <a:r>
              <a:rPr lang="zh-CN" altLang="en-US" sz="2100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  <a:cs typeface="华文中宋"/>
              </a:rPr>
              <a:t> </a:t>
            </a:r>
            <a:r>
              <a:rPr lang="en-US" altLang="zh-CN" sz="2100" dirty="0" smtClean="0">
                <a:solidFill>
                  <a:srgbClr val="3333CC"/>
                </a:solidFill>
                <a:latin typeface="宋体" pitchFamily="2" charset="-122"/>
                <a:ea typeface="宋体" pitchFamily="2" charset="-122"/>
                <a:cs typeface="Arial"/>
              </a:rPr>
              <a:t>U</a:t>
            </a:r>
            <a:r>
              <a:rPr lang="en-US" altLang="zh-CN" sz="2100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  <a:cs typeface="Arial"/>
              </a:rPr>
              <a:t>niversal</a:t>
            </a:r>
            <a:r>
              <a:rPr lang="en-US" altLang="zh-CN" sz="2100" spc="-4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  <a:cs typeface="Arial"/>
              </a:rPr>
              <a:t> </a:t>
            </a:r>
            <a:r>
              <a:rPr lang="en-US" altLang="zh-CN" sz="2100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  <a:cs typeface="Arial"/>
              </a:rPr>
              <a:t>A</a:t>
            </a:r>
            <a:r>
              <a:rPr lang="en-US" altLang="zh-CN" sz="2100" spc="-4" dirty="0">
                <a:solidFill>
                  <a:prstClr val="black"/>
                </a:solidFill>
                <a:latin typeface="宋体" pitchFamily="2" charset="-122"/>
                <a:ea typeface="宋体" pitchFamily="2" charset="-122"/>
                <a:cs typeface="Arial"/>
              </a:rPr>
              <a:t>synchronous </a:t>
            </a:r>
            <a:r>
              <a:rPr lang="en-US" altLang="zh-CN" sz="2100" spc="4" dirty="0" smtClean="0">
                <a:solidFill>
                  <a:srgbClr val="3333CC"/>
                </a:solidFill>
                <a:latin typeface="宋体" pitchFamily="2" charset="-122"/>
                <a:ea typeface="宋体" pitchFamily="2" charset="-122"/>
                <a:cs typeface="Arial"/>
              </a:rPr>
              <a:t>R</a:t>
            </a:r>
            <a:r>
              <a:rPr lang="en-US" altLang="zh-CN" sz="2100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  <a:cs typeface="Arial"/>
              </a:rPr>
              <a:t>eceiver</a:t>
            </a:r>
            <a:r>
              <a:rPr lang="en-US" altLang="zh-CN" sz="2100" spc="4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  <a:cs typeface="Arial"/>
              </a:rPr>
              <a:t>-</a:t>
            </a:r>
            <a:r>
              <a:rPr lang="en-US" altLang="zh-CN" sz="2100" spc="-4" dirty="0" smtClean="0">
                <a:solidFill>
                  <a:srgbClr val="3333CC"/>
                </a:solidFill>
                <a:latin typeface="宋体" pitchFamily="2" charset="-122"/>
                <a:ea typeface="宋体" pitchFamily="2" charset="-122"/>
                <a:cs typeface="Arial"/>
              </a:rPr>
              <a:t>T</a:t>
            </a:r>
            <a:r>
              <a:rPr lang="en-US" altLang="zh-CN" sz="2100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  <a:cs typeface="Arial"/>
              </a:rPr>
              <a:t>ransmitter 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93283"/>
            <a:ext cx="9144000" cy="5704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7894"/>
            <a:r>
              <a:rPr sz="2500" dirty="0" smtClean="0">
                <a:latin typeface="宋体" pitchFamily="2" charset="-122"/>
                <a:ea typeface="宋体" pitchFamily="2" charset="-122"/>
                <a:cs typeface="Arial"/>
              </a:rPr>
              <a:t>1</a:t>
            </a:r>
            <a:r>
              <a:rPr lang="en-US" sz="2500" dirty="0" smtClean="0">
                <a:latin typeface="宋体" pitchFamily="2" charset="-122"/>
                <a:ea typeface="宋体" pitchFamily="2" charset="-122"/>
                <a:cs typeface="Arial"/>
              </a:rPr>
              <a:t>)</a:t>
            </a:r>
            <a:r>
              <a:rPr sz="2500" spc="-4" dirty="0" smtClean="0">
                <a:latin typeface="宋体" pitchFamily="2" charset="-122"/>
                <a:ea typeface="宋体" pitchFamily="2" charset="-122"/>
                <a:cs typeface="Arial"/>
              </a:rPr>
              <a:t> </a:t>
            </a:r>
            <a:r>
              <a:rPr sz="2500" spc="-4" dirty="0" err="1" smtClean="0">
                <a:latin typeface="宋体" pitchFamily="2" charset="-122"/>
                <a:ea typeface="宋体" pitchFamily="2" charset="-122"/>
                <a:cs typeface="华文中宋"/>
              </a:rPr>
              <a:t>通信方式</a:t>
            </a:r>
            <a:endParaRPr sz="2500" dirty="0"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7557376" y="6604852"/>
            <a:ext cx="1584344" cy="2761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sz="1100" spc="-9" dirty="0" smtClean="0">
                <a:latin typeface="Garamond"/>
                <a:cs typeface="Garamond"/>
              </a:rPr>
              <a:pPr marL="22255"/>
              <a:t>13</a:t>
            </a:fld>
            <a:endParaRPr sz="1100" dirty="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520" y="1988840"/>
            <a:ext cx="8712968" cy="43924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 marR="101819" indent="603124" algn="just">
              <a:lnSpc>
                <a:spcPct val="100099"/>
              </a:lnSpc>
            </a:pPr>
            <a:r>
              <a:rPr sz="28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按照同一时刻数据流的方向可分成三种传送模式</a:t>
            </a:r>
            <a:r>
              <a:rPr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：</a:t>
            </a:r>
            <a:endParaRPr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30601" algn="just">
              <a:spcBef>
                <a:spcPts val="9"/>
              </a:spcBef>
            </a:pPr>
            <a:r>
              <a:rPr sz="2800" b="0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单工通信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：</a:t>
            </a:r>
            <a:r>
              <a:rPr 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	   </a:t>
            </a:r>
            <a:r>
              <a:rPr sz="28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数据仅能从A到B进行单一方向的传输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208645" algn="just">
              <a:lnSpc>
                <a:spcPts val="2515"/>
              </a:lnSpc>
              <a:spcBef>
                <a:spcPts val="83"/>
              </a:spcBef>
            </a:pPr>
            <a:r>
              <a:rPr sz="2800" b="0" spc="-18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半双工通信</a:t>
            </a:r>
            <a:r>
              <a:rPr lang="zh-CN" altLang="en-US" sz="28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：</a:t>
            </a:r>
            <a:r>
              <a:rPr sz="28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数据可以从A到B进行传输，也可以从B到A进行传输，但不能在同一时刻进行双向传输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184164" algn="just">
              <a:lnSpc>
                <a:spcPts val="2436"/>
              </a:lnSpc>
            </a:pPr>
            <a:r>
              <a:rPr sz="2800" b="0" spc="-18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全双工通信</a:t>
            </a:r>
            <a:r>
              <a:rPr sz="28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：</a:t>
            </a:r>
            <a:r>
              <a:rPr lang="en-US" sz="28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 </a:t>
            </a:r>
            <a:r>
              <a:rPr sz="2800" b="0" spc="-13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数据可以在同一时刻从A传</a:t>
            </a:r>
            <a:r>
              <a:rPr sz="28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输到B，或从B传输到A，即可以同时双向传输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0859" y="6604852"/>
            <a:ext cx="2103120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fld id="{2E4B7F70-D40C-4CA5-B383-B60DD4BB4654}" type="datetime4">
              <a:rPr lang="en-US" altLang="zh-CN" sz="1400" smtClean="0">
                <a:solidFill>
                  <a:schemeClr val="bg1"/>
                </a:solidFill>
                <a:latin typeface="CMU Typewriter Text" pitchFamily="49" charset="0"/>
                <a:ea typeface="文鼎ＰＬ简中楷" pitchFamily="2" charset="-122"/>
              </a:rPr>
              <a:pPr/>
              <a:t>March 31, 2021</a:t>
            </a:fld>
            <a:endParaRPr lang="en-US" altLang="en-US" sz="1400" dirty="0" smtClean="0">
              <a:solidFill>
                <a:schemeClr val="bg1"/>
              </a:solidFill>
              <a:latin typeface="CMU Typewriter Text" pitchFamily="49" charset="0"/>
              <a:ea typeface="文鼎ＰＬ简中楷" pitchFamily="2" charset="-122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2167194" y="6604852"/>
            <a:ext cx="6976806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endParaRPr lang="zh-CN" altLang="en-US" sz="1400" dirty="0">
              <a:solidFill>
                <a:schemeClr val="bg1"/>
              </a:solidFill>
              <a:latin typeface="CMU Typewriter Text" pitchFamily="49" charset="0"/>
              <a:ea typeface="文鼎ＰＬ简中楷" pitchFamily="2" charset="-122"/>
            </a:endParaRPr>
          </a:p>
        </p:txBody>
      </p:sp>
      <p:sp>
        <p:nvSpPr>
          <p:cNvPr id="8" name="Title 7"/>
          <p:cNvSpPr txBox="1">
            <a:spLocks/>
          </p:cNvSpPr>
          <p:nvPr/>
        </p:nvSpPr>
        <p:spPr>
          <a:xfrm>
            <a:off x="0" y="322188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 UART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基础知识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4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70157" y="1633953"/>
            <a:ext cx="5511154" cy="3935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96294" y="1633953"/>
            <a:ext cx="0" cy="4009858"/>
          </a:xfrm>
          <a:custGeom>
            <a:avLst/>
            <a:gdLst/>
            <a:ahLst/>
            <a:cxnLst/>
            <a:rect l="l" t="t" r="r" b="b"/>
            <a:pathLst>
              <a:path h="4425695">
                <a:moveTo>
                  <a:pt x="0" y="0"/>
                </a:moveTo>
                <a:lnTo>
                  <a:pt x="0" y="4425695"/>
                </a:lnTo>
              </a:path>
            </a:pathLst>
          </a:custGeom>
          <a:ln w="36321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06617" y="5993155"/>
            <a:ext cx="3925623" cy="3881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>
              <a:tabLst>
                <a:tab pos="536913" algn="l"/>
              </a:tabLst>
            </a:pPr>
            <a:r>
              <a:rPr sz="2100" dirty="0" err="1" smtClean="0">
                <a:latin typeface="宋体" pitchFamily="2" charset="-122"/>
                <a:ea typeface="宋体" pitchFamily="2" charset="-122"/>
                <a:cs typeface="华文中宋"/>
              </a:rPr>
              <a:t>数据通信的三种传送模式</a:t>
            </a:r>
            <a:endParaRPr sz="2100" dirty="0"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sz="1100" spc="-9" dirty="0" smtClean="0">
                <a:latin typeface="Garamond"/>
                <a:cs typeface="Garamond"/>
              </a:rPr>
              <a:pPr marL="22255"/>
              <a:t>14</a:t>
            </a:fld>
            <a:endParaRPr sz="1100" dirty="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0738" y="1993652"/>
            <a:ext cx="210138" cy="3405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sz="2100" dirty="0" smtClean="0">
                <a:latin typeface="Arial"/>
                <a:cs typeface="Arial"/>
              </a:rPr>
              <a:t>A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9010" y="1928755"/>
            <a:ext cx="210138" cy="3405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sz="2100" dirty="0" smtClean="0">
                <a:latin typeface="Arial"/>
                <a:cs typeface="Arial"/>
              </a:rPr>
              <a:t>B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0738" y="3210141"/>
            <a:ext cx="210138" cy="3405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sz="2100" dirty="0" smtClean="0">
                <a:latin typeface="Arial"/>
                <a:cs typeface="Arial"/>
              </a:rPr>
              <a:t>A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0738" y="4515002"/>
            <a:ext cx="210138" cy="3405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sz="2100" dirty="0" smtClean="0">
                <a:latin typeface="Arial"/>
                <a:cs typeface="Arial"/>
              </a:rPr>
              <a:t>A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0314" y="3210141"/>
            <a:ext cx="210138" cy="3405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sz="2100" dirty="0" smtClean="0">
                <a:latin typeface="Arial"/>
                <a:cs typeface="Arial"/>
              </a:rPr>
              <a:t>B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09010" y="4515002"/>
            <a:ext cx="210138" cy="3405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sz="2100" dirty="0" smtClean="0">
                <a:latin typeface="Arial"/>
                <a:cs typeface="Arial"/>
              </a:rPr>
              <a:t>B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4064C1A-0430-4832-915E-B36E5D5880BE}" type="datetime4">
              <a:rPr lang="en-US" altLang="zh-CN" smtClean="0">
                <a:solidFill>
                  <a:prstClr val="white"/>
                </a:solidFill>
              </a:rPr>
              <a:pPr/>
              <a:t>March 31, 2021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5" name="Title 7"/>
          <p:cNvSpPr txBox="1">
            <a:spLocks/>
          </p:cNvSpPr>
          <p:nvPr/>
        </p:nvSpPr>
        <p:spPr>
          <a:xfrm>
            <a:off x="0" y="429822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 UART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基础知识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4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1520" y="1268760"/>
            <a:ext cx="8712968" cy="4217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sz="240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2</a:t>
            </a:r>
            <a:r>
              <a:rPr lang="en-US" altLang="zh-CN" sz="240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) </a:t>
            </a:r>
            <a:r>
              <a:rPr sz="2400" spc="-13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串行通信方式</a:t>
            </a:r>
            <a:endParaRPr sz="24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11128" indent="699935">
              <a:spcBef>
                <a:spcPts val="4"/>
              </a:spcBef>
            </a:pP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根据同步方式的不同，串行通信可分为</a:t>
            </a:r>
            <a:r>
              <a:rPr sz="2400" b="0" spc="-4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异步</a:t>
            </a: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通信方式和</a:t>
            </a:r>
            <a:r>
              <a:rPr sz="2400" b="0" spc="-4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同步</a:t>
            </a: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通信方式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>
              <a:lnSpc>
                <a:spcPts val="876"/>
              </a:lnSpc>
            </a:pP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ts val="876"/>
              </a:lnSpc>
            </a:pP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ts val="1139"/>
              </a:lnSpc>
              <a:spcBef>
                <a:spcPts val="57"/>
              </a:spcBef>
            </a:pP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11128"/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(1</a:t>
            </a:r>
            <a:r>
              <a:rPr sz="24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)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异步通信方式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89022" indent="603124" algn="just">
              <a:lnSpc>
                <a:spcPct val="100099"/>
              </a:lnSpc>
            </a:pP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异步通信方式的特点是每发送一个字符前先发送</a:t>
            </a:r>
            <a:r>
              <a:rPr sz="2400" b="0" spc="-4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起始位</a:t>
            </a: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，发送完</a:t>
            </a:r>
            <a:r>
              <a:rPr sz="2400" b="0" spc="-4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字符</a:t>
            </a: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后再发送</a:t>
            </a:r>
            <a:r>
              <a:rPr sz="2400" b="0" spc="-4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结束位</a:t>
            </a: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，以此作为双方同步的依据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这种方式对硬件要求较宽松，电路简单，但传输效率不高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sz="1100" spc="-9" dirty="0" smtClean="0">
                <a:latin typeface="Garamond"/>
                <a:cs typeface="Garamond"/>
              </a:rPr>
              <a:pPr marL="22255"/>
              <a:t>15</a:t>
            </a:fld>
            <a:endParaRPr sz="1100" dirty="0">
              <a:latin typeface="Garamond"/>
              <a:cs typeface="Garamond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21B3B6F-9BAF-4DAE-AA78-2601FA22415C}" type="datetime4">
              <a:rPr lang="en-US" altLang="zh-CN" smtClean="0">
                <a:solidFill>
                  <a:prstClr val="white"/>
                </a:solidFill>
              </a:rPr>
              <a:pPr/>
              <a:t>March 31, 2021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0" y="442188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 UART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基础知识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4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1268761"/>
            <a:ext cx="8712967" cy="4019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(2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)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同步串行通信方式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11128" indent="583650">
              <a:lnSpc>
                <a:spcPct val="99900"/>
              </a:lnSpc>
            </a:pP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同步串行通信方式中一次连续传输一块数据，开始前使用</a:t>
            </a:r>
            <a:r>
              <a:rPr sz="2400" b="0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同步信号</a:t>
            </a: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作为同步的依据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由于连续传输一个</a:t>
            </a:r>
            <a:r>
              <a:rPr sz="2400" b="0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数据块</a:t>
            </a: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，故收发双方时钟必须相当一致，否则时钟漂移会造成接收方数据辨认错误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这种方式下往往是发送方在发送数据的同时也通过一根专门的</a:t>
            </a:r>
            <a:r>
              <a:rPr sz="2400" b="0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时钟信号线</a:t>
            </a: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同时发送时钟信息，接收方使用发送方的时钟来接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收</a:t>
            </a: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数据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同步串行通信方式传输效率高，但对硬件要求高，电路结构复杂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sz="1100" spc="-9" dirty="0" smtClean="0">
                <a:latin typeface="Garamond"/>
                <a:cs typeface="Garamond"/>
              </a:rPr>
              <a:pPr marL="22255"/>
              <a:t>16</a:t>
            </a:fld>
            <a:endParaRPr sz="1100" dirty="0">
              <a:latin typeface="Garamond"/>
              <a:cs typeface="Garamond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999D035-FDC4-498C-979C-FDF0C2575C79}" type="datetime4">
              <a:rPr lang="en-US" altLang="zh-CN" smtClean="0">
                <a:solidFill>
                  <a:prstClr val="white"/>
                </a:solidFill>
              </a:rPr>
              <a:pPr/>
              <a:t>March 31, 2021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0" y="429822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 UART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基础知识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4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219711"/>
            <a:ext cx="9144000" cy="7775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sz="2800" spc="4" dirty="0" smtClean="0">
                <a:latin typeface="宋体" pitchFamily="2" charset="-122"/>
                <a:ea typeface="宋体" pitchFamily="2" charset="-122"/>
                <a:cs typeface="华文中宋"/>
              </a:rPr>
              <a:t>3</a:t>
            </a:r>
            <a:r>
              <a:rPr lang="en-US" sz="2800" spc="-13" dirty="0" smtClean="0">
                <a:latin typeface="宋体" pitchFamily="2" charset="-122"/>
                <a:ea typeface="宋体" pitchFamily="2" charset="-122"/>
                <a:cs typeface="华文中宋"/>
              </a:rPr>
              <a:t>) </a:t>
            </a:r>
            <a:r>
              <a:rPr sz="2800" spc="-13" dirty="0" err="1" smtClean="0">
                <a:latin typeface="宋体" pitchFamily="2" charset="-122"/>
                <a:ea typeface="宋体" pitchFamily="2" charset="-122"/>
                <a:cs typeface="华文中宋"/>
              </a:rPr>
              <a:t>串行通信协议</a:t>
            </a:r>
            <a:endParaRPr sz="2800" dirty="0">
              <a:latin typeface="宋体" pitchFamily="2" charset="-122"/>
              <a:ea typeface="宋体" pitchFamily="2" charset="-122"/>
              <a:cs typeface="华文中宋"/>
            </a:endParaRPr>
          </a:p>
          <a:p>
            <a:pPr marL="812325"/>
            <a:r>
              <a:rPr sz="2800" b="0" spc="-4" dirty="0" err="1" smtClean="0">
                <a:latin typeface="宋体" pitchFamily="2" charset="-122"/>
                <a:ea typeface="宋体" pitchFamily="2" charset="-122"/>
                <a:cs typeface="华文中宋"/>
              </a:rPr>
              <a:t>常采用的通信协议有两类</a:t>
            </a:r>
            <a:r>
              <a:rPr sz="2800" b="0" dirty="0" err="1" smtClean="0">
                <a:latin typeface="宋体" pitchFamily="2" charset="-122"/>
                <a:ea typeface="宋体" pitchFamily="2" charset="-122"/>
                <a:cs typeface="华文中宋"/>
              </a:rPr>
              <a:t>：</a:t>
            </a:r>
            <a:r>
              <a:rPr sz="2800" b="0" spc="-4" dirty="0" err="1" smtClean="0">
                <a:solidFill>
                  <a:srgbClr val="FF0065"/>
                </a:solidFill>
                <a:latin typeface="宋体" pitchFamily="2" charset="-122"/>
                <a:ea typeface="宋体" pitchFamily="2" charset="-122"/>
                <a:cs typeface="华文中宋"/>
              </a:rPr>
              <a:t>异步协</a:t>
            </a:r>
            <a:r>
              <a:rPr sz="2800" b="0" dirty="0" err="1" smtClean="0">
                <a:solidFill>
                  <a:srgbClr val="FF0065"/>
                </a:solidFill>
                <a:latin typeface="宋体" pitchFamily="2" charset="-122"/>
                <a:ea typeface="宋体" pitchFamily="2" charset="-122"/>
                <a:cs typeface="华文中宋"/>
              </a:rPr>
              <a:t>议</a:t>
            </a:r>
            <a:r>
              <a:rPr sz="2800" b="0" spc="-9" dirty="0" err="1" smtClean="0">
                <a:latin typeface="宋体" pitchFamily="2" charset="-122"/>
                <a:ea typeface="宋体" pitchFamily="2" charset="-122"/>
                <a:cs typeface="华文中宋"/>
              </a:rPr>
              <a:t>和</a:t>
            </a:r>
            <a:r>
              <a:rPr sz="2800" b="0" spc="-4" dirty="0" err="1" smtClean="0">
                <a:solidFill>
                  <a:srgbClr val="FF0065"/>
                </a:solidFill>
                <a:latin typeface="宋体" pitchFamily="2" charset="-122"/>
                <a:ea typeface="宋体" pitchFamily="2" charset="-122"/>
                <a:cs typeface="华文中宋"/>
              </a:rPr>
              <a:t>同步协</a:t>
            </a:r>
            <a:r>
              <a:rPr lang="zh-CN" altLang="en-US" sz="2800" b="0" dirty="0">
                <a:solidFill>
                  <a:srgbClr val="FF0065"/>
                </a:solidFill>
                <a:latin typeface="宋体" pitchFamily="2" charset="-122"/>
                <a:ea typeface="宋体" pitchFamily="2" charset="-122"/>
                <a:cs typeface="华文中宋"/>
              </a:rPr>
              <a:t>议</a:t>
            </a:r>
            <a:endParaRPr sz="2800" b="0" dirty="0"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7557376" y="6604852"/>
            <a:ext cx="1584344" cy="2761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lang="en-US" altLang="zh-CN" sz="1400" smtClean="0">
                <a:solidFill>
                  <a:prstClr val="white"/>
                </a:solidFill>
                <a:latin typeface="Times New Roman" panose="02020603050405020304" pitchFamily="18" charset="0"/>
                <a:ea typeface="文鼎ＰＬ简中楷" pitchFamily="2" charset="-122"/>
              </a:rPr>
              <a:pPr marL="22255"/>
              <a:t>17</a:t>
            </a:fld>
            <a:endParaRPr lang="en-US" altLang="zh-CN" sz="1400" dirty="0" smtClean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185" y="2255316"/>
            <a:ext cx="6774378" cy="8123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(1) 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起止式异步协议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700491">
              <a:spcBef>
                <a:spcPts val="4"/>
              </a:spcBef>
            </a:pP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起止式异步协议一帧数据的格式如下图所示</a:t>
            </a:r>
            <a:r>
              <a:rPr sz="2500" spc="-4" dirty="0" smtClean="0">
                <a:latin typeface="华文中宋"/>
                <a:cs typeface="华文中宋"/>
              </a:rPr>
              <a:t>。</a:t>
            </a:r>
            <a:endParaRPr sz="2500" dirty="0">
              <a:latin typeface="华文中宋"/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8402" y="3310950"/>
            <a:ext cx="5780913" cy="3059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62894" y="3310951"/>
            <a:ext cx="0" cy="3059173"/>
          </a:xfrm>
          <a:custGeom>
            <a:avLst/>
            <a:gdLst/>
            <a:ahLst/>
            <a:cxnLst/>
            <a:rect l="l" t="t" r="r" b="b"/>
            <a:pathLst>
              <a:path h="3376421">
                <a:moveTo>
                  <a:pt x="0" y="0"/>
                </a:moveTo>
                <a:lnTo>
                  <a:pt x="0" y="3376421"/>
                </a:lnTo>
              </a:path>
            </a:pathLst>
          </a:custGeom>
          <a:ln w="9652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17461" y="5463627"/>
            <a:ext cx="1847261" cy="341059"/>
          </a:xfrm>
          <a:custGeom>
            <a:avLst/>
            <a:gdLst/>
            <a:ahLst/>
            <a:cxnLst/>
            <a:rect l="l" t="t" r="r" b="b"/>
            <a:pathLst>
              <a:path w="2160269" h="376428">
                <a:moveTo>
                  <a:pt x="0" y="0"/>
                </a:moveTo>
                <a:lnTo>
                  <a:pt x="0" y="376428"/>
                </a:lnTo>
                <a:lnTo>
                  <a:pt x="2160269" y="376427"/>
                </a:lnTo>
                <a:lnTo>
                  <a:pt x="216026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89348" y="5503670"/>
            <a:ext cx="272039" cy="2583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sz="1600" dirty="0" smtClean="0">
                <a:solidFill>
                  <a:srgbClr val="FF0065"/>
                </a:solidFill>
                <a:latin typeface="Arial"/>
                <a:cs typeface="Arial"/>
              </a:rPr>
              <a:t>D0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9371" y="5503670"/>
            <a:ext cx="413217" cy="2583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sz="1600" dirty="0" smtClean="0">
                <a:solidFill>
                  <a:srgbClr val="FF0065"/>
                </a:solidFill>
                <a:latin typeface="Arial"/>
                <a:cs typeface="Arial"/>
              </a:rPr>
              <a:t>……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90237" y="5503670"/>
            <a:ext cx="272039" cy="2583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sz="1600" dirty="0" smtClean="0">
                <a:solidFill>
                  <a:srgbClr val="FF0065"/>
                </a:solidFill>
                <a:latin typeface="Arial"/>
                <a:cs typeface="Arial"/>
              </a:rPr>
              <a:t>D6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4294967295"/>
          </p:nvPr>
        </p:nvSpPr>
        <p:spPr>
          <a:xfrm>
            <a:off x="10859" y="6604852"/>
            <a:ext cx="2103120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fld id="{F81B5B12-3FB1-4FCE-85A3-2522E16D4989}" type="datetime4">
              <a:rPr lang="en-US" altLang="zh-CN" sz="1400" smtClean="0">
                <a:solidFill>
                  <a:prstClr val="white"/>
                </a:solidFill>
                <a:latin typeface="Times New Roman" panose="02020603050405020304" pitchFamily="18" charset="0"/>
                <a:ea typeface="文鼎ＰＬ简中楷" pitchFamily="2" charset="-122"/>
              </a:rPr>
              <a:pPr/>
              <a:t>March 31, 2021</a:t>
            </a:fld>
            <a:endParaRPr lang="en-US" altLang="zh-CN" sz="1400" dirty="0" smtClean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294967295"/>
          </p:nvPr>
        </p:nvSpPr>
        <p:spPr>
          <a:xfrm>
            <a:off x="2167194" y="6604852"/>
            <a:ext cx="5336968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endParaRPr lang="zh-CN" altLang="en-US" sz="1400" dirty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15" name="Title 7"/>
          <p:cNvSpPr txBox="1">
            <a:spLocks/>
          </p:cNvSpPr>
          <p:nvPr/>
        </p:nvSpPr>
        <p:spPr>
          <a:xfrm>
            <a:off x="0" y="334554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 UART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基础知识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4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1196752"/>
            <a:ext cx="8856984" cy="5256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 marR="26150" indent="622597">
              <a:lnSpc>
                <a:spcPct val="102400"/>
              </a:lnSpc>
            </a:pPr>
            <a:r>
              <a:rPr sz="28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由上述工作过程可以看到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</a:t>
            </a:r>
            <a:r>
              <a:rPr sz="28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异步通信是按字符传输时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</a:t>
            </a:r>
            <a:r>
              <a:rPr sz="28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每传送一个字符是用起始位来通知收方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</a:t>
            </a:r>
            <a:r>
              <a:rPr sz="28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以此来重新核对收发双方同步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r>
              <a:rPr sz="2800" b="0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起止式协议一般用在数据速率较低的场</a:t>
            </a:r>
            <a:r>
              <a:rPr sz="2800" b="0" spc="4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合</a:t>
            </a:r>
            <a:r>
              <a:rPr sz="2800" b="0" spc="-9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(</a:t>
            </a:r>
            <a:r>
              <a:rPr lang="en-US" altLang="zh-CN" sz="2800" b="0" spc="-9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&lt;</a:t>
            </a:r>
            <a:r>
              <a:rPr sz="2800" b="0" spc="-4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19.2</a:t>
            </a:r>
            <a:r>
              <a:rPr lang="en-US" sz="2800" b="0" spc="-4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K</a:t>
            </a:r>
            <a:r>
              <a:rPr sz="2800" b="0" spc="-4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bps</a:t>
            </a:r>
            <a:r>
              <a:rPr sz="2800" b="0" spc="4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)</a:t>
            </a:r>
            <a:r>
              <a:rPr lang="zh-CN" altLang="en-US" sz="2800" b="0" spc="4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。</a:t>
            </a:r>
            <a:r>
              <a:rPr sz="28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在高速传送时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</a:t>
            </a:r>
            <a:r>
              <a:rPr sz="28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一般用同步协议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>
              <a:lnSpc>
                <a:spcPts val="745"/>
              </a:lnSpc>
              <a:spcBef>
                <a:spcPts val="20"/>
              </a:spcBef>
            </a:pPr>
            <a:endParaRPr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ts val="876"/>
              </a:lnSpc>
            </a:pPr>
            <a:endParaRPr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ts val="876"/>
              </a:lnSpc>
            </a:pPr>
            <a:endParaRPr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11128" marR="11128" indent="589214">
              <a:lnSpc>
                <a:spcPct val="99800"/>
              </a:lnSpc>
            </a:pPr>
            <a:r>
              <a:rPr sz="28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异步通信时数据是一帧一帧传送的，每帧数据包含有起始位</a:t>
            </a:r>
            <a:r>
              <a:rPr sz="28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（</a:t>
            </a:r>
            <a:r>
              <a:rPr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”0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”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）、数据位、奇偶校验位和停止位</a:t>
            </a:r>
            <a:r>
              <a:rPr sz="28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（</a:t>
            </a:r>
            <a:r>
              <a:rPr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”1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”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）</a:t>
            </a:r>
            <a:r>
              <a:rPr sz="2800" b="0" spc="-92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 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</a:t>
            </a:r>
            <a:r>
              <a:rPr sz="28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每帧数据的传送靠起始位来同步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r>
              <a:rPr sz="28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一帧数据的各位代码间的时间间隔是固定的，而相邻两帧的数据其时间间隔是不固定的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r>
              <a:rPr sz="28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在异步通信的数据传送中，传输线上允许空字符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r>
              <a:rPr sz="2800" b="0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异步通信对字符的格式、波特率、校验位有确定的要求</a:t>
            </a:r>
            <a:r>
              <a:rPr sz="2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800" b="0" dirty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sz="1100" spc="-9" dirty="0" smtClean="0">
                <a:latin typeface="Garamond"/>
                <a:cs typeface="Garamond"/>
              </a:rPr>
              <a:pPr marL="22255"/>
              <a:t>18</a:t>
            </a:fld>
            <a:endParaRPr sz="1100" dirty="0">
              <a:latin typeface="Garamond"/>
              <a:cs typeface="Garamond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C7F1987-3B52-4CB7-996A-58A39FB54B5F}" type="datetime4">
              <a:rPr lang="en-US" altLang="zh-CN" smtClean="0">
                <a:solidFill>
                  <a:prstClr val="white"/>
                </a:solidFill>
              </a:rPr>
              <a:pPr/>
              <a:t>March 31, 2021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0" y="403594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 UART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基础知识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4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1268760"/>
            <a:ext cx="8856984" cy="51845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sz="28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字符的格式</a:t>
            </a:r>
            <a:endParaRPr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187502" indent="689363">
              <a:lnSpc>
                <a:spcPts val="2953"/>
              </a:lnSpc>
              <a:spcBef>
                <a:spcPts val="88"/>
              </a:spcBef>
            </a:pPr>
            <a:r>
              <a:rPr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每个字符传送时，必须前面加一</a:t>
            </a:r>
            <a:r>
              <a:rPr sz="2800" b="0" spc="-4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起始位</a:t>
            </a:r>
            <a:r>
              <a:rPr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，后面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加</a:t>
            </a:r>
            <a:r>
              <a:rPr sz="28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上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1</a:t>
            </a:r>
            <a:r>
              <a:rPr sz="28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、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1.</a:t>
            </a:r>
            <a:r>
              <a:rPr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5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或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2</a:t>
            </a:r>
            <a:r>
              <a:rPr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位</a:t>
            </a:r>
            <a:r>
              <a:rPr sz="2800" b="0" spc="-4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停止位</a:t>
            </a:r>
            <a:r>
              <a:rPr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。例</a:t>
            </a:r>
            <a:r>
              <a:rPr sz="28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如</a:t>
            </a:r>
            <a:r>
              <a:rPr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ASCII</a:t>
            </a:r>
            <a:r>
              <a:rPr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码传送时，一帧数据的组成是：前</a:t>
            </a:r>
            <a:r>
              <a:rPr sz="28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面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1</a:t>
            </a:r>
            <a:r>
              <a:rPr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个起始位，接</a:t>
            </a:r>
            <a:r>
              <a:rPr sz="28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着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7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位</a:t>
            </a:r>
            <a:r>
              <a:rPr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ASCII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编</a:t>
            </a:r>
            <a:r>
              <a:rPr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码，再接着一位奇偶校验位，最后一位停止位，共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10</a:t>
            </a:r>
            <a:r>
              <a:rPr sz="28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位。</a:t>
            </a:r>
            <a:endParaRPr lang="en-US" sz="2800" b="0" spc="4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187502" indent="689363">
              <a:lnSpc>
                <a:spcPts val="2953"/>
              </a:lnSpc>
              <a:spcBef>
                <a:spcPts val="88"/>
              </a:spcBef>
            </a:pPr>
            <a:endParaRPr lang="en-US" sz="2800" b="0" spc="4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187502" indent="689363">
              <a:lnSpc>
                <a:spcPts val="2953"/>
              </a:lnSpc>
              <a:spcBef>
                <a:spcPts val="88"/>
              </a:spcBef>
            </a:pPr>
            <a:endParaRPr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sz="1100" spc="-9" dirty="0" smtClean="0">
                <a:latin typeface="Garamond"/>
                <a:cs typeface="Garamond"/>
              </a:rPr>
              <a:pPr marL="22255"/>
              <a:t>19</a:t>
            </a:fld>
            <a:endParaRPr sz="1100" dirty="0">
              <a:latin typeface="Garamond"/>
              <a:cs typeface="Garamond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ACB064A-DA25-4DD9-92EE-70D21E535DCD}" type="datetime4">
              <a:rPr lang="en-US" altLang="zh-CN" smtClean="0">
                <a:solidFill>
                  <a:prstClr val="white"/>
                </a:solidFill>
              </a:rPr>
              <a:pPr/>
              <a:t>March 31, 2021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0" y="429822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 UART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基础知识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4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3645024"/>
            <a:ext cx="86409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0" spc="-4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停止位</a:t>
            </a:r>
            <a:r>
              <a:rPr lang="zh-CN" altLang="en-US"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又叫保护时间，常用</a:t>
            </a:r>
            <a:r>
              <a:rPr lang="en-US" altLang="zh-CN"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1/2</a:t>
            </a:r>
            <a:r>
              <a:rPr lang="zh-CN" altLang="en-US"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位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嵌入式接口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67A6A8-3EF6-48F1-B2A3-718A6B0C7940}" type="datetime1">
              <a:rPr lang="zh-CN" altLang="en-US" smtClean="0"/>
              <a:pPr>
                <a:defRPr/>
              </a:pPr>
              <a:t>2021/3/31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硬件基础：</a:t>
            </a:r>
            <a:endParaRPr lang="en-US" altLang="zh-CN" sz="28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接口按硬件分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基础元素</a:t>
            </a:r>
            <a:endParaRPr lang="en-US" altLang="zh-CN" sz="2800" b="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通信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相互通道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、输入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前向通道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、输出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后向通道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接口按部件分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控制流程</a:t>
            </a:r>
            <a:endParaRPr lang="en-US" altLang="zh-CN" sz="2800" b="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传感器、执行器、人机界面、相互通信、电源</a:t>
            </a:r>
            <a:endParaRPr lang="zh-CN" altLang="en-US"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2478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(2</a:t>
            </a:r>
            <a:r>
              <a:rPr kumimoji="1"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 </a:t>
            </a:r>
            <a:r>
              <a:rPr kumimoji="1"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同</a:t>
            </a:r>
            <a:r>
              <a:rPr kumimoji="1"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步协</a:t>
            </a:r>
            <a:r>
              <a:rPr kumimoji="1"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议</a:t>
            </a:r>
            <a:endParaRPr kumimoji="1"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有面向字符和面向比特两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种</a:t>
            </a:r>
            <a:endParaRPr lang="en-US" altLang="zh-CN" sz="2400" b="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①为了提高通信效率可以采用同步通信方式。同步传输采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用字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符块的方式，减少每一个字符的控制和错误检测数据位， 因而可以具有较高的传输速率。</a:t>
            </a:r>
          </a:p>
          <a:p>
            <a:pPr lvl="1"/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②与异步方式不同的是，同步通信方式不仅在字符的本身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之间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是同步的，而且在字符与字符之间的时序仍然是同步的，</a:t>
            </a:r>
          </a:p>
          <a:p>
            <a:pPr lvl="1">
              <a:buNone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  即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同步方式是将许多的字符聚集成一字符块后，在每块信息 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常称之为信息帧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之前要加上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～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个同步字符，字符块之后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再加入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适当的错误检测数据才传送出去。在同步通信时必须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连续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传输，不允许有间隙，在传输线上没有字符传输时，要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发送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专用的”空闲”字符或同步字符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67194" y="6604852"/>
            <a:ext cx="5336968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endParaRPr lang="zh-CN" altLang="en-US" sz="1400" dirty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10859" y="6604852"/>
            <a:ext cx="2103120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fld id="{13C4933B-DF2E-4ED5-8E08-329124C879E2}" type="datetime4">
              <a:rPr lang="en-US" altLang="zh-CN" sz="1400" smtClean="0">
                <a:solidFill>
                  <a:prstClr val="white"/>
                </a:solidFill>
                <a:latin typeface="Times New Roman" panose="02020603050405020304" pitchFamily="18" charset="0"/>
                <a:ea typeface="文鼎ＰＬ简中楷" pitchFamily="2" charset="-122"/>
              </a:rPr>
              <a:pPr/>
              <a:t>March 31, 2021</a:t>
            </a:fld>
            <a:endParaRPr lang="en-US" altLang="zh-CN" sz="1400" dirty="0" smtClean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557376" y="6604852"/>
            <a:ext cx="1584344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pPr marL="84571"/>
            <a:fld id="{81D60167-4931-47E6-BA6A-407CBD079E47}" type="slidenum">
              <a:rPr lang="en-US" altLang="zh-CN" sz="1400" smtClean="0">
                <a:solidFill>
                  <a:prstClr val="white"/>
                </a:solidFill>
                <a:latin typeface="Times New Roman" panose="02020603050405020304" pitchFamily="18" charset="0"/>
                <a:ea typeface="文鼎ＰＬ简中楷" pitchFamily="2" charset="-122"/>
              </a:rPr>
              <a:pPr marL="84571"/>
              <a:t>20</a:t>
            </a:fld>
            <a:endParaRPr lang="zh-CN" altLang="en-US" sz="1400" dirty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0" y="322188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 UART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基础知识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4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95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512" y="986241"/>
            <a:ext cx="7928789" cy="5704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5097"/>
            <a:r>
              <a:rPr sz="2100" spc="-4" dirty="0" smtClean="0">
                <a:latin typeface="宋体" pitchFamily="2" charset="-122"/>
                <a:ea typeface="宋体" pitchFamily="2" charset="-122"/>
                <a:cs typeface="Arial"/>
              </a:rPr>
              <a:t>4</a:t>
            </a:r>
            <a:r>
              <a:rPr lang="en-US" altLang="zh-CN" sz="2100" dirty="0" smtClean="0">
                <a:latin typeface="宋体" pitchFamily="2" charset="-122"/>
                <a:ea typeface="宋体" pitchFamily="2" charset="-122"/>
                <a:cs typeface="Arial"/>
              </a:rPr>
              <a:t>)</a:t>
            </a:r>
            <a:r>
              <a:rPr sz="2100" spc="-4" dirty="0" smtClean="0">
                <a:latin typeface="宋体" pitchFamily="2" charset="-122"/>
                <a:ea typeface="宋体" pitchFamily="2" charset="-122"/>
                <a:cs typeface="Arial"/>
              </a:rPr>
              <a:t> </a:t>
            </a:r>
            <a:r>
              <a:rPr sz="2100" dirty="0" smtClean="0">
                <a:latin typeface="宋体" pitchFamily="2" charset="-122"/>
                <a:ea typeface="宋体" pitchFamily="2" charset="-122"/>
                <a:cs typeface="华文中宋"/>
              </a:rPr>
              <a:t>信息的校验方式</a:t>
            </a:r>
            <a:endParaRPr sz="2100" dirty="0"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7557376" y="6604852"/>
            <a:ext cx="1584344" cy="2761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lang="en-US" altLang="zh-CN" sz="1400" smtClean="0">
                <a:solidFill>
                  <a:prstClr val="white"/>
                </a:solidFill>
                <a:latin typeface="Times New Roman" panose="02020603050405020304" pitchFamily="18" charset="0"/>
                <a:ea typeface="文鼎ＰＬ简中楷" pitchFamily="2" charset="-122"/>
              </a:rPr>
              <a:pPr marL="22255"/>
              <a:t>21</a:t>
            </a:fld>
            <a:endParaRPr lang="en-US" altLang="zh-CN" sz="1400" dirty="0" smtClean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520" y="1489544"/>
            <a:ext cx="8712968" cy="48391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 marR="11128" indent="489064"/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串行数据在传输途中，由干扰引起误码是在所难免的。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如何发现传输中的错误叫</a:t>
            </a:r>
            <a:r>
              <a:rPr sz="2400" b="0" spc="-18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检</a:t>
            </a:r>
            <a:r>
              <a:rPr sz="2400" b="0" spc="-13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错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；发现错误后，如何消除错误叫</a:t>
            </a:r>
            <a:r>
              <a:rPr sz="2400" b="0" spc="-13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纠</a:t>
            </a:r>
            <a:r>
              <a:rPr sz="2400" b="0" spc="-18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错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/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(1</a:t>
            </a:r>
            <a:r>
              <a:rPr sz="24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)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</a:t>
            </a:r>
            <a:r>
              <a:rPr sz="2400" b="0" spc="-18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奇偶校验</a:t>
            </a:r>
            <a:endParaRPr lang="en-US" sz="2400" b="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/>
            <a:r>
              <a:rPr lang="en-US"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	</a:t>
            </a:r>
            <a:r>
              <a:rPr sz="2400" b="0" spc="-18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偶校验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就是要使字符加上校验位有偶数</a:t>
            </a:r>
            <a:r>
              <a:rPr sz="2400" b="0" spc="-22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个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“1”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；</a:t>
            </a:r>
            <a:endParaRPr lang="en-US" sz="2400" b="0" spc="-18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/>
            <a:r>
              <a:rPr lang="en-US"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	</a:t>
            </a:r>
            <a:r>
              <a:rPr sz="2400" b="0" spc="-18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奇校验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就是要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 使字符加上校验位有奇数个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“1”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/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(2</a:t>
            </a:r>
            <a:r>
              <a:rPr sz="24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)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</a:t>
            </a:r>
            <a:r>
              <a:rPr sz="2400" b="0" spc="-18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循环冗余码校验</a:t>
            </a:r>
            <a:r>
              <a:rPr sz="2400" b="0" spc="-13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CRC </a:t>
            </a:r>
            <a:r>
              <a:rPr sz="24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(Cyclic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Redundancy Check)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Arial"/>
            </a:endParaRPr>
          </a:p>
          <a:p>
            <a:pPr marL="11128" marR="48405" indent="489064"/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高级的通信协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议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(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如同步串行通信协议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)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中一般采用循环冗余</a:t>
            </a:r>
            <a:r>
              <a:rPr sz="2400" b="0" spc="-13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码</a:t>
            </a:r>
            <a:r>
              <a:rPr sz="2400" b="0" spc="-9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CR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C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检错，以自动纠错的方法纠错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lang="en-US" sz="2400" b="0" spc="-18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48405" indent="489064"/>
            <a:endParaRPr lang="en-US" sz="2400" b="0" spc="-18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>
              <a:lnSpc>
                <a:spcPts val="2510"/>
              </a:lnSpc>
            </a:pPr>
            <a:r>
              <a:rPr sz="240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5</a:t>
            </a:r>
            <a:r>
              <a:rPr lang="en-US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)</a:t>
            </a:r>
            <a:r>
              <a:rPr sz="240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</a:t>
            </a:r>
            <a:r>
              <a:rPr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波特率</a:t>
            </a:r>
            <a:endParaRPr sz="24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85684" indent="489064">
              <a:spcBef>
                <a:spcPts val="9"/>
              </a:spcBef>
            </a:pP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并行通信中，传输速率是以每秒传送多少字节</a:t>
            </a:r>
            <a:r>
              <a:rPr sz="24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(Byte/s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)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来表示。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而在串行通信中，是用每秒传送的位数</a:t>
            </a:r>
            <a:r>
              <a:rPr sz="2400" b="0" spc="-13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即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波特</a:t>
            </a:r>
            <a:r>
              <a:rPr sz="2400" b="0" spc="-13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率</a:t>
            </a:r>
            <a:r>
              <a:rPr sz="24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(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bp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s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bit/s)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来表示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1bp</a:t>
            </a:r>
            <a:r>
              <a:rPr sz="24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s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＝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1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位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/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秒。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0859" y="6604852"/>
            <a:ext cx="2103120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fld id="{7821B5D4-1C8E-46ED-BB50-DF32124D8768}" type="datetime4">
              <a:rPr lang="en-US" altLang="zh-CN" sz="1400" smtClean="0">
                <a:solidFill>
                  <a:prstClr val="white"/>
                </a:solidFill>
                <a:latin typeface="Times New Roman" panose="02020603050405020304" pitchFamily="18" charset="0"/>
                <a:ea typeface="文鼎ＰＬ简中楷" pitchFamily="2" charset="-122"/>
              </a:rPr>
              <a:pPr/>
              <a:t>March 31, 2021</a:t>
            </a:fld>
            <a:endParaRPr lang="en-US" altLang="zh-CN" sz="1400" dirty="0" smtClean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2167194" y="6604852"/>
            <a:ext cx="5336968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endParaRPr lang="zh-CN" altLang="en-US" sz="1400" dirty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8" name="Title 7"/>
          <p:cNvSpPr txBox="1">
            <a:spLocks/>
          </p:cNvSpPr>
          <p:nvPr/>
        </p:nvSpPr>
        <p:spPr>
          <a:xfrm>
            <a:off x="0" y="322188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 UART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基础知识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4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512" y="1150672"/>
            <a:ext cx="8784975" cy="54409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6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)</a:t>
            </a:r>
            <a:r>
              <a:rPr sz="240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</a:t>
            </a:r>
            <a:r>
              <a:rPr sz="240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信号的调制与解调</a:t>
            </a:r>
            <a:endParaRPr sz="24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31158" indent="689363">
              <a:lnSpc>
                <a:spcPts val="2953"/>
              </a:lnSpc>
              <a:spcBef>
                <a:spcPts val="88"/>
              </a:spcBef>
            </a:pP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进行长距离传输时，需要</a:t>
            </a: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在</a:t>
            </a: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发送端将数字信号转换成适</a:t>
            </a: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合</a:t>
            </a: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通信链</a:t>
            </a: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路</a:t>
            </a: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传输的模拟信</a:t>
            </a:r>
            <a:r>
              <a:rPr sz="2400" b="0" spc="-9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号</a:t>
            </a: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，这一过程称为</a:t>
            </a: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“</a:t>
            </a:r>
            <a:r>
              <a:rPr sz="2400" b="0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调制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”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</a:t>
            </a:r>
            <a:r>
              <a:rPr sz="2400" b="0" spc="-9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在</a:t>
            </a: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接收端</a:t>
            </a:r>
            <a:r>
              <a:rPr sz="2400" b="0" spc="-9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将</a:t>
            </a: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通信链</a:t>
            </a:r>
            <a:r>
              <a:rPr sz="2400" b="0" spc="-9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路</a:t>
            </a: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上传输的模拟信号还原成原来的数字信</a:t>
            </a:r>
            <a:r>
              <a:rPr sz="2400" b="0" spc="-9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号</a:t>
            </a: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，这一过程称</a:t>
            </a: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为</a:t>
            </a: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“</a:t>
            </a:r>
            <a:r>
              <a:rPr sz="2400" b="0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解</a:t>
            </a:r>
            <a:r>
              <a:rPr sz="2400" b="0" spc="-9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调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”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lang="en-US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31158" indent="689363">
              <a:lnSpc>
                <a:spcPts val="2953"/>
              </a:lnSpc>
              <a:spcBef>
                <a:spcPts val="88"/>
              </a:spcBef>
            </a:pPr>
            <a:r>
              <a:rPr sz="2400" b="0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调制</a:t>
            </a:r>
            <a:r>
              <a:rPr sz="2400" b="0" spc="-9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器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(Modulator):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</a:t>
            </a: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将数字信号转换为模拟信号，送到通信链路上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31714" indent="689363">
              <a:lnSpc>
                <a:spcPts val="2953"/>
              </a:lnSpc>
              <a:spcBef>
                <a:spcPts val="88"/>
              </a:spcBef>
            </a:pPr>
            <a:r>
              <a:rPr sz="24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解调</a:t>
            </a:r>
            <a:r>
              <a:rPr sz="2400" b="0" spc="-9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器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(Demodulator):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将通信链路上的收到的 </a:t>
            </a: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模拟信号转换成数字信号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lang="en-US" sz="2400" b="0" spc="-4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31714" indent="689363">
              <a:lnSpc>
                <a:spcPts val="2953"/>
              </a:lnSpc>
              <a:spcBef>
                <a:spcPts val="88"/>
              </a:spcBef>
            </a:pP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调制器和解调器合二为一就是</a:t>
            </a:r>
            <a:r>
              <a:rPr sz="2400" b="0" spc="-4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调制解调</a:t>
            </a:r>
            <a:r>
              <a:rPr sz="2400" b="0" spc="4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器</a:t>
            </a:r>
            <a:r>
              <a:rPr sz="2400" b="0" spc="-4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MODE</a:t>
            </a:r>
            <a:r>
              <a:rPr sz="2400" b="0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M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15022" indent="689920">
              <a:lnSpc>
                <a:spcPts val="2953"/>
              </a:lnSpc>
              <a:spcBef>
                <a:spcPts val="88"/>
              </a:spcBef>
            </a:pP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MODE</a:t>
            </a: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M</a:t>
            </a: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是进行数据通信所需要的设备，因此把它叫</a:t>
            </a: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做</a:t>
            </a: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数据通信设</a:t>
            </a:r>
            <a:r>
              <a:rPr sz="2400" b="0" spc="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备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(</a:t>
            </a:r>
            <a:r>
              <a:rPr sz="2400" b="0" spc="-4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DCE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: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Data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Communication</a:t>
            </a:r>
            <a:r>
              <a:rPr 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Equipment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)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或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数据装置</a:t>
            </a:r>
            <a:r>
              <a:rPr sz="2400" b="0" spc="-11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 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(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Data Set)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r>
              <a:rPr sz="2400" b="0" spc="67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 </a:t>
            </a:r>
            <a:r>
              <a:rPr sz="2000" b="0" spc="679" dirty="0" smtClean="0">
                <a:latin typeface="宋体" pitchFamily="2" charset="-122"/>
                <a:ea typeface="宋体" pitchFamily="2" charset="-122"/>
                <a:cs typeface="华文中宋"/>
              </a:rPr>
              <a:t>	</a:t>
            </a:r>
            <a:endParaRPr sz="2000" b="0" dirty="0"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sz="1100" spc="-9" dirty="0" smtClean="0">
                <a:latin typeface="Garamond"/>
                <a:cs typeface="Garamond"/>
              </a:rPr>
              <a:pPr marL="22255"/>
              <a:t>22</a:t>
            </a:fld>
            <a:endParaRPr sz="1100" dirty="0">
              <a:latin typeface="Garamond"/>
              <a:cs typeface="Garamond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E31941C-9274-4BAA-9B93-90B74A9CF696}" type="datetime4">
              <a:rPr lang="en-US" altLang="zh-CN" smtClean="0">
                <a:solidFill>
                  <a:prstClr val="white"/>
                </a:solidFill>
              </a:rPr>
              <a:pPr/>
              <a:t>March 31, 2021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0" y="429822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 UART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基础知识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4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1432226"/>
            <a:ext cx="8784976" cy="494910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 marR="232570" indent="445110">
              <a:lnSpc>
                <a:spcPct val="99900"/>
              </a:lnSpc>
            </a:pPr>
            <a:r>
              <a:rPr sz="28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调制的类型有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：</a:t>
            </a:r>
            <a:endParaRPr lang="en-US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232570" indent="445110">
              <a:lnSpc>
                <a:spcPct val="99900"/>
              </a:lnSpc>
            </a:pPr>
            <a:r>
              <a:rPr sz="2800" b="0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振幅键</a:t>
            </a:r>
            <a:r>
              <a:rPr sz="2800" b="0" spc="4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控</a:t>
            </a:r>
            <a:r>
              <a:rPr sz="2800" b="0" spc="-4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AS</a:t>
            </a:r>
            <a:r>
              <a:rPr sz="2800" b="0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K</a:t>
            </a:r>
            <a:r>
              <a:rPr sz="2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 </a:t>
            </a:r>
            <a:r>
              <a:rPr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(Amplitud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e</a:t>
            </a:r>
            <a:r>
              <a:rPr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Shift 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Keying:</a:t>
            </a:r>
            <a:r>
              <a:rPr sz="28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</a:t>
            </a:r>
            <a:r>
              <a:rPr sz="2800" b="0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调</a:t>
            </a:r>
            <a:r>
              <a:rPr sz="2800" b="0" spc="4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幅</a:t>
            </a:r>
            <a:r>
              <a:rPr sz="28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)</a:t>
            </a:r>
            <a:endParaRPr lang="en-US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232570" indent="445110">
              <a:lnSpc>
                <a:spcPct val="99900"/>
              </a:lnSpc>
            </a:pPr>
            <a:r>
              <a:rPr sz="2800" b="0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频移键</a:t>
            </a:r>
            <a:r>
              <a:rPr sz="2800" b="0" spc="4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控</a:t>
            </a:r>
            <a:r>
              <a:rPr sz="2800" b="0" spc="-9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FS</a:t>
            </a:r>
            <a:r>
              <a:rPr sz="2800" b="0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K</a:t>
            </a:r>
            <a:r>
              <a:rPr sz="2800" b="0" spc="-4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 </a:t>
            </a:r>
            <a:r>
              <a:rPr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(Frequenc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y</a:t>
            </a:r>
            <a:r>
              <a:rPr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Shif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t</a:t>
            </a:r>
            <a:r>
              <a:rPr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Keying: </a:t>
            </a:r>
            <a:r>
              <a:rPr sz="2800" b="0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调</a:t>
            </a:r>
            <a:r>
              <a:rPr sz="2800" b="0" spc="4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频</a:t>
            </a:r>
            <a:r>
              <a:rPr sz="28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)</a:t>
            </a:r>
            <a:endParaRPr lang="en-US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232570" indent="445110">
              <a:lnSpc>
                <a:spcPct val="99900"/>
              </a:lnSpc>
            </a:pPr>
            <a:r>
              <a:rPr sz="2800" b="0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相位键</a:t>
            </a:r>
            <a:r>
              <a:rPr sz="2800" b="0" spc="4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控</a:t>
            </a:r>
            <a:r>
              <a:rPr sz="2800" b="0" spc="-4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PS</a:t>
            </a:r>
            <a:r>
              <a:rPr sz="2800" b="0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K</a:t>
            </a:r>
            <a:r>
              <a:rPr sz="2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 </a:t>
            </a:r>
            <a:r>
              <a:rPr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(Phas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e</a:t>
            </a:r>
            <a:r>
              <a:rPr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Shif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t</a:t>
            </a:r>
            <a:r>
              <a:rPr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Keying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:</a:t>
            </a:r>
            <a:r>
              <a:rPr sz="28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</a:t>
            </a:r>
            <a:r>
              <a:rPr sz="2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调</a:t>
            </a:r>
            <a:r>
              <a:rPr sz="2800" b="0" spc="4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相</a:t>
            </a:r>
            <a:r>
              <a:rPr sz="28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)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>
              <a:lnSpc>
                <a:spcPts val="438"/>
              </a:lnSpc>
              <a:spcBef>
                <a:spcPts val="32"/>
              </a:spcBef>
            </a:pPr>
            <a:endParaRPr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ts val="876"/>
              </a:lnSpc>
            </a:pPr>
            <a:endParaRPr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sz="1100" spc="-9" dirty="0" smtClean="0">
                <a:latin typeface="Garamond"/>
                <a:cs typeface="Garamond"/>
              </a:rPr>
              <a:pPr marL="22255"/>
              <a:t>23</a:t>
            </a:fld>
            <a:endParaRPr sz="1100" dirty="0">
              <a:latin typeface="Garamond"/>
              <a:cs typeface="Garamond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3E26C8D-E182-4AA6-BA36-C6674AD00597}" type="datetime4">
              <a:rPr lang="en-US" altLang="zh-CN" smtClean="0">
                <a:solidFill>
                  <a:prstClr val="white"/>
                </a:solidFill>
              </a:rPr>
              <a:pPr/>
              <a:t>March 31, 2021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0" y="421113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 UART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基础知识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4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3525" y="1495872"/>
            <a:ext cx="6830850" cy="805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78792" marR="11128" indent="-667664"/>
            <a:r>
              <a:rPr sz="2400" dirty="0" err="1" smtClean="0">
                <a:latin typeface="华文中宋"/>
                <a:cs typeface="华文中宋"/>
              </a:rPr>
              <a:t>异步串行通信接口基本结构</a:t>
            </a:r>
            <a:r>
              <a:rPr sz="2400" dirty="0" smtClean="0">
                <a:latin typeface="华文中宋"/>
                <a:cs typeface="华文中宋"/>
              </a:rPr>
              <a:t> </a:t>
            </a:r>
            <a:endParaRPr lang="en-US" sz="2400" dirty="0" smtClean="0">
              <a:latin typeface="华文中宋"/>
              <a:cs typeface="华文中宋"/>
            </a:endParaRPr>
          </a:p>
          <a:p>
            <a:pPr marL="678792" marR="11128" indent="-667664"/>
            <a:r>
              <a:rPr sz="2400" dirty="0" err="1" smtClean="0">
                <a:latin typeface="华文中宋"/>
                <a:cs typeface="华文中宋"/>
              </a:rPr>
              <a:t>异步串行通信接口也称为异步接收发送器，</a:t>
            </a:r>
            <a:r>
              <a:rPr sz="2400" dirty="0" err="1" smtClean="0">
                <a:latin typeface="Arial"/>
                <a:cs typeface="Arial"/>
              </a:rPr>
              <a:t>UART</a:t>
            </a:r>
            <a:endParaRPr sz="2400" dirty="0">
              <a:latin typeface="华文中宋"/>
              <a:cs typeface="华文中宋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9547" y="2395406"/>
            <a:ext cx="6100844" cy="3728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82452" y="2395406"/>
            <a:ext cx="0" cy="3728174"/>
          </a:xfrm>
          <a:custGeom>
            <a:avLst/>
            <a:gdLst/>
            <a:ahLst/>
            <a:cxnLst/>
            <a:rect l="l" t="t" r="r" b="b"/>
            <a:pathLst>
              <a:path h="4114799">
                <a:moveTo>
                  <a:pt x="0" y="0"/>
                </a:moveTo>
                <a:lnTo>
                  <a:pt x="0" y="4114799"/>
                </a:lnTo>
              </a:path>
            </a:pathLst>
          </a:custGeom>
          <a:ln w="29464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sz="1100" spc="-9" dirty="0" smtClean="0">
                <a:latin typeface="Garamond"/>
                <a:cs typeface="Garamond"/>
              </a:rPr>
              <a:pPr marL="22255"/>
              <a:t>24</a:t>
            </a:fld>
            <a:endParaRPr sz="1100" dirty="0">
              <a:latin typeface="Garamond"/>
              <a:cs typeface="Garamond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1FE32FF-C5DF-435F-81EA-29C33E3B9A69}" type="datetime4">
              <a:rPr lang="en-US" altLang="zh-CN" smtClean="0">
                <a:solidFill>
                  <a:prstClr val="white"/>
                </a:solidFill>
              </a:rPr>
              <a:pPr/>
              <a:t>March 31, 2021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0" y="437034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 UART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基础知识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4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异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步串行通信常见的错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误</a:t>
            </a:r>
            <a:endParaRPr lang="zh-CN" altLang="en-US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buNone/>
            </a:pPr>
            <a:r>
              <a:rPr lang="en-US" altLang="zh-CN" b="0" dirty="0">
                <a:latin typeface="宋体" pitchFamily="2" charset="-122"/>
                <a:ea typeface="宋体" pitchFamily="2" charset="-122"/>
              </a:rPr>
              <a:t>(1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) 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奇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偶校验错</a:t>
            </a:r>
          </a:p>
          <a:p>
            <a:pPr lvl="2">
              <a:buNone/>
            </a:pPr>
            <a:r>
              <a:rPr lang="zh-CN" altLang="en-US" sz="2800" b="0" dirty="0">
                <a:latin typeface="宋体" pitchFamily="2" charset="-122"/>
                <a:ea typeface="宋体" pitchFamily="2" charset="-122"/>
              </a:rPr>
              <a:t>在约定奇偶检查的情况下，接收到的字符奇偶 状态和约定不符。</a:t>
            </a:r>
          </a:p>
          <a:p>
            <a:pPr lvl="1">
              <a:buNone/>
            </a:pPr>
            <a:r>
              <a:rPr lang="en-US" altLang="zh-CN" b="0" dirty="0">
                <a:latin typeface="宋体" pitchFamily="2" charset="-122"/>
                <a:ea typeface="宋体" pitchFamily="2" charset="-122"/>
              </a:rPr>
              <a:t>(2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) 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帧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出错</a:t>
            </a:r>
          </a:p>
          <a:p>
            <a:pPr lvl="2">
              <a:buNone/>
            </a:pPr>
            <a:r>
              <a:rPr lang="zh-CN" altLang="en-US" sz="2800" b="0" dirty="0">
                <a:latin typeface="宋体" pitchFamily="2" charset="-122"/>
                <a:ea typeface="宋体" pitchFamily="2" charset="-122"/>
              </a:rPr>
              <a:t>一个字符从起始位到停止位的总数有误。</a:t>
            </a:r>
          </a:p>
          <a:p>
            <a:pPr lvl="1">
              <a:buNone/>
            </a:pPr>
            <a:r>
              <a:rPr lang="en-US" altLang="zh-CN" b="0" dirty="0">
                <a:latin typeface="宋体" pitchFamily="2" charset="-122"/>
                <a:ea typeface="宋体" pitchFamily="2" charset="-122"/>
              </a:rPr>
              <a:t>(3)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溢出错</a:t>
            </a:r>
          </a:p>
          <a:p>
            <a:pPr lvl="2">
              <a:buNone/>
            </a:pPr>
            <a:r>
              <a:rPr lang="zh-CN" altLang="en-US" sz="2800" b="0" dirty="0">
                <a:latin typeface="宋体" pitchFamily="2" charset="-122"/>
                <a:ea typeface="宋体" pitchFamily="2" charset="-122"/>
              </a:rPr>
              <a:t>若先接收的字符尚未被</a:t>
            </a:r>
            <a:r>
              <a:rPr lang="en-US" altLang="zh-CN" sz="2800" b="0" dirty="0">
                <a:latin typeface="宋体" pitchFamily="2" charset="-122"/>
                <a:ea typeface="宋体" pitchFamily="2" charset="-122"/>
              </a:rPr>
              <a:t>MPU</a:t>
            </a:r>
            <a:r>
              <a:rPr lang="zh-CN" altLang="en-US" sz="2800" b="0" dirty="0">
                <a:latin typeface="宋体" pitchFamily="2" charset="-122"/>
                <a:ea typeface="宋体" pitchFamily="2" charset="-122"/>
              </a:rPr>
              <a:t>读取，后面的字符 又传送过来，则产生溢出错误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67194" y="6604852"/>
            <a:ext cx="5336968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endParaRPr lang="zh-CN" altLang="en-US" sz="1400" dirty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10859" y="6604852"/>
            <a:ext cx="2103120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fld id="{13C4933B-DF2E-4ED5-8E08-329124C879E2}" type="datetime4">
              <a:rPr lang="en-US" altLang="zh-CN" sz="1400" smtClean="0">
                <a:solidFill>
                  <a:prstClr val="white"/>
                </a:solidFill>
                <a:latin typeface="Times New Roman" panose="02020603050405020304" pitchFamily="18" charset="0"/>
                <a:ea typeface="文鼎ＰＬ简中楷" pitchFamily="2" charset="-122"/>
              </a:rPr>
              <a:pPr/>
              <a:t>March 31, 2021</a:t>
            </a:fld>
            <a:endParaRPr lang="en-US" altLang="zh-CN" sz="1400" dirty="0" smtClean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557376" y="6604852"/>
            <a:ext cx="1584344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pPr marL="84571"/>
            <a:fld id="{81D60167-4931-47E6-BA6A-407CBD079E47}" type="slidenum"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ea typeface="文鼎ＰＬ简中楷" pitchFamily="2" charset="-122"/>
              </a:rPr>
              <a:pPr marL="84571"/>
              <a:t>25</a:t>
            </a:fld>
            <a:endParaRPr lang="zh-CN" altLang="en-US" sz="1400" dirty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0" y="322188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 UART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基础知识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4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53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081631"/>
            <a:ext cx="9144000" cy="5704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0135"/>
            <a:r>
              <a:rPr sz="2800" dirty="0" smtClean="0">
                <a:solidFill>
                  <a:srgbClr val="008000"/>
                </a:solidFill>
                <a:latin typeface="宋体" pitchFamily="2" charset="-122"/>
                <a:ea typeface="宋体" pitchFamily="2" charset="-122"/>
                <a:cs typeface="Arial"/>
              </a:rPr>
              <a:t>RS</a:t>
            </a:r>
            <a:r>
              <a:rPr sz="2800" dirty="0" smtClean="0">
                <a:solidFill>
                  <a:srgbClr val="008000"/>
                </a:solidFill>
                <a:latin typeface="宋体" pitchFamily="2" charset="-122"/>
                <a:ea typeface="宋体" pitchFamily="2" charset="-122"/>
                <a:cs typeface="华文中宋"/>
              </a:rPr>
              <a:t>－</a:t>
            </a:r>
            <a:r>
              <a:rPr sz="2800" dirty="0" smtClean="0">
                <a:solidFill>
                  <a:srgbClr val="008000"/>
                </a:solidFill>
                <a:latin typeface="宋体" pitchFamily="2" charset="-122"/>
                <a:ea typeface="宋体" pitchFamily="2" charset="-122"/>
                <a:cs typeface="Arial"/>
              </a:rPr>
              <a:t>232</a:t>
            </a:r>
            <a:r>
              <a:rPr sz="2800" spc="4" dirty="0" smtClean="0">
                <a:solidFill>
                  <a:srgbClr val="008000"/>
                </a:solidFill>
                <a:latin typeface="宋体" pitchFamily="2" charset="-122"/>
                <a:ea typeface="宋体" pitchFamily="2" charset="-122"/>
                <a:cs typeface="Arial"/>
              </a:rPr>
              <a:t>C</a:t>
            </a:r>
            <a:r>
              <a:rPr sz="2800" dirty="0" smtClean="0">
                <a:solidFill>
                  <a:srgbClr val="008000"/>
                </a:solidFill>
                <a:latin typeface="宋体" pitchFamily="2" charset="-122"/>
                <a:ea typeface="宋体" pitchFamily="2" charset="-122"/>
                <a:cs typeface="华文中宋"/>
              </a:rPr>
              <a:t>串行接口标准</a:t>
            </a:r>
            <a:endParaRPr sz="2800" dirty="0"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7557376" y="6604852"/>
            <a:ext cx="1584344" cy="2761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lang="en-US" altLang="zh-CN" sz="1400" smtClean="0">
                <a:solidFill>
                  <a:prstClr val="white"/>
                </a:solidFill>
                <a:latin typeface="Times New Roman" panose="02020603050405020304" pitchFamily="18" charset="0"/>
                <a:ea typeface="文鼎ＰＬ简中楷" pitchFamily="2" charset="-122"/>
              </a:rPr>
              <a:pPr marL="22255"/>
              <a:t>26</a:t>
            </a:fld>
            <a:endParaRPr lang="en-US" altLang="zh-CN" sz="1400" dirty="0" smtClean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512" y="1675377"/>
            <a:ext cx="8784976" cy="4715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1861"/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RS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－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232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C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对电气特性、逻辑电平和各信号线功能都作了规定。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/>
            <a:r>
              <a:rPr sz="240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1</a:t>
            </a:r>
            <a:r>
              <a:rPr lang="en-US" sz="240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)</a:t>
            </a:r>
            <a:r>
              <a:rPr sz="240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</a:t>
            </a:r>
            <a:r>
              <a:rPr sz="240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电平规定</a:t>
            </a:r>
            <a:endParaRPr sz="24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/>
            <a:r>
              <a:rPr lang="en-US"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    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逻辑</a:t>
            </a:r>
            <a:r>
              <a:rPr sz="2400" b="0" spc="-22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1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（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MARK</a:t>
            </a:r>
            <a:r>
              <a:rPr sz="24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: 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传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号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）＝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－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3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～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－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15</a:t>
            </a:r>
            <a:r>
              <a:rPr sz="24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V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，典型值为－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12V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；</a:t>
            </a:r>
            <a:endParaRPr lang="en-US" sz="2400" b="0" spc="-13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/>
            <a:r>
              <a:rPr lang="en-US"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    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逻辑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0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（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SPAC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E</a:t>
            </a:r>
            <a:r>
              <a:rPr sz="24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: 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空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号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）＝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＋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3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～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＋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15</a:t>
            </a:r>
            <a:r>
              <a:rPr sz="24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V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，典型值为＋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12V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r>
              <a:rPr sz="24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 </a:t>
            </a:r>
            <a:endParaRPr lang="en-US" sz="2400" b="0" spc="-9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/>
            <a:r>
              <a:rPr sz="2400" b="0" spc="-13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对于</a:t>
            </a:r>
            <a:r>
              <a:rPr sz="2400" b="0" spc="-13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RT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S</a:t>
            </a:r>
            <a:r>
              <a:rPr sz="2400" b="0" spc="-9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、</a:t>
            </a:r>
            <a:r>
              <a:rPr sz="2400" b="0" spc="-13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CT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S</a:t>
            </a:r>
            <a:r>
              <a:rPr sz="2400" b="0" spc="-9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、</a:t>
            </a:r>
            <a:r>
              <a:rPr sz="2400" b="0" spc="-13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DT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R</a:t>
            </a:r>
            <a:r>
              <a:rPr sz="2400" b="0" spc="-9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和</a:t>
            </a:r>
            <a:r>
              <a:rPr sz="2400" b="0" spc="-9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DC</a:t>
            </a:r>
            <a:r>
              <a:rPr sz="2400" b="0" spc="-13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D</a:t>
            </a:r>
            <a:r>
              <a:rPr sz="2400" b="0" spc="-9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等</a:t>
            </a:r>
            <a:r>
              <a:rPr sz="2400" b="0" spc="-13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控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制和状态信号电平规定为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：</a:t>
            </a:r>
            <a:endParaRPr lang="en-US" sz="2400" b="0" spc="-13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/>
            <a:r>
              <a:rPr lang="en-US"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    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信号</a:t>
            </a:r>
            <a:r>
              <a:rPr sz="2400" b="0" spc="-13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有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效（</a:t>
            </a:r>
            <a:r>
              <a:rPr sz="2400" b="0" spc="-13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接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通，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ON</a:t>
            </a:r>
            <a:r>
              <a:rPr sz="2400" b="0" spc="-13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状态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）＝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＋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3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～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＋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15</a:t>
            </a:r>
            <a:r>
              <a:rPr sz="24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V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，典型值为＋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12V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；</a:t>
            </a:r>
            <a:endParaRPr lang="en-US" sz="2400" b="0" spc="-13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/>
            <a:r>
              <a:rPr lang="en-US"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    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信号无</a:t>
            </a:r>
            <a:r>
              <a:rPr sz="2400" b="0" spc="-13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效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（断</a:t>
            </a:r>
            <a:r>
              <a:rPr sz="2400" b="0" spc="-13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开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OFF</a:t>
            </a:r>
            <a:r>
              <a:rPr sz="2400" b="0" spc="-13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状态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）＝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－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3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～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－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15</a:t>
            </a:r>
            <a:r>
              <a:rPr sz="24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V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，典型值为－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12V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lang="en-US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/>
            <a:r>
              <a:rPr lang="en-US"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2</a:t>
            </a:r>
            <a:r>
              <a:rPr lang="en-US" sz="24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)</a:t>
            </a:r>
            <a:r>
              <a:rPr sz="24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传输距离及通信速率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156901" indent="490733"/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1969</a:t>
            </a:r>
            <a:r>
              <a:rPr sz="24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年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EIA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颁布的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RS-232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C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标准规定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：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DT</a:t>
            </a:r>
            <a:r>
              <a:rPr sz="24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E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和</a:t>
            </a:r>
            <a:r>
              <a:rPr sz="24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DC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E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之间最大传输 距离为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15m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，传输数据速率不能高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于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20Kbp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s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0859" y="6604852"/>
            <a:ext cx="2103120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fld id="{B313434E-D03C-475A-9BD2-EA9B5F4D7F5F}" type="datetime4">
              <a:rPr lang="en-US" altLang="zh-CN" sz="1400" smtClean="0">
                <a:solidFill>
                  <a:prstClr val="white"/>
                </a:solidFill>
                <a:latin typeface="Times New Roman" panose="02020603050405020304" pitchFamily="18" charset="0"/>
                <a:ea typeface="文鼎ＰＬ简中楷" pitchFamily="2" charset="-122"/>
              </a:rPr>
              <a:pPr/>
              <a:t>March 31, 2021</a:t>
            </a:fld>
            <a:endParaRPr lang="en-US" altLang="zh-CN" sz="1400" dirty="0" smtClean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2167194" y="6604852"/>
            <a:ext cx="5336968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endParaRPr lang="zh-CN" altLang="en-US" sz="1400" dirty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0" y="322188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 UART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基础知识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4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43608" y="1700808"/>
            <a:ext cx="6353806" cy="3004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00677" y="1910114"/>
            <a:ext cx="0" cy="2794750"/>
          </a:xfrm>
          <a:custGeom>
            <a:avLst/>
            <a:gdLst/>
            <a:ahLst/>
            <a:cxnLst/>
            <a:rect l="l" t="t" r="r" b="b"/>
            <a:pathLst>
              <a:path h="3084576">
                <a:moveTo>
                  <a:pt x="0" y="0"/>
                </a:moveTo>
                <a:lnTo>
                  <a:pt x="0" y="3084576"/>
                </a:lnTo>
              </a:path>
            </a:pathLst>
          </a:custGeom>
          <a:ln w="8889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79712" y="4878845"/>
            <a:ext cx="6120680" cy="3544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>
              <a:tabLst>
                <a:tab pos="426192" algn="l"/>
              </a:tabLst>
            </a:pPr>
            <a:r>
              <a:rPr sz="2100" dirty="0" smtClean="0">
                <a:latin typeface="华文中宋"/>
                <a:cs typeface="华文中宋"/>
              </a:rPr>
              <a:t>图	</a:t>
            </a:r>
            <a:r>
              <a:rPr sz="2100" dirty="0" smtClean="0">
                <a:latin typeface="Arial"/>
                <a:cs typeface="Arial"/>
              </a:rPr>
              <a:t>EIA-RS-232C</a:t>
            </a:r>
            <a:r>
              <a:rPr sz="2100" spc="4" dirty="0" smtClean="0">
                <a:latin typeface="华文中宋"/>
                <a:cs typeface="华文中宋"/>
              </a:rPr>
              <a:t>与</a:t>
            </a:r>
            <a:r>
              <a:rPr sz="2100" spc="-4" dirty="0" smtClean="0">
                <a:latin typeface="Arial"/>
                <a:cs typeface="Arial"/>
              </a:rPr>
              <a:t>TTL</a:t>
            </a:r>
            <a:r>
              <a:rPr sz="2100" dirty="0" smtClean="0">
                <a:latin typeface="华文中宋"/>
                <a:cs typeface="华文中宋"/>
              </a:rPr>
              <a:t>电路电平转换</a:t>
            </a:r>
            <a:r>
              <a:rPr sz="2100" spc="-92" dirty="0" smtClean="0">
                <a:latin typeface="华文中宋"/>
                <a:cs typeface="华文中宋"/>
              </a:rPr>
              <a:t> </a:t>
            </a:r>
            <a:r>
              <a:rPr sz="2100" spc="-4" dirty="0" smtClean="0">
                <a:latin typeface="Arial"/>
                <a:cs typeface="Arial"/>
              </a:rPr>
              <a:t>(1)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sz="1100" spc="-9" dirty="0" smtClean="0">
                <a:latin typeface="Garamond"/>
                <a:cs typeface="Garamond"/>
              </a:rPr>
              <a:pPr marL="22255"/>
              <a:t>27</a:t>
            </a:fld>
            <a:endParaRPr sz="1100" dirty="0">
              <a:latin typeface="Garamond"/>
              <a:cs typeface="Garamond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4C16633-EE99-4646-9DD0-37D4B9362946}" type="datetime4">
              <a:rPr lang="en-US" altLang="zh-CN" smtClean="0">
                <a:solidFill>
                  <a:prstClr val="white"/>
                </a:solidFill>
              </a:rPr>
              <a:pPr/>
              <a:t>March 31, 2021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0" y="437034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 UART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基础知识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4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47664" y="5130842"/>
            <a:ext cx="5832647" cy="3544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>
              <a:tabLst>
                <a:tab pos="426192" algn="l"/>
              </a:tabLst>
            </a:pPr>
            <a:r>
              <a:rPr sz="2100" dirty="0" smtClean="0">
                <a:latin typeface="华文中宋"/>
                <a:cs typeface="华文中宋"/>
              </a:rPr>
              <a:t>图	</a:t>
            </a:r>
            <a:r>
              <a:rPr sz="2100" dirty="0" smtClean="0">
                <a:latin typeface="Arial"/>
                <a:cs typeface="Arial"/>
              </a:rPr>
              <a:t>EIA-RS-232C</a:t>
            </a:r>
            <a:r>
              <a:rPr sz="2100" spc="4" dirty="0" smtClean="0">
                <a:latin typeface="华文中宋"/>
                <a:cs typeface="华文中宋"/>
              </a:rPr>
              <a:t>与</a:t>
            </a:r>
            <a:r>
              <a:rPr sz="2100" spc="-4" dirty="0" smtClean="0">
                <a:latin typeface="Arial"/>
                <a:cs typeface="Arial"/>
              </a:rPr>
              <a:t>TTL</a:t>
            </a:r>
            <a:r>
              <a:rPr sz="2100" dirty="0" smtClean="0">
                <a:latin typeface="华文中宋"/>
                <a:cs typeface="华文中宋"/>
              </a:rPr>
              <a:t>电路电平转换</a:t>
            </a:r>
            <a:r>
              <a:rPr sz="2100" spc="-92" dirty="0" smtClean="0">
                <a:latin typeface="华文中宋"/>
                <a:cs typeface="华文中宋"/>
              </a:rPr>
              <a:t> </a:t>
            </a:r>
            <a:r>
              <a:rPr sz="2100" spc="-4" dirty="0" smtClean="0">
                <a:latin typeface="Arial"/>
                <a:cs typeface="Arial"/>
              </a:rPr>
              <a:t>(2)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3569" y="1484784"/>
            <a:ext cx="6352212" cy="3376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sz="1100" spc="-9" dirty="0" smtClean="0">
                <a:latin typeface="Garamond"/>
                <a:cs typeface="Garamond"/>
              </a:rPr>
              <a:pPr marL="22255"/>
              <a:t>28</a:t>
            </a:fld>
            <a:endParaRPr sz="1100" dirty="0">
              <a:latin typeface="Garamond"/>
              <a:cs typeface="Garamond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29AB6FB-52BF-4257-9D25-AEEEAB8E00EE}" type="datetime4">
              <a:rPr lang="en-US" altLang="zh-CN" smtClean="0">
                <a:solidFill>
                  <a:prstClr val="white"/>
                </a:solidFill>
              </a:rPr>
              <a:pPr/>
              <a:t>March 31, 2021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 txBox="1">
            <a:spLocks/>
          </p:cNvSpPr>
          <p:nvPr/>
        </p:nvSpPr>
        <p:spPr>
          <a:xfrm>
            <a:off x="0" y="429822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 UART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基础知识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4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874510"/>
            <a:ext cx="9144000" cy="570403"/>
          </a:xfrm>
          <a:prstGeom prst="rect">
            <a:avLst/>
          </a:prstGeom>
        </p:spPr>
        <p:txBody>
          <a:bodyPr vert="horz" wrap="square" lIns="0" tIns="67878" rIns="0" bIns="0" rtlCol="0">
            <a:noAutofit/>
          </a:bodyPr>
          <a:lstStyle/>
          <a:p>
            <a:pPr marL="144661"/>
            <a:r>
              <a:rPr sz="2100" dirty="0" smtClean="0">
                <a:solidFill>
                  <a:srgbClr val="006533"/>
                </a:solidFill>
                <a:latin typeface="宋体" pitchFamily="2" charset="-122"/>
                <a:ea typeface="宋体" pitchFamily="2" charset="-122"/>
                <a:cs typeface="华文中宋"/>
              </a:rPr>
              <a:t>接口信号功能</a:t>
            </a:r>
            <a:endParaRPr sz="2100" dirty="0"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7557376" y="6604852"/>
            <a:ext cx="1584344" cy="2761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lang="en-US" altLang="zh-CN" sz="1400" smtClean="0">
                <a:solidFill>
                  <a:prstClr val="white"/>
                </a:solidFill>
                <a:latin typeface="Times New Roman" panose="02020603050405020304" pitchFamily="18" charset="0"/>
                <a:ea typeface="文鼎ＰＬ简中楷" pitchFamily="2" charset="-122"/>
              </a:rPr>
              <a:pPr marL="22255"/>
              <a:t>29</a:t>
            </a:fld>
            <a:endParaRPr lang="en-US" altLang="zh-CN" sz="1400" dirty="0" smtClean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544" y="1508530"/>
            <a:ext cx="7454401" cy="12723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sz="24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1</a:t>
            </a:r>
            <a:r>
              <a:rPr lang="en-US" sz="24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)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最常用的RS－232C连接器是DB－9型连接器，如下图所示</a:t>
            </a:r>
            <a:r>
              <a:rPr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4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3568" y="3212976"/>
            <a:ext cx="7992888" cy="1800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10859" y="6604852"/>
            <a:ext cx="2103120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fld id="{FEB53A7E-0671-450F-BD9D-8BD43273FC8F}" type="datetime4">
              <a:rPr lang="en-US" altLang="zh-CN" sz="1400" smtClean="0">
                <a:solidFill>
                  <a:prstClr val="white"/>
                </a:solidFill>
                <a:latin typeface="Times New Roman" panose="02020603050405020304" pitchFamily="18" charset="0"/>
                <a:ea typeface="文鼎ＰＬ简中楷" pitchFamily="2" charset="-122"/>
              </a:rPr>
              <a:pPr/>
              <a:t>March 31, 2021</a:t>
            </a:fld>
            <a:endParaRPr lang="en-US" altLang="zh-CN" sz="1400" dirty="0" smtClean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2167194" y="6604852"/>
            <a:ext cx="5336968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endParaRPr lang="zh-CN" altLang="en-US" sz="1400" dirty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0" y="322188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 UART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基础知识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4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硬件基础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电源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复位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振荡器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端口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功耗控制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可靠性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09235"/>
            <a:ext cx="9144000" cy="5704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7894"/>
            <a:r>
              <a:rPr sz="2100" dirty="0" smtClean="0">
                <a:solidFill>
                  <a:srgbClr val="006533"/>
                </a:solidFill>
                <a:latin typeface="宋体" pitchFamily="2" charset="-122"/>
                <a:ea typeface="宋体" pitchFamily="2" charset="-122"/>
                <a:cs typeface="华文中宋"/>
              </a:rPr>
              <a:t>信号线的连接</a:t>
            </a:r>
            <a:endParaRPr sz="2100" dirty="0"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7557376" y="6604852"/>
            <a:ext cx="1584344" cy="2761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lang="en-US" altLang="zh-CN" sz="1400" smtClean="0">
                <a:solidFill>
                  <a:prstClr val="white"/>
                </a:solidFill>
                <a:latin typeface="Times New Roman" panose="02020603050405020304" pitchFamily="18" charset="0"/>
                <a:ea typeface="文鼎ＰＬ简中楷" pitchFamily="2" charset="-122"/>
              </a:rPr>
              <a:pPr marL="22255"/>
              <a:t>30</a:t>
            </a:fld>
            <a:endParaRPr lang="en-US" altLang="zh-CN" sz="1400" dirty="0" smtClean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512" y="1916832"/>
            <a:ext cx="8352928" cy="13407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1</a:t>
            </a:r>
            <a:r>
              <a:rPr 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)</a:t>
            </a:r>
            <a:r>
              <a:rPr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远距离连接</a:t>
            </a:r>
            <a:endParaRPr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>
              <a:lnSpc>
                <a:spcPts val="657"/>
              </a:lnSpc>
              <a:spcBef>
                <a:spcPts val="36"/>
              </a:spcBef>
            </a:pPr>
            <a:endParaRPr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533575"/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远距离连接需要加调制解调</a:t>
            </a:r>
            <a:r>
              <a:rPr sz="28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器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MODE</a:t>
            </a:r>
            <a:r>
              <a:rPr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M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，如下图所示</a:t>
            </a:r>
            <a:r>
              <a:rPr sz="2000" b="0" dirty="0" smtClean="0"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000" b="0" dirty="0"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2100" y="3496661"/>
            <a:ext cx="6109315" cy="1809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9239" y="3496661"/>
            <a:ext cx="0" cy="1809545"/>
          </a:xfrm>
          <a:custGeom>
            <a:avLst/>
            <a:gdLst/>
            <a:ahLst/>
            <a:cxnLst/>
            <a:rect l="l" t="t" r="r" b="b"/>
            <a:pathLst>
              <a:path h="1997202">
                <a:moveTo>
                  <a:pt x="0" y="0"/>
                </a:moveTo>
                <a:lnTo>
                  <a:pt x="0" y="1997202"/>
                </a:lnTo>
              </a:path>
            </a:pathLst>
          </a:custGeom>
          <a:ln w="19556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80322" y="4214679"/>
            <a:ext cx="123150" cy="195384"/>
          </a:xfrm>
          <a:custGeom>
            <a:avLst/>
            <a:gdLst/>
            <a:ahLst/>
            <a:cxnLst/>
            <a:rect l="l" t="t" r="r" b="b"/>
            <a:pathLst>
              <a:path w="144017" h="215646">
                <a:moveTo>
                  <a:pt x="144017" y="0"/>
                </a:moveTo>
                <a:lnTo>
                  <a:pt x="0" y="21564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7769" y="4214679"/>
            <a:ext cx="123802" cy="195384"/>
          </a:xfrm>
          <a:custGeom>
            <a:avLst/>
            <a:gdLst/>
            <a:ahLst/>
            <a:cxnLst/>
            <a:rect l="l" t="t" r="r" b="b"/>
            <a:pathLst>
              <a:path w="144780" h="215646">
                <a:moveTo>
                  <a:pt x="144780" y="0"/>
                </a:moveTo>
                <a:lnTo>
                  <a:pt x="0" y="21564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48317" y="4932007"/>
            <a:ext cx="1108998" cy="913403"/>
          </a:xfrm>
          <a:custGeom>
            <a:avLst/>
            <a:gdLst/>
            <a:ahLst/>
            <a:cxnLst/>
            <a:rect l="l" t="t" r="r" b="b"/>
            <a:pathLst>
              <a:path w="1296911" h="1008126">
                <a:moveTo>
                  <a:pt x="1296911" y="504443"/>
                </a:moveTo>
                <a:lnTo>
                  <a:pt x="1294761" y="463031"/>
                </a:lnTo>
                <a:lnTo>
                  <a:pt x="1288424" y="422548"/>
                </a:lnTo>
                <a:lnTo>
                  <a:pt x="1278066" y="383124"/>
                </a:lnTo>
                <a:lnTo>
                  <a:pt x="1263854" y="344887"/>
                </a:lnTo>
                <a:lnTo>
                  <a:pt x="1245954" y="307967"/>
                </a:lnTo>
                <a:lnTo>
                  <a:pt x="1224534" y="272492"/>
                </a:lnTo>
                <a:lnTo>
                  <a:pt x="1199761" y="238593"/>
                </a:lnTo>
                <a:lnTo>
                  <a:pt x="1171801" y="206398"/>
                </a:lnTo>
                <a:lnTo>
                  <a:pt x="1140821" y="176036"/>
                </a:lnTo>
                <a:lnTo>
                  <a:pt x="1106989" y="147637"/>
                </a:lnTo>
                <a:lnTo>
                  <a:pt x="1070470" y="121330"/>
                </a:lnTo>
                <a:lnTo>
                  <a:pt x="1031432" y="97243"/>
                </a:lnTo>
                <a:lnTo>
                  <a:pt x="990042" y="75506"/>
                </a:lnTo>
                <a:lnTo>
                  <a:pt x="946466" y="56249"/>
                </a:lnTo>
                <a:lnTo>
                  <a:pt x="900872" y="39600"/>
                </a:lnTo>
                <a:lnTo>
                  <a:pt x="853426" y="25688"/>
                </a:lnTo>
                <a:lnTo>
                  <a:pt x="804295" y="14643"/>
                </a:lnTo>
                <a:lnTo>
                  <a:pt x="753646" y="6594"/>
                </a:lnTo>
                <a:lnTo>
                  <a:pt x="701646" y="1670"/>
                </a:lnTo>
                <a:lnTo>
                  <a:pt x="648462" y="0"/>
                </a:lnTo>
                <a:lnTo>
                  <a:pt x="595277" y="1670"/>
                </a:lnTo>
                <a:lnTo>
                  <a:pt x="543277" y="6594"/>
                </a:lnTo>
                <a:lnTo>
                  <a:pt x="492627" y="14643"/>
                </a:lnTo>
                <a:lnTo>
                  <a:pt x="443496" y="25688"/>
                </a:lnTo>
                <a:lnTo>
                  <a:pt x="396049" y="39600"/>
                </a:lnTo>
                <a:lnTo>
                  <a:pt x="350454" y="56249"/>
                </a:lnTo>
                <a:lnTo>
                  <a:pt x="306877" y="75506"/>
                </a:lnTo>
                <a:lnTo>
                  <a:pt x="265486" y="97243"/>
                </a:lnTo>
                <a:lnTo>
                  <a:pt x="226448" y="121330"/>
                </a:lnTo>
                <a:lnTo>
                  <a:pt x="189928" y="147637"/>
                </a:lnTo>
                <a:lnTo>
                  <a:pt x="156094" y="176036"/>
                </a:lnTo>
                <a:lnTo>
                  <a:pt x="125114" y="206398"/>
                </a:lnTo>
                <a:lnTo>
                  <a:pt x="97153" y="238593"/>
                </a:lnTo>
                <a:lnTo>
                  <a:pt x="72379" y="272492"/>
                </a:lnTo>
                <a:lnTo>
                  <a:pt x="50958" y="307967"/>
                </a:lnTo>
                <a:lnTo>
                  <a:pt x="33058" y="344887"/>
                </a:lnTo>
                <a:lnTo>
                  <a:pt x="18845" y="383124"/>
                </a:lnTo>
                <a:lnTo>
                  <a:pt x="8487" y="422548"/>
                </a:lnTo>
                <a:lnTo>
                  <a:pt x="2149" y="463031"/>
                </a:lnTo>
                <a:lnTo>
                  <a:pt x="0" y="504444"/>
                </a:lnTo>
                <a:lnTo>
                  <a:pt x="2149" y="545747"/>
                </a:lnTo>
                <a:lnTo>
                  <a:pt x="8487" y="586132"/>
                </a:lnTo>
                <a:lnTo>
                  <a:pt x="18845" y="625469"/>
                </a:lnTo>
                <a:lnTo>
                  <a:pt x="33058" y="663628"/>
                </a:lnTo>
                <a:lnTo>
                  <a:pt x="50958" y="700480"/>
                </a:lnTo>
                <a:lnTo>
                  <a:pt x="72379" y="735894"/>
                </a:lnTo>
                <a:lnTo>
                  <a:pt x="97153" y="769741"/>
                </a:lnTo>
                <a:lnTo>
                  <a:pt x="125114" y="801892"/>
                </a:lnTo>
                <a:lnTo>
                  <a:pt x="156094" y="832216"/>
                </a:lnTo>
                <a:lnTo>
                  <a:pt x="189928" y="860583"/>
                </a:lnTo>
                <a:lnTo>
                  <a:pt x="226448" y="886865"/>
                </a:lnTo>
                <a:lnTo>
                  <a:pt x="265486" y="910931"/>
                </a:lnTo>
                <a:lnTo>
                  <a:pt x="306877" y="932651"/>
                </a:lnTo>
                <a:lnTo>
                  <a:pt x="350454" y="951897"/>
                </a:lnTo>
                <a:lnTo>
                  <a:pt x="396049" y="968537"/>
                </a:lnTo>
                <a:lnTo>
                  <a:pt x="443496" y="982443"/>
                </a:lnTo>
                <a:lnTo>
                  <a:pt x="492627" y="993485"/>
                </a:lnTo>
                <a:lnTo>
                  <a:pt x="543277" y="1001532"/>
                </a:lnTo>
                <a:lnTo>
                  <a:pt x="595277" y="1006455"/>
                </a:lnTo>
                <a:lnTo>
                  <a:pt x="648462" y="1008126"/>
                </a:lnTo>
                <a:lnTo>
                  <a:pt x="701646" y="1006455"/>
                </a:lnTo>
                <a:lnTo>
                  <a:pt x="753646" y="1001532"/>
                </a:lnTo>
                <a:lnTo>
                  <a:pt x="804295" y="993485"/>
                </a:lnTo>
                <a:lnTo>
                  <a:pt x="853426" y="982443"/>
                </a:lnTo>
                <a:lnTo>
                  <a:pt x="900872" y="968537"/>
                </a:lnTo>
                <a:lnTo>
                  <a:pt x="946466" y="951897"/>
                </a:lnTo>
                <a:lnTo>
                  <a:pt x="990042" y="932651"/>
                </a:lnTo>
                <a:lnTo>
                  <a:pt x="1031432" y="910931"/>
                </a:lnTo>
                <a:lnTo>
                  <a:pt x="1070470" y="886865"/>
                </a:lnTo>
                <a:lnTo>
                  <a:pt x="1106989" y="860583"/>
                </a:lnTo>
                <a:lnTo>
                  <a:pt x="1140821" y="832216"/>
                </a:lnTo>
                <a:lnTo>
                  <a:pt x="1171801" y="801892"/>
                </a:lnTo>
                <a:lnTo>
                  <a:pt x="1199761" y="769741"/>
                </a:lnTo>
                <a:lnTo>
                  <a:pt x="1224534" y="735894"/>
                </a:lnTo>
                <a:lnTo>
                  <a:pt x="1245954" y="700480"/>
                </a:lnTo>
                <a:lnTo>
                  <a:pt x="1263854" y="663628"/>
                </a:lnTo>
                <a:lnTo>
                  <a:pt x="1278066" y="625469"/>
                </a:lnTo>
                <a:lnTo>
                  <a:pt x="1288424" y="586132"/>
                </a:lnTo>
                <a:lnTo>
                  <a:pt x="1294761" y="545747"/>
                </a:lnTo>
                <a:lnTo>
                  <a:pt x="1296911" y="504443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48317" y="4932007"/>
            <a:ext cx="1108998" cy="913403"/>
          </a:xfrm>
          <a:custGeom>
            <a:avLst/>
            <a:gdLst/>
            <a:ahLst/>
            <a:cxnLst/>
            <a:rect l="l" t="t" r="r" b="b"/>
            <a:pathLst>
              <a:path w="1296911" h="1008126">
                <a:moveTo>
                  <a:pt x="648462" y="0"/>
                </a:moveTo>
                <a:lnTo>
                  <a:pt x="595277" y="1670"/>
                </a:lnTo>
                <a:lnTo>
                  <a:pt x="543277" y="6594"/>
                </a:lnTo>
                <a:lnTo>
                  <a:pt x="492627" y="14643"/>
                </a:lnTo>
                <a:lnTo>
                  <a:pt x="443496" y="25688"/>
                </a:lnTo>
                <a:lnTo>
                  <a:pt x="396049" y="39600"/>
                </a:lnTo>
                <a:lnTo>
                  <a:pt x="350454" y="56249"/>
                </a:lnTo>
                <a:lnTo>
                  <a:pt x="306877" y="75506"/>
                </a:lnTo>
                <a:lnTo>
                  <a:pt x="265486" y="97243"/>
                </a:lnTo>
                <a:lnTo>
                  <a:pt x="226448" y="121330"/>
                </a:lnTo>
                <a:lnTo>
                  <a:pt x="189928" y="147637"/>
                </a:lnTo>
                <a:lnTo>
                  <a:pt x="156094" y="176036"/>
                </a:lnTo>
                <a:lnTo>
                  <a:pt x="125114" y="206398"/>
                </a:lnTo>
                <a:lnTo>
                  <a:pt x="97153" y="238593"/>
                </a:lnTo>
                <a:lnTo>
                  <a:pt x="72379" y="272492"/>
                </a:lnTo>
                <a:lnTo>
                  <a:pt x="50958" y="307967"/>
                </a:lnTo>
                <a:lnTo>
                  <a:pt x="33058" y="344887"/>
                </a:lnTo>
                <a:lnTo>
                  <a:pt x="18845" y="383124"/>
                </a:lnTo>
                <a:lnTo>
                  <a:pt x="8487" y="422548"/>
                </a:lnTo>
                <a:lnTo>
                  <a:pt x="2149" y="463031"/>
                </a:lnTo>
                <a:lnTo>
                  <a:pt x="0" y="504444"/>
                </a:lnTo>
                <a:lnTo>
                  <a:pt x="2149" y="545747"/>
                </a:lnTo>
                <a:lnTo>
                  <a:pt x="8487" y="586132"/>
                </a:lnTo>
                <a:lnTo>
                  <a:pt x="18845" y="625469"/>
                </a:lnTo>
                <a:lnTo>
                  <a:pt x="33058" y="663628"/>
                </a:lnTo>
                <a:lnTo>
                  <a:pt x="50958" y="700480"/>
                </a:lnTo>
                <a:lnTo>
                  <a:pt x="72379" y="735894"/>
                </a:lnTo>
                <a:lnTo>
                  <a:pt x="97153" y="769741"/>
                </a:lnTo>
                <a:lnTo>
                  <a:pt x="125114" y="801892"/>
                </a:lnTo>
                <a:lnTo>
                  <a:pt x="156094" y="832216"/>
                </a:lnTo>
                <a:lnTo>
                  <a:pt x="189928" y="860583"/>
                </a:lnTo>
                <a:lnTo>
                  <a:pt x="226448" y="886865"/>
                </a:lnTo>
                <a:lnTo>
                  <a:pt x="265486" y="910931"/>
                </a:lnTo>
                <a:lnTo>
                  <a:pt x="306877" y="932651"/>
                </a:lnTo>
                <a:lnTo>
                  <a:pt x="350454" y="951897"/>
                </a:lnTo>
                <a:lnTo>
                  <a:pt x="396049" y="968537"/>
                </a:lnTo>
                <a:lnTo>
                  <a:pt x="443496" y="982443"/>
                </a:lnTo>
                <a:lnTo>
                  <a:pt x="492627" y="993485"/>
                </a:lnTo>
                <a:lnTo>
                  <a:pt x="543277" y="1001532"/>
                </a:lnTo>
                <a:lnTo>
                  <a:pt x="595277" y="1006455"/>
                </a:lnTo>
                <a:lnTo>
                  <a:pt x="648462" y="1008126"/>
                </a:lnTo>
                <a:lnTo>
                  <a:pt x="701646" y="1006455"/>
                </a:lnTo>
                <a:lnTo>
                  <a:pt x="753646" y="1001532"/>
                </a:lnTo>
                <a:lnTo>
                  <a:pt x="804295" y="993485"/>
                </a:lnTo>
                <a:lnTo>
                  <a:pt x="853426" y="982443"/>
                </a:lnTo>
                <a:lnTo>
                  <a:pt x="900872" y="968537"/>
                </a:lnTo>
                <a:lnTo>
                  <a:pt x="946466" y="951897"/>
                </a:lnTo>
                <a:lnTo>
                  <a:pt x="990042" y="932651"/>
                </a:lnTo>
                <a:lnTo>
                  <a:pt x="1031432" y="910931"/>
                </a:lnTo>
                <a:lnTo>
                  <a:pt x="1070470" y="886865"/>
                </a:lnTo>
                <a:lnTo>
                  <a:pt x="1106989" y="860583"/>
                </a:lnTo>
                <a:lnTo>
                  <a:pt x="1140821" y="832216"/>
                </a:lnTo>
                <a:lnTo>
                  <a:pt x="1171801" y="801892"/>
                </a:lnTo>
                <a:lnTo>
                  <a:pt x="1199761" y="769741"/>
                </a:lnTo>
                <a:lnTo>
                  <a:pt x="1224534" y="735894"/>
                </a:lnTo>
                <a:lnTo>
                  <a:pt x="1245954" y="700480"/>
                </a:lnTo>
                <a:lnTo>
                  <a:pt x="1263854" y="663628"/>
                </a:lnTo>
                <a:lnTo>
                  <a:pt x="1278066" y="625469"/>
                </a:lnTo>
                <a:lnTo>
                  <a:pt x="1288424" y="586132"/>
                </a:lnTo>
                <a:lnTo>
                  <a:pt x="1294761" y="545747"/>
                </a:lnTo>
                <a:lnTo>
                  <a:pt x="1296911" y="504443"/>
                </a:lnTo>
                <a:lnTo>
                  <a:pt x="1294761" y="463031"/>
                </a:lnTo>
                <a:lnTo>
                  <a:pt x="1288424" y="422548"/>
                </a:lnTo>
                <a:lnTo>
                  <a:pt x="1278066" y="383124"/>
                </a:lnTo>
                <a:lnTo>
                  <a:pt x="1263854" y="344887"/>
                </a:lnTo>
                <a:lnTo>
                  <a:pt x="1245954" y="307967"/>
                </a:lnTo>
                <a:lnTo>
                  <a:pt x="1224534" y="272492"/>
                </a:lnTo>
                <a:lnTo>
                  <a:pt x="1199761" y="238593"/>
                </a:lnTo>
                <a:lnTo>
                  <a:pt x="1171801" y="206398"/>
                </a:lnTo>
                <a:lnTo>
                  <a:pt x="1140821" y="176036"/>
                </a:lnTo>
                <a:lnTo>
                  <a:pt x="1106989" y="147637"/>
                </a:lnTo>
                <a:lnTo>
                  <a:pt x="1070470" y="121330"/>
                </a:lnTo>
                <a:lnTo>
                  <a:pt x="1031432" y="97243"/>
                </a:lnTo>
                <a:lnTo>
                  <a:pt x="990042" y="75506"/>
                </a:lnTo>
                <a:lnTo>
                  <a:pt x="946466" y="56249"/>
                </a:lnTo>
                <a:lnTo>
                  <a:pt x="900872" y="39600"/>
                </a:lnTo>
                <a:lnTo>
                  <a:pt x="853426" y="25688"/>
                </a:lnTo>
                <a:lnTo>
                  <a:pt x="804295" y="14643"/>
                </a:lnTo>
                <a:lnTo>
                  <a:pt x="753646" y="6594"/>
                </a:lnTo>
                <a:lnTo>
                  <a:pt x="701646" y="1670"/>
                </a:lnTo>
                <a:lnTo>
                  <a:pt x="64846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04565" y="5271685"/>
            <a:ext cx="999107" cy="2479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>
              <a:lnSpc>
                <a:spcPts val="1888"/>
              </a:lnSpc>
            </a:pPr>
            <a:r>
              <a:rPr sz="1600" dirty="0" smtClean="0">
                <a:latin typeface="宋体"/>
                <a:cs typeface="宋体"/>
              </a:rPr>
              <a:t>公用电话网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80322" y="4345165"/>
            <a:ext cx="61249" cy="586842"/>
          </a:xfrm>
          <a:custGeom>
            <a:avLst/>
            <a:gdLst/>
            <a:ahLst/>
            <a:cxnLst/>
            <a:rect l="l" t="t" r="r" b="b"/>
            <a:pathLst>
              <a:path w="71627" h="647700">
                <a:moveTo>
                  <a:pt x="71627" y="64770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4294967295"/>
          </p:nvPr>
        </p:nvSpPr>
        <p:spPr>
          <a:xfrm>
            <a:off x="10859" y="6604852"/>
            <a:ext cx="2103120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fld id="{BA26E789-5A6D-4F68-BD6F-574726F13016}" type="datetime4">
              <a:rPr lang="en-US" altLang="zh-CN" sz="1400" smtClean="0">
                <a:solidFill>
                  <a:prstClr val="white"/>
                </a:solidFill>
                <a:latin typeface="Times New Roman" panose="02020603050405020304" pitchFamily="18" charset="0"/>
                <a:ea typeface="文鼎ＰＬ简中楷" pitchFamily="2" charset="-122"/>
              </a:rPr>
              <a:pPr/>
              <a:t>March 31, 2021</a:t>
            </a:fld>
            <a:endParaRPr lang="en-US" altLang="zh-CN" sz="1400" dirty="0" smtClean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4294967295"/>
          </p:nvPr>
        </p:nvSpPr>
        <p:spPr>
          <a:xfrm>
            <a:off x="2167194" y="6604852"/>
            <a:ext cx="5336968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endParaRPr lang="zh-CN" altLang="en-US" sz="1400" dirty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16" name="Title 7"/>
          <p:cNvSpPr txBox="1">
            <a:spLocks/>
          </p:cNvSpPr>
          <p:nvPr/>
        </p:nvSpPr>
        <p:spPr>
          <a:xfrm>
            <a:off x="0" y="322188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 UART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基础知识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4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520" y="1412776"/>
            <a:ext cx="8568952" cy="1368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7894"/>
            <a:r>
              <a:rPr sz="2800" b="0" dirty="0" smtClean="0">
                <a:latin typeface="宋体" pitchFamily="2" charset="-122"/>
                <a:ea typeface="宋体" pitchFamily="2" charset="-122"/>
                <a:cs typeface="Arial"/>
              </a:rPr>
              <a:t>2</a:t>
            </a:r>
            <a:r>
              <a:rPr lang="en-US" sz="2800" b="0" dirty="0" smtClean="0">
                <a:latin typeface="宋体" pitchFamily="2" charset="-122"/>
                <a:ea typeface="宋体" pitchFamily="2" charset="-122"/>
                <a:cs typeface="Arial"/>
              </a:rPr>
              <a:t>)</a:t>
            </a:r>
            <a:r>
              <a:rPr sz="2800" b="0" spc="-4" dirty="0" smtClean="0">
                <a:latin typeface="宋体" pitchFamily="2" charset="-122"/>
                <a:ea typeface="宋体" pitchFamily="2" charset="-122"/>
                <a:cs typeface="Arial"/>
              </a:rPr>
              <a:t> </a:t>
            </a:r>
            <a:r>
              <a:rPr sz="2800" b="0" spc="-4" dirty="0" smtClean="0">
                <a:latin typeface="宋体" pitchFamily="2" charset="-122"/>
                <a:ea typeface="宋体" pitchFamily="2" charset="-122"/>
                <a:cs typeface="华文中宋"/>
              </a:rPr>
              <a:t>近距离连接</a:t>
            </a:r>
            <a:endParaRPr sz="2800" b="0" dirty="0">
              <a:latin typeface="宋体" pitchFamily="2" charset="-122"/>
              <a:ea typeface="宋体" pitchFamily="2" charset="-122"/>
              <a:cs typeface="华文中宋"/>
            </a:endParaRPr>
          </a:p>
          <a:p>
            <a:pPr marL="681018"/>
            <a:r>
              <a:rPr sz="2800" b="0" spc="-4" dirty="0" smtClean="0">
                <a:latin typeface="宋体" pitchFamily="2" charset="-122"/>
                <a:ea typeface="宋体" pitchFamily="2" charset="-122"/>
                <a:cs typeface="华文中宋"/>
              </a:rPr>
              <a:t>近距离连接不</a:t>
            </a:r>
            <a:r>
              <a:rPr sz="2800" b="0" spc="4" dirty="0" smtClean="0">
                <a:latin typeface="宋体" pitchFamily="2" charset="-122"/>
                <a:ea typeface="宋体" pitchFamily="2" charset="-122"/>
                <a:cs typeface="华文中宋"/>
              </a:rPr>
              <a:t>用</a:t>
            </a:r>
            <a:r>
              <a:rPr sz="2800" b="0" spc="-4" dirty="0" smtClean="0">
                <a:latin typeface="宋体" pitchFamily="2" charset="-122"/>
                <a:ea typeface="宋体" pitchFamily="2" charset="-122"/>
                <a:cs typeface="Arial"/>
              </a:rPr>
              <a:t>MODE</a:t>
            </a:r>
            <a:r>
              <a:rPr sz="2800" b="0" dirty="0" smtClean="0">
                <a:latin typeface="宋体" pitchFamily="2" charset="-122"/>
                <a:ea typeface="宋体" pitchFamily="2" charset="-122"/>
                <a:cs typeface="Arial"/>
              </a:rPr>
              <a:t>M</a:t>
            </a:r>
            <a:r>
              <a:rPr sz="2800" b="0" spc="-4" dirty="0" smtClean="0">
                <a:latin typeface="宋体" pitchFamily="2" charset="-122"/>
                <a:ea typeface="宋体" pitchFamily="2" charset="-122"/>
                <a:cs typeface="华文中宋"/>
              </a:rPr>
              <a:t>，如下图所示。</a:t>
            </a:r>
            <a:endParaRPr sz="2800" b="0" dirty="0"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7557376" y="6604852"/>
            <a:ext cx="1584344" cy="2761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lang="en-US" altLang="zh-CN" sz="1400" smtClean="0">
                <a:solidFill>
                  <a:prstClr val="white"/>
                </a:solidFill>
                <a:latin typeface="Times New Roman" panose="02020603050405020304" pitchFamily="18" charset="0"/>
                <a:ea typeface="文鼎ＰＬ简中楷" pitchFamily="2" charset="-122"/>
              </a:rPr>
              <a:pPr marL="22255"/>
              <a:t>31</a:t>
            </a:fld>
            <a:endParaRPr lang="en-US" altLang="zh-CN" sz="1400" dirty="0" smtClean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544" y="2924945"/>
            <a:ext cx="7198326" cy="2955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12160" y="3645024"/>
            <a:ext cx="601932" cy="1831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 marR="11128" algn="just">
              <a:lnSpc>
                <a:spcPct val="155300"/>
              </a:lnSpc>
            </a:pPr>
            <a:r>
              <a:rPr sz="1600" dirty="0" smtClean="0">
                <a:solidFill>
                  <a:srgbClr val="9A3300"/>
                </a:solidFill>
                <a:latin typeface="Arial"/>
                <a:cs typeface="Arial"/>
              </a:rPr>
              <a:t>RTS CTS DSR DTR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10859" y="6604852"/>
            <a:ext cx="2103120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fld id="{F1A5E19D-A892-450B-8202-5B5F6CDA80E8}" type="datetime4">
              <a:rPr lang="en-US" altLang="zh-CN" sz="1400" smtClean="0">
                <a:solidFill>
                  <a:prstClr val="white"/>
                </a:solidFill>
                <a:latin typeface="Times New Roman" panose="02020603050405020304" pitchFamily="18" charset="0"/>
                <a:ea typeface="文鼎ＰＬ简中楷" pitchFamily="2" charset="-122"/>
              </a:rPr>
              <a:pPr/>
              <a:t>March 31, 2021</a:t>
            </a:fld>
            <a:endParaRPr lang="en-US" altLang="zh-CN" sz="1400" dirty="0" smtClean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2167194" y="6604852"/>
            <a:ext cx="5336968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endParaRPr lang="zh-CN" altLang="en-US" sz="1400" dirty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0" y="334554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 UART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基础知识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4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串行通信协议应用注意事项</a:t>
            </a:r>
            <a:endParaRPr lang="zh-CN" altLang="en-US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、接收与死机</a:t>
            </a:r>
            <a:r>
              <a:rPr lang="zh-CN" altLang="en-US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（超时处理、重新初始化、接收缓冲区防溢出）</a:t>
            </a:r>
            <a:endParaRPr lang="en-US" altLang="zh-CN" sz="2000" b="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、停止位</a:t>
            </a:r>
            <a:r>
              <a:rPr lang="zh-CN" altLang="en-US" sz="24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（又叫数据保护时间）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位数与可靠通信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（有效通信速率、保障接收方的数据处理时间）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、波特率精度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（ 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± 2.5%</a:t>
            </a:r>
            <a:r>
              <a:rPr lang="zh-CN" altLang="en-US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、外置振荡器、配置选择与通信精度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与可靠通信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、通信协议、帧格式、收发切换时间及校验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、帧间隔</a:t>
            </a:r>
            <a:r>
              <a:rPr lang="zh-CN" altLang="en-US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（字符帧、通信协议帧）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、帧长度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、波特率与通信距离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sz="2800" b="0" dirty="0" smtClean="0">
                <a:solidFill>
                  <a:srgbClr val="FF0000"/>
                </a:solidFill>
              </a:rPr>
              <a:t>课后学习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Modbus</a:t>
            </a:r>
            <a:r>
              <a:rPr lang="zh-CN" altLang="zh-CN" sz="2800" b="0" dirty="0" smtClean="0">
                <a:solidFill>
                  <a:srgbClr val="FF0000"/>
                </a:solidFill>
              </a:rPr>
              <a:t>通讯协议</a:t>
            </a:r>
            <a:r>
              <a:rPr lang="zh-CN" altLang="en-US" sz="2800" b="0" dirty="0" smtClean="0">
                <a:solidFill>
                  <a:srgbClr val="FF0000"/>
                </a:solidFill>
              </a:rPr>
              <a:t>，写出提高串行通信可靠性的注意事项及分析。（需提交）</a:t>
            </a:r>
            <a:endParaRPr lang="en-US" altLang="zh-CN" sz="2800" b="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1268760"/>
            <a:ext cx="8640960" cy="47525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 marR="11128" indent="534132"/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由于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RS-232-</a:t>
            </a:r>
            <a:r>
              <a:rPr sz="28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C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接口标准出现较早</a:t>
            </a:r>
            <a:r>
              <a:rPr lang="en-US" sz="28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,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难免有</a:t>
            </a:r>
            <a:r>
              <a:rPr sz="2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不足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之处，主要有以下四点：</a:t>
            </a:r>
            <a:endParaRPr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>
              <a:lnSpc>
                <a:spcPts val="832"/>
              </a:lnSpc>
              <a:spcBef>
                <a:spcPts val="19"/>
              </a:spcBef>
            </a:pPr>
            <a:endParaRPr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ts val="876"/>
              </a:lnSpc>
            </a:pPr>
            <a:endParaRPr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ts val="876"/>
              </a:lnSpc>
            </a:pPr>
            <a:endParaRPr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11128" marR="176931">
              <a:lnSpc>
                <a:spcPts val="2515"/>
              </a:lnSpc>
            </a:pPr>
            <a:r>
              <a:rPr sz="28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（</a:t>
            </a:r>
            <a:r>
              <a:rPr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1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）</a:t>
            </a:r>
            <a:r>
              <a:rPr sz="2800" b="0" spc="-96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 </a:t>
            </a:r>
            <a:r>
              <a:rPr sz="28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接口电平值较高，</a:t>
            </a:r>
            <a:r>
              <a:rPr sz="2800" b="0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易损坏</a:t>
            </a:r>
            <a:r>
              <a:rPr sz="28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接口芯片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>
              <a:lnSpc>
                <a:spcPts val="2436"/>
              </a:lnSpc>
            </a:pPr>
            <a:r>
              <a:rPr sz="28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（</a:t>
            </a:r>
            <a:r>
              <a:rPr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2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）</a:t>
            </a:r>
            <a:r>
              <a:rPr sz="2800" b="0" spc="-96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 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传输</a:t>
            </a:r>
            <a:r>
              <a:rPr sz="2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速率低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，在异步传输时，波特率</a:t>
            </a:r>
            <a:r>
              <a:rPr sz="28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为</a:t>
            </a:r>
            <a:r>
              <a:rPr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20Kbps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58977">
              <a:lnSpc>
                <a:spcPts val="2515"/>
              </a:lnSpc>
              <a:spcBef>
                <a:spcPts val="92"/>
              </a:spcBef>
            </a:pPr>
            <a:r>
              <a:rPr sz="28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（</a:t>
            </a:r>
            <a:r>
              <a:rPr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3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）</a:t>
            </a:r>
            <a:r>
              <a:rPr sz="2800" b="0" spc="-96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 </a:t>
            </a:r>
            <a:r>
              <a:rPr sz="28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接口使用一根信号线和一根信号返回线而构成共地的传输形式，这种共地传输容易产生</a:t>
            </a:r>
            <a:r>
              <a:rPr sz="2800" b="0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共模干扰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故</a:t>
            </a:r>
            <a:r>
              <a:rPr sz="28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抗噪声干扰性能弱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146330">
              <a:lnSpc>
                <a:spcPts val="2515"/>
              </a:lnSpc>
              <a:spcBef>
                <a:spcPts val="4"/>
              </a:spcBef>
            </a:pPr>
            <a:r>
              <a:rPr sz="28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（</a:t>
            </a:r>
            <a:r>
              <a:rPr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4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）</a:t>
            </a:r>
            <a:r>
              <a:rPr sz="2800" b="0" spc="-96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 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传输</a:t>
            </a:r>
            <a:r>
              <a:rPr sz="2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距离有限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，最大传输距离标准值</a:t>
            </a:r>
            <a:r>
              <a:rPr sz="28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为</a:t>
            </a:r>
            <a:r>
              <a:rPr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5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0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英尺，实际上也只能用</a:t>
            </a:r>
            <a:r>
              <a:rPr sz="28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在</a:t>
            </a:r>
            <a:r>
              <a:rPr sz="28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5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0</a:t>
            </a:r>
            <a:r>
              <a:rPr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米左右。</a:t>
            </a:r>
            <a:endParaRPr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sz="1100" spc="-9" dirty="0" smtClean="0">
                <a:latin typeface="Garamond"/>
                <a:cs typeface="Garamond"/>
              </a:rPr>
              <a:pPr marL="22255"/>
              <a:t>33</a:t>
            </a:fld>
            <a:endParaRPr sz="1100" dirty="0">
              <a:latin typeface="Garamond"/>
              <a:cs typeface="Garamond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3FBEE25-970C-454C-BE8E-3F645ACF3FF2}" type="datetime4">
              <a:rPr lang="en-US" altLang="zh-CN" smtClean="0">
                <a:solidFill>
                  <a:prstClr val="white"/>
                </a:solidFill>
              </a:rPr>
              <a:pPr/>
              <a:t>March 31, 2021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0" y="396382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 UART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基础知识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4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71601" y="1628800"/>
            <a:ext cx="7488832" cy="39604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 marR="75112" indent="589214">
              <a:lnSpc>
                <a:spcPts val="2515"/>
              </a:lnSpc>
            </a:pP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针对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RS-232-</a:t>
            </a:r>
            <a:r>
              <a:rPr sz="24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C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的不足，于是就不断出现了一些新的接口标准，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RS-48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5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就是其中之一，它具有以下特点：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>
              <a:lnSpc>
                <a:spcPts val="657"/>
              </a:lnSpc>
              <a:spcBef>
                <a:spcPts val="25"/>
              </a:spcBef>
            </a:pP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ts val="876"/>
              </a:lnSpc>
            </a:pP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ts val="876"/>
              </a:lnSpc>
            </a:pP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11128">
              <a:tabLst>
                <a:tab pos="381125" algn="l"/>
              </a:tabLst>
            </a:pP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1</a:t>
            </a:r>
            <a:r>
              <a:rPr 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)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	RS-48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5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的电气特性：</a:t>
            </a:r>
            <a:endParaRPr lang="en-US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>
              <a:tabLst>
                <a:tab pos="381125" algn="l"/>
              </a:tabLst>
            </a:pP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逻</a:t>
            </a:r>
            <a:r>
              <a:rPr sz="24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辑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“1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”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以两线间的电压差为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+2~+6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v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表示；</a:t>
            </a:r>
            <a:endParaRPr lang="en-US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>
              <a:tabLst>
                <a:tab pos="381125" algn="l"/>
              </a:tabLst>
            </a:pP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逻</a:t>
            </a:r>
            <a:r>
              <a:rPr sz="24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辑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“0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”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以两线间的电压差</a:t>
            </a:r>
            <a:r>
              <a:rPr sz="24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为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-2~-6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v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表示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lang="en-US" sz="2400" b="0" spc="-4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>
              <a:tabLst>
                <a:tab pos="381125" algn="l"/>
              </a:tabLst>
            </a:pP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接口信号电平比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RS-232-</a:t>
            </a:r>
            <a:r>
              <a:rPr sz="24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C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降低了，就不易损坏接口电路的芯片，</a:t>
            </a:r>
            <a:r>
              <a:rPr sz="2400" b="0" spc="-96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 </a:t>
            </a: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且该电平</a:t>
            </a:r>
            <a:r>
              <a:rPr sz="2400" b="0" spc="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与</a:t>
            </a: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TTL</a:t>
            </a: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电平兼容，可方便与</a:t>
            </a: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TT</a:t>
            </a: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L</a:t>
            </a: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电路连接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sz="1100" spc="-9" dirty="0" smtClean="0">
                <a:latin typeface="Garamond"/>
                <a:cs typeface="Garamond"/>
              </a:rPr>
              <a:pPr marL="22255"/>
              <a:t>34</a:t>
            </a:fld>
            <a:endParaRPr sz="1100" dirty="0">
              <a:latin typeface="Garamond"/>
              <a:cs typeface="Garamond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8FCFA0F-B5C0-44C7-8893-47BD9DB719C7}" type="datetime4">
              <a:rPr lang="en-US" altLang="zh-CN" smtClean="0">
                <a:solidFill>
                  <a:prstClr val="white"/>
                </a:solidFill>
              </a:rPr>
              <a:pPr/>
              <a:t>March 31, 2021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0" y="408747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串行通信协议基础知识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4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white"/>
                </a:solidFill>
              </a:rPr>
              <a:t>ARM UART</a:t>
            </a: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4C2A42F-D144-4255-8082-D35EB7ABFE0C}" type="datetime4">
              <a:rPr lang="en-US" altLang="zh-CN" smtClean="0">
                <a:solidFill>
                  <a:prstClr val="white"/>
                </a:solidFill>
              </a:rPr>
              <a:pPr/>
              <a:t>March 31, 2021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altLang="zh-CN" spc="-9" smtClean="0">
                <a:solidFill>
                  <a:prstClr val="white"/>
                </a:solidFill>
                <a:cs typeface="Garamond"/>
              </a:rPr>
              <a:pPr/>
              <a:t>35</a:t>
            </a:fld>
            <a:endParaRPr lang="zh-CN" altLang="en-US" dirty="0">
              <a:solidFill>
                <a:prstClr val="white"/>
              </a:solidFill>
              <a:cs typeface="Garamond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" y="1700808"/>
            <a:ext cx="9048750" cy="4047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3568" y="1268760"/>
            <a:ext cx="8136904" cy="5040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 marR="15579">
              <a:lnSpc>
                <a:spcPct val="99800"/>
              </a:lnSpc>
            </a:pP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2</a:t>
            </a:r>
            <a:r>
              <a:rPr 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)</a:t>
            </a:r>
            <a:r>
              <a:rPr sz="24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RS-485接口中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收发器采用平衡发送和差分接收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，即在发送端，驱动器将TTL电平信号转换成差分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信号输出；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在接收端，接收器将差分信号变成TTL电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平，因此</a:t>
            </a:r>
            <a:r>
              <a:rPr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具有抑制共模干扰的能力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。接收器能够检测</a:t>
            </a:r>
            <a:r>
              <a:rPr sz="2400" b="0" spc="-22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低达200mV的电压，具有高的灵敏度，故数据传输</a:t>
            </a:r>
            <a:r>
              <a:rPr sz="24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距离可达千米以上。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131307">
              <a:lnSpc>
                <a:spcPts val="2523"/>
              </a:lnSpc>
              <a:spcBef>
                <a:spcPts val="79"/>
              </a:spcBef>
            </a:pP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3</a:t>
            </a:r>
            <a:r>
              <a:rPr 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)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RS-485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最大的通信距离约</a:t>
            </a:r>
            <a:r>
              <a:rPr sz="24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为</a:t>
            </a:r>
            <a:r>
              <a:rPr sz="24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1219</a:t>
            </a:r>
            <a:r>
              <a:rPr sz="2400" b="0" spc="4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M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，最大传输速率</a:t>
            </a:r>
            <a:r>
              <a:rPr sz="24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为</a:t>
            </a:r>
            <a:r>
              <a:rPr sz="2400" b="0" spc="-4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10Mbps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，传输速率与传输距离成反比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</a:t>
            </a:r>
            <a:r>
              <a:rPr sz="24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在</a:t>
            </a:r>
            <a:r>
              <a:rPr sz="24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100Kbps</a:t>
            </a:r>
            <a:r>
              <a:rPr sz="24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的传输速率下，才可以达到最大的通信距离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，如果需传输更长的距离，需要</a:t>
            </a:r>
            <a:r>
              <a:rPr sz="24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加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48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5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中继器。 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RS-48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5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总线一般最大支</a:t>
            </a:r>
            <a:r>
              <a:rPr sz="24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持</a:t>
            </a:r>
            <a:r>
              <a:rPr sz="2400" b="0" spc="-4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3</a:t>
            </a:r>
            <a:r>
              <a:rPr sz="24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2</a:t>
            </a:r>
            <a:r>
              <a:rPr sz="24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个节点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，如果使用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新型</a:t>
            </a:r>
            <a:r>
              <a:rPr sz="24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的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48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5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芯片，可以达</a:t>
            </a:r>
            <a:r>
              <a:rPr sz="24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到</a:t>
            </a:r>
            <a:r>
              <a:rPr sz="24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12</a:t>
            </a:r>
            <a:r>
              <a:rPr sz="2400" b="0" spc="-4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8</a:t>
            </a:r>
            <a:r>
              <a:rPr sz="24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个或</a:t>
            </a:r>
            <a:r>
              <a:rPr sz="2400" b="0" spc="4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者</a:t>
            </a:r>
            <a:r>
              <a:rPr sz="24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25</a:t>
            </a:r>
            <a:r>
              <a:rPr sz="2400" b="0" spc="-4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6</a:t>
            </a:r>
            <a:r>
              <a:rPr sz="24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个节点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，最大的可以支持</a:t>
            </a:r>
            <a:r>
              <a:rPr sz="24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到</a:t>
            </a:r>
            <a:r>
              <a:rPr lang="en-US" sz="24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/>
              </a:rPr>
              <a:t>512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个节点。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实际并不会使用，不利于维护。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工程上需分组处理。</a:t>
            </a:r>
            <a:endParaRPr sz="2400" dirty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sz="1100" spc="-9" dirty="0" smtClean="0">
                <a:latin typeface="Garamond"/>
                <a:cs typeface="Garamond"/>
              </a:rPr>
              <a:pPr marL="22255"/>
              <a:t>36</a:t>
            </a:fld>
            <a:endParaRPr sz="1100" dirty="0">
              <a:latin typeface="Garamond"/>
              <a:cs typeface="Garamond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F90AF7D-2666-40FF-8039-18B864FCA0B8}" type="datetime4">
              <a:rPr lang="en-US" altLang="zh-CN" smtClean="0">
                <a:solidFill>
                  <a:prstClr val="white"/>
                </a:solidFill>
              </a:rPr>
              <a:pPr/>
              <a:t>March 31, 2021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0" y="408747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串行通信协议基础知识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4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1484784"/>
            <a:ext cx="8784976" cy="48245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 marR="11128" indent="589214">
              <a:lnSpc>
                <a:spcPct val="99800"/>
              </a:lnSpc>
            </a:pPr>
            <a:r>
              <a:rPr sz="24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因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RS-485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接口具有良好的抗噪声干扰性，长的传输距离和多站能力等优点使其成为首选的串行接口。 因为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RS48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5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接口组成的半双工网络，一般只需两根连线，所以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RS48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5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接口均可直接采用屏蔽双绞线传输。 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RS48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5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接口连接器采</a:t>
            </a:r>
            <a:r>
              <a:rPr sz="24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用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DB-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9</a:t>
            </a:r>
            <a:r>
              <a:rPr sz="24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的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9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芯插头座，与智能终 </a:t>
            </a:r>
            <a:r>
              <a:rPr sz="24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端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RS485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接口采用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DB-9(</a:t>
            </a:r>
            <a:r>
              <a:rPr sz="24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孔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)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，与键盘连接的键盘接口 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RS48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5</a:t>
            </a:r>
            <a:r>
              <a:rPr sz="24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采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用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DB-9(</a:t>
            </a:r>
            <a:r>
              <a:rPr sz="24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针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)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lang="en-US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11128" indent="589214">
              <a:lnSpc>
                <a:spcPct val="998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除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RS485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外，类似的还有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RS422/423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协议，目前比较少用。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11128" indent="589214">
              <a:lnSpc>
                <a:spcPct val="99800"/>
              </a:lnSpc>
            </a:pPr>
            <a:endParaRPr lang="en-US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11128" indent="589214">
              <a:lnSpc>
                <a:spcPct val="99800"/>
              </a:lnSpc>
            </a:pPr>
            <a:r>
              <a:rPr lang="en-US" sz="24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RS485</a:t>
            </a:r>
            <a:r>
              <a:rPr lang="zh-CN" altLang="en-US" sz="24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应用注意事项：</a:t>
            </a:r>
            <a:endParaRPr lang="en-US" altLang="zh-CN" sz="2400" b="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11128" indent="589214">
              <a:lnSpc>
                <a:spcPct val="99800"/>
              </a:lnSpc>
            </a:pP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极性、最远端端匹配电阻（各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110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欧）、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T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型线长度（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&lt;3.4M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）、线路保护</a:t>
            </a:r>
            <a:endParaRPr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sz="1100" spc="-9" dirty="0" smtClean="0">
                <a:latin typeface="Garamond"/>
                <a:cs typeface="Garamond"/>
              </a:rPr>
              <a:pPr marL="22255"/>
              <a:t>37</a:t>
            </a:fld>
            <a:endParaRPr sz="1100" dirty="0">
              <a:latin typeface="Garamond"/>
              <a:cs typeface="Garamond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09932AB-AB27-43D6-9F10-8AFDA8FEFBDF}" type="datetime4">
              <a:rPr lang="en-US" altLang="zh-CN" smtClean="0">
                <a:solidFill>
                  <a:prstClr val="white"/>
                </a:solidFill>
              </a:rPr>
              <a:pPr/>
              <a:t>March 31, 2021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0" y="408747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串行通信协议基础知识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4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white"/>
                </a:solidFill>
              </a:rPr>
              <a:t>ARM UART</a:t>
            </a: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4C2A42F-D144-4255-8082-D35EB7ABFE0C}" type="datetime4">
              <a:rPr lang="en-US" altLang="zh-CN" smtClean="0">
                <a:solidFill>
                  <a:prstClr val="white"/>
                </a:solidFill>
              </a:rPr>
              <a:pPr/>
              <a:t>March 31, 2021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altLang="zh-CN" spc="-9" smtClean="0">
                <a:solidFill>
                  <a:prstClr val="white"/>
                </a:solidFill>
                <a:cs typeface="Garamond"/>
              </a:rPr>
              <a:pPr/>
              <a:t>38</a:t>
            </a:fld>
            <a:endParaRPr lang="zh-CN" altLang="en-US" dirty="0">
              <a:solidFill>
                <a:prstClr val="white"/>
              </a:solidFill>
              <a:cs typeface="Garamond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404664"/>
            <a:ext cx="3086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RS485</a:t>
            </a:r>
            <a:r>
              <a:rPr lang="zh-CN" altLang="zh-CN" dirty="0" smtClean="0">
                <a:solidFill>
                  <a:schemeClr val="tx1"/>
                </a:solidFill>
              </a:rPr>
              <a:t>保护电路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07" y="1196752"/>
            <a:ext cx="7849643" cy="3946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altLang="zh-CN" smtClean="0"/>
              <a:t>ARM UART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4C2A42F-D144-4255-8082-D35EB7ABFE0C}" type="datetime4">
              <a:rPr lang="en-US" altLang="zh-CN" smtClean="0"/>
              <a:pPr/>
              <a:t>March 31, 2021</a:t>
            </a:fld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altLang="zh-CN" smtClean="0"/>
              <a:pPr/>
              <a:t>39</a:t>
            </a:fld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081" y="1412776"/>
            <a:ext cx="790120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467545" y="404665"/>
            <a:ext cx="56475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RS485 T</a:t>
            </a:r>
            <a:r>
              <a:rPr lang="zh-CN" altLang="en-US" dirty="0" smtClean="0">
                <a:solidFill>
                  <a:schemeClr val="tx1"/>
                </a:solidFill>
              </a:rPr>
              <a:t>型接线与匹配电阻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硬件基础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电源电压</a:t>
            </a:r>
            <a:endParaRPr lang="zh-CN" altLang="en-US" sz="36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电源电压分为三类：</a:t>
            </a:r>
            <a:endParaRPr lang="en-US" altLang="zh-CN" sz="28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Type A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+5V;  </a:t>
            </a:r>
            <a:r>
              <a:rPr lang="en-US" altLang="zh-CN" sz="2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Type B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+3.3V; </a:t>
            </a:r>
            <a:r>
              <a:rPr lang="en-US" altLang="zh-CN" sz="2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Type C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+1.8V;</a:t>
            </a:r>
          </a:p>
          <a:p>
            <a:pPr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高电压抗干扰能力和驱动能力强；低电压功耗低；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电源范围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： 一般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±10%,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部分芯片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±5%</a:t>
            </a:r>
          </a:p>
          <a:p>
            <a:pPr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宽电压范围</a:t>
            </a:r>
            <a:r>
              <a:rPr lang="zh-CN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芯片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适用性</a:t>
            </a:r>
            <a:r>
              <a:rPr lang="zh-CN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好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可简化电源设计；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与电源相关的概念：</a:t>
            </a:r>
            <a:endParaRPr lang="en-US" altLang="zh-CN" sz="28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电源纹波和电源滤波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掉电检测和</a:t>
            </a:r>
            <a:r>
              <a:rPr lang="zh-CN" altLang="en-US" sz="2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数据撕裂</a:t>
            </a:r>
            <a:endParaRPr lang="en-US" altLang="zh-CN" sz="2800" b="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运行模式：运行、待机、掉电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硬件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通信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相互通道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UART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I2C</a:t>
            </a:r>
          </a:p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SPI</a:t>
            </a:r>
          </a:p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1-WIRE(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单总线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40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557376" y="6604852"/>
            <a:ext cx="1584344" cy="2761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lang="en-US" altLang="zh-CN" sz="1400" smtClean="0">
                <a:solidFill>
                  <a:schemeClr val="bg1"/>
                </a:solidFill>
                <a:latin typeface="CMU Typewriter Text" pitchFamily="49" charset="0"/>
                <a:ea typeface="文鼎ＰＬ简中楷" pitchFamily="2" charset="-122"/>
              </a:rPr>
              <a:pPr marL="22255"/>
              <a:t>41</a:t>
            </a:fld>
            <a:endParaRPr lang="en-US" altLang="zh-CN" sz="1400" dirty="0" smtClean="0">
              <a:solidFill>
                <a:schemeClr val="bg1"/>
              </a:solidFill>
              <a:latin typeface="CMU Typewriter Text" pitchFamily="49" charset="0"/>
              <a:ea typeface="文鼎ＰＬ简中楷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520" y="1443516"/>
            <a:ext cx="8640960" cy="49378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020" marR="63985" indent="-300449">
              <a:lnSpc>
                <a:spcPct val="130100"/>
              </a:lnSpc>
              <a:buClr>
                <a:srgbClr val="CC9A00"/>
              </a:buClr>
              <a:buSzPct val="65000"/>
              <a:buFont typeface="Arial"/>
              <a:buChar char="■"/>
              <a:tabLst>
                <a:tab pos="311020" algn="l"/>
              </a:tabLst>
            </a:pPr>
            <a:r>
              <a:rPr lang="en-US"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I</a:t>
            </a:r>
            <a:r>
              <a:rPr lang="en-US" altLang="zh-CN"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2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C总线是一种由PHILIPS公司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 (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现名NXP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)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研制的两线式串行总线，用于连接MCU及其外围设备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>
              <a:lnSpc>
                <a:spcPts val="964"/>
              </a:lnSpc>
              <a:spcBef>
                <a:spcPts val="87"/>
              </a:spcBef>
            </a:pP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11128">
              <a:tabLst>
                <a:tab pos="311020" algn="l"/>
              </a:tabLst>
            </a:pPr>
            <a:r>
              <a:rPr sz="2400" b="0" spc="7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	</a:t>
            </a:r>
            <a:r>
              <a:rPr sz="2400" b="0" spc="-18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I2C总线最主要的优点是其简单性和有效性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311577" marR="76225" indent="-300449">
              <a:lnSpc>
                <a:spcPct val="130300"/>
              </a:lnSpc>
              <a:spcBef>
                <a:spcPts val="412"/>
              </a:spcBef>
              <a:tabLst>
                <a:tab pos="311020" algn="l"/>
              </a:tabLst>
            </a:pPr>
            <a:r>
              <a:rPr sz="2400" b="0" spc="7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	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I2C总线占用的空间非常小，降低了互联成本。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311577" marR="84014" indent="-300449">
              <a:lnSpc>
                <a:spcPct val="130300"/>
              </a:lnSpc>
              <a:spcBef>
                <a:spcPts val="412"/>
              </a:spcBef>
              <a:tabLst>
                <a:tab pos="311020" algn="l"/>
              </a:tabLst>
            </a:pPr>
            <a:r>
              <a:rPr sz="2400" b="0" spc="7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	</a:t>
            </a:r>
            <a:r>
              <a:rPr sz="2400" b="0" spc="-18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总线的长度可高达25英尺(约7.6m)，并且能够</a:t>
            </a:r>
            <a:r>
              <a:rPr sz="2400" b="0" spc="-13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以</a:t>
            </a:r>
            <a:r>
              <a:rPr sz="2400" b="0" spc="-18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100Kbp</a:t>
            </a:r>
            <a:r>
              <a:rPr sz="2400" b="0" spc="-9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s</a:t>
            </a:r>
            <a:r>
              <a:rPr sz="2400" b="0" spc="-18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的最大传 输速率支持40个组</a:t>
            </a:r>
            <a:r>
              <a:rPr sz="2400" b="0" spc="-13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件</a:t>
            </a:r>
            <a:r>
              <a:rPr sz="2400" b="0" spc="-18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400" b="0" dirty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311577" marR="11128" indent="-300449" algn="just">
              <a:lnSpc>
                <a:spcPct val="130300"/>
              </a:lnSpc>
              <a:spcBef>
                <a:spcPts val="412"/>
              </a:spcBef>
              <a:tabLst>
                <a:tab pos="311020" algn="l"/>
              </a:tabLst>
            </a:pPr>
            <a:r>
              <a:rPr sz="2400" b="0" spc="7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	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另一个优点是</a:t>
            </a:r>
            <a:r>
              <a:rPr sz="2400" b="0" spc="-18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支</a:t>
            </a:r>
            <a:r>
              <a:rPr sz="2400" b="0" spc="-13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持</a:t>
            </a:r>
            <a:r>
              <a:rPr sz="2400" b="0" spc="-18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多主控</a:t>
            </a:r>
            <a:r>
              <a:rPr sz="2400" b="0" spc="-13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任何设备都可以成为主</a:t>
            </a:r>
            <a:r>
              <a:rPr lang="zh-CN" altLang="en-US"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控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控制信号传输和时钟频率</a:t>
            </a:r>
            <a:r>
              <a:rPr lang="zh-CN" altLang="en-US"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在任何时</a:t>
            </a:r>
            <a:r>
              <a:rPr lang="zh-CN" altLang="en-US"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刻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只能有一个主控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10859" y="6604852"/>
            <a:ext cx="2103120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fld id="{EC902A2F-F1A6-4AE8-AB42-6E4D12DA07E0}" type="datetime4">
              <a:rPr lang="en-US" altLang="zh-CN" sz="1400" smtClean="0">
                <a:solidFill>
                  <a:schemeClr val="bg1"/>
                </a:solidFill>
                <a:latin typeface="CMU Typewriter Text" pitchFamily="49" charset="0"/>
                <a:ea typeface="文鼎ＰＬ简中楷" pitchFamily="2" charset="-122"/>
              </a:rPr>
              <a:pPr/>
              <a:t>March 31, 2021</a:t>
            </a:fld>
            <a:endParaRPr lang="en-US" altLang="en-US" sz="1400" dirty="0" smtClean="0">
              <a:solidFill>
                <a:schemeClr val="bg1"/>
              </a:solidFill>
              <a:latin typeface="CMU Typewriter Text" pitchFamily="49" charset="0"/>
              <a:ea typeface="文鼎ＰＬ简中楷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2167194" y="6604852"/>
            <a:ext cx="5336968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endParaRPr lang="zh-CN" altLang="en-US" sz="1400" dirty="0">
              <a:solidFill>
                <a:schemeClr val="bg1"/>
              </a:solidFill>
              <a:latin typeface="CMU Typewriter Text" pitchFamily="49" charset="0"/>
              <a:ea typeface="文鼎ＰＬ简中楷" pitchFamily="2" charset="-122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22188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 I2C </a:t>
            </a:r>
            <a:r>
              <a:rPr lang="zh-CN" altLang="en-US" sz="4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总线</a:t>
            </a:r>
            <a:endParaRPr lang="zh-CN" altLang="en-US" sz="4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557376" y="6604852"/>
            <a:ext cx="1584344" cy="2761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lang="en-US" altLang="zh-CN" sz="1400" smtClean="0">
                <a:solidFill>
                  <a:schemeClr val="bg1"/>
                </a:solidFill>
                <a:latin typeface="CMU Typewriter Text" pitchFamily="49" charset="0"/>
                <a:ea typeface="文鼎ＰＬ简中楷" pitchFamily="2" charset="-122"/>
              </a:rPr>
              <a:pPr marL="22255"/>
              <a:t>42</a:t>
            </a:fld>
            <a:endParaRPr lang="en-US" altLang="zh-CN" sz="1400" dirty="0" smtClean="0">
              <a:solidFill>
                <a:schemeClr val="bg1"/>
              </a:solidFill>
              <a:latin typeface="CMU Typewriter Text" pitchFamily="49" charset="0"/>
              <a:ea typeface="文鼎ＰＬ简中楷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512" y="1052736"/>
            <a:ext cx="8856984" cy="53285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>
              <a:tabLst>
                <a:tab pos="311020" algn="l"/>
              </a:tabLst>
            </a:pPr>
            <a:r>
              <a:rPr sz="2800" spc="110" dirty="0" smtClean="0">
                <a:solidFill>
                  <a:srgbClr val="CC9A00"/>
                </a:solidFill>
                <a:latin typeface="宋体" pitchFamily="2" charset="-122"/>
                <a:ea typeface="宋体" pitchFamily="2" charset="-122"/>
                <a:cs typeface="Arial"/>
              </a:rPr>
              <a:t> 	</a:t>
            </a:r>
            <a:r>
              <a:rPr sz="2800" b="0" spc="11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I2C总线系统组成</a:t>
            </a:r>
            <a:endParaRPr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>
              <a:lnSpc>
                <a:spcPts val="526"/>
              </a:lnSpc>
              <a:spcBef>
                <a:spcPts val="16"/>
              </a:spcBef>
            </a:pPr>
            <a:endParaRPr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597560" marR="12796" indent="-285427">
              <a:lnSpc>
                <a:spcPct val="90100"/>
              </a:lnSpc>
              <a:tabLst>
                <a:tab pos="597560" algn="l"/>
              </a:tabLst>
            </a:pPr>
            <a:r>
              <a:rPr sz="2800" b="0" spc="-22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I2C总线是由</a:t>
            </a:r>
            <a:r>
              <a:rPr sz="2800" b="0" spc="-22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数据线SDA</a:t>
            </a:r>
            <a:r>
              <a:rPr sz="28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 </a:t>
            </a:r>
            <a:r>
              <a:rPr sz="28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和</a:t>
            </a:r>
            <a:r>
              <a:rPr sz="2800" b="0" spc="-26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时</a:t>
            </a:r>
            <a:r>
              <a:rPr sz="2800" b="0" spc="-18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钟SCL</a:t>
            </a:r>
            <a:endParaRPr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>
              <a:lnSpc>
                <a:spcPts val="570"/>
              </a:lnSpc>
              <a:spcBef>
                <a:spcPts val="18"/>
              </a:spcBef>
            </a:pPr>
            <a:endParaRPr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597560" marR="540252" indent="-285427">
              <a:lnSpc>
                <a:spcPts val="2462"/>
              </a:lnSpc>
              <a:tabLst>
                <a:tab pos="597560" algn="l"/>
              </a:tabLst>
            </a:pPr>
            <a:r>
              <a:rPr sz="2800" b="0" spc="-22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最高传送速率100kbps</a:t>
            </a:r>
            <a:endParaRPr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>
              <a:lnSpc>
                <a:spcPts val="482"/>
              </a:lnSpc>
              <a:spcBef>
                <a:spcPts val="30"/>
              </a:spcBef>
            </a:pPr>
            <a:endParaRPr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597560" marR="70661" indent="-285427" algn="just">
              <a:lnSpc>
                <a:spcPct val="90100"/>
              </a:lnSpc>
              <a:tabLst>
                <a:tab pos="597560" algn="l"/>
              </a:tabLst>
            </a:pPr>
            <a:r>
              <a:rPr sz="2800" b="0" spc="-26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从设备均</a:t>
            </a:r>
            <a:r>
              <a:rPr sz="2800" b="0" spc="-26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并联在这条总线上</a:t>
            </a:r>
            <a:r>
              <a:rPr sz="2800" b="0" spc="-26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</a:t>
            </a:r>
            <a:r>
              <a:rPr sz="2800" b="0" spc="-26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每个设备都</a:t>
            </a:r>
            <a:r>
              <a:rPr sz="2800" b="0" spc="-22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有唯一的地址</a:t>
            </a:r>
            <a:endParaRPr sz="2800" b="0" dirty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>
              <a:lnSpc>
                <a:spcPts val="570"/>
              </a:lnSpc>
              <a:spcBef>
                <a:spcPts val="18"/>
              </a:spcBef>
            </a:pP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10859" y="6604852"/>
            <a:ext cx="2103120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pPr marL="22255"/>
            <a:fld id="{915BC6D6-9112-4DAC-954B-372D617F1878}" type="datetime4">
              <a:rPr lang="en-US" altLang="zh-CN" sz="1400" smtClean="0">
                <a:solidFill>
                  <a:schemeClr val="bg1"/>
                </a:solidFill>
                <a:latin typeface="CMU Typewriter Text" pitchFamily="49" charset="0"/>
                <a:ea typeface="文鼎ＰＬ简中楷" pitchFamily="2" charset="-122"/>
              </a:rPr>
              <a:pPr marL="22255"/>
              <a:t>March 31, 2021</a:t>
            </a:fld>
            <a:endParaRPr lang="en-US" altLang="zh-CN" sz="1400" dirty="0" smtClean="0">
              <a:solidFill>
                <a:schemeClr val="bg1"/>
              </a:solidFill>
              <a:latin typeface="CMU Typewriter Text" pitchFamily="49" charset="0"/>
              <a:ea typeface="文鼎ＰＬ简中楷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2167194" y="6604852"/>
            <a:ext cx="5336968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pPr marL="22255"/>
            <a:endParaRPr lang="zh-CN" altLang="en-US" sz="1400" dirty="0">
              <a:solidFill>
                <a:schemeClr val="bg1"/>
              </a:solidFill>
              <a:latin typeface="CMU Typewriter Text" pitchFamily="49" charset="0"/>
              <a:ea typeface="文鼎ＰＬ简中楷" pitchFamily="2" charset="-122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22188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 I2C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总线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124744"/>
            <a:ext cx="8012517" cy="504056"/>
          </a:xfrm>
          <a:prstGeom prst="rect">
            <a:avLst/>
          </a:prstGeom>
        </p:spPr>
        <p:txBody>
          <a:bodyPr vert="horz" wrap="square" lIns="0" tIns="153117" rIns="0" bIns="0" rtlCol="0">
            <a:noAutofit/>
          </a:bodyPr>
          <a:lstStyle/>
          <a:p>
            <a:pPr marL="440101"/>
            <a:r>
              <a:rPr sz="2400" b="0" dirty="0" smtClean="0">
                <a:latin typeface="宋体" pitchFamily="2" charset="-122"/>
                <a:ea typeface="宋体" pitchFamily="2" charset="-122"/>
                <a:cs typeface="Arial"/>
              </a:rPr>
              <a:t>I2C</a:t>
            </a:r>
            <a:r>
              <a:rPr sz="2400" b="0" dirty="0" smtClean="0">
                <a:latin typeface="宋体" pitchFamily="2" charset="-122"/>
                <a:ea typeface="宋体" pitchFamily="2" charset="-122"/>
                <a:cs typeface="华文中宋"/>
              </a:rPr>
              <a:t>总线是多主系统：系统可以有多</a:t>
            </a:r>
            <a:r>
              <a:rPr sz="2400" b="0" spc="-4" dirty="0" smtClean="0">
                <a:latin typeface="宋体" pitchFamily="2" charset="-122"/>
                <a:ea typeface="宋体" pitchFamily="2" charset="-122"/>
                <a:cs typeface="华文中宋"/>
              </a:rPr>
              <a:t>个</a:t>
            </a:r>
            <a:r>
              <a:rPr sz="2400" b="0" spc="-4" dirty="0" smtClean="0">
                <a:latin typeface="宋体" pitchFamily="2" charset="-122"/>
                <a:ea typeface="宋体" pitchFamily="2" charset="-122"/>
                <a:cs typeface="Arial"/>
              </a:rPr>
              <a:t>I2</a:t>
            </a:r>
            <a:r>
              <a:rPr sz="2400" b="0" dirty="0" smtClean="0">
                <a:latin typeface="宋体" pitchFamily="2" charset="-122"/>
                <a:ea typeface="宋体" pitchFamily="2" charset="-122"/>
                <a:cs typeface="Arial"/>
              </a:rPr>
              <a:t>C</a:t>
            </a:r>
            <a:r>
              <a:rPr sz="2400" b="0" dirty="0" smtClean="0">
                <a:latin typeface="宋体" pitchFamily="2" charset="-122"/>
                <a:ea typeface="宋体" pitchFamily="2" charset="-122"/>
                <a:cs typeface="华文中宋"/>
              </a:rPr>
              <a:t>节点设备组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  <a:cs typeface="华文中宋"/>
              </a:rPr>
              <a:t>成</a:t>
            </a:r>
            <a:endParaRPr sz="2400" b="0" dirty="0"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4294967295"/>
          </p:nvPr>
        </p:nvSpPr>
        <p:spPr>
          <a:xfrm>
            <a:off x="7557376" y="6604852"/>
            <a:ext cx="1584344" cy="2761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lang="en-US" altLang="zh-CN" sz="1400" smtClean="0">
                <a:solidFill>
                  <a:schemeClr val="bg1"/>
                </a:solidFill>
                <a:latin typeface="CMU Typewriter Text" pitchFamily="49" charset="0"/>
                <a:ea typeface="文鼎ＰＬ简中楷" pitchFamily="2" charset="-122"/>
              </a:rPr>
              <a:pPr marL="22255"/>
              <a:t>43</a:t>
            </a:fld>
            <a:endParaRPr lang="en-US" altLang="zh-CN" sz="1400" dirty="0" smtClean="0">
              <a:solidFill>
                <a:schemeClr val="bg1"/>
              </a:solidFill>
              <a:latin typeface="CMU Typewriter Text" pitchFamily="49" charset="0"/>
              <a:ea typeface="文鼎ＰＬ简中楷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520" y="1988839"/>
            <a:ext cx="7760997" cy="2016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 marR="28932" indent="515771">
              <a:lnSpc>
                <a:spcPts val="2515"/>
              </a:lnSpc>
              <a:spcBef>
                <a:spcPts val="9"/>
              </a:spcBef>
            </a:pP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主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I2</a:t>
            </a:r>
            <a:r>
              <a:rPr sz="24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C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设备发出时钟信号、地址信号和控制信号，选择通信的从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I</a:t>
            </a:r>
            <a:r>
              <a:rPr lang="en-US"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2</a:t>
            </a:r>
            <a:r>
              <a:rPr sz="24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C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设备并控制收发。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45067" indent="515771">
              <a:lnSpc>
                <a:spcPts val="2515"/>
              </a:lnSpc>
              <a:spcBef>
                <a:spcPts val="4"/>
              </a:spcBef>
            </a:pP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系统要求</a:t>
            </a:r>
            <a:r>
              <a:rPr sz="24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：</a:t>
            </a:r>
            <a:endParaRPr lang="en-US" sz="2400" b="0" spc="4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45067" indent="515771">
              <a:lnSpc>
                <a:spcPts val="2515"/>
              </a:lnSpc>
              <a:spcBef>
                <a:spcPts val="4"/>
              </a:spcBef>
            </a:pP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1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) 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各个节点设备必须具有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I</a:t>
            </a:r>
            <a:r>
              <a:rPr lang="en-US"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2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C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接口功能</a:t>
            </a:r>
            <a:r>
              <a:rPr lang="en-US" sz="24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; </a:t>
            </a:r>
          </a:p>
          <a:p>
            <a:pPr marL="11128" marR="45067" indent="515771">
              <a:lnSpc>
                <a:spcPts val="2515"/>
              </a:lnSpc>
              <a:spcBef>
                <a:spcPts val="4"/>
              </a:spcBef>
            </a:pP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2</a:t>
            </a:r>
            <a:r>
              <a:rPr 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)</a:t>
            </a:r>
            <a:r>
              <a:rPr sz="24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</a:t>
            </a: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各个节点设备必须共地</a:t>
            </a:r>
            <a:r>
              <a:rPr sz="2400" b="0" spc="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；</a:t>
            </a:r>
            <a:endParaRPr lang="en-US" sz="2400" b="0" spc="4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45067" indent="515771">
              <a:lnSpc>
                <a:spcPts val="2515"/>
              </a:lnSpc>
              <a:spcBef>
                <a:spcPts val="4"/>
              </a:spcBef>
            </a:pP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3</a:t>
            </a:r>
            <a:r>
              <a:rPr 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)</a:t>
            </a:r>
            <a:r>
              <a:rPr sz="24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</a:t>
            </a: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两根信号线必须接上拉电阻</a:t>
            </a:r>
            <a:r>
              <a:rPr sz="2400" b="0" dirty="0" smtClean="0">
                <a:solidFill>
                  <a:schemeClr val="tx1"/>
                </a:solidFill>
                <a:latin typeface="华文中宋"/>
                <a:cs typeface="华文中宋"/>
              </a:rPr>
              <a:t>。</a:t>
            </a:r>
            <a:endParaRPr sz="2400" b="0" dirty="0">
              <a:solidFill>
                <a:schemeClr val="tx1"/>
              </a:solidFill>
              <a:latin typeface="华文中宋"/>
              <a:cs typeface="华文中宋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1408" y="5500094"/>
            <a:ext cx="478920" cy="211263"/>
          </a:xfrm>
          <a:custGeom>
            <a:avLst/>
            <a:gdLst/>
            <a:ahLst/>
            <a:cxnLst/>
            <a:rect l="l" t="t" r="r" b="b"/>
            <a:pathLst>
              <a:path w="560070" h="233172">
                <a:moveTo>
                  <a:pt x="0" y="0"/>
                </a:moveTo>
                <a:lnTo>
                  <a:pt x="0" y="233172"/>
                </a:lnTo>
                <a:lnTo>
                  <a:pt x="560070" y="233172"/>
                </a:lnTo>
                <a:lnTo>
                  <a:pt x="560070" y="0"/>
                </a:lnTo>
                <a:lnTo>
                  <a:pt x="0" y="0"/>
                </a:lnTo>
                <a:close/>
              </a:path>
            </a:pathLst>
          </a:custGeom>
          <a:ln w="39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20662" y="5500325"/>
            <a:ext cx="280184" cy="19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sz="1100" spc="-9" dirty="0" smtClean="0">
                <a:latin typeface="Times New Roman"/>
                <a:cs typeface="Times New Roman"/>
              </a:rPr>
              <a:t>I</a:t>
            </a:r>
            <a:r>
              <a:rPr lang="en-US" sz="1100" spc="-9" dirty="0" smtClean="0">
                <a:latin typeface="Times New Roman"/>
                <a:cs typeface="Times New Roman"/>
              </a:rPr>
              <a:t>2</a:t>
            </a:r>
            <a:r>
              <a:rPr sz="1100" spc="-9" dirty="0" smtClean="0">
                <a:latin typeface="Times New Roman"/>
                <a:cs typeface="Times New Roman"/>
              </a:rPr>
              <a:t>C1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98451" y="5500094"/>
            <a:ext cx="518666" cy="211263"/>
          </a:xfrm>
          <a:custGeom>
            <a:avLst/>
            <a:gdLst/>
            <a:ahLst/>
            <a:cxnLst/>
            <a:rect l="l" t="t" r="r" b="b"/>
            <a:pathLst>
              <a:path w="606551" h="233172">
                <a:moveTo>
                  <a:pt x="0" y="0"/>
                </a:moveTo>
                <a:lnTo>
                  <a:pt x="0" y="233172"/>
                </a:lnTo>
                <a:lnTo>
                  <a:pt x="606551" y="233172"/>
                </a:lnTo>
                <a:lnTo>
                  <a:pt x="606551" y="0"/>
                </a:lnTo>
                <a:lnTo>
                  <a:pt x="0" y="0"/>
                </a:lnTo>
                <a:close/>
              </a:path>
            </a:pathLst>
          </a:custGeom>
          <a:ln w="39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00311" y="5500325"/>
            <a:ext cx="314936" cy="19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sz="1100" spc="-9" dirty="0" smtClean="0">
                <a:latin typeface="Times New Roman"/>
                <a:cs typeface="Times New Roman"/>
              </a:rPr>
              <a:t>I</a:t>
            </a:r>
            <a:r>
              <a:rPr lang="en-US" sz="1100" spc="-9" dirty="0" smtClean="0">
                <a:latin typeface="Times New Roman"/>
                <a:cs typeface="Times New Roman"/>
              </a:rPr>
              <a:t>2</a:t>
            </a:r>
            <a:r>
              <a:rPr sz="1100" spc="-9" dirty="0" smtClean="0">
                <a:latin typeface="Times New Roman"/>
                <a:cs typeface="Times New Roman"/>
              </a:rPr>
              <a:t>C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2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52218" y="5500094"/>
            <a:ext cx="458720" cy="211263"/>
          </a:xfrm>
          <a:custGeom>
            <a:avLst/>
            <a:gdLst/>
            <a:ahLst/>
            <a:cxnLst/>
            <a:rect l="l" t="t" r="r" b="b"/>
            <a:pathLst>
              <a:path w="536448" h="233172">
                <a:moveTo>
                  <a:pt x="0" y="0"/>
                </a:moveTo>
                <a:lnTo>
                  <a:pt x="0" y="233172"/>
                </a:lnTo>
                <a:lnTo>
                  <a:pt x="536448" y="233172"/>
                </a:lnTo>
                <a:lnTo>
                  <a:pt x="536448" y="0"/>
                </a:lnTo>
                <a:lnTo>
                  <a:pt x="0" y="0"/>
                </a:lnTo>
                <a:close/>
              </a:path>
            </a:pathLst>
          </a:custGeom>
          <a:ln w="39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24115" y="5500325"/>
            <a:ext cx="314936" cy="19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sz="1100" spc="-9" dirty="0" smtClean="0">
                <a:latin typeface="Times New Roman"/>
                <a:cs typeface="Times New Roman"/>
              </a:rPr>
              <a:t>I</a:t>
            </a:r>
            <a:r>
              <a:rPr lang="en-US" sz="1100" spc="-9" dirty="0" smtClean="0">
                <a:latin typeface="Times New Roman"/>
                <a:cs typeface="Times New Roman"/>
              </a:rPr>
              <a:t>2</a:t>
            </a:r>
            <a:r>
              <a:rPr sz="1100" spc="-9" dirty="0" smtClean="0">
                <a:latin typeface="Times New Roman"/>
                <a:cs typeface="Times New Roman"/>
              </a:rPr>
              <a:t>C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n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0" y="4437112"/>
            <a:ext cx="382723" cy="2013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sz="1100" spc="-13" dirty="0" smtClean="0">
                <a:latin typeface="Times New Roman"/>
                <a:cs typeface="Times New Roman"/>
              </a:rPr>
              <a:t>R</a:t>
            </a:r>
            <a:r>
              <a:rPr sz="1100" spc="19" baseline="-13888" dirty="0" smtClean="0">
                <a:latin typeface="Times New Roman"/>
                <a:cs typeface="Times New Roman"/>
              </a:rPr>
              <a:t>P</a:t>
            </a:r>
            <a:endParaRPr sz="1100" baseline="-13888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22673" y="4940177"/>
            <a:ext cx="3787050" cy="63517"/>
          </a:xfrm>
          <a:custGeom>
            <a:avLst/>
            <a:gdLst/>
            <a:ahLst/>
            <a:cxnLst/>
            <a:rect l="l" t="t" r="r" b="b"/>
            <a:pathLst>
              <a:path w="4428744" h="70104">
                <a:moveTo>
                  <a:pt x="69342" y="70104"/>
                </a:moveTo>
                <a:lnTo>
                  <a:pt x="69342" y="0"/>
                </a:lnTo>
                <a:lnTo>
                  <a:pt x="0" y="35052"/>
                </a:lnTo>
                <a:lnTo>
                  <a:pt x="69342" y="70104"/>
                </a:lnTo>
                <a:close/>
              </a:path>
              <a:path w="4428744" h="70104">
                <a:moveTo>
                  <a:pt x="4428744" y="35051"/>
                </a:moveTo>
                <a:lnTo>
                  <a:pt x="4358640" y="0"/>
                </a:lnTo>
                <a:lnTo>
                  <a:pt x="4358640" y="70103"/>
                </a:lnTo>
                <a:lnTo>
                  <a:pt x="4428744" y="35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22673" y="4940178"/>
            <a:ext cx="59295" cy="63516"/>
          </a:xfrm>
          <a:custGeom>
            <a:avLst/>
            <a:gdLst/>
            <a:ahLst/>
            <a:cxnLst/>
            <a:rect l="l" t="t" r="r" b="b"/>
            <a:pathLst>
              <a:path w="69342" h="70103">
                <a:moveTo>
                  <a:pt x="69342" y="0"/>
                </a:moveTo>
                <a:lnTo>
                  <a:pt x="69342" y="70103"/>
                </a:lnTo>
                <a:lnTo>
                  <a:pt x="0" y="35051"/>
                </a:lnTo>
                <a:lnTo>
                  <a:pt x="69342" y="0"/>
                </a:lnTo>
                <a:close/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49776" y="4940178"/>
            <a:ext cx="59946" cy="63516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0" y="0"/>
                </a:moveTo>
                <a:lnTo>
                  <a:pt x="0" y="70103"/>
                </a:lnTo>
                <a:lnTo>
                  <a:pt x="70103" y="35051"/>
                </a:lnTo>
                <a:lnTo>
                  <a:pt x="0" y="0"/>
                </a:lnTo>
                <a:close/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81968" y="4971937"/>
            <a:ext cx="3667808" cy="0"/>
          </a:xfrm>
          <a:custGeom>
            <a:avLst/>
            <a:gdLst/>
            <a:ahLst/>
            <a:cxnLst/>
            <a:rect l="l" t="t" r="r" b="b"/>
            <a:pathLst>
              <a:path w="4289298">
                <a:moveTo>
                  <a:pt x="0" y="0"/>
                </a:moveTo>
                <a:lnTo>
                  <a:pt x="4289298" y="0"/>
                </a:lnTo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82202" y="5436578"/>
            <a:ext cx="59946" cy="63516"/>
          </a:xfrm>
          <a:custGeom>
            <a:avLst/>
            <a:gdLst/>
            <a:ahLst/>
            <a:cxnLst/>
            <a:rect l="l" t="t" r="r" b="b"/>
            <a:pathLst>
              <a:path w="70104" h="70103">
                <a:moveTo>
                  <a:pt x="70104" y="0"/>
                </a:moveTo>
                <a:lnTo>
                  <a:pt x="0" y="0"/>
                </a:lnTo>
                <a:lnTo>
                  <a:pt x="35051" y="70103"/>
                </a:lnTo>
                <a:lnTo>
                  <a:pt x="70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82202" y="5436578"/>
            <a:ext cx="59946" cy="63516"/>
          </a:xfrm>
          <a:custGeom>
            <a:avLst/>
            <a:gdLst/>
            <a:ahLst/>
            <a:cxnLst/>
            <a:rect l="l" t="t" r="r" b="b"/>
            <a:pathLst>
              <a:path w="70104" h="70103">
                <a:moveTo>
                  <a:pt x="0" y="0"/>
                </a:moveTo>
                <a:lnTo>
                  <a:pt x="70104" y="0"/>
                </a:lnTo>
                <a:lnTo>
                  <a:pt x="35051" y="70103"/>
                </a:lnTo>
                <a:lnTo>
                  <a:pt x="0" y="0"/>
                </a:lnTo>
                <a:close/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2175" y="4971937"/>
            <a:ext cx="0" cy="464640"/>
          </a:xfrm>
          <a:custGeom>
            <a:avLst/>
            <a:gdLst/>
            <a:ahLst/>
            <a:cxnLst/>
            <a:rect l="l" t="t" r="r" b="b"/>
            <a:pathLst>
              <a:path h="512825">
                <a:moveTo>
                  <a:pt x="0" y="512825"/>
                </a:moveTo>
                <a:lnTo>
                  <a:pt x="0" y="0"/>
                </a:lnTo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67251" y="5183199"/>
            <a:ext cx="59946" cy="316894"/>
          </a:xfrm>
          <a:custGeom>
            <a:avLst/>
            <a:gdLst/>
            <a:ahLst/>
            <a:cxnLst/>
            <a:rect l="l" t="t" r="r" b="b"/>
            <a:pathLst>
              <a:path w="70103" h="349757">
                <a:moveTo>
                  <a:pt x="70103" y="70103"/>
                </a:moveTo>
                <a:lnTo>
                  <a:pt x="35051" y="0"/>
                </a:lnTo>
                <a:lnTo>
                  <a:pt x="0" y="70103"/>
                </a:lnTo>
                <a:lnTo>
                  <a:pt x="70103" y="70103"/>
                </a:lnTo>
                <a:close/>
              </a:path>
              <a:path w="70103" h="349757">
                <a:moveTo>
                  <a:pt x="70103" y="279653"/>
                </a:moveTo>
                <a:lnTo>
                  <a:pt x="0" y="279653"/>
                </a:lnTo>
                <a:lnTo>
                  <a:pt x="35051" y="349757"/>
                </a:lnTo>
                <a:lnTo>
                  <a:pt x="70103" y="279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67251" y="5183200"/>
            <a:ext cx="59946" cy="63516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70103" y="70103"/>
                </a:moveTo>
                <a:lnTo>
                  <a:pt x="0" y="70103"/>
                </a:lnTo>
                <a:lnTo>
                  <a:pt x="35051" y="0"/>
                </a:lnTo>
                <a:lnTo>
                  <a:pt x="70103" y="70103"/>
                </a:lnTo>
                <a:close/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67251" y="5436578"/>
            <a:ext cx="59946" cy="63516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70103" y="0"/>
                </a:moveTo>
                <a:lnTo>
                  <a:pt x="0" y="0"/>
                </a:lnTo>
                <a:lnTo>
                  <a:pt x="35051" y="70103"/>
                </a:lnTo>
                <a:lnTo>
                  <a:pt x="70103" y="0"/>
                </a:lnTo>
                <a:close/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97224" y="5246717"/>
            <a:ext cx="0" cy="189861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550"/>
                </a:lnTo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61724" y="5183199"/>
            <a:ext cx="59305" cy="316894"/>
          </a:xfrm>
          <a:custGeom>
            <a:avLst/>
            <a:gdLst/>
            <a:ahLst/>
            <a:cxnLst/>
            <a:rect l="l" t="t" r="r" b="b"/>
            <a:pathLst>
              <a:path w="69354" h="349757">
                <a:moveTo>
                  <a:pt x="69354" y="70103"/>
                </a:moveTo>
                <a:lnTo>
                  <a:pt x="34302" y="0"/>
                </a:lnTo>
                <a:lnTo>
                  <a:pt x="0" y="70103"/>
                </a:lnTo>
                <a:lnTo>
                  <a:pt x="69354" y="70103"/>
                </a:lnTo>
                <a:close/>
              </a:path>
              <a:path w="69354" h="349757">
                <a:moveTo>
                  <a:pt x="69354" y="279653"/>
                </a:moveTo>
                <a:lnTo>
                  <a:pt x="0" y="279653"/>
                </a:lnTo>
                <a:lnTo>
                  <a:pt x="34302" y="349757"/>
                </a:lnTo>
                <a:lnTo>
                  <a:pt x="69354" y="279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61724" y="5183200"/>
            <a:ext cx="59305" cy="63516"/>
          </a:xfrm>
          <a:custGeom>
            <a:avLst/>
            <a:gdLst/>
            <a:ahLst/>
            <a:cxnLst/>
            <a:rect l="l" t="t" r="r" b="b"/>
            <a:pathLst>
              <a:path w="69354" h="70103">
                <a:moveTo>
                  <a:pt x="69354" y="70103"/>
                </a:moveTo>
                <a:lnTo>
                  <a:pt x="0" y="70103"/>
                </a:lnTo>
                <a:lnTo>
                  <a:pt x="34302" y="0"/>
                </a:lnTo>
                <a:lnTo>
                  <a:pt x="69354" y="70103"/>
                </a:lnTo>
                <a:close/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61724" y="5436578"/>
            <a:ext cx="59305" cy="63516"/>
          </a:xfrm>
          <a:custGeom>
            <a:avLst/>
            <a:gdLst/>
            <a:ahLst/>
            <a:cxnLst/>
            <a:rect l="l" t="t" r="r" b="b"/>
            <a:pathLst>
              <a:path w="69354" h="70103">
                <a:moveTo>
                  <a:pt x="69354" y="0"/>
                </a:moveTo>
                <a:lnTo>
                  <a:pt x="0" y="0"/>
                </a:lnTo>
                <a:lnTo>
                  <a:pt x="34302" y="70103"/>
                </a:lnTo>
                <a:lnTo>
                  <a:pt x="69354" y="0"/>
                </a:lnTo>
                <a:close/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91056" y="5246717"/>
            <a:ext cx="0" cy="189861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550"/>
                </a:lnTo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55639" y="4126193"/>
            <a:ext cx="697202" cy="0"/>
          </a:xfrm>
          <a:custGeom>
            <a:avLst/>
            <a:gdLst/>
            <a:ahLst/>
            <a:cxnLst/>
            <a:rect l="l" t="t" r="r" b="b"/>
            <a:pathLst>
              <a:path w="815339">
                <a:moveTo>
                  <a:pt x="815339" y="0"/>
                </a:moveTo>
                <a:lnTo>
                  <a:pt x="0" y="0"/>
                </a:lnTo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90462" y="4365104"/>
            <a:ext cx="465714" cy="2802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sz="1100" spc="-13" dirty="0" smtClean="0">
                <a:latin typeface="Times New Roman"/>
                <a:cs typeface="Times New Roman"/>
              </a:rPr>
              <a:t>R</a:t>
            </a:r>
            <a:r>
              <a:rPr sz="1100" spc="19" baseline="-13888" dirty="0" smtClean="0">
                <a:latin typeface="Times New Roman"/>
                <a:cs typeface="Times New Roman"/>
              </a:rPr>
              <a:t>P</a:t>
            </a:r>
            <a:endParaRPr sz="1100" baseline="-13888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70208" y="4105255"/>
            <a:ext cx="42579" cy="43960"/>
          </a:xfrm>
          <a:custGeom>
            <a:avLst/>
            <a:gdLst/>
            <a:ahLst/>
            <a:cxnLst/>
            <a:rect l="l" t="t" r="r" b="b"/>
            <a:pathLst>
              <a:path w="49794" h="48519">
                <a:moveTo>
                  <a:pt x="49794" y="23109"/>
                </a:moveTo>
                <a:lnTo>
                  <a:pt x="45950" y="9330"/>
                </a:lnTo>
                <a:lnTo>
                  <a:pt x="36008" y="0"/>
                </a:lnTo>
                <a:lnTo>
                  <a:pt x="18173" y="624"/>
                </a:lnTo>
                <a:lnTo>
                  <a:pt x="6288" y="6150"/>
                </a:lnTo>
                <a:lnTo>
                  <a:pt x="0" y="15259"/>
                </a:lnTo>
                <a:lnTo>
                  <a:pt x="1920" y="32072"/>
                </a:lnTo>
                <a:lnTo>
                  <a:pt x="8924" y="43185"/>
                </a:lnTo>
                <a:lnTo>
                  <a:pt x="19552" y="48519"/>
                </a:lnTo>
                <a:lnTo>
                  <a:pt x="35060" y="45692"/>
                </a:lnTo>
                <a:lnTo>
                  <a:pt x="45368" y="37389"/>
                </a:lnTo>
                <a:lnTo>
                  <a:pt x="49705" y="25299"/>
                </a:lnTo>
                <a:lnTo>
                  <a:pt x="49794" y="23109"/>
                </a:lnTo>
                <a:close/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22673" y="5183199"/>
            <a:ext cx="3787050" cy="0"/>
          </a:xfrm>
          <a:custGeom>
            <a:avLst/>
            <a:gdLst/>
            <a:ahLst/>
            <a:cxnLst/>
            <a:rect l="l" t="t" r="r" b="b"/>
            <a:pathLst>
              <a:path w="4428744">
                <a:moveTo>
                  <a:pt x="4428744" y="0"/>
                </a:moveTo>
                <a:lnTo>
                  <a:pt x="0" y="0"/>
                </a:lnTo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084675" y="4020791"/>
            <a:ext cx="333941" cy="2013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sz="1100" spc="-13" dirty="0" smtClean="0">
                <a:latin typeface="Times New Roman"/>
                <a:cs typeface="Times New Roman"/>
              </a:rPr>
              <a:t>+</a:t>
            </a:r>
            <a:r>
              <a:rPr sz="1100" spc="-9" dirty="0" smtClean="0">
                <a:latin typeface="Times New Roman"/>
                <a:cs typeface="Times New Roman"/>
              </a:rPr>
              <a:t>V</a:t>
            </a:r>
            <a:r>
              <a:rPr sz="1100" spc="-26" baseline="-13071" dirty="0" smtClean="0">
                <a:latin typeface="Times New Roman"/>
                <a:cs typeface="Times New Roman"/>
              </a:rPr>
              <a:t>DD</a:t>
            </a:r>
            <a:endParaRPr sz="1100" baseline="-13071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08054" y="4655272"/>
            <a:ext cx="1672258" cy="2858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lang="en-US" sz="1100" spc="-13" dirty="0" smtClean="0">
                <a:latin typeface="Times New Roman"/>
                <a:cs typeface="Times New Roman"/>
              </a:rPr>
              <a:t>   </a:t>
            </a:r>
            <a:r>
              <a:rPr sz="1100" spc="-13" dirty="0" smtClean="0">
                <a:latin typeface="Times New Roman"/>
                <a:cs typeface="Times New Roman"/>
              </a:rPr>
              <a:t>Pul</a:t>
            </a:r>
            <a:r>
              <a:rPr sz="1100" spc="-4" dirty="0" smtClean="0">
                <a:latin typeface="Times New Roman"/>
                <a:cs typeface="Times New Roman"/>
              </a:rPr>
              <a:t>l </a:t>
            </a:r>
            <a:r>
              <a:rPr sz="1100" spc="-13" dirty="0" smtClean="0">
                <a:latin typeface="Times New Roman"/>
                <a:cs typeface="Times New Roman"/>
              </a:rPr>
              <a:t>u</a:t>
            </a:r>
            <a:r>
              <a:rPr sz="1100" spc="-9" dirty="0" smtClean="0">
                <a:latin typeface="Times New Roman"/>
                <a:cs typeface="Times New Roman"/>
              </a:rPr>
              <a:t>p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lang="en-US" sz="1100" spc="-4" dirty="0" smtClean="0">
                <a:latin typeface="Times New Roman"/>
                <a:cs typeface="Times New Roman"/>
              </a:rPr>
              <a:t>   </a:t>
            </a:r>
            <a:r>
              <a:rPr sz="1100" spc="-9" dirty="0" smtClean="0">
                <a:latin typeface="Times New Roman"/>
                <a:cs typeface="Times New Roman"/>
              </a:rPr>
              <a:t>resistors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88370" y="5436578"/>
            <a:ext cx="59946" cy="63516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70103" y="0"/>
                </a:moveTo>
                <a:lnTo>
                  <a:pt x="0" y="0"/>
                </a:lnTo>
                <a:lnTo>
                  <a:pt x="35051" y="70103"/>
                </a:lnTo>
                <a:lnTo>
                  <a:pt x="701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88370" y="5436578"/>
            <a:ext cx="59946" cy="63516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0" y="0"/>
                </a:moveTo>
                <a:lnTo>
                  <a:pt x="70103" y="0"/>
                </a:lnTo>
                <a:lnTo>
                  <a:pt x="35051" y="70103"/>
                </a:lnTo>
                <a:lnTo>
                  <a:pt x="0" y="0"/>
                </a:lnTo>
                <a:close/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18343" y="4971937"/>
            <a:ext cx="0" cy="464640"/>
          </a:xfrm>
          <a:custGeom>
            <a:avLst/>
            <a:gdLst/>
            <a:ahLst/>
            <a:cxnLst/>
            <a:rect l="l" t="t" r="r" b="b"/>
            <a:pathLst>
              <a:path h="512825">
                <a:moveTo>
                  <a:pt x="0" y="512825"/>
                </a:moveTo>
                <a:lnTo>
                  <a:pt x="0" y="0"/>
                </a:lnTo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90209" y="5183199"/>
            <a:ext cx="59946" cy="316894"/>
          </a:xfrm>
          <a:custGeom>
            <a:avLst/>
            <a:gdLst/>
            <a:ahLst/>
            <a:cxnLst/>
            <a:rect l="l" t="t" r="r" b="b"/>
            <a:pathLst>
              <a:path w="70103" h="349757">
                <a:moveTo>
                  <a:pt x="70103" y="70103"/>
                </a:moveTo>
                <a:lnTo>
                  <a:pt x="35051" y="0"/>
                </a:lnTo>
                <a:lnTo>
                  <a:pt x="0" y="70103"/>
                </a:lnTo>
                <a:lnTo>
                  <a:pt x="70103" y="70103"/>
                </a:lnTo>
                <a:close/>
              </a:path>
              <a:path w="70103" h="349757">
                <a:moveTo>
                  <a:pt x="70103" y="279653"/>
                </a:moveTo>
                <a:lnTo>
                  <a:pt x="0" y="279653"/>
                </a:lnTo>
                <a:lnTo>
                  <a:pt x="35051" y="349757"/>
                </a:lnTo>
                <a:lnTo>
                  <a:pt x="70103" y="279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90209" y="5183200"/>
            <a:ext cx="59946" cy="63516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70103" y="70103"/>
                </a:moveTo>
                <a:lnTo>
                  <a:pt x="0" y="70103"/>
                </a:lnTo>
                <a:lnTo>
                  <a:pt x="35051" y="0"/>
                </a:lnTo>
                <a:lnTo>
                  <a:pt x="70103" y="70103"/>
                </a:lnTo>
                <a:close/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90209" y="5436578"/>
            <a:ext cx="59946" cy="63516"/>
          </a:xfrm>
          <a:custGeom>
            <a:avLst/>
            <a:gdLst/>
            <a:ahLst/>
            <a:cxnLst/>
            <a:rect l="l" t="t" r="r" b="b"/>
            <a:pathLst>
              <a:path w="70103" h="70103">
                <a:moveTo>
                  <a:pt x="70103" y="0"/>
                </a:moveTo>
                <a:lnTo>
                  <a:pt x="0" y="0"/>
                </a:lnTo>
                <a:lnTo>
                  <a:pt x="35051" y="70103"/>
                </a:lnTo>
                <a:lnTo>
                  <a:pt x="70103" y="0"/>
                </a:lnTo>
                <a:close/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20182" y="5246717"/>
            <a:ext cx="0" cy="189861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550"/>
                </a:lnTo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11328" y="4971937"/>
            <a:ext cx="59946" cy="62826"/>
          </a:xfrm>
          <a:custGeom>
            <a:avLst/>
            <a:gdLst/>
            <a:ahLst/>
            <a:cxnLst/>
            <a:rect l="l" t="t" r="r" b="b"/>
            <a:pathLst>
              <a:path w="70103" h="69341">
                <a:moveTo>
                  <a:pt x="70103" y="69341"/>
                </a:moveTo>
                <a:lnTo>
                  <a:pt x="35051" y="0"/>
                </a:lnTo>
                <a:lnTo>
                  <a:pt x="0" y="69341"/>
                </a:lnTo>
                <a:lnTo>
                  <a:pt x="70103" y="69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11328" y="4971937"/>
            <a:ext cx="59946" cy="62826"/>
          </a:xfrm>
          <a:custGeom>
            <a:avLst/>
            <a:gdLst/>
            <a:ahLst/>
            <a:cxnLst/>
            <a:rect l="l" t="t" r="r" b="b"/>
            <a:pathLst>
              <a:path w="70103" h="69341">
                <a:moveTo>
                  <a:pt x="0" y="69341"/>
                </a:moveTo>
                <a:lnTo>
                  <a:pt x="70103" y="69341"/>
                </a:lnTo>
                <a:lnTo>
                  <a:pt x="35051" y="0"/>
                </a:lnTo>
                <a:lnTo>
                  <a:pt x="0" y="69341"/>
                </a:lnTo>
                <a:close/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41301" y="5034763"/>
            <a:ext cx="0" cy="465331"/>
          </a:xfrm>
          <a:custGeom>
            <a:avLst/>
            <a:gdLst/>
            <a:ahLst/>
            <a:cxnLst/>
            <a:rect l="l" t="t" r="r" b="b"/>
            <a:pathLst>
              <a:path h="513588">
                <a:moveTo>
                  <a:pt x="0" y="0"/>
                </a:moveTo>
                <a:lnTo>
                  <a:pt x="0" y="513588"/>
                </a:lnTo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04620" y="4635021"/>
            <a:ext cx="677654" cy="296182"/>
          </a:xfrm>
          <a:custGeom>
            <a:avLst/>
            <a:gdLst/>
            <a:ahLst/>
            <a:cxnLst/>
            <a:rect l="l" t="t" r="r" b="b"/>
            <a:pathLst>
              <a:path w="792479" h="326897">
                <a:moveTo>
                  <a:pt x="466343" y="276605"/>
                </a:moveTo>
                <a:lnTo>
                  <a:pt x="466343" y="0"/>
                </a:lnTo>
                <a:lnTo>
                  <a:pt x="0" y="0"/>
                </a:lnTo>
                <a:lnTo>
                  <a:pt x="0" y="276605"/>
                </a:lnTo>
                <a:lnTo>
                  <a:pt x="466343" y="276605"/>
                </a:lnTo>
                <a:close/>
              </a:path>
              <a:path w="792479" h="326897">
                <a:moveTo>
                  <a:pt x="792479" y="326897"/>
                </a:moveTo>
                <a:lnTo>
                  <a:pt x="466343" y="103631"/>
                </a:lnTo>
                <a:lnTo>
                  <a:pt x="466343" y="172973"/>
                </a:lnTo>
                <a:lnTo>
                  <a:pt x="792479" y="326897"/>
                </a:lnTo>
                <a:close/>
              </a:path>
            </a:pathLst>
          </a:custGeom>
          <a:solidFill>
            <a:srgbClr val="EFF1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04620" y="4635021"/>
            <a:ext cx="677654" cy="296182"/>
          </a:xfrm>
          <a:custGeom>
            <a:avLst/>
            <a:gdLst/>
            <a:ahLst/>
            <a:cxnLst/>
            <a:rect l="l" t="t" r="r" b="b"/>
            <a:pathLst>
              <a:path w="792479" h="326897">
                <a:moveTo>
                  <a:pt x="466343" y="103631"/>
                </a:moveTo>
                <a:lnTo>
                  <a:pt x="466343" y="0"/>
                </a:lnTo>
                <a:lnTo>
                  <a:pt x="0" y="0"/>
                </a:lnTo>
                <a:lnTo>
                  <a:pt x="0" y="276605"/>
                </a:lnTo>
                <a:lnTo>
                  <a:pt x="466343" y="276605"/>
                </a:lnTo>
                <a:lnTo>
                  <a:pt x="466343" y="172973"/>
                </a:lnTo>
                <a:lnTo>
                  <a:pt x="792479" y="326897"/>
                </a:lnTo>
                <a:lnTo>
                  <a:pt x="466343" y="103631"/>
                </a:lnTo>
                <a:close/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564127" y="4655272"/>
            <a:ext cx="279641" cy="19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sz="1100" spc="-13" dirty="0" smtClean="0">
                <a:latin typeface="Times New Roman"/>
                <a:cs typeface="Times New Roman"/>
              </a:rPr>
              <a:t>SCL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823899" y="5183200"/>
            <a:ext cx="398773" cy="461878"/>
          </a:xfrm>
          <a:custGeom>
            <a:avLst/>
            <a:gdLst/>
            <a:ahLst/>
            <a:cxnLst/>
            <a:rect l="l" t="t" r="r" b="b"/>
            <a:pathLst>
              <a:path w="466343" h="509777">
                <a:moveTo>
                  <a:pt x="466343" y="0"/>
                </a:moveTo>
                <a:lnTo>
                  <a:pt x="174498" y="233172"/>
                </a:lnTo>
                <a:lnTo>
                  <a:pt x="0" y="233172"/>
                </a:lnTo>
                <a:lnTo>
                  <a:pt x="0" y="509777"/>
                </a:lnTo>
                <a:lnTo>
                  <a:pt x="291084" y="509777"/>
                </a:lnTo>
                <a:lnTo>
                  <a:pt x="291084" y="233172"/>
                </a:lnTo>
                <a:lnTo>
                  <a:pt x="466343" y="0"/>
                </a:lnTo>
                <a:close/>
              </a:path>
              <a:path w="466343" h="509777">
                <a:moveTo>
                  <a:pt x="466343" y="509777"/>
                </a:moveTo>
                <a:lnTo>
                  <a:pt x="466343" y="233172"/>
                </a:lnTo>
                <a:lnTo>
                  <a:pt x="291084" y="233172"/>
                </a:lnTo>
                <a:lnTo>
                  <a:pt x="291084" y="509777"/>
                </a:lnTo>
                <a:lnTo>
                  <a:pt x="466343" y="509777"/>
                </a:lnTo>
                <a:close/>
              </a:path>
            </a:pathLst>
          </a:custGeom>
          <a:solidFill>
            <a:srgbClr val="EFF1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23899" y="5183200"/>
            <a:ext cx="398773" cy="461878"/>
          </a:xfrm>
          <a:custGeom>
            <a:avLst/>
            <a:gdLst/>
            <a:ahLst/>
            <a:cxnLst/>
            <a:rect l="l" t="t" r="r" b="b"/>
            <a:pathLst>
              <a:path w="466343" h="509777">
                <a:moveTo>
                  <a:pt x="466343" y="336803"/>
                </a:moveTo>
                <a:lnTo>
                  <a:pt x="466343" y="233172"/>
                </a:lnTo>
                <a:lnTo>
                  <a:pt x="291084" y="233172"/>
                </a:lnTo>
                <a:lnTo>
                  <a:pt x="466343" y="0"/>
                </a:lnTo>
                <a:lnTo>
                  <a:pt x="174498" y="233172"/>
                </a:lnTo>
                <a:lnTo>
                  <a:pt x="0" y="233172"/>
                </a:lnTo>
                <a:lnTo>
                  <a:pt x="0" y="509777"/>
                </a:lnTo>
                <a:lnTo>
                  <a:pt x="466343" y="509777"/>
                </a:lnTo>
                <a:lnTo>
                  <a:pt x="466343" y="336803"/>
                </a:lnTo>
                <a:close/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871026" y="5414715"/>
            <a:ext cx="303533" cy="19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sz="1100" spc="-13" dirty="0" smtClean="0">
                <a:latin typeface="Times New Roman"/>
                <a:cs typeface="Times New Roman"/>
              </a:rPr>
              <a:t>SDA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903394" y="5692026"/>
            <a:ext cx="518014" cy="461879"/>
          </a:xfrm>
          <a:custGeom>
            <a:avLst/>
            <a:gdLst/>
            <a:ahLst/>
            <a:cxnLst/>
            <a:rect l="l" t="t" r="r" b="b"/>
            <a:pathLst>
              <a:path w="605789" h="509778">
                <a:moveTo>
                  <a:pt x="605789" y="0"/>
                </a:moveTo>
                <a:lnTo>
                  <a:pt x="227075" y="233172"/>
                </a:lnTo>
                <a:lnTo>
                  <a:pt x="0" y="233172"/>
                </a:lnTo>
                <a:lnTo>
                  <a:pt x="0" y="509778"/>
                </a:lnTo>
                <a:lnTo>
                  <a:pt x="378713" y="509778"/>
                </a:lnTo>
                <a:lnTo>
                  <a:pt x="378713" y="233172"/>
                </a:lnTo>
                <a:lnTo>
                  <a:pt x="605789" y="0"/>
                </a:lnTo>
                <a:close/>
              </a:path>
              <a:path w="605789" h="509778">
                <a:moveTo>
                  <a:pt x="605789" y="509778"/>
                </a:moveTo>
                <a:lnTo>
                  <a:pt x="605789" y="233172"/>
                </a:lnTo>
                <a:lnTo>
                  <a:pt x="378713" y="233172"/>
                </a:lnTo>
                <a:lnTo>
                  <a:pt x="378713" y="509778"/>
                </a:lnTo>
                <a:lnTo>
                  <a:pt x="605789" y="509778"/>
                </a:lnTo>
                <a:close/>
              </a:path>
            </a:pathLst>
          </a:custGeom>
          <a:solidFill>
            <a:srgbClr val="EFF1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03394" y="5692026"/>
            <a:ext cx="518014" cy="461879"/>
          </a:xfrm>
          <a:custGeom>
            <a:avLst/>
            <a:gdLst/>
            <a:ahLst/>
            <a:cxnLst/>
            <a:rect l="l" t="t" r="r" b="b"/>
            <a:pathLst>
              <a:path w="605789" h="509778">
                <a:moveTo>
                  <a:pt x="605789" y="336804"/>
                </a:moveTo>
                <a:lnTo>
                  <a:pt x="605789" y="233172"/>
                </a:lnTo>
                <a:lnTo>
                  <a:pt x="378713" y="233172"/>
                </a:lnTo>
                <a:lnTo>
                  <a:pt x="605789" y="0"/>
                </a:lnTo>
                <a:lnTo>
                  <a:pt x="227075" y="233172"/>
                </a:lnTo>
                <a:lnTo>
                  <a:pt x="0" y="233172"/>
                </a:lnTo>
                <a:lnTo>
                  <a:pt x="0" y="509778"/>
                </a:lnTo>
                <a:lnTo>
                  <a:pt x="605789" y="509778"/>
                </a:lnTo>
                <a:lnTo>
                  <a:pt x="605789" y="336804"/>
                </a:lnTo>
                <a:close/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55638" y="4126193"/>
            <a:ext cx="0" cy="214025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236220"/>
                </a:moveTo>
                <a:lnTo>
                  <a:pt x="0" y="0"/>
                </a:lnTo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15891" y="4350575"/>
            <a:ext cx="0" cy="338296"/>
          </a:xfrm>
          <a:custGeom>
            <a:avLst/>
            <a:gdLst/>
            <a:ahLst/>
            <a:cxnLst/>
            <a:rect l="l" t="t" r="r" b="b"/>
            <a:pathLst>
              <a:path h="373379">
                <a:moveTo>
                  <a:pt x="0" y="373379"/>
                </a:moveTo>
                <a:lnTo>
                  <a:pt x="0" y="0"/>
                </a:lnTo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95385" y="4350575"/>
            <a:ext cx="0" cy="338296"/>
          </a:xfrm>
          <a:custGeom>
            <a:avLst/>
            <a:gdLst/>
            <a:ahLst/>
            <a:cxnLst/>
            <a:rect l="l" t="t" r="r" b="b"/>
            <a:pathLst>
              <a:path h="373379">
                <a:moveTo>
                  <a:pt x="0" y="373379"/>
                </a:moveTo>
                <a:lnTo>
                  <a:pt x="0" y="0"/>
                </a:lnTo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19801" y="4350574"/>
            <a:ext cx="69720" cy="0"/>
          </a:xfrm>
          <a:custGeom>
            <a:avLst/>
            <a:gdLst/>
            <a:ahLst/>
            <a:cxnLst/>
            <a:rect l="l" t="t" r="r" b="b"/>
            <a:pathLst>
              <a:path w="81534">
                <a:moveTo>
                  <a:pt x="0" y="0"/>
                </a:moveTo>
                <a:lnTo>
                  <a:pt x="81534" y="0"/>
                </a:lnTo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19801" y="4693014"/>
            <a:ext cx="69720" cy="0"/>
          </a:xfrm>
          <a:custGeom>
            <a:avLst/>
            <a:gdLst/>
            <a:ahLst/>
            <a:cxnLst/>
            <a:rect l="l" t="t" r="r" b="b"/>
            <a:pathLst>
              <a:path w="81534">
                <a:moveTo>
                  <a:pt x="0" y="0"/>
                </a:moveTo>
                <a:lnTo>
                  <a:pt x="81534" y="0"/>
                </a:lnTo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55638" y="4697156"/>
            <a:ext cx="0" cy="274779"/>
          </a:xfrm>
          <a:custGeom>
            <a:avLst/>
            <a:gdLst/>
            <a:ahLst/>
            <a:cxnLst/>
            <a:rect l="l" t="t" r="r" b="b"/>
            <a:pathLst>
              <a:path h="303275">
                <a:moveTo>
                  <a:pt x="0" y="0"/>
                </a:moveTo>
                <a:lnTo>
                  <a:pt x="0" y="303275"/>
                </a:lnTo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74267" y="4126883"/>
            <a:ext cx="0" cy="214025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236220"/>
                </a:moveTo>
                <a:lnTo>
                  <a:pt x="0" y="0"/>
                </a:lnTo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34509" y="4351264"/>
            <a:ext cx="0" cy="338296"/>
          </a:xfrm>
          <a:custGeom>
            <a:avLst/>
            <a:gdLst/>
            <a:ahLst/>
            <a:cxnLst/>
            <a:rect l="l" t="t" r="r" b="b"/>
            <a:pathLst>
              <a:path h="373379">
                <a:moveTo>
                  <a:pt x="0" y="373379"/>
                </a:moveTo>
                <a:lnTo>
                  <a:pt x="0" y="0"/>
                </a:lnTo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14014" y="4351264"/>
            <a:ext cx="0" cy="338296"/>
          </a:xfrm>
          <a:custGeom>
            <a:avLst/>
            <a:gdLst/>
            <a:ahLst/>
            <a:cxnLst/>
            <a:rect l="l" t="t" r="r" b="b"/>
            <a:pathLst>
              <a:path h="373379">
                <a:moveTo>
                  <a:pt x="0" y="373379"/>
                </a:moveTo>
                <a:lnTo>
                  <a:pt x="0" y="0"/>
                </a:lnTo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38430" y="4351264"/>
            <a:ext cx="69719" cy="0"/>
          </a:xfrm>
          <a:custGeom>
            <a:avLst/>
            <a:gdLst/>
            <a:ahLst/>
            <a:cxnLst/>
            <a:rect l="l" t="t" r="r" b="b"/>
            <a:pathLst>
              <a:path w="81533">
                <a:moveTo>
                  <a:pt x="0" y="0"/>
                </a:moveTo>
                <a:lnTo>
                  <a:pt x="81533" y="0"/>
                </a:lnTo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38430" y="4693704"/>
            <a:ext cx="69719" cy="0"/>
          </a:xfrm>
          <a:custGeom>
            <a:avLst/>
            <a:gdLst/>
            <a:ahLst/>
            <a:cxnLst/>
            <a:rect l="l" t="t" r="r" b="b"/>
            <a:pathLst>
              <a:path w="81533">
                <a:moveTo>
                  <a:pt x="0" y="0"/>
                </a:moveTo>
                <a:lnTo>
                  <a:pt x="81533" y="0"/>
                </a:lnTo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74267" y="4697846"/>
            <a:ext cx="0" cy="485353"/>
          </a:xfrm>
          <a:custGeom>
            <a:avLst/>
            <a:gdLst/>
            <a:ahLst/>
            <a:cxnLst/>
            <a:rect l="l" t="t" r="r" b="b"/>
            <a:pathLst>
              <a:path h="535686">
                <a:moveTo>
                  <a:pt x="0" y="0"/>
                </a:moveTo>
                <a:lnTo>
                  <a:pt x="0" y="535686"/>
                </a:lnTo>
              </a:path>
            </a:pathLst>
          </a:custGeom>
          <a:ln w="118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987660" y="5949279"/>
            <a:ext cx="4176628" cy="6555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sz="1100" spc="-22" dirty="0" smtClean="0">
                <a:latin typeface="宋体"/>
                <a:cs typeface="宋体"/>
              </a:rPr>
              <a:t>主</a:t>
            </a:r>
            <a:r>
              <a:rPr sz="1100" spc="-9" dirty="0" smtClean="0">
                <a:latin typeface="Times New Roman"/>
                <a:cs typeface="Times New Roman"/>
              </a:rPr>
              <a:t>IIC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ts val="701"/>
              </a:lnSpc>
              <a:spcBef>
                <a:spcPts val="39"/>
              </a:spcBef>
            </a:pPr>
            <a:endParaRPr sz="700" dirty="0"/>
          </a:p>
          <a:p>
            <a:pPr>
              <a:lnSpc>
                <a:spcPts val="876"/>
              </a:lnSpc>
            </a:pPr>
            <a:endParaRPr sz="900" dirty="0"/>
          </a:p>
          <a:p>
            <a:pPr marL="316028"/>
            <a:r>
              <a:rPr sz="1800" spc="-18" dirty="0" smtClean="0">
                <a:latin typeface="宋体"/>
                <a:cs typeface="宋体"/>
              </a:rPr>
              <a:t>图</a:t>
            </a:r>
            <a:r>
              <a:rPr lang="en-US" sz="1800" spc="-13" dirty="0" smtClean="0">
                <a:latin typeface="Arial"/>
                <a:cs typeface="Arial"/>
              </a:rPr>
              <a:t> </a:t>
            </a:r>
            <a:r>
              <a:rPr sz="1800" spc="-18" dirty="0" smtClean="0">
                <a:latin typeface="宋体"/>
                <a:cs typeface="宋体"/>
              </a:rPr>
              <a:t>多</a:t>
            </a:r>
            <a:r>
              <a:rPr sz="1800" spc="-13" dirty="0" smtClean="0">
                <a:latin typeface="Arial"/>
                <a:cs typeface="Arial"/>
              </a:rPr>
              <a:t>I</a:t>
            </a:r>
            <a:r>
              <a:rPr lang="en-US" sz="1800" spc="-13" dirty="0" smtClean="0">
                <a:latin typeface="Arial"/>
                <a:cs typeface="Arial"/>
              </a:rPr>
              <a:t>2</a:t>
            </a:r>
            <a:r>
              <a:rPr sz="1800" spc="-13" dirty="0" smtClean="0">
                <a:latin typeface="Arial"/>
                <a:cs typeface="Arial"/>
              </a:rPr>
              <a:t>C</a:t>
            </a:r>
            <a:r>
              <a:rPr sz="1800" spc="-18" dirty="0" smtClean="0">
                <a:latin typeface="宋体"/>
                <a:cs typeface="宋体"/>
              </a:rPr>
              <a:t>设备接口示意图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263018" y="5505157"/>
            <a:ext cx="303533" cy="1823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sz="1100" spc="-13" dirty="0" smtClean="0">
                <a:latin typeface="宋体"/>
                <a:cs typeface="宋体"/>
              </a:rPr>
              <a:t>……</a:t>
            </a:r>
            <a:endParaRPr sz="1100" dirty="0">
              <a:latin typeface="宋体"/>
              <a:cs typeface="宋体"/>
            </a:endParaRPr>
          </a:p>
        </p:txBody>
      </p:sp>
      <p:sp>
        <p:nvSpPr>
          <p:cNvPr id="65" name="Date Placeholder 64"/>
          <p:cNvSpPr>
            <a:spLocks noGrp="1"/>
          </p:cNvSpPr>
          <p:nvPr>
            <p:ph type="dt" sz="half" idx="4294967295"/>
          </p:nvPr>
        </p:nvSpPr>
        <p:spPr>
          <a:xfrm>
            <a:off x="10859" y="6604852"/>
            <a:ext cx="2103120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fld id="{7DD52BC5-6E49-4648-B0E7-5D749E57B3B3}" type="datetime4">
              <a:rPr lang="en-US" altLang="zh-CN" sz="1400" smtClean="0">
                <a:solidFill>
                  <a:schemeClr val="bg1"/>
                </a:solidFill>
                <a:latin typeface="CMU Typewriter Text" pitchFamily="49" charset="0"/>
                <a:ea typeface="文鼎ＰＬ简中楷" pitchFamily="2" charset="-122"/>
              </a:rPr>
              <a:pPr/>
              <a:t>March 31, 2021</a:t>
            </a:fld>
            <a:endParaRPr lang="en-US" altLang="zh-CN" sz="1400" dirty="0" smtClean="0">
              <a:solidFill>
                <a:schemeClr val="bg1"/>
              </a:solidFill>
              <a:latin typeface="CMU Typewriter Text" pitchFamily="49" charset="0"/>
              <a:ea typeface="文鼎ＰＬ简中楷" pitchFamily="2" charset="-122"/>
            </a:endParaRPr>
          </a:p>
        </p:txBody>
      </p:sp>
      <p:sp>
        <p:nvSpPr>
          <p:cNvPr id="66" name="Footer Placeholder 65"/>
          <p:cNvSpPr>
            <a:spLocks noGrp="1"/>
          </p:cNvSpPr>
          <p:nvPr>
            <p:ph type="ftr" sz="quarter" idx="4294967295"/>
          </p:nvPr>
        </p:nvSpPr>
        <p:spPr>
          <a:xfrm>
            <a:off x="2167194" y="6604852"/>
            <a:ext cx="5336968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endParaRPr lang="zh-CN" altLang="en-US" sz="1400" dirty="0">
              <a:solidFill>
                <a:schemeClr val="bg1"/>
              </a:solidFill>
              <a:latin typeface="CMU Typewriter Text" pitchFamily="49" charset="0"/>
              <a:ea typeface="文鼎ＰＬ简中楷" pitchFamily="2" charset="-122"/>
            </a:endParaRPr>
          </a:p>
        </p:txBody>
      </p:sp>
      <p:sp>
        <p:nvSpPr>
          <p:cNvPr id="68" name="Title 1"/>
          <p:cNvSpPr txBox="1">
            <a:spLocks/>
          </p:cNvSpPr>
          <p:nvPr/>
        </p:nvSpPr>
        <p:spPr>
          <a:xfrm>
            <a:off x="0" y="322188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 I2C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总线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9361" y="1230643"/>
            <a:ext cx="3959389" cy="4395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>
              <a:tabLst>
                <a:tab pos="311020" algn="l"/>
              </a:tabLst>
            </a:pPr>
            <a:r>
              <a:rPr sz="1800" spc="110" dirty="0" smtClean="0">
                <a:solidFill>
                  <a:srgbClr val="CC9A00"/>
                </a:solidFill>
                <a:latin typeface="Arial"/>
                <a:cs typeface="Arial"/>
              </a:rPr>
              <a:t> 	</a:t>
            </a:r>
            <a:r>
              <a:rPr sz="2600" spc="110" dirty="0" smtClean="0">
                <a:latin typeface="华文中宋"/>
                <a:cs typeface="华文中宋"/>
              </a:rPr>
              <a:t>I2C总线的状态和信号</a:t>
            </a:r>
            <a:endParaRPr sz="2600" dirty="0">
              <a:latin typeface="华文中宋"/>
              <a:cs typeface="华文中宋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557376" y="6604852"/>
            <a:ext cx="1584344" cy="2761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lang="en-US" altLang="zh-CN" sz="1400" smtClean="0">
                <a:solidFill>
                  <a:schemeClr val="bg1"/>
                </a:solidFill>
                <a:latin typeface="CMU Typewriter Text" pitchFamily="49" charset="0"/>
                <a:ea typeface="文鼎ＰＬ简中楷" pitchFamily="2" charset="-122"/>
              </a:rPr>
              <a:pPr marL="22255"/>
              <a:t>44</a:t>
            </a:fld>
            <a:endParaRPr lang="en-US" altLang="zh-CN" sz="1400" dirty="0" smtClean="0">
              <a:solidFill>
                <a:schemeClr val="bg1"/>
              </a:solidFill>
              <a:latin typeface="CMU Typewriter Text" pitchFamily="49" charset="0"/>
              <a:ea typeface="文鼎ＰＬ简中楷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520" y="1713924"/>
            <a:ext cx="8640960" cy="43793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>
              <a:tabLst>
                <a:tab pos="295998" algn="l"/>
                <a:tab pos="718296" algn="l"/>
              </a:tabLst>
            </a:pPr>
            <a:r>
              <a:rPr sz="2400" spc="74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	</a:t>
            </a:r>
            <a:r>
              <a:rPr sz="240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1</a:t>
            </a:r>
            <a:r>
              <a:rPr lang="en-US" sz="240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)</a:t>
            </a:r>
            <a:r>
              <a:rPr sz="240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	</a:t>
            </a:r>
            <a:r>
              <a:rPr sz="2400" spc="-13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空闲状态</a:t>
            </a:r>
            <a:endParaRPr lang="en-US" sz="24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>
              <a:tabLst>
                <a:tab pos="295998" algn="l"/>
                <a:tab pos="718296" algn="l"/>
              </a:tabLst>
            </a:pP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SCL和SDA均处于高电平状态，即为总线空闲状态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>
              <a:spcBef>
                <a:spcPts val="416"/>
              </a:spcBef>
              <a:tabLst>
                <a:tab pos="295998" algn="l"/>
              </a:tabLst>
            </a:pPr>
            <a:r>
              <a:rPr sz="2400" spc="74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	</a:t>
            </a:r>
            <a:r>
              <a:rPr sz="240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2</a:t>
            </a:r>
            <a:r>
              <a:rPr lang="en-US" sz="240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)</a:t>
            </a:r>
            <a:r>
              <a:rPr sz="240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 </a:t>
            </a:r>
            <a:r>
              <a:rPr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占有总线和释放总线</a:t>
            </a:r>
            <a:endParaRPr sz="24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>
              <a:lnSpc>
                <a:spcPts val="570"/>
              </a:lnSpc>
              <a:spcBef>
                <a:spcPts val="21"/>
              </a:spcBef>
            </a:pPr>
            <a:endParaRPr sz="2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295998" marR="11128" indent="490733">
              <a:lnSpc>
                <a:spcPts val="2515"/>
              </a:lnSpc>
            </a:pP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器件若想使用总线应当先占有它，占有总线的主控器 向SCL线发出时钟信号。</a:t>
            </a: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数据传送完成后应当及时释放总线，即解除对总线的控制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(或占有)，使其恢复成空闲状态。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>
              <a:spcBef>
                <a:spcPts val="416"/>
              </a:spcBef>
              <a:tabLst>
                <a:tab pos="295998" algn="l"/>
              </a:tabLst>
            </a:pPr>
            <a:r>
              <a:rPr sz="2400" spc="74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	</a:t>
            </a:r>
            <a:r>
              <a:rPr sz="240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3</a:t>
            </a:r>
            <a:r>
              <a:rPr lang="en-US" sz="240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)</a:t>
            </a:r>
            <a:r>
              <a:rPr sz="240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 开始/启动信</a:t>
            </a:r>
            <a:r>
              <a:rPr sz="2400" spc="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号</a:t>
            </a:r>
            <a:r>
              <a:rPr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(S)</a:t>
            </a:r>
            <a:endParaRPr sz="24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>
              <a:lnSpc>
                <a:spcPts val="482"/>
              </a:lnSpc>
              <a:spcBef>
                <a:spcPts val="17"/>
              </a:spcBef>
            </a:pPr>
            <a:endParaRPr sz="2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295998" marR="358313" indent="576417" algn="just"/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启动信号由主控器产生；在SCL信号为高时，SDA产生一个由高变低的电平变化，产生启动信号</a:t>
            </a:r>
            <a:r>
              <a:rPr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4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10859" y="6604852"/>
            <a:ext cx="2103120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pPr marL="22255"/>
            <a:fld id="{4FF63A7E-B681-40A8-92C6-A63544323818}" type="datetime4">
              <a:rPr lang="en-US" altLang="zh-CN" sz="1400" smtClean="0">
                <a:solidFill>
                  <a:schemeClr val="bg1"/>
                </a:solidFill>
                <a:latin typeface="CMU Typewriter Text" pitchFamily="49" charset="0"/>
                <a:ea typeface="文鼎ＰＬ简中楷" pitchFamily="2" charset="-122"/>
              </a:rPr>
              <a:pPr marL="22255"/>
              <a:t>March 31, 2021</a:t>
            </a:fld>
            <a:endParaRPr lang="en-US" altLang="zh-CN" sz="1400" dirty="0" smtClean="0">
              <a:solidFill>
                <a:schemeClr val="bg1"/>
              </a:solidFill>
              <a:latin typeface="CMU Typewriter Text" pitchFamily="49" charset="0"/>
              <a:ea typeface="文鼎ＰＬ简中楷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2167194" y="6604852"/>
            <a:ext cx="5336968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pPr marL="22255"/>
            <a:endParaRPr lang="zh-CN" altLang="en-US" sz="1400" dirty="0">
              <a:solidFill>
                <a:schemeClr val="bg1"/>
              </a:solidFill>
              <a:latin typeface="CMU Typewriter Text" pitchFamily="49" charset="0"/>
              <a:ea typeface="文鼎ＰＬ简中楷" pitchFamily="2" charset="-122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22188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 I2C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总线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20" y="980728"/>
            <a:ext cx="8496944" cy="7920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2300">
              <a:tabLst>
                <a:tab pos="337171" algn="l"/>
              </a:tabLst>
            </a:pPr>
            <a:r>
              <a:rPr sz="2400" spc="640" dirty="0" smtClean="0">
                <a:latin typeface="宋体" pitchFamily="2" charset="-122"/>
                <a:ea typeface="宋体" pitchFamily="2" charset="-122"/>
                <a:cs typeface="Arial"/>
              </a:rPr>
              <a:t> 	</a:t>
            </a:r>
            <a:r>
              <a:rPr sz="2400" spc="-9" dirty="0" smtClean="0">
                <a:latin typeface="宋体" pitchFamily="2" charset="-122"/>
                <a:ea typeface="宋体" pitchFamily="2" charset="-122"/>
                <a:cs typeface="华文中宋"/>
              </a:rPr>
              <a:t>4</a:t>
            </a:r>
            <a:r>
              <a:rPr lang="en-US" sz="2400" spc="-9" dirty="0" smtClean="0">
                <a:latin typeface="宋体" pitchFamily="2" charset="-122"/>
                <a:ea typeface="宋体" pitchFamily="2" charset="-122"/>
                <a:cs typeface="华文中宋"/>
              </a:rPr>
              <a:t>)</a:t>
            </a:r>
            <a:r>
              <a:rPr sz="2400" spc="-4" dirty="0" smtClean="0">
                <a:latin typeface="宋体" pitchFamily="2" charset="-122"/>
                <a:ea typeface="宋体" pitchFamily="2" charset="-122"/>
                <a:cs typeface="华文中宋"/>
              </a:rPr>
              <a:t> </a:t>
            </a:r>
            <a:r>
              <a:rPr sz="2400" spc="-18" dirty="0" err="1" smtClean="0">
                <a:latin typeface="宋体" pitchFamily="2" charset="-122"/>
                <a:ea typeface="宋体" pitchFamily="2" charset="-122"/>
                <a:cs typeface="华文中宋"/>
              </a:rPr>
              <a:t>结束</a:t>
            </a:r>
            <a:r>
              <a:rPr sz="2400" spc="-18" dirty="0" smtClean="0">
                <a:latin typeface="宋体" pitchFamily="2" charset="-122"/>
                <a:ea typeface="宋体" pitchFamily="2" charset="-122"/>
                <a:cs typeface="华文中宋"/>
              </a:rPr>
              <a:t>/</a:t>
            </a:r>
            <a:r>
              <a:rPr sz="2400" spc="-18" dirty="0" err="1" smtClean="0">
                <a:latin typeface="宋体" pitchFamily="2" charset="-122"/>
                <a:ea typeface="宋体" pitchFamily="2" charset="-122"/>
                <a:cs typeface="华文中宋"/>
              </a:rPr>
              <a:t>停止信号</a:t>
            </a:r>
            <a:r>
              <a:rPr sz="2400" spc="-13" dirty="0" smtClean="0">
                <a:latin typeface="宋体" pitchFamily="2" charset="-122"/>
                <a:ea typeface="宋体" pitchFamily="2" charset="-122"/>
                <a:cs typeface="华文中宋"/>
              </a:rPr>
              <a:t>(P)</a:t>
            </a:r>
            <a:endParaRPr sz="2400" dirty="0" smtClean="0">
              <a:latin typeface="宋体" pitchFamily="2" charset="-122"/>
              <a:ea typeface="宋体" pitchFamily="2" charset="-122"/>
              <a:cs typeface="华文中宋"/>
            </a:endParaRPr>
          </a:p>
          <a:p>
            <a:pPr marL="295998"/>
            <a:r>
              <a:rPr lang="zh-CN" altLang="en-US" sz="2400" b="0" spc="-18" dirty="0" smtClean="0">
                <a:latin typeface="宋体" pitchFamily="2" charset="-122"/>
                <a:ea typeface="宋体" pitchFamily="2" charset="-122"/>
                <a:cs typeface="华文中宋"/>
              </a:rPr>
              <a:t>启动信号和停止信号的产生见下图。</a:t>
            </a:r>
            <a:endParaRPr lang="zh-CN" altLang="en-US" sz="2400" b="0" dirty="0" smtClean="0"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4294967295"/>
          </p:nvPr>
        </p:nvSpPr>
        <p:spPr>
          <a:xfrm>
            <a:off x="7557376" y="6604852"/>
            <a:ext cx="1584344" cy="2761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lang="en-US" altLang="zh-CN" sz="1400" smtClean="0">
                <a:solidFill>
                  <a:schemeClr val="bg1"/>
                </a:solidFill>
                <a:latin typeface="CMU Typewriter Text" pitchFamily="49" charset="0"/>
                <a:ea typeface="文鼎ＰＬ简中楷" pitchFamily="2" charset="-122"/>
              </a:rPr>
              <a:pPr marL="22255"/>
              <a:t>45</a:t>
            </a:fld>
            <a:endParaRPr lang="en-US" altLang="zh-CN" sz="1400" dirty="0" smtClean="0">
              <a:solidFill>
                <a:schemeClr val="bg1"/>
              </a:solidFill>
              <a:latin typeface="CMU Typewriter Text" pitchFamily="49" charset="0"/>
              <a:ea typeface="文鼎ＰＬ简中楷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512" y="1773759"/>
            <a:ext cx="8712968" cy="25061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5998"/>
            <a:r>
              <a:rPr sz="2400" spc="64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	</a:t>
            </a:r>
            <a:r>
              <a:rPr sz="240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5</a:t>
            </a:r>
            <a:r>
              <a:rPr lang="en-US" sz="240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)</a:t>
            </a:r>
            <a:r>
              <a:rPr sz="240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 </a:t>
            </a:r>
            <a:r>
              <a:rPr sz="240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应答信号</a:t>
            </a:r>
            <a:endParaRPr sz="24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295998" marR="11128" indent="424523">
              <a:lnSpc>
                <a:spcPct val="90200"/>
              </a:lnSpc>
              <a:spcBef>
                <a:spcPts val="412"/>
              </a:spcBef>
            </a:pP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应答信号是对字节数据传输的确认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1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位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，接收者接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收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1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字节后，向发出者发送一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个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应答。对应于SC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L第9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个应答时钟脉冲，若SDA线仍保持高，则</a:t>
            </a:r>
            <a:r>
              <a:rPr sz="2400" b="0" spc="-22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为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非应答信号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(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NA</a:t>
            </a:r>
            <a:r>
              <a:rPr lang="en-US"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CK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)。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 </a:t>
            </a:r>
            <a:r>
              <a:rPr lang="en-US"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ACK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继续发送；</a:t>
            </a:r>
            <a:r>
              <a:rPr lang="en-US"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NACK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结束发送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>
              <a:spcBef>
                <a:spcPts val="201"/>
              </a:spcBef>
              <a:tabLst>
                <a:tab pos="367215" algn="l"/>
              </a:tabLst>
            </a:pPr>
            <a:r>
              <a:rPr sz="2400" spc="64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	</a:t>
            </a:r>
            <a:r>
              <a:rPr sz="240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6</a:t>
            </a:r>
            <a:r>
              <a:rPr lang="en-US" sz="240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)</a:t>
            </a:r>
            <a:r>
              <a:rPr sz="240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 </a:t>
            </a:r>
            <a:r>
              <a:rPr sz="2400" spc="-22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控制位信号</a:t>
            </a:r>
            <a:endParaRPr sz="24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>
              <a:lnSpc>
                <a:spcPts val="438"/>
              </a:lnSpc>
              <a:spcBef>
                <a:spcPts val="10"/>
              </a:spcBef>
            </a:pPr>
            <a:endParaRPr sz="2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295998" marR="146330" indent="387802">
              <a:lnSpc>
                <a:spcPts val="1893"/>
              </a:lnSpc>
            </a:pP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1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位，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I2C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主机发出的读写控制信号，高为读、低为写</a:t>
            </a:r>
            <a:endParaRPr sz="2400" b="0" dirty="0"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6839" y="4786908"/>
            <a:ext cx="196129" cy="227833"/>
          </a:xfrm>
          <a:custGeom>
            <a:avLst/>
            <a:gdLst/>
            <a:ahLst/>
            <a:cxnLst/>
            <a:rect l="l" t="t" r="r" b="b"/>
            <a:pathLst>
              <a:path w="229362" h="251460">
                <a:moveTo>
                  <a:pt x="0" y="0"/>
                </a:moveTo>
                <a:lnTo>
                  <a:pt x="229362" y="251460"/>
                </a:lnTo>
              </a:path>
            </a:pathLst>
          </a:custGeom>
          <a:ln w="194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4581" y="4786908"/>
            <a:ext cx="392257" cy="0"/>
          </a:xfrm>
          <a:custGeom>
            <a:avLst/>
            <a:gdLst/>
            <a:ahLst/>
            <a:cxnLst/>
            <a:rect l="l" t="t" r="r" b="b"/>
            <a:pathLst>
              <a:path w="458723">
                <a:moveTo>
                  <a:pt x="458723" y="0"/>
                </a:moveTo>
                <a:lnTo>
                  <a:pt x="0" y="0"/>
                </a:lnTo>
              </a:path>
            </a:pathLst>
          </a:custGeom>
          <a:ln w="19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61962" y="5009217"/>
            <a:ext cx="593599" cy="0"/>
          </a:xfrm>
          <a:custGeom>
            <a:avLst/>
            <a:gdLst/>
            <a:ahLst/>
            <a:cxnLst/>
            <a:rect l="l" t="t" r="r" b="b"/>
            <a:pathLst>
              <a:path w="694181">
                <a:moveTo>
                  <a:pt x="694181" y="0"/>
                </a:moveTo>
                <a:lnTo>
                  <a:pt x="0" y="0"/>
                </a:lnTo>
              </a:path>
            </a:pathLst>
          </a:custGeom>
          <a:ln w="19431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09908" y="5408960"/>
            <a:ext cx="62553" cy="64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2968" y="5014741"/>
            <a:ext cx="392910" cy="0"/>
          </a:xfrm>
          <a:custGeom>
            <a:avLst/>
            <a:gdLst/>
            <a:ahLst/>
            <a:cxnLst/>
            <a:rect l="l" t="t" r="r" b="b"/>
            <a:pathLst>
              <a:path w="459486">
                <a:moveTo>
                  <a:pt x="0" y="0"/>
                </a:moveTo>
                <a:lnTo>
                  <a:pt x="459486" y="0"/>
                </a:lnTo>
              </a:path>
            </a:pathLst>
          </a:custGeom>
          <a:ln w="194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85878" y="4786908"/>
            <a:ext cx="196128" cy="227833"/>
          </a:xfrm>
          <a:custGeom>
            <a:avLst/>
            <a:gdLst/>
            <a:ahLst/>
            <a:cxnLst/>
            <a:rect l="l" t="t" r="r" b="b"/>
            <a:pathLst>
              <a:path w="229361" h="251460">
                <a:moveTo>
                  <a:pt x="0" y="251460"/>
                </a:moveTo>
                <a:lnTo>
                  <a:pt x="229361" y="0"/>
                </a:lnTo>
              </a:path>
            </a:pathLst>
          </a:custGeom>
          <a:ln w="194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82006" y="4786908"/>
            <a:ext cx="588387" cy="0"/>
          </a:xfrm>
          <a:custGeom>
            <a:avLst/>
            <a:gdLst/>
            <a:ahLst/>
            <a:cxnLst/>
            <a:rect l="l" t="t" r="r" b="b"/>
            <a:pathLst>
              <a:path w="688086">
                <a:moveTo>
                  <a:pt x="0" y="0"/>
                </a:moveTo>
                <a:lnTo>
                  <a:pt x="688086" y="0"/>
                </a:lnTo>
              </a:path>
            </a:pathLst>
          </a:custGeom>
          <a:ln w="194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70393" y="4786908"/>
            <a:ext cx="196129" cy="227833"/>
          </a:xfrm>
          <a:custGeom>
            <a:avLst/>
            <a:gdLst/>
            <a:ahLst/>
            <a:cxnLst/>
            <a:rect l="l" t="t" r="r" b="b"/>
            <a:pathLst>
              <a:path w="229362" h="251460">
                <a:moveTo>
                  <a:pt x="0" y="0"/>
                </a:moveTo>
                <a:lnTo>
                  <a:pt x="229362" y="251460"/>
                </a:lnTo>
              </a:path>
            </a:pathLst>
          </a:custGeom>
          <a:ln w="194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55561" y="4780694"/>
            <a:ext cx="196129" cy="228523"/>
          </a:xfrm>
          <a:custGeom>
            <a:avLst/>
            <a:gdLst/>
            <a:ahLst/>
            <a:cxnLst/>
            <a:rect l="l" t="t" r="r" b="b"/>
            <a:pathLst>
              <a:path w="229362" h="252222">
                <a:moveTo>
                  <a:pt x="0" y="252222"/>
                </a:moveTo>
                <a:lnTo>
                  <a:pt x="229362" y="0"/>
                </a:lnTo>
              </a:path>
            </a:pathLst>
          </a:custGeom>
          <a:ln w="194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44523" y="4789670"/>
            <a:ext cx="588376" cy="0"/>
          </a:xfrm>
          <a:custGeom>
            <a:avLst/>
            <a:gdLst/>
            <a:ahLst/>
            <a:cxnLst/>
            <a:rect l="l" t="t" r="r" b="b"/>
            <a:pathLst>
              <a:path w="688073">
                <a:moveTo>
                  <a:pt x="0" y="0"/>
                </a:moveTo>
                <a:lnTo>
                  <a:pt x="688073" y="0"/>
                </a:lnTo>
              </a:path>
            </a:pathLst>
          </a:custGeom>
          <a:ln w="194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32900" y="4789669"/>
            <a:ext cx="196128" cy="227833"/>
          </a:xfrm>
          <a:custGeom>
            <a:avLst/>
            <a:gdLst/>
            <a:ahLst/>
            <a:cxnLst/>
            <a:rect l="l" t="t" r="r" b="b"/>
            <a:pathLst>
              <a:path w="229361" h="251460">
                <a:moveTo>
                  <a:pt x="0" y="0"/>
                </a:moveTo>
                <a:lnTo>
                  <a:pt x="229361" y="251460"/>
                </a:lnTo>
              </a:path>
            </a:pathLst>
          </a:custGeom>
          <a:ln w="194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29029" y="5017502"/>
            <a:ext cx="400087" cy="0"/>
          </a:xfrm>
          <a:custGeom>
            <a:avLst/>
            <a:gdLst/>
            <a:ahLst/>
            <a:cxnLst/>
            <a:rect l="l" t="t" r="r" b="b"/>
            <a:pathLst>
              <a:path w="467880">
                <a:moveTo>
                  <a:pt x="0" y="0"/>
                </a:moveTo>
                <a:lnTo>
                  <a:pt x="467880" y="0"/>
                </a:lnTo>
              </a:path>
            </a:pathLst>
          </a:custGeom>
          <a:ln w="194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29116" y="4789669"/>
            <a:ext cx="196128" cy="227833"/>
          </a:xfrm>
          <a:custGeom>
            <a:avLst/>
            <a:gdLst/>
            <a:ahLst/>
            <a:cxnLst/>
            <a:rect l="l" t="t" r="r" b="b"/>
            <a:pathLst>
              <a:path w="229361" h="251460">
                <a:moveTo>
                  <a:pt x="0" y="251460"/>
                </a:moveTo>
                <a:lnTo>
                  <a:pt x="229361" y="0"/>
                </a:lnTo>
              </a:path>
            </a:pathLst>
          </a:custGeom>
          <a:ln w="194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25245" y="4789670"/>
            <a:ext cx="392258" cy="0"/>
          </a:xfrm>
          <a:custGeom>
            <a:avLst/>
            <a:gdLst/>
            <a:ahLst/>
            <a:cxnLst/>
            <a:rect l="l" t="t" r="r" b="b"/>
            <a:pathLst>
              <a:path w="458724">
                <a:moveTo>
                  <a:pt x="458724" y="0"/>
                </a:moveTo>
                <a:lnTo>
                  <a:pt x="0" y="0"/>
                </a:lnTo>
              </a:path>
            </a:pathLst>
          </a:custGeom>
          <a:ln w="19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04581" y="5243263"/>
            <a:ext cx="667229" cy="0"/>
          </a:xfrm>
          <a:custGeom>
            <a:avLst/>
            <a:gdLst/>
            <a:ahLst/>
            <a:cxnLst/>
            <a:rect l="l" t="t" r="r" b="b"/>
            <a:pathLst>
              <a:path w="780287">
                <a:moveTo>
                  <a:pt x="780287" y="0"/>
                </a:moveTo>
                <a:lnTo>
                  <a:pt x="0" y="0"/>
                </a:lnTo>
              </a:path>
            </a:pathLst>
          </a:custGeom>
          <a:ln w="1943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1810" y="5243263"/>
            <a:ext cx="117286" cy="227833"/>
          </a:xfrm>
          <a:custGeom>
            <a:avLst/>
            <a:gdLst/>
            <a:ahLst/>
            <a:cxnLst/>
            <a:rect l="l" t="t" r="r" b="b"/>
            <a:pathLst>
              <a:path w="137160" h="251460">
                <a:moveTo>
                  <a:pt x="0" y="0"/>
                </a:moveTo>
                <a:lnTo>
                  <a:pt x="137160" y="251460"/>
                </a:lnTo>
              </a:path>
            </a:pathLst>
          </a:custGeom>
          <a:ln w="194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89097" y="5471097"/>
            <a:ext cx="392909" cy="0"/>
          </a:xfrm>
          <a:custGeom>
            <a:avLst/>
            <a:gdLst/>
            <a:ahLst/>
            <a:cxnLst/>
            <a:rect l="l" t="t" r="r" b="b"/>
            <a:pathLst>
              <a:path w="459485">
                <a:moveTo>
                  <a:pt x="0" y="0"/>
                </a:moveTo>
                <a:lnTo>
                  <a:pt x="459485" y="0"/>
                </a:lnTo>
              </a:path>
            </a:pathLst>
          </a:custGeom>
          <a:ln w="194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82006" y="5243263"/>
            <a:ext cx="196129" cy="227833"/>
          </a:xfrm>
          <a:custGeom>
            <a:avLst/>
            <a:gdLst/>
            <a:ahLst/>
            <a:cxnLst/>
            <a:rect l="l" t="t" r="r" b="b"/>
            <a:pathLst>
              <a:path w="229362" h="251460">
                <a:moveTo>
                  <a:pt x="0" y="251460"/>
                </a:moveTo>
                <a:lnTo>
                  <a:pt x="229362" y="0"/>
                </a:lnTo>
              </a:path>
            </a:pathLst>
          </a:custGeom>
          <a:ln w="194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78135" y="5243263"/>
            <a:ext cx="274320" cy="0"/>
          </a:xfrm>
          <a:custGeom>
            <a:avLst/>
            <a:gdLst/>
            <a:ahLst/>
            <a:cxnLst/>
            <a:rect l="l" t="t" r="r" b="b"/>
            <a:pathLst>
              <a:path w="320802">
                <a:moveTo>
                  <a:pt x="0" y="0"/>
                </a:moveTo>
                <a:lnTo>
                  <a:pt x="320802" y="0"/>
                </a:lnTo>
              </a:path>
            </a:pathLst>
          </a:custGeom>
          <a:ln w="194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52455" y="5243263"/>
            <a:ext cx="196781" cy="227833"/>
          </a:xfrm>
          <a:custGeom>
            <a:avLst/>
            <a:gdLst/>
            <a:ahLst/>
            <a:cxnLst/>
            <a:rect l="l" t="t" r="r" b="b"/>
            <a:pathLst>
              <a:path w="230124" h="251460">
                <a:moveTo>
                  <a:pt x="0" y="0"/>
                </a:moveTo>
                <a:lnTo>
                  <a:pt x="230124" y="251460"/>
                </a:lnTo>
              </a:path>
            </a:pathLst>
          </a:custGeom>
          <a:ln w="194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9237" y="5471097"/>
            <a:ext cx="902453" cy="0"/>
          </a:xfrm>
          <a:custGeom>
            <a:avLst/>
            <a:gdLst/>
            <a:ahLst/>
            <a:cxnLst/>
            <a:rect l="l" t="t" r="r" b="b"/>
            <a:pathLst>
              <a:path w="1055369">
                <a:moveTo>
                  <a:pt x="1055369" y="0"/>
                </a:moveTo>
                <a:lnTo>
                  <a:pt x="0" y="0"/>
                </a:lnTo>
              </a:path>
            </a:pathLst>
          </a:custGeom>
          <a:ln w="19431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51690" y="5243263"/>
            <a:ext cx="196129" cy="227833"/>
          </a:xfrm>
          <a:custGeom>
            <a:avLst/>
            <a:gdLst/>
            <a:ahLst/>
            <a:cxnLst/>
            <a:rect l="l" t="t" r="r" b="b"/>
            <a:pathLst>
              <a:path w="229362" h="251460">
                <a:moveTo>
                  <a:pt x="0" y="251460"/>
                </a:moveTo>
                <a:lnTo>
                  <a:pt x="229362" y="0"/>
                </a:lnTo>
              </a:path>
            </a:pathLst>
          </a:custGeom>
          <a:ln w="194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47819" y="5243263"/>
            <a:ext cx="274971" cy="0"/>
          </a:xfrm>
          <a:custGeom>
            <a:avLst/>
            <a:gdLst/>
            <a:ahLst/>
            <a:cxnLst/>
            <a:rect l="l" t="t" r="r" b="b"/>
            <a:pathLst>
              <a:path w="321563">
                <a:moveTo>
                  <a:pt x="0" y="0"/>
                </a:moveTo>
                <a:lnTo>
                  <a:pt x="321563" y="0"/>
                </a:lnTo>
              </a:path>
            </a:pathLst>
          </a:custGeom>
          <a:ln w="194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22791" y="5243263"/>
            <a:ext cx="196118" cy="227833"/>
          </a:xfrm>
          <a:custGeom>
            <a:avLst/>
            <a:gdLst/>
            <a:ahLst/>
            <a:cxnLst/>
            <a:rect l="l" t="t" r="r" b="b"/>
            <a:pathLst>
              <a:path w="229349" h="251460">
                <a:moveTo>
                  <a:pt x="0" y="0"/>
                </a:moveTo>
                <a:lnTo>
                  <a:pt x="229349" y="251460"/>
                </a:lnTo>
              </a:path>
            </a:pathLst>
          </a:custGeom>
          <a:ln w="194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18909" y="5471097"/>
            <a:ext cx="314077" cy="0"/>
          </a:xfrm>
          <a:custGeom>
            <a:avLst/>
            <a:gdLst/>
            <a:ahLst/>
            <a:cxnLst/>
            <a:rect l="l" t="t" r="r" b="b"/>
            <a:pathLst>
              <a:path w="367296">
                <a:moveTo>
                  <a:pt x="0" y="0"/>
                </a:moveTo>
                <a:lnTo>
                  <a:pt x="367296" y="0"/>
                </a:lnTo>
              </a:path>
            </a:pathLst>
          </a:custGeom>
          <a:ln w="194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32987" y="5243263"/>
            <a:ext cx="117286" cy="227833"/>
          </a:xfrm>
          <a:custGeom>
            <a:avLst/>
            <a:gdLst/>
            <a:ahLst/>
            <a:cxnLst/>
            <a:rect l="l" t="t" r="r" b="b"/>
            <a:pathLst>
              <a:path w="137160" h="251460">
                <a:moveTo>
                  <a:pt x="0" y="251460"/>
                </a:moveTo>
                <a:lnTo>
                  <a:pt x="137160" y="0"/>
                </a:lnTo>
              </a:path>
            </a:pathLst>
          </a:custGeom>
          <a:ln w="194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50274" y="5243263"/>
            <a:ext cx="667229" cy="0"/>
          </a:xfrm>
          <a:custGeom>
            <a:avLst/>
            <a:gdLst/>
            <a:ahLst/>
            <a:cxnLst/>
            <a:rect l="l" t="t" r="r" b="b"/>
            <a:pathLst>
              <a:path w="780287">
                <a:moveTo>
                  <a:pt x="780287" y="0"/>
                </a:moveTo>
                <a:lnTo>
                  <a:pt x="0" y="0"/>
                </a:lnTo>
              </a:path>
            </a:pathLst>
          </a:custGeom>
          <a:ln w="19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27784" y="4581128"/>
            <a:ext cx="425170" cy="1050102"/>
          </a:xfrm>
          <a:custGeom>
            <a:avLst/>
            <a:gdLst/>
            <a:ahLst/>
            <a:cxnLst/>
            <a:rect l="l" t="t" r="r" b="b"/>
            <a:pathLst>
              <a:path w="413003" h="1159002">
                <a:moveTo>
                  <a:pt x="0" y="1159002"/>
                </a:moveTo>
                <a:lnTo>
                  <a:pt x="413003" y="1159002"/>
                </a:lnTo>
                <a:lnTo>
                  <a:pt x="413003" y="0"/>
                </a:lnTo>
                <a:lnTo>
                  <a:pt x="0" y="0"/>
                </a:lnTo>
                <a:lnTo>
                  <a:pt x="0" y="1159002"/>
                </a:lnTo>
                <a:close/>
              </a:path>
            </a:pathLst>
          </a:custGeom>
          <a:ln w="19431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50274" y="4558384"/>
            <a:ext cx="392899" cy="1050102"/>
          </a:xfrm>
          <a:custGeom>
            <a:avLst/>
            <a:gdLst/>
            <a:ahLst/>
            <a:cxnLst/>
            <a:rect l="l" t="t" r="r" b="b"/>
            <a:pathLst>
              <a:path w="459473" h="1159002">
                <a:moveTo>
                  <a:pt x="0" y="1159002"/>
                </a:moveTo>
                <a:lnTo>
                  <a:pt x="459473" y="1159002"/>
                </a:lnTo>
                <a:lnTo>
                  <a:pt x="459473" y="0"/>
                </a:lnTo>
                <a:lnTo>
                  <a:pt x="0" y="0"/>
                </a:lnTo>
                <a:lnTo>
                  <a:pt x="0" y="1159002"/>
                </a:lnTo>
                <a:close/>
              </a:path>
            </a:pathLst>
          </a:custGeom>
          <a:ln w="19431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47819" y="5513211"/>
            <a:ext cx="902454" cy="414242"/>
          </a:xfrm>
          <a:custGeom>
            <a:avLst/>
            <a:gdLst/>
            <a:ahLst/>
            <a:cxnLst/>
            <a:rect l="l" t="t" r="r" b="b"/>
            <a:pathLst>
              <a:path w="1055370" h="457200">
                <a:moveTo>
                  <a:pt x="1055370" y="0"/>
                </a:moveTo>
                <a:lnTo>
                  <a:pt x="310134" y="205739"/>
                </a:lnTo>
                <a:lnTo>
                  <a:pt x="0" y="205739"/>
                </a:lnTo>
                <a:lnTo>
                  <a:pt x="0" y="457200"/>
                </a:lnTo>
                <a:lnTo>
                  <a:pt x="516635" y="457200"/>
                </a:lnTo>
                <a:lnTo>
                  <a:pt x="516635" y="205739"/>
                </a:lnTo>
                <a:lnTo>
                  <a:pt x="1055370" y="0"/>
                </a:lnTo>
                <a:close/>
              </a:path>
              <a:path w="1055370" h="457200">
                <a:moveTo>
                  <a:pt x="826007" y="457200"/>
                </a:moveTo>
                <a:lnTo>
                  <a:pt x="826007" y="205739"/>
                </a:lnTo>
                <a:lnTo>
                  <a:pt x="516635" y="205739"/>
                </a:lnTo>
                <a:lnTo>
                  <a:pt x="516635" y="457200"/>
                </a:lnTo>
                <a:lnTo>
                  <a:pt x="826007" y="457200"/>
                </a:lnTo>
                <a:close/>
              </a:path>
            </a:pathLst>
          </a:custGeom>
          <a:solidFill>
            <a:srgbClr val="EFF1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47819" y="5513211"/>
            <a:ext cx="902454" cy="414242"/>
          </a:xfrm>
          <a:custGeom>
            <a:avLst/>
            <a:gdLst/>
            <a:ahLst/>
            <a:cxnLst/>
            <a:rect l="l" t="t" r="r" b="b"/>
            <a:pathLst>
              <a:path w="1055370" h="457200">
                <a:moveTo>
                  <a:pt x="826007" y="300227"/>
                </a:moveTo>
                <a:lnTo>
                  <a:pt x="826007" y="205739"/>
                </a:lnTo>
                <a:lnTo>
                  <a:pt x="516635" y="205739"/>
                </a:lnTo>
                <a:lnTo>
                  <a:pt x="1055370" y="0"/>
                </a:lnTo>
                <a:lnTo>
                  <a:pt x="310134" y="205739"/>
                </a:lnTo>
                <a:lnTo>
                  <a:pt x="0" y="205739"/>
                </a:lnTo>
                <a:lnTo>
                  <a:pt x="0" y="457200"/>
                </a:lnTo>
                <a:lnTo>
                  <a:pt x="826007" y="457200"/>
                </a:lnTo>
                <a:lnTo>
                  <a:pt x="826007" y="300227"/>
                </a:lnTo>
                <a:close/>
              </a:path>
            </a:pathLst>
          </a:custGeom>
          <a:ln w="194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29915" y="5734139"/>
            <a:ext cx="542124" cy="149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80237" y="5407579"/>
            <a:ext cx="57340" cy="6627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10906" y="5493880"/>
            <a:ext cx="785168" cy="433573"/>
          </a:xfrm>
          <a:custGeom>
            <a:avLst/>
            <a:gdLst/>
            <a:ahLst/>
            <a:cxnLst/>
            <a:rect l="l" t="t" r="r" b="b"/>
            <a:pathLst>
              <a:path w="918210" h="478536">
                <a:moveTo>
                  <a:pt x="918210" y="478536"/>
                </a:moveTo>
                <a:lnTo>
                  <a:pt x="918210" y="227075"/>
                </a:lnTo>
                <a:lnTo>
                  <a:pt x="608076" y="227075"/>
                </a:lnTo>
                <a:lnTo>
                  <a:pt x="0" y="0"/>
                </a:lnTo>
                <a:lnTo>
                  <a:pt x="401574" y="227075"/>
                </a:lnTo>
                <a:lnTo>
                  <a:pt x="401574" y="478536"/>
                </a:lnTo>
                <a:lnTo>
                  <a:pt x="918210" y="478536"/>
                </a:lnTo>
                <a:close/>
              </a:path>
              <a:path w="918210" h="478536">
                <a:moveTo>
                  <a:pt x="401574" y="478536"/>
                </a:moveTo>
                <a:lnTo>
                  <a:pt x="401574" y="227075"/>
                </a:lnTo>
                <a:lnTo>
                  <a:pt x="91440" y="227075"/>
                </a:lnTo>
                <a:lnTo>
                  <a:pt x="91440" y="478536"/>
                </a:lnTo>
                <a:lnTo>
                  <a:pt x="401574" y="478536"/>
                </a:lnTo>
                <a:close/>
              </a:path>
            </a:pathLst>
          </a:custGeom>
          <a:solidFill>
            <a:srgbClr val="EFF1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10906" y="5493880"/>
            <a:ext cx="785168" cy="433573"/>
          </a:xfrm>
          <a:custGeom>
            <a:avLst/>
            <a:gdLst/>
            <a:ahLst/>
            <a:cxnLst/>
            <a:rect l="l" t="t" r="r" b="b"/>
            <a:pathLst>
              <a:path w="918210" h="478536">
                <a:moveTo>
                  <a:pt x="918210" y="321563"/>
                </a:moveTo>
                <a:lnTo>
                  <a:pt x="918210" y="227075"/>
                </a:lnTo>
                <a:lnTo>
                  <a:pt x="608076" y="227075"/>
                </a:lnTo>
                <a:lnTo>
                  <a:pt x="0" y="0"/>
                </a:lnTo>
                <a:lnTo>
                  <a:pt x="401574" y="227075"/>
                </a:lnTo>
                <a:lnTo>
                  <a:pt x="91440" y="227075"/>
                </a:lnTo>
                <a:lnTo>
                  <a:pt x="91440" y="478536"/>
                </a:lnTo>
                <a:lnTo>
                  <a:pt x="918210" y="478536"/>
                </a:lnTo>
                <a:lnTo>
                  <a:pt x="918210" y="321563"/>
                </a:lnTo>
                <a:close/>
              </a:path>
            </a:pathLst>
          </a:custGeom>
          <a:ln w="19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73148" y="5734139"/>
            <a:ext cx="536910" cy="1491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49237" y="4444469"/>
            <a:ext cx="1098582" cy="345200"/>
          </a:xfrm>
          <a:custGeom>
            <a:avLst/>
            <a:gdLst/>
            <a:ahLst/>
            <a:cxnLst/>
            <a:rect l="l" t="t" r="r" b="b"/>
            <a:pathLst>
              <a:path w="1284731" h="380999">
                <a:moveTo>
                  <a:pt x="826007" y="94487"/>
                </a:moveTo>
                <a:lnTo>
                  <a:pt x="826007" y="0"/>
                </a:lnTo>
                <a:lnTo>
                  <a:pt x="0" y="0"/>
                </a:lnTo>
                <a:lnTo>
                  <a:pt x="0" y="251460"/>
                </a:lnTo>
                <a:lnTo>
                  <a:pt x="826007" y="251460"/>
                </a:lnTo>
                <a:lnTo>
                  <a:pt x="826007" y="156972"/>
                </a:lnTo>
                <a:lnTo>
                  <a:pt x="1284731" y="380999"/>
                </a:lnTo>
                <a:lnTo>
                  <a:pt x="826007" y="94487"/>
                </a:lnTo>
                <a:close/>
              </a:path>
            </a:pathLst>
          </a:custGeom>
          <a:ln w="194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56327" y="4444468"/>
            <a:ext cx="1099234" cy="345201"/>
          </a:xfrm>
          <a:custGeom>
            <a:avLst/>
            <a:gdLst/>
            <a:ahLst/>
            <a:cxnLst/>
            <a:rect l="l" t="t" r="r" b="b"/>
            <a:pathLst>
              <a:path w="1285493" h="381000">
                <a:moveTo>
                  <a:pt x="459486" y="94487"/>
                </a:moveTo>
                <a:lnTo>
                  <a:pt x="459486" y="0"/>
                </a:lnTo>
                <a:lnTo>
                  <a:pt x="1285493" y="0"/>
                </a:lnTo>
                <a:lnTo>
                  <a:pt x="1285493" y="251460"/>
                </a:lnTo>
                <a:lnTo>
                  <a:pt x="459486" y="251460"/>
                </a:lnTo>
                <a:lnTo>
                  <a:pt x="459486" y="156972"/>
                </a:lnTo>
                <a:lnTo>
                  <a:pt x="0" y="381000"/>
                </a:lnTo>
                <a:lnTo>
                  <a:pt x="459486" y="94487"/>
                </a:lnTo>
                <a:close/>
              </a:path>
            </a:pathLst>
          </a:custGeom>
          <a:ln w="194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00401" y="4479678"/>
            <a:ext cx="406592" cy="1781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01969" y="4641923"/>
            <a:ext cx="203296" cy="3355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24123" y="5259143"/>
            <a:ext cx="198084" cy="33139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224189" y="6277487"/>
            <a:ext cx="2959854" cy="2583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>
              <a:tabLst>
                <a:tab pos="601454" algn="l"/>
              </a:tabLst>
            </a:pPr>
            <a:r>
              <a:rPr sz="1600" b="0" spc="4" dirty="0" smtClean="0">
                <a:latin typeface="宋体" pitchFamily="2" charset="-122"/>
                <a:ea typeface="宋体" pitchFamily="2" charset="-122"/>
                <a:cs typeface="宋体"/>
              </a:rPr>
              <a:t>图</a:t>
            </a:r>
            <a:r>
              <a:rPr lang="en-US" sz="1600" b="0" dirty="0" smtClean="0">
                <a:latin typeface="宋体" pitchFamily="2" charset="-122"/>
                <a:ea typeface="宋体" pitchFamily="2" charset="-122"/>
                <a:cs typeface="Arial"/>
              </a:rPr>
              <a:t> </a:t>
            </a:r>
            <a:r>
              <a:rPr sz="1600" b="0" spc="9" dirty="0" err="1" smtClean="0">
                <a:latin typeface="宋体" pitchFamily="2" charset="-122"/>
                <a:ea typeface="宋体" pitchFamily="2" charset="-122"/>
                <a:cs typeface="宋体"/>
              </a:rPr>
              <a:t>启动信号和停止信号的产生</a:t>
            </a:r>
            <a:endParaRPr sz="1600" b="0" dirty="0">
              <a:latin typeface="宋体" pitchFamily="2" charset="-122"/>
              <a:ea typeface="宋体" pitchFamily="2" charset="-122"/>
              <a:cs typeface="宋体"/>
            </a:endParaRPr>
          </a:p>
        </p:txBody>
      </p:sp>
      <p:sp>
        <p:nvSpPr>
          <p:cNvPr id="47" name="Date Placeholder 46"/>
          <p:cNvSpPr>
            <a:spLocks noGrp="1"/>
          </p:cNvSpPr>
          <p:nvPr>
            <p:ph type="dt" sz="half" idx="4294967295"/>
          </p:nvPr>
        </p:nvSpPr>
        <p:spPr>
          <a:xfrm>
            <a:off x="10859" y="6604852"/>
            <a:ext cx="2103120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fld id="{468F6167-D1E6-411B-B27A-F4E97E085E3E}" type="datetime4">
              <a:rPr lang="en-US" altLang="zh-CN" sz="1400" smtClean="0">
                <a:solidFill>
                  <a:schemeClr val="bg1"/>
                </a:solidFill>
                <a:latin typeface="CMU Typewriter Text" pitchFamily="49" charset="0"/>
                <a:ea typeface="文鼎ＰＬ简中楷" pitchFamily="2" charset="-122"/>
              </a:rPr>
              <a:pPr/>
              <a:t>March 31, 2021</a:t>
            </a:fld>
            <a:endParaRPr lang="en-US" altLang="zh-CN" sz="1400" dirty="0" smtClean="0">
              <a:solidFill>
                <a:schemeClr val="bg1"/>
              </a:solidFill>
              <a:latin typeface="CMU Typewriter Text" pitchFamily="49" charset="0"/>
              <a:ea typeface="文鼎ＰＬ简中楷" pitchFamily="2" charset="-122"/>
            </a:endParaRPr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4294967295"/>
          </p:nvPr>
        </p:nvSpPr>
        <p:spPr>
          <a:xfrm>
            <a:off x="2167194" y="6604852"/>
            <a:ext cx="5336968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endParaRPr lang="zh-CN" altLang="en-US" sz="1400" dirty="0">
              <a:solidFill>
                <a:schemeClr val="bg1"/>
              </a:solidFill>
              <a:latin typeface="CMU Typewriter Text" pitchFamily="49" charset="0"/>
              <a:ea typeface="文鼎ＰＬ简中楷" pitchFamily="2" charset="-122"/>
            </a:endParaRP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0" y="322188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 I2C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总线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6022" y="1340769"/>
            <a:ext cx="2435898" cy="4320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>
              <a:tabLst>
                <a:tab pos="295998" algn="l"/>
              </a:tabLst>
            </a:pPr>
            <a:r>
              <a:rPr sz="2400" spc="697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	</a:t>
            </a:r>
            <a:r>
              <a:rPr sz="240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7</a:t>
            </a:r>
            <a:r>
              <a:rPr lang="en-US" sz="240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)</a:t>
            </a:r>
            <a:r>
              <a:rPr sz="240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 </a:t>
            </a:r>
            <a:r>
              <a:rPr sz="240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地址信号</a:t>
            </a:r>
            <a:endParaRPr sz="24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7557376" y="6604852"/>
            <a:ext cx="1584344" cy="2761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lang="en-US" altLang="zh-CN" sz="1400" smtClean="0">
                <a:solidFill>
                  <a:schemeClr val="bg1"/>
                </a:solidFill>
                <a:latin typeface="CMU Typewriter Text" pitchFamily="49" charset="0"/>
                <a:ea typeface="文鼎ＰＬ简中楷" pitchFamily="2" charset="-122"/>
              </a:rPr>
              <a:pPr marL="22255"/>
              <a:t>46</a:t>
            </a:fld>
            <a:endParaRPr lang="en-US" altLang="zh-CN" sz="1400" dirty="0" smtClean="0">
              <a:solidFill>
                <a:schemeClr val="bg1"/>
              </a:solidFill>
              <a:latin typeface="CMU Typewriter Text" pitchFamily="49" charset="0"/>
              <a:ea typeface="文鼎ＰＬ简中楷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536" y="1929443"/>
            <a:ext cx="8352928" cy="5080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 marR="11128" indent="493515">
              <a:lnSpc>
                <a:spcPct val="80000"/>
              </a:lnSpc>
            </a:pP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为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从机地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址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，占7位，称之为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“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寻址字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节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”，</a:t>
            </a: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含义如下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：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536" y="3501008"/>
            <a:ext cx="8496944" cy="25922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 marR="32827" indent="622041" algn="just">
              <a:lnSpc>
                <a:spcPts val="1691"/>
              </a:lnSpc>
            </a:pPr>
            <a:endParaRPr lang="en-US" sz="2400" b="0" spc="-22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32827" indent="622041" algn="just">
              <a:lnSpc>
                <a:spcPts val="1691"/>
              </a:lnSpc>
            </a:pPr>
            <a:r>
              <a:rPr sz="2400" b="0" spc="-22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器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件</a:t>
            </a:r>
            <a:r>
              <a:rPr sz="2400" b="0" spc="-22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地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址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（DA3---DA0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）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：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11128" marR="198630" indent="567515">
              <a:lnSpc>
                <a:spcPts val="1691"/>
              </a:lnSpc>
              <a:spcBef>
                <a:spcPts val="412"/>
              </a:spcBef>
            </a:pP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引脚地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址（A2、A1、A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0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）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：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511876" marR="11128" indent="70105">
              <a:spcBef>
                <a:spcPts val="9"/>
              </a:spcBef>
            </a:pP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读写控制位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/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方向</a:t>
            </a:r>
            <a:r>
              <a:rPr sz="2400" b="0" spc="-13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位</a:t>
            </a:r>
            <a:r>
              <a:rPr sz="2400" b="0" spc="-1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（</a:t>
            </a:r>
            <a:r>
              <a:rPr sz="2400" b="0" spc="-13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R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/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W）</a:t>
            </a:r>
            <a:r>
              <a:rPr sz="2400" b="0" spc="-13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：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1</a:t>
            </a:r>
            <a:r>
              <a:rPr lang="en-US"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=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读，0表</a:t>
            </a:r>
            <a:r>
              <a:rPr lang="en-US"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=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写。</a:t>
            </a:r>
            <a:r>
              <a:rPr sz="24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 </a:t>
            </a:r>
            <a:endParaRPr lang="en-US" sz="2400" b="0" spc="-9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511876" marR="11128" indent="70105">
              <a:spcBef>
                <a:spcPts val="9"/>
              </a:spcBef>
            </a:pP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7位地址和读写控制位组成1个字节(寻址字节)。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33970234"/>
              </p:ext>
            </p:extLst>
          </p:nvPr>
        </p:nvGraphicFramePr>
        <p:xfrm>
          <a:off x="1980523" y="2471642"/>
          <a:ext cx="5366506" cy="845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790"/>
                <a:gridCol w="669836"/>
                <a:gridCol w="671791"/>
                <a:gridCol w="670488"/>
                <a:gridCol w="670476"/>
                <a:gridCol w="670488"/>
                <a:gridCol w="670488"/>
                <a:gridCol w="671149"/>
              </a:tblGrid>
              <a:tr h="441167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1900" b="1" spc="-5" dirty="0" smtClean="0">
                          <a:latin typeface="Arial"/>
                          <a:cs typeface="Arial"/>
                        </a:rPr>
                        <a:t>D7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</a:pPr>
                      <a:r>
                        <a:rPr sz="1900" b="1" spc="-5" dirty="0" smtClean="0">
                          <a:latin typeface="Arial"/>
                          <a:cs typeface="Arial"/>
                        </a:rPr>
                        <a:t>D6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1900" b="1" spc="-5" dirty="0" smtClean="0">
                          <a:latin typeface="Arial"/>
                          <a:cs typeface="Arial"/>
                        </a:rPr>
                        <a:t>D5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</a:pPr>
                      <a:r>
                        <a:rPr sz="1900" b="1" spc="-5" dirty="0" smtClean="0">
                          <a:latin typeface="Arial"/>
                          <a:cs typeface="Arial"/>
                        </a:rPr>
                        <a:t>D4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</a:pPr>
                      <a:r>
                        <a:rPr sz="1900" b="1" spc="-5" dirty="0" smtClean="0">
                          <a:latin typeface="Arial"/>
                          <a:cs typeface="Arial"/>
                        </a:rPr>
                        <a:t>D3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</a:pPr>
                      <a:r>
                        <a:rPr sz="1900" b="1" spc="-5" dirty="0" smtClean="0">
                          <a:latin typeface="Arial"/>
                          <a:cs typeface="Arial"/>
                        </a:rPr>
                        <a:t>D2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</a:pPr>
                      <a:r>
                        <a:rPr sz="1900" b="1" spc="-5" dirty="0" smtClean="0">
                          <a:latin typeface="Arial"/>
                          <a:cs typeface="Arial"/>
                        </a:rPr>
                        <a:t>D1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1900" b="1" spc="-5" dirty="0" smtClean="0">
                          <a:latin typeface="Arial"/>
                          <a:cs typeface="Arial"/>
                        </a:rPr>
                        <a:t>D0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4575"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900" b="1" spc="-5" dirty="0" smtClean="0">
                          <a:solidFill>
                            <a:srgbClr val="00009A"/>
                          </a:solidFill>
                          <a:latin typeface="Arial"/>
                          <a:cs typeface="Arial"/>
                        </a:rPr>
                        <a:t>DA3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900" b="1" spc="-5" dirty="0" smtClean="0">
                          <a:solidFill>
                            <a:srgbClr val="00009A"/>
                          </a:solidFill>
                          <a:latin typeface="Arial"/>
                          <a:cs typeface="Arial"/>
                        </a:rPr>
                        <a:t>DA2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900" b="1" spc="-5" dirty="0" smtClean="0">
                          <a:solidFill>
                            <a:srgbClr val="00009A"/>
                          </a:solidFill>
                          <a:latin typeface="Arial"/>
                          <a:cs typeface="Arial"/>
                        </a:rPr>
                        <a:t>DA1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900" b="1" spc="-5" dirty="0" smtClean="0">
                          <a:solidFill>
                            <a:srgbClr val="00009A"/>
                          </a:solidFill>
                          <a:latin typeface="Arial"/>
                          <a:cs typeface="Arial"/>
                        </a:rPr>
                        <a:t>DA0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</a:pPr>
                      <a:r>
                        <a:rPr sz="1900" b="1" spc="-5" dirty="0" smtClean="0">
                          <a:solidFill>
                            <a:srgbClr val="00009A"/>
                          </a:solidFill>
                          <a:latin typeface="Arial"/>
                          <a:cs typeface="Arial"/>
                        </a:rPr>
                        <a:t>A2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</a:pPr>
                      <a:r>
                        <a:rPr sz="1900" b="1" spc="-5" dirty="0" smtClean="0">
                          <a:solidFill>
                            <a:srgbClr val="00009A"/>
                          </a:solidFill>
                          <a:latin typeface="Arial"/>
                          <a:cs typeface="Arial"/>
                        </a:rPr>
                        <a:t>A1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</a:pPr>
                      <a:r>
                        <a:rPr sz="1900" b="1" spc="-5" dirty="0" smtClean="0">
                          <a:solidFill>
                            <a:srgbClr val="00009A"/>
                          </a:solidFill>
                          <a:latin typeface="Arial"/>
                          <a:cs typeface="Arial"/>
                        </a:rPr>
                        <a:t>A0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900" b="1" dirty="0" smtClean="0">
                          <a:solidFill>
                            <a:srgbClr val="CC009A"/>
                          </a:solidFill>
                          <a:latin typeface="Arial"/>
                          <a:cs typeface="Arial"/>
                        </a:rPr>
                        <a:t>R/</a:t>
                      </a:r>
                      <a:r>
                        <a:rPr sz="1900" b="1" spc="5" dirty="0" smtClean="0">
                          <a:solidFill>
                            <a:srgbClr val="CC00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0" dirty="0" smtClean="0">
                          <a:solidFill>
                            <a:srgbClr val="CC009A"/>
                          </a:solidFill>
                          <a:latin typeface="Arial"/>
                          <a:cs typeface="Arial"/>
                        </a:rPr>
                        <a:t>W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10859" y="6604852"/>
            <a:ext cx="2103120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fld id="{76DD18FC-1C8E-4723-A88A-2C94C8CFB749}" type="datetime4">
              <a:rPr lang="en-US" altLang="zh-CN" sz="1400" smtClean="0">
                <a:solidFill>
                  <a:schemeClr val="bg1"/>
                </a:solidFill>
                <a:latin typeface="CMU Typewriter Text" pitchFamily="49" charset="0"/>
                <a:ea typeface="文鼎ＰＬ简中楷" pitchFamily="2" charset="-122"/>
              </a:rPr>
              <a:pPr/>
              <a:t>March 31, 2021</a:t>
            </a:fld>
            <a:endParaRPr lang="en-US" altLang="zh-CN" sz="1400" dirty="0" smtClean="0">
              <a:solidFill>
                <a:schemeClr val="bg1"/>
              </a:solidFill>
              <a:latin typeface="CMU Typewriter Text" pitchFamily="49" charset="0"/>
              <a:ea typeface="文鼎ＰＬ简中楷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2167194" y="6604852"/>
            <a:ext cx="5336968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endParaRPr lang="zh-CN" altLang="en-US" sz="1400" dirty="0">
              <a:solidFill>
                <a:schemeClr val="bg1"/>
              </a:solidFill>
              <a:latin typeface="CMU Typewriter Text" pitchFamily="49" charset="0"/>
              <a:ea typeface="文鼎ＰＬ简中楷" pitchFamily="2" charset="-122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322188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 I2C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总线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1520" y="1484784"/>
            <a:ext cx="8640960" cy="48245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>
              <a:tabLst>
                <a:tab pos="366659" algn="l"/>
              </a:tabLst>
            </a:pPr>
            <a:r>
              <a:rPr sz="2000" b="0" spc="64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	</a:t>
            </a:r>
            <a:r>
              <a:rPr sz="20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8</a:t>
            </a:r>
            <a:r>
              <a:rPr lang="en-US" sz="20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)</a:t>
            </a:r>
            <a:r>
              <a:rPr sz="20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 </a:t>
            </a:r>
            <a:r>
              <a:rPr sz="20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等待状</a:t>
            </a:r>
            <a:r>
              <a:rPr sz="20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态</a:t>
            </a:r>
            <a:endParaRPr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>
              <a:lnSpc>
                <a:spcPts val="482"/>
              </a:lnSpc>
              <a:spcBef>
                <a:spcPts val="4"/>
              </a:spcBef>
            </a:pPr>
            <a:endParaRPr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295998" marR="255382" indent="493515">
              <a:lnSpc>
                <a:spcPts val="2085"/>
              </a:lnSpc>
            </a:pPr>
            <a:r>
              <a:rPr sz="20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在I2</a:t>
            </a:r>
            <a:r>
              <a:rPr lang="en-US" sz="20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C</a:t>
            </a:r>
            <a:r>
              <a:rPr sz="20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总线中，赋予接收数据的器件有使系统进行等待状态的权力，但等待状态只能在一个数据字节完整接收之后进行。</a:t>
            </a:r>
            <a:endParaRPr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>
              <a:lnSpc>
                <a:spcPts val="438"/>
              </a:lnSpc>
              <a:spcBef>
                <a:spcPts val="16"/>
              </a:spcBef>
            </a:pPr>
            <a:endParaRPr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295998" marR="11128" indent="493515">
              <a:lnSpc>
                <a:spcPts val="2085"/>
              </a:lnSpc>
            </a:pPr>
            <a:r>
              <a:rPr sz="20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例如，当进行主机发送从机接收的数据传送操作时，若从机在接收到一个数据字节后，由于中断处理等原因而不能</a:t>
            </a:r>
            <a:r>
              <a:rPr sz="20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 按时接收下一个字节；</a:t>
            </a:r>
            <a:r>
              <a:rPr sz="2000" b="0" spc="-4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从机可以通过把SCL下拉为低电平， 强行使主机进入等待状态</a:t>
            </a:r>
            <a:r>
              <a:rPr sz="20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。在等待状态下，主机不能发送数 据，直到从机认为自己能继续接收数据时，再释放SCL线， 使系统退出等待状态，主机才可以继续进行后续的数据传送。</a:t>
            </a:r>
            <a:endParaRPr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lang="en-US" altLang="zh-CN" smtClean="0">
                <a:solidFill>
                  <a:prstClr val="white"/>
                </a:solidFill>
              </a:rPr>
              <a:pPr marL="22255"/>
              <a:t>47</a:t>
            </a:fld>
            <a:endParaRPr lang="en-US" altLang="zh-CN" dirty="0" smtClean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90659B3-2EA7-4150-BC80-F97D2A6F4833}" type="datetime4">
              <a:rPr lang="en-US" altLang="zh-CN" smtClean="0">
                <a:solidFill>
                  <a:prstClr val="white"/>
                </a:solidFill>
              </a:rPr>
              <a:pPr/>
              <a:t>March 31, 2021</a:t>
            </a:fld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429822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 I2C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总线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270671"/>
            <a:ext cx="9144000" cy="570403"/>
          </a:xfrm>
          <a:prstGeom prst="rect">
            <a:avLst/>
          </a:prstGeom>
        </p:spPr>
        <p:txBody>
          <a:bodyPr vert="horz" wrap="square" lIns="0" tIns="138873" rIns="0" bIns="0" rtlCol="0">
            <a:noAutofit/>
          </a:bodyPr>
          <a:lstStyle/>
          <a:p>
            <a:pPr marL="193066"/>
            <a:r>
              <a:rPr sz="2800" spc="-18" dirty="0" smtClean="0">
                <a:latin typeface="Garamond"/>
                <a:cs typeface="Garamond"/>
              </a:rPr>
              <a:t>I</a:t>
            </a:r>
            <a:r>
              <a:rPr lang="en-US" altLang="zh-CN" sz="2800" spc="-18" dirty="0" smtClean="0">
                <a:latin typeface="Garamond"/>
                <a:cs typeface="Garamond"/>
              </a:rPr>
              <a:t>2</a:t>
            </a:r>
            <a:r>
              <a:rPr sz="2800" spc="-31" dirty="0" smtClean="0">
                <a:latin typeface="Garamond"/>
                <a:cs typeface="Garamond"/>
              </a:rPr>
              <a:t>C</a:t>
            </a:r>
            <a:r>
              <a:rPr sz="2800" spc="-31" dirty="0" smtClean="0">
                <a:latin typeface="华文中宋"/>
                <a:cs typeface="华文中宋"/>
              </a:rPr>
              <a:t>总线基本操作</a:t>
            </a:r>
            <a:endParaRPr sz="2800" dirty="0">
              <a:latin typeface="华文中宋"/>
              <a:cs typeface="华文中宋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557376" y="6604852"/>
            <a:ext cx="1584344" cy="2761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lang="en-US" altLang="zh-CN" sz="1400" smtClean="0">
                <a:solidFill>
                  <a:prstClr val="white"/>
                </a:solidFill>
                <a:latin typeface="Times New Roman" panose="02020603050405020304" pitchFamily="18" charset="0"/>
                <a:ea typeface="文鼎ＰＬ简中楷" pitchFamily="2" charset="-122"/>
              </a:rPr>
              <a:pPr marL="22255"/>
              <a:t>48</a:t>
            </a:fld>
            <a:endParaRPr lang="en-US" altLang="zh-CN" sz="1400" dirty="0" smtClean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512" y="2137372"/>
            <a:ext cx="8640960" cy="39151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577" marR="11128" indent="-300449" algn="just">
              <a:lnSpc>
                <a:spcPts val="2515"/>
              </a:lnSpc>
              <a:tabLst>
                <a:tab pos="311020" algn="l"/>
              </a:tabLst>
            </a:pPr>
            <a:r>
              <a:rPr sz="2400" b="0" spc="8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	</a:t>
            </a:r>
            <a:r>
              <a:rPr sz="2400" b="0" spc="8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数据SDA和时钟SCL线在连接到总线的器件间传递信息</a:t>
            </a:r>
            <a:r>
              <a:rPr sz="2400" b="0" spc="8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>
              <a:lnSpc>
                <a:spcPts val="482"/>
              </a:lnSpc>
              <a:spcBef>
                <a:spcPts val="26"/>
              </a:spcBef>
            </a:pP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311577" marR="161352" indent="-300449">
              <a:lnSpc>
                <a:spcPts val="2515"/>
              </a:lnSpc>
              <a:tabLst>
                <a:tab pos="311020" algn="l"/>
              </a:tabLst>
            </a:pPr>
            <a:r>
              <a:rPr sz="2400" b="0" spc="8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	</a:t>
            </a:r>
            <a:r>
              <a:rPr sz="2400" b="0" spc="8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每个器件有唯一的地址标识</a:t>
            </a:r>
            <a:r>
              <a:rPr sz="2400" b="0" spc="-9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>
              <a:lnSpc>
                <a:spcPts val="482"/>
              </a:lnSpc>
              <a:spcBef>
                <a:spcPts val="26"/>
              </a:spcBef>
            </a:pP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311577" marR="12241" indent="-300449" algn="just">
              <a:lnSpc>
                <a:spcPts val="2515"/>
              </a:lnSpc>
              <a:tabLst>
                <a:tab pos="311020" algn="l"/>
              </a:tabLst>
            </a:pPr>
            <a:r>
              <a:rPr sz="2400" b="0" spc="8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	</a:t>
            </a:r>
            <a:r>
              <a:rPr sz="2400" b="0" spc="8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都可以作为一个发送器或接收器，由器件的功能决定</a:t>
            </a:r>
            <a:r>
              <a:rPr sz="2400" b="0" spc="8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 marL="311577" marR="49518" indent="-300449" algn="just">
              <a:spcBef>
                <a:spcPts val="416"/>
              </a:spcBef>
              <a:tabLst>
                <a:tab pos="311020" algn="l"/>
              </a:tabLst>
            </a:pPr>
            <a:r>
              <a:rPr sz="2400" b="0" spc="8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	</a:t>
            </a:r>
            <a:r>
              <a:rPr sz="2400" b="0" spc="8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器件除了能看作发送器和接收器外，在执行数据传输时它 也可以被看作是主机或从机。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>
              <a:lnSpc>
                <a:spcPts val="570"/>
              </a:lnSpc>
              <a:spcBef>
                <a:spcPts val="20"/>
              </a:spcBef>
            </a:pP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311577" marR="49518" indent="-300449" algn="just">
              <a:lnSpc>
                <a:spcPts val="2515"/>
              </a:lnSpc>
              <a:tabLst>
                <a:tab pos="311020" algn="l"/>
              </a:tabLst>
            </a:pPr>
            <a:r>
              <a:rPr sz="2400" b="0" spc="8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	</a:t>
            </a:r>
            <a:r>
              <a:rPr sz="2400" b="0" spc="88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主机是初始化总线的数据传输并产生允许传输时钟信号的器件，此时任何被寻址的器件都被认为是从机</a:t>
            </a:r>
            <a:r>
              <a:rPr sz="2400" b="0" spc="8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10859" y="6604852"/>
            <a:ext cx="2103120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fld id="{FA23D5EA-9E0B-4389-A2D7-C61CFDF0BACA}" type="datetime4">
              <a:rPr lang="en-US" altLang="zh-CN" sz="1400" smtClean="0">
                <a:solidFill>
                  <a:prstClr val="white"/>
                </a:solidFill>
                <a:latin typeface="Times New Roman" panose="02020603050405020304" pitchFamily="18" charset="0"/>
                <a:ea typeface="文鼎ＰＬ简中楷" pitchFamily="2" charset="-122"/>
              </a:rPr>
              <a:pPr/>
              <a:t>March 31, 2021</a:t>
            </a:fld>
            <a:endParaRPr lang="en-US" altLang="zh-CN" sz="1400" dirty="0" smtClean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2167194" y="6604852"/>
            <a:ext cx="5336968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endParaRPr lang="zh-CN" altLang="en-US" sz="1400" dirty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22188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 I2C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总线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 algn="l">
              <a:spcBef>
                <a:spcPct val="0"/>
              </a:spcBef>
            </a:pPr>
            <a:fld id="{81D60167-4931-47E6-BA6A-407CBD079E47}" type="slidenum">
              <a:rPr lang="en-US" altLang="zh-CN" smtClean="0">
                <a:solidFill>
                  <a:prstClr val="white"/>
                </a:solidFill>
              </a:rPr>
              <a:pPr marL="22255" algn="l">
                <a:spcBef>
                  <a:spcPct val="0"/>
                </a:spcBef>
              </a:pPr>
              <a:t>49</a:t>
            </a:fld>
            <a:endParaRPr lang="en-US" altLang="zh-CN" dirty="0" smtClean="0">
              <a:solidFill>
                <a:prstClr val="white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57308744"/>
              </p:ext>
            </p:extLst>
          </p:nvPr>
        </p:nvGraphicFramePr>
        <p:xfrm>
          <a:off x="1248884" y="1979155"/>
          <a:ext cx="7037176" cy="3044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5732"/>
                <a:gridCol w="5181444"/>
              </a:tblGrid>
              <a:tr h="388294">
                <a:tc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  <a:tabLst>
                          <a:tab pos="1231265" algn="l"/>
                        </a:tabLst>
                      </a:pPr>
                      <a:r>
                        <a:rPr sz="1800" dirty="0" smtClean="0">
                          <a:solidFill>
                            <a:srgbClr val="800000"/>
                          </a:solidFill>
                          <a:latin typeface="华文中宋"/>
                          <a:cs typeface="华文中宋"/>
                        </a:rPr>
                        <a:t>术	语</a:t>
                      </a:r>
                      <a:endParaRPr sz="1800">
                        <a:latin typeface="华文中宋"/>
                        <a:cs typeface="华文中宋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tabLst>
                          <a:tab pos="910590" algn="l"/>
                        </a:tabLst>
                      </a:pPr>
                      <a:r>
                        <a:rPr sz="1800" dirty="0" smtClean="0">
                          <a:solidFill>
                            <a:srgbClr val="800000"/>
                          </a:solidFill>
                          <a:latin typeface="华文中宋"/>
                          <a:cs typeface="华文中宋"/>
                        </a:rPr>
                        <a:t>描	述</a:t>
                      </a:r>
                      <a:endParaRPr sz="1800">
                        <a:latin typeface="华文中宋"/>
                        <a:cs typeface="华文中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734">
                <a:tc>
                  <a:txBody>
                    <a:bodyPr/>
                    <a:lstStyle/>
                    <a:p>
                      <a:pPr marL="688975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华文中宋"/>
                          <a:cs typeface="华文中宋"/>
                        </a:rPr>
                        <a:t>发送器</a:t>
                      </a:r>
                      <a:endParaRPr sz="1800">
                        <a:latin typeface="华文中宋"/>
                        <a:cs typeface="华文中宋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1964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华文中宋"/>
                          <a:cs typeface="华文中宋"/>
                        </a:rPr>
                        <a:t>发送数据到总线的器件</a:t>
                      </a:r>
                      <a:endParaRPr sz="1800">
                        <a:latin typeface="华文中宋"/>
                        <a:cs typeface="华文中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26">
                <a:tc>
                  <a:txBody>
                    <a:bodyPr/>
                    <a:lstStyle/>
                    <a:p>
                      <a:pPr marL="688975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华文中宋"/>
                          <a:cs typeface="华文中宋"/>
                        </a:rPr>
                        <a:t>接收器</a:t>
                      </a:r>
                      <a:endParaRPr sz="1800">
                        <a:latin typeface="华文中宋"/>
                        <a:cs typeface="华文中宋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1964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华文中宋"/>
                          <a:cs typeface="华文中宋"/>
                        </a:rPr>
                        <a:t>从总线接收数据的器件</a:t>
                      </a:r>
                      <a:endParaRPr sz="1800">
                        <a:latin typeface="华文中宋"/>
                        <a:cs typeface="华文中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5846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</a:pPr>
                      <a:r>
                        <a:rPr sz="1800" spc="5" dirty="0" smtClean="0">
                          <a:latin typeface="华文中宋"/>
                          <a:cs typeface="华文中宋"/>
                        </a:rPr>
                        <a:t>主机</a:t>
                      </a:r>
                      <a:endParaRPr sz="1800">
                        <a:latin typeface="华文中宋"/>
                        <a:cs typeface="华文中宋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8965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华文中宋"/>
                          <a:cs typeface="华文中宋"/>
                        </a:rPr>
                        <a:t>初始化发送产生时钟信号和终止发送的器件</a:t>
                      </a:r>
                      <a:endParaRPr sz="1800">
                        <a:latin typeface="华文中宋"/>
                        <a:cs typeface="华文中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26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</a:pPr>
                      <a:r>
                        <a:rPr sz="1800" spc="5" dirty="0" smtClean="0">
                          <a:latin typeface="华文中宋"/>
                          <a:cs typeface="华文中宋"/>
                        </a:rPr>
                        <a:t>从机</a:t>
                      </a:r>
                      <a:endParaRPr sz="1800">
                        <a:latin typeface="华文中宋"/>
                        <a:cs typeface="华文中宋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华文中宋"/>
                          <a:cs typeface="华文中宋"/>
                        </a:rPr>
                        <a:t>被主机寻址的器件</a:t>
                      </a:r>
                      <a:endParaRPr sz="1800" dirty="0">
                        <a:latin typeface="华文中宋"/>
                        <a:cs typeface="华文中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8609">
                <a:tc>
                  <a:txBody>
                    <a:bodyPr/>
                    <a:lstStyle/>
                    <a:p>
                      <a:pPr marL="688975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华文中宋"/>
                          <a:cs typeface="华文中宋"/>
                        </a:rPr>
                        <a:t>多主机</a:t>
                      </a:r>
                      <a:endParaRPr sz="1800">
                        <a:latin typeface="华文中宋"/>
                        <a:cs typeface="华文中宋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华文中宋"/>
                          <a:cs typeface="华文中宋"/>
                        </a:rPr>
                        <a:t>同时有多于一个主机尝试控制总线但不破坏报文</a:t>
                      </a:r>
                      <a:endParaRPr sz="1800">
                        <a:latin typeface="华文中宋"/>
                        <a:cs typeface="华文中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5883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</a:pPr>
                      <a:r>
                        <a:rPr sz="1800" spc="5" dirty="0" smtClean="0">
                          <a:latin typeface="华文中宋"/>
                          <a:cs typeface="华文中宋"/>
                        </a:rPr>
                        <a:t>仲裁</a:t>
                      </a:r>
                      <a:endParaRPr sz="1800">
                        <a:latin typeface="华文中宋"/>
                        <a:cs typeface="华文中宋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 marR="9398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华文中宋"/>
                          <a:cs typeface="华文中宋"/>
                        </a:rPr>
                        <a:t>是一个在有多个主机同时尝试控制总线但只允许其中 一个控制总线并使报文不被破坏的过程</a:t>
                      </a:r>
                      <a:endParaRPr sz="1800">
                        <a:latin typeface="华文中宋"/>
                        <a:cs typeface="华文中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8609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</a:pPr>
                      <a:r>
                        <a:rPr sz="1800" spc="5" dirty="0" smtClean="0">
                          <a:latin typeface="华文中宋"/>
                          <a:cs typeface="华文中宋"/>
                        </a:rPr>
                        <a:t>同步</a:t>
                      </a:r>
                      <a:endParaRPr sz="1800">
                        <a:latin typeface="华文中宋"/>
                        <a:cs typeface="华文中宋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9965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华文中宋"/>
                          <a:cs typeface="华文中宋"/>
                        </a:rPr>
                        <a:t>两个或多个器件同步时钟信号的过程</a:t>
                      </a:r>
                      <a:endParaRPr sz="1800" dirty="0">
                        <a:latin typeface="华文中宋"/>
                        <a:cs typeface="华文中宋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22255" algn="l">
              <a:spcBef>
                <a:spcPct val="0"/>
              </a:spcBef>
            </a:pPr>
            <a:fld id="{949BBD65-AFC8-4F80-99D6-C390427FD4D2}" type="datetime4">
              <a:rPr lang="en-US" altLang="zh-CN" smtClean="0">
                <a:solidFill>
                  <a:prstClr val="white"/>
                </a:solidFill>
              </a:rPr>
              <a:pPr marL="22255" algn="l">
                <a:spcBef>
                  <a:spcPct val="0"/>
                </a:spcBef>
              </a:pPr>
              <a:t>March 31, 2021</a:t>
            </a:fld>
            <a:endParaRPr lang="en-US" altLang="zh-CN" dirty="0" smtClean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22255" algn="l">
              <a:spcBef>
                <a:spcPct val="0"/>
              </a:spcBef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429822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 I2C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总线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硬件基础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复位</a:t>
            </a:r>
            <a:endParaRPr lang="zh-CN" altLang="en-US" sz="36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上电复位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Power-on Reset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 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POR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）片内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外复位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上电延时时器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Power-up Timer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 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PWRT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振荡器起振定时器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Oscillator Start-up Timer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 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OST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欠压复位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Brown-out Reset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 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BOR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）</a:t>
            </a:r>
          </a:p>
          <a:p>
            <a:pPr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可选择电压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可选择在休眠模式下是否允许</a:t>
            </a:r>
          </a:p>
          <a:p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外部复位</a:t>
            </a:r>
            <a:r>
              <a:rPr lang="zh-CN" altLang="zh-CN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电平</a:t>
            </a: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及</a:t>
            </a:r>
            <a:r>
              <a:rPr lang="zh-CN" altLang="zh-CN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复位时长要求</a:t>
            </a: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4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	H≥80%*</a:t>
            </a:r>
            <a:r>
              <a:rPr lang="en-US" altLang="zh-CN"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Vcc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L≤12%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Vcc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复位时长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以时钟个数计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复位标志：</a:t>
            </a:r>
            <a:endParaRPr lang="en-US" altLang="zh-CN" sz="24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a)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上电复位（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POR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 b)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正常工作期间的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WDT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复位</a:t>
            </a:r>
          </a:p>
          <a:p>
            <a:pPr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c)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休眠期间的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WDT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复位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 d)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正常工作期间的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MCLR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复位</a:t>
            </a:r>
          </a:p>
          <a:p>
            <a:pPr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e)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休眠期间的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MCLR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复位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f)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欠压复位（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BOR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270671"/>
            <a:ext cx="9144000" cy="570403"/>
          </a:xfrm>
          <a:prstGeom prst="rect">
            <a:avLst/>
          </a:prstGeom>
        </p:spPr>
        <p:txBody>
          <a:bodyPr vert="horz" wrap="square" lIns="0" tIns="148888" rIns="0" bIns="0" rtlCol="0">
            <a:noAutofit/>
          </a:bodyPr>
          <a:lstStyle/>
          <a:p>
            <a:pPr marL="129082"/>
            <a:r>
              <a:rPr sz="2800" spc="-31" dirty="0" smtClean="0">
                <a:solidFill>
                  <a:srgbClr val="006533"/>
                </a:solidFill>
                <a:latin typeface="华文中宋"/>
                <a:cs typeface="华文中宋"/>
              </a:rPr>
              <a:t>启动和停止条件</a:t>
            </a:r>
            <a:endParaRPr sz="2800" dirty="0">
              <a:latin typeface="华文中宋"/>
              <a:cs typeface="华文中宋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557376" y="6604852"/>
            <a:ext cx="1584344" cy="2761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>
              <a:buClr>
                <a:schemeClr val="bg1"/>
              </a:buClr>
            </a:pPr>
            <a:fld id="{81D60167-4931-47E6-BA6A-407CBD079E47}" type="slidenum">
              <a:rPr lang="en-US" altLang="zh-CN" sz="1400" smtClean="0">
                <a:solidFill>
                  <a:prstClr val="white"/>
                </a:solidFill>
                <a:latin typeface="Times New Roman" panose="02020603050405020304" pitchFamily="18" charset="0"/>
                <a:ea typeface="文鼎ＰＬ简中楷" pitchFamily="2" charset="-122"/>
              </a:rPr>
              <a:pPr marL="22255">
                <a:buClr>
                  <a:schemeClr val="bg1"/>
                </a:buClr>
              </a:pPr>
              <a:t>50</a:t>
            </a:fld>
            <a:endParaRPr lang="en-US" altLang="zh-CN" sz="1400" dirty="0" smtClean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512" y="1988840"/>
            <a:ext cx="8856983" cy="42017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577" marR="238134" indent="-300449">
              <a:tabLst>
                <a:tab pos="311020" algn="l"/>
              </a:tabLst>
            </a:pPr>
            <a:r>
              <a:rPr sz="2400" b="0" spc="110" dirty="0" smtClean="0">
                <a:solidFill>
                  <a:srgbClr val="CC9A00"/>
                </a:solidFill>
                <a:latin typeface="宋体" pitchFamily="2" charset="-122"/>
                <a:ea typeface="宋体" pitchFamily="2" charset="-122"/>
                <a:cs typeface="Arial"/>
              </a:rPr>
              <a:t> 	</a:t>
            </a: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在SC</a:t>
            </a: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L</a:t>
            </a: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高电平时，SD</a:t>
            </a: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A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 </a:t>
            </a: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线从高向低</a:t>
            </a: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切换，表示</a:t>
            </a:r>
            <a:r>
              <a:rPr sz="2400" b="0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启动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>
              <a:lnSpc>
                <a:spcPts val="613"/>
              </a:lnSpc>
              <a:spcBef>
                <a:spcPts val="23"/>
              </a:spcBef>
            </a:pP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311577" marR="11128" indent="-300449">
              <a:tabLst>
                <a:tab pos="311020" algn="l"/>
              </a:tabLst>
            </a:pPr>
            <a:r>
              <a:rPr sz="2400" b="0" spc="11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	</a:t>
            </a: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当SCL高电平时，SD</a:t>
            </a: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A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 </a:t>
            </a:r>
            <a:r>
              <a:rPr sz="2400" b="0" spc="-4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线由低向高</a:t>
            </a: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切换，表示</a:t>
            </a:r>
            <a:r>
              <a:rPr sz="2400" b="0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停止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>
              <a:lnSpc>
                <a:spcPts val="613"/>
              </a:lnSpc>
              <a:spcBef>
                <a:spcPts val="22"/>
              </a:spcBef>
            </a:pP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311577" marR="163578" indent="-300449" algn="just">
              <a:tabLst>
                <a:tab pos="311020" algn="l"/>
              </a:tabLst>
            </a:pPr>
            <a:r>
              <a:rPr sz="2400" b="0" spc="11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	</a:t>
            </a:r>
            <a:r>
              <a:rPr sz="2400" b="0" spc="11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启动和停止条件由主机产生</a:t>
            </a:r>
            <a:r>
              <a:rPr sz="2400" b="0" spc="11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r>
              <a:rPr sz="2400" b="0" spc="11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总线在起始条件后处于忙的状态，在停止条件的某段时间后，总线处于</a:t>
            </a:r>
            <a:r>
              <a:rPr sz="2400" b="0" spc="110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华文中宋"/>
              </a:rPr>
              <a:t>空闲状态</a:t>
            </a:r>
            <a:endParaRPr sz="2400" b="0" dirty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>
              <a:lnSpc>
                <a:spcPts val="613"/>
              </a:lnSpc>
              <a:spcBef>
                <a:spcPts val="22"/>
              </a:spcBef>
            </a:pP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311577" marR="128525" indent="-300449">
              <a:tabLst>
                <a:tab pos="311020" algn="l"/>
              </a:tabLst>
            </a:pPr>
            <a:r>
              <a:rPr sz="2400" b="0" spc="11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	</a:t>
            </a:r>
            <a:r>
              <a:rPr sz="2400" b="0" spc="11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如果产生</a:t>
            </a:r>
            <a:r>
              <a:rPr sz="2400" b="0" spc="-26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重复启动</a:t>
            </a: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而不产生停止</a:t>
            </a:r>
            <a:r>
              <a:rPr lang="en-US"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,</a:t>
            </a:r>
            <a:r>
              <a:rPr sz="24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总线会一直处于忙状态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10859" y="6604852"/>
            <a:ext cx="2103120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pPr marL="22255">
              <a:buClr>
                <a:schemeClr val="bg1"/>
              </a:buClr>
            </a:pPr>
            <a:fld id="{0486CED1-6217-4B7E-B585-8F8B263413CA}" type="datetime4">
              <a:rPr lang="en-US" altLang="zh-CN" sz="1400" smtClean="0">
                <a:solidFill>
                  <a:prstClr val="white"/>
                </a:solidFill>
                <a:latin typeface="Times New Roman" panose="02020603050405020304" pitchFamily="18" charset="0"/>
                <a:ea typeface="文鼎ＰＬ简中楷" pitchFamily="2" charset="-122"/>
              </a:rPr>
              <a:pPr marL="22255">
                <a:buClr>
                  <a:schemeClr val="bg1"/>
                </a:buClr>
              </a:pPr>
              <a:t>March 31, 2021</a:t>
            </a:fld>
            <a:endParaRPr lang="en-US" altLang="zh-CN" sz="1400" dirty="0" smtClean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2167194" y="6604852"/>
            <a:ext cx="5285126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pPr marL="22255">
              <a:buClr>
                <a:schemeClr val="bg1"/>
              </a:buClr>
            </a:pPr>
            <a:endParaRPr lang="zh-CN" altLang="en-US" sz="1400" dirty="0" smtClean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22188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 I2C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总线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1890" y="1219711"/>
            <a:ext cx="4228222" cy="4683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sz="2800" spc="-26" dirty="0" smtClean="0">
                <a:solidFill>
                  <a:srgbClr val="006533"/>
                </a:solidFill>
                <a:latin typeface="华文中宋"/>
                <a:cs typeface="华文中宋"/>
              </a:rPr>
              <a:t>I2C总线数据传输</a:t>
            </a:r>
            <a:r>
              <a:rPr lang="zh-CN" altLang="en-US" sz="2800" spc="-26" dirty="0" smtClean="0">
                <a:solidFill>
                  <a:srgbClr val="006533"/>
                </a:solidFill>
                <a:latin typeface="华文中宋"/>
                <a:cs typeface="华文中宋"/>
              </a:rPr>
              <a:t>格式</a:t>
            </a:r>
            <a:endParaRPr sz="2800" dirty="0">
              <a:latin typeface="华文中宋"/>
              <a:cs typeface="华文中宋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38880" y="2399150"/>
            <a:ext cx="216328" cy="0"/>
          </a:xfrm>
          <a:custGeom>
            <a:avLst/>
            <a:gdLst/>
            <a:ahLst/>
            <a:cxnLst/>
            <a:rect l="l" t="t" r="r" b="b"/>
            <a:pathLst>
              <a:path w="252984">
                <a:moveTo>
                  <a:pt x="0" y="0"/>
                </a:moveTo>
                <a:lnTo>
                  <a:pt x="25298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17638" y="3311172"/>
            <a:ext cx="153786" cy="0"/>
          </a:xfrm>
          <a:custGeom>
            <a:avLst/>
            <a:gdLst/>
            <a:ahLst/>
            <a:cxnLst/>
            <a:rect l="l" t="t" r="r" b="b"/>
            <a:pathLst>
              <a:path w="179844">
                <a:moveTo>
                  <a:pt x="0" y="0"/>
                </a:moveTo>
                <a:lnTo>
                  <a:pt x="17984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61147" y="3311172"/>
            <a:ext cx="185052" cy="0"/>
          </a:xfrm>
          <a:custGeom>
            <a:avLst/>
            <a:gdLst/>
            <a:ahLst/>
            <a:cxnLst/>
            <a:rect l="l" t="t" r="r" b="b"/>
            <a:pathLst>
              <a:path w="216408">
                <a:moveTo>
                  <a:pt x="0" y="0"/>
                </a:moveTo>
                <a:lnTo>
                  <a:pt x="216408" y="0"/>
                </a:lnTo>
              </a:path>
            </a:pathLst>
          </a:custGeom>
          <a:ln w="19050">
            <a:solidFill>
              <a:srgbClr val="CC00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25775" y="5269845"/>
            <a:ext cx="153113" cy="0"/>
          </a:xfrm>
          <a:custGeom>
            <a:avLst/>
            <a:gdLst/>
            <a:ahLst/>
            <a:cxnLst/>
            <a:rect l="l" t="t" r="r" b="b"/>
            <a:pathLst>
              <a:path w="179057">
                <a:moveTo>
                  <a:pt x="0" y="0"/>
                </a:moveTo>
                <a:lnTo>
                  <a:pt x="179057" y="0"/>
                </a:lnTo>
              </a:path>
            </a:pathLst>
          </a:custGeom>
          <a:ln w="19050">
            <a:solidFill>
              <a:srgbClr val="CC00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60093" y="1810926"/>
            <a:ext cx="6008252" cy="32023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sz="2100" dirty="0" smtClean="0">
                <a:solidFill>
                  <a:srgbClr val="00009A"/>
                </a:solidFill>
                <a:latin typeface="华文中宋"/>
                <a:cs typeface="华文中宋"/>
              </a:rPr>
              <a:t>(1) 一般格式：</a:t>
            </a:r>
            <a:endParaRPr sz="2100" dirty="0">
              <a:latin typeface="华文中宋"/>
              <a:cs typeface="华文中宋"/>
            </a:endParaRPr>
          </a:p>
          <a:p>
            <a:pPr>
              <a:lnSpc>
                <a:spcPts val="876"/>
              </a:lnSpc>
            </a:pPr>
            <a:endParaRPr sz="900" dirty="0"/>
          </a:p>
          <a:p>
            <a:pPr>
              <a:lnSpc>
                <a:spcPts val="876"/>
              </a:lnSpc>
            </a:pPr>
            <a:endParaRPr sz="900" dirty="0"/>
          </a:p>
          <a:p>
            <a:pPr>
              <a:lnSpc>
                <a:spcPts val="876"/>
              </a:lnSpc>
            </a:pPr>
            <a:endParaRPr sz="900" dirty="0"/>
          </a:p>
          <a:p>
            <a:pPr>
              <a:lnSpc>
                <a:spcPts val="876"/>
              </a:lnSpc>
            </a:pPr>
            <a:endParaRPr sz="900" dirty="0"/>
          </a:p>
          <a:p>
            <a:pPr>
              <a:lnSpc>
                <a:spcPts val="1227"/>
              </a:lnSpc>
              <a:spcBef>
                <a:spcPts val="26"/>
              </a:spcBef>
            </a:pPr>
            <a:endParaRPr sz="1200" dirty="0"/>
          </a:p>
          <a:p>
            <a:pPr marL="11128"/>
            <a:r>
              <a:rPr sz="2100" dirty="0" smtClean="0">
                <a:solidFill>
                  <a:srgbClr val="00009A"/>
                </a:solidFill>
                <a:latin typeface="华文中宋"/>
                <a:cs typeface="华文中宋"/>
              </a:rPr>
              <a:t>(2) </a:t>
            </a:r>
            <a:r>
              <a:rPr sz="2100" dirty="0" err="1" smtClean="0">
                <a:solidFill>
                  <a:srgbClr val="00009A"/>
                </a:solidFill>
                <a:latin typeface="华文中宋"/>
                <a:cs typeface="华文中宋"/>
              </a:rPr>
              <a:t>写操作格式</a:t>
            </a:r>
            <a:r>
              <a:rPr sz="2100" dirty="0" smtClean="0">
                <a:solidFill>
                  <a:srgbClr val="00009A"/>
                </a:solidFill>
                <a:latin typeface="华文中宋"/>
                <a:cs typeface="华文中宋"/>
              </a:rPr>
              <a:t>：</a:t>
            </a:r>
            <a:endParaRPr sz="2100" dirty="0">
              <a:latin typeface="华文中宋"/>
              <a:cs typeface="华文中宋"/>
            </a:endParaRPr>
          </a:p>
          <a:p>
            <a:pPr>
              <a:lnSpc>
                <a:spcPts val="701"/>
              </a:lnSpc>
              <a:spcBef>
                <a:spcPts val="32"/>
              </a:spcBef>
            </a:pPr>
            <a:endParaRPr sz="700" dirty="0"/>
          </a:p>
          <a:p>
            <a:pPr>
              <a:lnSpc>
                <a:spcPts val="876"/>
              </a:lnSpc>
            </a:pPr>
            <a:endParaRPr sz="900" dirty="0"/>
          </a:p>
          <a:p>
            <a:pPr>
              <a:lnSpc>
                <a:spcPts val="876"/>
              </a:lnSpc>
            </a:pPr>
            <a:endParaRPr sz="900" dirty="0"/>
          </a:p>
          <a:p>
            <a:pPr>
              <a:lnSpc>
                <a:spcPts val="876"/>
              </a:lnSpc>
            </a:pPr>
            <a:endParaRPr sz="900" dirty="0"/>
          </a:p>
          <a:p>
            <a:pPr>
              <a:lnSpc>
                <a:spcPts val="876"/>
              </a:lnSpc>
            </a:pPr>
            <a:endParaRPr sz="900" dirty="0"/>
          </a:p>
          <a:p>
            <a:pPr>
              <a:lnSpc>
                <a:spcPts val="876"/>
              </a:lnSpc>
            </a:pPr>
            <a:endParaRPr sz="900" dirty="0"/>
          </a:p>
          <a:p>
            <a:pPr marL="11128" marR="11128" indent="444553" algn="just"/>
            <a:r>
              <a:rPr sz="1800" spc="-13" dirty="0" smtClean="0">
                <a:solidFill>
                  <a:srgbClr val="CC009A"/>
                </a:solidFill>
                <a:latin typeface="华文中宋"/>
                <a:cs typeface="华文中宋"/>
              </a:rPr>
              <a:t>红色</a:t>
            </a:r>
            <a:r>
              <a:rPr sz="1800" spc="-18" dirty="0" smtClean="0">
                <a:latin typeface="华文中宋"/>
                <a:cs typeface="华文中宋"/>
              </a:rPr>
              <a:t>起始信</a:t>
            </a:r>
            <a:r>
              <a:rPr sz="1800" spc="-13" dirty="0" smtClean="0">
                <a:latin typeface="华文中宋"/>
                <a:cs typeface="华文中宋"/>
              </a:rPr>
              <a:t>号</a:t>
            </a:r>
            <a:r>
              <a:rPr sz="1800" spc="-18" dirty="0" smtClean="0">
                <a:latin typeface="Arial"/>
                <a:cs typeface="Arial"/>
              </a:rPr>
              <a:t>S</a:t>
            </a:r>
            <a:r>
              <a:rPr sz="1800" spc="-18" dirty="0" smtClean="0">
                <a:latin typeface="华文中宋"/>
                <a:cs typeface="华文中宋"/>
              </a:rPr>
              <a:t>、地址信号、控制信</a:t>
            </a:r>
            <a:r>
              <a:rPr sz="1800" spc="-13" dirty="0" smtClean="0">
                <a:latin typeface="华文中宋"/>
                <a:cs typeface="华文中宋"/>
              </a:rPr>
              <a:t>号</a:t>
            </a:r>
            <a:r>
              <a:rPr sz="1800" spc="-22" dirty="0" smtClean="0">
                <a:latin typeface="Arial"/>
                <a:cs typeface="Arial"/>
              </a:rPr>
              <a:t>W</a:t>
            </a:r>
            <a:r>
              <a:rPr sz="1800" spc="-18" dirty="0" smtClean="0">
                <a:latin typeface="华文中宋"/>
                <a:cs typeface="华文中宋"/>
              </a:rPr>
              <a:t>、各个数据、结束</a:t>
            </a:r>
            <a:r>
              <a:rPr sz="1800" spc="-9" dirty="0" smtClean="0">
                <a:latin typeface="华文中宋"/>
                <a:cs typeface="华文中宋"/>
              </a:rPr>
              <a:t> </a:t>
            </a:r>
            <a:r>
              <a:rPr sz="1800" spc="-13" dirty="0" smtClean="0">
                <a:latin typeface="华文中宋"/>
                <a:cs typeface="华文中宋"/>
              </a:rPr>
              <a:t>信</a:t>
            </a:r>
            <a:r>
              <a:rPr sz="1800" u="heavy" spc="-13" dirty="0" smtClean="0">
                <a:latin typeface="华文中宋"/>
                <a:cs typeface="华文中宋"/>
              </a:rPr>
              <a:t>号</a:t>
            </a:r>
            <a:r>
              <a:rPr sz="1800" spc="-18" dirty="0" smtClean="0">
                <a:latin typeface="Arial"/>
                <a:cs typeface="Arial"/>
              </a:rPr>
              <a:t>P</a:t>
            </a:r>
            <a:r>
              <a:rPr sz="1800" spc="-13" dirty="0" smtClean="0">
                <a:latin typeface="华文中宋"/>
                <a:cs typeface="华文中宋"/>
              </a:rPr>
              <a:t>，</a:t>
            </a:r>
            <a:r>
              <a:rPr sz="1800" spc="-18" dirty="0" smtClean="0">
                <a:solidFill>
                  <a:srgbClr val="CC009A"/>
                </a:solidFill>
                <a:latin typeface="华文中宋"/>
                <a:cs typeface="华文中宋"/>
              </a:rPr>
              <a:t>均为主</a:t>
            </a:r>
            <a:r>
              <a:rPr sz="1800" spc="-13" dirty="0" smtClean="0">
                <a:solidFill>
                  <a:srgbClr val="CC009A"/>
                </a:solidFill>
                <a:latin typeface="Arial"/>
                <a:cs typeface="Arial"/>
              </a:rPr>
              <a:t>I2C</a:t>
            </a:r>
            <a:r>
              <a:rPr sz="1800" spc="-18" dirty="0" smtClean="0">
                <a:solidFill>
                  <a:srgbClr val="CC009A"/>
                </a:solidFill>
                <a:latin typeface="华文中宋"/>
                <a:cs typeface="华文中宋"/>
              </a:rPr>
              <a:t>设备发</a:t>
            </a:r>
            <a:r>
              <a:rPr sz="1800" spc="-13" dirty="0" smtClean="0">
                <a:solidFill>
                  <a:srgbClr val="CC009A"/>
                </a:solidFill>
                <a:latin typeface="华文中宋"/>
                <a:cs typeface="华文中宋"/>
              </a:rPr>
              <a:t>送</a:t>
            </a:r>
            <a:r>
              <a:rPr sz="1800" spc="-18" dirty="0" smtClean="0">
                <a:latin typeface="华文中宋"/>
                <a:cs typeface="华文中宋"/>
              </a:rPr>
              <a:t>、从</a:t>
            </a:r>
            <a:r>
              <a:rPr sz="1800" spc="-9" dirty="0" smtClean="0">
                <a:latin typeface="Arial"/>
                <a:cs typeface="Arial"/>
              </a:rPr>
              <a:t>I2</a:t>
            </a:r>
            <a:r>
              <a:rPr sz="1800" spc="-18" dirty="0" smtClean="0">
                <a:latin typeface="Arial"/>
                <a:cs typeface="Arial"/>
              </a:rPr>
              <a:t>C</a:t>
            </a:r>
            <a:r>
              <a:rPr sz="1800" spc="-18" dirty="0" smtClean="0">
                <a:latin typeface="华文中宋"/>
                <a:cs typeface="华文中宋"/>
              </a:rPr>
              <a:t>设备接收；黑色</a:t>
            </a:r>
            <a:r>
              <a:rPr sz="1800" spc="-13" dirty="0" smtClean="0">
                <a:latin typeface="华文中宋"/>
                <a:cs typeface="华文中宋"/>
              </a:rPr>
              <a:t>的</a:t>
            </a:r>
            <a:r>
              <a:rPr sz="1800" spc="-18" dirty="0" smtClean="0">
                <a:solidFill>
                  <a:srgbClr val="800000"/>
                </a:solidFill>
                <a:latin typeface="华文中宋"/>
                <a:cs typeface="华文中宋"/>
              </a:rPr>
              <a:t>应答信号</a:t>
            </a:r>
            <a:r>
              <a:rPr sz="1800" spc="-9" dirty="0" smtClean="0">
                <a:solidFill>
                  <a:srgbClr val="800000"/>
                </a:solidFill>
                <a:latin typeface="华文中宋"/>
                <a:cs typeface="华文中宋"/>
              </a:rPr>
              <a:t> </a:t>
            </a:r>
            <a:r>
              <a:rPr sz="1800" spc="-18" dirty="0" smtClean="0">
                <a:latin typeface="Arial"/>
                <a:cs typeface="Arial"/>
              </a:rPr>
              <a:t>A</a:t>
            </a:r>
            <a:r>
              <a:rPr sz="1800" spc="-4" dirty="0" smtClean="0">
                <a:latin typeface="Arial"/>
                <a:cs typeface="Arial"/>
              </a:rPr>
              <a:t>/</a:t>
            </a:r>
            <a:r>
              <a:rPr sz="1800" spc="-18" dirty="0" smtClean="0">
                <a:latin typeface="Arial"/>
                <a:cs typeface="Arial"/>
              </a:rPr>
              <a:t>A</a:t>
            </a:r>
            <a:r>
              <a:rPr sz="1800" spc="-13" dirty="0" smtClean="0">
                <a:solidFill>
                  <a:srgbClr val="800000"/>
                </a:solidFill>
                <a:latin typeface="华文中宋"/>
                <a:cs typeface="华文中宋"/>
              </a:rPr>
              <a:t>由</a:t>
            </a:r>
            <a:r>
              <a:rPr sz="1800" spc="-18" dirty="0" smtClean="0">
                <a:solidFill>
                  <a:srgbClr val="800000"/>
                </a:solidFill>
                <a:latin typeface="华文中宋"/>
                <a:cs typeface="华文中宋"/>
              </a:rPr>
              <a:t>从</a:t>
            </a:r>
            <a:r>
              <a:rPr sz="1800" spc="-13" dirty="0" smtClean="0">
                <a:solidFill>
                  <a:srgbClr val="800000"/>
                </a:solidFill>
                <a:latin typeface="Arial"/>
                <a:cs typeface="Arial"/>
              </a:rPr>
              <a:t>I2C</a:t>
            </a:r>
            <a:r>
              <a:rPr sz="1800" spc="-18" dirty="0" smtClean="0">
                <a:solidFill>
                  <a:srgbClr val="800000"/>
                </a:solidFill>
                <a:latin typeface="华文中宋"/>
                <a:cs typeface="华文中宋"/>
              </a:rPr>
              <a:t>设备发送、主</a:t>
            </a:r>
            <a:r>
              <a:rPr sz="1800" spc="-9" dirty="0" smtClean="0">
                <a:solidFill>
                  <a:srgbClr val="800000"/>
                </a:solidFill>
                <a:latin typeface="Arial"/>
                <a:cs typeface="Arial"/>
              </a:rPr>
              <a:t>I2</a:t>
            </a:r>
            <a:r>
              <a:rPr sz="1800" spc="-18" dirty="0" smtClean="0">
                <a:solidFill>
                  <a:srgbClr val="800000"/>
                </a:solidFill>
                <a:latin typeface="Arial"/>
                <a:cs typeface="Arial"/>
              </a:rPr>
              <a:t>C</a:t>
            </a:r>
            <a:r>
              <a:rPr sz="1800" spc="-18" dirty="0" smtClean="0">
                <a:solidFill>
                  <a:srgbClr val="800000"/>
                </a:solidFill>
                <a:latin typeface="华文中宋"/>
                <a:cs typeface="华文中宋"/>
              </a:rPr>
              <a:t>设备接收</a:t>
            </a:r>
            <a:r>
              <a:rPr sz="1800" spc="-18" dirty="0" smtClean="0">
                <a:latin typeface="华文中宋"/>
                <a:cs typeface="华文中宋"/>
              </a:rPr>
              <a:t>。</a:t>
            </a:r>
            <a:endParaRPr sz="1800" dirty="0">
              <a:latin typeface="华文中宋"/>
              <a:cs typeface="华文中宋"/>
            </a:endParaRPr>
          </a:p>
          <a:p>
            <a:pPr>
              <a:lnSpc>
                <a:spcPts val="438"/>
              </a:lnSpc>
              <a:spcBef>
                <a:spcPts val="21"/>
              </a:spcBef>
            </a:pPr>
            <a:endParaRPr sz="400" dirty="0"/>
          </a:p>
          <a:p>
            <a:pPr marL="11128"/>
            <a:r>
              <a:rPr sz="2100" spc="-4" dirty="0" smtClean="0">
                <a:solidFill>
                  <a:srgbClr val="00009A"/>
                </a:solidFill>
                <a:latin typeface="Arial"/>
                <a:cs typeface="Arial"/>
              </a:rPr>
              <a:t>(3</a:t>
            </a:r>
            <a:r>
              <a:rPr sz="2100" dirty="0" smtClean="0">
                <a:solidFill>
                  <a:srgbClr val="00009A"/>
                </a:solidFill>
                <a:latin typeface="Arial"/>
                <a:cs typeface="Arial"/>
              </a:rPr>
              <a:t>) </a:t>
            </a:r>
            <a:r>
              <a:rPr sz="2100" dirty="0" smtClean="0">
                <a:solidFill>
                  <a:srgbClr val="00009A"/>
                </a:solidFill>
                <a:latin typeface="华文中宋"/>
                <a:cs typeface="华文中宋"/>
              </a:rPr>
              <a:t>主控制器读操作格</a:t>
            </a:r>
            <a:r>
              <a:rPr sz="2100" spc="4" dirty="0" smtClean="0">
                <a:solidFill>
                  <a:srgbClr val="00009A"/>
                </a:solidFill>
                <a:latin typeface="华文中宋"/>
                <a:cs typeface="华文中宋"/>
              </a:rPr>
              <a:t>式</a:t>
            </a:r>
            <a:r>
              <a:rPr sz="2100" dirty="0" smtClean="0">
                <a:solidFill>
                  <a:srgbClr val="00009A"/>
                </a:solidFill>
                <a:latin typeface="Arial"/>
                <a:cs typeface="Arial"/>
              </a:rPr>
              <a:t>: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60093" y="5799843"/>
            <a:ext cx="5975637" cy="4660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 marR="11128" indent="444553">
              <a:lnSpc>
                <a:spcPts val="1691"/>
              </a:lnSpc>
            </a:pPr>
            <a:r>
              <a:rPr sz="1800" spc="-18" dirty="0" smtClean="0">
                <a:solidFill>
                  <a:srgbClr val="CC009A"/>
                </a:solidFill>
                <a:latin typeface="华文中宋"/>
                <a:cs typeface="华文中宋"/>
              </a:rPr>
              <a:t>红色的信号均为主I2C设备发</a:t>
            </a:r>
            <a:r>
              <a:rPr sz="1800" spc="-13" dirty="0" smtClean="0">
                <a:solidFill>
                  <a:srgbClr val="CC009A"/>
                </a:solidFill>
                <a:latin typeface="华文中宋"/>
                <a:cs typeface="华文中宋"/>
              </a:rPr>
              <a:t>送</a:t>
            </a:r>
            <a:r>
              <a:rPr sz="1800" spc="-18" dirty="0" smtClean="0">
                <a:latin typeface="华文中宋"/>
                <a:cs typeface="华文中宋"/>
              </a:rPr>
              <a:t>、从I2C设备接收；黑色的 信号均为从I2C设备发送、主I2C设备接收。</a:t>
            </a:r>
            <a:endParaRPr sz="1800" dirty="0">
              <a:latin typeface="华文中宋"/>
              <a:cs typeface="华文中宋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57078" y="3801358"/>
            <a:ext cx="205902" cy="0"/>
          </a:xfrm>
          <a:custGeom>
            <a:avLst/>
            <a:gdLst/>
            <a:ahLst/>
            <a:cxnLst/>
            <a:rect l="l" t="t" r="r" b="b"/>
            <a:pathLst>
              <a:path w="240792">
                <a:moveTo>
                  <a:pt x="0" y="0"/>
                </a:moveTo>
                <a:lnTo>
                  <a:pt x="24079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7557376" y="6604852"/>
            <a:ext cx="1584344" cy="2761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lang="en-US" altLang="zh-CN" sz="1400" smtClean="0">
                <a:solidFill>
                  <a:prstClr val="white"/>
                </a:solidFill>
                <a:latin typeface="Times New Roman" panose="02020603050405020304" pitchFamily="18" charset="0"/>
                <a:ea typeface="文鼎ＰＬ简中楷" pitchFamily="2" charset="-122"/>
              </a:rPr>
              <a:pPr marL="22255"/>
              <a:t>51</a:t>
            </a:fld>
            <a:endParaRPr lang="en-US" altLang="zh-CN" sz="1400" dirty="0" smtClean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33963494"/>
              </p:ext>
            </p:extLst>
          </p:nvPr>
        </p:nvGraphicFramePr>
        <p:xfrm>
          <a:off x="1979712" y="2132856"/>
          <a:ext cx="6840761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843"/>
                <a:gridCol w="2315458"/>
                <a:gridCol w="540060"/>
                <a:gridCol w="320735"/>
                <a:gridCol w="2512922"/>
                <a:gridCol w="383365"/>
                <a:gridCol w="383378"/>
              </a:tblGrid>
              <a:tr h="3600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200" b="1" dirty="0" smtClean="0">
                          <a:latin typeface="Times New Roman"/>
                          <a:cs typeface="Times New Roman"/>
                        </a:rPr>
                        <a:t>S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</a:pPr>
                      <a:r>
                        <a:rPr sz="2200" spc="5" dirty="0" smtClean="0">
                          <a:latin typeface="华文中宋"/>
                          <a:cs typeface="华文中宋"/>
                        </a:rPr>
                        <a:t>从</a:t>
                      </a:r>
                      <a:r>
                        <a:rPr sz="2200" b="1" spc="0" dirty="0" smtClean="0">
                          <a:latin typeface="Times New Roman"/>
                          <a:cs typeface="Times New Roman"/>
                        </a:rPr>
                        <a:t>I2C</a:t>
                      </a:r>
                      <a:r>
                        <a:rPr sz="2200" spc="5" dirty="0" smtClean="0">
                          <a:latin typeface="华文中宋"/>
                          <a:cs typeface="华文中宋"/>
                        </a:rPr>
                        <a:t>地址</a:t>
                      </a:r>
                      <a:r>
                        <a:rPr sz="2200" b="1" spc="-5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200" b="1" spc="-10" dirty="0" smtClean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2200" spc="5" dirty="0" smtClean="0">
                          <a:latin typeface="华文中宋"/>
                          <a:cs typeface="华文中宋"/>
                        </a:rPr>
                        <a:t>位</a:t>
                      </a:r>
                      <a:r>
                        <a:rPr sz="2200" b="1" spc="0" dirty="0" smtClean="0">
                          <a:latin typeface="Times New Roman"/>
                          <a:cs typeface="Times New Roman"/>
                        </a:rPr>
                        <a:t>)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800" b="1" spc="-5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200" b="1" spc="-5" dirty="0" smtClean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800" b="1" spc="0" dirty="0" smtClean="0">
                          <a:latin typeface="Times New Roman"/>
                          <a:cs typeface="Times New Roman"/>
                        </a:rPr>
                        <a:t>W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</a:pPr>
                      <a:r>
                        <a:rPr sz="2200" b="1" dirty="0" smtClean="0">
                          <a:latin typeface="Times New Roman"/>
                          <a:cs typeface="Times New Roman"/>
                        </a:rPr>
                        <a:t>A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tabLst>
                          <a:tab pos="1836420" algn="l"/>
                        </a:tabLst>
                      </a:pPr>
                      <a:r>
                        <a:rPr sz="2200" dirty="0" err="1" smtClean="0">
                          <a:latin typeface="华文中宋"/>
                          <a:cs typeface="华文中宋"/>
                        </a:rPr>
                        <a:t>传输数据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200" b="1" dirty="0" smtClean="0">
                          <a:latin typeface="Times New Roman"/>
                          <a:cs typeface="Times New Roman"/>
                        </a:rPr>
                        <a:t>A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2200" b="1" dirty="0" smtClean="0">
                          <a:latin typeface="Times New Roman"/>
                          <a:cs typeface="Times New Roman"/>
                        </a:rPr>
                        <a:t>P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47404246"/>
              </p:ext>
            </p:extLst>
          </p:nvPr>
        </p:nvGraphicFramePr>
        <p:xfrm>
          <a:off x="1835696" y="3140968"/>
          <a:ext cx="6974711" cy="332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6"/>
                <a:gridCol w="1736605"/>
                <a:gridCol w="336331"/>
                <a:gridCol w="739504"/>
                <a:gridCol w="283904"/>
                <a:gridCol w="722958"/>
                <a:gridCol w="302201"/>
                <a:gridCol w="773634"/>
                <a:gridCol w="772912"/>
                <a:gridCol w="538285"/>
                <a:gridCol w="336331"/>
              </a:tblGrid>
              <a:tr h="33257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CC009A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tabLst>
                          <a:tab pos="1334770" algn="l"/>
                        </a:tabLst>
                      </a:pPr>
                      <a:r>
                        <a:rPr sz="1800" spc="5" dirty="0" smtClean="0">
                          <a:solidFill>
                            <a:srgbClr val="CC009A"/>
                          </a:solidFill>
                          <a:latin typeface="华文中宋"/>
                          <a:cs typeface="华文中宋"/>
                        </a:rPr>
                        <a:t>从</a:t>
                      </a:r>
                      <a:r>
                        <a:rPr sz="1800" b="1" spc="-5" dirty="0" smtClean="0">
                          <a:solidFill>
                            <a:srgbClr val="CC009A"/>
                          </a:solidFill>
                          <a:latin typeface="Times New Roman"/>
                          <a:cs typeface="Times New Roman"/>
                        </a:rPr>
                        <a:t>I2C</a:t>
                      </a:r>
                      <a:r>
                        <a:rPr sz="1800" spc="5" dirty="0" smtClean="0">
                          <a:solidFill>
                            <a:srgbClr val="CC009A"/>
                          </a:solidFill>
                          <a:latin typeface="华文中宋"/>
                          <a:cs typeface="华文中宋"/>
                        </a:rPr>
                        <a:t>地</a:t>
                      </a:r>
                      <a:r>
                        <a:rPr sz="1800" spc="0" dirty="0" smtClean="0">
                          <a:solidFill>
                            <a:srgbClr val="CC009A"/>
                          </a:solidFill>
                          <a:latin typeface="华文中宋"/>
                          <a:cs typeface="华文中宋"/>
                        </a:rPr>
                        <a:t>址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800" spc="5" dirty="0" smtClean="0">
                          <a:solidFill>
                            <a:srgbClr val="CC009A"/>
                          </a:solidFill>
                          <a:latin typeface="华文中宋"/>
                          <a:cs typeface="华文中宋"/>
                        </a:rPr>
                        <a:t>数据</a:t>
                      </a:r>
                      <a:r>
                        <a:rPr sz="1800" b="1" spc="0" dirty="0" smtClean="0">
                          <a:solidFill>
                            <a:srgbClr val="CC009A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latin typeface="Times New Roman"/>
                          <a:cs typeface="Times New Roman"/>
                        </a:rPr>
                        <a:t>A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1800" spc="5" dirty="0" smtClean="0">
                          <a:solidFill>
                            <a:srgbClr val="CC009A"/>
                          </a:solidFill>
                          <a:latin typeface="华文中宋"/>
                          <a:cs typeface="华文中宋"/>
                        </a:rPr>
                        <a:t>数据</a:t>
                      </a:r>
                      <a:r>
                        <a:rPr sz="1800" b="1" spc="0" dirty="0" smtClean="0">
                          <a:solidFill>
                            <a:srgbClr val="CC00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latin typeface="Times New Roman"/>
                          <a:cs typeface="Times New Roman"/>
                        </a:rPr>
                        <a:t>A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latin typeface="Times New Roman"/>
                          <a:cs typeface="Times New Roman"/>
                        </a:rPr>
                        <a:t>……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800" spc="5" dirty="0" smtClean="0">
                          <a:solidFill>
                            <a:srgbClr val="CC009A"/>
                          </a:solidFill>
                          <a:latin typeface="华文中宋"/>
                          <a:cs typeface="华文中宋"/>
                        </a:rPr>
                        <a:t>数据</a:t>
                      </a:r>
                      <a:r>
                        <a:rPr sz="1800" b="1" spc="0" dirty="0" smtClean="0">
                          <a:solidFill>
                            <a:srgbClr val="CC009A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b="1" spc="-5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spc="5" dirty="0" smtClean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800" b="1" spc="0" dirty="0" smtClean="0">
                          <a:latin typeface="Times New Roman"/>
                          <a:cs typeface="Times New Roman"/>
                        </a:rPr>
                        <a:t>A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CC009A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48382139"/>
              </p:ext>
            </p:extLst>
          </p:nvPr>
        </p:nvGraphicFramePr>
        <p:xfrm>
          <a:off x="1835696" y="5085184"/>
          <a:ext cx="6171214" cy="318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899"/>
                <a:gridCol w="1456837"/>
                <a:gridCol w="310398"/>
                <a:gridCol w="682483"/>
                <a:gridCol w="278899"/>
                <a:gridCol w="650983"/>
                <a:gridCol w="278899"/>
                <a:gridCol w="899028"/>
                <a:gridCol w="712680"/>
                <a:gridCol w="311710"/>
                <a:gridCol w="310398"/>
              </a:tblGrid>
              <a:tr h="3188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CC009A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1398270" algn="l"/>
                        </a:tabLst>
                      </a:pPr>
                      <a:r>
                        <a:rPr sz="1800" spc="5" dirty="0" smtClean="0">
                          <a:solidFill>
                            <a:srgbClr val="CC009A"/>
                          </a:solidFill>
                          <a:latin typeface="华文中宋"/>
                          <a:cs typeface="华文中宋"/>
                        </a:rPr>
                        <a:t>从</a:t>
                      </a:r>
                      <a:r>
                        <a:rPr sz="1800" b="1" spc="-5" dirty="0" smtClean="0">
                          <a:solidFill>
                            <a:srgbClr val="CC009A"/>
                          </a:solidFill>
                          <a:latin typeface="Times New Roman"/>
                          <a:cs typeface="Times New Roman"/>
                        </a:rPr>
                        <a:t>I2C</a:t>
                      </a:r>
                      <a:r>
                        <a:rPr sz="1800" spc="5" dirty="0" smtClean="0">
                          <a:solidFill>
                            <a:srgbClr val="CC009A"/>
                          </a:solidFill>
                          <a:latin typeface="华文中宋"/>
                          <a:cs typeface="华文中宋"/>
                        </a:rPr>
                        <a:t>地</a:t>
                      </a:r>
                      <a:r>
                        <a:rPr sz="1800" spc="0" dirty="0" smtClean="0">
                          <a:solidFill>
                            <a:srgbClr val="CC009A"/>
                          </a:solidFill>
                          <a:latin typeface="华文中宋"/>
                          <a:cs typeface="华文中宋"/>
                        </a:rPr>
                        <a:t>址</a:t>
                      </a:r>
                      <a:r>
                        <a:rPr sz="1800" b="1" spc="0" dirty="0" smtClean="0">
                          <a:solidFill>
                            <a:srgbClr val="CC009A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800" spc="5" dirty="0" smtClean="0">
                          <a:latin typeface="华文中宋"/>
                          <a:cs typeface="华文中宋"/>
                        </a:rPr>
                        <a:t>数据</a:t>
                      </a:r>
                      <a:r>
                        <a:rPr sz="1800" b="1" spc="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CC00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1800" spc="5" dirty="0" smtClean="0">
                          <a:latin typeface="华文中宋"/>
                          <a:cs typeface="华文中宋"/>
                        </a:rPr>
                        <a:t>数据</a:t>
                      </a:r>
                      <a:r>
                        <a:rPr sz="1800" b="1" spc="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CC00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</a:pPr>
                      <a:r>
                        <a:rPr sz="1800" b="1" spc="5" dirty="0" smtClean="0">
                          <a:latin typeface="Times New Roman"/>
                          <a:cs typeface="Times New Roman"/>
                        </a:rPr>
                        <a:t>……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spc="5" dirty="0" smtClean="0">
                          <a:latin typeface="华文中宋"/>
                          <a:cs typeface="华文中宋"/>
                        </a:rPr>
                        <a:t>数据</a:t>
                      </a:r>
                      <a:r>
                        <a:rPr sz="1800" b="1" spc="0" dirty="0" smtClean="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CC009A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CC009A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Date Placeholder 13"/>
          <p:cNvSpPr>
            <a:spLocks noGrp="1"/>
          </p:cNvSpPr>
          <p:nvPr>
            <p:ph type="dt" sz="half" idx="4294967295"/>
          </p:nvPr>
        </p:nvSpPr>
        <p:spPr>
          <a:xfrm>
            <a:off x="10859" y="6604852"/>
            <a:ext cx="2103120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fld id="{E319E279-776C-41C7-8EDB-B333CB01EAE7}" type="datetime4">
              <a:rPr lang="en-US" altLang="zh-CN" sz="1400" smtClean="0">
                <a:solidFill>
                  <a:prstClr val="white"/>
                </a:solidFill>
                <a:latin typeface="Times New Roman" panose="02020603050405020304" pitchFamily="18" charset="0"/>
                <a:ea typeface="文鼎ＰＬ简中楷" pitchFamily="2" charset="-122"/>
              </a:rPr>
              <a:pPr/>
              <a:t>March 31, 2021</a:t>
            </a:fld>
            <a:endParaRPr lang="en-US" altLang="zh-CN" sz="1400" dirty="0" smtClean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4294967295"/>
          </p:nvPr>
        </p:nvSpPr>
        <p:spPr>
          <a:xfrm>
            <a:off x="2167194" y="6604852"/>
            <a:ext cx="5336968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endParaRPr lang="zh-CN" altLang="en-US" sz="1400" dirty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322188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 I2C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总线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5676" y="1106024"/>
            <a:ext cx="3647278" cy="3544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/>
            <a:r>
              <a:rPr sz="2100" dirty="0" smtClean="0">
                <a:solidFill>
                  <a:srgbClr val="00009A"/>
                </a:solidFill>
                <a:latin typeface="Arial"/>
                <a:cs typeface="Arial"/>
              </a:rPr>
              <a:t>(4</a:t>
            </a:r>
            <a:r>
              <a:rPr sz="2100" spc="-4" dirty="0" smtClean="0">
                <a:solidFill>
                  <a:srgbClr val="00009A"/>
                </a:solidFill>
                <a:latin typeface="Arial"/>
                <a:cs typeface="Arial"/>
              </a:rPr>
              <a:t>)</a:t>
            </a:r>
            <a:r>
              <a:rPr lang="en-US" sz="2100" spc="-4" dirty="0" smtClean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2100" dirty="0" err="1" smtClean="0">
                <a:solidFill>
                  <a:srgbClr val="00009A"/>
                </a:solidFill>
                <a:latin typeface="华文中宋"/>
                <a:cs typeface="华文中宋"/>
              </a:rPr>
              <a:t>主控制器读</a:t>
            </a:r>
            <a:r>
              <a:rPr sz="2100" spc="-9" dirty="0" smtClean="0">
                <a:solidFill>
                  <a:srgbClr val="00009A"/>
                </a:solidFill>
                <a:latin typeface="Arial"/>
                <a:cs typeface="Arial"/>
              </a:rPr>
              <a:t>/</a:t>
            </a:r>
            <a:r>
              <a:rPr sz="2100" dirty="0" smtClean="0">
                <a:solidFill>
                  <a:srgbClr val="00009A"/>
                </a:solidFill>
                <a:latin typeface="华文中宋"/>
                <a:cs typeface="华文中宋"/>
              </a:rPr>
              <a:t>写操作格式</a:t>
            </a:r>
            <a:r>
              <a:rPr sz="2100" spc="-96" dirty="0" smtClean="0">
                <a:solidFill>
                  <a:srgbClr val="00009A"/>
                </a:solidFill>
                <a:latin typeface="华文中宋"/>
                <a:cs typeface="华文中宋"/>
              </a:rPr>
              <a:t> </a:t>
            </a:r>
            <a:r>
              <a:rPr sz="2100" dirty="0" smtClean="0">
                <a:solidFill>
                  <a:srgbClr val="00009A"/>
                </a:solidFill>
                <a:latin typeface="华文中宋"/>
                <a:cs typeface="华文中宋"/>
              </a:rPr>
              <a:t>：</a:t>
            </a:r>
            <a:endParaRPr sz="2100" dirty="0">
              <a:latin typeface="华文中宋"/>
              <a:cs typeface="华文中宋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5677" y="3335565"/>
            <a:ext cx="6559354" cy="13347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28" marR="11128" indent="555831" algn="just">
              <a:lnSpc>
                <a:spcPts val="2515"/>
              </a:lnSpc>
            </a:pPr>
            <a:r>
              <a:rPr sz="2100" dirty="0" err="1" smtClean="0">
                <a:latin typeface="华文中宋"/>
                <a:cs typeface="华文中宋"/>
              </a:rPr>
              <a:t>由于在一次传输过程中要改变数据的传输方向，因此</a:t>
            </a:r>
            <a:r>
              <a:rPr sz="2100" dirty="0" err="1" smtClean="0">
                <a:solidFill>
                  <a:srgbClr val="FF0000"/>
                </a:solidFill>
                <a:latin typeface="华文中宋"/>
                <a:cs typeface="华文中宋"/>
              </a:rPr>
              <a:t>起始信号和寻址字节都要重复一次</a:t>
            </a:r>
            <a:r>
              <a:rPr sz="2100" dirty="0" err="1" smtClean="0">
                <a:latin typeface="华文中宋"/>
                <a:cs typeface="华文中宋"/>
              </a:rPr>
              <a:t>，而中间可以不要结束信号</a:t>
            </a:r>
            <a:r>
              <a:rPr sz="2100" dirty="0" smtClean="0">
                <a:latin typeface="华文中宋"/>
                <a:cs typeface="华文中宋"/>
              </a:rPr>
              <a:t>。</a:t>
            </a:r>
            <a:endParaRPr sz="2100" dirty="0">
              <a:latin typeface="华文中宋"/>
              <a:cs typeface="华文中宋"/>
            </a:endParaRPr>
          </a:p>
          <a:p>
            <a:pPr marL="526898">
              <a:lnSpc>
                <a:spcPts val="2440"/>
              </a:lnSpc>
            </a:pPr>
            <a:r>
              <a:rPr sz="2100" dirty="0" smtClean="0">
                <a:latin typeface="华文中宋"/>
                <a:cs typeface="华文中宋"/>
              </a:rPr>
              <a:t>在一次传输中，可以有多次启动信号。</a:t>
            </a:r>
            <a:endParaRPr sz="2100" dirty="0">
              <a:latin typeface="华文中宋"/>
              <a:cs typeface="华文中宋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7557376" y="6604852"/>
            <a:ext cx="1584344" cy="2761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lang="en-US" altLang="zh-CN" sz="1400" smtClean="0">
                <a:solidFill>
                  <a:prstClr val="white"/>
                </a:solidFill>
                <a:latin typeface="Times New Roman" panose="02020603050405020304" pitchFamily="18" charset="0"/>
                <a:ea typeface="文鼎ＰＬ简中楷" pitchFamily="2" charset="-122"/>
              </a:rPr>
              <a:pPr marL="22255"/>
              <a:t>52</a:t>
            </a:fld>
            <a:endParaRPr lang="en-US" altLang="zh-CN" sz="1400" dirty="0" smtClean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4294967295"/>
          </p:nvPr>
        </p:nvSpPr>
        <p:spPr>
          <a:xfrm>
            <a:off x="10859" y="6604852"/>
            <a:ext cx="2103120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fld id="{BCB25B09-4BBA-489F-ACD9-DC55D8A6A9D2}" type="datetime4">
              <a:rPr lang="en-US" altLang="zh-CN" sz="1400" smtClean="0">
                <a:solidFill>
                  <a:prstClr val="white"/>
                </a:solidFill>
                <a:latin typeface="Times New Roman" panose="02020603050405020304" pitchFamily="18" charset="0"/>
                <a:ea typeface="文鼎ＰＬ简中楷" pitchFamily="2" charset="-122"/>
              </a:rPr>
              <a:pPr/>
              <a:t>March 31, 2021</a:t>
            </a:fld>
            <a:endParaRPr lang="en-US" altLang="zh-CN" sz="1400" dirty="0" smtClean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294967295"/>
          </p:nvPr>
        </p:nvSpPr>
        <p:spPr>
          <a:xfrm>
            <a:off x="2167194" y="6604852"/>
            <a:ext cx="5336968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endParaRPr lang="zh-CN" altLang="en-US" sz="1400" dirty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929" y="1702994"/>
            <a:ext cx="7456545" cy="1342898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0" y="322188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 I2C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总线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268760"/>
            <a:ext cx="7632848" cy="521354"/>
          </a:xfrm>
          <a:prstGeom prst="rect">
            <a:avLst/>
          </a:prstGeom>
        </p:spPr>
        <p:txBody>
          <a:bodyPr vert="horz" wrap="square" lIns="0" tIns="36276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800" b="0" dirty="0" smtClean="0">
                <a:latin typeface="宋体" pitchFamily="2" charset="-122"/>
                <a:ea typeface="宋体" pitchFamily="2" charset="-122"/>
                <a:cs typeface="华文中宋"/>
              </a:rPr>
              <a:t>标准模式I2C</a:t>
            </a:r>
            <a:r>
              <a:rPr sz="2800" b="0" spc="-4" dirty="0" smtClean="0">
                <a:latin typeface="宋体" pitchFamily="2" charset="-122"/>
                <a:ea typeface="宋体" pitchFamily="2" charset="-122"/>
                <a:cs typeface="华文中宋"/>
              </a:rPr>
              <a:t> </a:t>
            </a:r>
            <a:r>
              <a:rPr sz="2800" b="0" spc="-26" dirty="0" err="1" smtClean="0">
                <a:latin typeface="宋体" pitchFamily="2" charset="-122"/>
                <a:ea typeface="宋体" pitchFamily="2" charset="-122"/>
                <a:cs typeface="华文中宋"/>
              </a:rPr>
              <a:t>总线规范的扩展</a:t>
            </a:r>
            <a:endParaRPr sz="2800" b="0" dirty="0"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557376" y="6604852"/>
            <a:ext cx="1584344" cy="2761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255"/>
            <a:fld id="{81D60167-4931-47E6-BA6A-407CBD079E47}" type="slidenum">
              <a:rPr lang="en-US" altLang="zh-CN" sz="1400" smtClean="0">
                <a:solidFill>
                  <a:prstClr val="white"/>
                </a:solidFill>
                <a:latin typeface="Times New Roman" panose="02020603050405020304" pitchFamily="18" charset="0"/>
                <a:ea typeface="文鼎ＰＬ简中楷" pitchFamily="2" charset="-122"/>
              </a:rPr>
              <a:pPr marL="22255"/>
              <a:t>53</a:t>
            </a:fld>
            <a:endParaRPr lang="en-US" altLang="zh-CN" sz="1400" dirty="0" smtClean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512" y="2060849"/>
            <a:ext cx="8856984" cy="41764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1020" marR="61759" indent="-300449">
              <a:lnSpc>
                <a:spcPct val="100099"/>
              </a:lnSpc>
              <a:tabLst>
                <a:tab pos="311020" algn="l"/>
              </a:tabLst>
            </a:pPr>
            <a:r>
              <a:rPr sz="1500" spc="92" dirty="0" smtClean="0">
                <a:solidFill>
                  <a:srgbClr val="CC9A00"/>
                </a:solidFill>
                <a:latin typeface="Arial"/>
                <a:cs typeface="Arial"/>
              </a:rPr>
              <a:t> 	</a:t>
            </a:r>
            <a:r>
              <a:rPr sz="2400" spc="-22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标准模式</a:t>
            </a:r>
            <a:r>
              <a:rPr sz="2400" b="0" spc="-22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I2C总线规范在80年代初期已经存在。它</a:t>
            </a:r>
            <a:r>
              <a:rPr sz="2400" b="0" spc="-26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规</a:t>
            </a:r>
            <a:r>
              <a:rPr sz="2400" b="0" spc="-18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定数据传输速率可高达100kbit/s </a:t>
            </a:r>
            <a:r>
              <a:rPr sz="2400" b="0" spc="-22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，而且7 </a:t>
            </a:r>
            <a:r>
              <a:rPr sz="2400" b="0" spc="-26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位寻</a:t>
            </a:r>
            <a:r>
              <a:rPr sz="2400" b="0" spc="-9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址</a:t>
            </a:r>
            <a:r>
              <a:rPr sz="2400" b="0" spc="-26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。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>
              <a:lnSpc>
                <a:spcPts val="526"/>
              </a:lnSpc>
              <a:spcBef>
                <a:spcPts val="21"/>
              </a:spcBef>
            </a:pP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311577" marR="11128" indent="-300449">
              <a:lnSpc>
                <a:spcPct val="100200"/>
              </a:lnSpc>
              <a:tabLst>
                <a:tab pos="311020" algn="l"/>
              </a:tabLst>
            </a:pPr>
            <a:r>
              <a:rPr sz="2400" b="0" spc="92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	</a:t>
            </a:r>
            <a:r>
              <a:rPr sz="2400" b="0" spc="-22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标准模式I2C总线规范</a:t>
            </a:r>
            <a:r>
              <a:rPr sz="2400" b="0" spc="-26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不断升级。到今天它提供了以下的扩</a:t>
            </a:r>
            <a:r>
              <a:rPr sz="2400" b="0" spc="-22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展</a:t>
            </a:r>
            <a:r>
              <a:rPr sz="2400" b="0" spc="-26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：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>
              <a:lnSpc>
                <a:spcPts val="438"/>
              </a:lnSpc>
              <a:spcBef>
                <a:spcPts val="33"/>
              </a:spcBef>
            </a:pP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312689">
              <a:tabLst>
                <a:tab pos="597560" algn="l"/>
              </a:tabLst>
            </a:pPr>
            <a:r>
              <a:rPr sz="2400" b="0" spc="697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	</a:t>
            </a:r>
            <a:r>
              <a:rPr sz="240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快速模式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位速率高达400kbit/s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>
              <a:lnSpc>
                <a:spcPts val="438"/>
              </a:lnSpc>
              <a:spcBef>
                <a:spcPts val="18"/>
              </a:spcBef>
            </a:pP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312689">
              <a:tabLst>
                <a:tab pos="597560" algn="l"/>
              </a:tabLst>
            </a:pPr>
            <a:r>
              <a:rPr sz="2400" b="0" spc="697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	</a:t>
            </a:r>
            <a:r>
              <a:rPr sz="240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高速模式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(Hs模式)位速率高达3.4Mbit/s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  <a:p>
            <a:pPr>
              <a:lnSpc>
                <a:spcPts val="438"/>
              </a:lnSpc>
              <a:spcBef>
                <a:spcPts val="18"/>
              </a:spcBef>
            </a:pP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312689">
              <a:tabLst>
                <a:tab pos="597560" algn="l"/>
              </a:tabLst>
            </a:pPr>
            <a:r>
              <a:rPr sz="2400" b="0" spc="697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"/>
              </a:rPr>
              <a:t> 	</a:t>
            </a:r>
            <a:r>
              <a:rPr sz="240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10位寻址</a:t>
            </a:r>
            <a:r>
              <a:rPr sz="2400" b="0" spc="-4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允许使用高达1024个额外的从机地</a:t>
            </a:r>
            <a:r>
              <a:rPr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华文中宋"/>
              </a:rPr>
              <a:t>址</a:t>
            </a:r>
            <a:endParaRPr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华文中宋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10859" y="6604852"/>
            <a:ext cx="2103120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pPr marL="22255"/>
            <a:fld id="{93771B61-EE6C-4942-8208-70D288A4137D}" type="datetime4">
              <a:rPr lang="en-US" altLang="zh-CN" sz="1400" smtClean="0">
                <a:solidFill>
                  <a:prstClr val="white"/>
                </a:solidFill>
                <a:latin typeface="Times New Roman" panose="02020603050405020304" pitchFamily="18" charset="0"/>
                <a:ea typeface="文鼎ＰＬ简中楷" pitchFamily="2" charset="-122"/>
              </a:rPr>
              <a:pPr marL="22255"/>
              <a:t>March 31, 2021</a:t>
            </a:fld>
            <a:endParaRPr lang="en-US" altLang="zh-CN" sz="1400" dirty="0" smtClean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2167194" y="6604852"/>
            <a:ext cx="5336968" cy="276161"/>
          </a:xfrm>
          <a:prstGeom prst="rect">
            <a:avLst/>
          </a:prstGeom>
        </p:spPr>
        <p:txBody>
          <a:bodyPr lIns="80120" tIns="40060" rIns="80120" bIns="40060"/>
          <a:lstStyle/>
          <a:p>
            <a:pPr marL="22255"/>
            <a:endParaRPr lang="zh-CN" altLang="en-US" sz="1400" dirty="0" smtClean="0">
              <a:solidFill>
                <a:prstClr val="white"/>
              </a:solidFill>
              <a:latin typeface="Times New Roman" panose="02020603050405020304" pitchFamily="18" charset="0"/>
              <a:ea typeface="文鼎ＰＬ简中楷" pitchFamily="2" charset="-122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22188"/>
            <a:ext cx="9144000" cy="570403"/>
          </a:xfrm>
          <a:prstGeom prst="rect">
            <a:avLst/>
          </a:prstGeom>
        </p:spPr>
        <p:txBody>
          <a:bodyPr lIns="80120" tIns="40060" rIns="80120" bIns="4006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 I2C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总线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I2C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应用注意事项</a:t>
            </a:r>
            <a:endParaRPr lang="zh-CN" altLang="en-US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ACK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与死机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、帧间隔与正常通信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、不是所有芯片都支持广播地址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位与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10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位地址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SCL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SDA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一定要开路输出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、时钟速率与通信距离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、结束与复位</a:t>
            </a:r>
            <a:endParaRPr lang="zh-CN" altLang="en-US"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硬件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通信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相互通道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UART</a:t>
            </a:r>
          </a:p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I2C</a:t>
            </a:r>
          </a:p>
          <a:p>
            <a:r>
              <a:rPr lang="en-US" altLang="zh-CN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SPI</a:t>
            </a:r>
          </a:p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1-WIRE(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单总线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55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SPI 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串行外设接口总线</a:t>
            </a:r>
            <a:endParaRPr lang="zh-CN" altLang="en-US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SPI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总线是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Motorola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公司推出的同步串行外设接口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它用于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MCU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与外设以串行方式进行通信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(8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位数据同时同步地被发送和接收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 ,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系统可配置为主或从操作模式。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外围设备包括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LCD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OLED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显示驱动器或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A/D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转换器、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FLASH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存储器、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RF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等。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SPI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需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条线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: </a:t>
            </a:r>
          </a:p>
          <a:p>
            <a:pPr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串行时钟线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SCK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pPr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主机输入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/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从机输出数据线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MISO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主机输出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/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从机输入数据线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MOSI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pPr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低电平有效的从机选择线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CS(SS)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SPI</a:t>
            </a:r>
            <a:r>
              <a:rPr lang="zh-CN" altLang="en-US" sz="24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最高速率可达</a:t>
            </a:r>
            <a:r>
              <a:rPr lang="en-US" altLang="zh-CN" sz="24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5 Mb/ s</a:t>
            </a:r>
            <a:endParaRPr lang="zh-CN" altLang="en-US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SPI 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总线系统的组成</a:t>
            </a:r>
            <a:endParaRPr lang="zh-CN" altLang="en-US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008681"/>
            <a:ext cx="8856662" cy="356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宋体" pitchFamily="2" charset="-122"/>
                <a:ea typeface="宋体" pitchFamily="2" charset="-122"/>
              </a:rPr>
              <a:t>SPI 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总线时序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当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SPI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工作时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高位在前</a:t>
            </a:r>
          </a:p>
          <a:p>
            <a:r>
              <a:rPr lang="en-US" altLang="zh-CN" sz="2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SPI</a:t>
            </a:r>
            <a:r>
              <a:rPr lang="zh-CN" altLang="en-US" sz="2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总线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典型时序图如图所示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348880"/>
            <a:ext cx="8640960" cy="382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用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GPIO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口线模拟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SPI 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操作</a:t>
            </a:r>
            <a:endParaRPr lang="zh-CN" altLang="en-US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对于没有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SPI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接口的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MCU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来说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可使用软件来模拟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SPI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的操作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包括串行时钟、数据输入和输出。</a:t>
            </a:r>
            <a:endParaRPr lang="zh-CN" altLang="en-US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硬件基础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复位与</a:t>
            </a:r>
            <a:r>
              <a:rPr lang="zh-CN" altLang="zh-CN" sz="3600" b="0" dirty="0" smtClean="0">
                <a:latin typeface="宋体" pitchFamily="2" charset="-122"/>
                <a:ea typeface="宋体" pitchFamily="2" charset="-122"/>
              </a:rPr>
              <a:t>特殊功能寄存器</a:t>
            </a:r>
            <a:endParaRPr lang="zh-CN" altLang="en-US" sz="3600" b="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部分寄存器不受任何复位影响，其状态在上电时不确定，在其他复位时不变；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部分寄存器复位时会变为确定初值；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部分寄存器不受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WDT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复位的影响；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复位后要根据具体情况进行赋值操作。</a:t>
            </a:r>
            <a:endParaRPr lang="en-US" altLang="zh-CN" sz="2800" b="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冷、热启动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的区分与处理</a:t>
            </a:r>
            <a:endParaRPr lang="en-US" altLang="zh-CN" sz="28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无复位标志的处理</a:t>
            </a:r>
            <a:endParaRPr lang="en-US" altLang="zh-CN" sz="28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buNone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利用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RAM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特性（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上电随机、复位不受影响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）建立标志区，写入关键字，通过比较关键字区分冷热启动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SPI</a:t>
            </a:r>
            <a:r>
              <a:rPr lang="zh-CN" altLang="en-US" b="0" dirty="0" smtClean="0"/>
              <a:t> 注意事项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对于不同的串行接口外围芯片</a:t>
            </a:r>
            <a:r>
              <a:rPr lang="en-US" altLang="zh-CN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它们的时钟时序是不同的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硬件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通信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相互通道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UART</a:t>
            </a:r>
          </a:p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I2C</a:t>
            </a:r>
          </a:p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SPI</a:t>
            </a:r>
          </a:p>
          <a:p>
            <a:r>
              <a:rPr lang="en-US" altLang="zh-CN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1-WIRE(</a:t>
            </a:r>
            <a:r>
              <a:rPr lang="zh-CN" altLang="en-US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单总线</a:t>
            </a:r>
            <a:r>
              <a:rPr lang="en-US" altLang="zh-CN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b="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61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1-WIRE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Dallas 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研发，可单线供电、通信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复位与初始化</a:t>
            </a:r>
            <a:endParaRPr lang="zh-CN" altLang="en-US" sz="28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157413"/>
            <a:ext cx="6826343" cy="2423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1-WIRE</a:t>
            </a:r>
            <a:endParaRPr lang="zh-CN" altLang="en-US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4232" y="1125538"/>
            <a:ext cx="5306973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1-WIRE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处理流程 </a:t>
            </a:r>
          </a:p>
          <a:p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通过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1-Wire 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端口访问协议如下： </a:t>
            </a:r>
          </a:p>
          <a:p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、初始化 </a:t>
            </a:r>
          </a:p>
          <a:p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ROM 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功能命令</a:t>
            </a:r>
          </a:p>
          <a:p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PIO 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功能命令</a:t>
            </a:r>
          </a:p>
          <a:p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、数据 </a:t>
            </a:r>
          </a:p>
          <a:p>
            <a:endParaRPr lang="zh-CN" altLang="en-US" sz="28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初始化 </a:t>
            </a:r>
          </a:p>
          <a:p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1-Wire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总线上的所有数据传输均从初始化过程开始。初始化序列由主机发送的复位脉冲和从机发送的应答脉冲组成。应答脉冲用于通知总线主机从器件已挂接在总线上，并已准备就绪。</a:t>
            </a:r>
            <a:endParaRPr lang="zh-CN" altLang="en-US" sz="2000" b="0" i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ROM 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功能命令</a:t>
            </a:r>
          </a:p>
          <a:p>
            <a:pPr>
              <a:buNone/>
            </a:pP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一旦主机检测到应答，就会发出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条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ROM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功能命令中的一个。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Read ROM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读取的</a:t>
            </a: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位家族码、唯一的</a:t>
            </a: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48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位序列码和</a:t>
            </a: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位</a:t>
            </a: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CRC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码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。该命令只适用于总线上只有一个从器件的情况。如果总线上连接了多个从器件，那么当所有从器件都试图在同一时刻发送数据时就会发生数据冲突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漏极开路产生“线与”结果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，导致从机读取的家族码和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48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位序列码与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CRC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码不匹配。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Match ROM 64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位</a:t>
            </a: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ROM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码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，总线主机利用该命令可以访问多点总线上某个特定的器件。只有其内部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ROM 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码与主机发出的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64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位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ROM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码（包括外部地址）正确匹配的器件才会响应随后的存储功能命令，而与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64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位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ROM 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码不匹配的其它从器件均等待下一个复位脉冲。</a:t>
            </a:r>
            <a:endParaRPr lang="zh-CN" altLang="en-US"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Search ROM 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[F0h]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当系统启动初始化时，主机不知道从器件的数量，也不知道各器件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ID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。利用总线的“线与”特性，主机可用排除法来确定所有从器件的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ID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为得到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ID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码，主机从最低有效位开始发送三个时隙。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在第一个时隙中，参与查询的从器件输出自身器件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ID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码的真值。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在第二个时隙中，参与查询的从器件输出其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ID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码的反码。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第三个时隙中，由主机写入所选位的原码。所有与主机写入位不匹配的从器件都将不再参与搜索。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如果主机读取到的从器件的原码和补码均为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，那么，总线主机将认为至少存在两个以上的从器件。选择将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写入从器件，总线主机的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ROM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码树就出现了分支。完成最低有效位到最高有效位的整个循环后，总线主机就得到了一个从器件的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ID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码。</a:t>
            </a:r>
            <a:r>
              <a:rPr lang="zh-CN" altLang="en-US" sz="2400" b="0" i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Skip ROM [</a:t>
            </a:r>
            <a:r>
              <a:rPr lang="en-US" altLang="zh-CN" sz="280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CCh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] </a:t>
            </a:r>
          </a:p>
          <a:p>
            <a:pPr>
              <a:buNone/>
            </a:pP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在单点总线系统中，总线主机可使用该命令直接访问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PIO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而不需要提供从器件的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64 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位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ROM 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码，从而节省时间。如果总线上挂接有多个从器件，并且在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Skip ROM 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命令后紧跟着发出一个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Read 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命令，那么总线上的多个从器件就会同时传输数据，从而发生冲突（漏极开路下拉产生“线与”结果）。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Resume [A5h] </a:t>
            </a:r>
          </a:p>
          <a:p>
            <a:pPr>
              <a:buNone/>
            </a:pP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为了最大程度提高多点网络中的数据吞吐量，可以使用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Resume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命令。执行该操作时首先检查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RC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位的状态，如果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RC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标志为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，则直接传送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PIO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控制功能命令，类似于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Skip ROM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命令。将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RC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位置位的唯一方法是执行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Match ROM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Search ROM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Overdrive Match ROM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命令，一旦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RC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位为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，便可用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Resume Command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功能反复访问该器件。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Overdrive Skip ROM [3Ch] </a:t>
            </a:r>
          </a:p>
          <a:p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在单点总线中，总线主机可通过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Overdrive Skip ROM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命令在不知道从器件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ID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的情况下访问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PIO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，从而节省时间。与普通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Skip ROM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命令不同的是，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Overdrive Skip ROM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命令可将设备设置为高速模式（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OD = 1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）。执行了此命令后，所有通信将运行在高速模式下，直到主机发送一个最短持续时间为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480μs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的复位脉冲把总线上的所有从器件重新设置为标准速度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(OD = 0)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为止。</a:t>
            </a:r>
          </a:p>
          <a:p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对于多点总线， 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Overdrive Skip ROM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命令将会把所有支持高速模式的从器件设置为高速模式。随后，在高速模式下发出一个复位脉冲，然后发出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Match ROM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Search ROM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命令序列，这将加快搜索过程。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69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硬件基础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振荡源</a:t>
            </a:r>
            <a:endParaRPr lang="zh-CN" altLang="en-US" sz="36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振荡源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：内部（</a:t>
            </a:r>
            <a:r>
              <a:rPr lang="zh-CN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不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精</a:t>
            </a:r>
            <a:r>
              <a:rPr lang="zh-CN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准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）、外部（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RC/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陶瓷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晶体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/EC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及差异、配置）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时钟占空比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1:1</a:t>
            </a:r>
          </a:p>
          <a:p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时钟分频与分配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（总线时钟、部件时钟）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指令周期与时钟周期</a:t>
            </a:r>
            <a:endParaRPr lang="en-US" altLang="zh-CN" sz="28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振荡器控制：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频率选择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状态锁定位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状态稳定位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起振定时器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OST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）确保起振并且有稳定的时钟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</a:t>
            </a:r>
            <a:endParaRPr lang="zh-CN" altLang="en-US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Overdrive Match ROM [69h] </a:t>
            </a:r>
          </a:p>
          <a:p>
            <a:pPr>
              <a:buNone/>
            </a:pP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主机发出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Overdrive Match ROM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命令之后、再以高速模式的速率发送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64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位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ROM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码，这使其可在多点总线上寻址到一个特定的设备，并同时将其设置为高速模式。只有内部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ROM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码与主机发出的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64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位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ROM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码匹配的设备才会响应随后的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PIO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功能命令。已经被前面的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Overdrive Skip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命令或 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Overdrive Match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命令设为高速模式的从机将一直保持高速模式。所有支持高速模式的从机在持续时间最小为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480μs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的复位脉冲后回到标准速率。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Overdrive Match ROM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命令适用于单点或多点总线。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70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71</a:t>
            </a:fld>
            <a:endParaRPr lang="en-US" altLang="zh-CN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6822" y="1125538"/>
            <a:ext cx="4301794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硬件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输入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前向通道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GPIN</a:t>
            </a:r>
          </a:p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A/D</a:t>
            </a:r>
          </a:p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CAP</a:t>
            </a:r>
          </a:p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KINT</a:t>
            </a:r>
          </a:p>
          <a:p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触摸按键</a:t>
            </a:r>
            <a:endParaRPr lang="zh-CN" altLang="en-US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72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硬件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输出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后向通道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GPOUT</a:t>
            </a:r>
          </a:p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D/A</a:t>
            </a:r>
          </a:p>
          <a:p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PWM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硬件基础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端口</a:t>
            </a:r>
            <a:endParaRPr lang="zh-CN" altLang="en-US" sz="36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通用端口电平要求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H ≥70%*</a:t>
            </a:r>
            <a:r>
              <a:rPr lang="en-US" altLang="zh-CN" sz="28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Vcc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L ≤ 30%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Vcc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信号上升时间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10%*</a:t>
            </a:r>
            <a:r>
              <a:rPr lang="en-US" altLang="zh-CN" sz="28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Vcc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上升到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90%*</a:t>
            </a:r>
            <a:r>
              <a:rPr lang="en-US" altLang="zh-CN" sz="28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Vcc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所需时间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信号下降时间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90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%*</a:t>
            </a:r>
            <a:r>
              <a:rPr lang="en-US" altLang="zh-CN" sz="28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Vcc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下降到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10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%*</a:t>
            </a:r>
            <a:r>
              <a:rPr lang="en-US" altLang="zh-CN" sz="2800" b="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Vcc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所需时间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好信号：上升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下降时间 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≤ 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信号周期*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4%</a:t>
            </a:r>
          </a:p>
          <a:p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端口复用</a:t>
            </a:r>
            <a:endParaRPr lang="en-US" altLang="zh-CN" sz="28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端口配置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zh-CN" altLang="en-US" sz="2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易用性与灵活性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复杂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）：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功能选择、方向选择、极性选择、端口时钟配置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输入：模拟、数字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中断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边沿、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KINT)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、上拉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下拉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输出：拉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灌电流、频率、</a:t>
            </a:r>
            <a:r>
              <a:rPr lang="zh-CN" altLang="en-US" sz="2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推挽</a:t>
            </a:r>
            <a:r>
              <a:rPr lang="en-US" altLang="zh-CN" sz="2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/OD</a:t>
            </a:r>
            <a:r>
              <a:rPr lang="zh-CN" altLang="en-US" sz="2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开漏</a:t>
            </a:r>
            <a:endParaRPr lang="en-US" altLang="zh-CN" sz="2800" b="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硬件基础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功耗控制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功耗控制 </a:t>
            </a:r>
            <a:r>
              <a:rPr lang="en-US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P=K* f² </a:t>
            </a:r>
          </a:p>
          <a:p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分总线和部件控制时钟（节能、</a:t>
            </a:r>
            <a:r>
              <a:rPr lang="zh-CN" altLang="en-US" sz="2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规避干扰</a:t>
            </a:r>
            <a:r>
              <a:rPr lang="zh-CN" altLang="zh-CN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低电压供电</a:t>
            </a:r>
            <a:endParaRPr lang="en-US" altLang="zh-CN" sz="28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4ACCA-2750-45FA-B054-2E3D1CF58566}" type="datetime1">
              <a:rPr lang="zh-CN" altLang="en-US" smtClean="0"/>
              <a:pPr>
                <a:defRPr/>
              </a:pPr>
              <a:t>2021/3/31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chool01">
  <a:themeElements>
    <a:clrScheme name="School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School01">
      <a:majorFont>
        <a:latin typeface="CMU Sans Serif"/>
        <a:ea typeface="文泉驿正黑"/>
        <a:cs typeface=""/>
      </a:majorFont>
      <a:minorFont>
        <a:latin typeface="CMU Serif"/>
        <a:ea typeface="文鼎ＰＬ简报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ctr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0000"/>
          <a:buFont typeface="Wingdings" panose="05000000000000000000" pitchFamily="2" charset="2"/>
          <a:buChar char="n"/>
          <a:tabLst/>
          <a:defRPr kumimoji="0" lang="zh-CN" sz="3200" b="1" i="0" u="none" strike="noStrike" cap="none" normalizeH="0" baseline="0" smtClean="0">
            <a:ln>
              <a:noFill/>
            </a:ln>
            <a:solidFill>
              <a:srgbClr val="9900CC"/>
            </a:solidFill>
            <a:effectLst/>
            <a:latin typeface="Arial" panose="020B0604020202020204" pitchFamily="34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ctr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0000"/>
          <a:buFont typeface="Wingdings" panose="05000000000000000000" pitchFamily="2" charset="2"/>
          <a:buChar char="n"/>
          <a:tabLst/>
          <a:defRPr kumimoji="0" lang="zh-CN" sz="3200" b="1" i="0" u="none" strike="noStrike" cap="none" normalizeH="0" baseline="0" smtClean="0">
            <a:ln>
              <a:noFill/>
            </a:ln>
            <a:solidFill>
              <a:srgbClr val="9900CC"/>
            </a:solidFill>
            <a:effectLst/>
            <a:latin typeface="Arial" panose="020B0604020202020204" pitchFamily="34" charset="0"/>
            <a:ea typeface="仿宋_GB2312" pitchFamily="49" charset="-122"/>
          </a:defRPr>
        </a:defPPr>
      </a:lstStyle>
    </a:lnDef>
  </a:objectDefaults>
  <a:extraClrSchemeLst>
    <a:extraClrScheme>
      <a:clrScheme name="School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ool01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ool01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ool01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hool01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hool01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hool01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hool01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hool01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4014</TotalTime>
  <Words>3322</Words>
  <Application>Microsoft Office PowerPoint</Application>
  <PresentationFormat>全屏显示(4:3)</PresentationFormat>
  <Paragraphs>651</Paragraphs>
  <Slides>73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75" baseType="lpstr">
      <vt:lpstr>School01</vt:lpstr>
      <vt:lpstr>Image</vt:lpstr>
      <vt:lpstr>嵌入式接口技术</vt:lpstr>
      <vt:lpstr>嵌入式接口</vt:lpstr>
      <vt:lpstr>硬件基础</vt:lpstr>
      <vt:lpstr>硬件基础-电源电压</vt:lpstr>
      <vt:lpstr>硬件基础-复位</vt:lpstr>
      <vt:lpstr>硬件基础-复位与特殊功能寄存器</vt:lpstr>
      <vt:lpstr>硬件基础-振荡源</vt:lpstr>
      <vt:lpstr>硬件基础-端口</vt:lpstr>
      <vt:lpstr>硬件基础-功耗控制</vt:lpstr>
      <vt:lpstr>硬件基础-可靠性</vt:lpstr>
      <vt:lpstr>硬件-通信(相互通道)</vt:lpstr>
      <vt:lpstr>幻灯片 12</vt:lpstr>
      <vt:lpstr>1) 通信方式</vt:lpstr>
      <vt:lpstr>幻灯片 14</vt:lpstr>
      <vt:lpstr>幻灯片 15</vt:lpstr>
      <vt:lpstr>幻灯片 16</vt:lpstr>
      <vt:lpstr>3) 串行通信协议 常采用的通信协议有两类：异步协议和同步协议</vt:lpstr>
      <vt:lpstr>幻灯片 18</vt:lpstr>
      <vt:lpstr>幻灯片 19</vt:lpstr>
      <vt:lpstr>幻灯片 20</vt:lpstr>
      <vt:lpstr>4) 信息的校验方式</vt:lpstr>
      <vt:lpstr>幻灯片 22</vt:lpstr>
      <vt:lpstr>幻灯片 23</vt:lpstr>
      <vt:lpstr>幻灯片 24</vt:lpstr>
      <vt:lpstr>幻灯片 25</vt:lpstr>
      <vt:lpstr>RS－232C串行接口标准</vt:lpstr>
      <vt:lpstr>幻灯片 27</vt:lpstr>
      <vt:lpstr>幻灯片 28</vt:lpstr>
      <vt:lpstr>接口信号功能</vt:lpstr>
      <vt:lpstr>信号线的连接</vt:lpstr>
      <vt:lpstr>2) 近距离连接 近距离连接不用MODEM，如下图所示。</vt:lpstr>
      <vt:lpstr>串行通信协议应用注意事项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硬件-通信(相互通道)</vt:lpstr>
      <vt:lpstr>幻灯片 41</vt:lpstr>
      <vt:lpstr>幻灯片 42</vt:lpstr>
      <vt:lpstr>I2C总线是多主系统：系统可以有多个I2C节点设备组成</vt:lpstr>
      <vt:lpstr>幻灯片 44</vt:lpstr>
      <vt:lpstr>  4) 结束/停止信号(P) 启动信号和停止信号的产生见下图。</vt:lpstr>
      <vt:lpstr>幻灯片 46</vt:lpstr>
      <vt:lpstr>幻灯片 47</vt:lpstr>
      <vt:lpstr>I2C总线基本操作</vt:lpstr>
      <vt:lpstr>幻灯片 49</vt:lpstr>
      <vt:lpstr>启动和停止条件</vt:lpstr>
      <vt:lpstr>幻灯片 51</vt:lpstr>
      <vt:lpstr>幻灯片 52</vt:lpstr>
      <vt:lpstr>标准模式I2C 总线规范的扩展</vt:lpstr>
      <vt:lpstr>I2C应用注意事项</vt:lpstr>
      <vt:lpstr>硬件-通信(相互通道)</vt:lpstr>
      <vt:lpstr>SPI 串行外设接口总线</vt:lpstr>
      <vt:lpstr>SPI 总线系统的组成</vt:lpstr>
      <vt:lpstr>SPI 总线时序</vt:lpstr>
      <vt:lpstr>用GPIO口线模拟SPI 操作</vt:lpstr>
      <vt:lpstr>SPI 注意事项</vt:lpstr>
      <vt:lpstr>硬件-通信(相互通道)</vt:lpstr>
      <vt:lpstr>1-WIRE</vt:lpstr>
      <vt:lpstr>1-WIRE</vt:lpstr>
      <vt:lpstr>1-WIRE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硬件-输入(前向通道)</vt:lpstr>
      <vt:lpstr>硬件-输出(后向通道)</vt:lpstr>
    </vt:vector>
  </TitlesOfParts>
  <Company>adfadfadsf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adfadfadf</dc:creator>
  <cp:lastModifiedBy>think</cp:lastModifiedBy>
  <cp:revision>879</cp:revision>
  <dcterms:created xsi:type="dcterms:W3CDTF">2008-12-24T07:43:23Z</dcterms:created>
  <dcterms:modified xsi:type="dcterms:W3CDTF">2021-03-31T12:32:15Z</dcterms:modified>
</cp:coreProperties>
</file>