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48"/>
  </p:notesMasterIdLst>
  <p:sldIdLst>
    <p:sldId id="460" r:id="rId2"/>
    <p:sldId id="337" r:id="rId3"/>
    <p:sldId id="418" r:id="rId4"/>
    <p:sldId id="421" r:id="rId5"/>
    <p:sldId id="422" r:id="rId6"/>
    <p:sldId id="431" r:id="rId7"/>
    <p:sldId id="432" r:id="rId8"/>
    <p:sldId id="435" r:id="rId9"/>
    <p:sldId id="436" r:id="rId10"/>
    <p:sldId id="407" r:id="rId11"/>
    <p:sldId id="408" r:id="rId12"/>
    <p:sldId id="414" r:id="rId13"/>
    <p:sldId id="433" r:id="rId14"/>
    <p:sldId id="437" r:id="rId15"/>
    <p:sldId id="413" r:id="rId16"/>
    <p:sldId id="423" r:id="rId17"/>
    <p:sldId id="424" r:id="rId18"/>
    <p:sldId id="425" r:id="rId19"/>
    <p:sldId id="426" r:id="rId20"/>
    <p:sldId id="427" r:id="rId21"/>
    <p:sldId id="428" r:id="rId22"/>
    <p:sldId id="438" r:id="rId23"/>
    <p:sldId id="375" r:id="rId24"/>
    <p:sldId id="416" r:id="rId25"/>
    <p:sldId id="374" r:id="rId26"/>
    <p:sldId id="376" r:id="rId27"/>
    <p:sldId id="405" r:id="rId28"/>
    <p:sldId id="406" r:id="rId29"/>
    <p:sldId id="377" r:id="rId30"/>
    <p:sldId id="404" r:id="rId31"/>
    <p:sldId id="378" r:id="rId32"/>
    <p:sldId id="392" r:id="rId33"/>
    <p:sldId id="393" r:id="rId34"/>
    <p:sldId id="385" r:id="rId35"/>
    <p:sldId id="386" r:id="rId36"/>
    <p:sldId id="379" r:id="rId37"/>
    <p:sldId id="380" r:id="rId38"/>
    <p:sldId id="382" r:id="rId39"/>
    <p:sldId id="387" r:id="rId40"/>
    <p:sldId id="388" r:id="rId41"/>
    <p:sldId id="389" r:id="rId42"/>
    <p:sldId id="390" r:id="rId43"/>
    <p:sldId id="383" r:id="rId44"/>
    <p:sldId id="384" r:id="rId45"/>
    <p:sldId id="434" r:id="rId46"/>
    <p:sldId id="417" r:id="rId47"/>
  </p:sldIdLst>
  <p:sldSz cx="10693400" cy="7569200"/>
  <p:notesSz cx="10693400" cy="7569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68" y="-8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A717B0C0-28F0-409B-8576-AA51231522F8}" type="datetimeFigureOut">
              <a:rPr lang="zh-CN" altLang="en-US" smtClean="0"/>
              <a:pPr/>
              <a:t>2021/6/9</a:t>
            </a:fld>
            <a:endParaRPr lang="zh-CN" altLang="en-US"/>
          </a:p>
        </p:txBody>
      </p:sp>
      <p:sp>
        <p:nvSpPr>
          <p:cNvPr id="4" name="Slide Image Placeholder 3"/>
          <p:cNvSpPr>
            <a:spLocks noGrp="1" noRot="1" noChangeAspect="1"/>
          </p:cNvSpPr>
          <p:nvPr>
            <p:ph type="sldImg" idx="2"/>
          </p:nvPr>
        </p:nvSpPr>
        <p:spPr>
          <a:xfrm>
            <a:off x="3541713" y="946150"/>
            <a:ext cx="3609975" cy="25542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1069975" y="3643313"/>
            <a:ext cx="8553450" cy="2979737"/>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718978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6057900" y="7189788"/>
            <a:ext cx="4632325" cy="379412"/>
          </a:xfrm>
          <a:prstGeom prst="rect">
            <a:avLst/>
          </a:prstGeom>
        </p:spPr>
        <p:txBody>
          <a:bodyPr vert="horz" lIns="91440" tIns="45720" rIns="91440" bIns="45720" rtlCol="0" anchor="b"/>
          <a:lstStyle>
            <a:lvl1pPr algn="r">
              <a:defRPr sz="1200"/>
            </a:lvl1pPr>
          </a:lstStyle>
          <a:p>
            <a:fld id="{EDB9FC78-D8D3-4737-847A-332C2A12D280}" type="slidenum">
              <a:rPr lang="zh-CN" altLang="en-US" smtClean="0"/>
              <a:pPr/>
              <a:t>‹#›</a:t>
            </a:fld>
            <a:endParaRPr lang="zh-CN" altLang="en-US"/>
          </a:p>
        </p:txBody>
      </p:sp>
    </p:spTree>
    <p:extLst>
      <p:ext uri="{BB962C8B-B14F-4D97-AF65-F5344CB8AC3E}">
        <p14:creationId xmlns="" xmlns:p14="http://schemas.microsoft.com/office/powerpoint/2010/main" val="23962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EDB9FC78-D8D3-4737-847A-332C2A12D280}" type="slidenum">
              <a:rPr lang="zh-CN" altLang="en-US" smtClean="0"/>
              <a:pPr/>
              <a:t>36</a:t>
            </a:fld>
            <a:endParaRPr lang="zh-CN" altLang="en-US"/>
          </a:p>
        </p:txBody>
      </p:sp>
    </p:spTree>
    <p:extLst>
      <p:ext uri="{BB962C8B-B14F-4D97-AF65-F5344CB8AC3E}">
        <p14:creationId xmlns="" xmlns:p14="http://schemas.microsoft.com/office/powerpoint/2010/main" val="2964555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3700" y="1955800"/>
            <a:ext cx="9906000" cy="1285748"/>
          </a:xfrm>
          <a:prstGeom prst="rect">
            <a:avLst/>
          </a:prstGeom>
        </p:spPr>
        <p:txBody>
          <a:bodyPr wrap="square" lIns="0" tIns="0" rIns="0" bIns="0" anchor="ctr" anchorCtr="0">
            <a:noAutofit/>
          </a:bodyPr>
          <a:lstStyle>
            <a:lvl1pPr algn="ctr">
              <a:defRPr sz="4800" b="1" kern="1200" baseline="0" dirty="0">
                <a:solidFill>
                  <a:srgbClr val="9900CC"/>
                </a:solidFill>
                <a:latin typeface="Arial" panose="020B0604020202020204" pitchFamily="34" charset="0"/>
                <a:ea typeface="黑体" panose="02010609060101010101" pitchFamily="49" charset="-122"/>
                <a:cs typeface="+mj-cs"/>
              </a:defRPr>
            </a:lvl1pPr>
          </a:lstStyle>
          <a:p>
            <a:endParaRPr dirty="0"/>
          </a:p>
        </p:txBody>
      </p:sp>
      <p:sp>
        <p:nvSpPr>
          <p:cNvPr id="3" name="Holder 3"/>
          <p:cNvSpPr>
            <a:spLocks noGrp="1"/>
          </p:cNvSpPr>
          <p:nvPr>
            <p:ph type="subTitle" idx="4"/>
          </p:nvPr>
        </p:nvSpPr>
        <p:spPr>
          <a:xfrm>
            <a:off x="850900" y="4238752"/>
            <a:ext cx="8991600" cy="1892300"/>
          </a:xfrm>
          <a:prstGeom prst="rect">
            <a:avLst/>
          </a:prstGeom>
        </p:spPr>
        <p:txBody>
          <a:bodyPr wrap="square" lIns="0" tIns="0" rIns="0" bIns="0">
            <a:noAutofit/>
          </a:bodyPr>
          <a:lstStyle>
            <a:lvl1pPr marL="0" indent="0" algn="ctr">
              <a:buNone/>
              <a:defRPr sz="3800" b="1" kern="1200" baseline="0" dirty="0">
                <a:solidFill>
                  <a:srgbClr val="000000"/>
                </a:solidFill>
                <a:latin typeface="Times New Roman" panose="02020603050405020304" pitchFamily="18" charset="0"/>
                <a:ea typeface="楷体" panose="02010609060101010101" pitchFamily="49" charset="-122"/>
                <a:cs typeface="+mn-cs"/>
              </a:defRPr>
            </a:lvl1pPr>
          </a:lstStyle>
          <a:p>
            <a:endParaRPr dirty="0"/>
          </a:p>
        </p:txBody>
      </p:sp>
      <p:sp>
        <p:nvSpPr>
          <p:cNvPr id="7" name="Line 5"/>
          <p:cNvSpPr>
            <a:spLocks noChangeShapeType="1"/>
          </p:cNvSpPr>
          <p:nvPr userDrawn="1"/>
        </p:nvSpPr>
        <p:spPr bwMode="auto">
          <a:xfrm>
            <a:off x="4762" y="812800"/>
            <a:ext cx="10688637" cy="0"/>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aphicFrame>
        <p:nvGraphicFramePr>
          <p:cNvPr id="8" name="Object 7"/>
          <p:cNvGraphicFramePr>
            <a:graphicFrameLocks noChangeAspect="1"/>
          </p:cNvGraphicFramePr>
          <p:nvPr userDrawn="1">
            <p:extLst/>
          </p:nvPr>
        </p:nvGraphicFramePr>
        <p:xfrm>
          <a:off x="-1" y="-1"/>
          <a:ext cx="10693401" cy="816529"/>
        </p:xfrm>
        <a:graphic>
          <a:graphicData uri="http://schemas.openxmlformats.org/presentationml/2006/ole">
            <p:oleObj spid="_x0000_s1341" name="Image" r:id="rId3" imgW="13320635" imgH="1079365" progId="">
              <p:embed/>
            </p:oleObj>
          </a:graphicData>
        </a:graphic>
      </p:graphicFrame>
      <p:sp>
        <p:nvSpPr>
          <p:cNvPr id="9" name="Line 4"/>
          <p:cNvSpPr>
            <a:spLocks noChangeShapeType="1"/>
          </p:cNvSpPr>
          <p:nvPr userDrawn="1"/>
        </p:nvSpPr>
        <p:spPr bwMode="auto">
          <a:xfrm>
            <a:off x="4762" y="7277100"/>
            <a:ext cx="10685973" cy="0"/>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10" name="Picture 10" descr="2"/>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1" y="7302499"/>
            <a:ext cx="10693399" cy="3415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Freeform 6"/>
          <p:cNvSpPr>
            <a:spLocks/>
          </p:cNvSpPr>
          <p:nvPr userDrawn="1"/>
        </p:nvSpPr>
        <p:spPr bwMode="auto">
          <a:xfrm>
            <a:off x="597852" y="1117600"/>
            <a:ext cx="9497694" cy="5943600"/>
          </a:xfrm>
          <a:custGeom>
            <a:avLst/>
            <a:gdLst>
              <a:gd name="T0" fmla="*/ 2147483646 w 4049"/>
              <a:gd name="T1" fmla="*/ 2147483646 h 2343"/>
              <a:gd name="T2" fmla="*/ 2147483646 w 4049"/>
              <a:gd name="T3" fmla="*/ 2147483646 h 2343"/>
              <a:gd name="T4" fmla="*/ 2147483646 w 4049"/>
              <a:gd name="T5" fmla="*/ 2147483646 h 2343"/>
              <a:gd name="T6" fmla="*/ 2147483646 w 4049"/>
              <a:gd name="T7" fmla="*/ 2147483646 h 2343"/>
              <a:gd name="T8" fmla="*/ 2147483646 w 4049"/>
              <a:gd name="T9" fmla="*/ 2147483646 h 2343"/>
              <a:gd name="T10" fmla="*/ 2147483646 w 4049"/>
              <a:gd name="T11" fmla="*/ 2147483646 h 2343"/>
              <a:gd name="T12" fmla="*/ 2147483646 w 4049"/>
              <a:gd name="T13" fmla="*/ 2147483646 h 2343"/>
              <a:gd name="T14" fmla="*/ 2147483646 w 4049"/>
              <a:gd name="T15" fmla="*/ 2147483646 h 2343"/>
              <a:gd name="T16" fmla="*/ 2147483646 w 4049"/>
              <a:gd name="T17" fmla="*/ 2147483646 h 2343"/>
              <a:gd name="T18" fmla="*/ 2147483646 w 4049"/>
              <a:gd name="T19" fmla="*/ 2147483646 h 2343"/>
              <a:gd name="T20" fmla="*/ 2147483646 w 4049"/>
              <a:gd name="T21" fmla="*/ 2147483646 h 2343"/>
              <a:gd name="T22" fmla="*/ 2147483646 w 4049"/>
              <a:gd name="T23" fmla="*/ 2147483646 h 2343"/>
              <a:gd name="T24" fmla="*/ 2147483646 w 4049"/>
              <a:gd name="T25" fmla="*/ 2147483646 h 2343"/>
              <a:gd name="T26" fmla="*/ 2147483646 w 4049"/>
              <a:gd name="T27" fmla="*/ 2147483646 h 2343"/>
              <a:gd name="T28" fmla="*/ 2147483646 w 4049"/>
              <a:gd name="T29" fmla="*/ 2147483646 h 2343"/>
              <a:gd name="T30" fmla="*/ 2147483646 w 4049"/>
              <a:gd name="T31" fmla="*/ 2147483646 h 2343"/>
              <a:gd name="T32" fmla="*/ 2147483646 w 4049"/>
              <a:gd name="T33" fmla="*/ 2147483646 h 2343"/>
              <a:gd name="T34" fmla="*/ 2147483646 w 4049"/>
              <a:gd name="T35" fmla="*/ 2147483646 h 2343"/>
              <a:gd name="T36" fmla="*/ 2147483646 w 4049"/>
              <a:gd name="T37" fmla="*/ 2147483646 h 2343"/>
              <a:gd name="T38" fmla="*/ 2147483646 w 4049"/>
              <a:gd name="T39" fmla="*/ 2147483646 h 2343"/>
              <a:gd name="T40" fmla="*/ 2147483646 w 4049"/>
              <a:gd name="T41" fmla="*/ 2147483646 h 2343"/>
              <a:gd name="T42" fmla="*/ 2147483646 w 4049"/>
              <a:gd name="T43" fmla="*/ 2147483646 h 2343"/>
              <a:gd name="T44" fmla="*/ 2147483646 w 4049"/>
              <a:gd name="T45" fmla="*/ 2147483646 h 2343"/>
              <a:gd name="T46" fmla="*/ 2147483646 w 4049"/>
              <a:gd name="T47" fmla="*/ 2147483646 h 2343"/>
              <a:gd name="T48" fmla="*/ 2147483646 w 4049"/>
              <a:gd name="T49" fmla="*/ 2147483646 h 2343"/>
              <a:gd name="T50" fmla="*/ 2147483646 w 4049"/>
              <a:gd name="T51" fmla="*/ 2147483646 h 2343"/>
              <a:gd name="T52" fmla="*/ 2147483646 w 4049"/>
              <a:gd name="T53" fmla="*/ 2147483646 h 2343"/>
              <a:gd name="T54" fmla="*/ 2147483646 w 4049"/>
              <a:gd name="T55" fmla="*/ 2147483646 h 2343"/>
              <a:gd name="T56" fmla="*/ 2147483646 w 4049"/>
              <a:gd name="T57" fmla="*/ 2147483646 h 2343"/>
              <a:gd name="T58" fmla="*/ 2147483646 w 4049"/>
              <a:gd name="T59" fmla="*/ 2147483646 h 2343"/>
              <a:gd name="T60" fmla="*/ 2147483646 w 4049"/>
              <a:gd name="T61" fmla="*/ 2147483646 h 2343"/>
              <a:gd name="T62" fmla="*/ 2147483646 w 4049"/>
              <a:gd name="T63" fmla="*/ 2147483646 h 2343"/>
              <a:gd name="T64" fmla="*/ 2147483646 w 4049"/>
              <a:gd name="T65" fmla="*/ 2147483646 h 2343"/>
              <a:gd name="T66" fmla="*/ 2147483646 w 4049"/>
              <a:gd name="T67" fmla="*/ 2147483646 h 2343"/>
              <a:gd name="T68" fmla="*/ 2147483646 w 4049"/>
              <a:gd name="T69" fmla="*/ 2147483646 h 2343"/>
              <a:gd name="T70" fmla="*/ 2147483646 w 4049"/>
              <a:gd name="T71" fmla="*/ 2147483646 h 2343"/>
              <a:gd name="T72" fmla="*/ 2147483646 w 4049"/>
              <a:gd name="T73" fmla="*/ 2147483646 h 2343"/>
              <a:gd name="T74" fmla="*/ 2147483646 w 4049"/>
              <a:gd name="T75" fmla="*/ 2147483646 h 2343"/>
              <a:gd name="T76" fmla="*/ 2147483646 w 4049"/>
              <a:gd name="T77" fmla="*/ 2147483646 h 2343"/>
              <a:gd name="T78" fmla="*/ 2147483646 w 4049"/>
              <a:gd name="T79" fmla="*/ 2147483646 h 2343"/>
              <a:gd name="T80" fmla="*/ 2147483646 w 4049"/>
              <a:gd name="T81" fmla="*/ 2147483646 h 2343"/>
              <a:gd name="T82" fmla="*/ 2147483646 w 4049"/>
              <a:gd name="T83" fmla="*/ 2147483646 h 2343"/>
              <a:gd name="T84" fmla="*/ 2147483646 w 4049"/>
              <a:gd name="T85" fmla="*/ 2147483646 h 2343"/>
              <a:gd name="T86" fmla="*/ 2147483646 w 4049"/>
              <a:gd name="T87" fmla="*/ 2147483646 h 2343"/>
              <a:gd name="T88" fmla="*/ 2147483646 w 4049"/>
              <a:gd name="T89" fmla="*/ 2147483646 h 2343"/>
              <a:gd name="T90" fmla="*/ 2147483646 w 4049"/>
              <a:gd name="T91" fmla="*/ 2147483646 h 2343"/>
              <a:gd name="T92" fmla="*/ 2147483646 w 4049"/>
              <a:gd name="T93" fmla="*/ 2147483646 h 2343"/>
              <a:gd name="T94" fmla="*/ 2147483646 w 4049"/>
              <a:gd name="T95" fmla="*/ 2147483646 h 2343"/>
              <a:gd name="T96" fmla="*/ 2147483646 w 4049"/>
              <a:gd name="T97" fmla="*/ 2147483646 h 2343"/>
              <a:gd name="T98" fmla="*/ 2147483646 w 4049"/>
              <a:gd name="T99" fmla="*/ 2147483646 h 2343"/>
              <a:gd name="T100" fmla="*/ 2147483646 w 4049"/>
              <a:gd name="T101" fmla="*/ 2147483646 h 2343"/>
              <a:gd name="T102" fmla="*/ 2147483646 w 4049"/>
              <a:gd name="T103" fmla="*/ 2147483646 h 2343"/>
              <a:gd name="T104" fmla="*/ 2147483646 w 4049"/>
              <a:gd name="T105" fmla="*/ 2147483646 h 2343"/>
              <a:gd name="T106" fmla="*/ 2147483646 w 4049"/>
              <a:gd name="T107" fmla="*/ 2147483646 h 2343"/>
              <a:gd name="T108" fmla="*/ 2147483646 w 4049"/>
              <a:gd name="T109" fmla="*/ 2147483646 h 2343"/>
              <a:gd name="T110" fmla="*/ 2147483646 w 4049"/>
              <a:gd name="T111" fmla="*/ 2147483646 h 2343"/>
              <a:gd name="T112" fmla="*/ 2147483646 w 4049"/>
              <a:gd name="T113" fmla="*/ 2147483646 h 2343"/>
              <a:gd name="T114" fmla="*/ 2147483646 w 4049"/>
              <a:gd name="T115" fmla="*/ 2147483646 h 2343"/>
              <a:gd name="T116" fmla="*/ 2147483646 w 4049"/>
              <a:gd name="T117" fmla="*/ 2147483646 h 2343"/>
              <a:gd name="T118" fmla="*/ 2147483646 w 4049"/>
              <a:gd name="T119" fmla="*/ 2147483646 h 2343"/>
              <a:gd name="T120" fmla="*/ 2147483646 w 4049"/>
              <a:gd name="T121" fmla="*/ 2147483646 h 2343"/>
              <a:gd name="T122" fmla="*/ 2147483646 w 4049"/>
              <a:gd name="T123" fmla="*/ 2147483646 h 2343"/>
              <a:gd name="T124" fmla="*/ 2147483646 w 4049"/>
              <a:gd name="T125" fmla="*/ 2147483646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CCFFCC">
              <a:alpha val="50195"/>
            </a:srgbClr>
          </a:solidFill>
          <a:ln>
            <a:noFill/>
          </a:ln>
          <a:effectLst/>
          <a:extLst>
            <a:ext uri="{91240B29-F687-4F45-9708-019B960494DF}">
              <a14:hiddenLine xmlns="" xmlns:a14="http://schemas.microsoft.com/office/drawing/2010/main" w="9525" cap="rnd">
                <a:solidFill>
                  <a:schemeClr val="tx1"/>
                </a:solidFill>
                <a:round/>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 xmlns:p14="http://schemas.microsoft.com/office/powerpoint/2010/main" val="32465698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355600"/>
            <a:ext cx="10693400" cy="629556"/>
          </a:xfrm>
        </p:spPr>
        <p:txBody>
          <a:bodyPr lIns="0" tIns="0" rIns="0" bIns="0"/>
          <a:lstStyle>
            <a:lvl1pPr>
              <a:defRPr sz="4000"/>
            </a:lvl1pPr>
          </a:lstStyle>
          <a:p>
            <a:endParaRPr dirty="0"/>
          </a:p>
        </p:txBody>
      </p:sp>
      <p:sp>
        <p:nvSpPr>
          <p:cNvPr id="3" name="Holder 3"/>
          <p:cNvSpPr>
            <a:spLocks noGrp="1"/>
          </p:cNvSpPr>
          <p:nvPr>
            <p:ph type="body" idx="1"/>
          </p:nvPr>
        </p:nvSpPr>
        <p:spPr>
          <a:xfrm>
            <a:off x="-1" y="1117599"/>
            <a:ext cx="10690735" cy="6128655"/>
          </a:xfrm>
        </p:spPr>
        <p:txBody>
          <a:bodyPr lIns="0" tIns="0" rIns="0" bIns="0"/>
          <a:lstStyle>
            <a:lvl1pPr>
              <a:lnSpc>
                <a:spcPct val="100000"/>
              </a:lnSpc>
              <a:defRPr sz="3000"/>
            </a:lvl1pPr>
            <a:lvl2pPr>
              <a:lnSpc>
                <a:spcPct val="100000"/>
              </a:lnSpc>
              <a:defRPr sz="2600"/>
            </a:lvl2pPr>
            <a:lvl3pPr>
              <a:lnSpc>
                <a:spcPct val="100000"/>
              </a:lnSpc>
              <a:defRPr/>
            </a:lvl3pPr>
          </a:lstStyle>
          <a:p>
            <a:endParaRPr lang="en-US" dirty="0" smtClean="0"/>
          </a:p>
          <a:p>
            <a:pPr lvl="1"/>
            <a:endParaRPr lang="en-US" dirty="0" smtClean="0"/>
          </a:p>
          <a:p>
            <a:pPr lvl="2"/>
            <a:endParaRPr dirty="0"/>
          </a:p>
        </p:txBody>
      </p:sp>
      <p:sp>
        <p:nvSpPr>
          <p:cNvPr id="4" name="Holder 4"/>
          <p:cNvSpPr>
            <a:spLocks noGrp="1"/>
          </p:cNvSpPr>
          <p:nvPr>
            <p:ph type="ftr" sz="quarter" idx="5"/>
          </p:nvPr>
        </p:nvSpPr>
        <p:spPr>
          <a:xfrm>
            <a:off x="2534413" y="7289800"/>
            <a:ext cx="6241287"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Embedded OS Introduction</a:t>
            </a:r>
            <a:endParaRPr lang="zh-CN" altLang="en-US" dirty="0">
              <a:solidFill>
                <a:prstClr val="white"/>
              </a:solidFill>
            </a:endParaRPr>
          </a:p>
        </p:txBody>
      </p:sp>
      <p:sp>
        <p:nvSpPr>
          <p:cNvPr id="5" name="Holder 5"/>
          <p:cNvSpPr>
            <a:spLocks noGrp="1"/>
          </p:cNvSpPr>
          <p:nvPr>
            <p:ph type="dt" sz="half" idx="6"/>
          </p:nvPr>
        </p:nvSpPr>
        <p:spPr>
          <a:xfrm>
            <a:off x="12699" y="7289800"/>
            <a:ext cx="2459482" cy="304800"/>
          </a:xfrm>
        </p:spPr>
        <p:txBody>
          <a:bodyPr lIns="0" tIns="0" rIns="0" bIns="0"/>
          <a:lstStyle>
            <a:lvl1pPr algn="ctr">
              <a:defRPr sz="1600" baseline="0">
                <a:solidFill>
                  <a:schemeClr val="bg1"/>
                </a:solidFill>
                <a:latin typeface="Times New Roman" panose="02020603050405020304" pitchFamily="18" charset="0"/>
              </a:defRPr>
            </a:lvl1pPr>
          </a:lstStyle>
          <a:p>
            <a:fld id="{371880F6-179E-4A8D-AF00-CE045C346144}" type="datetime4">
              <a:rPr lang="en-US" altLang="zh-CN" smtClean="0">
                <a:solidFill>
                  <a:prstClr val="white"/>
                </a:solidFill>
              </a:rPr>
              <a:pPr/>
              <a:t>June 9, 2021</a:t>
            </a:fld>
            <a:endParaRPr lang="en-US" dirty="0" smtClean="0">
              <a:solidFill>
                <a:prstClr val="white"/>
              </a:solidFill>
            </a:endParaRPr>
          </a:p>
        </p:txBody>
      </p:sp>
      <p:sp>
        <p:nvSpPr>
          <p:cNvPr id="6" name="Holder 6"/>
          <p:cNvSpPr>
            <a:spLocks noGrp="1"/>
          </p:cNvSpPr>
          <p:nvPr>
            <p:ph type="sldNum" sz="quarter" idx="7"/>
          </p:nvPr>
        </p:nvSpPr>
        <p:spPr>
          <a:xfrm>
            <a:off x="8837932" y="7289800"/>
            <a:ext cx="1852802"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dirty="0">
              <a:solidFill>
                <a:prstClr val="white"/>
              </a:solidFill>
              <a:cs typeface="Garamond"/>
            </a:endParaRPr>
          </a:p>
        </p:txBody>
      </p:sp>
      <p:sp>
        <p:nvSpPr>
          <p:cNvPr id="7" name="Line 6"/>
          <p:cNvSpPr>
            <a:spLocks noChangeShapeType="1"/>
          </p:cNvSpPr>
          <p:nvPr userDrawn="1"/>
        </p:nvSpPr>
        <p:spPr bwMode="auto">
          <a:xfrm>
            <a:off x="12699" y="1041400"/>
            <a:ext cx="10680699" cy="24754"/>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8" name="Picture 11" descr="SlideHead01副本"/>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61104"/>
            <a:ext cx="10693399" cy="417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descr="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 y="7302499"/>
            <a:ext cx="10693399" cy="2667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 xmlns:p14="http://schemas.microsoft.com/office/powerpoint/2010/main" val="1388745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534670" y="1740916"/>
            <a:ext cx="4651629" cy="4995672"/>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5507100" y="1740916"/>
            <a:ext cx="4651629" cy="4995672"/>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Embedded OS Introduction</a:t>
            </a:r>
            <a:endParaRPr lang="zh-CN" altLang="en-US" dirty="0">
              <a:solidFill>
                <a:prstClr val="white"/>
              </a:solidFill>
            </a:endParaRPr>
          </a:p>
        </p:txBody>
      </p:sp>
      <p:sp>
        <p:nvSpPr>
          <p:cNvPr id="6" name="Holder 6"/>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0421A38C-BC14-45FA-B145-19B581A5485C}" type="datetime4">
              <a:rPr lang="en-US" altLang="zh-CN" smtClean="0">
                <a:solidFill>
                  <a:prstClr val="white"/>
                </a:solidFill>
              </a:rPr>
              <a:pPr/>
              <a:t>June 9, 2021</a:t>
            </a:fld>
            <a:endParaRPr lang="en-US" dirty="0" smtClean="0">
              <a:solidFill>
                <a:prstClr val="white"/>
              </a:solidFill>
            </a:endParaRPr>
          </a:p>
        </p:txBody>
      </p:sp>
      <p:sp>
        <p:nvSpPr>
          <p:cNvPr id="7" name="Holder 7"/>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9"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10" name="Picture 11" descr="SlideHead01副本"/>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0693400" cy="417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2" descr="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 y="7302499"/>
            <a:ext cx="10693399" cy="2667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 xmlns:p14="http://schemas.microsoft.com/office/powerpoint/2010/main" val="40112475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dirty="0"/>
          </a:p>
        </p:txBody>
      </p:sp>
      <p:sp>
        <p:nvSpPr>
          <p:cNvPr id="3" name="Holder 3"/>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Embedded OS Introduction</a:t>
            </a:r>
            <a:endParaRPr lang="zh-CN" altLang="en-US" dirty="0">
              <a:solidFill>
                <a:prstClr val="white"/>
              </a:solidFill>
            </a:endParaRPr>
          </a:p>
        </p:txBody>
      </p:sp>
      <p:sp>
        <p:nvSpPr>
          <p:cNvPr id="4" name="Holder 4"/>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Holder 5"/>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7"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8" name="Picture 11" descr="SlideHead01副本"/>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0693400" cy="417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descr="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 y="7302499"/>
            <a:ext cx="10693399" cy="2667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 xmlns:p14="http://schemas.microsoft.com/office/powerpoint/2010/main" val="3893020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Embedded OS Introduction</a:t>
            </a:r>
            <a:endParaRPr lang="zh-CN" altLang="en-US" dirty="0">
              <a:solidFill>
                <a:prstClr val="white"/>
              </a:solidFill>
            </a:endParaRPr>
          </a:p>
        </p:txBody>
      </p:sp>
      <p:sp>
        <p:nvSpPr>
          <p:cNvPr id="3" name="Holder 3"/>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7708E065-8589-48C6-BF47-BCE9255063AE}" type="datetime4">
              <a:rPr lang="en-US" altLang="zh-CN" smtClean="0">
                <a:solidFill>
                  <a:prstClr val="white"/>
                </a:solidFill>
              </a:rPr>
              <a:pPr/>
              <a:t>June 9, 2021</a:t>
            </a:fld>
            <a:endParaRPr lang="en-US" dirty="0" smtClean="0">
              <a:solidFill>
                <a:prstClr val="white"/>
              </a:solidFill>
            </a:endParaRPr>
          </a:p>
        </p:txBody>
      </p:sp>
      <p:sp>
        <p:nvSpPr>
          <p:cNvPr id="4" name="Holder 4"/>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5"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6" name="Picture 11" descr="SlideHead01副本"/>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0693400" cy="417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2" descr="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 y="7302499"/>
            <a:ext cx="10693399" cy="2667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 xmlns:p14="http://schemas.microsoft.com/office/powerpoint/2010/main" val="26230721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6"/>
          <p:cNvSpPr>
            <a:spLocks/>
          </p:cNvSpPr>
          <p:nvPr userDrawn="1"/>
        </p:nvSpPr>
        <p:spPr bwMode="auto">
          <a:xfrm>
            <a:off x="1052632" y="1399952"/>
            <a:ext cx="8673536" cy="5165278"/>
          </a:xfrm>
          <a:custGeom>
            <a:avLst/>
            <a:gdLst>
              <a:gd name="T0" fmla="*/ 2147483646 w 4049"/>
              <a:gd name="T1" fmla="*/ 2147483646 h 2343"/>
              <a:gd name="T2" fmla="*/ 2147483646 w 4049"/>
              <a:gd name="T3" fmla="*/ 2147483646 h 2343"/>
              <a:gd name="T4" fmla="*/ 2147483646 w 4049"/>
              <a:gd name="T5" fmla="*/ 2147483646 h 2343"/>
              <a:gd name="T6" fmla="*/ 2147483646 w 4049"/>
              <a:gd name="T7" fmla="*/ 2147483646 h 2343"/>
              <a:gd name="T8" fmla="*/ 2147483646 w 4049"/>
              <a:gd name="T9" fmla="*/ 2147483646 h 2343"/>
              <a:gd name="T10" fmla="*/ 2147483646 w 4049"/>
              <a:gd name="T11" fmla="*/ 2147483646 h 2343"/>
              <a:gd name="T12" fmla="*/ 2147483646 w 4049"/>
              <a:gd name="T13" fmla="*/ 2147483646 h 2343"/>
              <a:gd name="T14" fmla="*/ 2147483646 w 4049"/>
              <a:gd name="T15" fmla="*/ 2147483646 h 2343"/>
              <a:gd name="T16" fmla="*/ 2147483646 w 4049"/>
              <a:gd name="T17" fmla="*/ 2147483646 h 2343"/>
              <a:gd name="T18" fmla="*/ 2147483646 w 4049"/>
              <a:gd name="T19" fmla="*/ 2147483646 h 2343"/>
              <a:gd name="T20" fmla="*/ 2147483646 w 4049"/>
              <a:gd name="T21" fmla="*/ 2147483646 h 2343"/>
              <a:gd name="T22" fmla="*/ 2147483646 w 4049"/>
              <a:gd name="T23" fmla="*/ 2147483646 h 2343"/>
              <a:gd name="T24" fmla="*/ 2147483646 w 4049"/>
              <a:gd name="T25" fmla="*/ 2147483646 h 2343"/>
              <a:gd name="T26" fmla="*/ 2147483646 w 4049"/>
              <a:gd name="T27" fmla="*/ 2147483646 h 2343"/>
              <a:gd name="T28" fmla="*/ 2147483646 w 4049"/>
              <a:gd name="T29" fmla="*/ 2147483646 h 2343"/>
              <a:gd name="T30" fmla="*/ 2147483646 w 4049"/>
              <a:gd name="T31" fmla="*/ 2147483646 h 2343"/>
              <a:gd name="T32" fmla="*/ 2147483646 w 4049"/>
              <a:gd name="T33" fmla="*/ 2147483646 h 2343"/>
              <a:gd name="T34" fmla="*/ 2147483646 w 4049"/>
              <a:gd name="T35" fmla="*/ 2147483646 h 2343"/>
              <a:gd name="T36" fmla="*/ 2147483646 w 4049"/>
              <a:gd name="T37" fmla="*/ 2147483646 h 2343"/>
              <a:gd name="T38" fmla="*/ 2147483646 w 4049"/>
              <a:gd name="T39" fmla="*/ 2147483646 h 2343"/>
              <a:gd name="T40" fmla="*/ 2147483646 w 4049"/>
              <a:gd name="T41" fmla="*/ 2147483646 h 2343"/>
              <a:gd name="T42" fmla="*/ 2147483646 w 4049"/>
              <a:gd name="T43" fmla="*/ 2147483646 h 2343"/>
              <a:gd name="T44" fmla="*/ 2147483646 w 4049"/>
              <a:gd name="T45" fmla="*/ 2147483646 h 2343"/>
              <a:gd name="T46" fmla="*/ 2147483646 w 4049"/>
              <a:gd name="T47" fmla="*/ 2147483646 h 2343"/>
              <a:gd name="T48" fmla="*/ 2147483646 w 4049"/>
              <a:gd name="T49" fmla="*/ 2147483646 h 2343"/>
              <a:gd name="T50" fmla="*/ 2147483646 w 4049"/>
              <a:gd name="T51" fmla="*/ 2147483646 h 2343"/>
              <a:gd name="T52" fmla="*/ 2147483646 w 4049"/>
              <a:gd name="T53" fmla="*/ 2147483646 h 2343"/>
              <a:gd name="T54" fmla="*/ 2147483646 w 4049"/>
              <a:gd name="T55" fmla="*/ 2147483646 h 2343"/>
              <a:gd name="T56" fmla="*/ 2147483646 w 4049"/>
              <a:gd name="T57" fmla="*/ 2147483646 h 2343"/>
              <a:gd name="T58" fmla="*/ 2147483646 w 4049"/>
              <a:gd name="T59" fmla="*/ 2147483646 h 2343"/>
              <a:gd name="T60" fmla="*/ 2147483646 w 4049"/>
              <a:gd name="T61" fmla="*/ 2147483646 h 2343"/>
              <a:gd name="T62" fmla="*/ 2147483646 w 4049"/>
              <a:gd name="T63" fmla="*/ 2147483646 h 2343"/>
              <a:gd name="T64" fmla="*/ 2147483646 w 4049"/>
              <a:gd name="T65" fmla="*/ 2147483646 h 2343"/>
              <a:gd name="T66" fmla="*/ 2147483646 w 4049"/>
              <a:gd name="T67" fmla="*/ 2147483646 h 2343"/>
              <a:gd name="T68" fmla="*/ 2147483646 w 4049"/>
              <a:gd name="T69" fmla="*/ 2147483646 h 2343"/>
              <a:gd name="T70" fmla="*/ 2147483646 w 4049"/>
              <a:gd name="T71" fmla="*/ 2147483646 h 2343"/>
              <a:gd name="T72" fmla="*/ 2147483646 w 4049"/>
              <a:gd name="T73" fmla="*/ 2147483646 h 2343"/>
              <a:gd name="T74" fmla="*/ 2147483646 w 4049"/>
              <a:gd name="T75" fmla="*/ 2147483646 h 2343"/>
              <a:gd name="T76" fmla="*/ 2147483646 w 4049"/>
              <a:gd name="T77" fmla="*/ 2147483646 h 2343"/>
              <a:gd name="T78" fmla="*/ 2147483646 w 4049"/>
              <a:gd name="T79" fmla="*/ 2147483646 h 2343"/>
              <a:gd name="T80" fmla="*/ 2147483646 w 4049"/>
              <a:gd name="T81" fmla="*/ 2147483646 h 2343"/>
              <a:gd name="T82" fmla="*/ 2147483646 w 4049"/>
              <a:gd name="T83" fmla="*/ 2147483646 h 2343"/>
              <a:gd name="T84" fmla="*/ 2147483646 w 4049"/>
              <a:gd name="T85" fmla="*/ 2147483646 h 2343"/>
              <a:gd name="T86" fmla="*/ 2147483646 w 4049"/>
              <a:gd name="T87" fmla="*/ 2147483646 h 2343"/>
              <a:gd name="T88" fmla="*/ 2147483646 w 4049"/>
              <a:gd name="T89" fmla="*/ 2147483646 h 2343"/>
              <a:gd name="T90" fmla="*/ 2147483646 w 4049"/>
              <a:gd name="T91" fmla="*/ 2147483646 h 2343"/>
              <a:gd name="T92" fmla="*/ 2147483646 w 4049"/>
              <a:gd name="T93" fmla="*/ 2147483646 h 2343"/>
              <a:gd name="T94" fmla="*/ 2147483646 w 4049"/>
              <a:gd name="T95" fmla="*/ 2147483646 h 2343"/>
              <a:gd name="T96" fmla="*/ 2147483646 w 4049"/>
              <a:gd name="T97" fmla="*/ 2147483646 h 2343"/>
              <a:gd name="T98" fmla="*/ 2147483646 w 4049"/>
              <a:gd name="T99" fmla="*/ 2147483646 h 2343"/>
              <a:gd name="T100" fmla="*/ 2147483646 w 4049"/>
              <a:gd name="T101" fmla="*/ 2147483646 h 2343"/>
              <a:gd name="T102" fmla="*/ 2147483646 w 4049"/>
              <a:gd name="T103" fmla="*/ 2147483646 h 2343"/>
              <a:gd name="T104" fmla="*/ 2147483646 w 4049"/>
              <a:gd name="T105" fmla="*/ 2147483646 h 2343"/>
              <a:gd name="T106" fmla="*/ 2147483646 w 4049"/>
              <a:gd name="T107" fmla="*/ 2147483646 h 2343"/>
              <a:gd name="T108" fmla="*/ 2147483646 w 4049"/>
              <a:gd name="T109" fmla="*/ 2147483646 h 2343"/>
              <a:gd name="T110" fmla="*/ 2147483646 w 4049"/>
              <a:gd name="T111" fmla="*/ 2147483646 h 2343"/>
              <a:gd name="T112" fmla="*/ 2147483646 w 4049"/>
              <a:gd name="T113" fmla="*/ 2147483646 h 2343"/>
              <a:gd name="T114" fmla="*/ 2147483646 w 4049"/>
              <a:gd name="T115" fmla="*/ 2147483646 h 2343"/>
              <a:gd name="T116" fmla="*/ 2147483646 w 4049"/>
              <a:gd name="T117" fmla="*/ 2147483646 h 2343"/>
              <a:gd name="T118" fmla="*/ 2147483646 w 4049"/>
              <a:gd name="T119" fmla="*/ 2147483646 h 2343"/>
              <a:gd name="T120" fmla="*/ 2147483646 w 4049"/>
              <a:gd name="T121" fmla="*/ 2147483646 h 2343"/>
              <a:gd name="T122" fmla="*/ 2147483646 w 4049"/>
              <a:gd name="T123" fmla="*/ 2147483646 h 2343"/>
              <a:gd name="T124" fmla="*/ 2147483646 w 4049"/>
              <a:gd name="T125" fmla="*/ 2147483646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CCFFCC">
              <a:alpha val="50195"/>
            </a:srgbClr>
          </a:solidFill>
          <a:ln>
            <a:noFill/>
          </a:ln>
          <a:effectLst/>
          <a:extLst>
            <a:ext uri="{91240B29-F687-4F45-9708-019B960494DF}">
              <a14:hiddenLine xmlns="" xmlns:a14="http://schemas.microsoft.com/office/drawing/2010/main" w="9525" cap="rnd">
                <a:solidFill>
                  <a:schemeClr val="tx1"/>
                </a:solidFill>
                <a:round/>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987">
              <a:solidFill>
                <a:prstClr val="black"/>
              </a:solidFill>
            </a:endParaRPr>
          </a:p>
        </p:txBody>
      </p:sp>
      <p:sp>
        <p:nvSpPr>
          <p:cNvPr id="5" name="Line 4"/>
          <p:cNvSpPr>
            <a:spLocks noChangeShapeType="1"/>
          </p:cNvSpPr>
          <p:nvPr userDrawn="1"/>
        </p:nvSpPr>
        <p:spPr bwMode="auto">
          <a:xfrm>
            <a:off x="5570" y="7234544"/>
            <a:ext cx="10685974" cy="0"/>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987">
              <a:solidFill>
                <a:prstClr val="black"/>
              </a:solidFill>
            </a:endParaRPr>
          </a:p>
        </p:txBody>
      </p:sp>
      <p:sp>
        <p:nvSpPr>
          <p:cNvPr id="6" name="Line 5"/>
          <p:cNvSpPr>
            <a:spLocks noChangeShapeType="1"/>
          </p:cNvSpPr>
          <p:nvPr userDrawn="1"/>
        </p:nvSpPr>
        <p:spPr bwMode="auto">
          <a:xfrm>
            <a:off x="5570" y="844526"/>
            <a:ext cx="10685974" cy="0"/>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987">
              <a:solidFill>
                <a:prstClr val="black"/>
              </a:solidFill>
            </a:endParaRPr>
          </a:p>
        </p:txBody>
      </p:sp>
      <p:graphicFrame>
        <p:nvGraphicFramePr>
          <p:cNvPr id="7" name="Object 7"/>
          <p:cNvGraphicFramePr>
            <a:graphicFrameLocks noChangeAspect="1"/>
          </p:cNvGraphicFramePr>
          <p:nvPr userDrawn="1"/>
        </p:nvGraphicFramePr>
        <p:xfrm>
          <a:off x="0" y="1"/>
          <a:ext cx="10693400" cy="818245"/>
        </p:xfrm>
        <a:graphic>
          <a:graphicData uri="http://schemas.openxmlformats.org/presentationml/2006/ole">
            <p:oleObj spid="_x0000_s2365" name="Image" r:id="rId3" imgW="13320635" imgH="1079365" progId="">
              <p:embed/>
            </p:oleObj>
          </a:graphicData>
        </a:graphic>
      </p:graphicFrame>
      <p:pic>
        <p:nvPicPr>
          <p:cNvPr id="8" name="Picture 10" descr="2"/>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0" y="7262578"/>
            <a:ext cx="10693400" cy="322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07906" name="Rectangle 7"/>
          <p:cNvSpPr>
            <a:spLocks noGrp="1" noChangeArrowheads="1"/>
          </p:cNvSpPr>
          <p:nvPr>
            <p:ph type="ctrTitle"/>
          </p:nvPr>
        </p:nvSpPr>
        <p:spPr>
          <a:xfrm>
            <a:off x="815001" y="1876532"/>
            <a:ext cx="9089390" cy="1622472"/>
          </a:xfrm>
        </p:spPr>
        <p:txBody>
          <a:bodyPr/>
          <a:lstStyle>
            <a:lvl1pPr algn="ctr">
              <a:defRPr sz="4636">
                <a:solidFill>
                  <a:srgbClr val="9900CC"/>
                </a:solidFill>
              </a:defRPr>
            </a:lvl1pPr>
          </a:lstStyle>
          <a:p>
            <a:pPr lvl="0"/>
            <a:r>
              <a:rPr lang="zh-CN" altLang="en-US" noProof="0" smtClean="0"/>
              <a:t>单击此处编辑母版标题样式</a:t>
            </a:r>
          </a:p>
        </p:txBody>
      </p:sp>
      <p:sp>
        <p:nvSpPr>
          <p:cNvPr id="507907" name="AutoShape 8"/>
          <p:cNvSpPr>
            <a:spLocks noGrp="1" noChangeArrowheads="1"/>
          </p:cNvSpPr>
          <p:nvPr>
            <p:ph type="subTitle" idx="1"/>
          </p:nvPr>
        </p:nvSpPr>
        <p:spPr>
          <a:xfrm>
            <a:off x="1052632" y="4420624"/>
            <a:ext cx="8589993" cy="1934351"/>
          </a:xfrm>
          <a:prstGeom prst="roundRect">
            <a:avLst>
              <a:gd name="adj" fmla="val 9412"/>
            </a:avLst>
          </a:prstGeom>
          <a:extLst>
            <a:ext uri="{909E8E84-426E-40DD-AFC4-6F175D3DCCD1}">
              <a14:hiddenFill xmlns="" xmlns:a14="http://schemas.microsoft.com/office/drawing/2010/main">
                <a:solidFill>
                  <a:srgbClr val="D8F1D7"/>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0" indent="0" algn="ctr">
              <a:lnSpc>
                <a:spcPct val="90000"/>
              </a:lnSpc>
              <a:spcBef>
                <a:spcPct val="15000"/>
              </a:spcBef>
              <a:buSzPct val="90000"/>
              <a:buFont typeface="Wingdings" panose="05000000000000000000" pitchFamily="2" charset="2"/>
              <a:buNone/>
              <a:defRPr sz="3753">
                <a:solidFill>
                  <a:srgbClr val="000000"/>
                </a:solidFill>
                <a:latin typeface="CMU Typewriter Text" pitchFamily="49" charset="0"/>
                <a:ea typeface="文鼎ＰＬ简中楷" pitchFamily="2" charset="-122"/>
              </a:defRPr>
            </a:lvl1pPr>
          </a:lstStyle>
          <a:p>
            <a:pPr lvl="0"/>
            <a:r>
              <a:rPr lang="zh-CN" altLang="en-US" noProof="0" smtClean="0"/>
              <a:t>单击此处编辑母版副标题样式</a:t>
            </a:r>
          </a:p>
        </p:txBody>
      </p:sp>
    </p:spTree>
    <p:extLst>
      <p:ext uri="{BB962C8B-B14F-4D97-AF65-F5344CB8AC3E}">
        <p14:creationId xmlns="" xmlns:p14="http://schemas.microsoft.com/office/powerpoint/2010/main" val="3520910898"/>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0" y="431800"/>
            <a:ext cx="10693399" cy="687388"/>
          </a:xfrm>
          <a:prstGeom prst="rect">
            <a:avLst/>
          </a:prstGeom>
        </p:spPr>
        <p:txBody>
          <a:bodyPr wrap="square" lIns="0" tIns="0" rIns="0" bIns="0" anchor="ctr" anchorCtr="0">
            <a:noAutofit/>
          </a:bodyPr>
          <a:lstStyle/>
          <a:p>
            <a:endParaRPr dirty="0"/>
          </a:p>
        </p:txBody>
      </p:sp>
      <p:sp>
        <p:nvSpPr>
          <p:cNvPr id="3" name="Holder 3"/>
          <p:cNvSpPr>
            <a:spLocks noGrp="1"/>
          </p:cNvSpPr>
          <p:nvPr>
            <p:ph type="body" idx="1"/>
          </p:nvPr>
        </p:nvSpPr>
        <p:spPr>
          <a:xfrm>
            <a:off x="-1" y="1271523"/>
            <a:ext cx="10690735" cy="5974732"/>
          </a:xfrm>
          <a:prstGeom prst="rect">
            <a:avLst/>
          </a:prstGeom>
        </p:spPr>
        <p:txBody>
          <a:bodyPr wrap="square" lIns="0" tIns="0" rIns="0" bIns="0">
            <a:noAutofit/>
          </a:bodyPr>
          <a:lstStyle/>
          <a:p>
            <a:endParaRPr lang="en-US" dirty="0" smtClean="0"/>
          </a:p>
          <a:p>
            <a:pPr lvl="1"/>
            <a:endParaRPr lang="en-US" dirty="0" smtClean="0"/>
          </a:p>
          <a:p>
            <a:pPr lvl="2"/>
            <a:endParaRPr dirty="0"/>
          </a:p>
        </p:txBody>
      </p:sp>
      <p:sp>
        <p:nvSpPr>
          <p:cNvPr id="4" name="Holder 4"/>
          <p:cNvSpPr>
            <a:spLocks noGrp="1"/>
          </p:cNvSpPr>
          <p:nvPr>
            <p:ph type="ftr" sz="quarter" idx="5"/>
          </p:nvPr>
        </p:nvSpPr>
        <p:spPr>
          <a:xfrm>
            <a:off x="2472182" y="7289800"/>
            <a:ext cx="6303518"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r>
              <a:rPr lang="en-US" altLang="zh-CN" dirty="0" smtClean="0">
                <a:solidFill>
                  <a:prstClr val="white"/>
                </a:solidFill>
              </a:rPr>
              <a:t>Embedded OS Introduction</a:t>
            </a:r>
            <a:endParaRPr lang="zh-CN" altLang="en-US" dirty="0">
              <a:solidFill>
                <a:prstClr val="white"/>
              </a:solidFill>
            </a:endParaRPr>
          </a:p>
        </p:txBody>
      </p:sp>
      <p:sp>
        <p:nvSpPr>
          <p:cNvPr id="5" name="Holder 5"/>
          <p:cNvSpPr>
            <a:spLocks noGrp="1"/>
          </p:cNvSpPr>
          <p:nvPr>
            <p:ph type="dt" sz="half" idx="6"/>
          </p:nvPr>
        </p:nvSpPr>
        <p:spPr>
          <a:xfrm>
            <a:off x="12700" y="7289800"/>
            <a:ext cx="2438761"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fld id="{A08612E6-8A88-403B-9FA2-1E1235630575}" type="datetime4">
              <a:rPr lang="en-US" altLang="zh-CN" smtClean="0">
                <a:solidFill>
                  <a:prstClr val="white"/>
                </a:solidFill>
              </a:rPr>
              <a:pPr/>
              <a:t>June 9, 2021</a:t>
            </a:fld>
            <a:endParaRPr lang="en-US" dirty="0" smtClean="0">
              <a:solidFill>
                <a:prstClr val="white"/>
              </a:solidFill>
            </a:endParaRPr>
          </a:p>
        </p:txBody>
      </p:sp>
      <p:sp>
        <p:nvSpPr>
          <p:cNvPr id="6" name="Holder 6"/>
          <p:cNvSpPr>
            <a:spLocks noGrp="1"/>
          </p:cNvSpPr>
          <p:nvPr>
            <p:ph type="sldNum" sz="quarter" idx="7"/>
          </p:nvPr>
        </p:nvSpPr>
        <p:spPr>
          <a:xfrm>
            <a:off x="8796421" y="7289800"/>
            <a:ext cx="1894314"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pPr marL="96520"/>
            <a:fld id="{81D60167-4931-47E6-BA6A-407CBD079E47}" type="slidenum">
              <a:rPr lang="en-US" altLang="zh-CN" spc="-10" smtClean="0">
                <a:solidFill>
                  <a:prstClr val="white"/>
                </a:solidFill>
                <a:cs typeface="Garamond"/>
              </a:rPr>
              <a:pPr marL="96520"/>
              <a:t>‹#›</a:t>
            </a:fld>
            <a:endParaRPr lang="zh-CN" altLang="en-US" dirty="0">
              <a:solidFill>
                <a:prstClr val="white"/>
              </a:solidFill>
              <a:cs typeface="Garamond"/>
            </a:endParaRPr>
          </a:p>
        </p:txBody>
      </p:sp>
      <p:sp>
        <p:nvSpPr>
          <p:cNvPr id="8"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9" name="Picture 11" descr="SlideHead01副本"/>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0" y="0"/>
            <a:ext cx="10693400" cy="417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2"/>
          <p:cNvPicPr>
            <a:picLocks noChangeAspect="1" noChangeArrowheads="1"/>
          </p:cNvPicPr>
          <p:nvPr userDrawn="1"/>
        </p:nvPicPr>
        <p:blipFill>
          <a:blip r:embed="rId9" cstate="print">
            <a:extLst>
              <a:ext uri="{28A0092B-C50C-407E-A947-70E740481C1C}">
                <a14:useLocalDpi xmlns="" xmlns:a14="http://schemas.microsoft.com/office/drawing/2010/main" val="0"/>
              </a:ext>
            </a:extLst>
          </a:blip>
          <a:srcRect/>
          <a:stretch>
            <a:fillRect/>
          </a:stretch>
        </p:blipFill>
        <p:spPr bwMode="auto">
          <a:xfrm>
            <a:off x="-1" y="7302499"/>
            <a:ext cx="10693399" cy="2667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 xmlns:p14="http://schemas.microsoft.com/office/powerpoint/2010/main" val="42230700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baseline="0">
          <a:solidFill>
            <a:srgbClr val="0070C0"/>
          </a:solidFill>
          <a:latin typeface="Arial" panose="020B0604020202020204" pitchFamily="34"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3200" kern="1200" baseline="0">
          <a:solidFill>
            <a:srgbClr val="0070C0"/>
          </a:solidFill>
          <a:latin typeface="Arial" panose="020B0604020202020204" pitchFamily="34"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800" kern="1200" baseline="0">
          <a:solidFill>
            <a:schemeClr val="tx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sz="2400" kern="1200" baseline="0">
          <a:solidFill>
            <a:schemeClr val="tx1"/>
          </a:solidFill>
          <a:latin typeface="Arial" panose="020B0604020202020204" pitchFamily="34"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3700" y="2946400"/>
            <a:ext cx="9906000" cy="1285748"/>
          </a:xfrm>
        </p:spPr>
        <p:txBody>
          <a:bodyPr/>
          <a:lstStyle/>
          <a:p>
            <a:r>
              <a:rPr lang="zh-CN" altLang="en-US" dirty="0" smtClean="0">
                <a:latin typeface="宋体" pitchFamily="2" charset="-122"/>
                <a:ea typeface="宋体" pitchFamily="2" charset="-122"/>
              </a:rPr>
              <a:t>嵌入式操作系统</a:t>
            </a:r>
            <a:r>
              <a:rPr lang="zh-CN" altLang="en-US" dirty="0" smtClean="0">
                <a:latin typeface="宋体" pitchFamily="2" charset="-122"/>
                <a:ea typeface="宋体" pitchFamily="2" charset="-122"/>
              </a:rPr>
              <a:t>介绍</a:t>
            </a:r>
            <a:endParaRPr lang="zh-CN" altLang="en-US" dirty="0">
              <a:latin typeface="宋体" pitchFamily="2" charset="-122"/>
              <a:ea typeface="宋体" pitchFamily="2" charset="-122"/>
            </a:endParaRPr>
          </a:p>
        </p:txBody>
      </p:sp>
      <p:sp>
        <p:nvSpPr>
          <p:cNvPr id="3" name="Subtitle 2"/>
          <p:cNvSpPr>
            <a:spLocks noGrp="1"/>
          </p:cNvSpPr>
          <p:nvPr>
            <p:ph type="subTitle" idx="4"/>
          </p:nvPr>
        </p:nvSpPr>
        <p:spPr/>
        <p:txBody>
          <a:bodyPr/>
          <a:lstStyle/>
          <a:p>
            <a:endParaRPr lang="zh-CN" altLang="en-US" dirty="0"/>
          </a:p>
        </p:txBody>
      </p:sp>
    </p:spTree>
    <p:extLst>
      <p:ext uri="{BB962C8B-B14F-4D97-AF65-F5344CB8AC3E}">
        <p14:creationId xmlns="" xmlns:p14="http://schemas.microsoft.com/office/powerpoint/2010/main" val="4028698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chemeClr val="tx1"/>
                </a:solidFill>
                <a:latin typeface="+mn-ea"/>
                <a:ea typeface="+mn-ea"/>
              </a:rPr>
              <a:t>2 </a:t>
            </a:r>
            <a:r>
              <a:rPr lang="el-GR" altLang="zh-CN" dirty="0">
                <a:solidFill>
                  <a:schemeClr val="tx1"/>
                </a:solidFill>
                <a:latin typeface="+mn-ea"/>
                <a:ea typeface="+mn-ea"/>
              </a:rPr>
              <a:t>μ</a:t>
            </a:r>
            <a:r>
              <a:rPr lang="en-US" altLang="zh-CN" dirty="0">
                <a:solidFill>
                  <a:schemeClr val="tx1"/>
                </a:solidFill>
                <a:latin typeface="+mn-ea"/>
                <a:ea typeface="+mn-ea"/>
              </a:rPr>
              <a:t>C/OS</a:t>
            </a:r>
            <a:endParaRPr lang="zh-CN" altLang="en-US" dirty="0">
              <a:solidFill>
                <a:schemeClr val="tx1"/>
              </a:solidFill>
              <a:latin typeface="+mn-ea"/>
              <a:ea typeface="+mn-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10</a:t>
            </a:fld>
            <a:endParaRPr lang="zh-CN" altLang="en-US">
              <a:solidFill>
                <a:prstClr val="white"/>
              </a:solidFill>
              <a:cs typeface="Garamond"/>
            </a:endParaRPr>
          </a:p>
        </p:txBody>
      </p:sp>
      <p:sp>
        <p:nvSpPr>
          <p:cNvPr id="9" name="Rectangle 3"/>
          <p:cNvSpPr txBox="1">
            <a:spLocks noChangeArrowheads="1"/>
          </p:cNvSpPr>
          <p:nvPr/>
        </p:nvSpPr>
        <p:spPr bwMode="auto">
          <a:xfrm>
            <a:off x="1155700" y="2336800"/>
            <a:ext cx="3429000" cy="576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r>
              <a:rPr kumimoji="0" lang="zh-CN" altLang="en-US" sz="3200" b="0" i="0" u="none" strike="noStrike" kern="1200" cap="none" spc="0" normalizeH="0" baseline="0" noProof="0" dirty="0" smtClean="0">
                <a:ln>
                  <a:noFill/>
                </a:ln>
                <a:solidFill>
                  <a:srgbClr val="000000"/>
                </a:solidFill>
                <a:effectLst/>
                <a:uLnTx/>
                <a:uFillTx/>
                <a:latin typeface="Arial"/>
                <a:ea typeface="宋体"/>
                <a:cs typeface="+mn-cs"/>
              </a:rPr>
              <a:t>基本概念</a:t>
            </a:r>
          </a:p>
        </p:txBody>
      </p:sp>
      <p:sp>
        <p:nvSpPr>
          <p:cNvPr id="10" name="Text Box 4"/>
          <p:cNvSpPr txBox="1">
            <a:spLocks noChangeArrowheads="1"/>
          </p:cNvSpPr>
          <p:nvPr/>
        </p:nvSpPr>
        <p:spPr bwMode="auto">
          <a:xfrm>
            <a:off x="1689100" y="3136900"/>
            <a:ext cx="73914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dirty="0" smtClean="0">
                <a:solidFill>
                  <a:srgbClr val="000000"/>
                </a:solidFill>
                <a:latin typeface="宋体" pitchFamily="2" charset="-122"/>
                <a:ea typeface="宋体" pitchFamily="2" charset="-122"/>
              </a:rPr>
              <a:t>    </a:t>
            </a:r>
            <a:r>
              <a:rPr kumimoji="1" lang="zh-CN" altLang="en-US" sz="2400" dirty="0" smtClean="0">
                <a:solidFill>
                  <a:srgbClr val="000000"/>
                </a:solidFill>
                <a:latin typeface="宋体" pitchFamily="2" charset="-122"/>
                <a:ea typeface="宋体" pitchFamily="2" charset="-122"/>
              </a:rPr>
              <a:t>对基于芯片的开发来说，应用程序一般是一个无限的循环，可称为前后台系统或超循环系统。</a:t>
            </a:r>
          </a:p>
          <a:p>
            <a:pPr fontAlgn="base">
              <a:spcBef>
                <a:spcPct val="0"/>
              </a:spcBef>
              <a:spcAft>
                <a:spcPct val="0"/>
              </a:spcAft>
            </a:pPr>
            <a:r>
              <a:rPr kumimoji="1" lang="zh-CN" altLang="en-US" sz="2400" dirty="0" smtClean="0">
                <a:solidFill>
                  <a:srgbClr val="000000"/>
                </a:solidFill>
                <a:latin typeface="宋体" pitchFamily="2" charset="-122"/>
                <a:ea typeface="宋体" pitchFamily="2" charset="-122"/>
              </a:rPr>
              <a:t>    很多基于微处理器的产品采用前后台系统设计，例如微波炉、电话机、玩具等。在另外一些基于微处理器应用中，从省电的角度出发，平时微处理器处在停机状态，所有事都靠中断服务来完成。</a:t>
            </a:r>
          </a:p>
        </p:txBody>
      </p:sp>
      <p:sp>
        <p:nvSpPr>
          <p:cNvPr id="11" name="Text Box 5"/>
          <p:cNvSpPr txBox="1">
            <a:spLocks noChangeArrowheads="1"/>
          </p:cNvSpPr>
          <p:nvPr/>
        </p:nvSpPr>
        <p:spPr bwMode="auto">
          <a:xfrm>
            <a:off x="3541713" y="2390775"/>
            <a:ext cx="41052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smtClean="0">
                <a:solidFill>
                  <a:srgbClr val="000000"/>
                </a:solidFill>
                <a:latin typeface="Times New Roman" panose="02020603050405020304" pitchFamily="18" charset="0"/>
              </a:rPr>
              <a:t>——</a:t>
            </a:r>
            <a:r>
              <a:rPr kumimoji="1" lang="zh-CN" altLang="en-US" sz="2400" dirty="0" smtClean="0">
                <a:solidFill>
                  <a:srgbClr val="FF0000"/>
                </a:solidFill>
                <a:latin typeface="宋体" pitchFamily="2" charset="-122"/>
                <a:ea typeface="宋体" pitchFamily="2" charset="-122"/>
              </a:rPr>
              <a:t>前后台系统</a:t>
            </a:r>
          </a:p>
        </p:txBody>
      </p:sp>
    </p:spTree>
    <p:extLst>
      <p:ext uri="{BB962C8B-B14F-4D97-AF65-F5344CB8AC3E}">
        <p14:creationId xmlns="" xmlns:p14="http://schemas.microsoft.com/office/powerpoint/2010/main" val="263436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
                                        </p:tgtEl>
                                        <p:attrNameLst>
                                          <p:attrName>fillcolor</p:attrName>
                                        </p:attrNameLst>
                                      </p:cBhvr>
                                      <p:tavLst>
                                        <p:tav tm="0">
                                          <p:val>
                                            <p:clrVal>
                                              <a:schemeClr val="accent2"/>
                                            </p:clrVal>
                                          </p:val>
                                        </p:tav>
                                        <p:tav tm="50000">
                                          <p:val>
                                            <p:clrVal>
                                              <a:schemeClr val="hlink"/>
                                            </p:clrVal>
                                          </p:val>
                                        </p:tav>
                                      </p:tavLst>
                                    </p:anim>
                                    <p:set>
                                      <p:cBhvr>
                                        <p:cTn id="9" dur="80"/>
                                        <p:tgtEl>
                                          <p:spTgt spid="11"/>
                                        </p:tgtEl>
                                        <p:attrNameLst>
                                          <p:attrName>fill.type</p:attrName>
                                        </p:attrNameLst>
                                      </p:cBhvr>
                                      <p:to>
                                        <p:strVal val="solid"/>
                                      </p:to>
                                    </p:set>
                                  </p:childTnLst>
                                </p:cTn>
                              </p:par>
                            </p:childTnLst>
                          </p:cTn>
                        </p:par>
                        <p:par>
                          <p:cTn id="10" fill="hold">
                            <p:stCondLst>
                              <p:cond delay="320"/>
                            </p:stCondLst>
                            <p:childTnLst>
                              <p:par>
                                <p:cTn id="11" presetID="21"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4)">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mn-ea"/>
                <a:ea typeface="+mn-ea"/>
              </a:rPr>
              <a:t>2 </a:t>
            </a:r>
            <a:r>
              <a:rPr lang="el-GR" altLang="zh-CN" dirty="0">
                <a:solidFill>
                  <a:schemeClr val="tx1"/>
                </a:solidFill>
                <a:latin typeface="+mn-ea"/>
                <a:ea typeface="+mn-ea"/>
              </a:rPr>
              <a:t>μ</a:t>
            </a:r>
            <a:r>
              <a:rPr lang="en-US" altLang="zh-CN" dirty="0" smtClean="0">
                <a:solidFill>
                  <a:schemeClr val="tx1"/>
                </a:solidFill>
                <a:latin typeface="+mn-ea"/>
                <a:ea typeface="+mn-ea"/>
              </a:rPr>
              <a:t>C/OS (Cont.)</a:t>
            </a:r>
            <a:endParaRPr lang="zh-CN" altLang="en-US" dirty="0">
              <a:solidFill>
                <a:schemeClr val="tx1"/>
              </a:solidFill>
              <a:latin typeface="+mn-ea"/>
              <a:ea typeface="+mn-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11</a:t>
            </a:fld>
            <a:endParaRPr lang="zh-CN" altLang="en-US">
              <a:solidFill>
                <a:prstClr val="white"/>
              </a:solidFill>
              <a:cs typeface="Garamond"/>
            </a:endParaRPr>
          </a:p>
        </p:txBody>
      </p:sp>
      <p:sp>
        <p:nvSpPr>
          <p:cNvPr id="43" name="Rectangle 2"/>
          <p:cNvSpPr>
            <a:spLocks noChangeArrowheads="1"/>
          </p:cNvSpPr>
          <p:nvPr/>
        </p:nvSpPr>
        <p:spPr bwMode="auto">
          <a:xfrm>
            <a:off x="1555750" y="1412875"/>
            <a:ext cx="3454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lgn="l">
              <a:defRPr sz="3200">
                <a:solidFill>
                  <a:schemeClr val="tx1"/>
                </a:solidFill>
                <a:latin typeface="Arial" panose="020B0604020202020204" pitchFamily="34" charset="0"/>
                <a:ea typeface="宋体" panose="02010600030101010101" pitchFamily="2" charset="-122"/>
              </a:defRPr>
            </a:lvl1pPr>
            <a:lvl2pPr marL="742950" indent="-285750" algn="l">
              <a:buClr>
                <a:schemeClr val="accent2"/>
              </a:buClr>
              <a:buSzPct val="80000"/>
              <a:buChar char="¨"/>
              <a:defRPr sz="2800">
                <a:solidFill>
                  <a:schemeClr val="tx1"/>
                </a:solidFill>
                <a:latin typeface="Arial" panose="020B0604020202020204" pitchFamily="34" charset="0"/>
                <a:ea typeface="宋体" panose="02010600030101010101" pitchFamily="2" charset="-122"/>
              </a:defRPr>
            </a:lvl2pPr>
            <a:lvl3pPr marL="1143000" indent="-228600" algn="l">
              <a:buSzPct val="65000"/>
              <a:defRPr sz="2400">
                <a:solidFill>
                  <a:schemeClr val="tx1"/>
                </a:solidFill>
                <a:latin typeface="Arial" panose="020B0604020202020204" pitchFamily="34" charset="0"/>
                <a:ea typeface="宋体" panose="02010600030101010101" pitchFamily="2" charset="-122"/>
              </a:defRPr>
            </a:lvl3pPr>
            <a:lvl4pPr marL="1600200" indent="-228600" algn="l">
              <a:buClr>
                <a:schemeClr val="accent2"/>
              </a:buClr>
              <a:buSzPct val="70000"/>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r>
              <a:rPr kumimoji="0" lang="zh-CN" altLang="en-US" sz="32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基本概念</a:t>
            </a:r>
          </a:p>
        </p:txBody>
      </p:sp>
      <p:sp>
        <p:nvSpPr>
          <p:cNvPr id="44" name="Rectangle 3"/>
          <p:cNvSpPr>
            <a:spLocks noChangeArrowheads="1"/>
          </p:cNvSpPr>
          <p:nvPr/>
        </p:nvSpPr>
        <p:spPr bwMode="auto">
          <a:xfrm>
            <a:off x="7600950" y="2516188"/>
            <a:ext cx="2089150" cy="4392612"/>
          </a:xfrm>
          <a:prstGeom prst="rect">
            <a:avLst/>
          </a:prstGeom>
          <a:solidFill>
            <a:srgbClr val="DDDDDD"/>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ea typeface="华文新魏" panose="02010800040101010101" pitchFamily="2" charset="-122"/>
              </a:rPr>
              <a:t>        </a:t>
            </a:r>
            <a:r>
              <a:rPr kumimoji="1" lang="zh-CN" altLang="en-US" sz="2000" b="0" i="0" u="none" strike="noStrike" kern="0" cap="none" spc="0" normalizeH="0" baseline="0" noProof="0" dirty="0" smtClean="0">
                <a:ln>
                  <a:noFill/>
                </a:ln>
                <a:solidFill>
                  <a:srgbClr val="000000"/>
                </a:solidFill>
                <a:effectLst/>
                <a:uLnTx/>
                <a:uFillTx/>
                <a:latin typeface="宋体" pitchFamily="2" charset="-122"/>
                <a:ea typeface="宋体" pitchFamily="2" charset="-122"/>
              </a:rPr>
              <a:t>中断服务程序处理异步事件，这部分可以看成</a:t>
            </a:r>
            <a:r>
              <a:rPr kumimoji="1" lang="zh-CN" altLang="en-US" sz="2000" b="0" i="0" u="none" strike="noStrike" kern="0" cap="none" spc="0" normalizeH="0" baseline="0" noProof="0" dirty="0" smtClean="0">
                <a:ln>
                  <a:noFill/>
                </a:ln>
                <a:solidFill>
                  <a:srgbClr val="FF0066"/>
                </a:solidFill>
                <a:effectLst/>
                <a:uLnTx/>
                <a:uFillTx/>
                <a:latin typeface="宋体" pitchFamily="2" charset="-122"/>
                <a:ea typeface="宋体" pitchFamily="2" charset="-122"/>
              </a:rPr>
              <a:t>前台行为</a:t>
            </a:r>
            <a:r>
              <a:rPr kumimoji="1" lang="zh-CN" altLang="en-US" sz="2000" b="0" i="0" u="none" strike="noStrike" kern="0" cap="none" spc="0" normalizeH="0" baseline="0" noProof="0" dirty="0" smtClean="0">
                <a:ln>
                  <a:noFill/>
                </a:ln>
                <a:solidFill>
                  <a:srgbClr val="000000"/>
                </a:solidFill>
                <a:effectLst/>
                <a:uLnTx/>
                <a:uFillTx/>
                <a:latin typeface="宋体" pitchFamily="2" charset="-122"/>
                <a:ea typeface="宋体" pitchFamily="2" charset="-122"/>
              </a:rPr>
              <a:t>，前台也叫中断级。时间相关性很强的关键操作一定是靠中断服务程序来保证的。</a:t>
            </a:r>
          </a:p>
        </p:txBody>
      </p:sp>
      <p:sp>
        <p:nvSpPr>
          <p:cNvPr id="45" name="Rectangle 4"/>
          <p:cNvSpPr>
            <a:spLocks noChangeArrowheads="1"/>
          </p:cNvSpPr>
          <p:nvPr/>
        </p:nvSpPr>
        <p:spPr bwMode="auto">
          <a:xfrm>
            <a:off x="1192213" y="2516188"/>
            <a:ext cx="2089150" cy="4392612"/>
          </a:xfrm>
          <a:prstGeom prst="rect">
            <a:avLst/>
          </a:prstGeom>
          <a:solidFill>
            <a:srgbClr val="DDDDDD"/>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华文新魏" panose="02010800040101010101" pitchFamily="2" charset="-122"/>
              </a:rPr>
              <a:t>        </a:t>
            </a:r>
            <a:r>
              <a:rPr kumimoji="1" lang="zh-CN" altLang="en-US" sz="2000" b="0" i="0" u="none" strike="noStrike" kern="0" cap="none" spc="0" normalizeH="0" baseline="0" noProof="0" dirty="0" smtClean="0">
                <a:ln>
                  <a:noFill/>
                </a:ln>
                <a:solidFill>
                  <a:srgbClr val="000000"/>
                </a:solidFill>
                <a:effectLst/>
                <a:uLnTx/>
                <a:uFillTx/>
                <a:latin typeface="宋体" pitchFamily="2" charset="-122"/>
                <a:ea typeface="宋体" pitchFamily="2" charset="-122"/>
              </a:rPr>
              <a:t>循环中调用相应的函数完成相应的操作，这部分可以看成</a:t>
            </a:r>
            <a:r>
              <a:rPr kumimoji="1" lang="zh-CN" altLang="en-US" sz="2000" b="0" i="0" u="none" strike="noStrike" kern="0" cap="none" spc="0" normalizeH="0" baseline="0" noProof="0" dirty="0" smtClean="0">
                <a:ln>
                  <a:noFill/>
                </a:ln>
                <a:solidFill>
                  <a:srgbClr val="FF0066"/>
                </a:solidFill>
                <a:effectLst/>
                <a:uLnTx/>
                <a:uFillTx/>
                <a:latin typeface="宋体" pitchFamily="2" charset="-122"/>
                <a:ea typeface="宋体" pitchFamily="2" charset="-122"/>
              </a:rPr>
              <a:t>后台行为</a:t>
            </a:r>
            <a:r>
              <a:rPr kumimoji="1" lang="zh-CN" altLang="en-US" sz="2000" b="0" i="0" u="none" strike="noStrike" kern="0" cap="none" spc="0" normalizeH="0" baseline="0" noProof="0" dirty="0" smtClean="0">
                <a:ln>
                  <a:noFill/>
                </a:ln>
                <a:solidFill>
                  <a:srgbClr val="000000"/>
                </a:solidFill>
                <a:effectLst/>
                <a:uLnTx/>
                <a:uFillTx/>
                <a:latin typeface="宋体" pitchFamily="2" charset="-122"/>
                <a:ea typeface="宋体" pitchFamily="2" charset="-122"/>
              </a:rPr>
              <a:t>，后台也可以叫做任务级。这种系统在处理的及时性上比实际可以做到的要差。 </a:t>
            </a:r>
          </a:p>
        </p:txBody>
      </p:sp>
      <p:grpSp>
        <p:nvGrpSpPr>
          <p:cNvPr id="46" name="Group 5"/>
          <p:cNvGrpSpPr>
            <a:grpSpLocks/>
          </p:cNvGrpSpPr>
          <p:nvPr/>
        </p:nvGrpSpPr>
        <p:grpSpPr bwMode="auto">
          <a:xfrm>
            <a:off x="3281363" y="2516188"/>
            <a:ext cx="4319587" cy="4392612"/>
            <a:chOff x="1519" y="981"/>
            <a:chExt cx="2721" cy="2767"/>
          </a:xfrm>
        </p:grpSpPr>
        <p:sp>
          <p:nvSpPr>
            <p:cNvPr id="47" name="Rectangle 6"/>
            <p:cNvSpPr>
              <a:spLocks noChangeArrowheads="1"/>
            </p:cNvSpPr>
            <p:nvPr/>
          </p:nvSpPr>
          <p:spPr bwMode="auto">
            <a:xfrm>
              <a:off x="2653" y="981"/>
              <a:ext cx="1587" cy="2767"/>
            </a:xfrm>
            <a:prstGeom prst="rect">
              <a:avLst/>
            </a:prstGeom>
            <a:solidFill>
              <a:srgbClr val="CCFFFF">
                <a:alpha val="50000"/>
              </a:srgbClr>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48" name="Rectangle 7"/>
            <p:cNvSpPr>
              <a:spLocks noChangeArrowheads="1"/>
            </p:cNvSpPr>
            <p:nvPr/>
          </p:nvSpPr>
          <p:spPr bwMode="auto">
            <a:xfrm>
              <a:off x="1519" y="981"/>
              <a:ext cx="1134" cy="2767"/>
            </a:xfrm>
            <a:prstGeom prst="rect">
              <a:avLst/>
            </a:prstGeom>
            <a:solidFill>
              <a:srgbClr val="FFFF99">
                <a:alpha val="50000"/>
              </a:srgbClr>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49" name="Rectangle 8"/>
            <p:cNvSpPr>
              <a:spLocks noChangeArrowheads="1"/>
            </p:cNvSpPr>
            <p:nvPr/>
          </p:nvSpPr>
          <p:spPr bwMode="auto">
            <a:xfrm>
              <a:off x="1972" y="2796"/>
              <a:ext cx="454" cy="544"/>
            </a:xfrm>
            <a:prstGeom prst="rect">
              <a:avLst/>
            </a:prstGeom>
            <a:solidFill>
              <a:srgbClr val="FFFFFF"/>
            </a:solidFill>
            <a:ln w="9525" algn="ctr">
              <a:solidFill>
                <a:srgbClr val="000000"/>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50" name="Rectangle 9"/>
            <p:cNvSpPr>
              <a:spLocks noChangeArrowheads="1"/>
            </p:cNvSpPr>
            <p:nvPr/>
          </p:nvSpPr>
          <p:spPr bwMode="auto">
            <a:xfrm>
              <a:off x="1972" y="1889"/>
              <a:ext cx="454" cy="318"/>
            </a:xfrm>
            <a:prstGeom prst="rect">
              <a:avLst/>
            </a:prstGeom>
            <a:solidFill>
              <a:srgbClr val="FFFFFF"/>
            </a:solidFill>
            <a:ln w="9525" algn="ctr">
              <a:solidFill>
                <a:srgbClr val="000000"/>
              </a:solidFill>
              <a:prstDash val="dash"/>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51" name="Rectangle 10"/>
            <p:cNvSpPr>
              <a:spLocks noChangeArrowheads="1"/>
            </p:cNvSpPr>
            <p:nvPr/>
          </p:nvSpPr>
          <p:spPr bwMode="auto">
            <a:xfrm>
              <a:off x="1972" y="1390"/>
              <a:ext cx="454" cy="499"/>
            </a:xfrm>
            <a:prstGeom prst="rect">
              <a:avLst/>
            </a:prstGeom>
            <a:solidFill>
              <a:srgbClr val="FFCC99"/>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52" name="Rectangle 11"/>
            <p:cNvSpPr>
              <a:spLocks noChangeArrowheads="1"/>
            </p:cNvSpPr>
            <p:nvPr/>
          </p:nvSpPr>
          <p:spPr bwMode="auto">
            <a:xfrm>
              <a:off x="1972" y="2207"/>
              <a:ext cx="454" cy="589"/>
            </a:xfrm>
            <a:prstGeom prst="rect">
              <a:avLst/>
            </a:prstGeom>
            <a:solidFill>
              <a:srgbClr val="FFCC99"/>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53" name="Rectangle 12"/>
            <p:cNvSpPr>
              <a:spLocks noChangeArrowheads="1"/>
            </p:cNvSpPr>
            <p:nvPr/>
          </p:nvSpPr>
          <p:spPr bwMode="auto">
            <a:xfrm>
              <a:off x="1972" y="3340"/>
              <a:ext cx="454" cy="272"/>
            </a:xfrm>
            <a:prstGeom prst="rect">
              <a:avLst/>
            </a:prstGeom>
            <a:solidFill>
              <a:srgbClr val="FFCC99"/>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54" name="Rectangle 13"/>
            <p:cNvSpPr>
              <a:spLocks noChangeArrowheads="1"/>
            </p:cNvSpPr>
            <p:nvPr/>
          </p:nvSpPr>
          <p:spPr bwMode="auto">
            <a:xfrm>
              <a:off x="2880" y="1889"/>
              <a:ext cx="441" cy="318"/>
            </a:xfrm>
            <a:prstGeom prst="rect">
              <a:avLst/>
            </a:prstGeom>
            <a:solidFill>
              <a:srgbClr val="CCFFCC"/>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rPr>
                <a:t>ISR</a:t>
              </a:r>
            </a:p>
          </p:txBody>
        </p:sp>
        <p:grpSp>
          <p:nvGrpSpPr>
            <p:cNvPr id="55" name="Group 14"/>
            <p:cNvGrpSpPr>
              <a:grpSpLocks/>
            </p:cNvGrpSpPr>
            <p:nvPr/>
          </p:nvGrpSpPr>
          <p:grpSpPr bwMode="auto">
            <a:xfrm>
              <a:off x="1744" y="1389"/>
              <a:ext cx="185" cy="2223"/>
              <a:chOff x="1789" y="1706"/>
              <a:chExt cx="185" cy="2223"/>
            </a:xfrm>
          </p:grpSpPr>
          <p:sp>
            <p:nvSpPr>
              <p:cNvPr id="70" name="Line 15"/>
              <p:cNvSpPr>
                <a:spLocks noChangeShapeType="1"/>
              </p:cNvSpPr>
              <p:nvPr/>
            </p:nvSpPr>
            <p:spPr bwMode="auto">
              <a:xfrm flipH="1">
                <a:off x="1791" y="3929"/>
                <a:ext cx="183"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71" name="Line 16"/>
              <p:cNvSpPr>
                <a:spLocks noChangeShapeType="1"/>
              </p:cNvSpPr>
              <p:nvPr/>
            </p:nvSpPr>
            <p:spPr bwMode="auto">
              <a:xfrm flipH="1" flipV="1">
                <a:off x="1789" y="1706"/>
                <a:ext cx="2" cy="22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72" name="Line 17"/>
              <p:cNvSpPr>
                <a:spLocks noChangeShapeType="1"/>
              </p:cNvSpPr>
              <p:nvPr/>
            </p:nvSpPr>
            <p:spPr bwMode="auto">
              <a:xfrm>
                <a:off x="1789" y="1706"/>
                <a:ext cx="183"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grpSp>
        <p:sp>
          <p:nvSpPr>
            <p:cNvPr id="56" name="Line 18"/>
            <p:cNvSpPr>
              <a:spLocks noChangeShapeType="1"/>
            </p:cNvSpPr>
            <p:nvPr/>
          </p:nvSpPr>
          <p:spPr bwMode="auto">
            <a:xfrm flipH="1">
              <a:off x="2472" y="3340"/>
              <a:ext cx="36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57" name="Rectangle 19"/>
            <p:cNvSpPr>
              <a:spLocks noChangeArrowheads="1"/>
            </p:cNvSpPr>
            <p:nvPr/>
          </p:nvSpPr>
          <p:spPr bwMode="auto">
            <a:xfrm>
              <a:off x="2880" y="2796"/>
              <a:ext cx="441" cy="181"/>
            </a:xfrm>
            <a:prstGeom prst="rect">
              <a:avLst/>
            </a:prstGeom>
            <a:solidFill>
              <a:srgbClr val="CCFFCC"/>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rPr>
                <a:t>ISR</a:t>
              </a:r>
            </a:p>
          </p:txBody>
        </p:sp>
        <p:sp>
          <p:nvSpPr>
            <p:cNvPr id="58" name="Rectangle 20"/>
            <p:cNvSpPr>
              <a:spLocks noChangeArrowheads="1"/>
            </p:cNvSpPr>
            <p:nvPr/>
          </p:nvSpPr>
          <p:spPr bwMode="auto">
            <a:xfrm>
              <a:off x="2880" y="3204"/>
              <a:ext cx="441" cy="136"/>
            </a:xfrm>
            <a:prstGeom prst="rect">
              <a:avLst/>
            </a:prstGeom>
            <a:solidFill>
              <a:srgbClr val="CCFFCC"/>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rPr>
                <a:t>ISR</a:t>
              </a:r>
            </a:p>
          </p:txBody>
        </p:sp>
        <p:sp>
          <p:nvSpPr>
            <p:cNvPr id="59" name="Rectangle 21"/>
            <p:cNvSpPr>
              <a:spLocks noChangeArrowheads="1"/>
            </p:cNvSpPr>
            <p:nvPr/>
          </p:nvSpPr>
          <p:spPr bwMode="auto">
            <a:xfrm>
              <a:off x="2880" y="2977"/>
              <a:ext cx="441" cy="227"/>
            </a:xfrm>
            <a:prstGeom prst="rect">
              <a:avLst/>
            </a:prstGeom>
            <a:solidFill>
              <a:srgbClr val="FFFFFF"/>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60" name="Rectangle 22"/>
            <p:cNvSpPr>
              <a:spLocks noChangeArrowheads="1"/>
            </p:cNvSpPr>
            <p:nvPr/>
          </p:nvSpPr>
          <p:spPr bwMode="auto">
            <a:xfrm>
              <a:off x="3696" y="2977"/>
              <a:ext cx="408" cy="227"/>
            </a:xfrm>
            <a:prstGeom prst="rect">
              <a:avLst/>
            </a:prstGeom>
            <a:solidFill>
              <a:srgbClr val="99CCFF"/>
            </a:solidFill>
            <a:ln w="9525" algn="ctr">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rPr>
                <a:t>ISR</a:t>
              </a:r>
            </a:p>
          </p:txBody>
        </p:sp>
        <p:sp>
          <p:nvSpPr>
            <p:cNvPr id="61" name="Line 23"/>
            <p:cNvSpPr>
              <a:spLocks noChangeShapeType="1"/>
            </p:cNvSpPr>
            <p:nvPr/>
          </p:nvSpPr>
          <p:spPr bwMode="auto">
            <a:xfrm flipH="1">
              <a:off x="3378" y="3204"/>
              <a:ext cx="273"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62" name="Line 24"/>
            <p:cNvSpPr>
              <a:spLocks noChangeShapeType="1"/>
            </p:cNvSpPr>
            <p:nvPr/>
          </p:nvSpPr>
          <p:spPr bwMode="auto">
            <a:xfrm flipH="1">
              <a:off x="3378" y="2977"/>
              <a:ext cx="273" cy="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63" name="Text Box 25"/>
            <p:cNvSpPr txBox="1">
              <a:spLocks noChangeArrowheads="1"/>
            </p:cNvSpPr>
            <p:nvPr/>
          </p:nvSpPr>
          <p:spPr bwMode="auto">
            <a:xfrm>
              <a:off x="1565" y="1019"/>
              <a:ext cx="816" cy="25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b="0" i="0" u="none" strike="noStrike" kern="0" cap="none" spc="0" normalizeH="0" baseline="0" noProof="0" smtClean="0">
                  <a:ln>
                    <a:noFill/>
                  </a:ln>
                  <a:solidFill>
                    <a:srgbClr val="FF0066"/>
                  </a:solidFill>
                  <a:effectLst/>
                  <a:uLnTx/>
                  <a:uFillTx/>
                  <a:latin typeface="Times New Roman" panose="02020603050405020304" pitchFamily="18" charset="0"/>
                  <a:ea typeface="华文新魏" panose="02010800040101010101" pitchFamily="2" charset="-122"/>
                </a:rPr>
                <a:t>后台</a:t>
              </a:r>
            </a:p>
          </p:txBody>
        </p:sp>
        <p:sp>
          <p:nvSpPr>
            <p:cNvPr id="64" name="Text Box 26"/>
            <p:cNvSpPr txBox="1">
              <a:spLocks noChangeArrowheads="1"/>
            </p:cNvSpPr>
            <p:nvPr/>
          </p:nvSpPr>
          <p:spPr bwMode="auto">
            <a:xfrm>
              <a:off x="3016" y="1023"/>
              <a:ext cx="816" cy="25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b="0" i="0" u="none" strike="noStrike" kern="0" cap="none" spc="0" normalizeH="0" baseline="0" noProof="0" smtClean="0">
                  <a:ln>
                    <a:noFill/>
                  </a:ln>
                  <a:solidFill>
                    <a:srgbClr val="FF0066"/>
                  </a:solidFill>
                  <a:effectLst/>
                  <a:uLnTx/>
                  <a:uFillTx/>
                  <a:latin typeface="Times New Roman" panose="02020603050405020304" pitchFamily="18" charset="0"/>
                  <a:ea typeface="华文新魏" panose="02010800040101010101" pitchFamily="2" charset="-122"/>
                </a:rPr>
                <a:t>前台</a:t>
              </a:r>
            </a:p>
          </p:txBody>
        </p:sp>
        <p:sp>
          <p:nvSpPr>
            <p:cNvPr id="65" name="Text Box 27"/>
            <p:cNvSpPr txBox="1">
              <a:spLocks noChangeArrowheads="1"/>
            </p:cNvSpPr>
            <p:nvPr/>
          </p:nvSpPr>
          <p:spPr bwMode="auto">
            <a:xfrm>
              <a:off x="2653" y="1616"/>
              <a:ext cx="1179" cy="23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800" b="0" i="0" u="none" strike="noStrike" kern="0" cap="none" spc="0" normalizeH="0" baseline="0" noProof="0" smtClean="0">
                  <a:ln>
                    <a:noFill/>
                  </a:ln>
                  <a:solidFill>
                    <a:srgbClr val="000000"/>
                  </a:solidFill>
                  <a:effectLst/>
                  <a:uLnTx/>
                  <a:uFillTx/>
                  <a:latin typeface="Times New Roman" panose="02020603050405020304" pitchFamily="18" charset="0"/>
                </a:rPr>
                <a:t>中断服务程序</a:t>
              </a:r>
            </a:p>
          </p:txBody>
        </p:sp>
        <p:sp>
          <p:nvSpPr>
            <p:cNvPr id="66" name="AutoShape 28"/>
            <p:cNvSpPr>
              <a:spLocks noChangeArrowheads="1"/>
            </p:cNvSpPr>
            <p:nvPr/>
          </p:nvSpPr>
          <p:spPr bwMode="auto">
            <a:xfrm rot="5400000">
              <a:off x="3015" y="1889"/>
              <a:ext cx="1724" cy="272"/>
            </a:xfrm>
            <a:custGeom>
              <a:avLst/>
              <a:gdLst>
                <a:gd name="G0" fmla="+- 18066 0 0"/>
                <a:gd name="G1" fmla="+- 6444 0 0"/>
                <a:gd name="G2" fmla="+- 21600 0 6444"/>
                <a:gd name="G3" fmla="+- 10800 0 6444"/>
                <a:gd name="G4" fmla="+- 21600 0 18066"/>
                <a:gd name="G5" fmla="*/ G4 G3 10800"/>
                <a:gd name="G6" fmla="+- 21600 0 G5"/>
                <a:gd name="T0" fmla="*/ 18066 w 21600"/>
                <a:gd name="T1" fmla="*/ 0 h 21600"/>
                <a:gd name="T2" fmla="*/ 0 w 21600"/>
                <a:gd name="T3" fmla="*/ 10800 h 21600"/>
                <a:gd name="T4" fmla="*/ 18066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066" y="0"/>
                  </a:moveTo>
                  <a:lnTo>
                    <a:pt x="18066" y="6444"/>
                  </a:lnTo>
                  <a:lnTo>
                    <a:pt x="3375" y="6444"/>
                  </a:lnTo>
                  <a:lnTo>
                    <a:pt x="3375" y="15156"/>
                  </a:lnTo>
                  <a:lnTo>
                    <a:pt x="18066" y="15156"/>
                  </a:lnTo>
                  <a:lnTo>
                    <a:pt x="18066" y="21600"/>
                  </a:lnTo>
                  <a:lnTo>
                    <a:pt x="21600" y="10800"/>
                  </a:lnTo>
                  <a:close/>
                </a:path>
                <a:path w="21600" h="21600">
                  <a:moveTo>
                    <a:pt x="1350" y="6444"/>
                  </a:moveTo>
                  <a:lnTo>
                    <a:pt x="1350" y="15156"/>
                  </a:lnTo>
                  <a:lnTo>
                    <a:pt x="2700" y="15156"/>
                  </a:lnTo>
                  <a:lnTo>
                    <a:pt x="2700" y="6444"/>
                  </a:lnTo>
                  <a:close/>
                </a:path>
                <a:path w="21600" h="21600">
                  <a:moveTo>
                    <a:pt x="0" y="6444"/>
                  </a:moveTo>
                  <a:lnTo>
                    <a:pt x="0" y="15156"/>
                  </a:lnTo>
                  <a:lnTo>
                    <a:pt x="675" y="15156"/>
                  </a:lnTo>
                  <a:lnTo>
                    <a:pt x="675" y="6444"/>
                  </a:lnTo>
                  <a:close/>
                </a:path>
              </a:pathLst>
            </a:custGeom>
            <a:solidFill>
              <a:srgbClr val="FF99CC">
                <a:alpha val="89999"/>
              </a:srgbClr>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rPr>
                <a:t>时</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rPr>
                <a:t>间</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800" b="0" i="0" u="none" strike="noStrike" kern="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endParaRPr>
            </a:p>
          </p:txBody>
        </p:sp>
        <p:sp>
          <p:nvSpPr>
            <p:cNvPr id="67" name="Line 29"/>
            <p:cNvSpPr>
              <a:spLocks noChangeShapeType="1"/>
            </p:cNvSpPr>
            <p:nvPr/>
          </p:nvSpPr>
          <p:spPr bwMode="auto">
            <a:xfrm flipH="1">
              <a:off x="2472" y="2796"/>
              <a:ext cx="362" cy="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68" name="Line 30"/>
            <p:cNvSpPr>
              <a:spLocks noChangeShapeType="1"/>
            </p:cNvSpPr>
            <p:nvPr/>
          </p:nvSpPr>
          <p:spPr bwMode="auto">
            <a:xfrm flipH="1">
              <a:off x="2472" y="2206"/>
              <a:ext cx="36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sp>
          <p:nvSpPr>
            <p:cNvPr id="69" name="Line 31"/>
            <p:cNvSpPr>
              <a:spLocks noChangeShapeType="1"/>
            </p:cNvSpPr>
            <p:nvPr/>
          </p:nvSpPr>
          <p:spPr bwMode="auto">
            <a:xfrm flipH="1">
              <a:off x="2472" y="1888"/>
              <a:ext cx="362" cy="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3200" b="0" i="0" u="none" strike="noStrike" kern="0" cap="none" spc="0" normalizeH="0" baseline="0" noProof="0" smtClean="0">
                <a:ln>
                  <a:noFill/>
                </a:ln>
                <a:solidFill>
                  <a:srgbClr val="00007D"/>
                </a:solidFill>
                <a:effectLst/>
                <a:uLnTx/>
                <a:uFillTx/>
                <a:latin typeface="Arial" panose="020B0604020202020204" pitchFamily="34" charset="0"/>
              </a:endParaRPr>
            </a:p>
          </p:txBody>
        </p:sp>
      </p:grpSp>
      <p:sp>
        <p:nvSpPr>
          <p:cNvPr id="73" name="Text Box 32"/>
          <p:cNvSpPr txBox="1">
            <a:spLocks noChangeArrowheads="1"/>
          </p:cNvSpPr>
          <p:nvPr/>
        </p:nvSpPr>
        <p:spPr bwMode="auto">
          <a:xfrm>
            <a:off x="3713163" y="1482725"/>
            <a:ext cx="41052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smtClean="0">
                <a:solidFill>
                  <a:srgbClr val="000000"/>
                </a:solidFill>
                <a:latin typeface="Times New Roman" panose="02020603050405020304" pitchFamily="18" charset="0"/>
              </a:rPr>
              <a:t>——</a:t>
            </a:r>
            <a:r>
              <a:rPr kumimoji="1" lang="zh-CN" altLang="en-US" sz="2400" dirty="0" smtClean="0">
                <a:solidFill>
                  <a:srgbClr val="0000FF"/>
                </a:solidFill>
                <a:latin typeface="宋体" pitchFamily="2" charset="-122"/>
                <a:ea typeface="宋体" pitchFamily="2" charset="-122"/>
              </a:rPr>
              <a:t>前后台系统</a:t>
            </a:r>
          </a:p>
        </p:txBody>
      </p:sp>
    </p:spTree>
    <p:extLst>
      <p:ext uri="{BB962C8B-B14F-4D97-AF65-F5344CB8AC3E}">
        <p14:creationId xmlns="" xmlns:p14="http://schemas.microsoft.com/office/powerpoint/2010/main" val="6981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1+#ppt_w/2"/>
                                          </p:val>
                                        </p:tav>
                                        <p:tav tm="100000">
                                          <p:val>
                                            <p:strVal val="#ppt_x"/>
                                          </p:val>
                                        </p:tav>
                                      </p:tavLst>
                                    </p:anim>
                                    <p:anim calcmode="lin" valueType="num">
                                      <p:cBhvr additive="base">
                                        <p:cTn id="16"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mn-ea"/>
                <a:ea typeface="+mn-ea"/>
              </a:rPr>
              <a:t>2 </a:t>
            </a:r>
            <a:r>
              <a:rPr lang="el-GR" altLang="zh-CN" dirty="0">
                <a:solidFill>
                  <a:schemeClr val="tx1"/>
                </a:solidFill>
                <a:latin typeface="+mn-ea"/>
                <a:ea typeface="+mn-ea"/>
              </a:rPr>
              <a:t>μ</a:t>
            </a:r>
            <a:r>
              <a:rPr lang="en-US" altLang="zh-CN" dirty="0">
                <a:solidFill>
                  <a:schemeClr val="tx1"/>
                </a:solidFill>
                <a:latin typeface="+mn-ea"/>
                <a:ea typeface="+mn-ea"/>
              </a:rPr>
              <a:t>C/OS (Cont.)</a:t>
            </a:r>
            <a:endParaRPr lang="zh-CN" altLang="en-US" dirty="0">
              <a:solidFill>
                <a:schemeClr val="tx1"/>
              </a:solidFill>
              <a:latin typeface="+mn-ea"/>
              <a:ea typeface="+mn-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12</a:t>
            </a:fld>
            <a:endParaRPr lang="zh-CN" altLang="en-US">
              <a:solidFill>
                <a:prstClr val="white"/>
              </a:solidFill>
              <a:cs typeface="Garamond"/>
            </a:endParaRPr>
          </a:p>
        </p:txBody>
      </p:sp>
      <p:sp>
        <p:nvSpPr>
          <p:cNvPr id="10" name="Text Box 4"/>
          <p:cNvSpPr txBox="1">
            <a:spLocks noChangeArrowheads="1"/>
          </p:cNvSpPr>
          <p:nvPr/>
        </p:nvSpPr>
        <p:spPr bwMode="auto">
          <a:xfrm>
            <a:off x="1765300" y="2981325"/>
            <a:ext cx="73914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dirty="0" smtClean="0">
                <a:solidFill>
                  <a:srgbClr val="000000"/>
                </a:solidFill>
                <a:latin typeface="Times New Roman" panose="02020603050405020304" pitchFamily="18" charset="0"/>
                <a:ea typeface="华文新魏" panose="02010800040101010101" pitchFamily="2" charset="-122"/>
              </a:rPr>
              <a:t>        </a:t>
            </a:r>
            <a:r>
              <a:rPr kumimoji="1" lang="en-US" altLang="zh-CN" sz="2400" dirty="0" err="1" smtClean="0">
                <a:solidFill>
                  <a:srgbClr val="000000"/>
                </a:solidFill>
                <a:latin typeface="宋体" pitchFamily="2" charset="-122"/>
                <a:ea typeface="宋体" pitchFamily="2" charset="-122"/>
              </a:rPr>
              <a:t>μC</a:t>
            </a:r>
            <a:r>
              <a:rPr kumimoji="1" lang="en-US" altLang="zh-CN" sz="2400" dirty="0" smtClean="0">
                <a:solidFill>
                  <a:srgbClr val="000000"/>
                </a:solidFill>
                <a:latin typeface="宋体" pitchFamily="2" charset="-122"/>
                <a:ea typeface="宋体" pitchFamily="2" charset="-122"/>
              </a:rPr>
              <a:t>/OS-II</a:t>
            </a:r>
            <a:r>
              <a:rPr kumimoji="1" lang="zh-CN" altLang="en-US" sz="2400" dirty="0" smtClean="0">
                <a:solidFill>
                  <a:srgbClr val="000000"/>
                </a:solidFill>
                <a:latin typeface="宋体" pitchFamily="2" charset="-122"/>
                <a:ea typeface="宋体" pitchFamily="2" charset="-122"/>
              </a:rPr>
              <a:t>是一个源码公开、可移植、可固化、可裁剪、占先式的实时多任务操作系统。其绝大部分源码是用</a:t>
            </a:r>
            <a:r>
              <a:rPr kumimoji="1" lang="en-US" altLang="zh-CN" sz="2400" dirty="0" smtClean="0">
                <a:solidFill>
                  <a:srgbClr val="000000"/>
                </a:solidFill>
                <a:latin typeface="宋体" pitchFamily="2" charset="-122"/>
                <a:ea typeface="宋体" pitchFamily="2" charset="-122"/>
              </a:rPr>
              <a:t>ANSI C</a:t>
            </a:r>
            <a:r>
              <a:rPr kumimoji="1" lang="zh-CN" altLang="en-US" sz="2400" dirty="0" smtClean="0">
                <a:solidFill>
                  <a:srgbClr val="000000"/>
                </a:solidFill>
                <a:latin typeface="宋体" pitchFamily="2" charset="-122"/>
                <a:ea typeface="宋体" pitchFamily="2" charset="-122"/>
              </a:rPr>
              <a:t>写的，使其可以方便的移植并支持大多数类型的处理器。</a:t>
            </a:r>
            <a:r>
              <a:rPr kumimoji="1" lang="en-US" altLang="zh-CN" sz="2400" dirty="0" err="1" smtClean="0">
                <a:solidFill>
                  <a:srgbClr val="FF0000"/>
                </a:solidFill>
                <a:latin typeface="宋体" pitchFamily="2" charset="-122"/>
                <a:ea typeface="宋体" pitchFamily="2" charset="-122"/>
              </a:rPr>
              <a:t>μC</a:t>
            </a:r>
            <a:r>
              <a:rPr kumimoji="1" lang="en-US" altLang="zh-CN" sz="2400" dirty="0" smtClean="0">
                <a:solidFill>
                  <a:srgbClr val="FF0000"/>
                </a:solidFill>
                <a:latin typeface="宋体" pitchFamily="2" charset="-122"/>
                <a:ea typeface="宋体" pitchFamily="2" charset="-122"/>
              </a:rPr>
              <a:t>/OS-II</a:t>
            </a:r>
            <a:r>
              <a:rPr kumimoji="1" lang="zh-CN" altLang="en-US" sz="2400" dirty="0" smtClean="0">
                <a:solidFill>
                  <a:srgbClr val="FF0000"/>
                </a:solidFill>
                <a:latin typeface="宋体" pitchFamily="2" charset="-122"/>
                <a:ea typeface="宋体" pitchFamily="2" charset="-122"/>
              </a:rPr>
              <a:t>通过了联邦航空局（</a:t>
            </a:r>
            <a:r>
              <a:rPr kumimoji="1" lang="en-US" altLang="zh-CN" sz="2400" dirty="0" smtClean="0">
                <a:solidFill>
                  <a:srgbClr val="FF0000"/>
                </a:solidFill>
                <a:latin typeface="宋体" pitchFamily="2" charset="-122"/>
                <a:ea typeface="宋体" pitchFamily="2" charset="-122"/>
              </a:rPr>
              <a:t>FAA</a:t>
            </a:r>
            <a:r>
              <a:rPr kumimoji="1" lang="zh-CN" altLang="en-US" sz="2400" dirty="0" smtClean="0">
                <a:solidFill>
                  <a:srgbClr val="FF0000"/>
                </a:solidFill>
                <a:latin typeface="宋体" pitchFamily="2" charset="-122"/>
                <a:ea typeface="宋体" pitchFamily="2" charset="-122"/>
              </a:rPr>
              <a:t>）商用航行器认证</a:t>
            </a:r>
            <a:r>
              <a:rPr kumimoji="1" lang="zh-CN" altLang="en-US" sz="2400" dirty="0" smtClean="0">
                <a:solidFill>
                  <a:srgbClr val="000000"/>
                </a:solidFill>
                <a:latin typeface="宋体" pitchFamily="2" charset="-122"/>
                <a:ea typeface="宋体" pitchFamily="2" charset="-122"/>
              </a:rPr>
              <a:t>。自</a:t>
            </a:r>
            <a:r>
              <a:rPr kumimoji="1" lang="en-US" altLang="zh-CN" sz="2400" dirty="0" smtClean="0">
                <a:solidFill>
                  <a:srgbClr val="000000"/>
                </a:solidFill>
                <a:latin typeface="宋体" pitchFamily="2" charset="-122"/>
                <a:ea typeface="宋体" pitchFamily="2" charset="-122"/>
              </a:rPr>
              <a:t>1992</a:t>
            </a:r>
            <a:r>
              <a:rPr kumimoji="1" lang="zh-CN" altLang="en-US" sz="2400" dirty="0" smtClean="0">
                <a:solidFill>
                  <a:srgbClr val="000000"/>
                </a:solidFill>
                <a:latin typeface="宋体" pitchFamily="2" charset="-122"/>
                <a:ea typeface="宋体" pitchFamily="2" charset="-122"/>
              </a:rPr>
              <a:t>年问世以来，</a:t>
            </a:r>
            <a:r>
              <a:rPr kumimoji="1" lang="en-US" altLang="zh-CN" sz="2400" dirty="0" err="1" smtClean="0">
                <a:solidFill>
                  <a:srgbClr val="000000"/>
                </a:solidFill>
                <a:latin typeface="宋体" pitchFamily="2" charset="-122"/>
                <a:ea typeface="宋体" pitchFamily="2" charset="-122"/>
              </a:rPr>
              <a:t>μC</a:t>
            </a:r>
            <a:r>
              <a:rPr kumimoji="1" lang="en-US" altLang="zh-CN" sz="2400" dirty="0" smtClean="0">
                <a:solidFill>
                  <a:srgbClr val="000000"/>
                </a:solidFill>
                <a:latin typeface="宋体" pitchFamily="2" charset="-122"/>
                <a:ea typeface="宋体" pitchFamily="2" charset="-122"/>
              </a:rPr>
              <a:t>/OS-II</a:t>
            </a:r>
            <a:r>
              <a:rPr kumimoji="1" lang="zh-CN" altLang="en-US" sz="2400" dirty="0" smtClean="0">
                <a:solidFill>
                  <a:srgbClr val="000000"/>
                </a:solidFill>
                <a:latin typeface="宋体" pitchFamily="2" charset="-122"/>
                <a:ea typeface="宋体" pitchFamily="2" charset="-122"/>
              </a:rPr>
              <a:t>已经被应用到数以百计的产品中。</a:t>
            </a:r>
            <a:r>
              <a:rPr kumimoji="1" lang="en-US" altLang="zh-CN" sz="2400" dirty="0" err="1" smtClean="0">
                <a:solidFill>
                  <a:srgbClr val="000000"/>
                </a:solidFill>
                <a:latin typeface="宋体" pitchFamily="2" charset="-122"/>
                <a:ea typeface="宋体" pitchFamily="2" charset="-122"/>
              </a:rPr>
              <a:t>μC</a:t>
            </a:r>
            <a:r>
              <a:rPr kumimoji="1" lang="en-US" altLang="zh-CN" sz="2400" dirty="0" smtClean="0">
                <a:solidFill>
                  <a:srgbClr val="000000"/>
                </a:solidFill>
                <a:latin typeface="宋体" pitchFamily="2" charset="-122"/>
                <a:ea typeface="宋体" pitchFamily="2" charset="-122"/>
              </a:rPr>
              <a:t>/OS-II</a:t>
            </a:r>
            <a:r>
              <a:rPr kumimoji="1" lang="zh-CN" altLang="en-US" sz="2400" dirty="0" smtClean="0">
                <a:solidFill>
                  <a:srgbClr val="000000"/>
                </a:solidFill>
                <a:latin typeface="宋体" pitchFamily="2" charset="-122"/>
                <a:ea typeface="宋体" pitchFamily="2" charset="-122"/>
              </a:rPr>
              <a:t>占用很少的系统资源，并且在高校教学使用是不需要申请许可证。</a:t>
            </a:r>
          </a:p>
        </p:txBody>
      </p:sp>
      <p:sp>
        <p:nvSpPr>
          <p:cNvPr id="11" name="Text Box 5"/>
          <p:cNvSpPr txBox="1">
            <a:spLocks noChangeArrowheads="1"/>
          </p:cNvSpPr>
          <p:nvPr/>
        </p:nvSpPr>
        <p:spPr bwMode="auto">
          <a:xfrm>
            <a:off x="4020343" y="2169946"/>
            <a:ext cx="28813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err="1" smtClean="0">
                <a:solidFill>
                  <a:srgbClr val="0000FF"/>
                </a:solidFill>
                <a:latin typeface="Times New Roman" panose="02020603050405020304" pitchFamily="18" charset="0"/>
                <a:ea typeface="华文新魏" panose="02010800040101010101" pitchFamily="2" charset="-122"/>
              </a:rPr>
              <a:t>μC</a:t>
            </a:r>
            <a:r>
              <a:rPr kumimoji="1" lang="en-US" altLang="zh-CN" sz="2400" dirty="0" smtClean="0">
                <a:solidFill>
                  <a:srgbClr val="0000FF"/>
                </a:solidFill>
                <a:latin typeface="Times New Roman" panose="02020603050405020304" pitchFamily="18" charset="0"/>
                <a:ea typeface="华文新魏" panose="02010800040101010101" pitchFamily="2" charset="-122"/>
              </a:rPr>
              <a:t>/OS-II</a:t>
            </a:r>
          </a:p>
        </p:txBody>
      </p:sp>
    </p:spTree>
    <p:extLst>
      <p:ext uri="{BB962C8B-B14F-4D97-AF65-F5344CB8AC3E}">
        <p14:creationId xmlns="" xmlns:p14="http://schemas.microsoft.com/office/powerpoint/2010/main" val="314402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
                                        </p:tgtEl>
                                        <p:attrNameLst>
                                          <p:attrName>fillcolor</p:attrName>
                                        </p:attrNameLst>
                                      </p:cBhvr>
                                      <p:tavLst>
                                        <p:tav tm="0">
                                          <p:val>
                                            <p:clrVal>
                                              <a:schemeClr val="accent2"/>
                                            </p:clrVal>
                                          </p:val>
                                        </p:tav>
                                        <p:tav tm="50000">
                                          <p:val>
                                            <p:clrVal>
                                              <a:schemeClr val="hlink"/>
                                            </p:clrVal>
                                          </p:val>
                                        </p:tav>
                                      </p:tavLst>
                                    </p:anim>
                                    <p:set>
                                      <p:cBhvr>
                                        <p:cTn id="9" dur="80"/>
                                        <p:tgtEl>
                                          <p:spTgt spid="11"/>
                                        </p:tgtEl>
                                        <p:attrNameLst>
                                          <p:attrName>fill.type</p:attrName>
                                        </p:attrNameLst>
                                      </p:cBhvr>
                                      <p:to>
                                        <p:strVal val="solid"/>
                                      </p:to>
                                    </p:set>
                                  </p:childTnLst>
                                </p:cTn>
                              </p:par>
                            </p:childTnLst>
                          </p:cTn>
                        </p:par>
                        <p:par>
                          <p:cTn id="10" fill="hold">
                            <p:stCondLst>
                              <p:cond delay="360"/>
                            </p:stCondLst>
                            <p:childTnLst>
                              <p:par>
                                <p:cTn id="11" presetID="2" presetClass="entr" presetSubtype="2"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mn-ea"/>
                <a:ea typeface="+mn-ea"/>
              </a:rPr>
              <a:t>2 </a:t>
            </a:r>
            <a:r>
              <a:rPr lang="el-GR" altLang="zh-CN" dirty="0">
                <a:solidFill>
                  <a:schemeClr val="tx1"/>
                </a:solidFill>
                <a:latin typeface="+mn-ea"/>
                <a:ea typeface="+mn-ea"/>
              </a:rPr>
              <a:t>μ</a:t>
            </a:r>
            <a:r>
              <a:rPr lang="en-US" altLang="zh-CN" dirty="0">
                <a:solidFill>
                  <a:schemeClr val="tx1"/>
                </a:solidFill>
                <a:latin typeface="+mn-ea"/>
                <a:ea typeface="+mn-ea"/>
              </a:rPr>
              <a:t>C/OS (Cont.)</a:t>
            </a:r>
            <a:endParaRPr lang="zh-CN" altLang="en-US" dirty="0">
              <a:solidFill>
                <a:schemeClr val="tx1"/>
              </a:solidFill>
              <a:latin typeface="+mn-ea"/>
              <a:ea typeface="+mn-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13</a:t>
            </a:fld>
            <a:endParaRPr lang="zh-CN" altLang="en-US">
              <a:solidFill>
                <a:prstClr val="white"/>
              </a:solidFill>
              <a:cs typeface="Garamond"/>
            </a:endParaRPr>
          </a:p>
        </p:txBody>
      </p:sp>
      <p:sp>
        <p:nvSpPr>
          <p:cNvPr id="7" name="Rectangle 3"/>
          <p:cNvSpPr>
            <a:spLocks noChangeArrowheads="1"/>
          </p:cNvSpPr>
          <p:nvPr/>
        </p:nvSpPr>
        <p:spPr bwMode="auto">
          <a:xfrm>
            <a:off x="1117599" y="1803400"/>
            <a:ext cx="8458200" cy="510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571500" indent="-571500">
              <a:defRPr kumimoji="1" sz="2400">
                <a:solidFill>
                  <a:schemeClr val="tx1"/>
                </a:solidFill>
                <a:latin typeface="Times New Roman" panose="02020603050405020304" pitchFamily="18" charset="0"/>
                <a:ea typeface="宋体" panose="02010600030101010101" pitchFamily="2" charset="-122"/>
              </a:defRPr>
            </a:lvl1pPr>
            <a:lvl2pPr marL="1047750" indent="-285750">
              <a:defRPr kumimoji="1" sz="2400">
                <a:solidFill>
                  <a:schemeClr val="tx1"/>
                </a:solidFill>
                <a:latin typeface="Times New Roman" panose="02020603050405020304" pitchFamily="18" charset="0"/>
                <a:ea typeface="宋体" panose="02010600030101010101" pitchFamily="2" charset="-122"/>
              </a:defRPr>
            </a:lvl2pPr>
            <a:lvl3pPr marL="1562100" indent="-228600">
              <a:defRPr kumimoji="1" sz="2400">
                <a:solidFill>
                  <a:schemeClr val="tx1"/>
                </a:solidFill>
                <a:latin typeface="Times New Roman" panose="02020603050405020304" pitchFamily="18" charset="0"/>
                <a:ea typeface="宋体" panose="02010600030101010101" pitchFamily="2" charset="-122"/>
              </a:defRPr>
            </a:lvl3pPr>
            <a:lvl4pPr marL="1924050" indent="-171450">
              <a:defRPr kumimoji="1" sz="2400">
                <a:solidFill>
                  <a:schemeClr val="tx1"/>
                </a:solidFill>
                <a:latin typeface="Times New Roman" panose="02020603050405020304" pitchFamily="18" charset="0"/>
                <a:ea typeface="宋体" panose="02010600030101010101" pitchFamily="2" charset="-122"/>
              </a:defRPr>
            </a:lvl4pPr>
            <a:lvl5pPr marL="2286000" indent="-171450">
              <a:defRPr kumimoji="1" sz="2400">
                <a:solidFill>
                  <a:schemeClr val="tx1"/>
                </a:solidFill>
                <a:latin typeface="Times New Roman" panose="02020603050405020304" pitchFamily="18" charset="0"/>
                <a:ea typeface="宋体" panose="02010600030101010101" pitchFamily="2" charset="-122"/>
              </a:defRPr>
            </a:lvl5pPr>
            <a:lvl6pPr marL="2743200" indent="-171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171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171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171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dirty="0" smtClean="0">
                <a:latin typeface="宋体" pitchFamily="2" charset="-122"/>
              </a:rPr>
              <a:t>“µC/OS The Real Time Kernel”  </a:t>
            </a:r>
            <a:r>
              <a:rPr lang="en-US" altLang="zh-CN" sz="1800" dirty="0" smtClean="0">
                <a:latin typeface="宋体" pitchFamily="2" charset="-122"/>
              </a:rPr>
              <a:t> (1992)</a:t>
            </a: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dirty="0" smtClean="0">
                <a:latin typeface="宋体" pitchFamily="2" charset="-122"/>
              </a:rPr>
              <a:t>“</a:t>
            </a:r>
            <a:r>
              <a:rPr lang="en-US" altLang="zh-CN" dirty="0" err="1" smtClean="0">
                <a:latin typeface="宋体" pitchFamily="2" charset="-122"/>
              </a:rPr>
              <a:t>MicroC</a:t>
            </a:r>
            <a:r>
              <a:rPr lang="en-US" altLang="zh-CN" dirty="0" smtClean="0">
                <a:latin typeface="宋体" pitchFamily="2" charset="-122"/>
              </a:rPr>
              <a:t>/OS-II The Real-time Kernel” </a:t>
            </a:r>
            <a:r>
              <a:rPr lang="en-US" altLang="zh-CN" sz="1800" dirty="0" smtClean="0">
                <a:latin typeface="宋体" pitchFamily="2" charset="-122"/>
              </a:rPr>
              <a:t> (1998)</a:t>
            </a: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dirty="0" smtClean="0">
                <a:latin typeface="宋体" pitchFamily="2" charset="-122"/>
              </a:rPr>
              <a:t>“</a:t>
            </a:r>
            <a:r>
              <a:rPr lang="en-US" altLang="zh-CN" dirty="0" err="1" smtClean="0">
                <a:latin typeface="宋体" pitchFamily="2" charset="-122"/>
              </a:rPr>
              <a:t>MicroC</a:t>
            </a:r>
            <a:r>
              <a:rPr lang="en-US" altLang="zh-CN" dirty="0" smtClean="0">
                <a:latin typeface="宋体" pitchFamily="2" charset="-122"/>
              </a:rPr>
              <a:t>/OS-II The Real-time Kernel” </a:t>
            </a:r>
            <a:r>
              <a:rPr lang="en-US" altLang="zh-CN" sz="1800" dirty="0" smtClean="0">
                <a:latin typeface="宋体" pitchFamily="2" charset="-122"/>
              </a:rPr>
              <a:t>2</a:t>
            </a:r>
            <a:r>
              <a:rPr lang="en-US" altLang="zh-CN" sz="1800" baseline="30000" dirty="0" smtClean="0">
                <a:latin typeface="宋体" pitchFamily="2" charset="-122"/>
              </a:rPr>
              <a:t>nd</a:t>
            </a:r>
            <a:r>
              <a:rPr lang="en-US" altLang="zh-CN" sz="1800" dirty="0" smtClean="0">
                <a:latin typeface="宋体" pitchFamily="2" charset="-122"/>
              </a:rPr>
              <a:t> Edit  (2002)</a:t>
            </a:r>
            <a:r>
              <a:rPr lang="en-US" altLang="zh-CN" sz="2000" dirty="0" smtClean="0">
                <a:latin typeface="宋体" pitchFamily="2" charset="-122"/>
              </a:rPr>
              <a:t>                </a:t>
            </a:r>
          </a:p>
          <a:p>
            <a:pPr lvl="1" eaLnBrk="0" fontAlgn="base" hangingPunct="0">
              <a:lnSpc>
                <a:spcPct val="90000"/>
              </a:lnSpc>
              <a:spcBef>
                <a:spcPct val="30000"/>
              </a:spcBef>
              <a:spcAft>
                <a:spcPct val="0"/>
              </a:spcAft>
            </a:pPr>
            <a:r>
              <a:rPr lang="en-US" altLang="zh-CN" sz="2000" dirty="0" smtClean="0">
                <a:latin typeface="宋体" pitchFamily="2" charset="-122"/>
              </a:rPr>
              <a:t>                 Jean </a:t>
            </a:r>
            <a:r>
              <a:rPr lang="en-US" altLang="zh-CN" sz="2000" dirty="0" err="1" smtClean="0">
                <a:latin typeface="宋体" pitchFamily="2" charset="-122"/>
              </a:rPr>
              <a:t>J.Labrosse</a:t>
            </a:r>
            <a:endParaRPr lang="en-US" altLang="zh-CN" sz="2000" dirty="0" smtClean="0">
              <a:latin typeface="宋体" pitchFamily="2" charset="-122"/>
            </a:endParaRPr>
          </a:p>
          <a:p>
            <a:pPr lvl="1" eaLnBrk="0" fontAlgn="base" hangingPunct="0">
              <a:lnSpc>
                <a:spcPct val="90000"/>
              </a:lnSpc>
              <a:spcBef>
                <a:spcPct val="30000"/>
              </a:spcBef>
              <a:spcAft>
                <a:spcPct val="0"/>
              </a:spcAft>
            </a:pPr>
            <a:r>
              <a:rPr lang="en-US" altLang="zh-CN" sz="2000" dirty="0" smtClean="0">
                <a:latin typeface="宋体" pitchFamily="2" charset="-122"/>
              </a:rPr>
              <a:t>   R &amp; D Publications, </a:t>
            </a:r>
            <a:r>
              <a:rPr lang="en-US" altLang="zh-CN" sz="2000" dirty="0" err="1" smtClean="0">
                <a:latin typeface="宋体" pitchFamily="2" charset="-122"/>
              </a:rPr>
              <a:t>Inc</a:t>
            </a:r>
            <a:r>
              <a:rPr lang="en-US" altLang="zh-CN" sz="2000" dirty="0" smtClean="0">
                <a:latin typeface="宋体" pitchFamily="2" charset="-122"/>
              </a:rPr>
              <a:t>      www.cmpbooks.com</a:t>
            </a:r>
          </a:p>
          <a:p>
            <a:pPr lvl="1" eaLnBrk="0" fontAlgn="base" hangingPunct="0">
              <a:lnSpc>
                <a:spcPct val="90000"/>
              </a:lnSpc>
              <a:spcBef>
                <a:spcPct val="30000"/>
              </a:spcBef>
              <a:spcAft>
                <a:spcPct val="0"/>
              </a:spcAft>
            </a:pPr>
            <a:endParaRPr lang="en-US" altLang="zh-CN" sz="2000" dirty="0" smtClean="0">
              <a:latin typeface="宋体" pitchFamily="2" charset="-122"/>
            </a:endParaRP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sz="2000" dirty="0" smtClean="0">
                <a:latin typeface="宋体" pitchFamily="2" charset="-122"/>
              </a:rPr>
              <a:t>Priority based preemptive kernel (looking up table algorithm)</a:t>
            </a: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sz="2000" dirty="0" smtClean="0">
                <a:latin typeface="宋体" pitchFamily="2" charset="-122"/>
              </a:rPr>
              <a:t>Up to 60 tasks </a:t>
            </a: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sz="2000" dirty="0" smtClean="0">
                <a:latin typeface="宋体" pitchFamily="2" charset="-122"/>
              </a:rPr>
              <a:t>Above 90% is written in C easy for porting </a:t>
            </a: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sz="2000" dirty="0" smtClean="0">
                <a:latin typeface="宋体" pitchFamily="2" charset="-122"/>
              </a:rPr>
              <a:t>Scalable and ROM able</a:t>
            </a: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sz="2000" dirty="0" smtClean="0">
                <a:latin typeface="宋体" pitchFamily="2" charset="-122"/>
              </a:rPr>
              <a:t>Source code for  PC environment attached with a floppy or CD </a:t>
            </a: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r>
              <a:rPr lang="en-US" altLang="zh-CN" sz="2000" dirty="0" smtClean="0">
                <a:latin typeface="宋体" pitchFamily="2" charset="-122"/>
              </a:rPr>
              <a:t>Very detail explanation in excellent programming style </a:t>
            </a:r>
          </a:p>
          <a:p>
            <a:pPr eaLnBrk="0" fontAlgn="base" hangingPunct="0">
              <a:lnSpc>
                <a:spcPct val="90000"/>
              </a:lnSpc>
              <a:spcBef>
                <a:spcPct val="30000"/>
              </a:spcBef>
              <a:spcAft>
                <a:spcPct val="0"/>
              </a:spcAft>
              <a:buClr>
                <a:srgbClr val="CCCCFF"/>
              </a:buClr>
              <a:buSzPct val="70000"/>
              <a:buFont typeface="Wingdings" panose="05000000000000000000" pitchFamily="2" charset="2"/>
              <a:buChar char="u"/>
            </a:pPr>
            <a:endParaRPr lang="en-US" altLang="zh-CN" sz="2000" b="1" dirty="0" smtClean="0">
              <a:solidFill>
                <a:srgbClr val="0000FF"/>
              </a:solidFill>
              <a:effectLst>
                <a:outerShdw blurRad="38100" dist="38100" dir="2700000" algn="tl">
                  <a:srgbClr val="C0C0C0"/>
                </a:outerShdw>
              </a:effectLst>
              <a:latin typeface="Arial" panose="020B0604020202020204" pitchFamily="34" charset="0"/>
            </a:endParaRPr>
          </a:p>
        </p:txBody>
      </p:sp>
    </p:spTree>
    <p:extLst>
      <p:ext uri="{BB962C8B-B14F-4D97-AF65-F5344CB8AC3E}">
        <p14:creationId xmlns="" xmlns:p14="http://schemas.microsoft.com/office/powerpoint/2010/main" val="17263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120775" y="890588"/>
            <a:ext cx="8497887"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10800" bIns="10800" anchor="ctr"/>
          <a:lstStyle>
            <a:lvl1pPr>
              <a:defRPr sz="3200" b="1">
                <a:solidFill>
                  <a:srgbClr val="9900CC"/>
                </a:solidFill>
                <a:latin typeface="Arial" panose="020B0604020202020204" pitchFamily="34" charset="0"/>
                <a:ea typeface="宋体" panose="02010600030101010101" pitchFamily="2" charset="-122"/>
              </a:defRPr>
            </a:lvl1pPr>
            <a:lvl2pPr marL="742950" indent="-285750">
              <a:defRPr sz="3200" b="1">
                <a:solidFill>
                  <a:srgbClr val="9900CC"/>
                </a:solidFill>
                <a:latin typeface="Arial" panose="020B0604020202020204" pitchFamily="34" charset="0"/>
                <a:ea typeface="宋体" panose="02010600030101010101" pitchFamily="2" charset="-122"/>
              </a:defRPr>
            </a:lvl2pPr>
            <a:lvl3pPr marL="1143000" indent="-228600">
              <a:defRPr sz="3200" b="1">
                <a:solidFill>
                  <a:srgbClr val="9900CC"/>
                </a:solidFill>
                <a:latin typeface="Arial" panose="020B0604020202020204" pitchFamily="34" charset="0"/>
                <a:ea typeface="宋体" panose="02010600030101010101" pitchFamily="2" charset="-122"/>
              </a:defRPr>
            </a:lvl3pPr>
            <a:lvl4pPr marL="1600200" indent="-228600">
              <a:defRPr sz="3200" b="1">
                <a:solidFill>
                  <a:srgbClr val="9900CC"/>
                </a:solidFill>
                <a:latin typeface="Arial" panose="020B0604020202020204" pitchFamily="34" charset="0"/>
                <a:ea typeface="宋体" panose="02010600030101010101" pitchFamily="2" charset="-122"/>
              </a:defRPr>
            </a:lvl4pPr>
            <a:lvl5pPr marL="2057400" indent="-228600">
              <a:defRPr sz="3200" b="1">
                <a:solidFill>
                  <a:srgbClr val="9900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9pPr>
          </a:lstStyle>
          <a:p>
            <a:pPr algn="ctr" eaLnBrk="1" hangingPunct="1">
              <a:buClr>
                <a:schemeClr val="tx1"/>
              </a:buClr>
              <a:buSzPct val="80000"/>
              <a:buFont typeface="Wingdings" panose="05000000000000000000" pitchFamily="2" charset="2"/>
              <a:buNone/>
            </a:pPr>
            <a:r>
              <a:rPr lang="zh-CN" altLang="en-US" sz="3600" b="0" dirty="0">
                <a:latin typeface="黑体" panose="02010609060101010101" pitchFamily="49" charset="-122"/>
                <a:ea typeface="黑体" panose="02010609060101010101" pitchFamily="49" charset="-122"/>
                <a:sym typeface="黑体" panose="02010609060101010101" pitchFamily="49" charset="-122"/>
              </a:rPr>
              <a:t>内容提要</a:t>
            </a:r>
            <a:endParaRPr lang="zh-CN" altLang="en-US" dirty="0">
              <a:ea typeface="仿宋_GB2312" pitchFamily="49" charset="-122"/>
            </a:endParaRPr>
          </a:p>
        </p:txBody>
      </p:sp>
      <p:graphicFrame>
        <p:nvGraphicFramePr>
          <p:cNvPr id="9" name="Group 8"/>
          <p:cNvGraphicFramePr>
            <a:graphicFrameLocks noGrp="1"/>
          </p:cNvGraphicFramePr>
          <p:nvPr>
            <p:extLst>
              <p:ext uri="{D42A27DB-BD31-4B8C-83A1-F6EECF244321}">
                <p14:modId xmlns="" xmlns:p14="http://schemas.microsoft.com/office/powerpoint/2010/main" val="3039386467"/>
              </p:ext>
            </p:extLst>
          </p:nvPr>
        </p:nvGraphicFramePr>
        <p:xfrm>
          <a:off x="2014537" y="1988840"/>
          <a:ext cx="7150100" cy="2243232"/>
        </p:xfrm>
        <a:graphic>
          <a:graphicData uri="http://schemas.openxmlformats.org/drawingml/2006/table">
            <a:tbl>
              <a:tblPr/>
              <a:tblGrid>
                <a:gridCol w="1708150"/>
                <a:gridCol w="5441950"/>
              </a:tblGrid>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Arial" pitchFamily="34" charset="0"/>
                        </a:rPr>
                        <a:t>1</a:t>
                      </a:r>
                      <a:endPar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Arial" pitchFamily="34" charset="0"/>
                        </a:rPr>
                        <a:t>嵌入式操作系统简介</a:t>
                      </a:r>
                      <a:endParaRPr kumimoji="0" 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rPr>
                        <a:t>2</a:t>
                      </a:r>
                      <a:endPar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l-GR" alt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rPr>
                        <a:t>μ</a:t>
                      </a:r>
                      <a:r>
                        <a:rPr kumimoji="0" lang="en-US" alt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rPr>
                        <a:t>C/OS</a:t>
                      </a:r>
                      <a:endParaRPr kumimoji="0" 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1" u="none" strike="noStrike" cap="none" normalizeH="0" baseline="0" dirty="0" smtClean="0">
                          <a:ln>
                            <a:noFill/>
                          </a:ln>
                          <a:solidFill>
                            <a:schemeClr val="bg1"/>
                          </a:solidFill>
                          <a:effectLst/>
                          <a:latin typeface="CMU Serif" charset="0"/>
                          <a:ea typeface="宋体" pitchFamily="2" charset="-122"/>
                          <a:sym typeface="CMU Serif" charset="0"/>
                        </a:rPr>
                        <a:t>3</a:t>
                      </a:r>
                      <a:endParaRPr kumimoji="0" lang="zh-CN" altLang="en-US" sz="2800" b="0" i="1" u="none" strike="noStrike" cap="none" normalizeH="0" baseline="0" dirty="0" smtClean="0">
                        <a:ln>
                          <a:noFill/>
                        </a:ln>
                        <a:solidFill>
                          <a:schemeClr val="bg1"/>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1" u="none" strike="noStrike" cap="none" normalizeH="0" baseline="0" dirty="0" err="1" smtClean="0">
                          <a:ln>
                            <a:noFill/>
                          </a:ln>
                          <a:solidFill>
                            <a:schemeClr val="bg1"/>
                          </a:solidFill>
                          <a:effectLst/>
                          <a:latin typeface="Arial" pitchFamily="34" charset="0"/>
                          <a:ea typeface="黑体" pitchFamily="2" charset="-122"/>
                          <a:sym typeface="Arial" pitchFamily="34" charset="0"/>
                        </a:rPr>
                        <a:t>VxWorks</a:t>
                      </a:r>
                      <a:endParaRPr kumimoji="0" lang="en-US" sz="2800" b="0" i="1" u="none" strike="noStrike" cap="none" normalizeH="0" baseline="0" dirty="0" smtClean="0">
                        <a:ln>
                          <a:noFill/>
                        </a:ln>
                        <a:solidFill>
                          <a:schemeClr val="bg1"/>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00CC"/>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smtClean="0">
                          <a:ln>
                            <a:noFill/>
                          </a:ln>
                          <a:solidFill>
                            <a:srgbClr val="9900CC"/>
                          </a:solidFill>
                          <a:effectLst/>
                          <a:latin typeface="CMU Serif" charset="0"/>
                          <a:ea typeface="宋体" pitchFamily="2" charset="-122"/>
                          <a:sym typeface="CMU Serif" charset="0"/>
                        </a:rPr>
                        <a:t>4</a:t>
                      </a:r>
                      <a:endParaRPr kumimoji="0" lang="zh-CN" altLang="en-US" sz="2800" b="0"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0" u="none" strike="noStrike" cap="none" normalizeH="0" baseline="0" dirty="0" smtClean="0">
                          <a:ln>
                            <a:noFill/>
                          </a:ln>
                          <a:solidFill>
                            <a:srgbClr val="9900CC"/>
                          </a:solidFill>
                          <a:effectLst/>
                          <a:latin typeface="CMU Serif" charset="0"/>
                          <a:ea typeface="黑体" pitchFamily="2" charset="-122"/>
                          <a:sym typeface="Arial" pitchFamily="34" charset="0"/>
                        </a:rPr>
                        <a:t>嵌入式</a:t>
                      </a:r>
                      <a:r>
                        <a:rPr kumimoji="0" lang="en-US" altLang="zh-CN" sz="2800" b="0" i="0" u="none" strike="noStrike" cap="none" normalizeH="0" baseline="0" dirty="0" smtClean="0">
                          <a:ln>
                            <a:noFill/>
                          </a:ln>
                          <a:solidFill>
                            <a:srgbClr val="9900CC"/>
                          </a:solidFill>
                          <a:effectLst/>
                          <a:latin typeface="CMU Serif" charset="0"/>
                          <a:ea typeface="黑体" pitchFamily="2" charset="-122"/>
                          <a:sym typeface="Arial" pitchFamily="34" charset="0"/>
                        </a:rPr>
                        <a:t>Linux</a:t>
                      </a:r>
                      <a:endParaRPr kumimoji="0" lang="en-US" sz="2800" b="0" i="0" u="none" strike="noStrike" cap="none" normalizeH="0" baseline="0" dirty="0" smtClean="0">
                        <a:ln>
                          <a:noFill/>
                        </a:ln>
                        <a:solidFill>
                          <a:srgbClr val="9900CC"/>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pic>
        <p:nvPicPr>
          <p:cNvPr id="10" name="右箭头 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7100" y="3165903"/>
            <a:ext cx="104457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67931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chemeClr val="tx1"/>
                </a:solidFill>
                <a:latin typeface="宋体" pitchFamily="2" charset="-122"/>
                <a:ea typeface="宋体" pitchFamily="2" charset="-122"/>
              </a:rPr>
              <a:t>3 </a:t>
            </a:r>
            <a:r>
              <a:rPr lang="en-US" altLang="zh-CN" dirty="0" err="1" smtClean="0">
                <a:solidFill>
                  <a:schemeClr val="tx1"/>
                </a:solidFill>
                <a:latin typeface="宋体" pitchFamily="2" charset="-122"/>
                <a:ea typeface="宋体" pitchFamily="2" charset="-122"/>
              </a:rPr>
              <a:t>VxWorks</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15</a:t>
            </a:fld>
            <a:endParaRPr lang="zh-CN" altLang="en-US">
              <a:solidFill>
                <a:prstClr val="white"/>
              </a:solidFill>
              <a:cs typeface="Garamond"/>
            </a:endParaRPr>
          </a:p>
        </p:txBody>
      </p:sp>
      <p:sp>
        <p:nvSpPr>
          <p:cNvPr id="23" name="Rectangle 3"/>
          <p:cNvSpPr txBox="1">
            <a:spLocks noChangeArrowheads="1"/>
          </p:cNvSpPr>
          <p:nvPr/>
        </p:nvSpPr>
        <p:spPr bwMode="auto">
          <a:xfrm>
            <a:off x="1003300" y="1727200"/>
            <a:ext cx="89916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kumimoji="1" sz="4000" b="1"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kumimoji="1" sz="3600" b="1" kern="1200">
                <a:solidFill>
                  <a:schemeClr val="tx1"/>
                </a:solidFill>
                <a:latin typeface="+mn-lt"/>
                <a:ea typeface="+mn-ea"/>
                <a:cs typeface="+mn-cs"/>
              </a:defRPr>
            </a:lvl2pPr>
            <a:lvl3pPr marL="11430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kumimoji="1" sz="3200" b="1" kern="1200">
                <a:solidFill>
                  <a:schemeClr val="tx1"/>
                </a:solidFill>
                <a:latin typeface="+mn-lt"/>
                <a:ea typeface="+mn-ea"/>
                <a:cs typeface="+mn-cs"/>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lnSpc>
                <a:spcPct val="120000"/>
              </a:lnSpc>
              <a:spcBef>
                <a:spcPct val="20000"/>
              </a:spcBef>
              <a:spcAft>
                <a:spcPct val="0"/>
              </a:spcAft>
              <a:buClr>
                <a:schemeClr val="tx2"/>
              </a:buClr>
              <a:buSzPct val="50000"/>
              <a:buFont typeface="Wingdings" panose="05000000000000000000" pitchFamily="2" charset="2"/>
              <a:buChar char="n"/>
              <a:defRPr kumimoji="1"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anose="05000000000000000000" pitchFamily="2" charset="2"/>
              <a:buNone/>
            </a:pPr>
            <a:r>
              <a:rPr lang="en-US" altLang="zh-CN" sz="2400" b="0" dirty="0" smtClean="0">
                <a:latin typeface="宋体" pitchFamily="2" charset="-122"/>
                <a:ea typeface="宋体" pitchFamily="2" charset="-122"/>
              </a:rPr>
              <a:t>1) </a:t>
            </a:r>
            <a:r>
              <a:rPr lang="en-US" altLang="zh-CN" sz="2400" b="0" dirty="0" err="1" smtClean="0">
                <a:latin typeface="宋体" pitchFamily="2" charset="-122"/>
                <a:ea typeface="宋体" pitchFamily="2" charset="-122"/>
              </a:rPr>
              <a:t>VxWorks</a:t>
            </a:r>
            <a:r>
              <a:rPr lang="zh-CN" altLang="en-US" sz="2400" b="0" dirty="0" smtClean="0">
                <a:latin typeface="宋体" pitchFamily="2" charset="-122"/>
                <a:ea typeface="宋体" pitchFamily="2" charset="-122"/>
              </a:rPr>
              <a:t>概述 </a:t>
            </a:r>
          </a:p>
          <a:p>
            <a:pPr marL="0" indent="0">
              <a:lnSpc>
                <a:spcPct val="110000"/>
              </a:lnSpc>
            </a:pPr>
            <a:r>
              <a:rPr lang="zh-TW" altLang="en-US" sz="2400" b="0" dirty="0" smtClean="0">
                <a:latin typeface="宋体" pitchFamily="2" charset="-122"/>
                <a:ea typeface="宋体" pitchFamily="2" charset="-122"/>
              </a:rPr>
              <a:t> 美国</a:t>
            </a:r>
            <a:r>
              <a:rPr lang="en-US" altLang="zh-CN" sz="2400" b="0" dirty="0" smtClean="0">
                <a:latin typeface="宋体" pitchFamily="2" charset="-122"/>
                <a:ea typeface="宋体" pitchFamily="2" charset="-122"/>
              </a:rPr>
              <a:t>Wind River</a:t>
            </a:r>
            <a:r>
              <a:rPr lang="zh-TW" altLang="en-US" sz="2400" b="0" dirty="0" smtClean="0">
                <a:latin typeface="宋体" pitchFamily="2" charset="-122"/>
                <a:ea typeface="宋体" pitchFamily="2" charset="-122"/>
              </a:rPr>
              <a:t>公司于</a:t>
            </a:r>
            <a:r>
              <a:rPr lang="en-US" altLang="zh-CN" sz="2400" b="0" dirty="0" smtClean="0">
                <a:latin typeface="宋体" pitchFamily="2" charset="-122"/>
                <a:ea typeface="宋体" pitchFamily="2" charset="-122"/>
              </a:rPr>
              <a:t>1983</a:t>
            </a:r>
            <a:r>
              <a:rPr lang="zh-TW" altLang="en-US" sz="2400" b="0" dirty="0" smtClean="0">
                <a:latin typeface="宋体" pitchFamily="2" charset="-122"/>
                <a:ea typeface="宋体" pitchFamily="2" charset="-122"/>
              </a:rPr>
              <a:t>年设计开发</a:t>
            </a:r>
          </a:p>
          <a:p>
            <a:pPr marL="0" indent="0">
              <a:lnSpc>
                <a:spcPct val="110000"/>
              </a:lnSpc>
            </a:pPr>
            <a:r>
              <a:rPr lang="zh-CN" altLang="en-US" sz="2400" b="0" dirty="0" smtClean="0">
                <a:latin typeface="宋体" pitchFamily="2" charset="-122"/>
                <a:ea typeface="宋体" pitchFamily="2" charset="-122"/>
              </a:rPr>
              <a:t> 高实时性和稳定性的微内核 、</a:t>
            </a:r>
            <a:r>
              <a:rPr lang="zh-TW" altLang="en-US" sz="2400" b="0" dirty="0" smtClean="0">
                <a:latin typeface="宋体" pitchFamily="2" charset="-122"/>
                <a:ea typeface="宋体" pitchFamily="2" charset="-122"/>
              </a:rPr>
              <a:t>友好的用户开发环境</a:t>
            </a:r>
            <a:r>
              <a:rPr lang="zh-CN" altLang="en-US" sz="2400" b="0" dirty="0" smtClean="0">
                <a:latin typeface="宋体" pitchFamily="2" charset="-122"/>
                <a:ea typeface="宋体" pitchFamily="2" charset="-122"/>
              </a:rPr>
              <a:t> 、</a:t>
            </a:r>
            <a:r>
              <a:rPr lang="zh-TW" altLang="en-US" sz="2400" b="0" dirty="0" smtClean="0">
                <a:latin typeface="宋体" pitchFamily="2" charset="-122"/>
                <a:ea typeface="宋体" pitchFamily="2" charset="-122"/>
              </a:rPr>
              <a:t>良好的持续发展能力</a:t>
            </a:r>
            <a:r>
              <a:rPr lang="zh-CN" altLang="en-US" sz="2400" b="0" dirty="0" smtClean="0">
                <a:latin typeface="宋体" pitchFamily="2" charset="-122"/>
                <a:ea typeface="宋体" pitchFamily="2" charset="-122"/>
              </a:rPr>
              <a:t> ，</a:t>
            </a:r>
            <a:r>
              <a:rPr lang="zh-TW" altLang="en-US" sz="2400" b="0" dirty="0" smtClean="0">
                <a:solidFill>
                  <a:srgbClr val="FF0000"/>
                </a:solidFill>
                <a:latin typeface="宋体" pitchFamily="2" charset="-122"/>
                <a:ea typeface="宋体" pitchFamily="2" charset="-122"/>
              </a:rPr>
              <a:t>全球</a:t>
            </a:r>
            <a:r>
              <a:rPr lang="zh-CN" altLang="en-US" sz="2400" b="0" dirty="0" smtClean="0">
                <a:solidFill>
                  <a:srgbClr val="FF0000"/>
                </a:solidFill>
                <a:latin typeface="宋体" pitchFamily="2" charset="-122"/>
                <a:ea typeface="宋体" pitchFamily="2" charset="-122"/>
              </a:rPr>
              <a:t>商用</a:t>
            </a:r>
            <a:r>
              <a:rPr lang="zh-TW" altLang="en-US" sz="2400" b="0" dirty="0" smtClean="0">
                <a:solidFill>
                  <a:srgbClr val="FF0000"/>
                </a:solidFill>
                <a:latin typeface="宋体" pitchFamily="2" charset="-122"/>
                <a:ea typeface="宋体" pitchFamily="2" charset="-122"/>
              </a:rPr>
              <a:t>市场占有量</a:t>
            </a:r>
            <a:r>
              <a:rPr lang="zh-CN" altLang="en-US" sz="2400" b="0" dirty="0" smtClean="0">
                <a:solidFill>
                  <a:srgbClr val="FF0000"/>
                </a:solidFill>
                <a:latin typeface="宋体" pitchFamily="2" charset="-122"/>
                <a:ea typeface="宋体" pitchFamily="2" charset="-122"/>
              </a:rPr>
              <a:t>排名</a:t>
            </a:r>
            <a:r>
              <a:rPr lang="zh-TW" altLang="en-US" sz="2400" b="0" dirty="0" smtClean="0">
                <a:solidFill>
                  <a:srgbClr val="FF0000"/>
                </a:solidFill>
                <a:latin typeface="宋体" pitchFamily="2" charset="-122"/>
                <a:ea typeface="宋体" pitchFamily="2" charset="-122"/>
              </a:rPr>
              <a:t>第一</a:t>
            </a:r>
            <a:r>
              <a:rPr lang="zh-CN" altLang="en-US" sz="2400" b="0" dirty="0" smtClean="0">
                <a:solidFill>
                  <a:srgbClr val="FF0000"/>
                </a:solidFill>
                <a:latin typeface="宋体" pitchFamily="2" charset="-122"/>
                <a:ea typeface="宋体" pitchFamily="2" charset="-122"/>
              </a:rPr>
              <a:t> </a:t>
            </a:r>
          </a:p>
          <a:p>
            <a:pPr marL="0" indent="0">
              <a:lnSpc>
                <a:spcPct val="110000"/>
              </a:lnSpc>
            </a:pPr>
            <a:r>
              <a:rPr lang="zh-TW" altLang="en-US" sz="2400" b="0" dirty="0" smtClean="0">
                <a:latin typeface="宋体" pitchFamily="2" charset="-122"/>
                <a:ea typeface="宋体" pitchFamily="2" charset="-122"/>
              </a:rPr>
              <a:t> 广泛应用于通信、军事、航空、航天等实时性要求高领域</a:t>
            </a:r>
            <a:endParaRPr lang="zh-CN" altLang="en-US" sz="2400" b="0" dirty="0" smtClean="0">
              <a:latin typeface="宋体" pitchFamily="2" charset="-122"/>
              <a:ea typeface="宋体" pitchFamily="2" charset="-122"/>
            </a:endParaRPr>
          </a:p>
          <a:p>
            <a:pPr marL="568325" lvl="1" indent="-1588">
              <a:lnSpc>
                <a:spcPct val="110000"/>
              </a:lnSpc>
            </a:pPr>
            <a:r>
              <a:rPr lang="zh-TW" altLang="en-US" sz="2400" b="0" dirty="0" smtClean="0">
                <a:latin typeface="宋体" pitchFamily="2" charset="-122"/>
                <a:ea typeface="宋体" pitchFamily="2" charset="-122"/>
              </a:rPr>
              <a:t> 美国</a:t>
            </a:r>
            <a:r>
              <a:rPr lang="en-US" altLang="zh-CN" sz="2400" b="0" dirty="0" smtClean="0">
                <a:latin typeface="宋体" pitchFamily="2" charset="-122"/>
                <a:ea typeface="宋体" pitchFamily="2" charset="-122"/>
              </a:rPr>
              <a:t>F-16</a:t>
            </a:r>
            <a:r>
              <a:rPr lang="en-US" altLang="zh-TW" sz="2400" b="0" dirty="0" smtClean="0">
                <a:latin typeface="宋体" pitchFamily="2" charset="-122"/>
                <a:ea typeface="宋体" pitchFamily="2" charset="-122"/>
              </a:rPr>
              <a:t>、 </a:t>
            </a:r>
            <a:r>
              <a:rPr lang="en-US" altLang="zh-CN" sz="2400" b="0" dirty="0" smtClean="0">
                <a:latin typeface="宋体" pitchFamily="2" charset="-122"/>
                <a:ea typeface="宋体" pitchFamily="2" charset="-122"/>
              </a:rPr>
              <a:t>FA-18</a:t>
            </a:r>
            <a:r>
              <a:rPr lang="zh-TW" altLang="en-US" sz="2400" b="0" dirty="0" smtClean="0">
                <a:latin typeface="宋体" pitchFamily="2" charset="-122"/>
                <a:ea typeface="宋体" pitchFamily="2" charset="-122"/>
              </a:rPr>
              <a:t>战斗机、</a:t>
            </a:r>
            <a:r>
              <a:rPr lang="en-US" altLang="zh-CN" sz="2400" b="0" dirty="0" smtClean="0">
                <a:latin typeface="宋体" pitchFamily="2" charset="-122"/>
                <a:ea typeface="宋体" pitchFamily="2" charset="-122"/>
              </a:rPr>
              <a:t>B-2 </a:t>
            </a:r>
            <a:r>
              <a:rPr lang="zh-TW" altLang="en-US" sz="2400" b="0" dirty="0" smtClean="0">
                <a:latin typeface="宋体" pitchFamily="2" charset="-122"/>
                <a:ea typeface="宋体" pitchFamily="2" charset="-122"/>
              </a:rPr>
              <a:t>隐形轰炸机和爱国者导弹上</a:t>
            </a:r>
            <a:r>
              <a:rPr lang="zh-CN" altLang="en-US" sz="2400" b="0" dirty="0" smtClean="0">
                <a:latin typeface="宋体" pitchFamily="2" charset="-122"/>
                <a:ea typeface="宋体" pitchFamily="2" charset="-122"/>
              </a:rPr>
              <a:t> </a:t>
            </a:r>
          </a:p>
          <a:p>
            <a:pPr marL="568325" lvl="1" indent="-1588">
              <a:lnSpc>
                <a:spcPct val="110000"/>
              </a:lnSpc>
            </a:pPr>
            <a:r>
              <a:rPr lang="zh-CN" altLang="en-US" sz="2400" b="0" dirty="0" smtClean="0">
                <a:latin typeface="宋体" pitchFamily="2" charset="-122"/>
                <a:ea typeface="宋体" pitchFamily="2" charset="-122"/>
              </a:rPr>
              <a:t> </a:t>
            </a:r>
            <a:r>
              <a:rPr lang="en-US" altLang="zh-CN" sz="2400" b="0" dirty="0" smtClean="0">
                <a:latin typeface="宋体" pitchFamily="2" charset="-122"/>
                <a:ea typeface="宋体" pitchFamily="2" charset="-122"/>
              </a:rPr>
              <a:t>1997</a:t>
            </a:r>
            <a:r>
              <a:rPr lang="zh-TW" altLang="en-US" sz="2400" b="0" dirty="0" smtClean="0">
                <a:latin typeface="宋体" pitchFamily="2" charset="-122"/>
                <a:ea typeface="宋体" pitchFamily="2" charset="-122"/>
              </a:rPr>
              <a:t>年</a:t>
            </a:r>
            <a:r>
              <a:rPr lang="zh-CN" altLang="en-US" sz="2400" b="0" dirty="0" smtClean="0">
                <a:latin typeface="宋体" pitchFamily="2" charset="-122"/>
                <a:ea typeface="宋体" pitchFamily="2" charset="-122"/>
              </a:rPr>
              <a:t>和</a:t>
            </a:r>
            <a:r>
              <a:rPr lang="en-US" altLang="zh-CN" sz="2400" b="0" dirty="0" smtClean="0">
                <a:latin typeface="宋体" pitchFamily="2" charset="-122"/>
                <a:ea typeface="宋体" pitchFamily="2" charset="-122"/>
              </a:rPr>
              <a:t>2004</a:t>
            </a:r>
            <a:r>
              <a:rPr lang="zh-CN" altLang="en-US" sz="2400" b="0" dirty="0" smtClean="0">
                <a:latin typeface="宋体" pitchFamily="2" charset="-122"/>
                <a:ea typeface="宋体" pitchFamily="2" charset="-122"/>
              </a:rPr>
              <a:t>年两次</a:t>
            </a:r>
            <a:r>
              <a:rPr lang="zh-TW" altLang="en-US" sz="2400" b="0" dirty="0" smtClean="0">
                <a:latin typeface="宋体" pitchFamily="2" charset="-122"/>
                <a:ea typeface="宋体" pitchFamily="2" charset="-122"/>
              </a:rPr>
              <a:t>在火星</a:t>
            </a:r>
            <a:r>
              <a:rPr lang="zh-CN" altLang="en-US" sz="2400" b="0" dirty="0" smtClean="0">
                <a:latin typeface="宋体" pitchFamily="2" charset="-122"/>
                <a:ea typeface="宋体" pitchFamily="2" charset="-122"/>
              </a:rPr>
              <a:t>表面</a:t>
            </a:r>
            <a:r>
              <a:rPr lang="zh-TW" altLang="en-US" sz="2400" b="0" dirty="0" smtClean="0">
                <a:latin typeface="宋体" pitchFamily="2" charset="-122"/>
                <a:ea typeface="宋体" pitchFamily="2" charset="-122"/>
              </a:rPr>
              <a:t>登陆的火星探测器</a:t>
            </a:r>
            <a:r>
              <a:rPr lang="zh-CN" altLang="en-US" sz="2400" b="0" dirty="0" smtClean="0">
                <a:latin typeface="宋体" pitchFamily="2" charset="-122"/>
                <a:ea typeface="宋体" pitchFamily="2" charset="-122"/>
              </a:rPr>
              <a:t> </a:t>
            </a:r>
          </a:p>
          <a:p>
            <a:pPr marL="568325" lvl="1" indent="-1588">
              <a:lnSpc>
                <a:spcPct val="110000"/>
              </a:lnSpc>
            </a:pPr>
            <a:r>
              <a:rPr lang="zh-CN" altLang="en-US" sz="2400" b="0" dirty="0" smtClean="0">
                <a:latin typeface="宋体" pitchFamily="2" charset="-122"/>
                <a:ea typeface="宋体" pitchFamily="2" charset="-122"/>
              </a:rPr>
              <a:t> 商业用户包括</a:t>
            </a:r>
            <a:r>
              <a:rPr lang="en-US" altLang="zh-CN" sz="2400" b="0" dirty="0" smtClean="0">
                <a:latin typeface="宋体" pitchFamily="2" charset="-122"/>
                <a:ea typeface="宋体" pitchFamily="2" charset="-122"/>
              </a:rPr>
              <a:t>Cisco systems</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Bay Networks</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3Com</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Fore systems</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HP</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Lucent</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Qualcomm</a:t>
            </a:r>
            <a:r>
              <a:rPr lang="zh-CN" altLang="en-US" sz="2400" b="0" dirty="0" smtClean="0">
                <a:latin typeface="宋体" pitchFamily="2" charset="-122"/>
                <a:ea typeface="宋体" pitchFamily="2" charset="-122"/>
              </a:rPr>
              <a:t>、以及国内的华为、东方电子等 </a:t>
            </a:r>
          </a:p>
        </p:txBody>
      </p:sp>
    </p:spTree>
    <p:extLst>
      <p:ext uri="{BB962C8B-B14F-4D97-AF65-F5344CB8AC3E}">
        <p14:creationId xmlns="" xmlns:p14="http://schemas.microsoft.com/office/powerpoint/2010/main" val="133996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t>
            </a:r>
            <a:r>
              <a:rPr lang="en-US" altLang="zh-CN" dirty="0" smtClean="0">
                <a:solidFill>
                  <a:schemeClr val="tx1"/>
                </a:solidFill>
                <a:latin typeface="宋体" pitchFamily="2" charset="-122"/>
                <a:ea typeface="宋体" pitchFamily="2" charset="-122"/>
              </a:rPr>
              <a:t>3 </a:t>
            </a:r>
            <a:r>
              <a:rPr lang="en-US" altLang="zh-CN" dirty="0" err="1" smtClean="0">
                <a:solidFill>
                  <a:schemeClr val="tx1"/>
                </a:solidFill>
                <a:latin typeface="宋体" pitchFamily="2" charset="-122"/>
                <a:ea typeface="宋体" pitchFamily="2" charset="-122"/>
              </a:rPr>
              <a:t>VxWorks</a:t>
            </a:r>
            <a:r>
              <a:rPr lang="en-US" altLang="zh-CN" dirty="0" smtClean="0">
                <a:solidFill>
                  <a:schemeClr val="tx1"/>
                </a:solidFill>
                <a:latin typeface="宋体" pitchFamily="2" charset="-122"/>
                <a:ea typeface="宋体" pitchFamily="2" charset="-122"/>
              </a:rPr>
              <a:t> (Cont</a:t>
            </a:r>
            <a:r>
              <a:rPr lang="en-US" altLang="zh-CN" dirty="0">
                <a:solidFill>
                  <a:schemeClr val="tx1"/>
                </a:solidFill>
                <a:latin typeface="宋体" pitchFamily="2" charset="-122"/>
                <a:ea typeface="宋体" pitchFamily="2" charset="-122"/>
              </a:rPr>
              <a:t>.)</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16</a:t>
            </a:fld>
            <a:endParaRPr lang="zh-CN" altLang="en-US">
              <a:solidFill>
                <a:prstClr val="white"/>
              </a:solidFill>
              <a:cs typeface="Garamond"/>
            </a:endParaRPr>
          </a:p>
        </p:txBody>
      </p:sp>
      <p:sp>
        <p:nvSpPr>
          <p:cNvPr id="7" name="Rectangle 3"/>
          <p:cNvSpPr txBox="1">
            <a:spLocks noChangeArrowheads="1"/>
          </p:cNvSpPr>
          <p:nvPr/>
        </p:nvSpPr>
        <p:spPr bwMode="auto">
          <a:xfrm>
            <a:off x="850900" y="1617519"/>
            <a:ext cx="8534400" cy="5291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kumimoji="1" sz="4000" b="1"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kumimoji="1" sz="3600" b="1" kern="1200">
                <a:solidFill>
                  <a:schemeClr val="tx1"/>
                </a:solidFill>
                <a:latin typeface="+mn-lt"/>
                <a:ea typeface="+mn-ea"/>
                <a:cs typeface="+mn-cs"/>
              </a:defRPr>
            </a:lvl2pPr>
            <a:lvl3pPr marL="11430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kumimoji="1" sz="3200" b="1" kern="1200">
                <a:solidFill>
                  <a:schemeClr val="tx1"/>
                </a:solidFill>
                <a:latin typeface="+mn-lt"/>
                <a:ea typeface="+mn-ea"/>
                <a:cs typeface="+mn-cs"/>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lnSpc>
                <a:spcPct val="120000"/>
              </a:lnSpc>
              <a:spcBef>
                <a:spcPct val="20000"/>
              </a:spcBef>
              <a:spcAft>
                <a:spcPct val="0"/>
              </a:spcAft>
              <a:buClr>
                <a:schemeClr val="tx2"/>
              </a:buClr>
              <a:buSzPct val="50000"/>
              <a:buFont typeface="Wingdings" panose="05000000000000000000" pitchFamily="2" charset="2"/>
              <a:buChar char="n"/>
              <a:defRPr kumimoji="1"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0" dirty="0" smtClean="0">
                <a:latin typeface="宋体" pitchFamily="2" charset="-122"/>
                <a:ea typeface="宋体" pitchFamily="2" charset="-122"/>
              </a:rPr>
              <a:t>2) </a:t>
            </a:r>
            <a:r>
              <a:rPr lang="en-US" altLang="zh-CN" sz="2800" b="0" dirty="0" err="1" smtClean="0">
                <a:latin typeface="宋体" pitchFamily="2" charset="-122"/>
                <a:ea typeface="宋体" pitchFamily="2" charset="-122"/>
              </a:rPr>
              <a:t>VxWorks</a:t>
            </a:r>
            <a:r>
              <a:rPr lang="zh-CN" altLang="en-US" sz="2800" b="0" dirty="0" smtClean="0">
                <a:latin typeface="宋体" pitchFamily="2" charset="-122"/>
                <a:ea typeface="宋体" pitchFamily="2" charset="-122"/>
              </a:rPr>
              <a:t>基本特征  </a:t>
            </a:r>
          </a:p>
          <a:p>
            <a:pPr marL="0" indent="0"/>
            <a:r>
              <a:rPr lang="zh-CN" altLang="en-US" sz="2800" b="0" dirty="0" smtClean="0">
                <a:latin typeface="宋体" pitchFamily="2" charset="-122"/>
                <a:ea typeface="宋体" pitchFamily="2" charset="-122"/>
              </a:rPr>
              <a:t> </a:t>
            </a:r>
            <a:r>
              <a:rPr lang="en-US" altLang="zh-CN" sz="2800" b="0" dirty="0" smtClean="0">
                <a:latin typeface="宋体" pitchFamily="2" charset="-122"/>
                <a:ea typeface="宋体" pitchFamily="2" charset="-122"/>
              </a:rPr>
              <a:t>(1) </a:t>
            </a:r>
            <a:r>
              <a:rPr lang="zh-CN" altLang="en-US" sz="2800" b="0" dirty="0" smtClean="0">
                <a:latin typeface="宋体" pitchFamily="2" charset="-122"/>
                <a:ea typeface="宋体" pitchFamily="2" charset="-122"/>
              </a:rPr>
              <a:t>高实时性、高稳定性的微内核</a:t>
            </a:r>
          </a:p>
          <a:p>
            <a:pPr marL="568325" lvl="1" indent="-1588"/>
            <a:r>
              <a:rPr lang="zh-CN" altLang="en-US" sz="2800" b="0" dirty="0" smtClean="0">
                <a:latin typeface="宋体" pitchFamily="2" charset="-122"/>
                <a:ea typeface="宋体" pitchFamily="2" charset="-122"/>
              </a:rPr>
              <a:t> 内核</a:t>
            </a:r>
            <a:r>
              <a:rPr lang="en-US" altLang="zh-CN" sz="2800" b="0" dirty="0" smtClean="0">
                <a:latin typeface="宋体" pitchFamily="2" charset="-122"/>
                <a:ea typeface="宋体" pitchFamily="2" charset="-122"/>
              </a:rPr>
              <a:t>Wind: </a:t>
            </a:r>
            <a:r>
              <a:rPr lang="zh-CN" altLang="en-US" sz="2800" b="0" dirty="0" smtClean="0">
                <a:latin typeface="宋体" pitchFamily="2" charset="-122"/>
                <a:ea typeface="宋体" pitchFamily="2" charset="-122"/>
              </a:rPr>
              <a:t>微内核结构，最小</a:t>
            </a:r>
            <a:r>
              <a:rPr lang="en-US" altLang="zh-CN" sz="2800" b="0" dirty="0" smtClean="0">
                <a:latin typeface="宋体" pitchFamily="2" charset="-122"/>
                <a:ea typeface="宋体" pitchFamily="2" charset="-122"/>
              </a:rPr>
              <a:t>8KB</a:t>
            </a:r>
          </a:p>
          <a:p>
            <a:pPr marL="568325" lvl="1" indent="-1588"/>
            <a:r>
              <a:rPr lang="en-US" altLang="zh-CN" sz="2800" b="0" dirty="0" smtClean="0">
                <a:latin typeface="宋体" pitchFamily="2" charset="-122"/>
                <a:ea typeface="宋体" pitchFamily="2" charset="-122"/>
              </a:rPr>
              <a:t> </a:t>
            </a:r>
            <a:r>
              <a:rPr lang="zh-CN" altLang="en-US" sz="2800" b="0" dirty="0" smtClean="0">
                <a:latin typeface="宋体" pitchFamily="2" charset="-122"/>
                <a:ea typeface="宋体" pitchFamily="2" charset="-122"/>
              </a:rPr>
              <a:t>实时性</a:t>
            </a:r>
          </a:p>
          <a:p>
            <a:pPr marL="1238250" lvl="2"/>
            <a:r>
              <a:rPr lang="zh-CN" altLang="en-US" sz="2800" b="0" dirty="0" smtClean="0">
                <a:solidFill>
                  <a:srgbClr val="FF0000"/>
                </a:solidFill>
                <a:latin typeface="宋体" pitchFamily="2" charset="-122"/>
                <a:ea typeface="宋体" pitchFamily="2" charset="-122"/>
              </a:rPr>
              <a:t>基于优先级的抢占式调度辅以时间片轮转</a:t>
            </a:r>
            <a:endParaRPr lang="en-US" altLang="zh-CN" sz="2800" b="0" dirty="0" smtClean="0">
              <a:solidFill>
                <a:srgbClr val="FF0000"/>
              </a:solidFill>
              <a:latin typeface="宋体" pitchFamily="2" charset="-122"/>
              <a:ea typeface="宋体" pitchFamily="2" charset="-122"/>
            </a:endParaRPr>
          </a:p>
          <a:p>
            <a:pPr marL="1428750" lvl="3" indent="33338">
              <a:buFont typeface="Wingdings" panose="05000000000000000000" pitchFamily="2" charset="2"/>
              <a:buNone/>
            </a:pPr>
            <a:r>
              <a:rPr lang="zh-CN" altLang="en-US" b="0" dirty="0" smtClean="0">
                <a:latin typeface="宋体" pitchFamily="2" charset="-122"/>
                <a:ea typeface="宋体" pitchFamily="2" charset="-122"/>
              </a:rPr>
              <a:t>及时响应高优先级的任务，同级任务可选择时间片轮转而并发执行</a:t>
            </a:r>
          </a:p>
          <a:p>
            <a:pPr marL="1238250" lvl="2"/>
            <a:r>
              <a:rPr lang="zh-CN" altLang="en-US" sz="2800" b="0" dirty="0" smtClean="0">
                <a:latin typeface="宋体" pitchFamily="2" charset="-122"/>
                <a:ea typeface="宋体" pitchFamily="2" charset="-122"/>
              </a:rPr>
              <a:t>快速的任务上下文切换</a:t>
            </a:r>
          </a:p>
        </p:txBody>
      </p:sp>
    </p:spTree>
    <p:extLst>
      <p:ext uri="{BB962C8B-B14F-4D97-AF65-F5344CB8AC3E}">
        <p14:creationId xmlns="" xmlns:p14="http://schemas.microsoft.com/office/powerpoint/2010/main" val="3094111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t>
            </a:r>
            <a:r>
              <a:rPr lang="en-US" altLang="zh-CN" dirty="0">
                <a:solidFill>
                  <a:schemeClr val="tx1"/>
                </a:solidFill>
                <a:latin typeface="宋体" pitchFamily="2" charset="-122"/>
                <a:ea typeface="宋体" pitchFamily="2" charset="-122"/>
              </a:rPr>
              <a:t>3 </a:t>
            </a:r>
            <a:r>
              <a:rPr lang="en-US" altLang="zh-CN" dirty="0" err="1">
                <a:solidFill>
                  <a:schemeClr val="tx1"/>
                </a:solidFill>
                <a:latin typeface="宋体" pitchFamily="2" charset="-122"/>
                <a:ea typeface="宋体" pitchFamily="2" charset="-122"/>
              </a:rPr>
              <a:t>VxWorks</a:t>
            </a:r>
            <a:r>
              <a:rPr lang="en-US" altLang="zh-CN" dirty="0">
                <a:solidFill>
                  <a:schemeClr val="tx1"/>
                </a:solidFill>
                <a:latin typeface="宋体" pitchFamily="2" charset="-122"/>
                <a:ea typeface="宋体" pitchFamily="2" charset="-122"/>
              </a:rPr>
              <a:t> (Cont.)</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17</a:t>
            </a:fld>
            <a:endParaRPr lang="zh-CN" altLang="en-US">
              <a:solidFill>
                <a:prstClr val="white"/>
              </a:solidFill>
              <a:cs typeface="Garamond"/>
            </a:endParaRPr>
          </a:p>
        </p:txBody>
      </p:sp>
      <p:sp>
        <p:nvSpPr>
          <p:cNvPr id="7" name="Rectangle 3"/>
          <p:cNvSpPr txBox="1">
            <a:spLocks noChangeArrowheads="1"/>
          </p:cNvSpPr>
          <p:nvPr/>
        </p:nvSpPr>
        <p:spPr bwMode="auto">
          <a:xfrm>
            <a:off x="393700" y="1498600"/>
            <a:ext cx="8839200" cy="563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kumimoji="1" sz="4000" b="1"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kumimoji="1" sz="3600" b="1" kern="1200">
                <a:solidFill>
                  <a:schemeClr val="tx1"/>
                </a:solidFill>
                <a:latin typeface="+mn-lt"/>
                <a:ea typeface="+mn-ea"/>
                <a:cs typeface="+mn-cs"/>
              </a:defRPr>
            </a:lvl2pPr>
            <a:lvl3pPr marL="11430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kumimoji="1" sz="3200" b="1" kern="1200">
                <a:solidFill>
                  <a:schemeClr val="tx1"/>
                </a:solidFill>
                <a:latin typeface="+mn-lt"/>
                <a:ea typeface="+mn-ea"/>
                <a:cs typeface="+mn-cs"/>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lnSpc>
                <a:spcPct val="120000"/>
              </a:lnSpc>
              <a:spcBef>
                <a:spcPct val="20000"/>
              </a:spcBef>
              <a:spcAft>
                <a:spcPct val="0"/>
              </a:spcAft>
              <a:buClr>
                <a:schemeClr val="tx2"/>
              </a:buClr>
              <a:buSzPct val="50000"/>
              <a:buFont typeface="Wingdings" panose="05000000000000000000" pitchFamily="2" charset="2"/>
              <a:buChar char="n"/>
              <a:defRPr kumimoji="1"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1588" lvl="2"/>
            <a:r>
              <a:rPr lang="zh-CN" altLang="en-US" sz="2800" b="0" dirty="0" smtClean="0">
                <a:latin typeface="宋体" pitchFamily="2" charset="-122"/>
                <a:ea typeface="宋体" pitchFamily="2" charset="-122"/>
              </a:rPr>
              <a:t>较小的中断延时</a:t>
            </a:r>
          </a:p>
          <a:p>
            <a:pPr marL="1271588" lvl="2">
              <a:buFont typeface="Wingdings" panose="05000000000000000000" pitchFamily="2" charset="2"/>
              <a:buNone/>
            </a:pPr>
            <a:r>
              <a:rPr lang="zh-CN" altLang="en-US" sz="2800" b="0" dirty="0" smtClean="0">
                <a:latin typeface="宋体" pitchFamily="2" charset="-122"/>
                <a:ea typeface="宋体" pitchFamily="2" charset="-122"/>
              </a:rPr>
              <a:t>  相应措施如：</a:t>
            </a:r>
          </a:p>
          <a:p>
            <a:pPr marL="1690688" lvl="3"/>
            <a:r>
              <a:rPr lang="zh-CN" altLang="en-US" b="0" dirty="0" smtClean="0">
                <a:latin typeface="宋体" pitchFamily="2" charset="-122"/>
                <a:ea typeface="宋体" pitchFamily="2" charset="-122"/>
              </a:rPr>
              <a:t>采用</a:t>
            </a:r>
            <a:r>
              <a:rPr lang="zh-CN" altLang="en-US" b="0" dirty="0" smtClean="0">
                <a:solidFill>
                  <a:srgbClr val="FF0000"/>
                </a:solidFill>
                <a:latin typeface="宋体" pitchFamily="2" charset="-122"/>
                <a:ea typeface="宋体" pitchFamily="2" charset="-122"/>
              </a:rPr>
              <a:t>中断处理与任务在不同栈</a:t>
            </a:r>
            <a:r>
              <a:rPr lang="zh-CN" altLang="en-US" b="0" dirty="0" smtClean="0">
                <a:latin typeface="宋体" pitchFamily="2" charset="-122"/>
                <a:ea typeface="宋体" pitchFamily="2" charset="-122"/>
              </a:rPr>
              <a:t>中处理，使得中断的产生只会引发一些关键寄存器的存储而不会导致任务的上下文切换</a:t>
            </a:r>
          </a:p>
          <a:p>
            <a:pPr marL="1690688" lvl="3"/>
            <a:r>
              <a:rPr lang="zh-CN" altLang="en-US" b="0" dirty="0" smtClean="0">
                <a:latin typeface="宋体" pitchFamily="2" charset="-122"/>
                <a:ea typeface="宋体" pitchFamily="2" charset="-122"/>
              </a:rPr>
              <a:t>在</a:t>
            </a:r>
            <a:r>
              <a:rPr lang="zh-CN" altLang="en-US" b="0" dirty="0" smtClean="0">
                <a:solidFill>
                  <a:srgbClr val="FF0000"/>
                </a:solidFill>
                <a:latin typeface="宋体" pitchFamily="2" charset="-122"/>
                <a:ea typeface="宋体" pitchFamily="2" charset="-122"/>
              </a:rPr>
              <a:t>中断服务程序中只完成在最小时间内中断发生通告</a:t>
            </a:r>
            <a:r>
              <a:rPr lang="zh-CN" altLang="en-US" b="0" dirty="0" smtClean="0">
                <a:latin typeface="宋体" pitchFamily="2" charset="-122"/>
                <a:ea typeface="宋体" pitchFamily="2" charset="-122"/>
              </a:rPr>
              <a:t>，而将其它费时的处理过程尽量放在被引发的其它任务中完成</a:t>
            </a:r>
          </a:p>
          <a:p>
            <a:pPr marL="568325" lvl="1" indent="-1588"/>
            <a:r>
              <a:rPr lang="zh-CN" altLang="en-US" sz="2800" b="0" dirty="0" smtClean="0">
                <a:latin typeface="宋体" pitchFamily="2" charset="-122"/>
                <a:ea typeface="宋体" pitchFamily="2" charset="-122"/>
              </a:rPr>
              <a:t> 高稳定性</a:t>
            </a:r>
          </a:p>
        </p:txBody>
      </p:sp>
    </p:spTree>
    <p:extLst>
      <p:ext uri="{BB962C8B-B14F-4D97-AF65-F5344CB8AC3E}">
        <p14:creationId xmlns="" xmlns:p14="http://schemas.microsoft.com/office/powerpoint/2010/main" val="126710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t>
            </a:r>
            <a:r>
              <a:rPr lang="en-US" altLang="zh-CN" dirty="0">
                <a:solidFill>
                  <a:schemeClr val="tx1"/>
                </a:solidFill>
                <a:latin typeface="宋体" pitchFamily="2" charset="-122"/>
                <a:ea typeface="宋体" pitchFamily="2" charset="-122"/>
              </a:rPr>
              <a:t>3 </a:t>
            </a:r>
            <a:r>
              <a:rPr lang="en-US" altLang="zh-CN" dirty="0" err="1">
                <a:solidFill>
                  <a:schemeClr val="tx1"/>
                </a:solidFill>
                <a:latin typeface="宋体" pitchFamily="2" charset="-122"/>
                <a:ea typeface="宋体" pitchFamily="2" charset="-122"/>
              </a:rPr>
              <a:t>VxWorks</a:t>
            </a:r>
            <a:r>
              <a:rPr lang="en-US" altLang="zh-CN" dirty="0">
                <a:solidFill>
                  <a:schemeClr val="tx1"/>
                </a:solidFill>
                <a:latin typeface="宋体" pitchFamily="2" charset="-122"/>
                <a:ea typeface="宋体" pitchFamily="2" charset="-122"/>
              </a:rPr>
              <a:t> (Cont.)</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18</a:t>
            </a:fld>
            <a:endParaRPr lang="zh-CN" altLang="en-US">
              <a:solidFill>
                <a:prstClr val="white"/>
              </a:solidFill>
              <a:cs typeface="Garamond"/>
            </a:endParaRPr>
          </a:p>
        </p:txBody>
      </p:sp>
      <p:sp>
        <p:nvSpPr>
          <p:cNvPr id="7" name="Rectangle 3"/>
          <p:cNvSpPr txBox="1">
            <a:spLocks noChangeArrowheads="1"/>
          </p:cNvSpPr>
          <p:nvPr/>
        </p:nvSpPr>
        <p:spPr bwMode="auto">
          <a:xfrm>
            <a:off x="1232080" y="1415173"/>
            <a:ext cx="8534400" cy="556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kumimoji="1" sz="4000" b="1"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kumimoji="1" sz="3600" b="1" kern="1200">
                <a:solidFill>
                  <a:schemeClr val="tx1"/>
                </a:solidFill>
                <a:latin typeface="+mn-lt"/>
                <a:ea typeface="+mn-ea"/>
                <a:cs typeface="+mn-cs"/>
              </a:defRPr>
            </a:lvl2pPr>
            <a:lvl3pPr marL="11430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kumimoji="1" sz="3200" b="1" kern="1200">
                <a:solidFill>
                  <a:schemeClr val="tx1"/>
                </a:solidFill>
                <a:latin typeface="+mn-lt"/>
                <a:ea typeface="+mn-ea"/>
                <a:cs typeface="+mn-cs"/>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lnSpc>
                <a:spcPct val="120000"/>
              </a:lnSpc>
              <a:spcBef>
                <a:spcPct val="20000"/>
              </a:spcBef>
              <a:spcAft>
                <a:spcPct val="0"/>
              </a:spcAft>
              <a:buClr>
                <a:schemeClr val="tx2"/>
              </a:buClr>
              <a:buSzPct val="50000"/>
              <a:buFont typeface="Wingdings" panose="05000000000000000000" pitchFamily="2" charset="2"/>
              <a:buChar char="n"/>
              <a:defRPr kumimoji="1"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ltLang="zh-CN" sz="2800" dirty="0" smtClean="0">
                <a:latin typeface="+mn-ea"/>
              </a:rPr>
              <a:t> </a:t>
            </a:r>
            <a:r>
              <a:rPr lang="en-US" altLang="zh-CN" sz="2800" b="0" dirty="0" smtClean="0">
                <a:latin typeface="+mn-ea"/>
              </a:rPr>
              <a:t>(2) </a:t>
            </a:r>
            <a:r>
              <a:rPr lang="zh-CN" altLang="en-US" sz="2800" dirty="0" smtClean="0">
                <a:latin typeface="+mn-ea"/>
              </a:rPr>
              <a:t>丰富的外挂组件模块 </a:t>
            </a:r>
          </a:p>
          <a:p>
            <a:pPr marL="568325" lvl="1" indent="-1588"/>
            <a:r>
              <a:rPr lang="zh-CN" altLang="en-US" sz="2800" b="0" dirty="0" smtClean="0">
                <a:latin typeface="+mn-ea"/>
              </a:rPr>
              <a:t> 基本外挂组件模块</a:t>
            </a:r>
          </a:p>
          <a:p>
            <a:pPr marL="568325" lvl="1" indent="-1588">
              <a:buFont typeface="Wingdings" panose="05000000000000000000" pitchFamily="2" charset="2"/>
              <a:buNone/>
            </a:pPr>
            <a:r>
              <a:rPr lang="zh-CN" altLang="en-US" sz="2800" b="0" dirty="0" smtClean="0">
                <a:latin typeface="+mn-ea"/>
              </a:rPr>
              <a:t>各种设备驱动（字符型</a:t>
            </a:r>
            <a:r>
              <a:rPr lang="en-US" altLang="zh-CN" sz="2800" b="0" dirty="0" smtClean="0">
                <a:latin typeface="+mn-ea"/>
              </a:rPr>
              <a:t>/</a:t>
            </a:r>
            <a:r>
              <a:rPr lang="zh-CN" altLang="en-US" sz="2800" b="0" dirty="0" smtClean="0">
                <a:latin typeface="+mn-ea"/>
              </a:rPr>
              <a:t>块型设备，同步</a:t>
            </a:r>
            <a:r>
              <a:rPr lang="en-US" altLang="zh-CN" sz="2800" b="0" dirty="0" smtClean="0">
                <a:latin typeface="+mn-ea"/>
              </a:rPr>
              <a:t>/</a:t>
            </a:r>
            <a:r>
              <a:rPr lang="zh-CN" altLang="en-US" sz="2800" b="0" dirty="0" smtClean="0">
                <a:latin typeface="+mn-ea"/>
              </a:rPr>
              <a:t>异步设备）、文件系统（如</a:t>
            </a:r>
            <a:r>
              <a:rPr lang="en-US" altLang="zh-CN" sz="2800" b="0" dirty="0" err="1" smtClean="0">
                <a:latin typeface="+mn-ea"/>
              </a:rPr>
              <a:t>DosFs</a:t>
            </a:r>
            <a:r>
              <a:rPr lang="zh-CN" altLang="en-US" sz="2800" b="0" dirty="0" smtClean="0">
                <a:latin typeface="+mn-ea"/>
              </a:rPr>
              <a:t>、</a:t>
            </a:r>
            <a:r>
              <a:rPr lang="en-US" altLang="zh-CN" sz="2800" b="0" dirty="0" err="1" smtClean="0">
                <a:latin typeface="+mn-ea"/>
              </a:rPr>
              <a:t>RawFs</a:t>
            </a:r>
            <a:r>
              <a:rPr lang="zh-CN" altLang="en-US" sz="2800" b="0" dirty="0" smtClean="0">
                <a:latin typeface="+mn-ea"/>
              </a:rPr>
              <a:t>、</a:t>
            </a:r>
            <a:r>
              <a:rPr lang="en-US" altLang="zh-CN" sz="2800" b="0" dirty="0" err="1" smtClean="0">
                <a:latin typeface="+mn-ea"/>
              </a:rPr>
              <a:t>TapeFs</a:t>
            </a:r>
            <a:r>
              <a:rPr lang="zh-CN" altLang="en-US" sz="2800" b="0" dirty="0" smtClean="0">
                <a:latin typeface="+mn-ea"/>
              </a:rPr>
              <a:t>、</a:t>
            </a:r>
            <a:r>
              <a:rPr lang="en-US" altLang="zh-CN" sz="2800" b="0" dirty="0" err="1" smtClean="0">
                <a:latin typeface="+mn-ea"/>
              </a:rPr>
              <a:t>CdromFs</a:t>
            </a:r>
            <a:r>
              <a:rPr lang="zh-CN" altLang="en-US" sz="2800" b="0" dirty="0" smtClean="0">
                <a:latin typeface="+mn-ea"/>
              </a:rPr>
              <a:t>、</a:t>
            </a:r>
            <a:r>
              <a:rPr lang="en-US" altLang="zh-CN" sz="2800" b="0" dirty="0" smtClean="0">
                <a:latin typeface="+mn-ea"/>
              </a:rPr>
              <a:t>TSFS</a:t>
            </a:r>
            <a:r>
              <a:rPr lang="zh-CN" altLang="en-US" sz="2800" b="0" dirty="0" smtClean="0">
                <a:latin typeface="+mn-ea"/>
              </a:rPr>
              <a:t>等）、网络协议栈、以及</a:t>
            </a:r>
            <a:r>
              <a:rPr lang="en-US" altLang="zh-CN" sz="2800" b="0" dirty="0" smtClean="0">
                <a:latin typeface="+mn-ea"/>
              </a:rPr>
              <a:t>POSIX1003.1b</a:t>
            </a:r>
            <a:r>
              <a:rPr lang="zh-CN" altLang="en-US" sz="2800" b="0" dirty="0" smtClean="0">
                <a:latin typeface="+mn-ea"/>
              </a:rPr>
              <a:t>标准和</a:t>
            </a:r>
            <a:r>
              <a:rPr lang="en-US" altLang="zh-CN" sz="2800" b="0" dirty="0" smtClean="0">
                <a:latin typeface="+mn-ea"/>
              </a:rPr>
              <a:t>ANSI C</a:t>
            </a:r>
            <a:r>
              <a:rPr lang="zh-CN" altLang="en-US" sz="2800" b="0" dirty="0" smtClean="0">
                <a:latin typeface="+mn-ea"/>
              </a:rPr>
              <a:t>等兼容组件模块 </a:t>
            </a:r>
          </a:p>
          <a:p>
            <a:pPr marL="568325" lvl="1" indent="-1588"/>
            <a:r>
              <a:rPr lang="zh-CN" altLang="en-US" sz="2800" b="0" dirty="0" smtClean="0">
                <a:latin typeface="+mn-ea"/>
              </a:rPr>
              <a:t> 附加组件模块</a:t>
            </a:r>
          </a:p>
          <a:p>
            <a:pPr marL="568325" lvl="1" indent="-1588">
              <a:buFont typeface="Wingdings" panose="05000000000000000000" pitchFamily="2" charset="2"/>
              <a:buNone/>
            </a:pPr>
            <a:r>
              <a:rPr lang="zh-CN" altLang="en-US" sz="2800" b="0" dirty="0" smtClean="0">
                <a:latin typeface="+mn-ea"/>
              </a:rPr>
              <a:t>如</a:t>
            </a:r>
            <a:r>
              <a:rPr lang="en-US" altLang="zh-CN" sz="2800" b="0" dirty="0" smtClean="0">
                <a:latin typeface="+mn-ea"/>
              </a:rPr>
              <a:t>Flash</a:t>
            </a:r>
            <a:r>
              <a:rPr lang="zh-CN" altLang="en-US" sz="2800" b="0" dirty="0" smtClean="0">
                <a:latin typeface="+mn-ea"/>
              </a:rPr>
              <a:t>文件系统、图形界面管理等 </a:t>
            </a:r>
          </a:p>
        </p:txBody>
      </p:sp>
    </p:spTree>
    <p:extLst>
      <p:ext uri="{BB962C8B-B14F-4D97-AF65-F5344CB8AC3E}">
        <p14:creationId xmlns="" xmlns:p14="http://schemas.microsoft.com/office/powerpoint/2010/main" val="1522459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t>
            </a:r>
            <a:r>
              <a:rPr lang="en-US" altLang="zh-CN" dirty="0">
                <a:solidFill>
                  <a:schemeClr val="tx1"/>
                </a:solidFill>
                <a:latin typeface="宋体" pitchFamily="2" charset="-122"/>
                <a:ea typeface="宋体" pitchFamily="2" charset="-122"/>
              </a:rPr>
              <a:t>3 </a:t>
            </a:r>
            <a:r>
              <a:rPr lang="en-US" altLang="zh-CN" dirty="0" err="1">
                <a:solidFill>
                  <a:schemeClr val="tx1"/>
                </a:solidFill>
                <a:latin typeface="宋体" pitchFamily="2" charset="-122"/>
                <a:ea typeface="宋体" pitchFamily="2" charset="-122"/>
              </a:rPr>
              <a:t>VxWorks</a:t>
            </a:r>
            <a:r>
              <a:rPr lang="en-US" altLang="zh-CN" dirty="0">
                <a:solidFill>
                  <a:schemeClr val="tx1"/>
                </a:solidFill>
                <a:latin typeface="宋体" pitchFamily="2" charset="-122"/>
                <a:ea typeface="宋体" pitchFamily="2" charset="-122"/>
              </a:rPr>
              <a:t> (Cont.)</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19</a:t>
            </a:fld>
            <a:endParaRPr lang="zh-CN" altLang="en-US">
              <a:solidFill>
                <a:prstClr val="white"/>
              </a:solidFill>
              <a:cs typeface="Garamond"/>
            </a:endParaRPr>
          </a:p>
        </p:txBody>
      </p:sp>
      <p:sp>
        <p:nvSpPr>
          <p:cNvPr id="7" name="Rectangle 3"/>
          <p:cNvSpPr txBox="1">
            <a:spLocks noChangeArrowheads="1"/>
          </p:cNvSpPr>
          <p:nvPr/>
        </p:nvSpPr>
        <p:spPr bwMode="auto">
          <a:xfrm>
            <a:off x="850900" y="1386930"/>
            <a:ext cx="8534400" cy="563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kumimoji="1" sz="4000" b="1"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kumimoji="1" sz="3600" b="1" kern="1200">
                <a:solidFill>
                  <a:schemeClr val="tx1"/>
                </a:solidFill>
                <a:latin typeface="+mn-lt"/>
                <a:ea typeface="+mn-ea"/>
                <a:cs typeface="+mn-cs"/>
              </a:defRPr>
            </a:lvl2pPr>
            <a:lvl3pPr marL="11430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kumimoji="1" sz="3200" b="1" kern="1200">
                <a:solidFill>
                  <a:schemeClr val="tx1"/>
                </a:solidFill>
                <a:latin typeface="+mn-lt"/>
                <a:ea typeface="+mn-ea"/>
                <a:cs typeface="+mn-cs"/>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lnSpc>
                <a:spcPct val="120000"/>
              </a:lnSpc>
              <a:spcBef>
                <a:spcPct val="20000"/>
              </a:spcBef>
              <a:spcAft>
                <a:spcPct val="0"/>
              </a:spcAft>
              <a:buClr>
                <a:schemeClr val="tx2"/>
              </a:buClr>
              <a:buSzPct val="50000"/>
              <a:buFont typeface="Wingdings" panose="05000000000000000000" pitchFamily="2" charset="2"/>
              <a:buChar char="n"/>
              <a:defRPr kumimoji="1"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ltLang="zh-CN" sz="2800" b="0" dirty="0" smtClean="0">
                <a:latin typeface="宋体" pitchFamily="2" charset="-122"/>
                <a:ea typeface="宋体" pitchFamily="2" charset="-122"/>
              </a:rPr>
              <a:t> (3) </a:t>
            </a:r>
            <a:r>
              <a:rPr lang="zh-CN" altLang="en-US" sz="2800" dirty="0" smtClean="0">
                <a:latin typeface="宋体" pitchFamily="2" charset="-122"/>
                <a:ea typeface="宋体" pitchFamily="2" charset="-122"/>
              </a:rPr>
              <a:t>可裁减性 </a:t>
            </a:r>
          </a:p>
          <a:p>
            <a:pPr marL="568325" lvl="1" indent="-1588"/>
            <a:r>
              <a:rPr lang="zh-CN" altLang="en-US" sz="2800" b="0" dirty="0" smtClean="0">
                <a:latin typeface="宋体" pitchFamily="2" charset="-122"/>
                <a:ea typeface="宋体" pitchFamily="2" charset="-122"/>
              </a:rPr>
              <a:t> 粒度极小的配置裁减性能</a:t>
            </a:r>
          </a:p>
          <a:p>
            <a:pPr marL="1271588" lvl="2"/>
            <a:r>
              <a:rPr lang="zh-CN" altLang="en-US" sz="2800" b="0" dirty="0" smtClean="0">
                <a:latin typeface="宋体" pitchFamily="2" charset="-122"/>
                <a:ea typeface="宋体" pitchFamily="2" charset="-122"/>
              </a:rPr>
              <a:t>微内核结构，最简内核（只负责任务的管理与调度，称为纳核）只有</a:t>
            </a:r>
            <a:r>
              <a:rPr lang="en-US" altLang="zh-CN" sz="2800" b="0" dirty="0" smtClean="0">
                <a:latin typeface="宋体" pitchFamily="2" charset="-122"/>
                <a:ea typeface="宋体" pitchFamily="2" charset="-122"/>
              </a:rPr>
              <a:t>8KB </a:t>
            </a:r>
          </a:p>
          <a:p>
            <a:pPr marL="1271588" lvl="2"/>
            <a:r>
              <a:rPr lang="zh-CN" altLang="en-US" sz="2800" b="0" dirty="0" smtClean="0">
                <a:latin typeface="宋体" pitchFamily="2" charset="-122"/>
                <a:ea typeface="宋体" pitchFamily="2" charset="-122"/>
              </a:rPr>
              <a:t>其它所有基本外挂组件和附加组件均为可选组件，并且这些组件本身也是可裁减的 </a:t>
            </a:r>
          </a:p>
          <a:p>
            <a:pPr marL="568325" lvl="1" indent="-1588"/>
            <a:r>
              <a:rPr lang="zh-CN" altLang="en-US" sz="2800" b="0" dirty="0" smtClean="0">
                <a:latin typeface="宋体" pitchFamily="2" charset="-122"/>
                <a:ea typeface="宋体" pitchFamily="2" charset="-122"/>
              </a:rPr>
              <a:t> 方便友好的配置裁减环境</a:t>
            </a:r>
          </a:p>
          <a:p>
            <a:pPr marL="1271588" lvl="2"/>
            <a:r>
              <a:rPr lang="zh-CN" altLang="en-US" sz="2800" b="0" dirty="0" smtClean="0">
                <a:latin typeface="宋体" pitchFamily="2" charset="-122"/>
                <a:ea typeface="宋体" pitchFamily="2" charset="-122"/>
              </a:rPr>
              <a:t>图形化</a:t>
            </a:r>
          </a:p>
          <a:p>
            <a:pPr marL="1271588" lvl="2"/>
            <a:r>
              <a:rPr lang="zh-CN" altLang="en-US" sz="2800" b="0" dirty="0" smtClean="0">
                <a:latin typeface="宋体" pitchFamily="2" charset="-122"/>
                <a:ea typeface="宋体" pitchFamily="2" charset="-122"/>
              </a:rPr>
              <a:t>自动裁减特性，自动分析功能</a:t>
            </a:r>
          </a:p>
        </p:txBody>
      </p:sp>
    </p:spTree>
    <p:extLst>
      <p:ext uri="{BB962C8B-B14F-4D97-AF65-F5344CB8AC3E}">
        <p14:creationId xmlns="" xmlns:p14="http://schemas.microsoft.com/office/powerpoint/2010/main" val="368074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120775" y="890588"/>
            <a:ext cx="8497887"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10800" bIns="10800" anchor="ctr"/>
          <a:lstStyle>
            <a:lvl1pPr>
              <a:defRPr sz="3200" b="1">
                <a:solidFill>
                  <a:srgbClr val="9900CC"/>
                </a:solidFill>
                <a:latin typeface="Arial" panose="020B0604020202020204" pitchFamily="34" charset="0"/>
                <a:ea typeface="宋体" panose="02010600030101010101" pitchFamily="2" charset="-122"/>
              </a:defRPr>
            </a:lvl1pPr>
            <a:lvl2pPr marL="742950" indent="-285750">
              <a:defRPr sz="3200" b="1">
                <a:solidFill>
                  <a:srgbClr val="9900CC"/>
                </a:solidFill>
                <a:latin typeface="Arial" panose="020B0604020202020204" pitchFamily="34" charset="0"/>
                <a:ea typeface="宋体" panose="02010600030101010101" pitchFamily="2" charset="-122"/>
              </a:defRPr>
            </a:lvl2pPr>
            <a:lvl3pPr marL="1143000" indent="-228600">
              <a:defRPr sz="3200" b="1">
                <a:solidFill>
                  <a:srgbClr val="9900CC"/>
                </a:solidFill>
                <a:latin typeface="Arial" panose="020B0604020202020204" pitchFamily="34" charset="0"/>
                <a:ea typeface="宋体" panose="02010600030101010101" pitchFamily="2" charset="-122"/>
              </a:defRPr>
            </a:lvl3pPr>
            <a:lvl4pPr marL="1600200" indent="-228600">
              <a:defRPr sz="3200" b="1">
                <a:solidFill>
                  <a:srgbClr val="9900CC"/>
                </a:solidFill>
                <a:latin typeface="Arial" panose="020B0604020202020204" pitchFamily="34" charset="0"/>
                <a:ea typeface="宋体" panose="02010600030101010101" pitchFamily="2" charset="-122"/>
              </a:defRPr>
            </a:lvl4pPr>
            <a:lvl5pPr marL="2057400" indent="-228600">
              <a:defRPr sz="3200" b="1">
                <a:solidFill>
                  <a:srgbClr val="9900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9pPr>
          </a:lstStyle>
          <a:p>
            <a:pPr algn="ctr" eaLnBrk="1" hangingPunct="1">
              <a:buClr>
                <a:schemeClr val="tx1"/>
              </a:buClr>
              <a:buSzPct val="80000"/>
              <a:buFont typeface="Wingdings" panose="05000000000000000000" pitchFamily="2" charset="2"/>
              <a:buNone/>
            </a:pPr>
            <a:r>
              <a:rPr lang="zh-CN" altLang="en-US" sz="3600" b="0" dirty="0">
                <a:latin typeface="宋体" pitchFamily="2" charset="-122"/>
                <a:sym typeface="黑体" panose="02010609060101010101" pitchFamily="49" charset="-122"/>
              </a:rPr>
              <a:t>内容提要</a:t>
            </a:r>
            <a:endParaRPr lang="zh-CN" altLang="en-US" dirty="0">
              <a:latin typeface="宋体" pitchFamily="2" charset="-122"/>
            </a:endParaRPr>
          </a:p>
        </p:txBody>
      </p:sp>
      <p:graphicFrame>
        <p:nvGraphicFramePr>
          <p:cNvPr id="9" name="Group 8"/>
          <p:cNvGraphicFramePr>
            <a:graphicFrameLocks noGrp="1"/>
          </p:cNvGraphicFramePr>
          <p:nvPr>
            <p:extLst>
              <p:ext uri="{D42A27DB-BD31-4B8C-83A1-F6EECF244321}">
                <p14:modId xmlns="" xmlns:p14="http://schemas.microsoft.com/office/powerpoint/2010/main" val="2763584324"/>
              </p:ext>
            </p:extLst>
          </p:nvPr>
        </p:nvGraphicFramePr>
        <p:xfrm>
          <a:off x="2014537" y="1988840"/>
          <a:ext cx="7150100" cy="2310955"/>
        </p:xfrm>
        <a:graphic>
          <a:graphicData uri="http://schemas.openxmlformats.org/drawingml/2006/table">
            <a:tbl>
              <a:tblPr/>
              <a:tblGrid>
                <a:gridCol w="1708150"/>
                <a:gridCol w="5441950"/>
              </a:tblGrid>
              <a:tr h="628531">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sz="2800" b="0" i="1" u="none" strike="noStrike" cap="none" normalizeH="0" baseline="0" dirty="0" smtClean="0">
                          <a:ln>
                            <a:noFill/>
                          </a:ln>
                          <a:solidFill>
                            <a:schemeClr val="bg1"/>
                          </a:solidFill>
                          <a:effectLst/>
                          <a:latin typeface="Arial" pitchFamily="34" charset="0"/>
                          <a:ea typeface="黑体" pitchFamily="2" charset="-122"/>
                          <a:sym typeface="Arial" pitchFamily="34" charset="0"/>
                        </a:rPr>
                        <a:t>1</a:t>
                      </a:r>
                      <a:endParaRPr kumimoji="0" lang="zh-CN" altLang="en-US" sz="2800" b="1"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3333CC"/>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1" u="none" strike="noStrike" cap="none" normalizeH="0" baseline="0" dirty="0" smtClean="0">
                          <a:ln>
                            <a:noFill/>
                          </a:ln>
                          <a:solidFill>
                            <a:schemeClr val="bg1"/>
                          </a:solidFill>
                          <a:effectLst/>
                          <a:latin typeface="Arial" pitchFamily="34" charset="0"/>
                          <a:ea typeface="黑体" pitchFamily="2" charset="-122"/>
                          <a:sym typeface="Arial" pitchFamily="34" charset="0"/>
                        </a:rPr>
                        <a:t>嵌入式操作系统简介</a:t>
                      </a:r>
                      <a:endParaRPr kumimoji="0" lang="zh-CN" sz="2800" b="1"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3333CC"/>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smtClean="0">
                          <a:ln>
                            <a:noFill/>
                          </a:ln>
                          <a:solidFill>
                            <a:srgbClr val="9900CC"/>
                          </a:solidFill>
                          <a:effectLst/>
                          <a:latin typeface="CMU Serif" charset="0"/>
                          <a:ea typeface="宋体" pitchFamily="2" charset="-122"/>
                          <a:sym typeface="CMU Serif" charset="0"/>
                        </a:rPr>
                        <a:t>2</a:t>
                      </a:r>
                      <a:endParaRPr kumimoji="0" lang="zh-CN" altLang="en-US" sz="2800" b="0"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l-GR" sz="2800" b="0" i="0" u="none" strike="noStrike" cap="none" normalizeH="0" baseline="0" dirty="0" smtClean="0">
                          <a:ln>
                            <a:noFill/>
                          </a:ln>
                          <a:solidFill>
                            <a:srgbClr val="9900CC"/>
                          </a:solidFill>
                          <a:effectLst/>
                          <a:latin typeface="CMU Serif" charset="0"/>
                          <a:ea typeface="黑体" pitchFamily="2" charset="-122"/>
                          <a:sym typeface="Arial" pitchFamily="34" charset="0"/>
                        </a:rPr>
                        <a:t>μ</a:t>
                      </a:r>
                      <a:r>
                        <a:rPr kumimoji="0" lang="en-US" sz="2800" b="0" i="0" u="none" strike="noStrike" cap="none" normalizeH="0" baseline="0" dirty="0" smtClean="0">
                          <a:ln>
                            <a:noFill/>
                          </a:ln>
                          <a:solidFill>
                            <a:srgbClr val="9900CC"/>
                          </a:solidFill>
                          <a:effectLst/>
                          <a:latin typeface="CMU Serif" charset="0"/>
                          <a:ea typeface="黑体" pitchFamily="2" charset="-122"/>
                          <a:sym typeface="Arial" pitchFamily="34" charset="0"/>
                        </a:rPr>
                        <a:t>C/OS</a:t>
                      </a: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smtClean="0">
                          <a:ln>
                            <a:noFill/>
                          </a:ln>
                          <a:solidFill>
                            <a:srgbClr val="9900CC"/>
                          </a:solidFill>
                          <a:effectLst/>
                          <a:latin typeface="CMU Serif" charset="0"/>
                          <a:ea typeface="宋体" pitchFamily="2" charset="-122"/>
                          <a:sym typeface="CMU Serif" charset="0"/>
                        </a:rPr>
                        <a:t>3</a:t>
                      </a:r>
                      <a:endParaRPr kumimoji="0" lang="zh-CN" altLang="en-US" sz="2800" b="0"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err="1" smtClean="0">
                          <a:ln>
                            <a:noFill/>
                          </a:ln>
                          <a:solidFill>
                            <a:srgbClr val="9900CC"/>
                          </a:solidFill>
                          <a:effectLst/>
                          <a:latin typeface="CMU Serif" charset="0"/>
                          <a:ea typeface="黑体" pitchFamily="2" charset="-122"/>
                          <a:sym typeface="Arial" pitchFamily="34" charset="0"/>
                        </a:rPr>
                        <a:t>VxWorks</a:t>
                      </a:r>
                      <a:endParaRPr kumimoji="0" lang="en-US" sz="2800" b="0" i="0" u="none" strike="noStrike" cap="none" normalizeH="0" baseline="0" dirty="0" smtClean="0">
                        <a:ln>
                          <a:noFill/>
                        </a:ln>
                        <a:solidFill>
                          <a:srgbClr val="9900CC"/>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smtClean="0">
                          <a:ln>
                            <a:noFill/>
                          </a:ln>
                          <a:solidFill>
                            <a:srgbClr val="9900CC"/>
                          </a:solidFill>
                          <a:effectLst/>
                          <a:latin typeface="CMU Serif" charset="0"/>
                          <a:ea typeface="宋体" pitchFamily="2" charset="-122"/>
                          <a:sym typeface="CMU Serif" charset="0"/>
                        </a:rPr>
                        <a:t>4</a:t>
                      </a:r>
                      <a:endParaRPr kumimoji="0" lang="zh-CN" altLang="en-US" sz="2800" b="0"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0" u="none" strike="noStrike" cap="none" normalizeH="0" baseline="0" dirty="0" smtClean="0">
                          <a:ln>
                            <a:noFill/>
                          </a:ln>
                          <a:solidFill>
                            <a:srgbClr val="9900CC"/>
                          </a:solidFill>
                          <a:effectLst/>
                          <a:latin typeface="CMU Serif" charset="0"/>
                          <a:ea typeface="黑体" pitchFamily="2" charset="-122"/>
                          <a:sym typeface="Arial" pitchFamily="34" charset="0"/>
                        </a:rPr>
                        <a:t>嵌入式</a:t>
                      </a:r>
                      <a:r>
                        <a:rPr kumimoji="0" lang="en-US" altLang="zh-CN" sz="2800" b="0" i="0" u="none" strike="noStrike" cap="none" normalizeH="0" baseline="0" dirty="0" smtClean="0">
                          <a:ln>
                            <a:noFill/>
                          </a:ln>
                          <a:solidFill>
                            <a:srgbClr val="9900CC"/>
                          </a:solidFill>
                          <a:effectLst/>
                          <a:latin typeface="CMU Serif" charset="0"/>
                          <a:ea typeface="黑体" pitchFamily="2" charset="-122"/>
                          <a:sym typeface="Arial" pitchFamily="34" charset="0"/>
                        </a:rPr>
                        <a:t>Linux</a:t>
                      </a:r>
                      <a:endParaRPr kumimoji="0" lang="en-US" sz="2800" b="0" i="0" u="none" strike="noStrike" cap="none" normalizeH="0" baseline="0" dirty="0" smtClean="0">
                        <a:ln>
                          <a:noFill/>
                        </a:ln>
                        <a:solidFill>
                          <a:srgbClr val="9900CC"/>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bl>
          </a:graphicData>
        </a:graphic>
      </p:graphicFrame>
      <p:pic>
        <p:nvPicPr>
          <p:cNvPr id="10" name="右箭头 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31862" y="2079328"/>
            <a:ext cx="104457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97023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t>
            </a:r>
            <a:r>
              <a:rPr lang="en-US" altLang="zh-CN" dirty="0">
                <a:solidFill>
                  <a:schemeClr val="tx1"/>
                </a:solidFill>
                <a:latin typeface="宋体" pitchFamily="2" charset="-122"/>
                <a:ea typeface="宋体" pitchFamily="2" charset="-122"/>
              </a:rPr>
              <a:t>3 </a:t>
            </a:r>
            <a:r>
              <a:rPr lang="en-US" altLang="zh-CN" dirty="0" err="1">
                <a:solidFill>
                  <a:schemeClr val="tx1"/>
                </a:solidFill>
                <a:latin typeface="宋体" pitchFamily="2" charset="-122"/>
                <a:ea typeface="宋体" pitchFamily="2" charset="-122"/>
              </a:rPr>
              <a:t>VxWorks</a:t>
            </a:r>
            <a:r>
              <a:rPr lang="en-US" altLang="zh-CN" dirty="0">
                <a:solidFill>
                  <a:schemeClr val="tx1"/>
                </a:solidFill>
                <a:latin typeface="宋体" pitchFamily="2" charset="-122"/>
                <a:ea typeface="宋体" pitchFamily="2" charset="-122"/>
              </a:rPr>
              <a:t> (Cont.)</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20</a:t>
            </a:fld>
            <a:endParaRPr lang="zh-CN" altLang="en-US">
              <a:solidFill>
                <a:prstClr val="white"/>
              </a:solidFill>
              <a:cs typeface="Garamond"/>
            </a:endParaRPr>
          </a:p>
        </p:txBody>
      </p:sp>
      <p:sp>
        <p:nvSpPr>
          <p:cNvPr id="7" name="Rectangle 3"/>
          <p:cNvSpPr txBox="1">
            <a:spLocks noChangeArrowheads="1"/>
          </p:cNvSpPr>
          <p:nvPr/>
        </p:nvSpPr>
        <p:spPr bwMode="auto">
          <a:xfrm>
            <a:off x="927100" y="1803400"/>
            <a:ext cx="8534400" cy="4094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kumimoji="1" sz="4000" b="1"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kumimoji="1" sz="3600" b="1" kern="1200">
                <a:solidFill>
                  <a:schemeClr val="tx1"/>
                </a:solidFill>
                <a:latin typeface="+mn-lt"/>
                <a:ea typeface="+mn-ea"/>
                <a:cs typeface="+mn-cs"/>
              </a:defRPr>
            </a:lvl2pPr>
            <a:lvl3pPr marL="11430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kumimoji="1" sz="3200" b="1" kern="1200">
                <a:solidFill>
                  <a:schemeClr val="tx1"/>
                </a:solidFill>
                <a:latin typeface="+mn-lt"/>
                <a:ea typeface="+mn-ea"/>
                <a:cs typeface="+mn-cs"/>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lnSpc>
                <a:spcPct val="120000"/>
              </a:lnSpc>
              <a:spcBef>
                <a:spcPct val="20000"/>
              </a:spcBef>
              <a:spcAft>
                <a:spcPct val="0"/>
              </a:spcAft>
              <a:buClr>
                <a:schemeClr val="tx2"/>
              </a:buClr>
              <a:buSzPct val="50000"/>
              <a:buFont typeface="Wingdings" panose="05000000000000000000" pitchFamily="2" charset="2"/>
              <a:buChar char="n"/>
              <a:defRPr kumimoji="1"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ltLang="zh-CN" sz="2800" dirty="0" smtClean="0">
                <a:latin typeface="+mn-ea"/>
              </a:rPr>
              <a:t> </a:t>
            </a:r>
            <a:r>
              <a:rPr lang="en-US" altLang="zh-CN" sz="2800" b="0" dirty="0" smtClean="0">
                <a:latin typeface="+mn-ea"/>
              </a:rPr>
              <a:t>(4) </a:t>
            </a:r>
            <a:r>
              <a:rPr lang="zh-CN" altLang="en-US" sz="2800" b="0" dirty="0" smtClean="0">
                <a:latin typeface="+mn-ea"/>
              </a:rPr>
              <a:t>对多种硬件平台的可移植性 </a:t>
            </a:r>
          </a:p>
          <a:p>
            <a:pPr marL="568325" lvl="1" indent="-1588"/>
            <a:r>
              <a:rPr lang="zh-CN" altLang="en-US" sz="2800" b="0" dirty="0" smtClean="0">
                <a:latin typeface="+mn-ea"/>
              </a:rPr>
              <a:t> 支持</a:t>
            </a:r>
            <a:r>
              <a:rPr lang="en-US" altLang="zh-CN" sz="2800" b="0" dirty="0" smtClean="0">
                <a:latin typeface="+mn-ea"/>
              </a:rPr>
              <a:t>ARM</a:t>
            </a:r>
            <a:r>
              <a:rPr lang="zh-CN" altLang="en-US" sz="2800" b="0" dirty="0" smtClean="0">
                <a:latin typeface="+mn-ea"/>
              </a:rPr>
              <a:t>、</a:t>
            </a:r>
            <a:r>
              <a:rPr lang="en-US" altLang="zh-CN" sz="2800" b="0" dirty="0" smtClean="0">
                <a:latin typeface="+mn-ea"/>
              </a:rPr>
              <a:t>PowerPC</a:t>
            </a:r>
            <a:r>
              <a:rPr lang="zh-CN" altLang="en-US" sz="2800" b="0" dirty="0" smtClean="0">
                <a:latin typeface="+mn-ea"/>
              </a:rPr>
              <a:t>、</a:t>
            </a:r>
            <a:r>
              <a:rPr lang="en-US" altLang="zh-CN" sz="2800" b="0" dirty="0" smtClean="0">
                <a:latin typeface="+mn-ea"/>
              </a:rPr>
              <a:t>68K</a:t>
            </a:r>
            <a:r>
              <a:rPr lang="zh-CN" altLang="en-US" sz="2800" b="0" dirty="0" smtClean="0">
                <a:latin typeface="+mn-ea"/>
              </a:rPr>
              <a:t>、</a:t>
            </a:r>
            <a:r>
              <a:rPr lang="en-US" altLang="zh-CN" sz="2800" b="0" dirty="0" smtClean="0">
                <a:latin typeface="+mn-ea"/>
              </a:rPr>
              <a:t>CPU32</a:t>
            </a:r>
            <a:r>
              <a:rPr lang="zh-CN" altLang="en-US" sz="2800" b="0" dirty="0" smtClean="0">
                <a:latin typeface="+mn-ea"/>
              </a:rPr>
              <a:t>、</a:t>
            </a:r>
            <a:r>
              <a:rPr lang="en-US" altLang="zh-CN" sz="2800" b="0" dirty="0" smtClean="0">
                <a:latin typeface="+mn-ea"/>
              </a:rPr>
              <a:t>SPARC</a:t>
            </a:r>
            <a:r>
              <a:rPr lang="zh-CN" altLang="en-US" sz="2800" b="0" dirty="0" smtClean="0">
                <a:latin typeface="+mn-ea"/>
              </a:rPr>
              <a:t>、</a:t>
            </a:r>
            <a:r>
              <a:rPr lang="en-US" altLang="zh-CN" sz="2800" b="0" dirty="0" smtClean="0">
                <a:latin typeface="+mn-ea"/>
              </a:rPr>
              <a:t>i960</a:t>
            </a:r>
            <a:r>
              <a:rPr lang="zh-CN" altLang="en-US" sz="2800" b="0" dirty="0" smtClean="0">
                <a:latin typeface="+mn-ea"/>
              </a:rPr>
              <a:t>、</a:t>
            </a:r>
            <a:r>
              <a:rPr lang="en-US" altLang="zh-CN" sz="2800" b="0" dirty="0" smtClean="0">
                <a:latin typeface="+mn-ea"/>
              </a:rPr>
              <a:t>X86</a:t>
            </a:r>
            <a:r>
              <a:rPr lang="zh-CN" altLang="en-US" sz="2800" b="0" dirty="0" smtClean="0">
                <a:latin typeface="+mn-ea"/>
              </a:rPr>
              <a:t>、</a:t>
            </a:r>
            <a:r>
              <a:rPr lang="en-US" altLang="zh-CN" sz="2800" b="0" dirty="0" smtClean="0">
                <a:latin typeface="+mn-ea"/>
              </a:rPr>
              <a:t>MIPS</a:t>
            </a:r>
            <a:r>
              <a:rPr lang="zh-CN" altLang="en-US" sz="2800" b="0" dirty="0" smtClean="0">
                <a:latin typeface="+mn-ea"/>
              </a:rPr>
              <a:t>等众多嵌入式处理器，并提供相应的</a:t>
            </a:r>
            <a:r>
              <a:rPr lang="en-US" altLang="zh-CN" sz="2800" b="0" dirty="0" smtClean="0">
                <a:latin typeface="+mn-ea"/>
              </a:rPr>
              <a:t>BSP</a:t>
            </a:r>
            <a:r>
              <a:rPr lang="zh-CN" altLang="en-US" sz="2800" b="0" dirty="0" smtClean="0">
                <a:latin typeface="+mn-ea"/>
              </a:rPr>
              <a:t>模板 </a:t>
            </a:r>
          </a:p>
          <a:p>
            <a:pPr marL="568325" lvl="1" indent="-1588"/>
            <a:r>
              <a:rPr lang="zh-CN" altLang="en-US" sz="2800" b="0" dirty="0" smtClean="0">
                <a:latin typeface="+mn-ea"/>
              </a:rPr>
              <a:t> 提供了数量众多的串口、并口、网口、存储卡控制器、实时时钟等外围硬件设备的驱动程序 </a:t>
            </a:r>
          </a:p>
        </p:txBody>
      </p:sp>
    </p:spTree>
    <p:extLst>
      <p:ext uri="{BB962C8B-B14F-4D97-AF65-F5344CB8AC3E}">
        <p14:creationId xmlns="" xmlns:p14="http://schemas.microsoft.com/office/powerpoint/2010/main" val="155926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t>
            </a:r>
            <a:r>
              <a:rPr lang="en-US" altLang="zh-CN" dirty="0">
                <a:solidFill>
                  <a:schemeClr val="tx1"/>
                </a:solidFill>
                <a:latin typeface="宋体" pitchFamily="2" charset="-122"/>
                <a:ea typeface="宋体" pitchFamily="2" charset="-122"/>
              </a:rPr>
              <a:t>3 </a:t>
            </a:r>
            <a:r>
              <a:rPr lang="en-US" altLang="zh-CN" dirty="0" err="1">
                <a:solidFill>
                  <a:schemeClr val="tx1"/>
                </a:solidFill>
                <a:latin typeface="宋体" pitchFamily="2" charset="-122"/>
                <a:ea typeface="宋体" pitchFamily="2" charset="-122"/>
              </a:rPr>
              <a:t>VxWorks</a:t>
            </a:r>
            <a:r>
              <a:rPr lang="en-US" altLang="zh-CN" dirty="0">
                <a:solidFill>
                  <a:schemeClr val="tx1"/>
                </a:solidFill>
                <a:latin typeface="宋体" pitchFamily="2" charset="-122"/>
                <a:ea typeface="宋体" pitchFamily="2" charset="-122"/>
              </a:rPr>
              <a:t> (Cont.)</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21</a:t>
            </a:fld>
            <a:endParaRPr lang="zh-CN" altLang="en-US">
              <a:solidFill>
                <a:prstClr val="white"/>
              </a:solidFill>
              <a:cs typeface="Garamond"/>
            </a:endParaRPr>
          </a:p>
        </p:txBody>
      </p:sp>
      <p:sp>
        <p:nvSpPr>
          <p:cNvPr id="7" name="Rectangle 3"/>
          <p:cNvSpPr txBox="1">
            <a:spLocks noChangeArrowheads="1"/>
          </p:cNvSpPr>
          <p:nvPr/>
        </p:nvSpPr>
        <p:spPr bwMode="auto">
          <a:xfrm>
            <a:off x="698500" y="1377073"/>
            <a:ext cx="8763000" cy="563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kumimoji="1" sz="4000" b="1"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kumimoji="1" sz="3600" b="1" kern="1200">
                <a:solidFill>
                  <a:schemeClr val="tx1"/>
                </a:solidFill>
                <a:latin typeface="+mn-lt"/>
                <a:ea typeface="+mn-ea"/>
                <a:cs typeface="+mn-cs"/>
              </a:defRPr>
            </a:lvl2pPr>
            <a:lvl3pPr marL="11430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kumimoji="1" sz="3200" b="1" kern="1200">
                <a:solidFill>
                  <a:schemeClr val="tx1"/>
                </a:solidFill>
                <a:latin typeface="+mn-lt"/>
                <a:ea typeface="+mn-ea"/>
                <a:cs typeface="+mn-cs"/>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lnSpc>
                <a:spcPct val="120000"/>
              </a:lnSpc>
              <a:spcBef>
                <a:spcPct val="20000"/>
              </a:spcBef>
              <a:spcAft>
                <a:spcPct val="0"/>
              </a:spcAft>
              <a:buClr>
                <a:schemeClr val="tx2"/>
              </a:buClr>
              <a:buSzPct val="50000"/>
              <a:buFont typeface="Wingdings" panose="05000000000000000000" pitchFamily="2" charset="2"/>
              <a:buChar char="n"/>
              <a:defRPr kumimoji="1"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altLang="zh-CN" sz="2400" dirty="0" smtClean="0">
                <a:latin typeface="+mn-ea"/>
              </a:rPr>
              <a:t> </a:t>
            </a:r>
            <a:r>
              <a:rPr lang="en-US" altLang="zh-CN" sz="2400" b="0" dirty="0" smtClean="0">
                <a:latin typeface="+mn-ea"/>
              </a:rPr>
              <a:t>(5) </a:t>
            </a:r>
            <a:r>
              <a:rPr lang="zh-CN" altLang="en-US" sz="2400" b="0" dirty="0" smtClean="0">
                <a:latin typeface="+mn-ea"/>
              </a:rPr>
              <a:t>友好、开放的集成开发环境 </a:t>
            </a:r>
          </a:p>
          <a:p>
            <a:pPr marL="568325" lvl="1" indent="-1588">
              <a:lnSpc>
                <a:spcPct val="100000"/>
              </a:lnSpc>
            </a:pPr>
            <a:r>
              <a:rPr lang="zh-CN" altLang="en-US" sz="2400" b="0" dirty="0" smtClean="0">
                <a:latin typeface="+mn-ea"/>
              </a:rPr>
              <a:t> </a:t>
            </a:r>
            <a:r>
              <a:rPr lang="en-US" altLang="zh-CN" sz="2400" b="0" dirty="0" smtClean="0">
                <a:latin typeface="+mn-ea"/>
              </a:rPr>
              <a:t>Tornado</a:t>
            </a:r>
            <a:r>
              <a:rPr lang="zh-CN" altLang="en-US" sz="2400" b="0" dirty="0" smtClean="0">
                <a:latin typeface="+mn-ea"/>
              </a:rPr>
              <a:t>的可视化图形操作界面，可运行在多种主机硬件平台和操作系统上</a:t>
            </a:r>
          </a:p>
          <a:p>
            <a:pPr marL="1047750" lvl="2" indent="-4763">
              <a:lnSpc>
                <a:spcPct val="100000"/>
              </a:lnSpc>
            </a:pPr>
            <a:r>
              <a:rPr lang="zh-CN" altLang="en-US" sz="2400" b="0" dirty="0" smtClean="0">
                <a:latin typeface="+mn-ea"/>
              </a:rPr>
              <a:t>支持的主机硬件平台：</a:t>
            </a:r>
            <a:r>
              <a:rPr lang="en-US" altLang="zh-CN" sz="2400" b="0" dirty="0" smtClean="0">
                <a:latin typeface="+mn-ea"/>
              </a:rPr>
              <a:t>Sun</a:t>
            </a:r>
            <a:r>
              <a:rPr lang="zh-CN" altLang="en-US" sz="2400" b="0" dirty="0" smtClean="0">
                <a:latin typeface="+mn-ea"/>
              </a:rPr>
              <a:t>、</a:t>
            </a:r>
            <a:r>
              <a:rPr lang="en-US" altLang="zh-CN" sz="2400" b="0" dirty="0" smtClean="0">
                <a:latin typeface="+mn-ea"/>
              </a:rPr>
              <a:t>HP</a:t>
            </a:r>
            <a:r>
              <a:rPr lang="zh-CN" altLang="en-US" sz="2400" b="0" dirty="0" smtClean="0">
                <a:latin typeface="+mn-ea"/>
              </a:rPr>
              <a:t>、</a:t>
            </a:r>
            <a:r>
              <a:rPr lang="en-US" altLang="zh-CN" sz="2400" b="0" dirty="0" smtClean="0">
                <a:latin typeface="+mn-ea"/>
              </a:rPr>
              <a:t>IBM-rs6000</a:t>
            </a:r>
            <a:r>
              <a:rPr lang="zh-CN" altLang="en-US" sz="2400" b="0" dirty="0" smtClean="0">
                <a:latin typeface="+mn-ea"/>
              </a:rPr>
              <a:t>、</a:t>
            </a:r>
            <a:r>
              <a:rPr lang="en-US" altLang="zh-CN" sz="2400" b="0" dirty="0" err="1" smtClean="0">
                <a:latin typeface="+mn-ea"/>
              </a:rPr>
              <a:t>Mips</a:t>
            </a:r>
            <a:r>
              <a:rPr lang="zh-CN" altLang="en-US" sz="2400" b="0" dirty="0" smtClean="0">
                <a:latin typeface="+mn-ea"/>
              </a:rPr>
              <a:t>等</a:t>
            </a:r>
          </a:p>
          <a:p>
            <a:pPr marL="1047750" lvl="2" indent="-4763">
              <a:lnSpc>
                <a:spcPct val="100000"/>
              </a:lnSpc>
            </a:pPr>
            <a:r>
              <a:rPr lang="zh-CN" altLang="en-US" sz="2400" b="0" dirty="0" smtClean="0">
                <a:latin typeface="+mn-ea"/>
              </a:rPr>
              <a:t>支持的主机操作系统：</a:t>
            </a:r>
            <a:r>
              <a:rPr lang="en-US" altLang="zh-CN" sz="2400" b="0" dirty="0" smtClean="0">
                <a:latin typeface="+mn-ea"/>
              </a:rPr>
              <a:t>Unix</a:t>
            </a:r>
            <a:r>
              <a:rPr lang="zh-CN" altLang="en-US" sz="2400" b="0" dirty="0" smtClean="0">
                <a:latin typeface="+mn-ea"/>
              </a:rPr>
              <a:t>、</a:t>
            </a:r>
            <a:r>
              <a:rPr lang="en-US" altLang="zh-CN" sz="2400" b="0" dirty="0" err="1" smtClean="0">
                <a:latin typeface="+mn-ea"/>
              </a:rPr>
              <a:t>WindowsNT</a:t>
            </a:r>
            <a:r>
              <a:rPr lang="en-US" altLang="zh-CN" sz="2400" b="0" dirty="0" smtClean="0">
                <a:latin typeface="+mn-ea"/>
              </a:rPr>
              <a:t>/95/98</a:t>
            </a:r>
            <a:r>
              <a:rPr lang="zh-CN" altLang="en-US" sz="2400" b="0" dirty="0" smtClean="0">
                <a:latin typeface="+mn-ea"/>
              </a:rPr>
              <a:t>等 </a:t>
            </a:r>
          </a:p>
          <a:p>
            <a:pPr marL="568325" lvl="1" indent="-1588">
              <a:lnSpc>
                <a:spcPct val="100000"/>
              </a:lnSpc>
            </a:pPr>
            <a:r>
              <a:rPr lang="zh-CN" altLang="en-US" sz="2400" b="0" dirty="0" smtClean="0">
                <a:latin typeface="+mn-ea"/>
              </a:rPr>
              <a:t> </a:t>
            </a:r>
            <a:r>
              <a:rPr lang="en-US" altLang="zh-CN" sz="2400" b="0" dirty="0" smtClean="0">
                <a:latin typeface="+mn-ea"/>
              </a:rPr>
              <a:t>Tornado</a:t>
            </a:r>
            <a:r>
              <a:rPr lang="zh-CN" altLang="en-US" sz="2400" b="0" dirty="0" smtClean="0">
                <a:latin typeface="+mn-ea"/>
              </a:rPr>
              <a:t>的</a:t>
            </a:r>
            <a:r>
              <a:rPr lang="en-US" altLang="zh-CN" sz="2400" b="0" dirty="0" smtClean="0">
                <a:latin typeface="+mn-ea"/>
              </a:rPr>
              <a:t>IDE</a:t>
            </a:r>
          </a:p>
          <a:p>
            <a:pPr marL="1047750" lvl="2" indent="-4763">
              <a:lnSpc>
                <a:spcPct val="100000"/>
              </a:lnSpc>
              <a:buFont typeface="Wingdings" panose="05000000000000000000" pitchFamily="2" charset="2"/>
              <a:buNone/>
            </a:pPr>
            <a:r>
              <a:rPr lang="zh-CN" altLang="en-US" sz="2400" b="0" dirty="0" smtClean="0">
                <a:latin typeface="+mn-ea"/>
              </a:rPr>
              <a:t>集成了编辑器、编译器、链接器、调试器（命令行和图形界面两类调试器）、软件仿真器、工程项目管理器等系列开发工具 </a:t>
            </a:r>
          </a:p>
          <a:p>
            <a:pPr marL="568325" lvl="1" indent="-1588">
              <a:lnSpc>
                <a:spcPct val="100000"/>
              </a:lnSpc>
            </a:pPr>
            <a:r>
              <a:rPr lang="zh-CN" altLang="en-US" sz="2400" b="0" dirty="0" smtClean="0">
                <a:latin typeface="+mn-ea"/>
              </a:rPr>
              <a:t> </a:t>
            </a:r>
            <a:r>
              <a:rPr lang="en-US" altLang="zh-CN" sz="2400" b="0" dirty="0" smtClean="0">
                <a:latin typeface="+mn-ea"/>
              </a:rPr>
              <a:t>Tornado</a:t>
            </a:r>
            <a:r>
              <a:rPr lang="zh-CN" altLang="en-US" sz="2400" b="0" dirty="0" smtClean="0">
                <a:latin typeface="+mn-ea"/>
              </a:rPr>
              <a:t>的开放性</a:t>
            </a:r>
          </a:p>
          <a:p>
            <a:pPr marL="1047750" lvl="2" indent="-4763">
              <a:lnSpc>
                <a:spcPct val="100000"/>
              </a:lnSpc>
              <a:buFont typeface="Wingdings" panose="05000000000000000000" pitchFamily="2" charset="2"/>
              <a:buNone/>
            </a:pPr>
            <a:r>
              <a:rPr lang="zh-CN" altLang="en-US" sz="2400" b="0" dirty="0" smtClean="0">
                <a:latin typeface="+mn-ea"/>
              </a:rPr>
              <a:t>能与第三方开发工具进行集成 </a:t>
            </a:r>
          </a:p>
        </p:txBody>
      </p:sp>
    </p:spTree>
    <p:extLst>
      <p:ext uri="{BB962C8B-B14F-4D97-AF65-F5344CB8AC3E}">
        <p14:creationId xmlns="" xmlns:p14="http://schemas.microsoft.com/office/powerpoint/2010/main" val="2149282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120775" y="890588"/>
            <a:ext cx="8497887"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10800" bIns="10800" anchor="ctr"/>
          <a:lstStyle>
            <a:lvl1pPr>
              <a:defRPr sz="3200" b="1">
                <a:solidFill>
                  <a:srgbClr val="9900CC"/>
                </a:solidFill>
                <a:latin typeface="Arial" panose="020B0604020202020204" pitchFamily="34" charset="0"/>
                <a:ea typeface="宋体" panose="02010600030101010101" pitchFamily="2" charset="-122"/>
              </a:defRPr>
            </a:lvl1pPr>
            <a:lvl2pPr marL="742950" indent="-285750">
              <a:defRPr sz="3200" b="1">
                <a:solidFill>
                  <a:srgbClr val="9900CC"/>
                </a:solidFill>
                <a:latin typeface="Arial" panose="020B0604020202020204" pitchFamily="34" charset="0"/>
                <a:ea typeface="宋体" panose="02010600030101010101" pitchFamily="2" charset="-122"/>
              </a:defRPr>
            </a:lvl2pPr>
            <a:lvl3pPr marL="1143000" indent="-228600">
              <a:defRPr sz="3200" b="1">
                <a:solidFill>
                  <a:srgbClr val="9900CC"/>
                </a:solidFill>
                <a:latin typeface="Arial" panose="020B0604020202020204" pitchFamily="34" charset="0"/>
                <a:ea typeface="宋体" panose="02010600030101010101" pitchFamily="2" charset="-122"/>
              </a:defRPr>
            </a:lvl3pPr>
            <a:lvl4pPr marL="1600200" indent="-228600">
              <a:defRPr sz="3200" b="1">
                <a:solidFill>
                  <a:srgbClr val="9900CC"/>
                </a:solidFill>
                <a:latin typeface="Arial" panose="020B0604020202020204" pitchFamily="34" charset="0"/>
                <a:ea typeface="宋体" panose="02010600030101010101" pitchFamily="2" charset="-122"/>
              </a:defRPr>
            </a:lvl4pPr>
            <a:lvl5pPr marL="2057400" indent="-228600">
              <a:defRPr sz="3200" b="1">
                <a:solidFill>
                  <a:srgbClr val="9900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9pPr>
          </a:lstStyle>
          <a:p>
            <a:pPr algn="ctr" eaLnBrk="1" hangingPunct="1">
              <a:buClr>
                <a:schemeClr val="tx1"/>
              </a:buClr>
              <a:buSzPct val="80000"/>
              <a:buFont typeface="Wingdings" panose="05000000000000000000" pitchFamily="2" charset="2"/>
              <a:buNone/>
            </a:pPr>
            <a:r>
              <a:rPr lang="zh-CN" altLang="en-US" sz="3600" b="0" dirty="0">
                <a:latin typeface="黑体" panose="02010609060101010101" pitchFamily="49" charset="-122"/>
                <a:ea typeface="黑体" panose="02010609060101010101" pitchFamily="49" charset="-122"/>
                <a:sym typeface="黑体" panose="02010609060101010101" pitchFamily="49" charset="-122"/>
              </a:rPr>
              <a:t>内容提要</a:t>
            </a:r>
            <a:endParaRPr lang="zh-CN" altLang="en-US" dirty="0">
              <a:ea typeface="仿宋_GB2312" pitchFamily="49" charset="-122"/>
            </a:endParaRPr>
          </a:p>
        </p:txBody>
      </p:sp>
      <p:graphicFrame>
        <p:nvGraphicFramePr>
          <p:cNvPr id="9" name="Group 8"/>
          <p:cNvGraphicFramePr>
            <a:graphicFrameLocks noGrp="1"/>
          </p:cNvGraphicFramePr>
          <p:nvPr>
            <p:extLst>
              <p:ext uri="{D42A27DB-BD31-4B8C-83A1-F6EECF244321}">
                <p14:modId xmlns="" xmlns:p14="http://schemas.microsoft.com/office/powerpoint/2010/main" val="894376110"/>
              </p:ext>
            </p:extLst>
          </p:nvPr>
        </p:nvGraphicFramePr>
        <p:xfrm>
          <a:off x="2014537" y="1988840"/>
          <a:ext cx="7150100" cy="2243232"/>
        </p:xfrm>
        <a:graphic>
          <a:graphicData uri="http://schemas.openxmlformats.org/drawingml/2006/table">
            <a:tbl>
              <a:tblPr/>
              <a:tblGrid>
                <a:gridCol w="1708150"/>
                <a:gridCol w="5441950"/>
              </a:tblGrid>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Arial" pitchFamily="34" charset="0"/>
                        </a:rPr>
                        <a:t>1</a:t>
                      </a:r>
                      <a:endPar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Arial" pitchFamily="34" charset="0"/>
                        </a:rPr>
                        <a:t>嵌入式操作系统简介</a:t>
                      </a:r>
                      <a:endParaRPr kumimoji="0" 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rPr>
                        <a:t>2</a:t>
                      </a:r>
                      <a:endPar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l-GR" alt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rPr>
                        <a:t>μ</a:t>
                      </a:r>
                      <a:r>
                        <a:rPr kumimoji="0" lang="en-US" alt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rPr>
                        <a:t>C/OS</a:t>
                      </a:r>
                      <a:endParaRPr kumimoji="0" 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rPr>
                        <a:t>3</a:t>
                      </a:r>
                      <a:endPar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kern="1200" cap="none" normalizeH="0" baseline="0" dirty="0" err="1" smtClean="0">
                          <a:ln>
                            <a:noFill/>
                          </a:ln>
                          <a:solidFill>
                            <a:srgbClr val="9900CC"/>
                          </a:solidFill>
                          <a:effectLst/>
                          <a:latin typeface="Arial" pitchFamily="34" charset="0"/>
                          <a:ea typeface="黑体" pitchFamily="2" charset="-122"/>
                          <a:cs typeface="+mn-cs"/>
                          <a:sym typeface="CMU Serif" charset="0"/>
                        </a:rPr>
                        <a:t>VxWorks</a:t>
                      </a:r>
                      <a:endParaRPr kumimoji="0" 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1" u="none" strike="noStrike" cap="none" normalizeH="0" baseline="0" dirty="0" smtClean="0">
                          <a:ln>
                            <a:noFill/>
                          </a:ln>
                          <a:solidFill>
                            <a:schemeClr val="bg1"/>
                          </a:solidFill>
                          <a:effectLst/>
                          <a:latin typeface="CMU Serif" charset="0"/>
                          <a:ea typeface="宋体" pitchFamily="2" charset="-122"/>
                          <a:sym typeface="CMU Serif" charset="0"/>
                        </a:rPr>
                        <a:t>4</a:t>
                      </a:r>
                      <a:endParaRPr kumimoji="0" lang="zh-CN" altLang="en-US" sz="2800" b="0" i="1" u="none" strike="noStrike" cap="none" normalizeH="0" baseline="0" dirty="0" smtClean="0">
                        <a:ln>
                          <a:noFill/>
                        </a:ln>
                        <a:solidFill>
                          <a:schemeClr val="bg1"/>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1" u="none" strike="noStrike" cap="none" normalizeH="0" baseline="0" dirty="0" smtClean="0">
                          <a:ln>
                            <a:noFill/>
                          </a:ln>
                          <a:solidFill>
                            <a:schemeClr val="bg1"/>
                          </a:solidFill>
                          <a:effectLst/>
                          <a:latin typeface="Arial" pitchFamily="34" charset="0"/>
                          <a:ea typeface="黑体" pitchFamily="2" charset="-122"/>
                          <a:sym typeface="Arial" pitchFamily="34" charset="0"/>
                        </a:rPr>
                        <a:t>嵌入式</a:t>
                      </a:r>
                      <a:r>
                        <a:rPr kumimoji="0" lang="en-US" altLang="zh-CN" sz="2800" b="0" i="1" u="none" strike="noStrike" cap="none" normalizeH="0" baseline="0" dirty="0" smtClean="0">
                          <a:ln>
                            <a:noFill/>
                          </a:ln>
                          <a:solidFill>
                            <a:schemeClr val="bg1"/>
                          </a:solidFill>
                          <a:effectLst/>
                          <a:latin typeface="Arial" pitchFamily="34" charset="0"/>
                          <a:ea typeface="黑体" pitchFamily="2" charset="-122"/>
                          <a:sym typeface="Arial" pitchFamily="34" charset="0"/>
                        </a:rPr>
                        <a:t>Linux</a:t>
                      </a:r>
                      <a:endParaRPr kumimoji="0" lang="en-US" sz="2800" b="0" i="1" u="none" strike="noStrike" cap="none" normalizeH="0" baseline="0" dirty="0" smtClean="0">
                        <a:ln>
                          <a:noFill/>
                        </a:ln>
                        <a:solidFill>
                          <a:schemeClr val="bg1"/>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00CC"/>
                    </a:solidFill>
                  </a:tcPr>
                </a:tc>
              </a:tr>
            </a:tbl>
          </a:graphicData>
        </a:graphic>
      </p:graphicFrame>
      <p:pic>
        <p:nvPicPr>
          <p:cNvPr id="10" name="右箭头 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7100" y="3702050"/>
            <a:ext cx="104457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77277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chemeClr val="tx1"/>
                </a:solidFill>
                <a:latin typeface="宋体" pitchFamily="2" charset="-122"/>
                <a:ea typeface="宋体" pitchFamily="2" charset="-122"/>
              </a:rPr>
              <a:t>4 </a:t>
            </a:r>
            <a:r>
              <a:rPr lang="zh-CN" altLang="en-US" dirty="0">
                <a:solidFill>
                  <a:schemeClr val="tx1"/>
                </a:solidFill>
                <a:latin typeface="宋体" pitchFamily="2" charset="-122"/>
                <a:ea typeface="宋体" pitchFamily="2" charset="-122"/>
              </a:rPr>
              <a:t>嵌入式</a:t>
            </a:r>
            <a:r>
              <a:rPr lang="en-US" altLang="zh-CN" dirty="0" smtClean="0">
                <a:solidFill>
                  <a:schemeClr val="tx1"/>
                </a:solidFill>
                <a:latin typeface="宋体" pitchFamily="2" charset="-122"/>
                <a:ea typeface="宋体" pitchFamily="2" charset="-122"/>
              </a:rPr>
              <a:t>Linux</a:t>
            </a:r>
            <a:endParaRPr lang="zh-CN" altLang="en-US" dirty="0">
              <a:solidFill>
                <a:schemeClr val="tx1"/>
              </a:solidFill>
              <a:latin typeface="宋体" pitchFamily="2" charset="-122"/>
              <a:ea typeface="宋体" pitchFamily="2" charset="-122"/>
            </a:endParaRPr>
          </a:p>
        </p:txBody>
      </p:sp>
      <p:sp>
        <p:nvSpPr>
          <p:cNvPr id="4" name="Footer Placeholder 3"/>
          <p:cNvSpPr>
            <a:spLocks noGrp="1"/>
          </p:cNvSpPr>
          <p:nvPr>
            <p:ph type="ftr" sz="quarter" idx="5"/>
          </p:nvPr>
        </p:nvSpPr>
        <p:spPr/>
        <p:txBody>
          <a:bodyPr/>
          <a:lstStyle/>
          <a:p>
            <a:endParaRPr lang="zh-CN" altLang="en-US" dirty="0">
              <a:solidFill>
                <a:prstClr val="white"/>
              </a:solidFill>
            </a:endParaRPr>
          </a:p>
        </p:txBody>
      </p:sp>
      <p:sp>
        <p:nvSpPr>
          <p:cNvPr id="5" name="Date Placeholder 4"/>
          <p:cNvSpPr>
            <a:spLocks noGrp="1"/>
          </p:cNvSpPr>
          <p:nvPr>
            <p:ph type="dt" sz="half" idx="6"/>
          </p:nvPr>
        </p:nvSpPr>
        <p:spPr/>
        <p:txBody>
          <a:bodyPr/>
          <a:lstStyle/>
          <a:p>
            <a:fld id="{A1229E4F-6659-4576-ABF7-8A8A8BEB27FC}" type="datetime4">
              <a:rPr lang="en-US" altLang="zh-CN" smtClean="0">
                <a:solidFill>
                  <a:prstClr val="white"/>
                </a:solidFill>
              </a:rPr>
              <a:pPr/>
              <a:t>June 9, 2021</a:t>
            </a:fld>
            <a:endParaRPr lang="en-US" dirty="0" smtClean="0">
              <a:solidFill>
                <a:prstClr val="white"/>
              </a:solidFill>
            </a:endParaRPr>
          </a:p>
        </p:txBody>
      </p:sp>
      <p:sp>
        <p:nvSpPr>
          <p:cNvPr id="6" name="Slide Number Placeholder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23</a:t>
            </a:fld>
            <a:endParaRPr lang="zh-CN" altLang="en-US" dirty="0">
              <a:solidFill>
                <a:prstClr val="white"/>
              </a:solidFill>
              <a:cs typeface="Garamond"/>
            </a:endParaRPr>
          </a:p>
        </p:txBody>
      </p:sp>
      <p:sp>
        <p:nvSpPr>
          <p:cNvPr id="9" name="矩形 3" descr="Rectangle: Click to edit Master text styles&#10;Second level&#10;Third level&#10;Fourth level&#10;Fifth level"/>
          <p:cNvSpPr txBox="1">
            <a:spLocks noChangeArrowheads="1"/>
          </p:cNvSpPr>
          <p:nvPr/>
        </p:nvSpPr>
        <p:spPr bwMode="auto">
          <a:xfrm>
            <a:off x="1242440" y="1955800"/>
            <a:ext cx="8353425" cy="52022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30000"/>
              </a:spcBef>
              <a:spcAft>
                <a:spcPct val="0"/>
              </a:spcAft>
              <a:buClr>
                <a:schemeClr val="hlink"/>
              </a:buClr>
              <a:buSzPct val="100000"/>
              <a:buFont typeface="Wingdings" panose="05000000000000000000" pitchFamily="2" charset="2"/>
              <a:buBlip>
                <a:blip r:embed="rId2"/>
              </a:buBlip>
              <a:defRPr kumimoji="1" lang="zh-CN" altLang="en-US" sz="2400" b="1" dirty="0" smtClean="0">
                <a:solidFill>
                  <a:srgbClr val="040408"/>
                </a:solidFill>
                <a:latin typeface="Times New Roman" panose="02020603050405020304" pitchFamily="18" charset="0"/>
                <a:ea typeface="+mn-ea"/>
                <a:cs typeface="+mn-cs"/>
              </a:defRPr>
            </a:lvl1pPr>
            <a:lvl2pPr marL="742950" indent="-285750" algn="l" rtl="0" fontAlgn="base">
              <a:spcBef>
                <a:spcPct val="30000"/>
              </a:spcBef>
              <a:spcAft>
                <a:spcPct val="0"/>
              </a:spcAft>
              <a:buClr>
                <a:srgbClr val="FF33CC"/>
              </a:buClr>
              <a:buSzPct val="60000"/>
              <a:buFont typeface="Wingdings" panose="05000000000000000000" pitchFamily="2" charset="2"/>
              <a:buChar char="n"/>
              <a:defRPr kumimoji="1" lang="zh-CN" altLang="en-US" sz="2000" b="1" dirty="0" smtClean="0">
                <a:solidFill>
                  <a:schemeClr val="tx2"/>
                </a:solidFill>
                <a:latin typeface="Times New Roman" panose="02020603050405020304" pitchFamily="18" charset="0"/>
                <a:ea typeface="+mn-ea"/>
              </a:defRPr>
            </a:lvl2pPr>
            <a:lvl3pPr marL="1143000" indent="-228600" algn="l" rtl="0" fontAlgn="base">
              <a:spcBef>
                <a:spcPct val="30000"/>
              </a:spcBef>
              <a:spcAft>
                <a:spcPct val="0"/>
              </a:spcAft>
              <a:buClr>
                <a:srgbClr val="008000"/>
              </a:buClr>
              <a:buSzPct val="95000"/>
              <a:buFont typeface="Wingdings" panose="05000000000000000000" pitchFamily="2" charset="2"/>
              <a:buChar char="w"/>
              <a:defRPr kumimoji="1" lang="zh-CN" altLang="en-US" b="1" dirty="0" smtClean="0">
                <a:solidFill>
                  <a:srgbClr val="003300"/>
                </a:solidFill>
                <a:latin typeface="Times New Roman" panose="02020603050405020304" pitchFamily="18" charset="0"/>
                <a:ea typeface="+mn-ea"/>
              </a:defRPr>
            </a:lvl3pPr>
            <a:lvl4pPr marL="1600200" indent="-228600" algn="l" rtl="0" fontAlgn="base">
              <a:spcBef>
                <a:spcPct val="30000"/>
              </a:spcBef>
              <a:spcAft>
                <a:spcPct val="0"/>
              </a:spcAft>
              <a:buClr>
                <a:schemeClr val="tx1"/>
              </a:buClr>
              <a:buSzPct val="65000"/>
              <a:buFont typeface="Wingdings" panose="05000000000000000000" pitchFamily="2" charset="2"/>
              <a:buChar char="n"/>
              <a:defRPr kumimoji="1" lang="zh-CN" altLang="en-US" sz="2000" dirty="0" smtClean="0">
                <a:solidFill>
                  <a:schemeClr val="tx1"/>
                </a:solidFill>
                <a:latin typeface="Times New Roman" panose="02020603050405020304" pitchFamily="18" charset="0"/>
                <a:ea typeface="+mn-ea"/>
              </a:defRPr>
            </a:lvl4pPr>
            <a:lvl5pPr marL="2057400" indent="-228600" algn="l" rtl="0" fontAlgn="base">
              <a:spcBef>
                <a:spcPct val="30000"/>
              </a:spcBef>
              <a:spcAft>
                <a:spcPct val="0"/>
              </a:spcAft>
              <a:buClr>
                <a:schemeClr val="hlink"/>
              </a:buClr>
              <a:buSzPct val="60000"/>
              <a:buFont typeface="Wingdings" panose="05000000000000000000" pitchFamily="2" charset="2"/>
              <a:buChar char="n"/>
              <a:defRPr kumimoji="1" lang="zh-CN" altLang="en-US" sz="2000" dirty="0">
                <a:solidFill>
                  <a:schemeClr val="tx1"/>
                </a:solidFill>
                <a:latin typeface="Times New Roman" panose="02020603050405020304" pitchFamily="18" charset="0"/>
                <a:ea typeface="+mn-ea"/>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6F89F7"/>
              </a:buClr>
              <a:buSzPct val="100000"/>
              <a:buFont typeface="Wingdings" panose="05000000000000000000" pitchFamily="2" charset="2"/>
              <a:buBlip>
                <a:blip r:embed="rId2"/>
              </a:buBlip>
              <a:tabLst/>
              <a:defRPr/>
            </a:pPr>
            <a:r>
              <a:rPr kumimoji="1" lang="zh-CN" altLang="en-US" b="0" i="0" u="none" strike="noStrike" kern="0" cap="none" spc="0" normalizeH="0" baseline="0" noProof="0" dirty="0" smtClean="0">
                <a:ln>
                  <a:noFill/>
                </a:ln>
                <a:solidFill>
                  <a:schemeClr val="tx1"/>
                </a:solidFill>
                <a:effectLst/>
                <a:uLnTx/>
                <a:uFillTx/>
                <a:latin typeface="宋体" pitchFamily="2" charset="-122"/>
                <a:ea typeface="宋体" pitchFamily="2" charset="-122"/>
              </a:rPr>
              <a:t>内核：属于单内核</a:t>
            </a:r>
          </a:p>
          <a:p>
            <a:pPr marL="342900" marR="0" lvl="0" indent="-342900" algn="l" defTabSz="914400" rtl="0" eaLnBrk="1" fontAlgn="base" latinLnBrk="0" hangingPunct="1">
              <a:lnSpc>
                <a:spcPct val="100000"/>
              </a:lnSpc>
              <a:spcBef>
                <a:spcPct val="20000"/>
              </a:spcBef>
              <a:spcAft>
                <a:spcPct val="0"/>
              </a:spcAft>
              <a:buClr>
                <a:srgbClr val="6F89F7"/>
              </a:buClr>
              <a:buSzPct val="100000"/>
              <a:buFont typeface="Wingdings" panose="05000000000000000000" pitchFamily="2" charset="2"/>
              <a:buBlip>
                <a:blip r:embed="rId2"/>
              </a:buBlip>
              <a:tabLst/>
              <a:defRPr/>
            </a:pPr>
            <a:r>
              <a:rPr kumimoji="1" lang="zh-CN" altLang="en-US" b="0" i="0" u="none" strike="noStrike" kern="0" cap="none" spc="0" normalizeH="0" baseline="0" noProof="0" dirty="0" smtClean="0">
                <a:ln>
                  <a:noFill/>
                </a:ln>
                <a:solidFill>
                  <a:schemeClr val="tx1"/>
                </a:solidFill>
                <a:effectLst/>
                <a:uLnTx/>
                <a:uFillTx/>
                <a:latin typeface="宋体" pitchFamily="2" charset="-122"/>
                <a:ea typeface="宋体" pitchFamily="2" charset="-122"/>
              </a:rPr>
              <a:t>内核版本：最新的版本</a:t>
            </a:r>
            <a:r>
              <a:rPr kumimoji="1" lang="en-US" altLang="zh-CN" b="0" i="0" u="none" strike="noStrike" kern="0" cap="none" spc="0" normalizeH="0" baseline="0" noProof="0" dirty="0" smtClean="0">
                <a:ln>
                  <a:noFill/>
                </a:ln>
                <a:solidFill>
                  <a:schemeClr val="tx1"/>
                </a:solidFill>
                <a:effectLst/>
                <a:uLnTx/>
                <a:uFillTx/>
                <a:latin typeface="宋体" pitchFamily="2" charset="-122"/>
                <a:ea typeface="宋体" pitchFamily="2" charset="-122"/>
              </a:rPr>
              <a:t>2.6.39</a:t>
            </a:r>
            <a:endParaRPr kumimoji="1" lang="zh-CN" altLang="en-US" b="0"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342900" marR="0" lvl="0" indent="-342900" algn="l" defTabSz="914400" rtl="0" eaLnBrk="1" fontAlgn="base" latinLnBrk="0" hangingPunct="1">
              <a:lnSpc>
                <a:spcPct val="100000"/>
              </a:lnSpc>
              <a:spcBef>
                <a:spcPct val="20000"/>
              </a:spcBef>
              <a:spcAft>
                <a:spcPct val="0"/>
              </a:spcAft>
              <a:buClr>
                <a:srgbClr val="6F89F7"/>
              </a:buClr>
              <a:buSzPct val="100000"/>
              <a:buFont typeface="Wingdings" panose="05000000000000000000" pitchFamily="2" charset="2"/>
              <a:buBlip>
                <a:blip r:embed="rId2"/>
              </a:buBlip>
              <a:tabLst/>
              <a:defRPr/>
            </a:pPr>
            <a:r>
              <a:rPr kumimoji="1" lang="zh-CN" altLang="en-US" b="0" i="0" u="none" strike="noStrike" kern="0" cap="none" spc="0" normalizeH="0" baseline="0" noProof="0" dirty="0" smtClean="0">
                <a:ln>
                  <a:noFill/>
                </a:ln>
                <a:solidFill>
                  <a:schemeClr val="tx1"/>
                </a:solidFill>
                <a:effectLst/>
                <a:uLnTx/>
                <a:uFillTx/>
                <a:latin typeface="宋体" pitchFamily="2" charset="-122"/>
                <a:ea typeface="宋体" pitchFamily="2" charset="-122"/>
              </a:rPr>
              <a:t>发行版</a:t>
            </a:r>
          </a:p>
          <a:p>
            <a:pPr marL="742950" marR="0" lvl="1" indent="-285750" algn="l" defTabSz="914400" rtl="0" eaLnBrk="1" fontAlgn="base" latinLnBrk="0" hangingPunct="1">
              <a:lnSpc>
                <a:spcPct val="100000"/>
              </a:lnSpc>
              <a:spcBef>
                <a:spcPct val="2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基于</a:t>
            </a:r>
            <a:r>
              <a:rPr kumimoji="1" lang="en-US" altLang="zh-CN" sz="24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Debian</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，如</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Ubuntu</a:t>
            </a:r>
          </a:p>
          <a:p>
            <a:pPr marL="742950" marR="0" lvl="1" indent="-285750" algn="l" defTabSz="914400" rtl="0" eaLnBrk="1" fontAlgn="base" latinLnBrk="0" hangingPunct="1">
              <a:lnSpc>
                <a:spcPct val="100000"/>
              </a:lnSpc>
              <a:spcBef>
                <a:spcPct val="2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基于</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RPM</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，如</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Fedora</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，红旗</a:t>
            </a:r>
          </a:p>
          <a:p>
            <a:pPr marL="742950" marR="0" lvl="1" indent="-285750" algn="l" defTabSz="914400" rtl="0" eaLnBrk="1" fontAlgn="base" latinLnBrk="0" hangingPunct="1">
              <a:lnSpc>
                <a:spcPct val="100000"/>
              </a:lnSpc>
              <a:spcBef>
                <a:spcPct val="20000"/>
              </a:spcBef>
              <a:spcAft>
                <a:spcPct val="0"/>
              </a:spcAft>
              <a:buClr>
                <a:srgbClr val="FF33CC"/>
              </a:buClr>
              <a:buSzPct val="60000"/>
              <a:buFont typeface="Wingdings" panose="05000000000000000000" pitchFamily="2" charset="2"/>
              <a:buChar char="n"/>
              <a:tabLst/>
              <a:defRPr/>
            </a:pPr>
            <a:r>
              <a:rPr kumimoji="1" lang="en-US" altLang="zh-CN" sz="24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Slackware</a:t>
            </a:r>
            <a:endPar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742950" marR="0" lvl="1" indent="-285750" algn="l" defTabSz="914400" rtl="0" eaLnBrk="1" fontAlgn="base" latinLnBrk="0" hangingPunct="1">
              <a:lnSpc>
                <a:spcPct val="100000"/>
              </a:lnSpc>
              <a:spcBef>
                <a:spcPct val="2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其它打包方式的套件</a:t>
            </a:r>
          </a:p>
          <a:p>
            <a:pPr marL="742950" marR="0" lvl="1" indent="-285750" algn="l" defTabSz="914400" rtl="0" eaLnBrk="1" fontAlgn="base" latinLnBrk="0" hangingPunct="1">
              <a:lnSpc>
                <a:spcPct val="100000"/>
              </a:lnSpc>
              <a:spcBef>
                <a:spcPct val="2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专用包：</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Android/</a:t>
            </a:r>
            <a:r>
              <a:rPr kumimoji="1" lang="en-US" altLang="zh-CN" sz="24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Maemo</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a:t>
            </a:r>
            <a:r>
              <a:rPr kumimoji="1" lang="en-US" altLang="zh-CN" sz="24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Moblin</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a:t>
            </a:r>
            <a:r>
              <a:rPr kumimoji="1" lang="en-US" altLang="zh-CN" sz="24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MeeGo</a:t>
            </a:r>
            <a:endPar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1143000" marR="0" lvl="2" indent="-228600" algn="l" defTabSz="914400" rtl="0" eaLnBrk="1" fontAlgn="base" latinLnBrk="0" hangingPunct="1">
              <a:lnSpc>
                <a:spcPct val="100000"/>
              </a:lnSpc>
              <a:spcBef>
                <a:spcPct val="20000"/>
              </a:spcBef>
              <a:spcAft>
                <a:spcPct val="0"/>
              </a:spcAft>
              <a:buClr>
                <a:srgbClr val="008000"/>
              </a:buClr>
              <a:buSzPct val="95000"/>
              <a:buFont typeface="Wingdings" panose="05000000000000000000" pitchFamily="2" charset="2"/>
              <a:buChar char="w"/>
              <a:tabLst/>
              <a:defRPr/>
            </a:pP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2010</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年</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2</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月，谷歌</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Android</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被</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Linux</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内核除名</a:t>
            </a:r>
          </a:p>
          <a:p>
            <a:pPr marL="342900" marR="0" lvl="0" indent="-342900" algn="l" defTabSz="914400" rtl="0" eaLnBrk="1" fontAlgn="base" latinLnBrk="0" hangingPunct="1">
              <a:lnSpc>
                <a:spcPct val="100000"/>
              </a:lnSpc>
              <a:spcBef>
                <a:spcPct val="20000"/>
              </a:spcBef>
              <a:spcAft>
                <a:spcPct val="0"/>
              </a:spcAft>
              <a:buClr>
                <a:srgbClr val="6F89F7"/>
              </a:buClr>
              <a:buSzPct val="100000"/>
              <a:buFont typeface="Wingdings" panose="05000000000000000000" pitchFamily="2" charset="2"/>
              <a:buBlip>
                <a:blip r:embed="rId2"/>
              </a:buBlip>
              <a:tabLst/>
              <a:defRPr/>
            </a:pPr>
            <a:r>
              <a:rPr kumimoji="1" lang="zh-CN" altLang="en-US" b="0" i="0" u="none" strike="noStrike" kern="0" cap="none" spc="0" normalizeH="0" baseline="0" noProof="0" dirty="0" smtClean="0">
                <a:ln>
                  <a:noFill/>
                </a:ln>
                <a:solidFill>
                  <a:schemeClr val="tx1"/>
                </a:solidFill>
                <a:effectLst/>
                <a:uLnTx/>
                <a:uFillTx/>
                <a:latin typeface="宋体" pitchFamily="2" charset="-122"/>
                <a:ea typeface="宋体" pitchFamily="2" charset="-122"/>
              </a:rPr>
              <a:t>知识产权</a:t>
            </a:r>
          </a:p>
          <a:p>
            <a:pPr lvl="1">
              <a:spcBef>
                <a:spcPct val="20000"/>
              </a:spcBef>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需要遵守</a:t>
            </a:r>
            <a:r>
              <a:rPr lang="en-US" altLang="zh-CN" sz="2400" b="0" kern="0" dirty="0">
                <a:solidFill>
                  <a:schemeClr val="tx1"/>
                </a:solidFill>
                <a:latin typeface="宋体" pitchFamily="2" charset="-122"/>
                <a:ea typeface="宋体" pitchFamily="2" charset="-122"/>
              </a:rPr>
              <a:t>GPL GNU Public </a:t>
            </a:r>
            <a:r>
              <a:rPr lang="en-US" altLang="zh-CN" sz="2400" b="0" kern="0" dirty="0" smtClean="0">
                <a:solidFill>
                  <a:schemeClr val="tx1"/>
                </a:solidFill>
                <a:latin typeface="宋体" pitchFamily="2" charset="-122"/>
                <a:ea typeface="宋体" pitchFamily="2" charset="-122"/>
              </a:rPr>
              <a:t>License, LGPL: Lesser </a:t>
            </a:r>
            <a:r>
              <a:rPr lang="en-US" altLang="zh-CN" sz="2400" b="0" kern="0" dirty="0">
                <a:solidFill>
                  <a:schemeClr val="tx1"/>
                </a:solidFill>
                <a:latin typeface="宋体" pitchFamily="2" charset="-122"/>
                <a:ea typeface="宋体" pitchFamily="2" charset="-122"/>
              </a:rPr>
              <a:t>GPL</a:t>
            </a:r>
          </a:p>
          <a:p>
            <a:pPr marL="742950" marR="0" lvl="1" indent="-285750" algn="l" defTabSz="914400" rtl="0" eaLnBrk="1" fontAlgn="base" latinLnBrk="0" hangingPunct="1">
              <a:lnSpc>
                <a:spcPct val="100000"/>
              </a:lnSpc>
              <a:spcBef>
                <a:spcPct val="2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没有独立的知识产权</a:t>
            </a:r>
          </a:p>
        </p:txBody>
      </p:sp>
      <p:sp>
        <p:nvSpPr>
          <p:cNvPr id="10" name="Title 1"/>
          <p:cNvSpPr txBox="1">
            <a:spLocks/>
          </p:cNvSpPr>
          <p:nvPr/>
        </p:nvSpPr>
        <p:spPr>
          <a:xfrm>
            <a:off x="-12700" y="1250044"/>
            <a:ext cx="10693400" cy="629556"/>
          </a:xfrm>
          <a:prstGeom prst="rect">
            <a:avLst/>
          </a:prstGeom>
        </p:spPr>
        <p:txBody>
          <a:bodyPr wrap="square" lIns="0" tIns="0" rIns="0" bIns="0" anchor="ctr" anchorCtr="0">
            <a:noAutofit/>
          </a:bodyPr>
          <a:lstStyle>
            <a:lvl1pPr algn="l" defTabSz="914400" rtl="0" eaLnBrk="1" latinLnBrk="0" hangingPunct="1">
              <a:lnSpc>
                <a:spcPct val="90000"/>
              </a:lnSpc>
              <a:spcBef>
                <a:spcPct val="0"/>
              </a:spcBef>
              <a:buNone/>
              <a:defRPr sz="4000" kern="1200" baseline="0">
                <a:solidFill>
                  <a:srgbClr val="0070C0"/>
                </a:solidFill>
                <a:latin typeface="Arial" panose="020B0604020202020204" pitchFamily="34" charset="0"/>
                <a:ea typeface="黑体" panose="02010609060101010101" pitchFamily="49" charset="-122"/>
                <a:cs typeface="+mj-cs"/>
              </a:defRPr>
            </a:lvl1pPr>
          </a:lstStyle>
          <a:p>
            <a:r>
              <a:rPr lang="en-US" altLang="zh-CN" sz="2800" dirty="0" smtClean="0">
                <a:solidFill>
                  <a:schemeClr val="tx1"/>
                </a:solidFill>
                <a:latin typeface="宋体" pitchFamily="2" charset="-122"/>
                <a:ea typeface="宋体" pitchFamily="2" charset="-122"/>
              </a:rPr>
              <a:t>Linux</a:t>
            </a:r>
            <a:r>
              <a:rPr lang="zh-CN" altLang="en-US" sz="2800" dirty="0" smtClean="0">
                <a:solidFill>
                  <a:schemeClr val="tx1"/>
                </a:solidFill>
                <a:latin typeface="宋体" pitchFamily="2" charset="-122"/>
                <a:ea typeface="宋体" pitchFamily="2" charset="-122"/>
              </a:rPr>
              <a:t>的版本</a:t>
            </a:r>
            <a:endParaRPr lang="zh-CN" altLang="en-US" sz="2800" dirty="0">
              <a:solidFill>
                <a:schemeClr val="tx1"/>
              </a:solidFill>
              <a:latin typeface="宋体" pitchFamily="2" charset="-122"/>
              <a:ea typeface="宋体" pitchFamily="2" charset="-122"/>
            </a:endParaRPr>
          </a:p>
        </p:txBody>
      </p:sp>
    </p:spTree>
    <p:extLst>
      <p:ext uri="{BB962C8B-B14F-4D97-AF65-F5344CB8AC3E}">
        <p14:creationId xmlns="" xmlns:p14="http://schemas.microsoft.com/office/powerpoint/2010/main" val="1741508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smtClean="0">
                <a:solidFill>
                  <a:schemeClr val="tx1"/>
                </a:solidFill>
                <a:latin typeface="宋体" pitchFamily="2" charset="-122"/>
                <a:ea typeface="宋体" pitchFamily="2" charset="-122"/>
              </a:rPr>
              <a:t>Linux (</a:t>
            </a:r>
            <a:r>
              <a:rPr lang="zh-CN" altLang="en-US" sz="4000" dirty="0" smtClean="0">
                <a:solidFill>
                  <a:schemeClr val="tx1"/>
                </a:solidFill>
                <a:latin typeface="宋体" pitchFamily="2" charset="-122"/>
                <a:ea typeface="宋体" pitchFamily="2" charset="-122"/>
              </a:rPr>
              <a:t>续</a:t>
            </a:r>
            <a:r>
              <a:rPr lang="en-US" altLang="zh-CN" sz="4000" dirty="0" smtClean="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24</a:t>
            </a:fld>
            <a:endParaRPr lang="zh-CN" altLang="en-US">
              <a:solidFill>
                <a:prstClr val="white"/>
              </a:solidFill>
              <a:cs typeface="Garamond"/>
            </a:endParaRPr>
          </a:p>
        </p:txBody>
      </p:sp>
      <p:sp>
        <p:nvSpPr>
          <p:cNvPr id="8" name="矩形 3" descr="Rectangle: Click to edit Master text styles&#10;Second level&#10;Third level&#10;Fourth level&#10;Fifth level"/>
          <p:cNvSpPr txBox="1">
            <a:spLocks noChangeArrowheads="1"/>
          </p:cNvSpPr>
          <p:nvPr/>
        </p:nvSpPr>
        <p:spPr bwMode="auto">
          <a:xfrm>
            <a:off x="393700" y="1498600"/>
            <a:ext cx="9906000" cy="5257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30000"/>
              </a:spcBef>
              <a:spcAft>
                <a:spcPct val="0"/>
              </a:spcAft>
              <a:buClr>
                <a:schemeClr val="hlink"/>
              </a:buClr>
              <a:buSzPct val="100000"/>
              <a:buFont typeface="Wingdings" panose="05000000000000000000" pitchFamily="2" charset="2"/>
              <a:buBlip>
                <a:blip r:embed="rId2"/>
              </a:buBlip>
              <a:defRPr kumimoji="1" lang="zh-CN" altLang="en-US" sz="2400" b="1" dirty="0" smtClean="0">
                <a:solidFill>
                  <a:srgbClr val="040408"/>
                </a:solidFill>
                <a:latin typeface="Times New Roman" panose="02020603050405020304" pitchFamily="18" charset="0"/>
                <a:ea typeface="+mn-ea"/>
                <a:cs typeface="+mn-cs"/>
              </a:defRPr>
            </a:lvl1pPr>
            <a:lvl2pPr marL="742950" indent="-285750" algn="l" rtl="0" fontAlgn="base">
              <a:spcBef>
                <a:spcPct val="30000"/>
              </a:spcBef>
              <a:spcAft>
                <a:spcPct val="0"/>
              </a:spcAft>
              <a:buClr>
                <a:srgbClr val="FF33CC"/>
              </a:buClr>
              <a:buSzPct val="60000"/>
              <a:buFont typeface="Wingdings" panose="05000000000000000000" pitchFamily="2" charset="2"/>
              <a:buChar char="n"/>
              <a:defRPr kumimoji="1" lang="zh-CN" altLang="en-US" sz="2000" b="1" dirty="0" smtClean="0">
                <a:solidFill>
                  <a:schemeClr val="tx2"/>
                </a:solidFill>
                <a:latin typeface="Times New Roman" panose="02020603050405020304" pitchFamily="18" charset="0"/>
                <a:ea typeface="+mn-ea"/>
              </a:defRPr>
            </a:lvl2pPr>
            <a:lvl3pPr marL="1143000" indent="-228600" algn="l" rtl="0" fontAlgn="base">
              <a:spcBef>
                <a:spcPct val="30000"/>
              </a:spcBef>
              <a:spcAft>
                <a:spcPct val="0"/>
              </a:spcAft>
              <a:buClr>
                <a:srgbClr val="008000"/>
              </a:buClr>
              <a:buSzPct val="95000"/>
              <a:buFont typeface="Wingdings" panose="05000000000000000000" pitchFamily="2" charset="2"/>
              <a:buChar char="w"/>
              <a:defRPr kumimoji="1" lang="zh-CN" altLang="en-US" b="1" dirty="0" smtClean="0">
                <a:solidFill>
                  <a:srgbClr val="003300"/>
                </a:solidFill>
                <a:latin typeface="Times New Roman" panose="02020603050405020304" pitchFamily="18" charset="0"/>
                <a:ea typeface="+mn-ea"/>
              </a:defRPr>
            </a:lvl3pPr>
            <a:lvl4pPr marL="1600200" indent="-228600" algn="l" rtl="0" fontAlgn="base">
              <a:spcBef>
                <a:spcPct val="30000"/>
              </a:spcBef>
              <a:spcAft>
                <a:spcPct val="0"/>
              </a:spcAft>
              <a:buClr>
                <a:schemeClr val="tx1"/>
              </a:buClr>
              <a:buSzPct val="65000"/>
              <a:buFont typeface="Wingdings" panose="05000000000000000000" pitchFamily="2" charset="2"/>
              <a:buChar char="n"/>
              <a:defRPr kumimoji="1" lang="zh-CN" altLang="en-US" sz="2000" dirty="0" smtClean="0">
                <a:solidFill>
                  <a:schemeClr val="tx1"/>
                </a:solidFill>
                <a:latin typeface="Times New Roman" panose="02020603050405020304" pitchFamily="18" charset="0"/>
                <a:ea typeface="+mn-ea"/>
              </a:defRPr>
            </a:lvl4pPr>
            <a:lvl5pPr marL="2057400" indent="-228600" algn="l" rtl="0" fontAlgn="base">
              <a:spcBef>
                <a:spcPct val="30000"/>
              </a:spcBef>
              <a:spcAft>
                <a:spcPct val="0"/>
              </a:spcAft>
              <a:buClr>
                <a:schemeClr val="hlink"/>
              </a:buClr>
              <a:buSzPct val="60000"/>
              <a:buFont typeface="Wingdings" panose="05000000000000000000" pitchFamily="2" charset="2"/>
              <a:buChar char="n"/>
              <a:defRPr kumimoji="1" lang="zh-CN" altLang="en-US" sz="2000" dirty="0">
                <a:solidFill>
                  <a:schemeClr val="tx1"/>
                </a:solidFill>
                <a:latin typeface="Times New Roman" panose="02020603050405020304" pitchFamily="18" charset="0"/>
                <a:ea typeface="+mn-ea"/>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30000"/>
              </a:spcBef>
              <a:spcAft>
                <a:spcPct val="0"/>
              </a:spcAft>
              <a:buClr>
                <a:srgbClr val="6F89F7"/>
              </a:buClr>
              <a:buSzPct val="100000"/>
              <a:buFont typeface="Wingdings" panose="05000000000000000000" pitchFamily="2" charset="2"/>
              <a:buBlip>
                <a:blip r:embed="rId2"/>
              </a:buBlip>
              <a:tabLst/>
              <a:defRPr/>
            </a:pPr>
            <a:r>
              <a:rPr kumimoji="1" lang="zh-CN" altLang="en-US" sz="2800" b="0" i="0" u="none" strike="noStrike" kern="0" cap="none" spc="0" normalizeH="0" baseline="0" noProof="0" dirty="0" smtClean="0">
                <a:ln>
                  <a:noFill/>
                </a:ln>
                <a:solidFill>
                  <a:schemeClr val="tx1"/>
                </a:solidFill>
                <a:effectLst/>
                <a:uLnTx/>
                <a:uFillTx/>
                <a:latin typeface="宋体" pitchFamily="2" charset="-122"/>
                <a:ea typeface="宋体" pitchFamily="2" charset="-122"/>
              </a:rPr>
              <a:t>典型的嵌入式</a:t>
            </a:r>
            <a:r>
              <a:rPr kumimoji="1" lang="en-US" altLang="zh-CN" sz="2800" b="0" i="0" u="none" strike="noStrike" kern="0" cap="none" spc="0" normalizeH="0" baseline="0" noProof="0" dirty="0" smtClean="0">
                <a:ln>
                  <a:noFill/>
                </a:ln>
                <a:solidFill>
                  <a:schemeClr val="tx1"/>
                </a:solidFill>
                <a:effectLst/>
                <a:uLnTx/>
                <a:uFillTx/>
                <a:latin typeface="宋体" pitchFamily="2" charset="-122"/>
                <a:ea typeface="宋体" pitchFamily="2" charset="-122"/>
              </a:rPr>
              <a:t>Linux</a:t>
            </a:r>
          </a:p>
          <a:p>
            <a:pPr marL="742950" marR="0" lvl="1" indent="-285750" algn="l" defTabSz="914400" rtl="0" eaLnBrk="1" fontAlgn="base" latinLnBrk="0" hangingPunct="1">
              <a:lnSpc>
                <a:spcPct val="100000"/>
              </a:lnSpc>
              <a:spcBef>
                <a:spcPct val="30000"/>
              </a:spcBef>
              <a:spcAft>
                <a:spcPct val="0"/>
              </a:spcAft>
              <a:buClr>
                <a:srgbClr val="FF33CC"/>
              </a:buClr>
              <a:buSzPct val="60000"/>
              <a:buFont typeface="Wingdings" panose="05000000000000000000" pitchFamily="2" charset="2"/>
              <a:buChar char="n"/>
              <a:tabLst/>
              <a:defRPr/>
            </a:pPr>
            <a:r>
              <a:rPr kumimoji="1" lang="en-US" altLang="zh-CN" sz="2800" b="0" i="0" u="none" strike="noStrike" kern="0" cap="none" spc="0" normalizeH="0" baseline="0" noProof="0" dirty="0" smtClean="0">
                <a:ln>
                  <a:noFill/>
                </a:ln>
                <a:solidFill>
                  <a:schemeClr val="tx1"/>
                </a:solidFill>
                <a:effectLst/>
                <a:uLnTx/>
                <a:uFillTx/>
                <a:latin typeface="宋体" pitchFamily="2" charset="-122"/>
                <a:ea typeface="宋体" pitchFamily="2" charset="-122"/>
              </a:rPr>
              <a:t>Linux: </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Embedix</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ETLinux</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LEM</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RTLinux</a:t>
            </a:r>
            <a:r>
              <a:rPr kumimoji="1" lang="en-US" altLang="zh-CN" sz="2800" b="0" i="0" u="none" strike="noStrike" kern="0" cap="none" spc="0" normalizeH="0" baseline="0" noProof="0" dirty="0" smtClean="0">
                <a:ln>
                  <a:noFill/>
                </a:ln>
                <a:solidFill>
                  <a:schemeClr val="tx1"/>
                </a:solidFill>
                <a:effectLst/>
                <a:uLnTx/>
                <a:uFillTx/>
                <a:latin typeface="宋体" pitchFamily="2" charset="-122"/>
                <a:ea typeface="宋体" pitchFamily="2" charset="-122"/>
              </a:rPr>
              <a:t>, </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LinuxRouterProject</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LOAF</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uCLinux</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muLinux</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ThinLinux</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FirePlug</a:t>
            </a:r>
            <a:r>
              <a:rPr kumimoji="1" lang="zh-CN" altLang="en-US" sz="2800" b="0" i="0" u="none" strike="noStrike" kern="0" cap="none" spc="0" normalizeH="0" baseline="0" noProof="0" dirty="0" smtClean="0">
                <a:ln>
                  <a:noFill/>
                </a:ln>
                <a:solidFill>
                  <a:schemeClr val="tx1"/>
                </a:solidFill>
                <a:effectLst/>
                <a:uLnTx/>
                <a:uFillTx/>
                <a:latin typeface="宋体" pitchFamily="2" charset="-122"/>
                <a:ea typeface="宋体" pitchFamily="2" charset="-122"/>
              </a:rPr>
              <a:t>和</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PizzaBoxLinux</a:t>
            </a:r>
            <a:endParaRPr kumimoji="1" lang="en-US" altLang="zh-CN" sz="2800" b="0"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742950" marR="0" lvl="1" indent="-285750" algn="l" defTabSz="914400" rtl="0" eaLnBrk="1" fontAlgn="base" latinLnBrk="0" hangingPunct="1">
              <a:lnSpc>
                <a:spcPct val="100000"/>
              </a:lnSpc>
              <a:spcBef>
                <a:spcPct val="30000"/>
              </a:spcBef>
              <a:spcAft>
                <a:spcPct val="0"/>
              </a:spcAft>
              <a:buClr>
                <a:srgbClr val="FF33CC"/>
              </a:buClr>
              <a:buSzPct val="60000"/>
              <a:buFont typeface="Wingdings" panose="05000000000000000000" pitchFamily="2" charset="2"/>
              <a:buChar char="n"/>
              <a:tabLst/>
              <a:defRPr/>
            </a:pPr>
            <a:r>
              <a:rPr kumimoji="1" lang="zh-CN" altLang="en-US" sz="2800" b="0" i="0" u="none" strike="noStrike" kern="0" cap="none" spc="0" normalizeH="0" baseline="0" noProof="0" dirty="0" smtClean="0">
                <a:ln>
                  <a:noFill/>
                </a:ln>
                <a:solidFill>
                  <a:schemeClr val="tx1"/>
                </a:solidFill>
                <a:effectLst/>
                <a:uLnTx/>
                <a:uFillTx/>
                <a:latin typeface="宋体" pitchFamily="2" charset="-122"/>
                <a:ea typeface="宋体" pitchFamily="2" charset="-122"/>
              </a:rPr>
              <a:t>平台化嵌入式</a:t>
            </a:r>
            <a:r>
              <a:rPr kumimoji="1" lang="en-US" altLang="zh-CN" sz="2800" b="0" i="0" u="none" strike="noStrike" kern="0" cap="none" spc="0" normalizeH="0" baseline="0" noProof="0" dirty="0" smtClean="0">
                <a:ln>
                  <a:noFill/>
                </a:ln>
                <a:solidFill>
                  <a:schemeClr val="tx1"/>
                </a:solidFill>
                <a:effectLst/>
                <a:uLnTx/>
                <a:uFillTx/>
                <a:latin typeface="宋体" pitchFamily="2" charset="-122"/>
                <a:ea typeface="宋体" pitchFamily="2" charset="-122"/>
              </a:rPr>
              <a:t>Linux</a:t>
            </a:r>
          </a:p>
          <a:p>
            <a:pPr marL="1143000" marR="0" lvl="2" indent="-228600" algn="l" defTabSz="914400" rtl="0" eaLnBrk="1" fontAlgn="base" latinLnBrk="0" hangingPunct="1">
              <a:lnSpc>
                <a:spcPct val="100000"/>
              </a:lnSpc>
              <a:spcBef>
                <a:spcPct val="30000"/>
              </a:spcBef>
              <a:spcAft>
                <a:spcPct val="0"/>
              </a:spcAft>
              <a:buClr>
                <a:srgbClr val="008000"/>
              </a:buClr>
              <a:buSzPct val="95000"/>
              <a:buFont typeface="Wingdings" panose="05000000000000000000" pitchFamily="2" charset="2"/>
              <a:buChar char="w"/>
              <a:tabLst/>
              <a:defRPr/>
            </a:pPr>
            <a:r>
              <a:rPr kumimoji="1" lang="en-US" altLang="zh-CN" sz="2800" b="0" i="0" u="none" strike="noStrike" kern="0" cap="none" spc="0" normalizeH="0" baseline="0" noProof="0" dirty="0" smtClean="0">
                <a:ln>
                  <a:noFill/>
                </a:ln>
                <a:solidFill>
                  <a:schemeClr val="tx1"/>
                </a:solidFill>
                <a:effectLst/>
                <a:uLnTx/>
                <a:uFillTx/>
                <a:latin typeface="宋体" pitchFamily="2" charset="-122"/>
                <a:ea typeface="宋体" pitchFamily="2" charset="-122"/>
              </a:rPr>
              <a:t>Android</a:t>
            </a:r>
          </a:p>
          <a:p>
            <a:pPr marL="1143000" marR="0" lvl="2" indent="-228600" algn="l" defTabSz="914400" rtl="0" eaLnBrk="1" fontAlgn="base" latinLnBrk="0" hangingPunct="1">
              <a:lnSpc>
                <a:spcPct val="100000"/>
              </a:lnSpc>
              <a:spcBef>
                <a:spcPct val="30000"/>
              </a:spcBef>
              <a:spcAft>
                <a:spcPct val="0"/>
              </a:spcAft>
              <a:buClr>
                <a:srgbClr val="008000"/>
              </a:buClr>
              <a:buSzPct val="95000"/>
              <a:buFont typeface="Wingdings" panose="05000000000000000000" pitchFamily="2" charset="2"/>
              <a:buChar char="w"/>
              <a:tabLst/>
              <a:defRPr/>
            </a:pP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Moblin+Maemo</a:t>
            </a:r>
            <a:r>
              <a:rPr kumimoji="1" lang="en-US" altLang="en-US"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a:t>
            </a:r>
            <a:r>
              <a:rPr kumimoji="1" lang="en-US" altLang="zh-CN" sz="28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MeeGO</a:t>
            </a:r>
            <a:endParaRPr kumimoji="1" lang="en-US" altLang="zh-CN" sz="2800" b="0"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742950" marR="0" lvl="1" indent="-285750" algn="l" defTabSz="914400" rtl="0" eaLnBrk="1" fontAlgn="base" latinLnBrk="0" hangingPunct="1">
              <a:lnSpc>
                <a:spcPct val="100000"/>
              </a:lnSpc>
              <a:spcBef>
                <a:spcPct val="30000"/>
              </a:spcBef>
              <a:spcAft>
                <a:spcPct val="0"/>
              </a:spcAft>
              <a:buClr>
                <a:srgbClr val="FF33CC"/>
              </a:buClr>
              <a:buSzPct val="60000"/>
              <a:buFont typeface="Wingdings" panose="05000000000000000000" pitchFamily="2" charset="2"/>
              <a:buChar char="n"/>
              <a:tabLst/>
              <a:defRPr/>
            </a:pPr>
            <a:endParaRPr kumimoji="1" lang="en-US" altLang="zh-CN" sz="2000" b="1" i="0" u="none" strike="noStrike" kern="0" cap="none" spc="0" normalizeH="0" baseline="0" noProof="0" dirty="0" smtClean="0">
              <a:ln>
                <a:noFill/>
              </a:ln>
              <a:solidFill>
                <a:srgbClr val="660066"/>
              </a:solidFill>
              <a:effectLst/>
              <a:uLnTx/>
              <a:uFillTx/>
              <a:latin typeface="Times New Roman" panose="02020603050405020304" pitchFamily="18" charset="0"/>
              <a:ea typeface="宋体"/>
            </a:endParaRPr>
          </a:p>
          <a:p>
            <a:pPr marL="742950" marR="0" lvl="1" indent="-285750" algn="l" defTabSz="914400" rtl="0" eaLnBrk="1" fontAlgn="base" latinLnBrk="0" hangingPunct="1">
              <a:lnSpc>
                <a:spcPct val="100000"/>
              </a:lnSpc>
              <a:spcBef>
                <a:spcPct val="30000"/>
              </a:spcBef>
              <a:spcAft>
                <a:spcPct val="0"/>
              </a:spcAft>
              <a:buClr>
                <a:srgbClr val="FF33CC"/>
              </a:buClr>
              <a:buSzPct val="60000"/>
              <a:buFont typeface="Wingdings" panose="05000000000000000000" pitchFamily="2" charset="2"/>
              <a:buChar char="n"/>
              <a:tabLst/>
              <a:defRPr/>
            </a:pPr>
            <a:endParaRPr kumimoji="1" lang="en-US" altLang="zh-CN" sz="2000" b="1" i="0" u="none" strike="noStrike" kern="0" cap="none" spc="0" normalizeH="0" baseline="0" noProof="0" dirty="0" smtClean="0">
              <a:ln>
                <a:noFill/>
              </a:ln>
              <a:solidFill>
                <a:srgbClr val="660066"/>
              </a:solidFill>
              <a:effectLst/>
              <a:uLnTx/>
              <a:uFillTx/>
              <a:latin typeface="Times New Roman" panose="02020603050405020304" pitchFamily="18" charset="0"/>
              <a:ea typeface="宋体"/>
            </a:endParaRPr>
          </a:p>
        </p:txBody>
      </p:sp>
    </p:spTree>
    <p:extLst>
      <p:ext uri="{BB962C8B-B14F-4D97-AF65-F5344CB8AC3E}">
        <p14:creationId xmlns="" xmlns:p14="http://schemas.microsoft.com/office/powerpoint/2010/main" val="2926307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宋体" pitchFamily="2" charset="-122"/>
                <a:ea typeface="宋体" pitchFamily="2" charset="-122"/>
              </a:rPr>
              <a:t>4 </a:t>
            </a:r>
            <a:r>
              <a:rPr lang="zh-CN" altLang="en-US" dirty="0">
                <a:solidFill>
                  <a:schemeClr val="tx1"/>
                </a:solidFill>
                <a:latin typeface="宋体" pitchFamily="2" charset="-122"/>
                <a:ea typeface="宋体" pitchFamily="2" charset="-122"/>
              </a:rPr>
              <a:t>嵌入式</a:t>
            </a:r>
            <a:r>
              <a:rPr lang="en-US" altLang="zh-CN" dirty="0">
                <a:solidFill>
                  <a:schemeClr val="tx1"/>
                </a:solidFill>
                <a:latin typeface="宋体" pitchFamily="2" charset="-122"/>
                <a:ea typeface="宋体" pitchFamily="2" charset="-122"/>
              </a:rPr>
              <a:t>Linux (</a:t>
            </a:r>
            <a:r>
              <a:rPr lang="zh-CN" altLang="en-US" dirty="0">
                <a:solidFill>
                  <a:schemeClr val="tx1"/>
                </a:solidFill>
                <a:latin typeface="宋体" pitchFamily="2" charset="-122"/>
                <a:ea typeface="宋体" pitchFamily="2" charset="-122"/>
              </a:rPr>
              <a:t>续</a:t>
            </a:r>
            <a:r>
              <a:rPr lang="en-US" altLang="zh-CN" dirty="0">
                <a:solidFill>
                  <a:schemeClr val="tx1"/>
                </a:solidFill>
                <a:latin typeface="宋体" pitchFamily="2" charset="-122"/>
                <a:ea typeface="宋体" pitchFamily="2" charset="-122"/>
              </a:rPr>
              <a:t>)</a:t>
            </a:r>
            <a:endParaRPr lang="zh-CN" altLang="en-US" dirty="0">
              <a:solidFill>
                <a:schemeClr val="tx1"/>
              </a:solidFill>
              <a:latin typeface="宋体" pitchFamily="2" charset="-122"/>
              <a:ea typeface="宋体" pitchFamily="2" charset="-122"/>
            </a:endParaRPr>
          </a:p>
        </p:txBody>
      </p:sp>
      <p:sp>
        <p:nvSpPr>
          <p:cNvPr id="3" name="Text Placeholder 2"/>
          <p:cNvSpPr>
            <a:spLocks noGrp="1"/>
          </p:cNvSpPr>
          <p:nvPr>
            <p:ph type="body" idx="1"/>
          </p:nvPr>
        </p:nvSpPr>
        <p:spPr/>
        <p:txBody>
          <a:bodyPr/>
          <a:lstStyle/>
          <a:p>
            <a:pPr>
              <a:lnSpc>
                <a:spcPct val="90000"/>
              </a:lnSpc>
              <a:spcBef>
                <a:spcPct val="0"/>
              </a:spcBef>
              <a:buNone/>
            </a:pPr>
            <a:r>
              <a:rPr lang="zh-CN" altLang="en-US" sz="2800" dirty="0">
                <a:solidFill>
                  <a:schemeClr val="tx1"/>
                </a:solidFill>
                <a:latin typeface="宋体" pitchFamily="2" charset="-122"/>
                <a:ea typeface="宋体" pitchFamily="2" charset="-122"/>
                <a:cs typeface="+mj-cs"/>
              </a:rPr>
              <a:t>嵌入式</a:t>
            </a:r>
            <a:r>
              <a:rPr lang="en-US" altLang="zh-CN" sz="2800" dirty="0">
                <a:solidFill>
                  <a:schemeClr val="tx1"/>
                </a:solidFill>
                <a:latin typeface="宋体" pitchFamily="2" charset="-122"/>
                <a:ea typeface="宋体" pitchFamily="2" charset="-122"/>
                <a:cs typeface="+mj-cs"/>
              </a:rPr>
              <a:t>Linux</a:t>
            </a:r>
            <a:r>
              <a:rPr lang="zh-CN" altLang="en-US" sz="2800" dirty="0">
                <a:solidFill>
                  <a:schemeClr val="tx1"/>
                </a:solidFill>
                <a:latin typeface="宋体" pitchFamily="2" charset="-122"/>
                <a:ea typeface="宋体" pitchFamily="2" charset="-122"/>
                <a:cs typeface="+mj-cs"/>
              </a:rPr>
              <a:t>种</a:t>
            </a:r>
            <a:r>
              <a:rPr lang="zh-CN" altLang="en-US" sz="2800" dirty="0" smtClean="0">
                <a:solidFill>
                  <a:schemeClr val="tx1"/>
                </a:solidFill>
                <a:latin typeface="宋体" pitchFamily="2" charset="-122"/>
                <a:ea typeface="宋体" pitchFamily="2" charset="-122"/>
                <a:cs typeface="+mj-cs"/>
              </a:rPr>
              <a:t>类 </a:t>
            </a:r>
            <a:endParaRPr lang="en-US" altLang="zh-CN" sz="2800" dirty="0" smtClean="0">
              <a:solidFill>
                <a:schemeClr val="tx1"/>
              </a:solidFill>
              <a:latin typeface="宋体" pitchFamily="2" charset="-122"/>
              <a:ea typeface="宋体" pitchFamily="2" charset="-122"/>
              <a:cs typeface="+mj-cs"/>
            </a:endParaRPr>
          </a:p>
          <a:p>
            <a:pPr lvl="1">
              <a:lnSpc>
                <a:spcPct val="90000"/>
              </a:lnSpc>
              <a:spcBef>
                <a:spcPct val="0"/>
              </a:spcBef>
              <a:buNone/>
            </a:pPr>
            <a:r>
              <a:rPr lang="zh-CN" altLang="en-US" sz="2800" dirty="0">
                <a:solidFill>
                  <a:srgbClr val="FF0000"/>
                </a:solidFill>
                <a:latin typeface="宋体" pitchFamily="2" charset="-122"/>
                <a:ea typeface="宋体" pitchFamily="2" charset="-122"/>
                <a:cs typeface="+mj-cs"/>
              </a:rPr>
              <a:t>是否支持</a:t>
            </a:r>
            <a:r>
              <a:rPr lang="en-US" altLang="zh-CN" sz="2800" dirty="0" smtClean="0">
                <a:solidFill>
                  <a:srgbClr val="FF0000"/>
                </a:solidFill>
                <a:latin typeface="宋体" pitchFamily="2" charset="-122"/>
                <a:ea typeface="宋体" pitchFamily="2" charset="-122"/>
                <a:cs typeface="+mj-cs"/>
              </a:rPr>
              <a:t>MMU</a:t>
            </a:r>
          </a:p>
          <a:p>
            <a:pPr lvl="1">
              <a:lnSpc>
                <a:spcPct val="90000"/>
              </a:lnSpc>
              <a:spcBef>
                <a:spcPct val="0"/>
              </a:spcBef>
              <a:buNone/>
            </a:pPr>
            <a:r>
              <a:rPr lang="en-US" altLang="zh-CN" sz="2800" dirty="0" smtClean="0">
                <a:latin typeface="宋体" pitchFamily="2" charset="-122"/>
                <a:ea typeface="宋体" pitchFamily="2" charset="-122"/>
                <a:cs typeface="+mj-cs"/>
              </a:rPr>
              <a:t>MMU </a:t>
            </a:r>
            <a:r>
              <a:rPr lang="zh-CN" altLang="en-US" sz="2800" dirty="0" smtClean="0">
                <a:latin typeface="宋体" pitchFamily="2" charset="-122"/>
                <a:ea typeface="宋体" pitchFamily="2" charset="-122"/>
                <a:cs typeface="+mj-cs"/>
              </a:rPr>
              <a:t>实</a:t>
            </a:r>
            <a:r>
              <a:rPr lang="zh-CN" altLang="en-US" sz="2800" dirty="0">
                <a:latin typeface="宋体" pitchFamily="2" charset="-122"/>
                <a:ea typeface="宋体" pitchFamily="2" charset="-122"/>
                <a:cs typeface="+mj-cs"/>
              </a:rPr>
              <a:t>现虚拟存储空</a:t>
            </a:r>
            <a:r>
              <a:rPr lang="zh-CN" altLang="en-US" sz="2800" dirty="0" smtClean="0">
                <a:latin typeface="宋体" pitchFamily="2" charset="-122"/>
                <a:ea typeface="宋体" pitchFamily="2" charset="-122"/>
                <a:cs typeface="+mj-cs"/>
              </a:rPr>
              <a:t>间：即</a:t>
            </a:r>
            <a:r>
              <a:rPr lang="zh-CN" altLang="en-US" sz="2800" dirty="0">
                <a:latin typeface="宋体" pitchFamily="2" charset="-122"/>
                <a:ea typeface="宋体" pitchFamily="2" charset="-122"/>
                <a:cs typeface="+mj-cs"/>
              </a:rPr>
              <a:t>将虚拟存储空间影射到实际物理存储空间。使编程人员不用考虑具体程序所放在物理存储空间的具体位置和程序的大小。</a:t>
            </a:r>
          </a:p>
          <a:p>
            <a:pPr lvl="1">
              <a:lnSpc>
                <a:spcPct val="90000"/>
              </a:lnSpc>
              <a:spcBef>
                <a:spcPct val="0"/>
              </a:spcBef>
              <a:buNone/>
            </a:pPr>
            <a:r>
              <a:rPr lang="zh-CN" altLang="en-US" sz="2800" dirty="0" smtClean="0">
                <a:solidFill>
                  <a:srgbClr val="FF0000"/>
                </a:solidFill>
                <a:latin typeface="宋体" pitchFamily="2" charset="-122"/>
                <a:ea typeface="宋体" pitchFamily="2" charset="-122"/>
                <a:cs typeface="+mj-cs"/>
              </a:rPr>
              <a:t>存</a:t>
            </a:r>
            <a:r>
              <a:rPr lang="zh-CN" altLang="en-US" sz="2800" dirty="0">
                <a:solidFill>
                  <a:srgbClr val="FF0000"/>
                </a:solidFill>
                <a:latin typeface="宋体" pitchFamily="2" charset="-122"/>
                <a:ea typeface="宋体" pitchFamily="2" charset="-122"/>
                <a:cs typeface="+mj-cs"/>
              </a:rPr>
              <a:t>储器访问权限的控</a:t>
            </a:r>
            <a:r>
              <a:rPr lang="zh-CN" altLang="en-US" sz="2800" dirty="0" smtClean="0">
                <a:solidFill>
                  <a:srgbClr val="FF0000"/>
                </a:solidFill>
                <a:latin typeface="宋体" pitchFamily="2" charset="-122"/>
                <a:ea typeface="宋体" pitchFamily="2" charset="-122"/>
                <a:cs typeface="+mj-cs"/>
              </a:rPr>
              <a:t>制：</a:t>
            </a:r>
            <a:r>
              <a:rPr lang="zh-CN" altLang="en-US" sz="2800" dirty="0" smtClean="0">
                <a:latin typeface="宋体" pitchFamily="2" charset="-122"/>
                <a:ea typeface="宋体" pitchFamily="2" charset="-122"/>
                <a:cs typeface="+mj-cs"/>
              </a:rPr>
              <a:t>任</a:t>
            </a:r>
            <a:r>
              <a:rPr lang="zh-CN" altLang="en-US" sz="2800" dirty="0">
                <a:latin typeface="宋体" pitchFamily="2" charset="-122"/>
                <a:ea typeface="宋体" pitchFamily="2" charset="-122"/>
                <a:cs typeface="+mj-cs"/>
              </a:rPr>
              <a:t>务间通讯，对自己的内存、堆栈等进行保护，只能通过管道、信号量、共享内存等方式进行通讯。</a:t>
            </a:r>
          </a:p>
          <a:p>
            <a:pPr lvl="1">
              <a:lnSpc>
                <a:spcPct val="90000"/>
              </a:lnSpc>
              <a:spcBef>
                <a:spcPct val="0"/>
              </a:spcBef>
              <a:buNone/>
            </a:pPr>
            <a:r>
              <a:rPr lang="zh-CN" altLang="en-US" sz="2800" dirty="0" smtClean="0">
                <a:solidFill>
                  <a:srgbClr val="FF0000"/>
                </a:solidFill>
                <a:latin typeface="宋体" pitchFamily="2" charset="-122"/>
                <a:ea typeface="宋体" pitchFamily="2" charset="-122"/>
                <a:cs typeface="+mj-cs"/>
              </a:rPr>
              <a:t>控</a:t>
            </a:r>
            <a:r>
              <a:rPr lang="zh-CN" altLang="en-US" sz="2800" dirty="0">
                <a:solidFill>
                  <a:srgbClr val="FF0000"/>
                </a:solidFill>
                <a:latin typeface="宋体" pitchFamily="2" charset="-122"/>
                <a:ea typeface="宋体" pitchFamily="2" charset="-122"/>
                <a:cs typeface="+mj-cs"/>
              </a:rPr>
              <a:t>制</a:t>
            </a:r>
            <a:r>
              <a:rPr lang="en-US" altLang="zh-CN" sz="2800" dirty="0" smtClean="0">
                <a:solidFill>
                  <a:srgbClr val="FF0000"/>
                </a:solidFill>
                <a:latin typeface="宋体" pitchFamily="2" charset="-122"/>
                <a:ea typeface="宋体" pitchFamily="2" charset="-122"/>
                <a:cs typeface="+mj-cs"/>
              </a:rPr>
              <a:t>Cache</a:t>
            </a:r>
            <a:endParaRPr lang="zh-CN" altLang="en-US" sz="2800" dirty="0">
              <a:solidFill>
                <a:srgbClr val="FF0000"/>
              </a:solidFill>
              <a:latin typeface="宋体" pitchFamily="2" charset="-122"/>
              <a:ea typeface="宋体" pitchFamily="2" charset="-122"/>
              <a:cs typeface="+mj-cs"/>
            </a:endParaRPr>
          </a:p>
          <a:p>
            <a:pPr lvl="2">
              <a:lnSpc>
                <a:spcPct val="90000"/>
              </a:lnSpc>
              <a:spcBef>
                <a:spcPct val="0"/>
              </a:spcBef>
              <a:buNone/>
            </a:pPr>
            <a:r>
              <a:rPr lang="zh-CN" altLang="en-US" sz="2800" b="1" dirty="0" smtClean="0">
                <a:latin typeface="宋体" pitchFamily="2" charset="-122"/>
                <a:ea typeface="宋体" pitchFamily="2" charset="-122"/>
                <a:cs typeface="+mj-cs"/>
              </a:rPr>
              <a:t>不</a:t>
            </a:r>
            <a:r>
              <a:rPr lang="zh-CN" altLang="en-US" sz="2800" b="1" dirty="0">
                <a:latin typeface="宋体" pitchFamily="2" charset="-122"/>
                <a:ea typeface="宋体" pitchFamily="2" charset="-122"/>
                <a:cs typeface="+mj-cs"/>
              </a:rPr>
              <a:t>支持</a:t>
            </a:r>
            <a:r>
              <a:rPr lang="en-US" altLang="zh-CN" sz="2800" b="1" dirty="0">
                <a:latin typeface="宋体" pitchFamily="2" charset="-122"/>
                <a:ea typeface="宋体" pitchFamily="2" charset="-122"/>
                <a:cs typeface="+mj-cs"/>
              </a:rPr>
              <a:t>MMU</a:t>
            </a:r>
            <a:r>
              <a:rPr lang="zh-CN" altLang="en-US" sz="2800" dirty="0">
                <a:latin typeface="宋体" pitchFamily="2" charset="-122"/>
                <a:ea typeface="宋体" pitchFamily="2" charset="-122"/>
                <a:cs typeface="+mj-cs"/>
              </a:rPr>
              <a:t>：</a:t>
            </a:r>
            <a:r>
              <a:rPr lang="en-US" altLang="zh-CN" sz="2800" dirty="0" err="1">
                <a:latin typeface="宋体" pitchFamily="2" charset="-122"/>
                <a:ea typeface="宋体" pitchFamily="2" charset="-122"/>
                <a:cs typeface="+mj-cs"/>
              </a:rPr>
              <a:t>ucLinux</a:t>
            </a:r>
            <a:r>
              <a:rPr lang="zh-CN" altLang="en-US" sz="2800" dirty="0">
                <a:latin typeface="宋体" pitchFamily="2" charset="-122"/>
                <a:ea typeface="宋体" pitchFamily="2" charset="-122"/>
                <a:cs typeface="+mj-cs"/>
              </a:rPr>
              <a:t>，主要应用在</a:t>
            </a:r>
            <a:r>
              <a:rPr lang="en-US" altLang="zh-CN" sz="2800" dirty="0">
                <a:latin typeface="宋体" pitchFamily="2" charset="-122"/>
                <a:ea typeface="宋体" pitchFamily="2" charset="-122"/>
                <a:cs typeface="+mj-cs"/>
              </a:rPr>
              <a:t>ARM7</a:t>
            </a:r>
            <a:r>
              <a:rPr lang="zh-CN" altLang="en-US" sz="2800" dirty="0">
                <a:latin typeface="宋体" pitchFamily="2" charset="-122"/>
                <a:ea typeface="宋体" pitchFamily="2" charset="-122"/>
                <a:cs typeface="+mj-cs"/>
              </a:rPr>
              <a:t>系列微处理系统中，如三星公司的</a:t>
            </a:r>
            <a:r>
              <a:rPr lang="en-US" altLang="zh-CN" sz="2800" dirty="0">
                <a:latin typeface="宋体" pitchFamily="2" charset="-122"/>
                <a:ea typeface="宋体" pitchFamily="2" charset="-122"/>
                <a:cs typeface="+mj-cs"/>
              </a:rPr>
              <a:t>S3C44B0</a:t>
            </a:r>
            <a:r>
              <a:rPr lang="zh-CN" altLang="en-US" sz="2800" dirty="0">
                <a:latin typeface="宋体" pitchFamily="2" charset="-122"/>
                <a:ea typeface="宋体" pitchFamily="2" charset="-122"/>
                <a:cs typeface="+mj-cs"/>
              </a:rPr>
              <a:t>，</a:t>
            </a:r>
            <a:r>
              <a:rPr lang="en-US" altLang="zh-CN" sz="2800" dirty="0">
                <a:latin typeface="宋体" pitchFamily="2" charset="-122"/>
                <a:ea typeface="宋体" pitchFamily="2" charset="-122"/>
                <a:cs typeface="+mj-cs"/>
              </a:rPr>
              <a:t>S3C4510</a:t>
            </a:r>
            <a:r>
              <a:rPr lang="zh-CN" altLang="en-US" sz="2800" dirty="0">
                <a:latin typeface="宋体" pitchFamily="2" charset="-122"/>
                <a:ea typeface="宋体" pitchFamily="2" charset="-122"/>
                <a:cs typeface="+mj-cs"/>
              </a:rPr>
              <a:t>等，无</a:t>
            </a:r>
            <a:r>
              <a:rPr lang="en-US" altLang="zh-CN" sz="2800" dirty="0">
                <a:latin typeface="宋体" pitchFamily="2" charset="-122"/>
                <a:ea typeface="宋体" pitchFamily="2" charset="-122"/>
                <a:cs typeface="+mj-cs"/>
              </a:rPr>
              <a:t>MMU</a:t>
            </a:r>
            <a:r>
              <a:rPr lang="zh-CN" altLang="en-US" sz="2800" dirty="0">
                <a:latin typeface="宋体" pitchFamily="2" charset="-122"/>
                <a:ea typeface="宋体" pitchFamily="2" charset="-122"/>
                <a:cs typeface="+mj-cs"/>
              </a:rPr>
              <a:t>，不支持虚地址，直接访问内存，所有程序中访问的地址都是物理地址。</a:t>
            </a:r>
          </a:p>
          <a:p>
            <a:pPr lvl="2">
              <a:lnSpc>
                <a:spcPct val="90000"/>
              </a:lnSpc>
              <a:spcBef>
                <a:spcPct val="0"/>
              </a:spcBef>
              <a:buNone/>
            </a:pPr>
            <a:r>
              <a:rPr lang="zh-CN" altLang="en-US" sz="2800" b="1" dirty="0">
                <a:latin typeface="宋体" pitchFamily="2" charset="-122"/>
                <a:ea typeface="宋体" pitchFamily="2" charset="-122"/>
                <a:cs typeface="+mj-cs"/>
              </a:rPr>
              <a:t>支持</a:t>
            </a:r>
            <a:r>
              <a:rPr lang="en-US" altLang="zh-CN" sz="2800" b="1" dirty="0">
                <a:latin typeface="宋体" pitchFamily="2" charset="-122"/>
                <a:ea typeface="宋体" pitchFamily="2" charset="-122"/>
                <a:cs typeface="+mj-cs"/>
              </a:rPr>
              <a:t>MMU</a:t>
            </a:r>
            <a:r>
              <a:rPr lang="zh-CN" altLang="en-US" sz="2800" dirty="0">
                <a:latin typeface="宋体" pitchFamily="2" charset="-122"/>
                <a:ea typeface="宋体" pitchFamily="2" charset="-122"/>
                <a:cs typeface="+mj-cs"/>
              </a:rPr>
              <a:t>：嵌入式</a:t>
            </a:r>
            <a:r>
              <a:rPr lang="en-US" altLang="zh-CN" sz="2800" dirty="0">
                <a:latin typeface="宋体" pitchFamily="2" charset="-122"/>
                <a:ea typeface="宋体" pitchFamily="2" charset="-122"/>
                <a:cs typeface="+mj-cs"/>
              </a:rPr>
              <a:t>Linux</a:t>
            </a:r>
            <a:r>
              <a:rPr lang="zh-CN" altLang="en-US" sz="2800" dirty="0">
                <a:latin typeface="宋体" pitchFamily="2" charset="-122"/>
                <a:ea typeface="宋体" pitchFamily="2" charset="-122"/>
                <a:cs typeface="+mj-cs"/>
              </a:rPr>
              <a:t>，主要应用在</a:t>
            </a:r>
            <a:r>
              <a:rPr lang="en-US" altLang="zh-CN" sz="2800" dirty="0">
                <a:latin typeface="宋体" pitchFamily="2" charset="-122"/>
                <a:ea typeface="宋体" pitchFamily="2" charset="-122"/>
                <a:cs typeface="+mj-cs"/>
              </a:rPr>
              <a:t>ARM9</a:t>
            </a:r>
            <a:r>
              <a:rPr lang="zh-CN" altLang="en-US" sz="2800" dirty="0">
                <a:latin typeface="宋体" pitchFamily="2" charset="-122"/>
                <a:ea typeface="宋体" pitchFamily="2" charset="-122"/>
                <a:cs typeface="+mj-cs"/>
              </a:rPr>
              <a:t>系列微处理器系统中，如三星公司的</a:t>
            </a:r>
            <a:r>
              <a:rPr lang="en-US" altLang="zh-CN" sz="2800" dirty="0">
                <a:latin typeface="宋体" pitchFamily="2" charset="-122"/>
                <a:ea typeface="宋体" pitchFamily="2" charset="-122"/>
                <a:cs typeface="+mj-cs"/>
              </a:rPr>
              <a:t>S3C2410</a:t>
            </a:r>
            <a:r>
              <a:rPr lang="zh-CN" altLang="en-US" sz="2800" dirty="0">
                <a:latin typeface="宋体" pitchFamily="2" charset="-122"/>
                <a:ea typeface="宋体" pitchFamily="2" charset="-122"/>
                <a:cs typeface="+mj-cs"/>
              </a:rPr>
              <a:t>，</a:t>
            </a:r>
            <a:r>
              <a:rPr lang="en-US" altLang="zh-CN" sz="2800" dirty="0">
                <a:latin typeface="宋体" pitchFamily="2" charset="-122"/>
                <a:ea typeface="宋体" pitchFamily="2" charset="-122"/>
                <a:cs typeface="+mj-cs"/>
              </a:rPr>
              <a:t>Intel</a:t>
            </a:r>
            <a:r>
              <a:rPr lang="zh-CN" altLang="en-US" sz="2800" dirty="0">
                <a:latin typeface="宋体" pitchFamily="2" charset="-122"/>
                <a:ea typeface="宋体" pitchFamily="2" charset="-122"/>
                <a:cs typeface="+mj-cs"/>
              </a:rPr>
              <a:t>公司的</a:t>
            </a:r>
            <a:r>
              <a:rPr lang="en-US" altLang="zh-CN" sz="2800" dirty="0">
                <a:latin typeface="宋体" pitchFamily="2" charset="-122"/>
                <a:ea typeface="宋体" pitchFamily="2" charset="-122"/>
                <a:cs typeface="+mj-cs"/>
              </a:rPr>
              <a:t>PXA255</a:t>
            </a:r>
            <a:r>
              <a:rPr lang="zh-CN" altLang="en-US" sz="2800" dirty="0">
                <a:latin typeface="宋体" pitchFamily="2" charset="-122"/>
                <a:ea typeface="宋体" pitchFamily="2" charset="-122"/>
                <a:cs typeface="+mj-cs"/>
              </a:rPr>
              <a:t>等</a:t>
            </a:r>
          </a:p>
        </p:txBody>
      </p:sp>
      <p:sp>
        <p:nvSpPr>
          <p:cNvPr id="4" name="Footer Placeholder 3"/>
          <p:cNvSpPr>
            <a:spLocks noGrp="1"/>
          </p:cNvSpPr>
          <p:nvPr>
            <p:ph type="ftr" sz="quarter" idx="5"/>
          </p:nvPr>
        </p:nvSpPr>
        <p:spPr/>
        <p:txBody>
          <a:bodyPr/>
          <a:lstStyle/>
          <a:p>
            <a:endParaRPr lang="zh-CN" altLang="en-US" dirty="0">
              <a:solidFill>
                <a:prstClr val="white"/>
              </a:solidFill>
            </a:endParaRPr>
          </a:p>
        </p:txBody>
      </p:sp>
      <p:sp>
        <p:nvSpPr>
          <p:cNvPr id="5" name="Date Placeholder 4"/>
          <p:cNvSpPr>
            <a:spLocks noGrp="1"/>
          </p:cNvSpPr>
          <p:nvPr>
            <p:ph type="dt" sz="half" idx="6"/>
          </p:nvPr>
        </p:nvSpPr>
        <p:spPr/>
        <p:txBody>
          <a:bodyPr/>
          <a:lstStyle/>
          <a:p>
            <a:fld id="{CB17D5FE-8DF8-4A26-AD34-73E4BBF3C2A1}" type="datetime4">
              <a:rPr lang="en-US" altLang="zh-CN" smtClean="0">
                <a:solidFill>
                  <a:prstClr val="white"/>
                </a:solidFill>
              </a:rPr>
              <a:pPr/>
              <a:t>June 9, 2021</a:t>
            </a:fld>
            <a:endParaRPr lang="en-US" dirty="0" smtClean="0">
              <a:solidFill>
                <a:prstClr val="white"/>
              </a:solidFill>
            </a:endParaRPr>
          </a:p>
        </p:txBody>
      </p:sp>
      <p:sp>
        <p:nvSpPr>
          <p:cNvPr id="6" name="Slide Number Placeholder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25</a:t>
            </a:fld>
            <a:endParaRPr lang="zh-CN" altLang="en-US" dirty="0">
              <a:solidFill>
                <a:prstClr val="white"/>
              </a:solidFill>
              <a:cs typeface="Garamond"/>
            </a:endParaRPr>
          </a:p>
        </p:txBody>
      </p:sp>
    </p:spTree>
    <p:extLst>
      <p:ext uri="{BB962C8B-B14F-4D97-AF65-F5344CB8AC3E}">
        <p14:creationId xmlns="" xmlns:p14="http://schemas.microsoft.com/office/powerpoint/2010/main" val="1787006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宋体" pitchFamily="2" charset="-122"/>
                <a:ea typeface="宋体" pitchFamily="2" charset="-122"/>
              </a:rPr>
              <a:t>4 </a:t>
            </a:r>
            <a:r>
              <a:rPr lang="zh-CN" altLang="en-US" dirty="0">
                <a:solidFill>
                  <a:schemeClr val="tx1"/>
                </a:solidFill>
                <a:latin typeface="宋体" pitchFamily="2" charset="-122"/>
                <a:ea typeface="宋体" pitchFamily="2" charset="-122"/>
              </a:rPr>
              <a:t>嵌入式</a:t>
            </a:r>
            <a:r>
              <a:rPr lang="en-US" altLang="zh-CN" dirty="0">
                <a:solidFill>
                  <a:schemeClr val="tx1"/>
                </a:solidFill>
                <a:latin typeface="宋体" pitchFamily="2" charset="-122"/>
                <a:ea typeface="宋体" pitchFamily="2" charset="-122"/>
              </a:rPr>
              <a:t>Linux (</a:t>
            </a:r>
            <a:r>
              <a:rPr lang="zh-CN" altLang="en-US" dirty="0">
                <a:solidFill>
                  <a:schemeClr val="tx1"/>
                </a:solidFill>
                <a:latin typeface="宋体" pitchFamily="2" charset="-122"/>
                <a:ea typeface="宋体" pitchFamily="2" charset="-122"/>
              </a:rPr>
              <a:t>续</a:t>
            </a:r>
            <a:r>
              <a:rPr lang="en-US" altLang="zh-CN" dirty="0">
                <a:solidFill>
                  <a:schemeClr val="tx1"/>
                </a:solidFill>
                <a:latin typeface="宋体" pitchFamily="2" charset="-122"/>
                <a:ea typeface="宋体" pitchFamily="2" charset="-122"/>
              </a:rPr>
              <a:t>)</a:t>
            </a:r>
            <a:endParaRPr lang="zh-CN" altLang="en-US" dirty="0">
              <a:solidFill>
                <a:schemeClr val="tx1"/>
              </a:solidFill>
              <a:latin typeface="宋体" pitchFamily="2" charset="-122"/>
              <a:ea typeface="宋体" pitchFamily="2" charset="-122"/>
            </a:endParaRPr>
          </a:p>
        </p:txBody>
      </p:sp>
      <p:sp>
        <p:nvSpPr>
          <p:cNvPr id="4" name="Footer Placeholder 3"/>
          <p:cNvSpPr>
            <a:spLocks noGrp="1"/>
          </p:cNvSpPr>
          <p:nvPr>
            <p:ph type="ftr" sz="quarter" idx="5"/>
          </p:nvPr>
        </p:nvSpPr>
        <p:spPr/>
        <p:txBody>
          <a:bodyPr/>
          <a:lstStyle/>
          <a:p>
            <a:endParaRPr lang="zh-CN" altLang="en-US" dirty="0">
              <a:solidFill>
                <a:prstClr val="white"/>
              </a:solidFill>
            </a:endParaRPr>
          </a:p>
        </p:txBody>
      </p:sp>
      <p:sp>
        <p:nvSpPr>
          <p:cNvPr id="5" name="Date Placeholder 4"/>
          <p:cNvSpPr>
            <a:spLocks noGrp="1"/>
          </p:cNvSpPr>
          <p:nvPr>
            <p:ph type="dt" sz="half" idx="6"/>
          </p:nvPr>
        </p:nvSpPr>
        <p:spPr/>
        <p:txBody>
          <a:bodyPr/>
          <a:lstStyle/>
          <a:p>
            <a:fld id="{51B8349D-3F71-4CEE-8F6E-DFA4316CAAFE}" type="datetime4">
              <a:rPr lang="en-US" altLang="zh-CN" smtClean="0">
                <a:solidFill>
                  <a:prstClr val="white"/>
                </a:solidFill>
              </a:rPr>
              <a:pPr/>
              <a:t>June 9, 2021</a:t>
            </a:fld>
            <a:endParaRPr lang="en-US" dirty="0" smtClean="0">
              <a:solidFill>
                <a:prstClr val="white"/>
              </a:solidFill>
            </a:endParaRPr>
          </a:p>
        </p:txBody>
      </p:sp>
      <p:sp>
        <p:nvSpPr>
          <p:cNvPr id="6" name="Slide Number Placeholder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26</a:t>
            </a:fld>
            <a:endParaRPr lang="zh-CN" altLang="en-US" dirty="0">
              <a:solidFill>
                <a:prstClr val="white"/>
              </a:solidFill>
              <a:cs typeface="Garamond"/>
            </a:endParaRPr>
          </a:p>
        </p:txBody>
      </p:sp>
      <p:sp>
        <p:nvSpPr>
          <p:cNvPr id="8" name="Rectangle 3"/>
          <p:cNvSpPr txBox="1">
            <a:spLocks noRot="1" noChangeArrowheads="1"/>
          </p:cNvSpPr>
          <p:nvPr/>
        </p:nvSpPr>
        <p:spPr bwMode="auto">
          <a:xfrm>
            <a:off x="850900" y="1270000"/>
            <a:ext cx="8915400" cy="579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Char char="§"/>
              <a:tabLst/>
              <a:defRPr/>
            </a:pP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RT-Linux    </a:t>
            </a:r>
          </a:p>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None/>
              <a:tabLst/>
              <a:defRPr/>
            </a:pP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		RT-Linux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是利用</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进行实时系统开发比较早的尝试，是一种</a:t>
            </a:r>
            <a:r>
              <a:rPr kumimoji="0" lang="zh-CN" altLang="en-US"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硬实时操作系统</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。目前</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RT-Linux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已成功应用于航天飞机的空间数据采集、科学仪器测控，以及电影特技图像处理等众多领域。</a:t>
            </a:r>
          </a:p>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None/>
              <a:tabLst/>
              <a:defRPr/>
            </a:pP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		</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RT-Linux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的原理是采用双内核机构，即将</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的内核代码进行少量修改，</a:t>
            </a:r>
            <a:r>
              <a:rPr kumimoji="0" lang="zh-CN" altLang="en-US"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将</a:t>
            </a:r>
            <a:r>
              <a:rPr kumimoji="0" lang="en-US" altLang="zh-CN"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任务以及</a:t>
            </a:r>
            <a:r>
              <a:rPr kumimoji="0" lang="en-US" altLang="zh-CN"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内核本身作为实时内核的一个优先级最低的任务，即实时任务优先级高于普通</a:t>
            </a:r>
            <a:r>
              <a:rPr kumimoji="0" lang="en-US" altLang="zh-CN"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任务</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，即在实时任务存在的情况下运行实时任务，否则才运行</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本身的任务。实时任务不同于</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普通进程，它是以</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的内核模块</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(Linux Loadable </a:t>
            </a:r>
            <a:r>
              <a:rPr kumimoji="0" lang="en-US" altLang="zh-CN" sz="2800" i="0" u="none" strike="noStrike" kern="1200" cap="none" spc="0" normalizeH="0" baseline="0" noProof="0" dirty="0" err="1" smtClean="0">
                <a:ln>
                  <a:noFill/>
                </a:ln>
                <a:solidFill>
                  <a:srgbClr val="000000"/>
                </a:solidFill>
                <a:effectLst/>
                <a:uLnTx/>
                <a:uFillTx/>
                <a:latin typeface="宋体" pitchFamily="2" charset="-122"/>
                <a:ea typeface="宋体" pitchFamily="2" charset="-122"/>
              </a:rPr>
              <a:t>KernelModule</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LKM)</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的形式存在的。需要运行实时任务的时候，将这个实时任务的内核模块插入到内核中去。</a:t>
            </a:r>
            <a:r>
              <a:rPr kumimoji="0" lang="zh-CN" altLang="en-US"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实时任务和</a:t>
            </a:r>
            <a:r>
              <a:rPr kumimoji="0" lang="en-US" altLang="zh-CN"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一般进程之间的通信通过共享内存或者</a:t>
            </a:r>
            <a:r>
              <a:rPr kumimoji="0" lang="en-US" altLang="zh-CN"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FIFO</a:t>
            </a:r>
            <a:r>
              <a:rPr kumimoji="0" lang="zh-CN" altLang="en-US" sz="2800" i="0" u="none" strike="noStrike" kern="1200" cap="none" spc="0" normalizeH="0" baseline="0" noProof="0" dirty="0" smtClean="0">
                <a:ln>
                  <a:noFill/>
                </a:ln>
                <a:solidFill>
                  <a:srgbClr val="0066CC"/>
                </a:solidFill>
                <a:effectLst/>
                <a:uLnTx/>
                <a:uFillTx/>
                <a:latin typeface="宋体" pitchFamily="2" charset="-122"/>
                <a:ea typeface="宋体" pitchFamily="2" charset="-122"/>
              </a:rPr>
              <a:t>通道来实现。</a:t>
            </a:r>
          </a:p>
        </p:txBody>
      </p:sp>
      <p:sp>
        <p:nvSpPr>
          <p:cNvPr id="10" name="Rectangle 9"/>
          <p:cNvSpPr/>
          <p:nvPr/>
        </p:nvSpPr>
        <p:spPr>
          <a:xfrm>
            <a:off x="2949956" y="1220113"/>
            <a:ext cx="5410200"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0" i="0" u="none" strike="noStrike" kern="0" cap="none" spc="0" normalizeH="0" baseline="0" noProof="0" dirty="0" smtClean="0">
                <a:ln>
                  <a:noFill/>
                </a:ln>
                <a:solidFill>
                  <a:srgbClr val="0033CC"/>
                </a:solidFill>
                <a:effectLst/>
                <a:uLnTx/>
                <a:uFillTx/>
                <a:latin typeface="Arial"/>
                <a:ea typeface="宋体"/>
              </a:rPr>
              <a:t>美国新墨西哥州大学计算机系研制开发的</a:t>
            </a:r>
            <a:endParaRPr kumimoji="0" lang="zh-CN" altLang="en-US" sz="22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 xmlns:p14="http://schemas.microsoft.com/office/powerpoint/2010/main" val="1049934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27</a:t>
            </a:fld>
            <a:endParaRPr lang="zh-CN" altLang="en-US">
              <a:solidFill>
                <a:prstClr val="white"/>
              </a:solidFill>
              <a:cs typeface="Garamond"/>
            </a:endParaRPr>
          </a:p>
        </p:txBody>
      </p:sp>
      <p:sp>
        <p:nvSpPr>
          <p:cNvPr id="9" name="Rectangle 2"/>
          <p:cNvSpPr txBox="1">
            <a:spLocks noChangeArrowheads="1"/>
          </p:cNvSpPr>
          <p:nvPr/>
        </p:nvSpPr>
        <p:spPr bwMode="auto">
          <a:xfrm>
            <a:off x="1308100" y="1547812"/>
            <a:ext cx="82296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smtClean="0">
                <a:ln>
                  <a:noFill/>
                </a:ln>
                <a:effectLst/>
                <a:uLnTx/>
                <a:uFillTx/>
                <a:latin typeface="宋体" pitchFamily="2" charset="-122"/>
                <a:ea typeface="宋体" pitchFamily="2" charset="-122"/>
              </a:rPr>
              <a:t>基于</a:t>
            </a:r>
            <a:r>
              <a:rPr kumimoji="0" lang="en-US" altLang="zh-CN" sz="2800" i="0" u="none" strike="noStrike" kern="1200" cap="none" spc="0" normalizeH="0" baseline="0" noProof="0" dirty="0" err="1" smtClean="0">
                <a:ln>
                  <a:noFill/>
                </a:ln>
                <a:effectLst/>
                <a:uLnTx/>
                <a:uFillTx/>
                <a:latin typeface="宋体" pitchFamily="2" charset="-122"/>
                <a:ea typeface="宋体" pitchFamily="2" charset="-122"/>
              </a:rPr>
              <a:t>RTLinux</a:t>
            </a:r>
            <a:r>
              <a:rPr kumimoji="0" lang="zh-CN" altLang="en-US" sz="2800" i="0" u="none" strike="noStrike" kern="1200" cap="none" spc="0" normalizeH="0" baseline="0" noProof="0" dirty="0" smtClean="0">
                <a:ln>
                  <a:noFill/>
                </a:ln>
                <a:effectLst/>
                <a:uLnTx/>
                <a:uFillTx/>
                <a:latin typeface="宋体" pitchFamily="2" charset="-122"/>
                <a:ea typeface="宋体" pitchFamily="2" charset="-122"/>
              </a:rPr>
              <a:t>的仿人机器人</a:t>
            </a:r>
          </a:p>
        </p:txBody>
      </p:sp>
      <p:graphicFrame>
        <p:nvGraphicFramePr>
          <p:cNvPr id="10" name="Object 3"/>
          <p:cNvGraphicFramePr>
            <a:graphicFrameLocks noChangeAspect="1"/>
          </p:cNvGraphicFramePr>
          <p:nvPr>
            <p:extLst>
              <p:ext uri="{D42A27DB-BD31-4B8C-83A1-F6EECF244321}">
                <p14:modId xmlns="" xmlns:p14="http://schemas.microsoft.com/office/powerpoint/2010/main" val="463408695"/>
              </p:ext>
            </p:extLst>
          </p:nvPr>
        </p:nvGraphicFramePr>
        <p:xfrm>
          <a:off x="2298700" y="2928937"/>
          <a:ext cx="2663825" cy="3827463"/>
        </p:xfrm>
        <a:graphic>
          <a:graphicData uri="http://schemas.openxmlformats.org/presentationml/2006/ole">
            <p:oleObj spid="_x0000_s10328" name="Photo Editor 照片" r:id="rId3" imgW="1914286" imgH="2857899" progId="">
              <p:embed/>
            </p:oleObj>
          </a:graphicData>
        </a:graphic>
      </p:graphicFrame>
      <p:sp>
        <p:nvSpPr>
          <p:cNvPr id="11" name="Rectangle 4"/>
          <p:cNvSpPr>
            <a:spLocks noChangeArrowheads="1"/>
          </p:cNvSpPr>
          <p:nvPr/>
        </p:nvSpPr>
        <p:spPr bwMode="auto">
          <a:xfrm>
            <a:off x="5295900" y="3350131"/>
            <a:ext cx="4373563" cy="3046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400" dirty="0" smtClean="0">
                <a:solidFill>
                  <a:srgbClr val="000000"/>
                </a:solidFill>
                <a:latin typeface="宋体" pitchFamily="2" charset="-122"/>
                <a:ea typeface="宋体" pitchFamily="2" charset="-122"/>
              </a:rPr>
              <a:t>高 </a:t>
            </a:r>
            <a:r>
              <a:rPr kumimoji="1" lang="en-US" altLang="zh-CN" sz="2400" dirty="0" smtClean="0">
                <a:solidFill>
                  <a:srgbClr val="000000"/>
                </a:solidFill>
                <a:latin typeface="宋体" pitchFamily="2" charset="-122"/>
                <a:ea typeface="宋体" pitchFamily="2" charset="-122"/>
              </a:rPr>
              <a:t>48 cm</a:t>
            </a:r>
            <a:br>
              <a:rPr kumimoji="1" lang="en-US" altLang="zh-CN" sz="2400" dirty="0" smtClean="0">
                <a:solidFill>
                  <a:srgbClr val="000000"/>
                </a:solidFill>
                <a:latin typeface="宋体" pitchFamily="2" charset="-122"/>
                <a:ea typeface="宋体" pitchFamily="2" charset="-122"/>
              </a:rPr>
            </a:br>
            <a:r>
              <a:rPr kumimoji="1" lang="zh-CN" altLang="en-US" sz="2400" dirty="0" smtClean="0">
                <a:solidFill>
                  <a:srgbClr val="000000"/>
                </a:solidFill>
                <a:latin typeface="宋体" pitchFamily="2" charset="-122"/>
                <a:ea typeface="宋体" pitchFamily="2" charset="-122"/>
              </a:rPr>
              <a:t>重</a:t>
            </a:r>
            <a:r>
              <a:rPr kumimoji="1" lang="en-US" altLang="zh-CN" sz="2400" dirty="0" smtClean="0">
                <a:solidFill>
                  <a:srgbClr val="000000"/>
                </a:solidFill>
                <a:latin typeface="宋体" pitchFamily="2" charset="-122"/>
                <a:ea typeface="宋体" pitchFamily="2" charset="-122"/>
              </a:rPr>
              <a:t>: 6 kg</a:t>
            </a:r>
            <a:br>
              <a:rPr kumimoji="1" lang="en-US" altLang="zh-CN" sz="2400" dirty="0" smtClean="0">
                <a:solidFill>
                  <a:srgbClr val="000000"/>
                </a:solidFill>
                <a:latin typeface="宋体" pitchFamily="2" charset="-122"/>
                <a:ea typeface="宋体" pitchFamily="2" charset="-122"/>
              </a:rPr>
            </a:br>
            <a:r>
              <a:rPr kumimoji="1" lang="zh-CN" altLang="en-US" sz="2400" dirty="0" smtClean="0">
                <a:solidFill>
                  <a:srgbClr val="000000"/>
                </a:solidFill>
                <a:latin typeface="宋体" pitchFamily="2" charset="-122"/>
                <a:ea typeface="宋体" pitchFamily="2" charset="-122"/>
              </a:rPr>
              <a:t>灵活性：</a:t>
            </a:r>
            <a:r>
              <a:rPr kumimoji="1" lang="en-US" altLang="zh-CN" sz="2400" dirty="0" smtClean="0">
                <a:solidFill>
                  <a:srgbClr val="000000"/>
                </a:solidFill>
                <a:latin typeface="宋体" pitchFamily="2" charset="-122"/>
                <a:ea typeface="宋体" pitchFamily="2" charset="-122"/>
              </a:rPr>
              <a:t>20 DOF</a:t>
            </a:r>
          </a:p>
          <a:p>
            <a:pPr fontAlgn="base">
              <a:spcBef>
                <a:spcPct val="0"/>
              </a:spcBef>
              <a:spcAft>
                <a:spcPct val="0"/>
              </a:spcAft>
            </a:pPr>
            <a:r>
              <a:rPr kumimoji="1" lang="zh-CN" altLang="en-US" sz="2400" dirty="0" smtClean="0">
                <a:solidFill>
                  <a:srgbClr val="000000"/>
                </a:solidFill>
                <a:latin typeface="宋体" pitchFamily="2" charset="-122"/>
                <a:ea typeface="宋体" pitchFamily="2" charset="-122"/>
              </a:rPr>
              <a:t>操作系统</a:t>
            </a:r>
            <a:r>
              <a:rPr kumimoji="1" lang="en-US" altLang="zh-CN" sz="2400" dirty="0" smtClean="0">
                <a:solidFill>
                  <a:srgbClr val="000000"/>
                </a:solidFill>
                <a:latin typeface="宋体" pitchFamily="2" charset="-122"/>
                <a:ea typeface="宋体" pitchFamily="2" charset="-122"/>
              </a:rPr>
              <a:t>: RT-Linux</a:t>
            </a:r>
            <a:br>
              <a:rPr kumimoji="1" lang="en-US" altLang="zh-CN" sz="2400" dirty="0" smtClean="0">
                <a:solidFill>
                  <a:srgbClr val="000000"/>
                </a:solidFill>
                <a:latin typeface="宋体" pitchFamily="2" charset="-122"/>
                <a:ea typeface="宋体" pitchFamily="2" charset="-122"/>
              </a:rPr>
            </a:br>
            <a:r>
              <a:rPr kumimoji="1" lang="zh-CN" altLang="en-US" sz="2400" dirty="0" smtClean="0">
                <a:solidFill>
                  <a:srgbClr val="000000"/>
                </a:solidFill>
                <a:latin typeface="宋体" pitchFamily="2" charset="-122"/>
                <a:ea typeface="宋体" pitchFamily="2" charset="-122"/>
              </a:rPr>
              <a:t>接口形式</a:t>
            </a:r>
            <a:r>
              <a:rPr kumimoji="1" lang="en-US" altLang="zh-CN" sz="2400" dirty="0" smtClean="0">
                <a:solidFill>
                  <a:srgbClr val="000000"/>
                </a:solidFill>
                <a:latin typeface="宋体" pitchFamily="2" charset="-122"/>
                <a:ea typeface="宋体" pitchFamily="2" charset="-122"/>
              </a:rPr>
              <a:t>: USB 1.0 (12Mbps)</a:t>
            </a:r>
          </a:p>
          <a:p>
            <a:pPr fontAlgn="base">
              <a:spcBef>
                <a:spcPct val="0"/>
              </a:spcBef>
              <a:spcAft>
                <a:spcPct val="0"/>
              </a:spcAft>
            </a:pPr>
            <a:r>
              <a:rPr kumimoji="1" lang="zh-CN" altLang="en-US" sz="2400" dirty="0" smtClean="0">
                <a:solidFill>
                  <a:srgbClr val="000000"/>
                </a:solidFill>
                <a:latin typeface="宋体" pitchFamily="2" charset="-122"/>
                <a:ea typeface="宋体" pitchFamily="2" charset="-122"/>
              </a:rPr>
              <a:t>响应周期</a:t>
            </a:r>
            <a:r>
              <a:rPr kumimoji="1" lang="en-US" altLang="zh-CN" sz="2400" dirty="0" smtClean="0">
                <a:solidFill>
                  <a:srgbClr val="000000"/>
                </a:solidFill>
                <a:latin typeface="宋体" pitchFamily="2" charset="-122"/>
                <a:ea typeface="宋体" pitchFamily="2" charset="-122"/>
              </a:rPr>
              <a:t>: 1ms</a:t>
            </a:r>
            <a:br>
              <a:rPr kumimoji="1" lang="en-US" altLang="zh-CN" sz="2400" dirty="0" smtClean="0">
                <a:solidFill>
                  <a:srgbClr val="000000"/>
                </a:solidFill>
                <a:latin typeface="宋体" pitchFamily="2" charset="-122"/>
                <a:ea typeface="宋体" pitchFamily="2" charset="-122"/>
              </a:rPr>
            </a:br>
            <a:r>
              <a:rPr kumimoji="1" lang="zh-CN" altLang="en-US" sz="2400" dirty="0" smtClean="0">
                <a:solidFill>
                  <a:srgbClr val="000000"/>
                </a:solidFill>
                <a:latin typeface="宋体" pitchFamily="2" charset="-122"/>
                <a:ea typeface="宋体" pitchFamily="2" charset="-122"/>
              </a:rPr>
              <a:t>能源： </a:t>
            </a:r>
            <a:r>
              <a:rPr kumimoji="1" lang="en-US" altLang="zh-CN" sz="2400" dirty="0" smtClean="0">
                <a:solidFill>
                  <a:srgbClr val="000000"/>
                </a:solidFill>
                <a:latin typeface="宋体" pitchFamily="2" charset="-122"/>
                <a:ea typeface="宋体" pitchFamily="2" charset="-122"/>
              </a:rPr>
              <a:t>DC24V x 6.2A (150W)</a:t>
            </a:r>
          </a:p>
          <a:p>
            <a:pPr fontAlgn="base">
              <a:spcBef>
                <a:spcPct val="0"/>
              </a:spcBef>
              <a:spcAft>
                <a:spcPct val="0"/>
              </a:spcAft>
            </a:pPr>
            <a:r>
              <a:rPr kumimoji="1" lang="zh-CN" altLang="en-US" sz="2400" dirty="0" smtClean="0">
                <a:solidFill>
                  <a:srgbClr val="000000"/>
                </a:solidFill>
                <a:latin typeface="宋体" pitchFamily="2" charset="-122"/>
                <a:ea typeface="宋体" pitchFamily="2" charset="-122"/>
              </a:rPr>
              <a:t>制造：富士通 </a:t>
            </a:r>
          </a:p>
        </p:txBody>
      </p:sp>
    </p:spTree>
    <p:extLst>
      <p:ext uri="{BB962C8B-B14F-4D97-AF65-F5344CB8AC3E}">
        <p14:creationId xmlns="" xmlns:p14="http://schemas.microsoft.com/office/powerpoint/2010/main" val="10812014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28</a:t>
            </a:fld>
            <a:endParaRPr lang="zh-CN" altLang="en-US">
              <a:solidFill>
                <a:prstClr val="white"/>
              </a:solidFill>
              <a:cs typeface="Garamond"/>
            </a:endParaRPr>
          </a:p>
        </p:txBody>
      </p:sp>
      <p:sp>
        <p:nvSpPr>
          <p:cNvPr id="17" name="Rectangle 2"/>
          <p:cNvSpPr txBox="1">
            <a:spLocks noChangeArrowheads="1"/>
          </p:cNvSpPr>
          <p:nvPr/>
        </p:nvSpPr>
        <p:spPr bwMode="auto">
          <a:xfrm>
            <a:off x="1155700" y="985837"/>
            <a:ext cx="82296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i="0" u="none" strike="noStrike" kern="1200" cap="none" spc="0" normalizeH="0" baseline="0" noProof="0" dirty="0" smtClean="0">
                <a:ln>
                  <a:noFill/>
                </a:ln>
                <a:effectLst/>
                <a:uLnTx/>
                <a:uFillTx/>
                <a:latin typeface="宋体" pitchFamily="2" charset="-122"/>
                <a:ea typeface="宋体" pitchFamily="2" charset="-122"/>
              </a:rPr>
              <a:t>2004</a:t>
            </a:r>
            <a:r>
              <a:rPr kumimoji="0" lang="zh-CN" altLang="en-US" sz="2800" i="0" u="none" strike="noStrike" kern="1200" cap="none" spc="0" normalizeH="0" baseline="0" noProof="0" dirty="0" smtClean="0">
                <a:ln>
                  <a:noFill/>
                </a:ln>
                <a:effectLst/>
                <a:uLnTx/>
                <a:uFillTx/>
                <a:latin typeface="宋体" pitchFamily="2" charset="-122"/>
                <a:ea typeface="宋体" pitchFamily="2" charset="-122"/>
              </a:rPr>
              <a:t>年“勇气号”再次登陆火星</a:t>
            </a:r>
          </a:p>
        </p:txBody>
      </p:sp>
      <p:pic>
        <p:nvPicPr>
          <p:cNvPr id="18" name="Picture 3" descr="040104143903xy2004010417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84300" y="2097087"/>
            <a:ext cx="2943225" cy="33528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9" name="Group 4"/>
          <p:cNvGraphicFramePr>
            <a:graphicFrameLocks noGrp="1"/>
          </p:cNvGraphicFramePr>
          <p:nvPr>
            <p:extLst>
              <p:ext uri="{D42A27DB-BD31-4B8C-83A1-F6EECF244321}">
                <p14:modId xmlns="" xmlns:p14="http://schemas.microsoft.com/office/powerpoint/2010/main" val="2383869235"/>
              </p:ext>
            </p:extLst>
          </p:nvPr>
        </p:nvGraphicFramePr>
        <p:xfrm>
          <a:off x="3798888" y="2478087"/>
          <a:ext cx="208280" cy="518160"/>
        </p:xfrm>
        <a:graphic>
          <a:graphicData uri="http://schemas.openxmlformats.org/drawingml/2006/table">
            <a:tbl>
              <a:tblPr/>
              <a:tblGrid>
                <a:gridCol w="208280"/>
              </a:tblGrid>
              <a:tr h="0">
                <a:tc>
                  <a:txBody>
                    <a:bodyPr/>
                    <a:lstStyle>
                      <a:lvl1pPr marL="0" algn="l" defTabSz="677863" rtl="0" eaLnBrk="1" latinLnBrk="0" hangingPunct="1">
                        <a:defRPr sz="2800" kern="1200">
                          <a:solidFill>
                            <a:schemeClr val="tx1"/>
                          </a:solidFill>
                          <a:latin typeface="Arial" panose="020B0604020202020204" pitchFamily="34" charset="0"/>
                          <a:ea typeface="宋体" panose="02010600030101010101" pitchFamily="2" charset="-122"/>
                        </a:defRPr>
                      </a:lvl1pPr>
                      <a:lvl2pPr marL="406400" algn="l" defTabSz="677863" rtl="0" eaLnBrk="1" latinLnBrk="0" hangingPunct="1">
                        <a:buClr>
                          <a:schemeClr val="accent2"/>
                        </a:buClr>
                        <a:buSzPct val="80000"/>
                        <a:defRPr sz="2400" kern="1200">
                          <a:solidFill>
                            <a:schemeClr val="tx1"/>
                          </a:solidFill>
                          <a:latin typeface="Arial" panose="020B0604020202020204" pitchFamily="34" charset="0"/>
                          <a:ea typeface="宋体" panose="02010600030101010101" pitchFamily="2" charset="-122"/>
                        </a:defRPr>
                      </a:lvl2pPr>
                      <a:lvl3pPr marL="814388" algn="l" defTabSz="677863" rtl="0" eaLnBrk="1" latinLnBrk="0" hangingPunct="1">
                        <a:buSzPct val="65000"/>
                        <a:defRPr sz="2000" kern="1200">
                          <a:solidFill>
                            <a:schemeClr val="tx1"/>
                          </a:solidFill>
                          <a:latin typeface="Arial" panose="020B0604020202020204" pitchFamily="34" charset="0"/>
                          <a:ea typeface="宋体" panose="02010600030101010101" pitchFamily="2" charset="-122"/>
                        </a:defRPr>
                      </a:lvl3pPr>
                      <a:lvl4pPr marL="1371600" algn="l" defTabSz="677863" rtl="0" eaLnBrk="1" latinLnBrk="0" hangingPunct="1">
                        <a:buClr>
                          <a:schemeClr val="accent2"/>
                        </a:buClr>
                        <a:buSzPct val="70000"/>
                        <a:defRPr sz="1800" kern="1200">
                          <a:solidFill>
                            <a:schemeClr val="tx1"/>
                          </a:solidFill>
                          <a:latin typeface="Arial" panose="020B0604020202020204" pitchFamily="34" charset="0"/>
                          <a:ea typeface="宋体" panose="02010600030101010101" pitchFamily="2" charset="-122"/>
                        </a:defRPr>
                      </a:lvl4pPr>
                      <a:lvl5pPr marL="1828800" algn="l" defTabSz="677863" rtl="0" eaLnBrk="1" latinLnBrk="0" hangingPunct="1">
                        <a:defRPr sz="1800" kern="1200">
                          <a:solidFill>
                            <a:schemeClr val="tx1"/>
                          </a:solidFill>
                          <a:latin typeface="Arial" panose="020B0604020202020204" pitchFamily="34" charset="0"/>
                          <a:ea typeface="宋体" panose="02010600030101010101" pitchFamily="2" charset="-122"/>
                        </a:defRPr>
                      </a:lvl5pPr>
                      <a:lvl6pPr marL="2286000" algn="l" defTabSz="677863" rtl="0" eaLnBrk="1" fontAlgn="base" latinLnBrk="0" hangingPunct="1">
                        <a:spcBef>
                          <a:spcPct val="20000"/>
                        </a:spcBef>
                        <a:spcAft>
                          <a:spcPct val="0"/>
                        </a:spcAft>
                        <a:buClr>
                          <a:schemeClr val="bg2"/>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677863" rtl="0" eaLnBrk="1" fontAlgn="base" latinLnBrk="0" hangingPunct="1">
                        <a:spcBef>
                          <a:spcPct val="20000"/>
                        </a:spcBef>
                        <a:spcAft>
                          <a:spcPct val="0"/>
                        </a:spcAft>
                        <a:buClr>
                          <a:schemeClr val="bg2"/>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677863" rtl="0" eaLnBrk="1" fontAlgn="base" latinLnBrk="0" hangingPunct="1">
                        <a:spcBef>
                          <a:spcPct val="20000"/>
                        </a:spcBef>
                        <a:spcAft>
                          <a:spcPct val="0"/>
                        </a:spcAft>
                        <a:buClr>
                          <a:schemeClr val="bg2"/>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677863" rtl="0" eaLnBrk="1" fontAlgn="base" latinLnBrk="0" hangingPunct="1">
                        <a:spcBef>
                          <a:spcPct val="20000"/>
                        </a:spcBef>
                        <a:spcAft>
                          <a:spcPct val="0"/>
                        </a:spcAft>
                        <a:buClr>
                          <a:schemeClr val="bg2"/>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677863"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r>
            </a:tbl>
          </a:graphicData>
        </a:graphic>
      </p:graphicFrame>
      <p:pic>
        <p:nvPicPr>
          <p:cNvPr id="20" name="Picture 10" descr="W02004010555119796523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07000" y="2097087"/>
            <a:ext cx="2857500" cy="2009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21" name="Picture 11" descr="img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38475" y="4514850"/>
            <a:ext cx="5657850" cy="254635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22" name="Group 12"/>
          <p:cNvGraphicFramePr>
            <a:graphicFrameLocks noGrp="1"/>
          </p:cNvGraphicFramePr>
          <p:nvPr>
            <p:extLst>
              <p:ext uri="{D42A27DB-BD31-4B8C-83A1-F6EECF244321}">
                <p14:modId xmlns="" xmlns:p14="http://schemas.microsoft.com/office/powerpoint/2010/main" val="2811950910"/>
              </p:ext>
            </p:extLst>
          </p:nvPr>
        </p:nvGraphicFramePr>
        <p:xfrm>
          <a:off x="3841750" y="3511550"/>
          <a:ext cx="208280" cy="518160"/>
        </p:xfrm>
        <a:graphic>
          <a:graphicData uri="http://schemas.openxmlformats.org/drawingml/2006/table">
            <a:tbl>
              <a:tblPr/>
              <a:tblGrid>
                <a:gridCol w="208280"/>
              </a:tblGrid>
              <a:tr h="0">
                <a:tc>
                  <a:txBody>
                    <a:bodyPr/>
                    <a:lstStyle>
                      <a:lvl1pPr marL="0" algn="l" defTabSz="677863" rtl="0" eaLnBrk="1" latinLnBrk="0" hangingPunct="1">
                        <a:defRPr sz="2800" kern="1200">
                          <a:solidFill>
                            <a:schemeClr val="tx1"/>
                          </a:solidFill>
                          <a:latin typeface="Arial" panose="020B0604020202020204" pitchFamily="34" charset="0"/>
                          <a:ea typeface="宋体" panose="02010600030101010101" pitchFamily="2" charset="-122"/>
                        </a:defRPr>
                      </a:lvl1pPr>
                      <a:lvl2pPr marL="406400" algn="l" defTabSz="677863" rtl="0" eaLnBrk="1" latinLnBrk="0" hangingPunct="1">
                        <a:buClr>
                          <a:schemeClr val="accent2"/>
                        </a:buClr>
                        <a:buSzPct val="80000"/>
                        <a:defRPr sz="2400" kern="1200">
                          <a:solidFill>
                            <a:schemeClr val="tx1"/>
                          </a:solidFill>
                          <a:latin typeface="Arial" panose="020B0604020202020204" pitchFamily="34" charset="0"/>
                          <a:ea typeface="宋体" panose="02010600030101010101" pitchFamily="2" charset="-122"/>
                        </a:defRPr>
                      </a:lvl2pPr>
                      <a:lvl3pPr marL="814388" algn="l" defTabSz="677863" rtl="0" eaLnBrk="1" latinLnBrk="0" hangingPunct="1">
                        <a:buSzPct val="65000"/>
                        <a:defRPr sz="2000" kern="1200">
                          <a:solidFill>
                            <a:schemeClr val="tx1"/>
                          </a:solidFill>
                          <a:latin typeface="Arial" panose="020B0604020202020204" pitchFamily="34" charset="0"/>
                          <a:ea typeface="宋体" panose="02010600030101010101" pitchFamily="2" charset="-122"/>
                        </a:defRPr>
                      </a:lvl3pPr>
                      <a:lvl4pPr marL="1371600" algn="l" defTabSz="677863" rtl="0" eaLnBrk="1" latinLnBrk="0" hangingPunct="1">
                        <a:buClr>
                          <a:schemeClr val="accent2"/>
                        </a:buClr>
                        <a:buSzPct val="70000"/>
                        <a:defRPr sz="1800" kern="1200">
                          <a:solidFill>
                            <a:schemeClr val="tx1"/>
                          </a:solidFill>
                          <a:latin typeface="Arial" panose="020B0604020202020204" pitchFamily="34" charset="0"/>
                          <a:ea typeface="宋体" panose="02010600030101010101" pitchFamily="2" charset="-122"/>
                        </a:defRPr>
                      </a:lvl4pPr>
                      <a:lvl5pPr marL="1828800" algn="l" defTabSz="677863" rtl="0" eaLnBrk="1" latinLnBrk="0" hangingPunct="1">
                        <a:defRPr sz="1800" kern="1200">
                          <a:solidFill>
                            <a:schemeClr val="tx1"/>
                          </a:solidFill>
                          <a:latin typeface="Arial" panose="020B0604020202020204" pitchFamily="34" charset="0"/>
                          <a:ea typeface="宋体" panose="02010600030101010101" pitchFamily="2" charset="-122"/>
                        </a:defRPr>
                      </a:lvl5pPr>
                      <a:lvl6pPr marL="2286000" algn="l" defTabSz="677863" rtl="0" eaLnBrk="1" fontAlgn="base" latinLnBrk="0" hangingPunct="1">
                        <a:spcBef>
                          <a:spcPct val="20000"/>
                        </a:spcBef>
                        <a:spcAft>
                          <a:spcPct val="0"/>
                        </a:spcAft>
                        <a:buClr>
                          <a:schemeClr val="bg2"/>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677863" rtl="0" eaLnBrk="1" fontAlgn="base" latinLnBrk="0" hangingPunct="1">
                        <a:spcBef>
                          <a:spcPct val="20000"/>
                        </a:spcBef>
                        <a:spcAft>
                          <a:spcPct val="0"/>
                        </a:spcAft>
                        <a:buClr>
                          <a:schemeClr val="bg2"/>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677863" rtl="0" eaLnBrk="1" fontAlgn="base" latinLnBrk="0" hangingPunct="1">
                        <a:spcBef>
                          <a:spcPct val="20000"/>
                        </a:spcBef>
                        <a:spcAft>
                          <a:spcPct val="0"/>
                        </a:spcAft>
                        <a:buClr>
                          <a:schemeClr val="bg2"/>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677863" rtl="0" eaLnBrk="1" fontAlgn="base" latinLnBrk="0" hangingPunct="1">
                        <a:spcBef>
                          <a:spcPct val="20000"/>
                        </a:spcBef>
                        <a:spcAft>
                          <a:spcPct val="0"/>
                        </a:spcAft>
                        <a:buClr>
                          <a:schemeClr val="bg2"/>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677863"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 xmlns:p14="http://schemas.microsoft.com/office/powerpoint/2010/main" val="9913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1000" fill="hold"/>
                                        <p:tgtEl>
                                          <p:spTgt spid="20"/>
                                        </p:tgtEl>
                                        <p:attrNameLst>
                                          <p:attrName>ppt_w</p:attrName>
                                        </p:attrNameLst>
                                      </p:cBhvr>
                                      <p:tavLst>
                                        <p:tav tm="0">
                                          <p:val>
                                            <p:fltVal val="0"/>
                                          </p:val>
                                        </p:tav>
                                        <p:tav tm="100000">
                                          <p:val>
                                            <p:strVal val="#ppt_w"/>
                                          </p:val>
                                        </p:tav>
                                      </p:tavLst>
                                    </p:anim>
                                    <p:anim calcmode="lin" valueType="num">
                                      <p:cBhvr>
                                        <p:cTn id="15" dur="1000" fill="hold"/>
                                        <p:tgtEl>
                                          <p:spTgt spid="20"/>
                                        </p:tgtEl>
                                        <p:attrNameLst>
                                          <p:attrName>ppt_h</p:attrName>
                                        </p:attrNameLst>
                                      </p:cBhvr>
                                      <p:tavLst>
                                        <p:tav tm="0">
                                          <p:val>
                                            <p:fltVal val="0"/>
                                          </p:val>
                                        </p:tav>
                                        <p:tav tm="100000">
                                          <p:val>
                                            <p:strVal val="#ppt_h"/>
                                          </p:val>
                                        </p:tav>
                                      </p:tavLst>
                                    </p:anim>
                                    <p:anim calcmode="lin" valueType="num">
                                      <p:cBhvr>
                                        <p:cTn id="16"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15" presetClass="entr" presetSubtype="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1000" fill="hold"/>
                                        <p:tgtEl>
                                          <p:spTgt spid="21"/>
                                        </p:tgtEl>
                                        <p:attrNameLst>
                                          <p:attrName>ppt_w</p:attrName>
                                        </p:attrNameLst>
                                      </p:cBhvr>
                                      <p:tavLst>
                                        <p:tav tm="0">
                                          <p:val>
                                            <p:fltVal val="0"/>
                                          </p:val>
                                        </p:tav>
                                        <p:tav tm="100000">
                                          <p:val>
                                            <p:strVal val="#ppt_w"/>
                                          </p:val>
                                        </p:tav>
                                      </p:tavLst>
                                    </p:anim>
                                    <p:anim calcmode="lin" valueType="num">
                                      <p:cBhvr>
                                        <p:cTn id="22" dur="1000" fill="hold"/>
                                        <p:tgtEl>
                                          <p:spTgt spid="21"/>
                                        </p:tgtEl>
                                        <p:attrNameLst>
                                          <p:attrName>ppt_h</p:attrName>
                                        </p:attrNameLst>
                                      </p:cBhvr>
                                      <p:tavLst>
                                        <p:tav tm="0">
                                          <p:val>
                                            <p:fltVal val="0"/>
                                          </p:val>
                                        </p:tav>
                                        <p:tav tm="100000">
                                          <p:val>
                                            <p:strVal val="#ppt_h"/>
                                          </p:val>
                                        </p:tav>
                                      </p:tavLst>
                                    </p:anim>
                                    <p:anim calcmode="lin" valueType="num">
                                      <p:cBhvr>
                                        <p:cTn id="23"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宋体" pitchFamily="2" charset="-122"/>
                <a:ea typeface="宋体" pitchFamily="2" charset="-122"/>
              </a:rPr>
              <a:t>4 </a:t>
            </a:r>
            <a:r>
              <a:rPr lang="zh-CN" altLang="en-US" dirty="0">
                <a:solidFill>
                  <a:schemeClr val="tx1"/>
                </a:solidFill>
                <a:latin typeface="宋体" pitchFamily="2" charset="-122"/>
                <a:ea typeface="宋体" pitchFamily="2" charset="-122"/>
              </a:rPr>
              <a:t>嵌入式</a:t>
            </a:r>
            <a:r>
              <a:rPr lang="en-US" altLang="zh-CN" dirty="0">
                <a:solidFill>
                  <a:schemeClr val="tx1"/>
                </a:solidFill>
                <a:latin typeface="宋体" pitchFamily="2" charset="-122"/>
                <a:ea typeface="宋体" pitchFamily="2" charset="-122"/>
              </a:rPr>
              <a:t>Linux (</a:t>
            </a:r>
            <a:r>
              <a:rPr lang="zh-CN" altLang="en-US" dirty="0">
                <a:solidFill>
                  <a:schemeClr val="tx1"/>
                </a:solidFill>
                <a:latin typeface="宋体" pitchFamily="2" charset="-122"/>
                <a:ea typeface="宋体" pitchFamily="2" charset="-122"/>
              </a:rPr>
              <a:t>续</a:t>
            </a:r>
            <a:r>
              <a:rPr lang="en-US" altLang="zh-CN" dirty="0">
                <a:solidFill>
                  <a:schemeClr val="tx1"/>
                </a:solidFill>
                <a:latin typeface="宋体" pitchFamily="2" charset="-122"/>
                <a:ea typeface="宋体" pitchFamily="2" charset="-122"/>
              </a:rPr>
              <a:t>)</a:t>
            </a:r>
            <a:endParaRPr lang="zh-CN" altLang="en-US" dirty="0">
              <a:solidFill>
                <a:schemeClr val="tx1"/>
              </a:solidFill>
              <a:latin typeface="宋体" pitchFamily="2" charset="-122"/>
              <a:ea typeface="宋体" pitchFamily="2" charset="-122"/>
            </a:endParaRPr>
          </a:p>
        </p:txBody>
      </p:sp>
      <p:sp>
        <p:nvSpPr>
          <p:cNvPr id="4" name="Footer Placeholder 3"/>
          <p:cNvSpPr>
            <a:spLocks noGrp="1"/>
          </p:cNvSpPr>
          <p:nvPr>
            <p:ph type="ftr" sz="quarter" idx="5"/>
          </p:nvPr>
        </p:nvSpPr>
        <p:spPr/>
        <p:txBody>
          <a:bodyPr/>
          <a:lstStyle/>
          <a:p>
            <a:endParaRPr lang="zh-CN" altLang="en-US" dirty="0">
              <a:solidFill>
                <a:prstClr val="white"/>
              </a:solidFill>
            </a:endParaRPr>
          </a:p>
        </p:txBody>
      </p:sp>
      <p:sp>
        <p:nvSpPr>
          <p:cNvPr id="5" name="Date Placeholder 4"/>
          <p:cNvSpPr>
            <a:spLocks noGrp="1"/>
          </p:cNvSpPr>
          <p:nvPr>
            <p:ph type="dt" sz="half" idx="6"/>
          </p:nvPr>
        </p:nvSpPr>
        <p:spPr/>
        <p:txBody>
          <a:bodyPr/>
          <a:lstStyle/>
          <a:p>
            <a:fld id="{46B7E689-8D39-4688-81EA-B68660FF531D}" type="datetime4">
              <a:rPr lang="en-US" altLang="zh-CN" smtClean="0">
                <a:solidFill>
                  <a:prstClr val="white"/>
                </a:solidFill>
              </a:rPr>
              <a:pPr/>
              <a:t>June 9, 2021</a:t>
            </a:fld>
            <a:endParaRPr lang="en-US" dirty="0" smtClean="0">
              <a:solidFill>
                <a:prstClr val="white"/>
              </a:solidFill>
            </a:endParaRPr>
          </a:p>
        </p:txBody>
      </p:sp>
      <p:sp>
        <p:nvSpPr>
          <p:cNvPr id="6" name="Slide Number Placeholder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29</a:t>
            </a:fld>
            <a:endParaRPr lang="zh-CN" altLang="en-US" dirty="0">
              <a:solidFill>
                <a:prstClr val="white"/>
              </a:solidFill>
              <a:cs typeface="Garamond"/>
            </a:endParaRPr>
          </a:p>
        </p:txBody>
      </p:sp>
      <p:sp>
        <p:nvSpPr>
          <p:cNvPr id="10" name="Rectangle 2"/>
          <p:cNvSpPr txBox="1">
            <a:spLocks noRot="1" noChangeArrowheads="1"/>
          </p:cNvSpPr>
          <p:nvPr/>
        </p:nvSpPr>
        <p:spPr bwMode="auto">
          <a:xfrm>
            <a:off x="1384300" y="882650"/>
            <a:ext cx="854075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dirty="0" smtClean="0">
                <a:ln>
                  <a:noFill/>
                </a:ln>
                <a:solidFill>
                  <a:srgbClr val="E40000"/>
                </a:solidFill>
                <a:effectLst/>
                <a:uLnTx/>
                <a:uFillTx/>
                <a:latin typeface="宋体" pitchFamily="2" charset="-122"/>
                <a:ea typeface="宋体" pitchFamily="2" charset="-122"/>
              </a:rPr>
              <a:t>RT-Linux</a:t>
            </a:r>
            <a:r>
              <a:rPr kumimoji="0" lang="zh-CN" altLang="en-US" sz="4400" b="1" i="0" u="none" strike="noStrike" kern="1200" cap="none" spc="0" normalizeH="0" baseline="0" noProof="0" dirty="0" smtClean="0">
                <a:ln>
                  <a:noFill/>
                </a:ln>
                <a:solidFill>
                  <a:srgbClr val="E40000"/>
                </a:solidFill>
                <a:effectLst/>
                <a:uLnTx/>
                <a:uFillTx/>
                <a:latin typeface="宋体" pitchFamily="2" charset="-122"/>
                <a:ea typeface="宋体" pitchFamily="2" charset="-122"/>
              </a:rPr>
              <a:t>的工作原理图</a:t>
            </a:r>
          </a:p>
        </p:txBody>
      </p:sp>
      <p:pic>
        <p:nvPicPr>
          <p:cNvPr id="1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62250" y="2101850"/>
            <a:ext cx="5486400" cy="50355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7405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chemeClr val="tx1"/>
                </a:solidFill>
                <a:latin typeface="宋体" pitchFamily="2" charset="-122"/>
                <a:ea typeface="宋体" pitchFamily="2" charset="-122"/>
              </a:rPr>
              <a:t>1 </a:t>
            </a:r>
            <a:r>
              <a:rPr lang="zh-CN" altLang="en-US" dirty="0" smtClean="0">
                <a:solidFill>
                  <a:schemeClr val="tx1"/>
                </a:solidFill>
                <a:latin typeface="宋体" pitchFamily="2" charset="-122"/>
                <a:ea typeface="宋体" pitchFamily="2" charset="-122"/>
              </a:rPr>
              <a:t>嵌入式操作系统简介</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a:t>
            </a:fld>
            <a:endParaRPr lang="zh-CN" altLang="en-US">
              <a:solidFill>
                <a:prstClr val="white"/>
              </a:solidFill>
              <a:cs typeface="Garamond"/>
            </a:endParaRPr>
          </a:p>
        </p:txBody>
      </p:sp>
      <p:sp>
        <p:nvSpPr>
          <p:cNvPr id="10" name="Rectangle 2"/>
          <p:cNvSpPr txBox="1">
            <a:spLocks noChangeArrowheads="1"/>
          </p:cNvSpPr>
          <p:nvPr/>
        </p:nvSpPr>
        <p:spPr>
          <a:xfrm>
            <a:off x="1231900" y="1270000"/>
            <a:ext cx="8229600" cy="1143000"/>
          </a:xfrm>
          <a:prstGeom prst="rect">
            <a:avLst/>
          </a:prstGeom>
        </p:spPr>
        <p:txBody>
          <a:bodyPr wrap="square" lIns="0" tIns="0" rIns="0" bIns="0" anchor="ctr" anchorCtr="0">
            <a:noAutofit/>
          </a:bodyPr>
          <a:lstStyle>
            <a:lvl1pPr algn="l" defTabSz="914400" rtl="0" eaLnBrk="1" latinLnBrk="0" hangingPunct="1">
              <a:lnSpc>
                <a:spcPct val="90000"/>
              </a:lnSpc>
              <a:spcBef>
                <a:spcPct val="0"/>
              </a:spcBef>
              <a:buNone/>
              <a:defRPr sz="4400" kern="1200" baseline="0">
                <a:solidFill>
                  <a:srgbClr val="0070C0"/>
                </a:solidFill>
                <a:latin typeface="Arial" panose="020B0604020202020204" pitchFamily="34" charset="0"/>
                <a:ea typeface="黑体" panose="02010609060101010101" pitchFamily="49" charset="-122"/>
                <a:cs typeface="+mj-cs"/>
              </a:defRPr>
            </a:lvl1pPr>
          </a:lstStyle>
          <a:p>
            <a:r>
              <a:rPr lang="zh-CN" altLang="en-US" sz="2800" dirty="0" smtClean="0">
                <a:solidFill>
                  <a:schemeClr val="tx1"/>
                </a:solidFill>
                <a:latin typeface="宋体" panose="02010600030101010101" pitchFamily="2" charset="-122"/>
                <a:ea typeface="宋体" panose="02010600030101010101" pitchFamily="2" charset="-122"/>
              </a:rPr>
              <a:t>实时多任务操作系统与分时多任务操作系统 </a:t>
            </a:r>
            <a:endParaRPr lang="en-US" altLang="zh-CN" sz="2800" dirty="0">
              <a:solidFill>
                <a:schemeClr val="tx1"/>
              </a:solidFill>
              <a:latin typeface="宋体" panose="02010600030101010101" pitchFamily="2" charset="-122"/>
              <a:ea typeface="宋体" panose="02010600030101010101" pitchFamily="2" charset="-122"/>
            </a:endParaRPr>
          </a:p>
        </p:txBody>
      </p:sp>
      <p:sp>
        <p:nvSpPr>
          <p:cNvPr id="11" name="Rectangle 3"/>
          <p:cNvSpPr txBox="1">
            <a:spLocks noChangeArrowheads="1"/>
          </p:cNvSpPr>
          <p:nvPr/>
        </p:nvSpPr>
        <p:spPr>
          <a:xfrm>
            <a:off x="1231900" y="2595562"/>
            <a:ext cx="8229600" cy="4525963"/>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n"/>
              <a:defRPr sz="3200" kern="1200" baseline="0">
                <a:solidFill>
                  <a:srgbClr val="0070C0"/>
                </a:solidFill>
                <a:latin typeface="Arial" panose="020B0604020202020204" pitchFamily="34"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800" kern="1200" baseline="0">
                <a:solidFill>
                  <a:schemeClr val="tx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sz="2400" kern="1200" baseline="0">
                <a:solidFill>
                  <a:schemeClr val="tx1"/>
                </a:solidFill>
                <a:latin typeface="Arial" panose="020B0604020202020204" pitchFamily="34"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800" dirty="0" smtClean="0">
                <a:solidFill>
                  <a:srgbClr val="FF0000"/>
                </a:solidFill>
                <a:ea typeface="宋体" panose="02010600030101010101" pitchFamily="2" charset="-122"/>
              </a:rPr>
              <a:t>分时系统：</a:t>
            </a:r>
            <a:r>
              <a:rPr lang="zh-CN" altLang="en-US" sz="2800" dirty="0" smtClean="0">
                <a:solidFill>
                  <a:schemeClr val="tx1"/>
                </a:solidFill>
                <a:ea typeface="宋体" panose="02010600030101010101" pitchFamily="2" charset="-122"/>
              </a:rPr>
              <a:t>软件的执行在时间上的要求</a:t>
            </a:r>
            <a:r>
              <a:rPr lang="zh-CN" altLang="en-US" sz="2800" dirty="0" smtClean="0">
                <a:solidFill>
                  <a:srgbClr val="FF0000"/>
                </a:solidFill>
                <a:ea typeface="宋体" panose="02010600030101010101" pitchFamily="2" charset="-122"/>
              </a:rPr>
              <a:t>并不严格</a:t>
            </a:r>
            <a:r>
              <a:rPr lang="zh-CN" altLang="en-US" sz="2800" dirty="0" smtClean="0">
                <a:solidFill>
                  <a:schemeClr val="tx1"/>
                </a:solidFill>
                <a:ea typeface="宋体" panose="02010600030101010101" pitchFamily="2" charset="-122"/>
              </a:rPr>
              <a:t>，时间上的错误一般不会造成灾难性的后果。</a:t>
            </a:r>
            <a:endParaRPr lang="en-US" altLang="zh-CN" sz="2800" dirty="0" smtClean="0">
              <a:solidFill>
                <a:schemeClr val="tx1"/>
              </a:solidFill>
              <a:ea typeface="宋体" panose="02010600030101010101" pitchFamily="2" charset="-122"/>
            </a:endParaRPr>
          </a:p>
          <a:p>
            <a:pPr>
              <a:lnSpc>
                <a:spcPct val="80000"/>
              </a:lnSpc>
            </a:pPr>
            <a:endParaRPr lang="zh-CN" altLang="en-US" sz="2800" dirty="0" smtClean="0">
              <a:solidFill>
                <a:schemeClr val="tx1"/>
              </a:solidFill>
              <a:ea typeface="宋体" panose="02010600030101010101" pitchFamily="2" charset="-122"/>
            </a:endParaRPr>
          </a:p>
          <a:p>
            <a:pPr>
              <a:lnSpc>
                <a:spcPct val="80000"/>
              </a:lnSpc>
            </a:pPr>
            <a:r>
              <a:rPr lang="zh-CN" altLang="en-US" sz="2800" dirty="0" smtClean="0">
                <a:solidFill>
                  <a:srgbClr val="FF0000"/>
                </a:solidFill>
                <a:ea typeface="宋体" panose="02010600030101010101" pitchFamily="2" charset="-122"/>
              </a:rPr>
              <a:t>实时系统：</a:t>
            </a:r>
            <a:r>
              <a:rPr lang="zh-CN" altLang="en-US" sz="2800" dirty="0" smtClean="0">
                <a:solidFill>
                  <a:schemeClr val="tx1"/>
                </a:solidFill>
                <a:ea typeface="宋体" panose="02010600030101010101" pitchFamily="2" charset="-122"/>
              </a:rPr>
              <a:t>虽然事件可能在无法预知的时刻到达，但是软件上必须在事件发生时能够在</a:t>
            </a:r>
            <a:r>
              <a:rPr lang="zh-CN" altLang="en-US" sz="2800" dirty="0" smtClean="0">
                <a:solidFill>
                  <a:srgbClr val="FF0000"/>
                </a:solidFill>
                <a:ea typeface="宋体" panose="02010600030101010101" pitchFamily="2" charset="-122"/>
              </a:rPr>
              <a:t>严格的时限内</a:t>
            </a:r>
            <a:r>
              <a:rPr lang="zh-CN" altLang="en-US" sz="2800" dirty="0" smtClean="0">
                <a:solidFill>
                  <a:schemeClr val="tx1"/>
                </a:solidFill>
                <a:ea typeface="宋体" panose="02010600030101010101" pitchFamily="2" charset="-122"/>
              </a:rPr>
              <a:t>作出响应（</a:t>
            </a:r>
            <a:r>
              <a:rPr lang="zh-CN" altLang="en-US" sz="2800" dirty="0" smtClean="0">
                <a:solidFill>
                  <a:srgbClr val="FF0000"/>
                </a:solidFill>
                <a:ea typeface="宋体" panose="02010600030101010101" pitchFamily="2" charset="-122"/>
              </a:rPr>
              <a:t>系统响应时间</a:t>
            </a:r>
            <a:r>
              <a:rPr lang="zh-CN" altLang="en-US" sz="2800" dirty="0" smtClean="0">
                <a:solidFill>
                  <a:schemeClr val="tx1"/>
                </a:solidFill>
                <a:ea typeface="宋体" panose="02010600030101010101" pitchFamily="2" charset="-122"/>
              </a:rPr>
              <a:t>），即使是在尖峰负荷下，也应如此，系统时间响应的超时就意味着致命的失败。另外，</a:t>
            </a:r>
            <a:r>
              <a:rPr lang="zh-CN" altLang="en-US" sz="2800" dirty="0" smtClean="0">
                <a:solidFill>
                  <a:srgbClr val="FF0000"/>
                </a:solidFill>
                <a:ea typeface="宋体" panose="02010600030101010101" pitchFamily="2" charset="-122"/>
              </a:rPr>
              <a:t>实时操作系统的重要特点是具有系统的可确定性</a:t>
            </a:r>
            <a:r>
              <a:rPr lang="zh-CN" altLang="en-US" sz="2800" dirty="0" smtClean="0">
                <a:solidFill>
                  <a:schemeClr val="tx1"/>
                </a:solidFill>
                <a:ea typeface="宋体" panose="02010600030101010101" pitchFamily="2" charset="-122"/>
              </a:rPr>
              <a:t>，即系统能对运行情况的最好和最坏等的情况能做出精确的估计。</a:t>
            </a:r>
            <a:r>
              <a:rPr lang="zh-CN" altLang="en-US" sz="2400" dirty="0" smtClean="0">
                <a:solidFill>
                  <a:schemeClr val="tx1"/>
                </a:solidFill>
                <a:ea typeface="宋体" panose="02010600030101010101" pitchFamily="2" charset="-122"/>
              </a:rPr>
              <a:t/>
            </a:r>
            <a:br>
              <a:rPr lang="zh-CN" altLang="en-US" sz="2400" dirty="0" smtClean="0">
                <a:solidFill>
                  <a:schemeClr val="tx1"/>
                </a:solidFill>
                <a:ea typeface="宋体" panose="02010600030101010101" pitchFamily="2" charset="-122"/>
              </a:rPr>
            </a:br>
            <a:endParaRPr lang="zh-CN" altLang="en-US" sz="2400" dirty="0" smtClean="0">
              <a:solidFill>
                <a:schemeClr val="tx1"/>
              </a:solidFill>
              <a:ea typeface="宋体" panose="02010600030101010101" pitchFamily="2" charset="-122"/>
            </a:endParaRPr>
          </a:p>
          <a:p>
            <a:pPr>
              <a:lnSpc>
                <a:spcPct val="80000"/>
              </a:lnSpc>
            </a:pPr>
            <a:endParaRPr lang="zh-CN" altLang="en-US" dirty="0">
              <a:ea typeface="宋体" panose="02010600030101010101" pitchFamily="2" charset="-122"/>
            </a:endParaRPr>
          </a:p>
        </p:txBody>
      </p:sp>
    </p:spTree>
    <p:extLst>
      <p:ext uri="{BB962C8B-B14F-4D97-AF65-F5344CB8AC3E}">
        <p14:creationId xmlns="" xmlns:p14="http://schemas.microsoft.com/office/powerpoint/2010/main" val="14865484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30</a:t>
            </a:fld>
            <a:endParaRPr lang="zh-CN" altLang="en-US">
              <a:solidFill>
                <a:prstClr val="white"/>
              </a:solidFill>
              <a:cs typeface="Garamond"/>
            </a:endParaRPr>
          </a:p>
        </p:txBody>
      </p:sp>
      <p:sp>
        <p:nvSpPr>
          <p:cNvPr id="7" name="Rectangle 2"/>
          <p:cNvSpPr txBox="1">
            <a:spLocks noRot="1" noChangeArrowheads="1"/>
          </p:cNvSpPr>
          <p:nvPr/>
        </p:nvSpPr>
        <p:spPr bwMode="auto">
          <a:xfrm>
            <a:off x="1079500" y="1498600"/>
            <a:ext cx="82296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CC0066"/>
              </a:buClr>
              <a:buSzPct val="70000"/>
              <a:buFont typeface="Wingdings" panose="05000000000000000000" pitchFamily="2" charset="2"/>
              <a:buNone/>
              <a:tabLst/>
              <a:defRPr/>
            </a:pPr>
            <a:r>
              <a:rPr kumimoji="0" lang="en-US" altLang="zh-CN" sz="2800" b="0" i="0" u="none" strike="noStrike" kern="1200" cap="none" spc="0" normalizeH="0" baseline="0" noProof="0" dirty="0" smtClean="0">
                <a:ln>
                  <a:noFill/>
                </a:ln>
                <a:solidFill>
                  <a:srgbClr val="0033CC"/>
                </a:solidFill>
                <a:effectLst/>
                <a:uLnTx/>
                <a:uFillTx/>
                <a:latin typeface="+mn-ea"/>
                <a:cs typeface="+mn-cs"/>
              </a:rPr>
              <a:t>		  </a:t>
            </a:r>
            <a:r>
              <a:rPr kumimoji="0" lang="zh-CN" altLang="en-US" sz="2800" b="0" i="0" u="none" strike="noStrike" kern="1200" cap="none" spc="0" normalizeH="0" baseline="0" noProof="0" dirty="0" smtClean="0">
                <a:ln>
                  <a:noFill/>
                </a:ln>
                <a:effectLst/>
                <a:uLnTx/>
                <a:uFillTx/>
                <a:latin typeface="+mn-ea"/>
              </a:rPr>
              <a:t>经过加入实时处理后，</a:t>
            </a:r>
            <a:r>
              <a:rPr kumimoji="0" lang="en-US" altLang="zh-CN" sz="2800" b="1" i="0" u="none" strike="noStrike" kern="1200" cap="none" spc="0" normalizeH="0" baseline="0" noProof="0" dirty="0" smtClean="0">
                <a:ln>
                  <a:noFill/>
                </a:ln>
                <a:effectLst/>
                <a:uLnTx/>
                <a:uFillTx/>
                <a:latin typeface="+mn-ea"/>
              </a:rPr>
              <a:t>RT Linux</a:t>
            </a:r>
            <a:r>
              <a:rPr kumimoji="0" lang="zh-CN" altLang="en-US" sz="2800" b="0" i="0" u="none" strike="noStrike" kern="1200" cap="none" spc="0" normalizeH="0" baseline="0" noProof="0" dirty="0" smtClean="0">
                <a:ln>
                  <a:noFill/>
                </a:ln>
                <a:effectLst/>
                <a:uLnTx/>
                <a:uFillTx/>
                <a:latin typeface="+mn-ea"/>
              </a:rPr>
              <a:t>就完全能够达到硬实时系统的性能指标。在一台</a:t>
            </a:r>
            <a:r>
              <a:rPr kumimoji="0" lang="en-US" altLang="zh-CN" sz="2800" b="0" i="0" u="none" strike="noStrike" kern="1200" cap="none" spc="0" normalizeH="0" baseline="0" noProof="0" dirty="0" smtClean="0">
                <a:ln>
                  <a:noFill/>
                </a:ln>
                <a:effectLst/>
                <a:uLnTx/>
                <a:uFillTx/>
                <a:latin typeface="+mn-ea"/>
              </a:rPr>
              <a:t>386</a:t>
            </a:r>
            <a:r>
              <a:rPr kumimoji="0" lang="zh-CN" altLang="en-US" sz="2800" b="0" i="0" u="none" strike="noStrike" kern="1200" cap="none" spc="0" normalizeH="0" baseline="0" noProof="0" dirty="0" smtClean="0">
                <a:ln>
                  <a:noFill/>
                </a:ln>
                <a:effectLst/>
                <a:uLnTx/>
                <a:uFillTx/>
                <a:latin typeface="+mn-ea"/>
              </a:rPr>
              <a:t>机器上，</a:t>
            </a:r>
            <a:r>
              <a:rPr kumimoji="0" lang="en-US" altLang="zh-CN" sz="2800" b="0" i="0" u="none" strike="noStrike" kern="1200" cap="none" spc="0" normalizeH="0" baseline="0" noProof="0" dirty="0" smtClean="0">
                <a:ln>
                  <a:noFill/>
                </a:ln>
                <a:effectLst/>
                <a:uLnTx/>
                <a:uFillTx/>
                <a:latin typeface="+mn-ea"/>
              </a:rPr>
              <a:t>RT Linux</a:t>
            </a:r>
            <a:r>
              <a:rPr kumimoji="0" lang="zh-CN" altLang="en-US" sz="2800" b="0" i="0" u="none" strike="noStrike" kern="1200" cap="none" spc="0" normalizeH="0" baseline="0" noProof="0" dirty="0" smtClean="0">
                <a:ln>
                  <a:noFill/>
                </a:ln>
                <a:effectLst/>
                <a:uLnTx/>
                <a:uFillTx/>
                <a:latin typeface="+mn-ea"/>
              </a:rPr>
              <a:t>从处理器检测到中断，再到中断处理程序开始工作不会超过</a:t>
            </a:r>
            <a:r>
              <a:rPr kumimoji="0" lang="en-US" altLang="zh-CN" sz="2800" b="0" i="0" u="none" strike="noStrike" kern="1200" cap="none" spc="0" normalizeH="0" baseline="0" noProof="0" dirty="0" smtClean="0">
                <a:ln>
                  <a:noFill/>
                </a:ln>
                <a:effectLst/>
                <a:uLnTx/>
                <a:uFillTx/>
                <a:latin typeface="+mn-ea"/>
              </a:rPr>
              <a:t>15μs</a:t>
            </a:r>
            <a:r>
              <a:rPr kumimoji="0" lang="zh-CN" altLang="en-US" sz="2800" b="0" i="0" u="none" strike="noStrike" kern="1200" cap="none" spc="0" normalizeH="0" baseline="0" noProof="0" dirty="0" smtClean="0">
                <a:ln>
                  <a:noFill/>
                </a:ln>
                <a:effectLst/>
                <a:uLnTx/>
                <a:uFillTx/>
                <a:latin typeface="+mn-ea"/>
              </a:rPr>
              <a:t>；对一个周期性的任务，在</a:t>
            </a:r>
            <a:r>
              <a:rPr kumimoji="0" lang="en-US" altLang="zh-CN" sz="2800" b="0" i="1" u="none" strike="noStrike" kern="1200" cap="none" spc="0" normalizeH="0" baseline="0" noProof="0" dirty="0" smtClean="0">
                <a:ln>
                  <a:noFill/>
                </a:ln>
                <a:effectLst/>
                <a:uLnTx/>
                <a:uFillTx/>
                <a:latin typeface="+mn-ea"/>
              </a:rPr>
              <a:t>35μs</a:t>
            </a:r>
            <a:r>
              <a:rPr kumimoji="0" lang="zh-CN" altLang="en-US" sz="2800" b="0" i="0" u="none" strike="noStrike" kern="1200" cap="none" spc="0" normalizeH="0" baseline="0" noProof="0" dirty="0" smtClean="0">
                <a:ln>
                  <a:noFill/>
                </a:ln>
                <a:effectLst/>
                <a:uLnTx/>
                <a:uFillTx/>
                <a:latin typeface="+mn-ea"/>
              </a:rPr>
              <a:t>内一定会执行。</a:t>
            </a:r>
          </a:p>
          <a:p>
            <a:pPr marL="342900" marR="0" lvl="0" indent="-342900" algn="l" defTabSz="914400" rtl="0" eaLnBrk="1" fontAlgn="base" latinLnBrk="0" hangingPunct="1">
              <a:lnSpc>
                <a:spcPct val="9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mn-ea"/>
              </a:rPr>
              <a:t>		  而通常的</a:t>
            </a:r>
            <a:r>
              <a:rPr kumimoji="0" lang="en-US" altLang="zh-CN" sz="2800" b="1" i="0" u="none" strike="noStrike" kern="1200" cap="none" spc="0" normalizeH="0" baseline="0" noProof="0" dirty="0" smtClean="0">
                <a:ln>
                  <a:noFill/>
                </a:ln>
                <a:effectLst/>
                <a:uLnTx/>
                <a:uFillTx/>
                <a:latin typeface="+mn-ea"/>
              </a:rPr>
              <a:t>Linux</a:t>
            </a:r>
            <a:r>
              <a:rPr kumimoji="0" lang="zh-CN" altLang="en-US" sz="2800" b="0" i="0" u="none" strike="noStrike" kern="1200" cap="none" spc="0" normalizeH="0" baseline="0" noProof="0" dirty="0" smtClean="0">
                <a:ln>
                  <a:noFill/>
                </a:ln>
                <a:effectLst/>
                <a:uLnTx/>
                <a:uFillTx/>
                <a:latin typeface="+mn-ea"/>
              </a:rPr>
              <a:t>内核，一般是在</a:t>
            </a:r>
            <a:r>
              <a:rPr kumimoji="0" lang="en-US" altLang="zh-CN" sz="2800" b="0" i="1" u="none" strike="noStrike" kern="1200" cap="none" spc="0" normalizeH="0" baseline="0" noProof="0" dirty="0" smtClean="0">
                <a:ln>
                  <a:noFill/>
                </a:ln>
                <a:effectLst/>
                <a:uLnTx/>
                <a:uFillTx/>
                <a:latin typeface="+mn-ea"/>
              </a:rPr>
              <a:t>600μs</a:t>
            </a:r>
            <a:r>
              <a:rPr kumimoji="0" lang="zh-CN" altLang="en-US" sz="2800" b="0" i="0" u="none" strike="noStrike" kern="1200" cap="none" spc="0" normalizeH="0" baseline="0" noProof="0" dirty="0" smtClean="0">
                <a:ln>
                  <a:noFill/>
                </a:ln>
                <a:effectLst/>
                <a:uLnTx/>
                <a:uFillTx/>
                <a:latin typeface="+mn-ea"/>
              </a:rPr>
              <a:t>内开始一个中断服务程序。</a:t>
            </a:r>
          </a:p>
        </p:txBody>
      </p:sp>
    </p:spTree>
    <p:extLst>
      <p:ext uri="{BB962C8B-B14F-4D97-AF65-F5344CB8AC3E}">
        <p14:creationId xmlns="" xmlns:p14="http://schemas.microsoft.com/office/powerpoint/2010/main" val="2147592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宋体" pitchFamily="2" charset="-122"/>
                <a:ea typeface="宋体" pitchFamily="2" charset="-122"/>
              </a:rPr>
              <a:t>4 </a:t>
            </a:r>
            <a:r>
              <a:rPr lang="zh-CN" altLang="en-US" dirty="0">
                <a:solidFill>
                  <a:schemeClr val="tx1"/>
                </a:solidFill>
                <a:latin typeface="宋体" pitchFamily="2" charset="-122"/>
                <a:ea typeface="宋体" pitchFamily="2" charset="-122"/>
              </a:rPr>
              <a:t>嵌入式</a:t>
            </a:r>
            <a:r>
              <a:rPr lang="en-US" altLang="zh-CN" dirty="0">
                <a:solidFill>
                  <a:schemeClr val="tx1"/>
                </a:solidFill>
                <a:latin typeface="宋体" pitchFamily="2" charset="-122"/>
                <a:ea typeface="宋体" pitchFamily="2" charset="-122"/>
              </a:rPr>
              <a:t>Linux (</a:t>
            </a:r>
            <a:r>
              <a:rPr lang="zh-CN" altLang="en-US" dirty="0">
                <a:solidFill>
                  <a:schemeClr val="tx1"/>
                </a:solidFill>
                <a:latin typeface="宋体" pitchFamily="2" charset="-122"/>
                <a:ea typeface="宋体" pitchFamily="2" charset="-122"/>
              </a:rPr>
              <a:t>续</a:t>
            </a:r>
            <a:r>
              <a:rPr lang="en-US" altLang="zh-CN" dirty="0">
                <a:solidFill>
                  <a:schemeClr val="tx1"/>
                </a:solidFill>
                <a:latin typeface="宋体" pitchFamily="2" charset="-122"/>
                <a:ea typeface="宋体" pitchFamily="2" charset="-122"/>
              </a:rPr>
              <a:t>)</a:t>
            </a:r>
            <a:endParaRPr lang="zh-CN" altLang="en-US" dirty="0">
              <a:solidFill>
                <a:schemeClr val="tx1"/>
              </a:solidFill>
              <a:latin typeface="宋体" pitchFamily="2" charset="-122"/>
              <a:ea typeface="宋体" pitchFamily="2" charset="-122"/>
            </a:endParaRPr>
          </a:p>
        </p:txBody>
      </p:sp>
      <p:sp>
        <p:nvSpPr>
          <p:cNvPr id="4" name="Footer Placeholder 3"/>
          <p:cNvSpPr>
            <a:spLocks noGrp="1"/>
          </p:cNvSpPr>
          <p:nvPr>
            <p:ph type="ftr" sz="quarter" idx="5"/>
          </p:nvPr>
        </p:nvSpPr>
        <p:spPr/>
        <p:txBody>
          <a:bodyPr/>
          <a:lstStyle/>
          <a:p>
            <a:endParaRPr lang="zh-CN" altLang="en-US" dirty="0">
              <a:solidFill>
                <a:prstClr val="white"/>
              </a:solidFill>
            </a:endParaRPr>
          </a:p>
        </p:txBody>
      </p:sp>
      <p:sp>
        <p:nvSpPr>
          <p:cNvPr id="5" name="Date Placeholder 4"/>
          <p:cNvSpPr>
            <a:spLocks noGrp="1"/>
          </p:cNvSpPr>
          <p:nvPr>
            <p:ph type="dt" sz="half" idx="6"/>
          </p:nvPr>
        </p:nvSpPr>
        <p:spPr/>
        <p:txBody>
          <a:bodyPr/>
          <a:lstStyle/>
          <a:p>
            <a:fld id="{A3523DD0-E2EB-4E75-8DC6-0AA77A78B996}" type="datetime4">
              <a:rPr lang="en-US" altLang="zh-CN" smtClean="0">
                <a:solidFill>
                  <a:prstClr val="white"/>
                </a:solidFill>
              </a:rPr>
              <a:pPr/>
              <a:t>June 9, 2021</a:t>
            </a:fld>
            <a:endParaRPr lang="en-US" dirty="0" smtClean="0">
              <a:solidFill>
                <a:prstClr val="white"/>
              </a:solidFill>
            </a:endParaRPr>
          </a:p>
        </p:txBody>
      </p:sp>
      <p:sp>
        <p:nvSpPr>
          <p:cNvPr id="6" name="Slide Number Placeholder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31</a:t>
            </a:fld>
            <a:endParaRPr lang="zh-CN" altLang="en-US" dirty="0">
              <a:solidFill>
                <a:prstClr val="white"/>
              </a:solidFill>
              <a:cs typeface="Garamond"/>
            </a:endParaRPr>
          </a:p>
        </p:txBody>
      </p:sp>
      <p:sp>
        <p:nvSpPr>
          <p:cNvPr id="12" name="Rectangle 2"/>
          <p:cNvSpPr txBox="1">
            <a:spLocks noRot="1" noChangeArrowheads="1"/>
          </p:cNvSpPr>
          <p:nvPr/>
        </p:nvSpPr>
        <p:spPr bwMode="auto">
          <a:xfrm>
            <a:off x="1079500" y="889000"/>
            <a:ext cx="854075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i="0" u="none" strike="noStrike" kern="1200" cap="none" spc="0" normalizeH="0" baseline="0" noProof="0" dirty="0" err="1" smtClean="0">
                <a:ln>
                  <a:noFill/>
                </a:ln>
                <a:solidFill>
                  <a:srgbClr val="E40000"/>
                </a:solidFill>
                <a:effectLst/>
                <a:uLnTx/>
                <a:uFillTx/>
                <a:latin typeface="宋体" pitchFamily="2" charset="-122"/>
                <a:ea typeface="宋体" pitchFamily="2" charset="-122"/>
              </a:rPr>
              <a:t>uClinux</a:t>
            </a:r>
            <a:endParaRPr kumimoji="0" lang="en-US" altLang="zh-CN" sz="4400" i="0" u="none" strike="noStrike" kern="1200" cap="none" spc="0" normalizeH="0" baseline="0" noProof="0" dirty="0" smtClean="0">
              <a:ln>
                <a:noFill/>
              </a:ln>
              <a:solidFill>
                <a:srgbClr val="E40000"/>
              </a:solidFill>
              <a:effectLst/>
              <a:uLnTx/>
              <a:uFillTx/>
              <a:latin typeface="宋体" pitchFamily="2" charset="-122"/>
              <a:ea typeface="宋体" pitchFamily="2" charset="-122"/>
            </a:endParaRPr>
          </a:p>
        </p:txBody>
      </p:sp>
      <p:sp>
        <p:nvSpPr>
          <p:cNvPr id="13" name="Rectangle 3"/>
          <p:cNvSpPr txBox="1">
            <a:spLocks noRot="1" noChangeArrowheads="1"/>
          </p:cNvSpPr>
          <p:nvPr/>
        </p:nvSpPr>
        <p:spPr bwMode="auto">
          <a:xfrm>
            <a:off x="1085850" y="1879600"/>
            <a:ext cx="85344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控制领域中的</a:t>
            </a:r>
            <a:r>
              <a:rPr kumimoji="0" lang="en-US" altLang="zh-CN" sz="2400" i="0" u="none" strike="noStrike" kern="1200" cap="none" spc="0" normalizeH="0" baseline="0" noProof="0" dirty="0" err="1" smtClean="0">
                <a:ln>
                  <a:noFill/>
                </a:ln>
                <a:solidFill>
                  <a:srgbClr val="000000"/>
                </a:solidFill>
                <a:effectLst/>
                <a:uLnTx/>
                <a:uFillTx/>
                <a:latin typeface="宋体" pitchFamily="2" charset="-122"/>
                <a:ea typeface="宋体" pitchFamily="2" charset="-122"/>
              </a:rPr>
              <a:t>linux</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系统。</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它包含</a:t>
            </a:r>
            <a:r>
              <a:rPr kumimoji="0" lang="en-US" altLang="zh-CN" sz="2400" i="0" u="none" strike="noStrike" kern="1200" cap="none" spc="0" normalizeH="0" baseline="0" noProof="0" dirty="0" err="1" smtClean="0">
                <a:ln>
                  <a:noFill/>
                </a:ln>
                <a:solidFill>
                  <a:srgbClr val="000000"/>
                </a:solidFill>
                <a:effectLst/>
                <a:uLnTx/>
                <a:uFillTx/>
                <a:latin typeface="宋体" pitchFamily="2" charset="-122"/>
                <a:ea typeface="宋体" pitchFamily="2" charset="-122"/>
              </a:rPr>
              <a:t>linux</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常用的</a:t>
            </a:r>
            <a:r>
              <a:rPr kumimoji="0" lang="en-US" altLang="zh-CN"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API</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，内核小于</a:t>
            </a:r>
            <a:r>
              <a:rPr kumimoji="0" lang="en-US" altLang="zh-CN"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512K</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，保留了</a:t>
            </a:r>
            <a:r>
              <a:rPr kumimoji="0" lang="en-US" altLang="zh-CN" sz="2400" i="0" u="none" strike="noStrike" kern="1200" cap="none" spc="0" normalizeH="0" baseline="0" noProof="0" dirty="0" err="1" smtClean="0">
                <a:ln>
                  <a:noFill/>
                </a:ln>
                <a:solidFill>
                  <a:srgbClr val="000000"/>
                </a:solidFill>
                <a:effectLst/>
                <a:uLnTx/>
                <a:uFillTx/>
                <a:latin typeface="宋体" pitchFamily="2" charset="-122"/>
                <a:ea typeface="宋体" pitchFamily="2" charset="-122"/>
              </a:rPr>
              <a:t>linux</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原有的高稳定性、强大的网络功能和卓越的文件系统支持功能等优点。目前已支持的</a:t>
            </a:r>
            <a:r>
              <a:rPr kumimoji="0" lang="en-US" altLang="zh-CN"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CPU</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芯片有，</a:t>
            </a:r>
            <a:r>
              <a:rPr kumimoji="0" lang="en-US" altLang="zh-CN"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Motorola</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公司的</a:t>
            </a:r>
            <a:r>
              <a:rPr kumimoji="0" lang="en-US" altLang="zh-CN"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68K</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系列、</a:t>
            </a:r>
            <a:r>
              <a:rPr kumimoji="0" lang="en-US" altLang="zh-CN"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PowerPC</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系列以及</a:t>
            </a:r>
            <a:r>
              <a:rPr kumimoji="0" lang="en-US" altLang="zh-CN"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ARM</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公司的系列芯片。</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0" lang="en-US" altLang="zh-CN" sz="2400" i="0" u="none" strike="noStrike" kern="1200" cap="none" spc="0" normalizeH="0" baseline="0" noProof="0" dirty="0" err="1" smtClean="0">
                <a:ln>
                  <a:noFill/>
                </a:ln>
                <a:solidFill>
                  <a:srgbClr val="0066CC"/>
                </a:solidFill>
                <a:effectLst/>
                <a:uLnTx/>
                <a:uFillTx/>
                <a:latin typeface="宋体" pitchFamily="2" charset="-122"/>
                <a:ea typeface="宋体" pitchFamily="2" charset="-122"/>
              </a:rPr>
              <a:t>uClinux</a:t>
            </a:r>
            <a:r>
              <a:rPr kumimoji="0" lang="zh-CN" altLang="en-US" sz="2400" i="0" u="none" strike="noStrike" kern="1200" cap="none" spc="0" normalizeH="0" baseline="0" noProof="0" dirty="0" smtClean="0">
                <a:ln>
                  <a:noFill/>
                </a:ln>
                <a:solidFill>
                  <a:srgbClr val="0066CC"/>
                </a:solidFill>
                <a:effectLst/>
                <a:uLnTx/>
                <a:uFillTx/>
                <a:latin typeface="宋体" pitchFamily="2" charset="-122"/>
                <a:ea typeface="宋体" pitchFamily="2" charset="-122"/>
              </a:rPr>
              <a:t>最大特点就是不支持</a:t>
            </a:r>
            <a:r>
              <a:rPr kumimoji="0" lang="en-US" altLang="zh-CN" sz="2400" i="0" u="none" strike="noStrike" kern="1200" cap="none" spc="0" normalizeH="0" baseline="0" noProof="0" dirty="0" smtClean="0">
                <a:ln>
                  <a:noFill/>
                </a:ln>
                <a:solidFill>
                  <a:srgbClr val="0066CC"/>
                </a:solidFill>
                <a:effectLst/>
                <a:uLnTx/>
                <a:uFillTx/>
                <a:latin typeface="宋体" pitchFamily="2" charset="-122"/>
                <a:ea typeface="宋体" pitchFamily="2" charset="-122"/>
              </a:rPr>
              <a:t>MMU</a:t>
            </a:r>
            <a:r>
              <a:rPr kumimoji="0" lang="zh-CN" altLang="en-US" sz="2400" i="0" u="none" strike="noStrike" kern="1200" cap="none" spc="0" normalizeH="0" baseline="0" noProof="0" dirty="0" smtClean="0">
                <a:ln>
                  <a:noFill/>
                </a:ln>
                <a:solidFill>
                  <a:srgbClr val="0066CC"/>
                </a:solidFill>
                <a:effectLst/>
                <a:uLnTx/>
                <a:uFillTx/>
                <a:latin typeface="宋体" pitchFamily="2" charset="-122"/>
                <a:ea typeface="宋体" pitchFamily="2" charset="-122"/>
              </a:rPr>
              <a:t>。</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 </a:t>
            </a:r>
            <a:r>
              <a:rPr kumimoji="0" lang="en-US" altLang="zh-CN" sz="2400" i="0" u="none" strike="noStrike" kern="1200" cap="none" spc="0" normalizeH="0" baseline="0" noProof="0" dirty="0" err="1" smtClean="0">
                <a:ln>
                  <a:noFill/>
                </a:ln>
                <a:solidFill>
                  <a:srgbClr val="000000"/>
                </a:solidFill>
                <a:effectLst/>
                <a:uLnTx/>
                <a:uFillTx/>
                <a:latin typeface="宋体" pitchFamily="2" charset="-122"/>
                <a:ea typeface="宋体" pitchFamily="2" charset="-122"/>
              </a:rPr>
              <a:t>uClinux</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系统对内存的访问是直接的，即不需要经过</a:t>
            </a:r>
            <a:r>
              <a:rPr kumimoji="0" lang="en-US" altLang="zh-CN"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MMU</a:t>
            </a:r>
            <a:r>
              <a:rPr kumimoji="0" lang="zh-CN" altLang="en-US" sz="2400" i="0" u="none" strike="noStrike" kern="1200" cap="none" spc="0" normalizeH="0" baseline="0" noProof="0" dirty="0" smtClean="0">
                <a:ln>
                  <a:noFill/>
                </a:ln>
                <a:solidFill>
                  <a:srgbClr val="000000"/>
                </a:solidFill>
                <a:effectLst/>
                <a:uLnTx/>
                <a:uFillTx/>
                <a:latin typeface="宋体" pitchFamily="2" charset="-122"/>
                <a:ea typeface="宋体" pitchFamily="2" charset="-122"/>
              </a:rPr>
              <a:t>，直接将地址发送到地址线上，所有程序访问的都是实际的物理地址，这样一方面减小了内核的体积，另一方面又增强了系统的实时性能。但内存空间得不到保护，对于应用开发者来说，必须明白自己程序运行的位置，以及保证不会破坏其它程序运行空间以及系统的稳定。</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0" lang="en-US" altLang="zh-CN" sz="2400" i="0" u="none" strike="noStrike" kern="1200" cap="none" spc="0" normalizeH="0" baseline="0" noProof="0" dirty="0" err="1" smtClean="0">
                <a:ln>
                  <a:noFill/>
                </a:ln>
                <a:solidFill>
                  <a:srgbClr val="0066CC"/>
                </a:solidFill>
                <a:effectLst/>
                <a:uLnTx/>
                <a:uFillTx/>
                <a:latin typeface="宋体" pitchFamily="2" charset="-122"/>
                <a:ea typeface="宋体" pitchFamily="2" charset="-122"/>
              </a:rPr>
              <a:t>uClinux</a:t>
            </a:r>
            <a:r>
              <a:rPr kumimoji="0" lang="zh-CN" altLang="en-US" sz="2400" i="0" u="none" strike="noStrike" kern="1200" cap="none" spc="0" normalizeH="0" baseline="0" noProof="0" dirty="0" smtClean="0">
                <a:ln>
                  <a:noFill/>
                </a:ln>
                <a:solidFill>
                  <a:srgbClr val="0066CC"/>
                </a:solidFill>
                <a:effectLst/>
                <a:uLnTx/>
                <a:uFillTx/>
                <a:latin typeface="宋体" pitchFamily="2" charset="-122"/>
                <a:ea typeface="宋体" pitchFamily="2" charset="-122"/>
              </a:rPr>
              <a:t>也可以使用</a:t>
            </a:r>
            <a:r>
              <a:rPr kumimoji="0" lang="en-US" altLang="zh-CN" sz="2400" i="0" u="none" strike="noStrike" kern="1200" cap="none" spc="0" normalizeH="0" baseline="0" noProof="0" dirty="0" smtClean="0">
                <a:ln>
                  <a:noFill/>
                </a:ln>
                <a:solidFill>
                  <a:srgbClr val="0066CC"/>
                </a:solidFill>
                <a:effectLst/>
                <a:uLnTx/>
                <a:uFillTx/>
                <a:latin typeface="宋体" pitchFamily="2" charset="-122"/>
                <a:ea typeface="宋体" pitchFamily="2" charset="-122"/>
              </a:rPr>
              <a:t>RT-Linux</a:t>
            </a:r>
            <a:r>
              <a:rPr kumimoji="0" lang="zh-CN" altLang="en-US" sz="2400" i="0" u="none" strike="noStrike" kern="1200" cap="none" spc="0" normalizeH="0" baseline="0" noProof="0" dirty="0" smtClean="0">
                <a:ln>
                  <a:noFill/>
                </a:ln>
                <a:solidFill>
                  <a:srgbClr val="0066CC"/>
                </a:solidFill>
                <a:effectLst/>
                <a:uLnTx/>
                <a:uFillTx/>
                <a:latin typeface="宋体" pitchFamily="2" charset="-122"/>
                <a:ea typeface="宋体" pitchFamily="2" charset="-122"/>
              </a:rPr>
              <a:t>的实时补丁，以增强其实时性。</a:t>
            </a:r>
          </a:p>
        </p:txBody>
      </p:sp>
    </p:spTree>
    <p:extLst>
      <p:ext uri="{BB962C8B-B14F-4D97-AF65-F5344CB8AC3E}">
        <p14:creationId xmlns="" xmlns:p14="http://schemas.microsoft.com/office/powerpoint/2010/main" val="3047252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32</a:t>
            </a:fld>
            <a:endParaRPr lang="zh-CN" altLang="en-US">
              <a:solidFill>
                <a:prstClr val="white"/>
              </a:solidFill>
              <a:cs typeface="Garamond"/>
            </a:endParaRPr>
          </a:p>
        </p:txBody>
      </p:sp>
      <p:sp>
        <p:nvSpPr>
          <p:cNvPr id="7" name="Rectangle 2"/>
          <p:cNvSpPr txBox="1">
            <a:spLocks noRot="1" noChangeArrowheads="1"/>
          </p:cNvSpPr>
          <p:nvPr/>
        </p:nvSpPr>
        <p:spPr bwMode="auto">
          <a:xfrm>
            <a:off x="165100" y="1346200"/>
            <a:ext cx="9904412" cy="1985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0" i="0" u="none" strike="noStrike" kern="1200" cap="none" spc="0" normalizeH="0" baseline="0" noProof="0" dirty="0" smtClean="0">
                <a:ln>
                  <a:noFill/>
                </a:ln>
                <a:solidFill>
                  <a:srgbClr val="0033CC"/>
                </a:solidFill>
                <a:effectLst/>
                <a:uLnTx/>
                <a:uFillTx/>
                <a:latin typeface="+mn-ea"/>
                <a:cs typeface="+mn-cs"/>
              </a:rPr>
              <a:t>		  </a:t>
            </a:r>
            <a:r>
              <a:rPr kumimoji="0" lang="zh-CN" altLang="en-US" sz="2800" b="0" i="0" u="none" strike="noStrike" kern="1200" cap="none" spc="0" normalizeH="0" baseline="0" noProof="0" dirty="0" smtClean="0">
                <a:ln>
                  <a:noFill/>
                </a:ln>
                <a:effectLst/>
                <a:uLnTx/>
                <a:uFillTx/>
                <a:latin typeface="+mn-ea"/>
              </a:rPr>
              <a:t>针对这种没有</a:t>
            </a:r>
            <a:r>
              <a:rPr kumimoji="0" lang="en-US" altLang="zh-CN" sz="2800" b="0" i="0" u="none" strike="noStrike" kern="1200" cap="none" spc="0" normalizeH="0" baseline="0" noProof="0" dirty="0" smtClean="0">
                <a:ln>
                  <a:noFill/>
                </a:ln>
                <a:effectLst/>
                <a:uLnTx/>
                <a:uFillTx/>
                <a:latin typeface="+mn-ea"/>
              </a:rPr>
              <a:t>MMU</a:t>
            </a:r>
            <a:r>
              <a:rPr kumimoji="0" lang="zh-CN" altLang="en-US" sz="2800" b="0" i="0" u="none" strike="noStrike" kern="1200" cap="none" spc="0" normalizeH="0" baseline="0" noProof="0" dirty="0" smtClean="0">
                <a:ln>
                  <a:noFill/>
                </a:ln>
                <a:effectLst/>
                <a:uLnTx/>
                <a:uFillTx/>
                <a:latin typeface="+mn-ea"/>
              </a:rPr>
              <a:t>的</a:t>
            </a:r>
            <a:r>
              <a:rPr kumimoji="0" lang="en-US" altLang="zh-CN" sz="2800" b="0" i="0" u="none" strike="noStrike" kern="1200" cap="none" spc="0" normalizeH="0" baseline="0" noProof="0" dirty="0" smtClean="0">
                <a:ln>
                  <a:noFill/>
                </a:ln>
                <a:effectLst/>
                <a:uLnTx/>
                <a:uFillTx/>
                <a:latin typeface="+mn-ea"/>
              </a:rPr>
              <a:t>CPU</a:t>
            </a:r>
            <a:r>
              <a:rPr kumimoji="0" lang="zh-CN" altLang="en-US" sz="2800" b="0" i="0" u="none" strike="noStrike" kern="1200" cap="none" spc="0" normalizeH="0" baseline="0" noProof="0" dirty="0" smtClean="0">
                <a:ln>
                  <a:noFill/>
                </a:ln>
                <a:effectLst/>
                <a:uLnTx/>
                <a:uFillTx/>
                <a:latin typeface="+mn-ea"/>
              </a:rPr>
              <a:t>架构，</a:t>
            </a:r>
            <a:r>
              <a:rPr kumimoji="0" lang="en-US" altLang="zh-CN" sz="2800" b="0" i="0" u="none" strike="noStrike" kern="1200" cap="none" spc="0" normalizeH="0" baseline="0" noProof="0" dirty="0" err="1" smtClean="0">
                <a:ln>
                  <a:noFill/>
                </a:ln>
                <a:effectLst/>
                <a:uLnTx/>
                <a:uFillTx/>
                <a:latin typeface="+mn-ea"/>
              </a:rPr>
              <a:t>uClinux</a:t>
            </a:r>
            <a:r>
              <a:rPr kumimoji="0" lang="zh-CN" altLang="en-US" sz="2800" b="0" i="0" u="none" strike="noStrike" kern="1200" cap="none" spc="0" normalizeH="0" baseline="0" noProof="0" dirty="0" smtClean="0">
                <a:ln>
                  <a:noFill/>
                </a:ln>
                <a:effectLst/>
                <a:uLnTx/>
                <a:uFillTx/>
                <a:latin typeface="+mn-ea"/>
              </a:rPr>
              <a:t>采用了一种平板式</a:t>
            </a:r>
            <a:r>
              <a:rPr kumimoji="0" lang="en-US" altLang="zh-CN" sz="2800" b="0" i="0" u="none" strike="noStrike" kern="1200" cap="none" spc="0" normalizeH="0" baseline="0" noProof="0" dirty="0" smtClean="0">
                <a:ln>
                  <a:noFill/>
                </a:ln>
                <a:effectLst/>
                <a:uLnTx/>
                <a:uFillTx/>
                <a:latin typeface="+mn-ea"/>
              </a:rPr>
              <a:t>(Flat)</a:t>
            </a:r>
            <a:r>
              <a:rPr kumimoji="0" lang="zh-CN" altLang="en-US" sz="2800" b="0" i="0" u="none" strike="noStrike" kern="1200" cap="none" spc="0" normalizeH="0" baseline="0" noProof="0" dirty="0" smtClean="0">
                <a:ln>
                  <a:noFill/>
                </a:ln>
                <a:effectLst/>
                <a:uLnTx/>
                <a:uFillTx/>
                <a:latin typeface="+mn-ea"/>
              </a:rPr>
              <a:t>的内存模型来去除对</a:t>
            </a:r>
            <a:r>
              <a:rPr kumimoji="0" lang="en-US" altLang="zh-CN" sz="2800" b="0" i="0" u="none" strike="noStrike" kern="1200" cap="none" spc="0" normalizeH="0" baseline="0" noProof="0" dirty="0" smtClean="0">
                <a:ln>
                  <a:noFill/>
                </a:ln>
                <a:effectLst/>
                <a:uLnTx/>
                <a:uFillTx/>
                <a:latin typeface="+mn-ea"/>
              </a:rPr>
              <a:t>MMU</a:t>
            </a:r>
            <a:r>
              <a:rPr kumimoji="0" lang="zh-CN" altLang="en-US" sz="2800" b="0" i="0" u="none" strike="noStrike" kern="1200" cap="none" spc="0" normalizeH="0" baseline="0" noProof="0" dirty="0" smtClean="0">
                <a:ln>
                  <a:noFill/>
                </a:ln>
                <a:effectLst/>
                <a:uLnTx/>
                <a:uFillTx/>
                <a:latin typeface="+mn-ea"/>
              </a:rPr>
              <a:t>的依赖</a:t>
            </a:r>
            <a:r>
              <a:rPr kumimoji="0" lang="en-US" altLang="zh-CN" sz="2800" b="0" i="0" u="none" strike="noStrike" kern="1200" cap="none" spc="0" normalizeH="0" baseline="0" noProof="0" dirty="0" smtClean="0">
                <a:ln>
                  <a:noFill/>
                </a:ln>
                <a:effectLst/>
                <a:uLnTx/>
                <a:uFillTx/>
                <a:latin typeface="+mn-ea"/>
              </a:rPr>
              <a:t>, </a:t>
            </a:r>
            <a:r>
              <a:rPr kumimoji="0" lang="zh-CN" altLang="en-US" sz="2800" b="0" i="0" u="none" strike="noStrike" kern="1200" cap="none" spc="0" normalizeH="0" baseline="0" noProof="0" dirty="0" smtClean="0">
                <a:ln>
                  <a:noFill/>
                </a:ln>
                <a:effectLst/>
                <a:uLnTx/>
                <a:uFillTx/>
                <a:latin typeface="+mn-ea"/>
              </a:rPr>
              <a:t>并且改变了用户程序的加载方式，开发了运用于</a:t>
            </a:r>
            <a:r>
              <a:rPr kumimoji="0" lang="en-US" altLang="zh-CN" sz="2800" b="0" i="0" u="none" strike="noStrike" kern="1200" cap="none" spc="0" normalizeH="0" baseline="0" noProof="0" dirty="0" err="1" smtClean="0">
                <a:ln>
                  <a:noFill/>
                </a:ln>
                <a:effectLst/>
                <a:uLnTx/>
                <a:uFillTx/>
                <a:latin typeface="+mn-ea"/>
              </a:rPr>
              <a:t>uClinux</a:t>
            </a:r>
            <a:r>
              <a:rPr kumimoji="0" lang="zh-CN" altLang="en-US" sz="2800" b="0" i="0" u="none" strike="noStrike" kern="1200" cap="none" spc="0" normalizeH="0" baseline="0" noProof="0" dirty="0" smtClean="0">
                <a:ln>
                  <a:noFill/>
                </a:ln>
                <a:effectLst/>
                <a:uLnTx/>
                <a:uFillTx/>
                <a:latin typeface="+mn-ea"/>
              </a:rPr>
              <a:t>的</a:t>
            </a:r>
            <a:r>
              <a:rPr kumimoji="0" lang="en-US" altLang="zh-CN" sz="2800" b="0" i="0" u="none" strike="noStrike" kern="1200" cap="none" spc="0" normalizeH="0" baseline="0" noProof="0" dirty="0" smtClean="0">
                <a:ln>
                  <a:noFill/>
                </a:ln>
                <a:effectLst/>
                <a:uLnTx/>
                <a:uFillTx/>
                <a:latin typeface="+mn-ea"/>
              </a:rPr>
              <a:t>C</a:t>
            </a:r>
            <a:r>
              <a:rPr kumimoji="0" lang="zh-CN" altLang="en-US" sz="2800" b="0" i="0" u="none" strike="noStrike" kern="1200" cap="none" spc="0" normalizeH="0" baseline="0" noProof="0" dirty="0" smtClean="0">
                <a:ln>
                  <a:noFill/>
                </a:ln>
                <a:effectLst/>
                <a:uLnTx/>
                <a:uFillTx/>
                <a:latin typeface="+mn-ea"/>
              </a:rPr>
              <a:t>函数库</a:t>
            </a:r>
            <a:r>
              <a:rPr kumimoji="0" lang="en-US" altLang="zh-CN" sz="2800" b="0" i="0" u="none" strike="noStrike" kern="1200" cap="none" spc="0" normalizeH="0" baseline="0" noProof="0" dirty="0" smtClean="0">
                <a:ln>
                  <a:noFill/>
                </a:ln>
                <a:effectLst/>
                <a:uLnTx/>
                <a:uFillTx/>
                <a:latin typeface="+mn-ea"/>
              </a:rPr>
              <a:t>--</a:t>
            </a:r>
            <a:r>
              <a:rPr kumimoji="0" lang="en-US" altLang="zh-CN" sz="2800" b="0" i="0" u="none" strike="noStrike" kern="1200" cap="none" spc="0" normalizeH="0" baseline="0" noProof="0" dirty="0" err="1" smtClean="0">
                <a:ln>
                  <a:noFill/>
                </a:ln>
                <a:effectLst/>
                <a:uLnTx/>
                <a:uFillTx/>
                <a:latin typeface="+mn-ea"/>
              </a:rPr>
              <a:t>uCLibc</a:t>
            </a:r>
            <a:r>
              <a:rPr kumimoji="0" lang="en-US" altLang="zh-CN" sz="2800" b="0" i="0" u="none" strike="noStrike" kern="1200" cap="none" spc="0" normalizeH="0" baseline="0" noProof="0" dirty="0" smtClean="0">
                <a:ln>
                  <a:noFill/>
                </a:ln>
                <a:effectLst/>
                <a:uLnTx/>
                <a:uFillTx/>
                <a:latin typeface="+mn-ea"/>
              </a:rPr>
              <a:t>. </a:t>
            </a:r>
          </a:p>
          <a:p>
            <a:pPr marL="342900" marR="0" lvl="0" indent="-342900" algn="just"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endParaRPr kumimoji="0" lang="en-US" altLang="zh-CN" sz="3200" b="0" i="0" u="none" strike="noStrike" kern="1200" cap="none" spc="0" normalizeH="0" baseline="0" noProof="0" dirty="0" smtClean="0">
              <a:ln>
                <a:noFill/>
              </a:ln>
              <a:solidFill>
                <a:srgbClr val="0033CC"/>
              </a:solidFill>
              <a:effectLst/>
              <a:uLnTx/>
              <a:uFillTx/>
              <a:latin typeface="Arial"/>
              <a:ea typeface="宋体"/>
              <a:cs typeface="+mn-cs"/>
            </a:endParaRPr>
          </a:p>
        </p:txBody>
      </p:sp>
      <p:sp>
        <p:nvSpPr>
          <p:cNvPr id="9" name="Rectangle 3"/>
          <p:cNvSpPr txBox="1">
            <a:spLocks noRot="1" noChangeArrowheads="1"/>
          </p:cNvSpPr>
          <p:nvPr/>
        </p:nvSpPr>
        <p:spPr bwMode="auto">
          <a:xfrm>
            <a:off x="241300" y="3479800"/>
            <a:ext cx="10058400" cy="37145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0" i="0" u="none" strike="noStrike" kern="1200" cap="none" spc="0" normalizeH="0" baseline="0" noProof="0" dirty="0" smtClean="0">
                <a:ln>
                  <a:noFill/>
                </a:ln>
                <a:solidFill>
                  <a:srgbClr val="0033CC"/>
                </a:solidFill>
                <a:effectLst/>
                <a:uLnTx/>
                <a:uFillTx/>
                <a:latin typeface="+mn-ea"/>
                <a:cs typeface="+mn-cs"/>
              </a:rPr>
              <a:t>	       </a:t>
            </a:r>
            <a:r>
              <a:rPr kumimoji="0" lang="zh-CN" altLang="en-US" sz="2800" b="0" i="0" u="none" strike="noStrike" kern="1200" cap="none" spc="0" normalizeH="0" baseline="0" noProof="0" dirty="0" smtClean="0">
                <a:ln>
                  <a:noFill/>
                </a:ln>
                <a:effectLst/>
                <a:uLnTx/>
                <a:uFillTx/>
                <a:latin typeface="+mn-ea"/>
              </a:rPr>
              <a:t>目前</a:t>
            </a:r>
            <a:r>
              <a:rPr kumimoji="0" lang="en-US" altLang="zh-CN" sz="2800" b="0" i="0" u="none" strike="noStrike" kern="1200" cap="none" spc="0" normalizeH="0" baseline="0" noProof="0" dirty="0" smtClean="0">
                <a:ln>
                  <a:noFill/>
                </a:ln>
                <a:effectLst/>
                <a:uLnTx/>
                <a:uFillTx/>
                <a:latin typeface="+mn-ea"/>
              </a:rPr>
              <a:t>,</a:t>
            </a:r>
            <a:r>
              <a:rPr kumimoji="0" lang="en-US" altLang="zh-CN" sz="2800" b="1" i="0" u="none" strike="noStrike" kern="1200" cap="none" spc="0" normalizeH="0" baseline="0" noProof="0" dirty="0" err="1" smtClean="0">
                <a:ln>
                  <a:noFill/>
                </a:ln>
                <a:effectLst/>
                <a:uLnTx/>
                <a:uFillTx/>
                <a:latin typeface="+mn-ea"/>
              </a:rPr>
              <a:t>uClinux</a:t>
            </a:r>
            <a:r>
              <a:rPr kumimoji="0" lang="zh-CN" altLang="en-US" sz="2800" b="0" i="0" u="none" strike="noStrike" kern="1200" cap="none" spc="0" normalizeH="0" baseline="0" noProof="0" dirty="0" smtClean="0">
                <a:ln>
                  <a:noFill/>
                </a:ln>
                <a:effectLst/>
                <a:uLnTx/>
                <a:uFillTx/>
                <a:latin typeface="+mn-ea"/>
              </a:rPr>
              <a:t>往往基于两个</a:t>
            </a:r>
            <a:r>
              <a:rPr kumimoji="0" lang="en-US" altLang="zh-CN" sz="2800" b="0" i="0" u="none" strike="noStrike" kern="1200" cap="none" spc="0" normalizeH="0" baseline="0" noProof="0" dirty="0" smtClean="0">
                <a:ln>
                  <a:noFill/>
                </a:ln>
                <a:effectLst/>
                <a:uLnTx/>
                <a:uFillTx/>
                <a:latin typeface="+mn-ea"/>
              </a:rPr>
              <a:t>Linux</a:t>
            </a:r>
            <a:r>
              <a:rPr kumimoji="0" lang="zh-CN" altLang="en-US" sz="2800" b="0" i="0" u="none" strike="noStrike" kern="1200" cap="none" spc="0" normalizeH="0" baseline="0" noProof="0" dirty="0" smtClean="0">
                <a:ln>
                  <a:noFill/>
                </a:ln>
                <a:effectLst/>
                <a:uLnTx/>
                <a:uFillTx/>
                <a:latin typeface="+mn-ea"/>
              </a:rPr>
              <a:t>内核版本</a:t>
            </a:r>
            <a:r>
              <a:rPr kumimoji="0" lang="en-US" altLang="zh-CN" sz="2800" b="0" i="0" u="none" strike="noStrike" kern="1200" cap="none" spc="0" normalizeH="0" baseline="0" noProof="0" dirty="0" smtClean="0">
                <a:ln>
                  <a:noFill/>
                </a:ln>
                <a:effectLst/>
                <a:uLnTx/>
                <a:uFillTx/>
                <a:latin typeface="+mn-ea"/>
              </a:rPr>
              <a:t>,</a:t>
            </a:r>
            <a:r>
              <a:rPr kumimoji="0" lang="en-US" altLang="zh-CN" sz="2800" b="0" i="1" u="none" strike="noStrike" kern="1200" cap="none" spc="0" normalizeH="0" baseline="0" noProof="0" dirty="0" smtClean="0">
                <a:ln>
                  <a:noFill/>
                </a:ln>
                <a:effectLst/>
                <a:uLnTx/>
                <a:uFillTx/>
                <a:latin typeface="+mn-ea"/>
              </a:rPr>
              <a:t>2.0.38 </a:t>
            </a:r>
            <a:r>
              <a:rPr kumimoji="0" lang="zh-CN" altLang="en-US" sz="2800" b="0" i="0" u="none" strike="noStrike" kern="1200" cap="none" spc="0" normalizeH="0" baseline="0" noProof="0" dirty="0" smtClean="0">
                <a:ln>
                  <a:noFill/>
                </a:ln>
                <a:effectLst/>
                <a:uLnTx/>
                <a:uFillTx/>
                <a:latin typeface="+mn-ea"/>
              </a:rPr>
              <a:t>是一个比较成熟的版本</a:t>
            </a:r>
            <a:r>
              <a:rPr kumimoji="0" lang="en-US" altLang="zh-CN" sz="2800" b="0" i="0" u="none" strike="noStrike" kern="1200" cap="none" spc="0" normalizeH="0" baseline="0" noProof="0" dirty="0" smtClean="0">
                <a:ln>
                  <a:noFill/>
                </a:ln>
                <a:effectLst/>
                <a:uLnTx/>
                <a:uFillTx/>
                <a:latin typeface="+mn-ea"/>
              </a:rPr>
              <a:t>,</a:t>
            </a:r>
            <a:r>
              <a:rPr kumimoji="0" lang="en-US" altLang="zh-CN" sz="2800" b="0" i="1" u="none" strike="noStrike" kern="1200" cap="none" spc="0" normalizeH="0" baseline="0" noProof="0" dirty="0" smtClean="0">
                <a:ln>
                  <a:noFill/>
                </a:ln>
                <a:effectLst/>
                <a:uLnTx/>
                <a:uFillTx/>
                <a:latin typeface="+mn-ea"/>
              </a:rPr>
              <a:t>2.4.x</a:t>
            </a:r>
            <a:r>
              <a:rPr kumimoji="0" lang="zh-CN" altLang="en-US" sz="2800" b="0" i="0" u="none" strike="noStrike" kern="1200" cap="none" spc="0" normalizeH="0" baseline="0" noProof="0" dirty="0" smtClean="0">
                <a:ln>
                  <a:noFill/>
                </a:ln>
                <a:effectLst/>
                <a:uLnTx/>
                <a:uFillTx/>
                <a:latin typeface="+mn-ea"/>
              </a:rPr>
              <a:t>是最新的版本。 </a:t>
            </a:r>
            <a:r>
              <a:rPr kumimoji="0" lang="en-US" altLang="zh-CN" sz="2800" b="0" i="0" u="none" strike="noStrike" kern="1200" cap="none" spc="0" normalizeH="0" baseline="0" noProof="0" dirty="0" err="1" smtClean="0">
                <a:ln>
                  <a:noFill/>
                </a:ln>
                <a:effectLst/>
                <a:uLnTx/>
                <a:uFillTx/>
                <a:latin typeface="+mn-ea"/>
              </a:rPr>
              <a:t>Hitool</a:t>
            </a:r>
            <a:r>
              <a:rPr kumimoji="0" lang="en-US" altLang="zh-CN" sz="2800" b="0" i="0" u="none" strike="noStrike" kern="1200" cap="none" spc="0" normalizeH="0" baseline="0" noProof="0" dirty="0" smtClean="0">
                <a:ln>
                  <a:noFill/>
                </a:ln>
                <a:effectLst/>
                <a:uLnTx/>
                <a:uFillTx/>
                <a:latin typeface="+mn-ea"/>
              </a:rPr>
              <a:t> </a:t>
            </a:r>
            <a:r>
              <a:rPr kumimoji="0" lang="zh-CN" altLang="en-US" sz="2800" b="0" i="0" u="none" strike="noStrike" kern="1200" cap="none" spc="0" normalizeH="0" baseline="0" noProof="0" dirty="0" smtClean="0">
                <a:ln>
                  <a:noFill/>
                </a:ln>
                <a:effectLst/>
                <a:uLnTx/>
                <a:uFillTx/>
                <a:latin typeface="+mn-ea"/>
              </a:rPr>
              <a:t>套件同时提供了对他们的支持。</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mn-ea"/>
              </a:rPr>
              <a:t>		  一般</a:t>
            </a:r>
            <a:r>
              <a:rPr kumimoji="0" lang="en-US" altLang="zh-CN" sz="2800" b="0" i="0" u="none" strike="noStrike" kern="1200" cap="none" spc="0" normalizeH="0" baseline="0" noProof="0" dirty="0" err="1" smtClean="0">
                <a:ln>
                  <a:noFill/>
                </a:ln>
                <a:effectLst/>
                <a:uLnTx/>
                <a:uFillTx/>
                <a:latin typeface="+mn-ea"/>
              </a:rPr>
              <a:t>uClinux</a:t>
            </a:r>
            <a:r>
              <a:rPr kumimoji="0" lang="zh-CN" altLang="en-US" sz="2800" b="0" i="0" u="none" strike="noStrike" kern="1200" cap="none" spc="0" normalizeH="0" baseline="0" noProof="0" dirty="0" smtClean="0">
                <a:ln>
                  <a:noFill/>
                </a:ln>
                <a:effectLst/>
                <a:uLnTx/>
                <a:uFillTx/>
                <a:latin typeface="+mn-ea"/>
              </a:rPr>
              <a:t>的内核大小在</a:t>
            </a:r>
            <a:r>
              <a:rPr kumimoji="0" lang="en-US" altLang="zh-CN" sz="2800" b="0" i="0" u="none" strike="noStrike" kern="1200" cap="none" spc="0" normalizeH="0" baseline="0" noProof="0" dirty="0" smtClean="0">
                <a:ln>
                  <a:noFill/>
                </a:ln>
                <a:effectLst/>
                <a:uLnTx/>
                <a:uFillTx/>
                <a:latin typeface="+mn-ea"/>
              </a:rPr>
              <a:t>500k</a:t>
            </a:r>
            <a:r>
              <a:rPr kumimoji="0" lang="zh-CN" altLang="en-US" sz="2800" b="0" i="0" u="none" strike="noStrike" kern="1200" cap="none" spc="0" normalizeH="0" baseline="0" noProof="0" dirty="0" smtClean="0">
                <a:ln>
                  <a:noFill/>
                </a:ln>
                <a:effectLst/>
                <a:uLnTx/>
                <a:uFillTx/>
                <a:latin typeface="+mn-ea"/>
              </a:rPr>
              <a:t>左右</a:t>
            </a:r>
            <a:r>
              <a:rPr kumimoji="0" lang="en-US" altLang="zh-CN" sz="2800" b="0" i="0" u="none" strike="noStrike" kern="1200" cap="none" spc="0" normalizeH="0" baseline="0" noProof="0" dirty="0" smtClean="0">
                <a:ln>
                  <a:noFill/>
                </a:ln>
                <a:effectLst/>
                <a:uLnTx/>
                <a:uFillTx/>
                <a:latin typeface="+mn-ea"/>
              </a:rPr>
              <a:t>,</a:t>
            </a:r>
            <a:r>
              <a:rPr kumimoji="0" lang="zh-CN" altLang="en-US" sz="2800" b="0" i="0" u="none" strike="noStrike" kern="1200" cap="none" spc="0" normalizeH="0" baseline="0" noProof="0" dirty="0" smtClean="0">
                <a:ln>
                  <a:noFill/>
                </a:ln>
                <a:effectLst/>
                <a:uLnTx/>
                <a:uFillTx/>
                <a:latin typeface="+mn-ea"/>
              </a:rPr>
              <a:t>如果加上一些基本的应用</a:t>
            </a:r>
            <a:r>
              <a:rPr kumimoji="0" lang="en-US" altLang="zh-CN" sz="2800" b="0" i="0" u="none" strike="noStrike" kern="1200" cap="none" spc="0" normalizeH="0" baseline="0" noProof="0" dirty="0" smtClean="0">
                <a:ln>
                  <a:noFill/>
                </a:ln>
                <a:effectLst/>
                <a:uLnTx/>
                <a:uFillTx/>
                <a:latin typeface="+mn-ea"/>
              </a:rPr>
              <a:t>,</a:t>
            </a:r>
            <a:r>
              <a:rPr kumimoji="0" lang="zh-CN" altLang="en-US" sz="2800" b="0" i="0" u="none" strike="noStrike" kern="1200" cap="none" spc="0" normalizeH="0" baseline="0" noProof="0" dirty="0" smtClean="0">
                <a:ln>
                  <a:noFill/>
                </a:ln>
                <a:effectLst/>
                <a:uLnTx/>
                <a:uFillTx/>
                <a:latin typeface="+mn-ea"/>
              </a:rPr>
              <a:t>也就在</a:t>
            </a:r>
            <a:r>
              <a:rPr kumimoji="0" lang="en-US" altLang="zh-CN" sz="2800" b="0" i="0" u="none" strike="noStrike" kern="1200" cap="none" spc="0" normalizeH="0" baseline="0" noProof="0" dirty="0" smtClean="0">
                <a:ln>
                  <a:noFill/>
                </a:ln>
                <a:effectLst/>
                <a:uLnTx/>
                <a:uFillTx/>
                <a:latin typeface="+mn-ea"/>
              </a:rPr>
              <a:t>900k</a:t>
            </a:r>
            <a:r>
              <a:rPr kumimoji="0" lang="zh-CN" altLang="en-US" sz="2800" b="0" i="0" u="none" strike="noStrike" kern="1200" cap="none" spc="0" normalizeH="0" baseline="0" noProof="0" dirty="0" smtClean="0">
                <a:ln>
                  <a:noFill/>
                </a:ln>
                <a:effectLst/>
                <a:uLnTx/>
                <a:uFillTx/>
                <a:latin typeface="+mn-ea"/>
              </a:rPr>
              <a:t>左右</a:t>
            </a:r>
            <a:r>
              <a:rPr kumimoji="0" lang="en-US" altLang="zh-CN" sz="2800" b="0" i="0" u="none" strike="noStrike" kern="1200" cap="none" spc="0" normalizeH="0" baseline="0" noProof="0" dirty="0" smtClean="0">
                <a:ln>
                  <a:noFill/>
                </a:ln>
                <a:effectLst/>
                <a:uLnTx/>
                <a:uFillTx/>
                <a:latin typeface="+mn-ea"/>
              </a:rPr>
              <a:t>.</a:t>
            </a:r>
            <a:r>
              <a:rPr kumimoji="0" lang="zh-CN" altLang="en-US" sz="2800" b="0" i="0" u="none" strike="noStrike" kern="1200" cap="none" spc="0" normalizeH="0" baseline="0" noProof="0" dirty="0" smtClean="0">
                <a:ln>
                  <a:noFill/>
                </a:ln>
                <a:effectLst/>
                <a:uLnTx/>
                <a:uFillTx/>
                <a:latin typeface="+mn-ea"/>
              </a:rPr>
              <a:t>非常适合于嵌入式系统。</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mn-ea"/>
              </a:rPr>
              <a:t>		  </a:t>
            </a:r>
            <a:r>
              <a:rPr kumimoji="0" lang="en-US" altLang="zh-CN" sz="2800" b="0" i="0" u="none" strike="noStrike" kern="1200" cap="none" spc="0" normalizeH="0" baseline="0" noProof="0" dirty="0" err="1" smtClean="0">
                <a:ln>
                  <a:noFill/>
                </a:ln>
                <a:effectLst/>
                <a:uLnTx/>
                <a:uFillTx/>
                <a:latin typeface="+mn-ea"/>
              </a:rPr>
              <a:t>uClinux</a:t>
            </a:r>
            <a:r>
              <a:rPr kumimoji="0" lang="zh-CN" altLang="en-US" sz="2800" b="0" i="0" u="none" strike="noStrike" kern="1200" cap="none" spc="0" normalizeH="0" baseline="0" noProof="0" dirty="0" smtClean="0">
                <a:ln>
                  <a:noFill/>
                </a:ln>
                <a:effectLst/>
                <a:uLnTx/>
                <a:uFillTx/>
                <a:latin typeface="+mn-ea"/>
              </a:rPr>
              <a:t>架构如下图所示</a:t>
            </a:r>
          </a:p>
        </p:txBody>
      </p:sp>
    </p:spTree>
    <p:extLst>
      <p:ext uri="{BB962C8B-B14F-4D97-AF65-F5344CB8AC3E}">
        <p14:creationId xmlns="" xmlns:p14="http://schemas.microsoft.com/office/powerpoint/2010/main" val="480136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33</a:t>
            </a:fld>
            <a:endParaRPr lang="zh-CN" altLang="en-US">
              <a:solidFill>
                <a:prstClr val="white"/>
              </a:solidFill>
              <a:cs typeface="Garamond"/>
            </a:endParaRPr>
          </a:p>
        </p:txBody>
      </p:sp>
      <p:graphicFrame>
        <p:nvGraphicFramePr>
          <p:cNvPr id="6" name="Object 4"/>
          <p:cNvGraphicFramePr>
            <a:graphicFrameLocks noChangeAspect="1"/>
          </p:cNvGraphicFramePr>
          <p:nvPr>
            <p:extLst>
              <p:ext uri="{D42A27DB-BD31-4B8C-83A1-F6EECF244321}">
                <p14:modId xmlns="" xmlns:p14="http://schemas.microsoft.com/office/powerpoint/2010/main" val="4219571045"/>
              </p:ext>
            </p:extLst>
          </p:nvPr>
        </p:nvGraphicFramePr>
        <p:xfrm>
          <a:off x="1232080" y="1243983"/>
          <a:ext cx="7988300" cy="5991225"/>
        </p:xfrm>
        <a:graphic>
          <a:graphicData uri="http://schemas.openxmlformats.org/presentationml/2006/ole">
            <p:oleObj spid="_x0000_s9330" name="位图图像" r:id="rId3" imgW="6601746" imgH="2962689" progId="PBrush">
              <p:embed/>
            </p:oleObj>
          </a:graphicData>
        </a:graphic>
      </p:graphicFrame>
    </p:spTree>
    <p:extLst>
      <p:ext uri="{BB962C8B-B14F-4D97-AF65-F5344CB8AC3E}">
        <p14:creationId xmlns="" xmlns:p14="http://schemas.microsoft.com/office/powerpoint/2010/main" val="1206504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34</a:t>
            </a:fld>
            <a:endParaRPr lang="zh-CN" altLang="en-US">
              <a:solidFill>
                <a:prstClr val="white"/>
              </a:solidFill>
              <a:cs typeface="Garamond"/>
            </a:endParaRPr>
          </a:p>
        </p:txBody>
      </p:sp>
      <p:sp>
        <p:nvSpPr>
          <p:cNvPr id="8" name="Rectangle 2"/>
          <p:cNvSpPr txBox="1">
            <a:spLocks noRot="1" noChangeArrowheads="1"/>
          </p:cNvSpPr>
          <p:nvPr/>
        </p:nvSpPr>
        <p:spPr bwMode="auto">
          <a:xfrm>
            <a:off x="1003300" y="1422400"/>
            <a:ext cx="8918575"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CC0066"/>
                </a:solidFill>
                <a:effectLst/>
                <a:uLnTx/>
                <a:uFillTx/>
                <a:latin typeface="宋体" pitchFamily="2" charset="-122"/>
                <a:ea typeface="宋体" pitchFamily="2" charset="-122"/>
              </a:rPr>
              <a:t>嵌入式</a:t>
            </a:r>
            <a:r>
              <a:rPr kumimoji="0" lang="en-US" altLang="zh-CN" sz="2800" b="0" i="0" u="none" strike="noStrike" kern="1200" cap="none" spc="0" normalizeH="0" baseline="0" noProof="0" dirty="0" smtClean="0">
                <a:ln>
                  <a:noFill/>
                </a:ln>
                <a:solidFill>
                  <a:srgbClr val="CC0066"/>
                </a:solidFill>
                <a:effectLst/>
                <a:uLnTx/>
                <a:uFillTx/>
                <a:latin typeface="宋体" pitchFamily="2" charset="-122"/>
                <a:ea typeface="宋体" pitchFamily="2" charset="-122"/>
              </a:rPr>
              <a:t>Linux</a:t>
            </a:r>
            <a:r>
              <a:rPr kumimoji="0" lang="zh-CN" altLang="en-US" sz="2800" b="0" i="0" u="none" strike="noStrike" kern="1200" cap="none" spc="0" normalizeH="0" baseline="0" noProof="0" dirty="0" smtClean="0">
                <a:ln>
                  <a:noFill/>
                </a:ln>
                <a:solidFill>
                  <a:srgbClr val="CC0066"/>
                </a:solidFill>
                <a:effectLst/>
                <a:uLnTx/>
                <a:uFillTx/>
                <a:latin typeface="宋体" pitchFamily="2" charset="-122"/>
                <a:ea typeface="宋体" pitchFamily="2" charset="-122"/>
              </a:rPr>
              <a:t>的组成</a:t>
            </a:r>
          </a:p>
        </p:txBody>
      </p:sp>
      <p:sp>
        <p:nvSpPr>
          <p:cNvPr id="9" name="Rectangle 3"/>
          <p:cNvSpPr txBox="1">
            <a:spLocks noRot="1" noChangeArrowheads="1"/>
          </p:cNvSpPr>
          <p:nvPr/>
        </p:nvSpPr>
        <p:spPr bwMode="auto">
          <a:xfrm>
            <a:off x="469900" y="2430463"/>
            <a:ext cx="97536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最基本的嵌入式</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Linux</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系统需要</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3</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个基本元素</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lang="zh-CN" altLang="en-US" sz="2800" dirty="0" smtClean="0">
                <a:solidFill>
                  <a:srgbClr val="FF0000"/>
                </a:solidFill>
                <a:latin typeface="宋体" pitchFamily="2" charset="-122"/>
                <a:ea typeface="宋体" pitchFamily="2" charset="-122"/>
              </a:rPr>
              <a:t>系统引导程序：</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用于完成机器加电后的系统定位引导；</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lang="en-US" altLang="zh-CN" sz="2800" dirty="0" smtClean="0">
                <a:solidFill>
                  <a:srgbClr val="FF0000"/>
                </a:solidFill>
                <a:latin typeface="宋体" pitchFamily="2" charset="-122"/>
                <a:ea typeface="宋体" pitchFamily="2" charset="-122"/>
              </a:rPr>
              <a:t>Linux</a:t>
            </a:r>
            <a:r>
              <a:rPr lang="zh-CN" altLang="en-US" sz="2800" dirty="0" smtClean="0">
                <a:solidFill>
                  <a:srgbClr val="FF0000"/>
                </a:solidFill>
                <a:latin typeface="宋体" pitchFamily="2" charset="-122"/>
                <a:ea typeface="宋体" pitchFamily="2" charset="-122"/>
              </a:rPr>
              <a:t>系统内核：</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为嵌入式应用提供一个软件环境，为应用程序完成基本的底层的资源管理工作；</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lang="zh-CN" altLang="en-US" sz="2800" dirty="0" smtClean="0">
                <a:solidFill>
                  <a:srgbClr val="FF0000"/>
                </a:solidFill>
                <a:latin typeface="宋体" pitchFamily="2" charset="-122"/>
                <a:ea typeface="宋体" pitchFamily="2" charset="-122"/>
              </a:rPr>
              <a:t>初始化过程：</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完成基本的初始化。</a:t>
            </a:r>
          </a:p>
        </p:txBody>
      </p:sp>
    </p:spTree>
    <p:extLst>
      <p:ext uri="{BB962C8B-B14F-4D97-AF65-F5344CB8AC3E}">
        <p14:creationId xmlns="" xmlns:p14="http://schemas.microsoft.com/office/powerpoint/2010/main" val="3798692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35</a:t>
            </a:fld>
            <a:endParaRPr lang="zh-CN" altLang="en-US">
              <a:solidFill>
                <a:prstClr val="white"/>
              </a:solidFill>
              <a:cs typeface="Garamond"/>
            </a:endParaRPr>
          </a:p>
        </p:txBody>
      </p:sp>
      <p:sp>
        <p:nvSpPr>
          <p:cNvPr id="7" name="Rectangle 2"/>
          <p:cNvSpPr txBox="1">
            <a:spLocks noRot="1" noChangeArrowheads="1"/>
          </p:cNvSpPr>
          <p:nvPr/>
        </p:nvSpPr>
        <p:spPr bwMode="auto">
          <a:xfrm>
            <a:off x="393700" y="1498600"/>
            <a:ext cx="97536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CC0066"/>
              </a:buClr>
              <a:buSzPct val="70000"/>
              <a:buFont typeface="Wingdings" panose="05000000000000000000" pitchFamily="2" charset="2"/>
              <a:buNone/>
              <a:tabLst/>
              <a:defRPr/>
            </a:pPr>
            <a:r>
              <a:rPr kumimoji="0" lang="en-US" altLang="zh-CN" sz="3200" b="0" i="0" u="none" strike="noStrike" kern="1200" cap="none" spc="0" normalizeH="0" baseline="0" noProof="0" dirty="0" smtClean="0">
                <a:ln>
                  <a:noFill/>
                </a:ln>
                <a:solidFill>
                  <a:srgbClr val="0033CC"/>
                </a:solidFill>
                <a:effectLst/>
                <a:uLnTx/>
                <a:uFillTx/>
                <a:latin typeface="Arial"/>
                <a:ea typeface="宋体"/>
                <a:cs typeface="+mn-cs"/>
              </a:rPr>
              <a:t>		  </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为使这个最小嵌入式系统具有一定的实用性，还需加上</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硬件的驱动程序</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及</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个或几个应用进程以提供必要的应用功能支持。</a:t>
            </a:r>
          </a:p>
          <a:p>
            <a:pPr marL="342900" marR="0" lvl="0" indent="-342900" algn="l" defTabSz="914400" rtl="0" eaLnBrk="1" fontAlgn="base" latinLnBrk="0" hangingPunct="1">
              <a:lnSpc>
                <a:spcPct val="9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		  如果应用比较复杂，可能还需要添加一个可以在</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ROM</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或</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RAM</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中使用的</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文件系统</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TCP/IP</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网络协议栈等。</a:t>
            </a:r>
          </a:p>
          <a:p>
            <a:pPr marL="342900" marR="0" lvl="0" indent="-342900" algn="l" defTabSz="914400" rtl="0" eaLnBrk="1" fontAlgn="base" latinLnBrk="0" hangingPunct="1">
              <a:lnSpc>
                <a:spcPct val="9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		  在手机等领域，还需要加上</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个</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GUI</a:t>
            </a:r>
            <a:endPar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endParaRPr>
          </a:p>
        </p:txBody>
      </p:sp>
    </p:spTree>
    <p:extLst>
      <p:ext uri="{BB962C8B-B14F-4D97-AF65-F5344CB8AC3E}">
        <p14:creationId xmlns="" xmlns:p14="http://schemas.microsoft.com/office/powerpoint/2010/main" val="3673881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FD0A39C8-551C-407B-A15D-ACFD8D88F08C}"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36</a:t>
            </a:fld>
            <a:endParaRPr lang="zh-CN" altLang="en-US">
              <a:solidFill>
                <a:prstClr val="white"/>
              </a:solidFill>
              <a:cs typeface="Garamond"/>
            </a:endParaRPr>
          </a:p>
        </p:txBody>
      </p:sp>
      <p:sp>
        <p:nvSpPr>
          <p:cNvPr id="8" name="Rectangle 2"/>
          <p:cNvSpPr txBox="1">
            <a:spLocks noRot="1" noChangeArrowheads="1"/>
          </p:cNvSpPr>
          <p:nvPr/>
        </p:nvSpPr>
        <p:spPr bwMode="auto">
          <a:xfrm>
            <a:off x="1073150" y="1041400"/>
            <a:ext cx="854075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i="0" u="none" strike="noStrike" kern="1200" cap="none" spc="0" normalizeH="0" baseline="0" noProof="0" dirty="0" smtClean="0">
                <a:ln>
                  <a:noFill/>
                </a:ln>
                <a:solidFill>
                  <a:srgbClr val="E40000"/>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E40000"/>
                </a:solidFill>
                <a:effectLst/>
                <a:uLnTx/>
                <a:uFillTx/>
                <a:latin typeface="宋体" pitchFamily="2" charset="-122"/>
                <a:ea typeface="宋体" pitchFamily="2" charset="-122"/>
              </a:rPr>
              <a:t>启动</a:t>
            </a:r>
          </a:p>
        </p:txBody>
      </p:sp>
      <p:sp>
        <p:nvSpPr>
          <p:cNvPr id="9" name="Rectangle 3"/>
          <p:cNvSpPr txBox="1">
            <a:spLocks noRot="1" noChangeArrowheads="1"/>
          </p:cNvSpPr>
          <p:nvPr/>
        </p:nvSpPr>
        <p:spPr bwMode="auto">
          <a:xfrm>
            <a:off x="241300" y="2032000"/>
            <a:ext cx="100584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0" lang="en-US" altLang="zh-CN" sz="2800" i="0" u="none" strike="noStrike" kern="1200" cap="none" spc="0" normalizeH="0" baseline="0" noProof="0" dirty="0" err="1" smtClean="0">
                <a:ln>
                  <a:noFill/>
                </a:ln>
                <a:solidFill>
                  <a:srgbClr val="000000"/>
                </a:solidFill>
                <a:effectLst/>
                <a:uLnTx/>
                <a:uFillTx/>
                <a:latin typeface="宋体" pitchFamily="2" charset="-122"/>
                <a:ea typeface="宋体" pitchFamily="2" charset="-122"/>
              </a:rPr>
              <a:t>linux</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的启动</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0" lang="zh-CN" altLang="en-US" i="0" u="none" strike="noStrike" kern="1200" cap="none" spc="0" normalizeH="0" baseline="0" noProof="0" dirty="0" smtClean="0">
                <a:ln>
                  <a:noFill/>
                </a:ln>
                <a:solidFill>
                  <a:srgbClr val="000000"/>
                </a:solidFill>
                <a:effectLst/>
                <a:uLnTx/>
                <a:uFillTx/>
                <a:latin typeface="宋体" pitchFamily="2" charset="-122"/>
                <a:ea typeface="宋体" pitchFamily="2" charset="-122"/>
              </a:rPr>
              <a:t>在</a:t>
            </a:r>
            <a:r>
              <a:rPr kumimoji="0" lang="en-US" altLang="zh-CN" i="0" u="none" strike="noStrike" kern="1200" cap="none" spc="0" normalizeH="0" baseline="0" noProof="0" dirty="0" smtClean="0">
                <a:ln>
                  <a:noFill/>
                </a:ln>
                <a:solidFill>
                  <a:srgbClr val="000000"/>
                </a:solidFill>
                <a:effectLst/>
                <a:uLnTx/>
                <a:uFillTx/>
                <a:latin typeface="宋体" pitchFamily="2" charset="-122"/>
                <a:ea typeface="宋体" pitchFamily="2" charset="-122"/>
              </a:rPr>
              <a:t>x86</a:t>
            </a:r>
            <a:r>
              <a:rPr kumimoji="0" lang="zh-CN" altLang="en-US" i="0" u="none" strike="noStrike" kern="1200" cap="none" spc="0" normalizeH="0" baseline="0" noProof="0" dirty="0" smtClean="0">
                <a:ln>
                  <a:noFill/>
                </a:ln>
                <a:solidFill>
                  <a:srgbClr val="000000"/>
                </a:solidFill>
                <a:effectLst/>
                <a:uLnTx/>
                <a:uFillTx/>
                <a:latin typeface="宋体" pitchFamily="2" charset="-122"/>
                <a:ea typeface="宋体" pitchFamily="2" charset="-122"/>
              </a:rPr>
              <a:t>体系中，</a:t>
            </a:r>
            <a:r>
              <a:rPr kumimoji="0" lang="en-US" altLang="zh-CN" i="0" u="none" strike="noStrike" kern="1200" cap="none" spc="0" normalizeH="0" baseline="0" noProof="0" dirty="0" err="1" smtClean="0">
                <a:ln>
                  <a:noFill/>
                </a:ln>
                <a:solidFill>
                  <a:srgbClr val="000000"/>
                </a:solidFill>
                <a:effectLst/>
                <a:uLnTx/>
                <a:uFillTx/>
                <a:latin typeface="宋体" pitchFamily="2" charset="-122"/>
                <a:ea typeface="宋体" pitchFamily="2" charset="-122"/>
              </a:rPr>
              <a:t>cpu</a:t>
            </a:r>
            <a:r>
              <a:rPr kumimoji="0" lang="zh-CN" altLang="en-US" i="0" u="none" strike="noStrike" kern="1200" cap="none" spc="0" normalizeH="0" baseline="0" noProof="0" dirty="0" smtClean="0">
                <a:ln>
                  <a:noFill/>
                </a:ln>
                <a:solidFill>
                  <a:srgbClr val="000000"/>
                </a:solidFill>
                <a:effectLst/>
                <a:uLnTx/>
                <a:uFillTx/>
                <a:latin typeface="宋体" pitchFamily="2" charset="-122"/>
                <a:ea typeface="宋体" pitchFamily="2" charset="-122"/>
              </a:rPr>
              <a:t>上电后在存储位置</a:t>
            </a:r>
            <a:r>
              <a:rPr kumimoji="0" lang="en-US" altLang="zh-CN" i="0" u="none" strike="noStrike" kern="1200" cap="none" spc="0" normalizeH="0" baseline="0" noProof="0" dirty="0" smtClean="0">
                <a:ln>
                  <a:noFill/>
                </a:ln>
                <a:solidFill>
                  <a:srgbClr val="000000"/>
                </a:solidFill>
                <a:effectLst/>
                <a:uLnTx/>
                <a:uFillTx/>
                <a:latin typeface="宋体" pitchFamily="2" charset="-122"/>
                <a:ea typeface="宋体" pitchFamily="2" charset="-122"/>
              </a:rPr>
              <a:t>0xffff0</a:t>
            </a:r>
            <a:r>
              <a:rPr kumimoji="0" lang="zh-CN" altLang="en-US" i="0" u="none" strike="noStrike" kern="1200" cap="none" spc="0" normalizeH="0" baseline="0" noProof="0" dirty="0" smtClean="0">
                <a:ln>
                  <a:noFill/>
                </a:ln>
                <a:solidFill>
                  <a:srgbClr val="000000"/>
                </a:solidFill>
                <a:effectLst/>
                <a:uLnTx/>
                <a:uFillTx/>
                <a:latin typeface="宋体" pitchFamily="2" charset="-122"/>
                <a:ea typeface="宋体" pitchFamily="2" charset="-122"/>
              </a:rPr>
              <a:t>处开始执行程序代码，这个地址通常是</a:t>
            </a:r>
            <a:r>
              <a:rPr kumimoji="0" lang="en-US" altLang="zh-CN" i="0" u="none" strike="noStrike" kern="1200" cap="none" spc="0" normalizeH="0" baseline="0" noProof="0" dirty="0" smtClean="0">
                <a:ln>
                  <a:noFill/>
                </a:ln>
                <a:solidFill>
                  <a:srgbClr val="000000"/>
                </a:solidFill>
                <a:effectLst/>
                <a:uLnTx/>
                <a:uFillTx/>
                <a:latin typeface="宋体" pitchFamily="2" charset="-122"/>
                <a:ea typeface="宋体" pitchFamily="2" charset="-122"/>
              </a:rPr>
              <a:t>ROM-BIOS</a:t>
            </a:r>
            <a:r>
              <a:rPr kumimoji="0" lang="zh-CN" altLang="en-US" i="0" u="none" strike="noStrike" kern="1200" cap="none" spc="0" normalizeH="0" baseline="0" noProof="0" dirty="0" smtClean="0">
                <a:ln>
                  <a:noFill/>
                </a:ln>
                <a:solidFill>
                  <a:srgbClr val="000000"/>
                </a:solidFill>
                <a:effectLst/>
                <a:uLnTx/>
                <a:uFillTx/>
                <a:latin typeface="宋体" pitchFamily="2" charset="-122"/>
                <a:ea typeface="宋体" pitchFamily="2" charset="-122"/>
              </a:rPr>
              <a:t>中的地址。</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i="0" u="none" strike="noStrike" kern="1200" cap="none" spc="0" normalizeH="0" baseline="0" noProof="0" dirty="0" smtClean="0">
                <a:ln>
                  <a:noFill/>
                </a:ln>
                <a:solidFill>
                  <a:srgbClr val="000000"/>
                </a:solidFill>
                <a:effectLst/>
                <a:uLnTx/>
                <a:uFillTx/>
                <a:latin typeface="宋体" pitchFamily="2" charset="-122"/>
                <a:ea typeface="宋体" pitchFamily="2" charset="-122"/>
              </a:rPr>
              <a:t>BIOS</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硬件检测，资源分配。</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将</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boot loader</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加载到</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RAM</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，然后将控制权交给</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boot loader</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i="0" u="none" strike="noStrike" kern="1200" cap="none" spc="0" normalizeH="0" baseline="0" noProof="0" dirty="0" smtClean="0">
                <a:ln>
                  <a:noFill/>
                </a:ln>
                <a:solidFill>
                  <a:srgbClr val="000000"/>
                </a:solidFill>
                <a:effectLst/>
                <a:uLnTx/>
                <a:uFillTx/>
                <a:latin typeface="宋体" pitchFamily="2" charset="-122"/>
                <a:ea typeface="宋体" pitchFamily="2" charset="-122"/>
              </a:rPr>
              <a:t>boot loader</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将内核映像从硬盘中加载到</a:t>
            </a:r>
            <a:r>
              <a:rPr kumimoji="0" lang="en-US" altLang="zh-CN"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RAM</a:t>
            </a:r>
            <a:r>
              <a:rPr kumimoji="0" lang="zh-CN" altLang="en-US" sz="2800" i="0" u="none" strike="noStrike" kern="1200" cap="none" spc="0" normalizeH="0" baseline="0" noProof="0" dirty="0" smtClean="0">
                <a:ln>
                  <a:noFill/>
                </a:ln>
                <a:solidFill>
                  <a:srgbClr val="000000"/>
                </a:solidFill>
                <a:effectLst/>
                <a:uLnTx/>
                <a:uFillTx/>
                <a:latin typeface="宋体" pitchFamily="2" charset="-122"/>
                <a:ea typeface="宋体" pitchFamily="2" charset="-122"/>
              </a:rPr>
              <a:t>中，然后跳到内核的入口点，启动操作系统。</a:t>
            </a:r>
            <a:endParaRPr kumimoji="0" lang="en-US" altLang="zh-CN" sz="2800" b="1" i="0" u="none" strike="noStrike" kern="1200" cap="none" spc="0" normalizeH="0" baseline="0" noProof="0" dirty="0" smtClean="0">
              <a:ln>
                <a:noFill/>
              </a:ln>
              <a:solidFill>
                <a:srgbClr val="000000"/>
              </a:solidFill>
              <a:effectLst/>
              <a:uLnTx/>
              <a:uFillTx/>
              <a:latin typeface="Arial"/>
              <a:ea typeface="宋体"/>
              <a:cs typeface="+mn-cs"/>
            </a:endParaRPr>
          </a:p>
        </p:txBody>
      </p:sp>
    </p:spTree>
    <p:extLst>
      <p:ext uri="{BB962C8B-B14F-4D97-AF65-F5344CB8AC3E}">
        <p14:creationId xmlns="" xmlns:p14="http://schemas.microsoft.com/office/powerpoint/2010/main" val="189995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37</a:t>
            </a:fld>
            <a:endParaRPr lang="zh-CN" altLang="en-US">
              <a:solidFill>
                <a:prstClr val="white"/>
              </a:solidFill>
              <a:cs typeface="Garamond"/>
            </a:endParaRPr>
          </a:p>
        </p:txBody>
      </p:sp>
      <p:sp>
        <p:nvSpPr>
          <p:cNvPr id="6" name="Rectangle 4"/>
          <p:cNvSpPr>
            <a:spLocks noChangeArrowheads="1"/>
          </p:cNvSpPr>
          <p:nvPr/>
        </p:nvSpPr>
        <p:spPr bwMode="auto">
          <a:xfrm>
            <a:off x="3586140" y="1199488"/>
            <a:ext cx="16002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t>BIOS</a:t>
            </a:r>
          </a:p>
        </p:txBody>
      </p:sp>
      <p:sp>
        <p:nvSpPr>
          <p:cNvPr id="7" name="Rectangle 5"/>
          <p:cNvSpPr>
            <a:spLocks noChangeArrowheads="1"/>
          </p:cNvSpPr>
          <p:nvPr/>
        </p:nvSpPr>
        <p:spPr bwMode="auto">
          <a:xfrm>
            <a:off x="3357540" y="2190088"/>
            <a:ext cx="21336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t>GRUB/LILO</a:t>
            </a:r>
          </a:p>
        </p:txBody>
      </p:sp>
      <p:sp>
        <p:nvSpPr>
          <p:cNvPr id="8" name="Rectangle 6"/>
          <p:cNvSpPr>
            <a:spLocks noChangeArrowheads="1"/>
          </p:cNvSpPr>
          <p:nvPr/>
        </p:nvSpPr>
        <p:spPr bwMode="auto">
          <a:xfrm>
            <a:off x="3354365" y="3180688"/>
            <a:ext cx="2133600"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t>Kernel boot</a:t>
            </a:r>
          </a:p>
          <a:p>
            <a:pPr algn="ctr"/>
            <a:r>
              <a:rPr lang="en-US" altLang="zh-CN" sz="2400" b="1" dirty="0" err="1">
                <a:solidFill>
                  <a:schemeClr val="hlink"/>
                </a:solidFill>
              </a:rPr>
              <a:t>start_kernel</a:t>
            </a:r>
            <a:r>
              <a:rPr lang="en-US" altLang="zh-CN" sz="2400" dirty="0">
                <a:solidFill>
                  <a:schemeClr val="hlink"/>
                </a:solidFill>
              </a:rPr>
              <a:t> ()</a:t>
            </a:r>
          </a:p>
        </p:txBody>
      </p:sp>
      <p:sp>
        <p:nvSpPr>
          <p:cNvPr id="9" name="Rectangle 7"/>
          <p:cNvSpPr>
            <a:spLocks noChangeArrowheads="1"/>
          </p:cNvSpPr>
          <p:nvPr/>
        </p:nvSpPr>
        <p:spPr bwMode="auto">
          <a:xfrm>
            <a:off x="3627415" y="4476088"/>
            <a:ext cx="16002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init</a:t>
            </a:r>
          </a:p>
        </p:txBody>
      </p:sp>
      <p:sp>
        <p:nvSpPr>
          <p:cNvPr id="10" name="Rectangle 8"/>
          <p:cNvSpPr>
            <a:spLocks noChangeArrowheads="1"/>
          </p:cNvSpPr>
          <p:nvPr/>
        </p:nvSpPr>
        <p:spPr bwMode="auto">
          <a:xfrm>
            <a:off x="6100740" y="4171288"/>
            <a:ext cx="19050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err="1"/>
              <a:t>rc.sysinit</a:t>
            </a:r>
            <a:endParaRPr lang="en-US" altLang="zh-CN" sz="2800" b="1" dirty="0"/>
          </a:p>
        </p:txBody>
      </p:sp>
      <p:sp>
        <p:nvSpPr>
          <p:cNvPr id="11" name="Rectangle 9"/>
          <p:cNvSpPr>
            <a:spLocks noChangeArrowheads="1"/>
          </p:cNvSpPr>
          <p:nvPr/>
        </p:nvSpPr>
        <p:spPr bwMode="auto">
          <a:xfrm>
            <a:off x="6100740" y="4857088"/>
            <a:ext cx="16002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rc</a:t>
            </a:r>
          </a:p>
        </p:txBody>
      </p:sp>
      <p:sp>
        <p:nvSpPr>
          <p:cNvPr id="12" name="Rectangle 10"/>
          <p:cNvSpPr>
            <a:spLocks noChangeArrowheads="1"/>
          </p:cNvSpPr>
          <p:nvPr/>
        </p:nvSpPr>
        <p:spPr bwMode="auto">
          <a:xfrm>
            <a:off x="3475015" y="5619088"/>
            <a:ext cx="19050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mingetty</a:t>
            </a:r>
          </a:p>
        </p:txBody>
      </p:sp>
      <p:sp>
        <p:nvSpPr>
          <p:cNvPr id="13" name="Rectangle 11"/>
          <p:cNvSpPr>
            <a:spLocks noChangeArrowheads="1"/>
          </p:cNvSpPr>
          <p:nvPr/>
        </p:nvSpPr>
        <p:spPr bwMode="auto">
          <a:xfrm>
            <a:off x="6253140" y="5619088"/>
            <a:ext cx="16002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hlink"/>
                </a:solidFill>
              </a:rPr>
              <a:t>login()</a:t>
            </a:r>
          </a:p>
        </p:txBody>
      </p:sp>
      <p:sp>
        <p:nvSpPr>
          <p:cNvPr id="14" name="Rectangle 12"/>
          <p:cNvSpPr>
            <a:spLocks noChangeArrowheads="1"/>
          </p:cNvSpPr>
          <p:nvPr/>
        </p:nvSpPr>
        <p:spPr bwMode="auto">
          <a:xfrm>
            <a:off x="3471840" y="6609688"/>
            <a:ext cx="19050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shell</a:t>
            </a:r>
          </a:p>
        </p:txBody>
      </p:sp>
      <p:sp>
        <p:nvSpPr>
          <p:cNvPr id="15" name="Line 13"/>
          <p:cNvSpPr>
            <a:spLocks noChangeShapeType="1"/>
          </p:cNvSpPr>
          <p:nvPr/>
        </p:nvSpPr>
        <p:spPr bwMode="auto">
          <a:xfrm>
            <a:off x="4424340" y="1732888"/>
            <a:ext cx="0" cy="4572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4424340" y="2723488"/>
            <a:ext cx="0" cy="4572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4424340" y="4018888"/>
            <a:ext cx="0" cy="4572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4452915" y="5009488"/>
            <a:ext cx="0" cy="6096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4424340" y="6152488"/>
            <a:ext cx="0" cy="4572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flipV="1">
            <a:off x="5186340" y="4171288"/>
            <a:ext cx="914400" cy="304800"/>
          </a:xfrm>
          <a:prstGeom prst="line">
            <a:avLst/>
          </a:prstGeom>
          <a:noFill/>
          <a:ln w="381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flipH="1">
            <a:off x="5186340" y="4704688"/>
            <a:ext cx="914400" cy="0"/>
          </a:xfrm>
          <a:prstGeom prst="line">
            <a:avLst/>
          </a:prstGeom>
          <a:noFill/>
          <a:ln w="381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a:off x="5186340" y="4857088"/>
            <a:ext cx="914400" cy="0"/>
          </a:xfrm>
          <a:prstGeom prst="line">
            <a:avLst/>
          </a:prstGeom>
          <a:noFill/>
          <a:ln w="381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flipH="1" flipV="1">
            <a:off x="5186340" y="5009488"/>
            <a:ext cx="914400" cy="304800"/>
          </a:xfrm>
          <a:prstGeom prst="line">
            <a:avLst/>
          </a:prstGeom>
          <a:noFill/>
          <a:ln w="381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4"/>
          <p:cNvSpPr>
            <a:spLocks noChangeShapeType="1"/>
          </p:cNvSpPr>
          <p:nvPr/>
        </p:nvSpPr>
        <p:spPr bwMode="auto">
          <a:xfrm>
            <a:off x="5338740" y="5619088"/>
            <a:ext cx="914400" cy="0"/>
          </a:xfrm>
          <a:prstGeom prst="line">
            <a:avLst/>
          </a:prstGeom>
          <a:noFill/>
          <a:ln w="381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5"/>
          <p:cNvSpPr>
            <a:spLocks noChangeShapeType="1"/>
          </p:cNvSpPr>
          <p:nvPr/>
        </p:nvSpPr>
        <p:spPr bwMode="auto">
          <a:xfrm flipH="1">
            <a:off x="5338740" y="6152488"/>
            <a:ext cx="914400" cy="0"/>
          </a:xfrm>
          <a:prstGeom prst="line">
            <a:avLst/>
          </a:prstGeom>
          <a:noFill/>
          <a:ln w="381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6"/>
          <p:cNvSpPr>
            <a:spLocks noChangeShapeType="1"/>
          </p:cNvSpPr>
          <p:nvPr/>
        </p:nvSpPr>
        <p:spPr bwMode="auto">
          <a:xfrm>
            <a:off x="5383190" y="6838288"/>
            <a:ext cx="10668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a:off x="2747940" y="1428088"/>
            <a:ext cx="838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AutoShape 33"/>
          <p:cNvSpPr>
            <a:spLocks noChangeArrowheads="1"/>
          </p:cNvSpPr>
          <p:nvPr/>
        </p:nvSpPr>
        <p:spPr bwMode="auto">
          <a:xfrm>
            <a:off x="842940" y="2342488"/>
            <a:ext cx="2133600" cy="1066800"/>
          </a:xfrm>
          <a:prstGeom prst="cloudCallout">
            <a:avLst>
              <a:gd name="adj1" fmla="val 65995"/>
              <a:gd name="adj2" fmla="val 62500"/>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chemeClr val="bg1"/>
                </a:solidFill>
              </a:rPr>
              <a:t>进入</a:t>
            </a:r>
            <a:r>
              <a:rPr lang="en-US" altLang="zh-CN" sz="2000" b="1">
                <a:solidFill>
                  <a:schemeClr val="bg1"/>
                </a:solidFill>
              </a:rPr>
              <a:t>linux</a:t>
            </a:r>
            <a:r>
              <a:rPr lang="zh-CN" altLang="en-US" sz="2000" b="1">
                <a:solidFill>
                  <a:schemeClr val="bg1"/>
                </a:solidFill>
              </a:rPr>
              <a:t>操作系统中</a:t>
            </a:r>
          </a:p>
        </p:txBody>
      </p:sp>
      <p:sp>
        <p:nvSpPr>
          <p:cNvPr id="29" name="AutoShape 34"/>
          <p:cNvSpPr>
            <a:spLocks noChangeArrowheads="1"/>
          </p:cNvSpPr>
          <p:nvPr/>
        </p:nvSpPr>
        <p:spPr bwMode="auto">
          <a:xfrm>
            <a:off x="690540" y="3714088"/>
            <a:ext cx="2362200" cy="1600200"/>
          </a:xfrm>
          <a:prstGeom prst="cloudCallout">
            <a:avLst>
              <a:gd name="adj1" fmla="val 72245"/>
              <a:gd name="adj2" fmla="val 14880"/>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bg1"/>
                </a:solidFill>
              </a:rPr>
              <a:t>完成外设及其驱动程序的加载和初始化</a:t>
            </a:r>
          </a:p>
        </p:txBody>
      </p:sp>
      <p:sp>
        <p:nvSpPr>
          <p:cNvPr id="30" name="AutoShape 35"/>
          <p:cNvSpPr>
            <a:spLocks noChangeArrowheads="1"/>
          </p:cNvSpPr>
          <p:nvPr/>
        </p:nvSpPr>
        <p:spPr bwMode="auto">
          <a:xfrm>
            <a:off x="7777140" y="2952088"/>
            <a:ext cx="1981200" cy="1447800"/>
          </a:xfrm>
          <a:prstGeom prst="wedgeEllipseCallout">
            <a:avLst>
              <a:gd name="adj1" fmla="val -38380"/>
              <a:gd name="adj2" fmla="val 56250"/>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bg1"/>
                </a:solidFill>
              </a:rPr>
              <a:t>激活交换分区，检查磁盘，加载硬件模块</a:t>
            </a:r>
          </a:p>
        </p:txBody>
      </p:sp>
      <p:sp>
        <p:nvSpPr>
          <p:cNvPr id="31" name="AutoShape 37"/>
          <p:cNvSpPr>
            <a:spLocks noChangeArrowheads="1"/>
          </p:cNvSpPr>
          <p:nvPr/>
        </p:nvSpPr>
        <p:spPr bwMode="auto">
          <a:xfrm>
            <a:off x="7929540" y="4704688"/>
            <a:ext cx="1828800" cy="1447800"/>
          </a:xfrm>
          <a:prstGeom prst="wedgeEllipseCallout">
            <a:avLst>
              <a:gd name="adj1" fmla="val -61894"/>
              <a:gd name="adj2" fmla="val -25657"/>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bg1"/>
                </a:solidFill>
              </a:rPr>
              <a:t>不同的启动参数，实现不同的启动设置</a:t>
            </a:r>
          </a:p>
        </p:txBody>
      </p:sp>
      <p:sp>
        <p:nvSpPr>
          <p:cNvPr id="32" name="AutoShape 38"/>
          <p:cNvSpPr>
            <a:spLocks noChangeArrowheads="1"/>
          </p:cNvSpPr>
          <p:nvPr/>
        </p:nvSpPr>
        <p:spPr bwMode="auto">
          <a:xfrm>
            <a:off x="1300140" y="5390488"/>
            <a:ext cx="1600200" cy="914400"/>
          </a:xfrm>
          <a:prstGeom prst="cloudCallout">
            <a:avLst>
              <a:gd name="adj1" fmla="val 82542"/>
              <a:gd name="adj2" fmla="val 7120"/>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chemeClr val="bg1"/>
                </a:solidFill>
              </a:rPr>
              <a:t>用户登录</a:t>
            </a:r>
          </a:p>
        </p:txBody>
      </p:sp>
      <p:sp>
        <p:nvSpPr>
          <p:cNvPr id="33" name="AutoShape 40"/>
          <p:cNvSpPr>
            <a:spLocks noChangeArrowheads="1"/>
          </p:cNvSpPr>
          <p:nvPr/>
        </p:nvSpPr>
        <p:spPr bwMode="auto">
          <a:xfrm>
            <a:off x="827065" y="1078838"/>
            <a:ext cx="1905000" cy="685800"/>
          </a:xfrm>
          <a:prstGeom prst="flowChartTerminator">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t>power</a:t>
            </a:r>
          </a:p>
        </p:txBody>
      </p:sp>
      <p:sp>
        <p:nvSpPr>
          <p:cNvPr id="34" name="AutoShape 41"/>
          <p:cNvSpPr>
            <a:spLocks noChangeArrowheads="1"/>
          </p:cNvSpPr>
          <p:nvPr/>
        </p:nvSpPr>
        <p:spPr bwMode="auto">
          <a:xfrm>
            <a:off x="1071540" y="6381088"/>
            <a:ext cx="1981200" cy="914400"/>
          </a:xfrm>
          <a:prstGeom prst="cloudCallout">
            <a:avLst>
              <a:gd name="adj1" fmla="val 71634"/>
              <a:gd name="adj2" fmla="val 4167"/>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chemeClr val="bg1"/>
                </a:solidFill>
              </a:rPr>
              <a:t>执行配置文件</a:t>
            </a:r>
          </a:p>
        </p:txBody>
      </p:sp>
      <p:sp>
        <p:nvSpPr>
          <p:cNvPr id="35" name="AutoShape 42"/>
          <p:cNvSpPr>
            <a:spLocks noChangeArrowheads="1"/>
          </p:cNvSpPr>
          <p:nvPr/>
        </p:nvSpPr>
        <p:spPr bwMode="auto">
          <a:xfrm>
            <a:off x="6481740" y="6457288"/>
            <a:ext cx="2667000" cy="762000"/>
          </a:xfrm>
          <a:prstGeom prst="flowChartTerminator">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t>You can use LINUX</a:t>
            </a:r>
          </a:p>
        </p:txBody>
      </p:sp>
    </p:spTree>
    <p:extLst>
      <p:ext uri="{BB962C8B-B14F-4D97-AF65-F5344CB8AC3E}">
        <p14:creationId xmlns="" xmlns:p14="http://schemas.microsoft.com/office/powerpoint/2010/main" val="1280976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38</a:t>
            </a:fld>
            <a:endParaRPr lang="zh-CN" altLang="en-US">
              <a:solidFill>
                <a:prstClr val="white"/>
              </a:solidFill>
              <a:cs typeface="Garamond"/>
            </a:endParaRPr>
          </a:p>
        </p:txBody>
      </p:sp>
      <p:sp>
        <p:nvSpPr>
          <p:cNvPr id="20" name="Rectangle 2"/>
          <p:cNvSpPr txBox="1">
            <a:spLocks noRot="1" noChangeArrowheads="1"/>
          </p:cNvSpPr>
          <p:nvPr/>
        </p:nvSpPr>
        <p:spPr bwMode="auto">
          <a:xfrm>
            <a:off x="927100" y="1038225"/>
            <a:ext cx="854075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smtClean="0">
                <a:ln>
                  <a:noFill/>
                </a:ln>
                <a:solidFill>
                  <a:srgbClr val="E40000"/>
                </a:solidFill>
                <a:effectLst/>
                <a:uLnTx/>
                <a:uFillTx/>
                <a:latin typeface="+mn-ea"/>
                <a:ea typeface="+mn-ea"/>
                <a:cs typeface="+mj-cs"/>
              </a:rPr>
              <a:t>嵌入式</a:t>
            </a:r>
            <a:r>
              <a:rPr kumimoji="0" lang="en-US" altLang="zh-CN" sz="2800" i="0" u="none" strike="noStrike" kern="1200" cap="none" spc="0" normalizeH="0" baseline="0" noProof="0" dirty="0" err="1" smtClean="0">
                <a:ln>
                  <a:noFill/>
                </a:ln>
                <a:solidFill>
                  <a:srgbClr val="E40000"/>
                </a:solidFill>
                <a:effectLst/>
                <a:uLnTx/>
                <a:uFillTx/>
                <a:latin typeface="+mn-ea"/>
                <a:ea typeface="+mn-ea"/>
                <a:cs typeface="+mj-cs"/>
              </a:rPr>
              <a:t>linux</a:t>
            </a:r>
            <a:r>
              <a:rPr kumimoji="0" lang="en-US" altLang="zh-CN" sz="2800" i="0" u="none" strike="noStrike" kern="1200" cap="none" spc="0" normalizeH="0" baseline="0" noProof="0" dirty="0" smtClean="0">
                <a:ln>
                  <a:noFill/>
                </a:ln>
                <a:solidFill>
                  <a:srgbClr val="E40000"/>
                </a:solidFill>
                <a:effectLst/>
                <a:uLnTx/>
                <a:uFillTx/>
                <a:latin typeface="+mn-ea"/>
                <a:ea typeface="+mn-ea"/>
                <a:cs typeface="+mj-cs"/>
              </a:rPr>
              <a:t> </a:t>
            </a:r>
            <a:r>
              <a:rPr kumimoji="0" lang="en-US" altLang="zh-CN" sz="2800" i="0" u="none" strike="noStrike" kern="1200" cap="none" spc="0" normalizeH="0" baseline="0" noProof="0" dirty="0" err="1" smtClean="0">
                <a:ln>
                  <a:noFill/>
                </a:ln>
                <a:solidFill>
                  <a:srgbClr val="E40000"/>
                </a:solidFill>
                <a:effectLst/>
                <a:uLnTx/>
                <a:uFillTx/>
                <a:latin typeface="+mn-ea"/>
                <a:ea typeface="+mn-ea"/>
                <a:cs typeface="+mj-cs"/>
              </a:rPr>
              <a:t>bootloader</a:t>
            </a:r>
            <a:endParaRPr kumimoji="0" lang="en-US" altLang="zh-CN" sz="2800" i="0" u="none" strike="noStrike" kern="1200" cap="none" spc="0" normalizeH="0" baseline="0" noProof="0" dirty="0" smtClean="0">
              <a:ln>
                <a:noFill/>
              </a:ln>
              <a:solidFill>
                <a:srgbClr val="E40000"/>
              </a:solidFill>
              <a:effectLst/>
              <a:uLnTx/>
              <a:uFillTx/>
              <a:latin typeface="+mn-ea"/>
              <a:ea typeface="+mn-ea"/>
              <a:cs typeface="+mj-cs"/>
            </a:endParaRPr>
          </a:p>
        </p:txBody>
      </p:sp>
      <p:sp>
        <p:nvSpPr>
          <p:cNvPr id="21" name="Rectangle 3"/>
          <p:cNvSpPr txBox="1">
            <a:spLocks noRot="1" noChangeArrowheads="1"/>
          </p:cNvSpPr>
          <p:nvPr/>
        </p:nvSpPr>
        <p:spPr bwMode="auto">
          <a:xfrm>
            <a:off x="1231900" y="2181225"/>
            <a:ext cx="8534400" cy="4956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0" lang="en-US" altLang="zh-CN" sz="2800" i="0" u="none" strike="noStrike" kern="1200" cap="none" spc="0" normalizeH="0" baseline="0" noProof="0" dirty="0" smtClean="0">
                <a:ln>
                  <a:noFill/>
                </a:ln>
                <a:solidFill>
                  <a:srgbClr val="000000"/>
                </a:solidFill>
                <a:effectLst/>
                <a:uLnTx/>
                <a:uFillTx/>
                <a:latin typeface="+mn-ea"/>
                <a:cs typeface="+mn-cs"/>
              </a:rPr>
              <a:t>Boot loader</a:t>
            </a:r>
            <a:r>
              <a:rPr kumimoji="0" lang="zh-CN" altLang="en-US" sz="2800" i="0" u="none" strike="noStrike" kern="1200" cap="none" spc="0" normalizeH="0" baseline="0" noProof="0" dirty="0" smtClean="0">
                <a:ln>
                  <a:noFill/>
                </a:ln>
                <a:solidFill>
                  <a:srgbClr val="000000"/>
                </a:solidFill>
                <a:effectLst/>
                <a:uLnTx/>
                <a:uFillTx/>
                <a:latin typeface="+mn-ea"/>
                <a:cs typeface="+mn-cs"/>
              </a:rPr>
              <a:t>的结构</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i="0" u="none" strike="noStrike" kern="1200" cap="none" spc="0" normalizeH="0" baseline="0" noProof="0" dirty="0" smtClean="0">
                <a:ln>
                  <a:noFill/>
                </a:ln>
                <a:solidFill>
                  <a:srgbClr val="000000"/>
                </a:solidFill>
                <a:effectLst/>
                <a:uLnTx/>
                <a:uFillTx/>
                <a:latin typeface="+mn-ea"/>
                <a:cs typeface="+mn-cs"/>
              </a:rPr>
              <a:t>stage1</a:t>
            </a:r>
            <a:r>
              <a:rPr kumimoji="0" lang="zh-CN" altLang="en-US" i="0" u="none" strike="noStrike" kern="1200" cap="none" spc="0" normalizeH="0" baseline="0" noProof="0" dirty="0" smtClean="0">
                <a:ln>
                  <a:noFill/>
                </a:ln>
                <a:solidFill>
                  <a:srgbClr val="000000"/>
                </a:solidFill>
                <a:effectLst/>
                <a:uLnTx/>
                <a:uFillTx/>
                <a:latin typeface="+mn-ea"/>
                <a:cs typeface="+mn-cs"/>
              </a:rPr>
              <a:t>（汇编语言实现）</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None/>
              <a:tabLst/>
              <a:defRPr/>
            </a:pPr>
            <a:endParaRPr kumimoji="0" lang="zh-CN" altLang="en-US" sz="2400" b="1" i="0" u="none" strike="noStrike" kern="1200" cap="none" spc="0" normalizeH="0" baseline="0" noProof="0" dirty="0" smtClean="0">
              <a:ln>
                <a:noFill/>
              </a:ln>
              <a:solidFill>
                <a:srgbClr val="000000"/>
              </a:solidFill>
              <a:effectLst/>
              <a:uLnTx/>
              <a:uFillTx/>
              <a:latin typeface="Arial"/>
              <a:ea typeface="宋体"/>
              <a:cs typeface="+mn-cs"/>
            </a:endParaRP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None/>
              <a:tabLst/>
              <a:defRPr/>
            </a:pPr>
            <a:endParaRPr kumimoji="0" lang="zh-CN" altLang="en-US" sz="2400" b="0" i="0" u="none" strike="noStrike" kern="1200" cap="none" spc="0" normalizeH="0" baseline="0" noProof="0" dirty="0" smtClean="0">
              <a:ln>
                <a:noFill/>
              </a:ln>
              <a:solidFill>
                <a:srgbClr val="000000"/>
              </a:solidFill>
              <a:effectLst/>
              <a:uLnTx/>
              <a:uFillTx/>
              <a:latin typeface="Arial"/>
              <a:ea typeface="宋体"/>
              <a:cs typeface="+mn-cs"/>
            </a:endParaRP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None/>
              <a:tabLst/>
              <a:defRPr/>
            </a:pPr>
            <a:endParaRPr kumimoji="0" lang="zh-CN" altLang="en-US" sz="2400" b="0" i="0" u="none" strike="noStrike" kern="1200" cap="none" spc="0" normalizeH="0" baseline="0" noProof="0" dirty="0" smtClean="0">
              <a:ln>
                <a:noFill/>
              </a:ln>
              <a:solidFill>
                <a:srgbClr val="000000"/>
              </a:solidFill>
              <a:effectLst/>
              <a:uLnTx/>
              <a:uFillTx/>
              <a:latin typeface="Arial"/>
              <a:ea typeface="宋体"/>
              <a:cs typeface="+mn-cs"/>
            </a:endParaRP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endParaRPr kumimoji="0" lang="zh-CN" altLang="en-US" sz="2800" b="1" i="0" u="none" strike="noStrike" kern="1200" cap="none" spc="0" normalizeH="0" baseline="0" noProof="0" dirty="0" smtClean="0">
              <a:ln>
                <a:noFill/>
              </a:ln>
              <a:solidFill>
                <a:srgbClr val="000000"/>
              </a:solidFill>
              <a:effectLst/>
              <a:uLnTx/>
              <a:uFillTx/>
              <a:latin typeface="Arial"/>
              <a:ea typeface="宋体"/>
              <a:cs typeface="+mn-cs"/>
            </a:endParaRP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sz="2800" i="0" u="none" strike="noStrike" kern="1200" cap="none" spc="0" normalizeH="0" baseline="0" noProof="0" dirty="0" smtClean="0">
                <a:ln>
                  <a:noFill/>
                </a:ln>
                <a:solidFill>
                  <a:srgbClr val="000000"/>
                </a:solidFill>
                <a:effectLst/>
                <a:uLnTx/>
                <a:uFillTx/>
                <a:latin typeface="+mn-ea"/>
                <a:cs typeface="+mn-cs"/>
              </a:rPr>
              <a:t>stage2</a:t>
            </a:r>
            <a:r>
              <a:rPr kumimoji="0" lang="zh-CN" altLang="en-US" sz="2800" i="0" u="none" strike="noStrike" kern="1200" cap="none" spc="0" normalizeH="0" baseline="0" noProof="0" dirty="0" smtClean="0">
                <a:ln>
                  <a:noFill/>
                </a:ln>
                <a:solidFill>
                  <a:srgbClr val="000000"/>
                </a:solidFill>
                <a:effectLst/>
                <a:uLnTx/>
                <a:uFillTx/>
                <a:latin typeface="+mn-ea"/>
                <a:cs typeface="+mn-cs"/>
              </a:rPr>
              <a:t>（</a:t>
            </a:r>
            <a:r>
              <a:rPr kumimoji="0" lang="en-US" altLang="zh-CN" sz="2800" i="0" u="none" strike="noStrike" kern="1200" cap="none" spc="0" normalizeH="0" baseline="0" noProof="0" dirty="0" smtClean="0">
                <a:ln>
                  <a:noFill/>
                </a:ln>
                <a:solidFill>
                  <a:srgbClr val="000000"/>
                </a:solidFill>
                <a:effectLst/>
                <a:uLnTx/>
                <a:uFillTx/>
                <a:latin typeface="+mn-ea"/>
                <a:cs typeface="+mn-cs"/>
              </a:rPr>
              <a:t>c</a:t>
            </a:r>
            <a:r>
              <a:rPr kumimoji="0" lang="zh-CN" altLang="en-US" sz="2800" i="0" u="none" strike="noStrike" kern="1200" cap="none" spc="0" normalizeH="0" baseline="0" noProof="0" dirty="0" smtClean="0">
                <a:ln>
                  <a:noFill/>
                </a:ln>
                <a:solidFill>
                  <a:srgbClr val="000000"/>
                </a:solidFill>
                <a:effectLst/>
                <a:uLnTx/>
                <a:uFillTx/>
                <a:latin typeface="+mn-ea"/>
                <a:cs typeface="+mn-cs"/>
              </a:rPr>
              <a:t>语言实现）</a:t>
            </a:r>
          </a:p>
        </p:txBody>
      </p:sp>
      <p:sp>
        <p:nvSpPr>
          <p:cNvPr id="22" name="Rectangle 4"/>
          <p:cNvSpPr>
            <a:spLocks noChangeArrowheads="1"/>
          </p:cNvSpPr>
          <p:nvPr/>
        </p:nvSpPr>
        <p:spPr bwMode="auto">
          <a:xfrm>
            <a:off x="1219200" y="3368675"/>
            <a:ext cx="1447800" cy="990600"/>
          </a:xfrm>
          <a:prstGeom prst="rect">
            <a:avLst/>
          </a:prstGeom>
          <a:solidFill>
            <a:srgbClr val="E1F4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Arial" panose="020B0604020202020204" pitchFamily="34" charset="0"/>
              </a:rPr>
              <a:t>硬件设备</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Arial" panose="020B0604020202020204" pitchFamily="34" charset="0"/>
              </a:rPr>
              <a:t>初始化</a:t>
            </a:r>
          </a:p>
        </p:txBody>
      </p:sp>
      <p:sp>
        <p:nvSpPr>
          <p:cNvPr id="23" name="Line 6"/>
          <p:cNvSpPr>
            <a:spLocks noChangeShapeType="1"/>
          </p:cNvSpPr>
          <p:nvPr/>
        </p:nvSpPr>
        <p:spPr bwMode="auto">
          <a:xfrm>
            <a:off x="2667000" y="3902075"/>
            <a:ext cx="533400"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Rectangle 7"/>
          <p:cNvSpPr>
            <a:spLocks noChangeArrowheads="1"/>
          </p:cNvSpPr>
          <p:nvPr/>
        </p:nvSpPr>
        <p:spPr bwMode="auto">
          <a:xfrm>
            <a:off x="3213100" y="3400425"/>
            <a:ext cx="3048000" cy="990600"/>
          </a:xfrm>
          <a:prstGeom prst="rect">
            <a:avLst/>
          </a:prstGeom>
          <a:solidFill>
            <a:srgbClr val="E1F4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mn-ea"/>
              </a:rPr>
              <a:t>准备</a:t>
            </a:r>
            <a:r>
              <a:rPr kumimoji="0" lang="en-US" altLang="zh-CN" sz="2400" i="0" u="none" strike="noStrike" kern="0" cap="none" spc="0" normalizeH="0" baseline="0" noProof="0" dirty="0" smtClean="0">
                <a:ln>
                  <a:noFill/>
                </a:ln>
                <a:solidFill>
                  <a:srgbClr val="000000"/>
                </a:solidFill>
                <a:effectLst/>
                <a:uLnTx/>
                <a:uFillTx/>
                <a:latin typeface="+mn-ea"/>
              </a:rPr>
              <a:t>RAM</a:t>
            </a:r>
            <a:r>
              <a:rPr kumimoji="0" lang="zh-CN" altLang="en-US" sz="2400" i="0" u="none" strike="noStrike" kern="0" cap="none" spc="0" normalizeH="0" baseline="0" noProof="0" dirty="0" smtClean="0">
                <a:ln>
                  <a:noFill/>
                </a:ln>
                <a:solidFill>
                  <a:srgbClr val="000000"/>
                </a:solidFill>
                <a:effectLst/>
                <a:uLnTx/>
                <a:uFillTx/>
                <a:latin typeface="+mn-ea"/>
              </a:rPr>
              <a:t>，将</a:t>
            </a:r>
            <a:r>
              <a:rPr kumimoji="0" lang="en-US" altLang="zh-CN" sz="2400" i="0" u="none" strike="noStrike" kern="0" cap="none" spc="0" normalizeH="0" baseline="0" noProof="0" dirty="0" smtClean="0">
                <a:ln>
                  <a:noFill/>
                </a:ln>
                <a:solidFill>
                  <a:srgbClr val="000000"/>
                </a:solidFill>
                <a:effectLst/>
                <a:uLnTx/>
                <a:uFillTx/>
                <a:latin typeface="+mn-ea"/>
              </a:rPr>
              <a:t>stage2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mn-ea"/>
              </a:rPr>
              <a:t>部分拷贝到</a:t>
            </a:r>
            <a:r>
              <a:rPr kumimoji="0" lang="en-US" altLang="zh-CN" sz="2400" i="0" u="none" strike="noStrike" kern="0" cap="none" spc="0" normalizeH="0" baseline="0" noProof="0" dirty="0" smtClean="0">
                <a:ln>
                  <a:noFill/>
                </a:ln>
                <a:solidFill>
                  <a:srgbClr val="000000"/>
                </a:solidFill>
                <a:effectLst/>
                <a:uLnTx/>
                <a:uFillTx/>
                <a:latin typeface="+mn-ea"/>
              </a:rPr>
              <a:t>RAM</a:t>
            </a:r>
            <a:r>
              <a:rPr kumimoji="0" lang="zh-CN" altLang="en-US" sz="2400" i="0" u="none" strike="noStrike" kern="0" cap="none" spc="0" normalizeH="0" baseline="0" noProof="0" dirty="0" smtClean="0">
                <a:ln>
                  <a:noFill/>
                </a:ln>
                <a:solidFill>
                  <a:srgbClr val="000000"/>
                </a:solidFill>
                <a:effectLst/>
                <a:uLnTx/>
                <a:uFillTx/>
                <a:latin typeface="+mn-ea"/>
              </a:rPr>
              <a:t>中</a:t>
            </a:r>
          </a:p>
        </p:txBody>
      </p:sp>
      <p:sp>
        <p:nvSpPr>
          <p:cNvPr id="25" name="Rectangle 8"/>
          <p:cNvSpPr>
            <a:spLocks noChangeArrowheads="1"/>
          </p:cNvSpPr>
          <p:nvPr/>
        </p:nvSpPr>
        <p:spPr bwMode="auto">
          <a:xfrm>
            <a:off x="6988175" y="3400425"/>
            <a:ext cx="2536825" cy="990600"/>
          </a:xfrm>
          <a:prstGeom prst="rect">
            <a:avLst/>
          </a:prstGeom>
          <a:solidFill>
            <a:srgbClr val="E1F4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mn-ea"/>
              </a:rPr>
              <a:t>设置堆栈，跳转到</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i="0" u="none" strike="noStrike" kern="0" cap="none" spc="0" normalizeH="0" baseline="0" noProof="0" dirty="0" smtClean="0">
                <a:ln>
                  <a:noFill/>
                </a:ln>
                <a:solidFill>
                  <a:srgbClr val="000000"/>
                </a:solidFill>
                <a:effectLst/>
                <a:uLnTx/>
                <a:uFillTx/>
                <a:latin typeface="+mn-ea"/>
              </a:rPr>
              <a:t>stage2</a:t>
            </a:r>
            <a:r>
              <a:rPr kumimoji="0" lang="zh-CN" altLang="en-US" sz="2400" i="0" u="none" strike="noStrike" kern="0" cap="none" spc="0" normalizeH="0" baseline="0" noProof="0" dirty="0" smtClean="0">
                <a:ln>
                  <a:noFill/>
                </a:ln>
                <a:solidFill>
                  <a:srgbClr val="000000"/>
                </a:solidFill>
                <a:effectLst/>
                <a:uLnTx/>
                <a:uFillTx/>
                <a:latin typeface="+mn-ea"/>
              </a:rPr>
              <a:t>的入口点</a:t>
            </a:r>
          </a:p>
        </p:txBody>
      </p:sp>
      <p:sp>
        <p:nvSpPr>
          <p:cNvPr id="26" name="Line 9"/>
          <p:cNvSpPr>
            <a:spLocks noChangeShapeType="1"/>
          </p:cNvSpPr>
          <p:nvPr/>
        </p:nvSpPr>
        <p:spPr bwMode="auto">
          <a:xfrm>
            <a:off x="6248400" y="3902075"/>
            <a:ext cx="685800"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Rectangle 10"/>
          <p:cNvSpPr>
            <a:spLocks noChangeArrowheads="1"/>
          </p:cNvSpPr>
          <p:nvPr/>
        </p:nvSpPr>
        <p:spPr bwMode="auto">
          <a:xfrm>
            <a:off x="927100" y="5991225"/>
            <a:ext cx="1447800" cy="990600"/>
          </a:xfrm>
          <a:prstGeom prst="rect">
            <a:avLst/>
          </a:prstGeom>
          <a:solidFill>
            <a:srgbClr val="E1F4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Arial" panose="020B0604020202020204" pitchFamily="34" charset="0"/>
              </a:rPr>
              <a:t>硬件设备</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Arial" panose="020B0604020202020204" pitchFamily="34" charset="0"/>
              </a:rPr>
              <a:t>初始化</a:t>
            </a:r>
          </a:p>
        </p:txBody>
      </p:sp>
      <p:sp>
        <p:nvSpPr>
          <p:cNvPr id="28" name="Rectangle 11"/>
          <p:cNvSpPr>
            <a:spLocks noChangeArrowheads="1"/>
          </p:cNvSpPr>
          <p:nvPr/>
        </p:nvSpPr>
        <p:spPr bwMode="auto">
          <a:xfrm>
            <a:off x="2832100" y="5991225"/>
            <a:ext cx="1447800" cy="990600"/>
          </a:xfrm>
          <a:prstGeom prst="rect">
            <a:avLst/>
          </a:prstGeom>
          <a:solidFill>
            <a:srgbClr val="E1F4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u="none" strike="noStrike" kern="0" cap="none" spc="0" normalizeH="0" baseline="0" noProof="0" dirty="0" smtClean="0">
                <a:ln>
                  <a:noFill/>
                </a:ln>
                <a:solidFill>
                  <a:srgbClr val="000000"/>
                </a:solidFill>
                <a:effectLst/>
                <a:uLnTx/>
                <a:uFillTx/>
                <a:latin typeface="Arial" panose="020B0604020202020204" pitchFamily="34" charset="0"/>
              </a:rPr>
              <a:t>监测系统</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u="none" strike="noStrike" kern="0" cap="none" spc="0" normalizeH="0" baseline="0" noProof="0" dirty="0" smtClean="0">
                <a:ln>
                  <a:noFill/>
                </a:ln>
                <a:solidFill>
                  <a:srgbClr val="000000"/>
                </a:solidFill>
                <a:effectLst/>
                <a:uLnTx/>
                <a:uFillTx/>
                <a:latin typeface="Arial" panose="020B0604020202020204" pitchFamily="34" charset="0"/>
              </a:rPr>
              <a:t>内存映射</a:t>
            </a:r>
          </a:p>
        </p:txBody>
      </p:sp>
      <p:sp>
        <p:nvSpPr>
          <p:cNvPr id="29" name="Rectangle 12"/>
          <p:cNvSpPr>
            <a:spLocks noChangeArrowheads="1"/>
          </p:cNvSpPr>
          <p:nvPr/>
        </p:nvSpPr>
        <p:spPr bwMode="auto">
          <a:xfrm>
            <a:off x="4737100" y="5686425"/>
            <a:ext cx="2743200" cy="1447800"/>
          </a:xfrm>
          <a:prstGeom prst="rect">
            <a:avLst/>
          </a:prstGeom>
          <a:solidFill>
            <a:srgbClr val="E1F4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mn-ea"/>
              </a:rPr>
              <a:t>将</a:t>
            </a:r>
            <a:r>
              <a:rPr kumimoji="0" lang="en-US" altLang="zh-CN" sz="2400" i="0" u="none" strike="noStrike" kern="0" cap="none" spc="0" normalizeH="0" baseline="0" noProof="0" dirty="0" smtClean="0">
                <a:ln>
                  <a:noFill/>
                </a:ln>
                <a:solidFill>
                  <a:srgbClr val="000000"/>
                </a:solidFill>
                <a:effectLst/>
                <a:uLnTx/>
                <a:uFillTx/>
                <a:latin typeface="+mn-ea"/>
              </a:rPr>
              <a:t>kernel</a:t>
            </a:r>
            <a:r>
              <a:rPr kumimoji="0" lang="zh-CN" altLang="en-US" sz="2400" i="0" u="none" strike="noStrike" kern="0" cap="none" spc="0" normalizeH="0" baseline="0" noProof="0" dirty="0" smtClean="0">
                <a:ln>
                  <a:noFill/>
                </a:ln>
                <a:solidFill>
                  <a:srgbClr val="000000"/>
                </a:solidFill>
                <a:effectLst/>
                <a:uLnTx/>
                <a:uFillTx/>
                <a:latin typeface="+mn-ea"/>
              </a:rPr>
              <a:t>映像和根</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mn-ea"/>
              </a:rPr>
              <a:t>文件系统加载到</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i="0" u="none" strike="noStrike" kern="0" cap="none" spc="0" normalizeH="0" baseline="0" noProof="0" dirty="0" smtClean="0">
                <a:ln>
                  <a:noFill/>
                </a:ln>
                <a:solidFill>
                  <a:srgbClr val="000000"/>
                </a:solidFill>
                <a:effectLst/>
                <a:uLnTx/>
                <a:uFillTx/>
                <a:latin typeface="+mn-ea"/>
              </a:rPr>
              <a:t>RAM</a:t>
            </a:r>
            <a:r>
              <a:rPr kumimoji="0" lang="zh-CN" altLang="en-US" sz="2400" i="0" u="none" strike="noStrike" kern="0" cap="none" spc="0" normalizeH="0" baseline="0" noProof="0" dirty="0" smtClean="0">
                <a:ln>
                  <a:noFill/>
                </a:ln>
                <a:solidFill>
                  <a:srgbClr val="000000"/>
                </a:solidFill>
                <a:effectLst/>
                <a:uLnTx/>
                <a:uFillTx/>
                <a:latin typeface="+mn-ea"/>
              </a:rPr>
              <a:t>中</a:t>
            </a:r>
          </a:p>
        </p:txBody>
      </p:sp>
      <p:sp>
        <p:nvSpPr>
          <p:cNvPr id="30" name="Rectangle 13"/>
          <p:cNvSpPr>
            <a:spLocks noChangeArrowheads="1"/>
          </p:cNvSpPr>
          <p:nvPr/>
        </p:nvSpPr>
        <p:spPr bwMode="auto">
          <a:xfrm>
            <a:off x="7937500" y="6010275"/>
            <a:ext cx="1600200" cy="990600"/>
          </a:xfrm>
          <a:prstGeom prst="rect">
            <a:avLst/>
          </a:prstGeom>
          <a:solidFill>
            <a:srgbClr val="E1F4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Arial" panose="020B0604020202020204" pitchFamily="34" charset="0"/>
              </a:rPr>
              <a:t>设置启动参</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0000"/>
                </a:solidFill>
                <a:effectLst/>
                <a:uLnTx/>
                <a:uFillTx/>
                <a:latin typeface="Arial" panose="020B0604020202020204" pitchFamily="34" charset="0"/>
              </a:rPr>
              <a:t>数进入内核</a:t>
            </a:r>
          </a:p>
        </p:txBody>
      </p:sp>
      <p:sp>
        <p:nvSpPr>
          <p:cNvPr id="31" name="Line 14"/>
          <p:cNvSpPr>
            <a:spLocks noChangeShapeType="1"/>
          </p:cNvSpPr>
          <p:nvPr/>
        </p:nvSpPr>
        <p:spPr bwMode="auto">
          <a:xfrm>
            <a:off x="2374900" y="6524625"/>
            <a:ext cx="457200"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2" name="Line 15"/>
          <p:cNvSpPr>
            <a:spLocks noChangeShapeType="1"/>
          </p:cNvSpPr>
          <p:nvPr/>
        </p:nvSpPr>
        <p:spPr bwMode="auto">
          <a:xfrm>
            <a:off x="4279900" y="6524625"/>
            <a:ext cx="457200"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Line 16"/>
          <p:cNvSpPr>
            <a:spLocks noChangeShapeType="1"/>
          </p:cNvSpPr>
          <p:nvPr/>
        </p:nvSpPr>
        <p:spPr bwMode="auto">
          <a:xfrm>
            <a:off x="7480300" y="6524625"/>
            <a:ext cx="457200"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Tree>
    <p:extLst>
      <p:ext uri="{BB962C8B-B14F-4D97-AF65-F5344CB8AC3E}">
        <p14:creationId xmlns="" xmlns:p14="http://schemas.microsoft.com/office/powerpoint/2010/main" val="3717421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39</a:t>
            </a:fld>
            <a:endParaRPr lang="zh-CN" altLang="en-US">
              <a:solidFill>
                <a:prstClr val="white"/>
              </a:solidFill>
              <a:cs typeface="Garamond"/>
            </a:endParaRPr>
          </a:p>
        </p:txBody>
      </p:sp>
      <p:sp>
        <p:nvSpPr>
          <p:cNvPr id="8" name="Rectangle 2"/>
          <p:cNvSpPr txBox="1">
            <a:spLocks noRot="1" noChangeArrowheads="1"/>
          </p:cNvSpPr>
          <p:nvPr/>
        </p:nvSpPr>
        <p:spPr bwMode="auto">
          <a:xfrm>
            <a:off x="165100" y="1422400"/>
            <a:ext cx="6521450" cy="896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0000"/>
                </a:solidFill>
                <a:effectLst/>
                <a:uLnTx/>
                <a:uFillTx/>
                <a:latin typeface="Arial"/>
                <a:ea typeface="宋体"/>
                <a:cs typeface="+mj-cs"/>
              </a:rPr>
              <a:t>嵌入式系统的存储</a:t>
            </a:r>
          </a:p>
        </p:txBody>
      </p:sp>
      <p:sp>
        <p:nvSpPr>
          <p:cNvPr id="9" name="Rectangle 3"/>
          <p:cNvSpPr txBox="1">
            <a:spLocks noRot="1" noChangeArrowheads="1"/>
          </p:cNvSpPr>
          <p:nvPr/>
        </p:nvSpPr>
        <p:spPr bwMode="auto">
          <a:xfrm>
            <a:off x="165100" y="2149475"/>
            <a:ext cx="101346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0" i="0" u="none" strike="noStrike" kern="1200" cap="none" spc="0" normalizeH="0" baseline="0" noProof="0" dirty="0" smtClean="0">
                <a:ln>
                  <a:noFill/>
                </a:ln>
                <a:solidFill>
                  <a:srgbClr val="0033CC"/>
                </a:solidFill>
                <a:effectLst/>
                <a:uLnTx/>
                <a:uFillTx/>
                <a:latin typeface="+mn-ea"/>
                <a:cs typeface="+mn-cs"/>
              </a:rPr>
              <a:t>   </a:t>
            </a:r>
            <a:r>
              <a:rPr kumimoji="0" lang="zh-CN" altLang="en-US" sz="2800" b="0" i="0" u="none" strike="noStrike" kern="1200" cap="none" spc="0" normalizeH="0" baseline="0" noProof="0" dirty="0" smtClean="0">
                <a:ln>
                  <a:noFill/>
                </a:ln>
                <a:effectLst/>
                <a:uLnTx/>
                <a:uFillTx/>
                <a:latin typeface="+mn-ea"/>
              </a:rPr>
              <a:t>在嵌入式系统中使用</a:t>
            </a:r>
            <a:r>
              <a:rPr kumimoji="0" lang="en-US" altLang="zh-CN" sz="2800" b="0" i="0" u="none" strike="noStrike" kern="1200" cap="none" spc="0" normalizeH="0" baseline="0" noProof="0" dirty="0" smtClean="0">
                <a:ln>
                  <a:noFill/>
                </a:ln>
                <a:effectLst/>
                <a:uLnTx/>
                <a:uFillTx/>
                <a:latin typeface="+mn-ea"/>
              </a:rPr>
              <a:t>Flash</a:t>
            </a:r>
            <a:r>
              <a:rPr kumimoji="0" lang="zh-CN" altLang="en-US" sz="2800" b="0" i="0" u="none" strike="noStrike" kern="1200" cap="none" spc="0" normalizeH="0" baseline="0" noProof="0" dirty="0" smtClean="0">
                <a:ln>
                  <a:noFill/>
                </a:ln>
                <a:effectLst/>
                <a:uLnTx/>
                <a:uFillTx/>
                <a:latin typeface="+mn-ea"/>
              </a:rPr>
              <a:t>存储器</a:t>
            </a:r>
            <a:endParaRPr kumimoji="0" lang="en-US" altLang="zh-CN" sz="2800" b="0" i="0" u="none" strike="noStrike" kern="1200" cap="none" spc="0" normalizeH="0" baseline="0" noProof="0" dirty="0" smtClean="0">
              <a:ln>
                <a:noFill/>
              </a:ln>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solidFill>
                  <a:srgbClr val="FF0000"/>
                </a:solidFill>
                <a:effectLst/>
                <a:uLnTx/>
                <a:uFillTx/>
                <a:latin typeface="+mn-ea"/>
              </a:rPr>
              <a:t>文件系统类型</a:t>
            </a:r>
            <a:r>
              <a:rPr kumimoji="0" lang="en-US" altLang="zh-CN" sz="2800" b="0" i="0" u="none" strike="noStrike" kern="1200" cap="none" spc="0" normalizeH="0" baseline="0" noProof="0" dirty="0" smtClean="0">
                <a:ln>
                  <a:noFill/>
                </a:ln>
                <a:solidFill>
                  <a:srgbClr val="FF0000"/>
                </a:solidFill>
                <a:effectLst/>
                <a:uLnTx/>
                <a:uFillTx/>
                <a:latin typeface="+mn-ea"/>
              </a:rPr>
              <a:t>:</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0" i="0" u="none" strike="noStrike" kern="1200" cap="none" spc="0" normalizeH="0" baseline="0" noProof="0" dirty="0" smtClean="0">
                <a:ln>
                  <a:noFill/>
                </a:ln>
                <a:solidFill>
                  <a:srgbClr val="FF0000"/>
                </a:solidFill>
                <a:effectLst/>
                <a:uLnTx/>
                <a:uFillTx/>
                <a:latin typeface="+mn-ea"/>
              </a:rPr>
              <a:t>ext2</a:t>
            </a:r>
            <a:r>
              <a:rPr kumimoji="0" lang="en-US" altLang="zh-CN" sz="2800" b="0" i="0" u="none" strike="noStrike" kern="1200" cap="none" spc="0" normalizeH="0" baseline="0" noProof="0" dirty="0" smtClean="0">
                <a:ln>
                  <a:noFill/>
                </a:ln>
                <a:effectLst/>
                <a:uLnTx/>
                <a:uFillTx/>
                <a:latin typeface="+mn-ea"/>
              </a:rPr>
              <a:t>:</a:t>
            </a:r>
            <a:r>
              <a:rPr kumimoji="0" lang="zh-CN" altLang="en-US" sz="2800" b="0" i="0" u="none" strike="noStrike" kern="1200" cap="none" spc="0" normalizeH="0" baseline="0" noProof="0" dirty="0" smtClean="0">
                <a:ln>
                  <a:noFill/>
                </a:ln>
                <a:effectLst/>
                <a:uLnTx/>
                <a:uFillTx/>
                <a:latin typeface="+mn-ea"/>
              </a:rPr>
              <a:t>专用于</a:t>
            </a:r>
            <a:r>
              <a:rPr kumimoji="0" lang="en-US" altLang="zh-CN" sz="2800" b="0" i="0" u="none" strike="noStrike" kern="1200" cap="none" spc="0" normalizeH="0" baseline="0" noProof="0" dirty="0" smtClean="0">
                <a:ln>
                  <a:noFill/>
                </a:ln>
                <a:effectLst/>
                <a:uLnTx/>
                <a:uFillTx/>
                <a:latin typeface="+mn-ea"/>
              </a:rPr>
              <a:t>Linux,</a:t>
            </a:r>
            <a:r>
              <a:rPr kumimoji="0" lang="zh-CN" altLang="en-US" sz="2800" b="0" i="0" u="none" strike="noStrike" kern="1200" cap="none" spc="0" normalizeH="0" baseline="0" noProof="0" dirty="0" smtClean="0">
                <a:ln>
                  <a:noFill/>
                </a:ln>
                <a:effectLst/>
                <a:uLnTx/>
                <a:uFillTx/>
                <a:latin typeface="+mn-ea"/>
              </a:rPr>
              <a:t>引导块、超级块、</a:t>
            </a:r>
            <a:r>
              <a:rPr kumimoji="0" lang="en-US" altLang="zh-CN" sz="2800" b="0" i="0" u="none" strike="noStrike" kern="1200" cap="none" spc="0" normalizeH="0" baseline="0" noProof="0" dirty="0" err="1" smtClean="0">
                <a:ln>
                  <a:noFill/>
                </a:ln>
                <a:effectLst/>
                <a:uLnTx/>
                <a:uFillTx/>
                <a:latin typeface="+mn-ea"/>
              </a:rPr>
              <a:t>inode</a:t>
            </a:r>
            <a:r>
              <a:rPr kumimoji="0" lang="zh-CN" altLang="en-US" sz="2800" b="0" i="0" u="none" strike="noStrike" kern="1200" cap="none" spc="0" normalizeH="0" baseline="0" noProof="0" dirty="0" smtClean="0">
                <a:ln>
                  <a:noFill/>
                </a:ln>
                <a:effectLst/>
                <a:uLnTx/>
                <a:uFillTx/>
                <a:latin typeface="+mn-ea"/>
              </a:rPr>
              <a:t>、数据区。</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0" i="0" u="none" strike="noStrike" kern="1200" cap="none" spc="0" normalizeH="0" baseline="0" noProof="0" dirty="0" err="1" smtClean="0">
                <a:ln>
                  <a:noFill/>
                </a:ln>
                <a:solidFill>
                  <a:srgbClr val="FF0000"/>
                </a:solidFill>
                <a:effectLst/>
                <a:uLnTx/>
                <a:uFillTx/>
                <a:latin typeface="+mn-ea"/>
              </a:rPr>
              <a:t>cramfs</a:t>
            </a:r>
            <a:r>
              <a:rPr kumimoji="0" lang="en-US" altLang="zh-CN" sz="2800" b="0" i="0" u="none" strike="noStrike" kern="1200" cap="none" spc="0" normalizeH="0" baseline="0" noProof="0" dirty="0" smtClean="0">
                <a:ln>
                  <a:noFill/>
                </a:ln>
                <a:effectLst/>
                <a:uLnTx/>
                <a:uFillTx/>
                <a:latin typeface="+mn-ea"/>
              </a:rPr>
              <a:t>:</a:t>
            </a:r>
            <a:r>
              <a:rPr kumimoji="0" lang="zh-CN" altLang="en-US" sz="2800" b="0" i="0" u="none" strike="noStrike" kern="1200" cap="none" spc="0" normalizeH="0" baseline="0" noProof="0" dirty="0" smtClean="0">
                <a:ln>
                  <a:noFill/>
                </a:ln>
                <a:effectLst/>
                <a:uLnTx/>
                <a:uFillTx/>
                <a:latin typeface="+mn-ea"/>
              </a:rPr>
              <a:t>压缩式文件系统。</a:t>
            </a:r>
            <a:r>
              <a:rPr kumimoji="0" lang="zh-CN" altLang="en-US" sz="2800" b="0" i="0" u="none" strike="noStrike" kern="1200" cap="none" spc="0" normalizeH="0" baseline="0" noProof="0" dirty="0" smtClean="0">
                <a:ln>
                  <a:noFill/>
                </a:ln>
                <a:solidFill>
                  <a:srgbClr val="FF0000"/>
                </a:solidFill>
                <a:effectLst/>
                <a:uLnTx/>
                <a:uFillTx/>
                <a:latin typeface="+mn-ea"/>
              </a:rPr>
              <a:t>缺点</a:t>
            </a:r>
            <a:r>
              <a:rPr kumimoji="0" lang="zh-CN" altLang="en-US" sz="2800" b="0" i="0" u="none" strike="noStrike" kern="1200" cap="none" spc="0" normalizeH="0" baseline="0" noProof="0" dirty="0" smtClean="0">
                <a:ln>
                  <a:noFill/>
                </a:ln>
                <a:effectLst/>
                <a:uLnTx/>
                <a:uFillTx/>
                <a:latin typeface="+mn-ea"/>
              </a:rPr>
              <a:t>：延迟、写操作难。</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0" i="0" u="none" strike="noStrike" kern="1200" cap="none" spc="0" normalizeH="0" baseline="0" noProof="0" dirty="0" err="1" smtClean="0">
                <a:ln>
                  <a:noFill/>
                </a:ln>
                <a:solidFill>
                  <a:srgbClr val="FF0000"/>
                </a:solidFill>
                <a:effectLst/>
                <a:uLnTx/>
                <a:uFillTx/>
                <a:latin typeface="+mn-ea"/>
              </a:rPr>
              <a:t>romfs</a:t>
            </a:r>
            <a:r>
              <a:rPr kumimoji="0" lang="en-US" altLang="zh-CN" sz="2800" b="0" i="0" u="none" strike="noStrike" kern="1200" cap="none" spc="0" normalizeH="0" baseline="0" noProof="0" dirty="0" smtClean="0">
                <a:ln>
                  <a:noFill/>
                </a:ln>
                <a:effectLst/>
                <a:uLnTx/>
                <a:uFillTx/>
                <a:latin typeface="+mn-ea"/>
              </a:rPr>
              <a:t>:</a:t>
            </a:r>
            <a:r>
              <a:rPr kumimoji="0" lang="zh-CN" altLang="en-US" sz="2800" b="0" i="0" u="none" strike="noStrike" kern="1200" cap="none" spc="0" normalizeH="0" baseline="0" noProof="0" dirty="0" smtClean="0">
                <a:ln>
                  <a:noFill/>
                </a:ln>
                <a:effectLst/>
                <a:uLnTx/>
                <a:uFillTx/>
                <a:latin typeface="+mn-ea"/>
              </a:rPr>
              <a:t>只读文件系统      </a:t>
            </a:r>
          </a:p>
        </p:txBody>
      </p:sp>
    </p:spTree>
    <p:extLst>
      <p:ext uri="{BB962C8B-B14F-4D97-AF65-F5344CB8AC3E}">
        <p14:creationId xmlns="" xmlns:p14="http://schemas.microsoft.com/office/powerpoint/2010/main" val="1029134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mn-ea"/>
                <a:ea typeface="+mn-ea"/>
              </a:rPr>
              <a:t>1 </a:t>
            </a:r>
            <a:r>
              <a:rPr lang="zh-CN" altLang="en-US" dirty="0">
                <a:solidFill>
                  <a:schemeClr val="tx1"/>
                </a:solidFill>
                <a:latin typeface="+mn-ea"/>
                <a:ea typeface="+mn-ea"/>
              </a:rPr>
              <a:t>嵌入式操作系统简介</a:t>
            </a:r>
            <a:r>
              <a:rPr lang="en-US" altLang="zh-CN" dirty="0">
                <a:solidFill>
                  <a:schemeClr val="tx1"/>
                </a:solidFill>
                <a:latin typeface="+mn-ea"/>
                <a:ea typeface="+mn-ea"/>
              </a:rPr>
              <a:t>(</a:t>
            </a:r>
            <a:r>
              <a:rPr lang="zh-CN" altLang="en-US" dirty="0">
                <a:solidFill>
                  <a:schemeClr val="tx1"/>
                </a:solidFill>
                <a:latin typeface="+mn-ea"/>
                <a:ea typeface="+mn-ea"/>
              </a:rPr>
              <a:t>续</a:t>
            </a:r>
            <a:r>
              <a:rPr lang="en-US" altLang="zh-CN" dirty="0">
                <a:solidFill>
                  <a:schemeClr val="tx1"/>
                </a:solidFill>
                <a:latin typeface="+mn-ea"/>
                <a:ea typeface="+mn-ea"/>
              </a:rPr>
              <a:t>)</a:t>
            </a:r>
            <a:endParaRPr lang="zh-CN" altLang="en-US" dirty="0">
              <a:solidFill>
                <a:schemeClr val="tx1"/>
              </a:solidFill>
              <a:latin typeface="+mn-ea"/>
              <a:ea typeface="+mn-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a:t>
            </a:fld>
            <a:endParaRPr lang="zh-CN" altLang="en-US">
              <a:solidFill>
                <a:prstClr val="white"/>
              </a:solidFill>
              <a:cs typeface="Garamond"/>
            </a:endParaRPr>
          </a:p>
        </p:txBody>
      </p:sp>
      <p:sp>
        <p:nvSpPr>
          <p:cNvPr id="9" name="Rectangle 3"/>
          <p:cNvSpPr txBox="1">
            <a:spLocks noChangeArrowheads="1"/>
          </p:cNvSpPr>
          <p:nvPr/>
        </p:nvSpPr>
        <p:spPr bwMode="auto">
          <a:xfrm>
            <a:off x="1231900" y="2184400"/>
            <a:ext cx="3429000" cy="576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tabLst/>
              <a:defRPr/>
            </a:pPr>
            <a:r>
              <a:rPr kumimoji="0" lang="zh-CN" altLang="en-US" sz="3200" b="0" i="0" u="none" strike="noStrike" kern="1200" cap="none" spc="0" normalizeH="0" baseline="0" noProof="0" dirty="0" smtClean="0">
                <a:ln>
                  <a:noFill/>
                </a:ln>
                <a:solidFill>
                  <a:srgbClr val="000000"/>
                </a:solidFill>
                <a:effectLst/>
                <a:uLnTx/>
                <a:uFillTx/>
                <a:latin typeface="Arial"/>
                <a:ea typeface="宋体"/>
                <a:cs typeface="+mn-cs"/>
              </a:rPr>
              <a:t>基本概念</a:t>
            </a:r>
          </a:p>
        </p:txBody>
      </p:sp>
      <p:sp>
        <p:nvSpPr>
          <p:cNvPr id="10" name="Text Box 4"/>
          <p:cNvSpPr txBox="1">
            <a:spLocks noChangeArrowheads="1"/>
          </p:cNvSpPr>
          <p:nvPr/>
        </p:nvSpPr>
        <p:spPr bwMode="auto">
          <a:xfrm>
            <a:off x="1765300" y="2984500"/>
            <a:ext cx="7391400" cy="3157538"/>
          </a:xfrm>
          <a:prstGeom prst="rect">
            <a:avLst/>
          </a:prstGeom>
          <a:noFill/>
          <a:ln w="76200" cmpd="tri">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lvl="0" fontAlgn="base">
              <a:spcBef>
                <a:spcPct val="0"/>
              </a:spcBef>
              <a:spcAft>
                <a:spcPct val="0"/>
              </a:spcAft>
              <a:defRPr/>
            </a:pPr>
            <a:r>
              <a:rPr kumimoji="1" lang="en-US" altLang="zh-CN" sz="2400" b="0"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rPr>
              <a:t>        </a:t>
            </a:r>
            <a:r>
              <a:rPr kumimoji="1" lang="zh-CN" altLang="en-US" sz="2800" b="0" i="0" u="none" strike="noStrike" kern="0" cap="none" spc="0" normalizeH="0" baseline="0" noProof="0" dirty="0" smtClean="0">
                <a:ln>
                  <a:noFill/>
                </a:ln>
                <a:effectLst/>
                <a:uLnTx/>
                <a:uFillTx/>
                <a:latin typeface="+mn-ea"/>
              </a:rPr>
              <a:t>时钟节拍是特定的周期性中断。这个中断可以看作是系统心脏的脉动</a:t>
            </a:r>
            <a:r>
              <a:rPr kumimoji="1" lang="zh-CN" altLang="en-US" sz="2800" kern="0" dirty="0" smtClean="0">
                <a:latin typeface="+mn-ea"/>
              </a:rPr>
              <a:t>。周期取决于</a:t>
            </a:r>
            <a:r>
              <a:rPr kumimoji="1" lang="zh-CN" altLang="en-US" sz="2800" b="0" i="0" u="none" strike="noStrike" kern="0" cap="none" spc="0" normalizeH="0" baseline="0" noProof="0" dirty="0" smtClean="0">
                <a:ln>
                  <a:noFill/>
                </a:ln>
                <a:effectLst/>
                <a:uLnTx/>
                <a:uFillTx/>
                <a:latin typeface="+mn-ea"/>
              </a:rPr>
              <a:t>不同应用，</a:t>
            </a:r>
            <a:r>
              <a:rPr kumimoji="1" lang="zh-CN" altLang="en-US" sz="2800" b="0" i="0" u="none" strike="noStrike" kern="0" cap="none" spc="0" normalizeH="0" baseline="0" noProof="0" dirty="0" smtClean="0">
                <a:ln>
                  <a:noFill/>
                </a:ln>
                <a:solidFill>
                  <a:srgbClr val="FF0000"/>
                </a:solidFill>
                <a:effectLst/>
                <a:uLnTx/>
                <a:uFillTx/>
                <a:latin typeface="+mn-ea"/>
              </a:rPr>
              <a:t>一般在</a:t>
            </a:r>
            <a:r>
              <a:rPr kumimoji="1" lang="en-US" altLang="zh-CN" sz="2800" b="0" i="0" u="none" strike="noStrike" kern="0" cap="none" spc="0" normalizeH="0" baseline="0" noProof="0" dirty="0" smtClean="0">
                <a:ln>
                  <a:noFill/>
                </a:ln>
                <a:solidFill>
                  <a:srgbClr val="FF0000"/>
                </a:solidFill>
                <a:effectLst/>
                <a:uLnTx/>
                <a:uFillTx/>
                <a:latin typeface="+mn-ea"/>
              </a:rPr>
              <a:t>10ms</a:t>
            </a:r>
            <a:r>
              <a:rPr kumimoji="1" lang="zh-CN" altLang="en-US" sz="2800" b="0" i="0" u="none" strike="noStrike" kern="0" cap="none" spc="0" normalizeH="0" baseline="0" noProof="0" dirty="0" smtClean="0">
                <a:ln>
                  <a:noFill/>
                </a:ln>
                <a:solidFill>
                  <a:srgbClr val="FF0000"/>
                </a:solidFill>
                <a:effectLst/>
                <a:uLnTx/>
                <a:uFillTx/>
                <a:latin typeface="+mn-ea"/>
              </a:rPr>
              <a:t>到</a:t>
            </a:r>
            <a:r>
              <a:rPr kumimoji="1" lang="en-US" altLang="zh-CN" sz="2800" b="0" i="0" u="none" strike="noStrike" kern="0" cap="none" spc="0" normalizeH="0" baseline="0" noProof="0" dirty="0" smtClean="0">
                <a:ln>
                  <a:noFill/>
                </a:ln>
                <a:solidFill>
                  <a:srgbClr val="FF0000"/>
                </a:solidFill>
                <a:effectLst/>
                <a:uLnTx/>
                <a:uFillTx/>
                <a:latin typeface="+mn-ea"/>
              </a:rPr>
              <a:t>200ms</a:t>
            </a:r>
            <a:r>
              <a:rPr kumimoji="1" lang="zh-CN" altLang="en-US" sz="2800" b="0" i="0" u="none" strike="noStrike" kern="0" cap="none" spc="0" normalizeH="0" baseline="0" noProof="0" dirty="0" smtClean="0">
                <a:ln>
                  <a:noFill/>
                </a:ln>
                <a:solidFill>
                  <a:srgbClr val="FF0000"/>
                </a:solidFill>
                <a:effectLst/>
                <a:uLnTx/>
                <a:uFillTx/>
                <a:latin typeface="+mn-ea"/>
              </a:rPr>
              <a:t>之间</a:t>
            </a:r>
            <a:r>
              <a:rPr kumimoji="1" lang="zh-CN" altLang="en-US" sz="2800" b="0" i="0" u="none" strike="noStrike" kern="0" cap="none" spc="0" normalizeH="0" baseline="0" noProof="0" dirty="0" smtClean="0">
                <a:ln>
                  <a:noFill/>
                </a:ln>
                <a:effectLst/>
                <a:uLnTx/>
                <a:uFillTx/>
                <a:latin typeface="+mn-ea"/>
              </a:rPr>
              <a:t>。时钟的节拍式中断使得内核可以将任务延时若干个整数时钟节拍，以及当任务等待事件发生时，提供等待超时的依据。</a:t>
            </a:r>
            <a:r>
              <a:rPr kumimoji="1" lang="zh-CN" altLang="en-US" sz="2800" b="0" i="0" u="none" strike="noStrike" kern="0" cap="none" spc="0" normalizeH="0" baseline="0" noProof="0" dirty="0" smtClean="0">
                <a:ln>
                  <a:noFill/>
                </a:ln>
                <a:solidFill>
                  <a:srgbClr val="FF0000"/>
                </a:solidFill>
                <a:effectLst/>
                <a:uLnTx/>
                <a:uFillTx/>
                <a:latin typeface="+mn-ea"/>
              </a:rPr>
              <a:t>时钟节拍率越快，系统的额外开销就越大。</a:t>
            </a:r>
          </a:p>
        </p:txBody>
      </p:sp>
      <p:sp>
        <p:nvSpPr>
          <p:cNvPr id="11" name="Text Box 5"/>
          <p:cNvSpPr txBox="1">
            <a:spLocks noChangeArrowheads="1"/>
          </p:cNvSpPr>
          <p:nvPr/>
        </p:nvSpPr>
        <p:spPr bwMode="auto">
          <a:xfrm>
            <a:off x="3617913" y="2238375"/>
            <a:ext cx="41052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smtClean="0">
                <a:solidFill>
                  <a:srgbClr val="000000"/>
                </a:solidFill>
                <a:latin typeface="Times New Roman" panose="02020603050405020304" pitchFamily="18" charset="0"/>
              </a:rPr>
              <a:t>——</a:t>
            </a:r>
            <a:r>
              <a:rPr kumimoji="1" lang="zh-CN" altLang="en-US" sz="2400" dirty="0" smtClean="0">
                <a:solidFill>
                  <a:srgbClr val="FF0000"/>
                </a:solidFill>
                <a:latin typeface="+mn-ea"/>
              </a:rPr>
              <a:t>时钟节拍</a:t>
            </a:r>
          </a:p>
        </p:txBody>
      </p:sp>
    </p:spTree>
    <p:extLst>
      <p:ext uri="{BB962C8B-B14F-4D97-AF65-F5344CB8AC3E}">
        <p14:creationId xmlns="" xmlns:p14="http://schemas.microsoft.com/office/powerpoint/2010/main" val="18705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
                                        </p:tgtEl>
                                        <p:attrNameLst>
                                          <p:attrName>fillcolor</p:attrName>
                                        </p:attrNameLst>
                                      </p:cBhvr>
                                      <p:tavLst>
                                        <p:tav tm="0">
                                          <p:val>
                                            <p:clrVal>
                                              <a:schemeClr val="accent2"/>
                                            </p:clrVal>
                                          </p:val>
                                        </p:tav>
                                        <p:tav tm="50000">
                                          <p:val>
                                            <p:clrVal>
                                              <a:schemeClr val="hlink"/>
                                            </p:clrVal>
                                          </p:val>
                                        </p:tav>
                                      </p:tavLst>
                                    </p:anim>
                                    <p:set>
                                      <p:cBhvr>
                                        <p:cTn id="9" dur="80"/>
                                        <p:tgtEl>
                                          <p:spTgt spid="11"/>
                                        </p:tgtEl>
                                        <p:attrNameLst>
                                          <p:attrName>fill.type</p:attrName>
                                        </p:attrNameLst>
                                      </p:cBhvr>
                                      <p:to>
                                        <p:strVal val="solid"/>
                                      </p:to>
                                    </p:set>
                                  </p:childTnLst>
                                </p:cTn>
                              </p:par>
                            </p:childTnLst>
                          </p:cTn>
                        </p:par>
                        <p:par>
                          <p:cTn id="10" fill="hold">
                            <p:stCondLst>
                              <p:cond delay="280"/>
                            </p:stCondLst>
                            <p:childTnLst>
                              <p:par>
                                <p:cTn id="11" presetID="1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Bottom)">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40</a:t>
            </a:fld>
            <a:endParaRPr lang="zh-CN" altLang="en-US">
              <a:solidFill>
                <a:prstClr val="white"/>
              </a:solidFill>
              <a:cs typeface="Garamond"/>
            </a:endParaRPr>
          </a:p>
        </p:txBody>
      </p:sp>
      <p:sp>
        <p:nvSpPr>
          <p:cNvPr id="7" name="Rectangle 2"/>
          <p:cNvSpPr txBox="1">
            <a:spLocks noRot="1" noChangeArrowheads="1"/>
          </p:cNvSpPr>
          <p:nvPr/>
        </p:nvSpPr>
        <p:spPr bwMode="auto">
          <a:xfrm>
            <a:off x="1460500" y="2032000"/>
            <a:ext cx="854075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日志文件系统：</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     日志记录，先写日志，后写数据。</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     </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专用于</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Flash</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的日志式文件系统。</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     </a:t>
            </a:r>
            <a:endParaRPr kumimoji="0" lang="en-US" altLang="zh-CN" sz="2800" b="0" i="0" u="none" strike="noStrike" kern="1200" cap="none" spc="0" normalizeH="0" baseline="0" noProof="0" dirty="0" smtClean="0">
              <a:ln>
                <a:noFill/>
              </a:ln>
              <a:effectLst/>
              <a:uLnTx/>
              <a:uFillTx/>
              <a:latin typeface="宋体" pitchFamily="2" charset="-122"/>
              <a:ea typeface="宋体" pitchFamily="2" charset="-122"/>
            </a:endParaRPr>
          </a:p>
        </p:txBody>
      </p:sp>
    </p:spTree>
    <p:extLst>
      <p:ext uri="{BB962C8B-B14F-4D97-AF65-F5344CB8AC3E}">
        <p14:creationId xmlns="" xmlns:p14="http://schemas.microsoft.com/office/powerpoint/2010/main" val="185068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41</a:t>
            </a:fld>
            <a:endParaRPr lang="zh-CN" altLang="en-US">
              <a:solidFill>
                <a:prstClr val="white"/>
              </a:solidFill>
              <a:cs typeface="Garamond"/>
            </a:endParaRPr>
          </a:p>
        </p:txBody>
      </p:sp>
      <p:sp>
        <p:nvSpPr>
          <p:cNvPr id="8" name="Rectangle 2"/>
          <p:cNvSpPr txBox="1">
            <a:spLocks noRot="1" noChangeArrowheads="1"/>
          </p:cNvSpPr>
          <p:nvPr/>
        </p:nvSpPr>
        <p:spPr bwMode="auto">
          <a:xfrm>
            <a:off x="1231900" y="1193800"/>
            <a:ext cx="854075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i="0" u="none" strike="noStrike" kern="1200" cap="none" spc="0" normalizeH="0" baseline="0" noProof="0" dirty="0" smtClean="0">
                <a:ln>
                  <a:noFill/>
                </a:ln>
                <a:solidFill>
                  <a:srgbClr val="FF0000"/>
                </a:solidFill>
                <a:effectLst/>
                <a:uLnTx/>
                <a:uFillTx/>
                <a:latin typeface="宋体" pitchFamily="2" charset="-122"/>
                <a:ea typeface="宋体" pitchFamily="2" charset="-122"/>
              </a:rPr>
              <a:t>YAFFS</a:t>
            </a:r>
            <a:r>
              <a:rPr kumimoji="0" lang="zh-CN" altLang="en-US" sz="2800" i="0" u="none" strike="noStrike" kern="1200" cap="none" spc="0" normalizeH="0" baseline="0" noProof="0" dirty="0" smtClean="0">
                <a:ln>
                  <a:noFill/>
                </a:ln>
                <a:solidFill>
                  <a:srgbClr val="FF0000"/>
                </a:solidFill>
                <a:effectLst/>
                <a:uLnTx/>
                <a:uFillTx/>
                <a:latin typeface="宋体" pitchFamily="2" charset="-122"/>
                <a:ea typeface="宋体" pitchFamily="2" charset="-122"/>
              </a:rPr>
              <a:t>文件系统 </a:t>
            </a:r>
          </a:p>
        </p:txBody>
      </p:sp>
      <p:sp>
        <p:nvSpPr>
          <p:cNvPr id="9" name="Rectangle 3"/>
          <p:cNvSpPr txBox="1">
            <a:spLocks noRot="1" noChangeArrowheads="1"/>
          </p:cNvSpPr>
          <p:nvPr/>
        </p:nvSpPr>
        <p:spPr bwMode="auto">
          <a:xfrm>
            <a:off x="546100" y="2489200"/>
            <a:ext cx="96774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YAFFS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Yet Another Flash File System</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，是一种类似于</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JFFS/JFFS2</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的专门为</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Flash</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设计的嵌入式文件系统。与</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相比，</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和</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JFFS2</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适合</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NOR FLASH</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YAFFS</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是为</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NAND FLASH</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量身定做</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的</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它减少了一些功能，因此速度更快、占用内存更少。 </a:t>
            </a:r>
          </a:p>
        </p:txBody>
      </p:sp>
    </p:spTree>
    <p:extLst>
      <p:ext uri="{BB962C8B-B14F-4D97-AF65-F5344CB8AC3E}">
        <p14:creationId xmlns="" xmlns:p14="http://schemas.microsoft.com/office/powerpoint/2010/main" val="1524750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42</a:t>
            </a:fld>
            <a:endParaRPr lang="zh-CN" altLang="en-US">
              <a:solidFill>
                <a:prstClr val="white"/>
              </a:solidFill>
              <a:cs typeface="Garamond"/>
            </a:endParaRPr>
          </a:p>
        </p:txBody>
      </p:sp>
      <p:sp>
        <p:nvSpPr>
          <p:cNvPr id="7" name="Rectangle 2"/>
          <p:cNvSpPr txBox="1">
            <a:spLocks noRot="1" noChangeArrowheads="1"/>
          </p:cNvSpPr>
          <p:nvPr/>
        </p:nvSpPr>
        <p:spPr bwMode="auto">
          <a:xfrm>
            <a:off x="1231899" y="1651000"/>
            <a:ext cx="8229600" cy="525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Char char="v"/>
              <a:tabLst/>
              <a:defRPr/>
            </a:pP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YAFFS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和</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都提供了</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写均衡</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，垃圾收集等底层操作。它们的不同之处在于：</a:t>
            </a:r>
            <a:b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b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1</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是一种日志文件系统，通过日志机制保证文件系统的稳定性。</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YAFFS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仅仅借鉴了日志系统的思想，不提供日志机能，所以稳定性不如</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，但是资源占用少。</a:t>
            </a:r>
            <a:b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b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2</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中使用多级链表管理需要回收的脏块，并且使用系统生成伪随机变量决定要回收的块，通过这种方法能提供较好的写均衡，在</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YAFFS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中是从头到尾对块搜索，所以</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在垃圾收集上</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的速度慢，但是能延长</a:t>
            </a:r>
            <a:r>
              <a:rPr kumimoji="0" lang="en-US" altLang="zh-CN"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NAND</a:t>
            </a:r>
            <a:r>
              <a:rPr kumimoji="0" lang="zh-CN" altLang="en-US" sz="2800" b="0" i="0" u="none" strike="noStrike" kern="1200" cap="none" spc="0" normalizeH="0" baseline="0" noProof="0" dirty="0" smtClean="0">
                <a:ln>
                  <a:noFill/>
                </a:ln>
                <a:solidFill>
                  <a:srgbClr val="FF0000"/>
                </a:solidFill>
                <a:effectLst/>
                <a:uLnTx/>
                <a:uFillTx/>
                <a:latin typeface="宋体" pitchFamily="2" charset="-122"/>
                <a:ea typeface="宋体" pitchFamily="2" charset="-122"/>
              </a:rPr>
              <a:t>的寿命</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b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b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3</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JFFS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支持文件压缩，适合存储容量较小的系统；</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YAFFS</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不支持压缩，更适合存储容量大的系统。</a:t>
            </a:r>
            <a:b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br>
            <a:endParaRPr kumimoji="0" lang="zh-CN" altLang="en-US" sz="2800" b="0" i="0" u="none" strike="noStrike" kern="1200" cap="none" spc="0" normalizeH="0" baseline="0" noProof="0" dirty="0" smtClean="0">
              <a:ln>
                <a:noFill/>
              </a:ln>
              <a:effectLst/>
              <a:uLnTx/>
              <a:uFillTx/>
              <a:latin typeface="宋体" pitchFamily="2" charset="-122"/>
              <a:ea typeface="宋体" pitchFamily="2" charset="-122"/>
            </a:endParaRPr>
          </a:p>
          <a:p>
            <a:pPr marL="342900" marR="0" lvl="0" indent="-34290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Char char="v"/>
              <a:tabLst/>
              <a:defRPr/>
            </a:pPr>
            <a:endParaRPr kumimoji="0" lang="en-US" altLang="zh-CN" sz="2000" b="0" i="0" u="none" strike="noStrike" kern="1200" cap="none" spc="0" normalizeH="0" baseline="0" noProof="0" dirty="0" smtClean="0">
              <a:ln>
                <a:noFill/>
              </a:ln>
              <a:effectLst/>
              <a:uLnTx/>
              <a:uFillTx/>
              <a:latin typeface="宋体" pitchFamily="2" charset="-122"/>
              <a:ea typeface="宋体" pitchFamily="2" charset="-122"/>
            </a:endParaRPr>
          </a:p>
        </p:txBody>
      </p:sp>
    </p:spTree>
    <p:extLst>
      <p:ext uri="{BB962C8B-B14F-4D97-AF65-F5344CB8AC3E}">
        <p14:creationId xmlns="" xmlns:p14="http://schemas.microsoft.com/office/powerpoint/2010/main" val="37729100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43</a:t>
            </a:fld>
            <a:endParaRPr lang="zh-CN" altLang="en-US">
              <a:solidFill>
                <a:prstClr val="white"/>
              </a:solidFill>
              <a:cs typeface="Garamond"/>
            </a:endParaRPr>
          </a:p>
        </p:txBody>
      </p:sp>
      <p:sp>
        <p:nvSpPr>
          <p:cNvPr id="7" name="Rectangle 2"/>
          <p:cNvSpPr txBox="1">
            <a:spLocks noRot="1" noChangeArrowheads="1"/>
          </p:cNvSpPr>
          <p:nvPr/>
        </p:nvSpPr>
        <p:spPr bwMode="auto">
          <a:xfrm>
            <a:off x="1025524" y="1574800"/>
            <a:ext cx="8642350" cy="5475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2800" b="0" i="0" u="none" strike="noStrike" kern="1200" cap="none" spc="0" normalizeH="0" baseline="0" noProof="0" dirty="0" smtClean="0">
                <a:ln>
                  <a:noFill/>
                </a:ln>
                <a:solidFill>
                  <a:srgbClr val="0033CC"/>
                </a:solidFill>
                <a:effectLst/>
                <a:uLnTx/>
                <a:uFillTx/>
                <a:latin typeface="Arial"/>
                <a:ea typeface="宋体"/>
                <a:cs typeface="+mn-cs"/>
              </a:rPr>
              <a:t>		  </a:t>
            </a:r>
            <a:r>
              <a:rPr kumimoji="0" lang="en-US" altLang="zh-CN" sz="2800" b="1" i="0" u="none" strike="noStrike" kern="1200" cap="none" spc="0" normalizeH="0" baseline="0" noProof="0" dirty="0" smtClean="0">
                <a:ln>
                  <a:noFill/>
                </a:ln>
                <a:effectLst/>
                <a:uLnTx/>
                <a:uFillTx/>
                <a:latin typeface="宋体" pitchFamily="2" charset="-122"/>
                <a:ea typeface="宋体" pitchFamily="2" charset="-122"/>
              </a:rPr>
              <a:t>X Window</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是一个在大多数</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UNIX</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工作站上使用的图形用户界面。</a:t>
            </a:r>
          </a:p>
          <a:p>
            <a:pPr marL="342900" marR="0" lvl="0" indent="-34290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		  它是一种与平台无关的客户机</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服务器</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(Client/Server)</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模型，可以让用户在一台机器上调用另一台机器的</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X Window</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库，打开另一台机器上的窗口，而不需要考虑这两台机器自身的操作系统类型。</a:t>
            </a:r>
          </a:p>
          <a:p>
            <a:pPr marL="342900" marR="0" lvl="0" indent="-34290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		  正是这种特性使</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UNIX</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和</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Linux</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系统上的用户和应用程序非常自然地通过网络连接在一起。使用</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X Window</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开发</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GUI</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时，因为开发环境成熟，开发工具易用，所以可以缩短开发时间，降低开发难度。</a:t>
            </a:r>
          </a:p>
        </p:txBody>
      </p:sp>
    </p:spTree>
    <p:extLst>
      <p:ext uri="{BB962C8B-B14F-4D97-AF65-F5344CB8AC3E}">
        <p14:creationId xmlns="" xmlns:p14="http://schemas.microsoft.com/office/powerpoint/2010/main" val="33386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44</a:t>
            </a:fld>
            <a:endParaRPr lang="zh-CN" altLang="en-US">
              <a:solidFill>
                <a:prstClr val="white"/>
              </a:solidFill>
              <a:cs typeface="Garamond"/>
            </a:endParaRPr>
          </a:p>
        </p:txBody>
      </p:sp>
      <p:sp>
        <p:nvSpPr>
          <p:cNvPr id="7" name="Rectangle 2"/>
          <p:cNvSpPr txBox="1">
            <a:spLocks noRot="1" noChangeArrowheads="1"/>
          </p:cNvSpPr>
          <p:nvPr/>
        </p:nvSpPr>
        <p:spPr bwMode="auto">
          <a:xfrm>
            <a:off x="317500" y="1449340"/>
            <a:ext cx="10058400" cy="4773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CC0066"/>
              </a:buClr>
              <a:buSzPct val="70000"/>
              <a:buFont typeface="Wingdings" panose="05000000000000000000" pitchFamily="2" charset="2"/>
              <a:buNone/>
              <a:tabLst/>
              <a:defRPr/>
            </a:pPr>
            <a:r>
              <a:rPr kumimoji="0" lang="en-US" altLang="zh-CN" sz="3200" b="0" i="0" u="none" strike="noStrike" kern="1200" cap="none" spc="0" normalizeH="0" baseline="0" noProof="0" dirty="0" smtClean="0">
                <a:ln>
                  <a:noFill/>
                </a:ln>
                <a:solidFill>
                  <a:srgbClr val="0033CC"/>
                </a:solidFill>
                <a:effectLst/>
                <a:uLnTx/>
                <a:uFillTx/>
                <a:latin typeface="Arial"/>
                <a:ea typeface="宋体"/>
                <a:cs typeface="+mn-cs"/>
              </a:rPr>
              <a:t>		  </a:t>
            </a:r>
            <a:r>
              <a:rPr kumimoji="0" lang="en-US" altLang="zh-CN" sz="2800" b="1" i="0" u="none" strike="noStrike" kern="1200" cap="none" spc="0" normalizeH="0" baseline="0" noProof="0" dirty="0" smtClean="0">
                <a:ln>
                  <a:noFill/>
                </a:ln>
                <a:effectLst/>
                <a:uLnTx/>
                <a:uFillTx/>
                <a:latin typeface="宋体" pitchFamily="2" charset="-122"/>
                <a:ea typeface="宋体" pitchFamily="2" charset="-122"/>
              </a:rPr>
              <a:t>X Window</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系统应用于嵌入式系统时，要考虑嵌入式系统的特殊条件。嵌入式系统由于资源有限，不宜使用体积大的操作系统内核，这是因为需要将系统固化在</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ROM</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中或者</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Disk On Chip</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的</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FLASH ROM</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上。</a:t>
            </a:r>
          </a:p>
          <a:p>
            <a:pPr marL="342900" marR="0" lvl="0" indent="-342900" algn="l" defTabSz="914400" rtl="0" eaLnBrk="1" fontAlgn="base" latinLnBrk="0" hangingPunct="1">
              <a:lnSpc>
                <a:spcPct val="90000"/>
              </a:lnSpc>
              <a:spcBef>
                <a:spcPct val="20000"/>
              </a:spcBef>
              <a:spcAft>
                <a:spcPct val="0"/>
              </a:spcAft>
              <a:buClr>
                <a:srgbClr val="CC0066"/>
              </a:buClr>
              <a:buSzPct val="70000"/>
              <a:buFont typeface="Wingdings" panose="05000000000000000000" pitchFamily="2" charset="2"/>
              <a:buNone/>
              <a:tabLst/>
              <a:defRPr/>
            </a:pP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		  但是，一个</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X Lib</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就需要大概</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10MB ~ 20MB</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的空间，在一般的嵌入式环境不能满足这样的条件。所以，针对嵌入式领域，</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X Window</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进行了必要的裁剪和优化，产生了很多嵌入式</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GUI</a:t>
            </a:r>
            <a:r>
              <a:rPr kumimoji="0" lang="zh-CN" altLang="en-US" sz="2800" b="0" i="0" u="none" strike="noStrike" kern="1200" cap="none" spc="0" normalizeH="0" baseline="0" noProof="0" dirty="0" smtClean="0">
                <a:ln>
                  <a:noFill/>
                </a:ln>
                <a:effectLst/>
                <a:uLnTx/>
                <a:uFillTx/>
                <a:latin typeface="宋体" pitchFamily="2" charset="-122"/>
                <a:ea typeface="宋体" pitchFamily="2" charset="-122"/>
              </a:rPr>
              <a:t>系统。</a:t>
            </a:r>
          </a:p>
        </p:txBody>
      </p:sp>
    </p:spTree>
    <p:extLst>
      <p:ext uri="{BB962C8B-B14F-4D97-AF65-F5344CB8AC3E}">
        <p14:creationId xmlns="" xmlns:p14="http://schemas.microsoft.com/office/powerpoint/2010/main" val="15051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45</a:t>
            </a:fld>
            <a:endParaRPr lang="zh-CN" altLang="en-US">
              <a:solidFill>
                <a:prstClr val="white"/>
              </a:solidFill>
              <a:cs typeface="Garamond"/>
            </a:endParaRPr>
          </a:p>
        </p:txBody>
      </p:sp>
      <p:sp>
        <p:nvSpPr>
          <p:cNvPr id="8" name="Rectangle 2"/>
          <p:cNvSpPr txBox="1">
            <a:spLocks noChangeArrowheads="1"/>
          </p:cNvSpPr>
          <p:nvPr/>
        </p:nvSpPr>
        <p:spPr bwMode="auto">
          <a:xfrm>
            <a:off x="702691" y="1422400"/>
            <a:ext cx="9842500" cy="782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r>
              <a:rPr lang="zh-CN" altLang="en-US" sz="2800" dirty="0" smtClean="0">
                <a:effectLst/>
                <a:latin typeface="宋体" pitchFamily="2" charset="-122"/>
                <a:ea typeface="宋体" pitchFamily="2" charset="-122"/>
              </a:rPr>
              <a:t>面向嵌入式</a:t>
            </a:r>
            <a:r>
              <a:rPr lang="en-US" altLang="zh-CN" sz="2800" dirty="0" smtClean="0">
                <a:effectLst/>
                <a:latin typeface="宋体" pitchFamily="2" charset="-122"/>
                <a:ea typeface="宋体" pitchFamily="2" charset="-122"/>
              </a:rPr>
              <a:t>Linux </a:t>
            </a:r>
            <a:r>
              <a:rPr lang="zh-CN" altLang="en-US" sz="2800" dirty="0" smtClean="0">
                <a:effectLst/>
                <a:latin typeface="宋体" pitchFamily="2" charset="-122"/>
                <a:ea typeface="宋体" pitchFamily="2" charset="-122"/>
              </a:rPr>
              <a:t>系统的图形用户界面</a:t>
            </a:r>
          </a:p>
        </p:txBody>
      </p:sp>
      <p:sp>
        <p:nvSpPr>
          <p:cNvPr id="9" name="Rectangle 3"/>
          <p:cNvSpPr txBox="1">
            <a:spLocks noChangeArrowheads="1"/>
          </p:cNvSpPr>
          <p:nvPr/>
        </p:nvSpPr>
        <p:spPr bwMode="auto">
          <a:xfrm>
            <a:off x="705356" y="2357532"/>
            <a:ext cx="8832344" cy="47798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FFCC00"/>
              </a:buClr>
              <a:buSzPct val="120000"/>
              <a:buFontTx/>
              <a:buChar char="•"/>
              <a:tabLst/>
              <a:defRPr/>
            </a:pPr>
            <a:r>
              <a:rPr kumimoji="0" lang="en-US" altLang="zh-CN" sz="2800" b="0" i="0" u="none" strike="noStrike" kern="1200" cap="none" spc="0" normalizeH="0" baseline="0" noProof="0" dirty="0" err="1" smtClean="0">
                <a:ln>
                  <a:noFill/>
                </a:ln>
                <a:effectLst/>
                <a:uLnTx/>
                <a:uFillTx/>
                <a:latin typeface="宋体" pitchFamily="2" charset="-122"/>
                <a:ea typeface="宋体" pitchFamily="2" charset="-122"/>
              </a:rPr>
              <a:t>MicoroWindows</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a:t>
            </a:r>
            <a:r>
              <a:rPr kumimoji="0" lang="en-US" altLang="zh-CN" sz="2800" b="0" i="0" u="none" strike="noStrike" kern="1200" cap="none" spc="0" normalizeH="0" baseline="0" noProof="0" dirty="0" err="1" smtClean="0">
                <a:ln>
                  <a:noFill/>
                </a:ln>
                <a:effectLst/>
                <a:uLnTx/>
                <a:uFillTx/>
                <a:latin typeface="宋体" pitchFamily="2" charset="-122"/>
                <a:ea typeface="宋体" pitchFamily="2" charset="-122"/>
              </a:rPr>
              <a:t>NanoX</a:t>
            </a:r>
            <a:endParaRPr kumimoji="0" lang="en-US" altLang="zh-CN" sz="2800" b="0" i="0" u="none" strike="noStrike" kern="1200" cap="none" spc="0" normalizeH="0" baseline="0" noProof="0" dirty="0" smtClean="0">
              <a:ln>
                <a:noFill/>
              </a:ln>
              <a:effectLst/>
              <a:uLnTx/>
              <a:uFillTx/>
              <a:latin typeface="宋体" pitchFamily="2" charset="-122"/>
              <a:ea typeface="宋体" pitchFamily="2" charset="-122"/>
            </a:endParaRPr>
          </a:p>
          <a:p>
            <a:pPr marL="742950" marR="0" lvl="1" indent="-285750" algn="l" defTabSz="914400" rtl="0" eaLnBrk="1" fontAlgn="base" latinLnBrk="0" hangingPunct="1">
              <a:lnSpc>
                <a:spcPct val="90000"/>
              </a:lnSpc>
              <a:spcBef>
                <a:spcPct val="20000"/>
              </a:spcBef>
              <a:spcAft>
                <a:spcPct val="0"/>
              </a:spcAft>
              <a:buClrTx/>
              <a:buSzTx/>
              <a:buFont typeface="Tahoma" panose="020B0604030504040204" pitchFamily="34" charset="0"/>
              <a:buChar char="–"/>
              <a:tabLst/>
              <a:defRPr/>
            </a:pPr>
            <a:r>
              <a:rPr kumimoji="0" lang="zh-CN" altLang="en-US" b="0" i="0" u="none" strike="noStrike" kern="1200" cap="none" spc="0" normalizeH="0" baseline="0" noProof="0" dirty="0" smtClean="0">
                <a:ln>
                  <a:noFill/>
                </a:ln>
                <a:effectLst/>
                <a:uLnTx/>
                <a:uFillTx/>
                <a:latin typeface="宋体" pitchFamily="2" charset="-122"/>
                <a:ea typeface="宋体" pitchFamily="2" charset="-122"/>
              </a:rPr>
              <a:t>开放源码</a:t>
            </a:r>
          </a:p>
          <a:p>
            <a:pPr marL="742950" marR="0" lvl="1" indent="-285750" algn="l" defTabSz="914400" rtl="0" eaLnBrk="1" fontAlgn="base" latinLnBrk="0" hangingPunct="1">
              <a:lnSpc>
                <a:spcPct val="90000"/>
              </a:lnSpc>
              <a:spcBef>
                <a:spcPct val="20000"/>
              </a:spcBef>
              <a:spcAft>
                <a:spcPct val="0"/>
              </a:spcAft>
              <a:buClrTx/>
              <a:buSzTx/>
              <a:buFont typeface="Tahoma" panose="020B0604030504040204" pitchFamily="34" charset="0"/>
              <a:buChar char="–"/>
              <a:tabLst/>
              <a:defRPr/>
            </a:pPr>
            <a:r>
              <a:rPr kumimoji="0" lang="zh-CN" altLang="en-US" b="0" i="0" u="none" strike="noStrike" kern="1200" cap="none" spc="0" normalizeH="0" baseline="0" noProof="0" dirty="0" smtClean="0">
                <a:ln>
                  <a:noFill/>
                </a:ln>
                <a:effectLst/>
                <a:uLnTx/>
                <a:uFillTx/>
                <a:latin typeface="宋体" pitchFamily="2" charset="-122"/>
                <a:ea typeface="宋体" pitchFamily="2" charset="-122"/>
              </a:rPr>
              <a:t>无任何硬件加速能力</a:t>
            </a:r>
          </a:p>
          <a:p>
            <a:pPr marL="742950" marR="0" lvl="1" indent="-285750" algn="l" defTabSz="914400" rtl="0" eaLnBrk="1" fontAlgn="base" latinLnBrk="0" hangingPunct="1">
              <a:lnSpc>
                <a:spcPct val="90000"/>
              </a:lnSpc>
              <a:spcBef>
                <a:spcPct val="20000"/>
              </a:spcBef>
              <a:spcAft>
                <a:spcPct val="0"/>
              </a:spcAft>
              <a:buClrTx/>
              <a:buSzTx/>
              <a:buFont typeface="Tahoma" panose="020B0604030504040204" pitchFamily="34" charset="0"/>
              <a:buChar char="–"/>
              <a:tabLst/>
              <a:defRPr/>
            </a:pPr>
            <a:r>
              <a:rPr kumimoji="0" lang="zh-CN" altLang="en-US" b="0" i="0" u="none" strike="noStrike" kern="1200" cap="none" spc="0" normalizeH="0" baseline="0" noProof="0" dirty="0" smtClean="0">
                <a:ln>
                  <a:noFill/>
                </a:ln>
                <a:effectLst/>
                <a:uLnTx/>
                <a:uFillTx/>
                <a:latin typeface="宋体" pitchFamily="2" charset="-122"/>
                <a:ea typeface="宋体" pitchFamily="2" charset="-122"/>
              </a:rPr>
              <a:t>图形引擎中存在许多低效算法</a:t>
            </a:r>
          </a:p>
          <a:p>
            <a:pPr marL="742950" marR="0" lvl="1" indent="-285750" algn="l" defTabSz="914400" rtl="0" eaLnBrk="1" fontAlgn="base" latinLnBrk="0" hangingPunct="1">
              <a:lnSpc>
                <a:spcPct val="90000"/>
              </a:lnSpc>
              <a:spcBef>
                <a:spcPct val="20000"/>
              </a:spcBef>
              <a:spcAft>
                <a:spcPct val="0"/>
              </a:spcAft>
              <a:buClrTx/>
              <a:buSzTx/>
              <a:buFont typeface="Tahoma" panose="020B0604030504040204" pitchFamily="34" charset="0"/>
              <a:buChar char="–"/>
              <a:tabLst/>
              <a:defRPr/>
            </a:pPr>
            <a:r>
              <a:rPr kumimoji="0" lang="zh-CN" altLang="en-US" b="0" i="0" u="none" strike="noStrike" kern="1200" cap="none" spc="0" normalizeH="0" baseline="0" noProof="0" dirty="0" smtClean="0">
                <a:ln>
                  <a:noFill/>
                </a:ln>
                <a:effectLst/>
                <a:uLnTx/>
                <a:uFillTx/>
                <a:latin typeface="宋体" pitchFamily="2" charset="-122"/>
                <a:ea typeface="宋体" pitchFamily="2" charset="-122"/>
              </a:rPr>
              <a:t>代码质量较差</a:t>
            </a:r>
          </a:p>
          <a:p>
            <a:pPr marL="342900" marR="0" lvl="0" indent="-342900" algn="l" defTabSz="914400" rtl="0" eaLnBrk="1" fontAlgn="base" latinLnBrk="0" hangingPunct="1">
              <a:lnSpc>
                <a:spcPct val="90000"/>
              </a:lnSpc>
              <a:spcBef>
                <a:spcPct val="20000"/>
              </a:spcBef>
              <a:spcAft>
                <a:spcPct val="0"/>
              </a:spcAft>
              <a:buClr>
                <a:srgbClr val="FFCC00"/>
              </a:buClr>
              <a:buSzPct val="120000"/>
              <a:buFontTx/>
              <a:buChar char="•"/>
              <a:tabLst/>
              <a:defRPr/>
            </a:pPr>
            <a:r>
              <a:rPr kumimoji="0" lang="en-US" altLang="zh-CN" sz="2800" b="0" i="0" u="none" strike="noStrike" kern="1200" cap="none" spc="0" normalizeH="0" baseline="0" noProof="0" dirty="0" err="1" smtClean="0">
                <a:ln>
                  <a:noFill/>
                </a:ln>
                <a:effectLst/>
                <a:uLnTx/>
                <a:uFillTx/>
                <a:latin typeface="宋体" pitchFamily="2" charset="-122"/>
                <a:ea typeface="宋体" pitchFamily="2" charset="-122"/>
              </a:rPr>
              <a:t>OpenGUI</a:t>
            </a:r>
            <a:endParaRPr kumimoji="0" lang="en-US" altLang="zh-CN" sz="2800" b="0" i="0" u="none" strike="noStrike" kern="1200" cap="none" spc="0" normalizeH="0" baseline="0" noProof="0" dirty="0" smtClean="0">
              <a:ln>
                <a:noFill/>
              </a:ln>
              <a:effectLst/>
              <a:uLnTx/>
              <a:uFillTx/>
              <a:latin typeface="宋体" pitchFamily="2" charset="-122"/>
              <a:ea typeface="宋体" pitchFamily="2" charset="-122"/>
            </a:endParaRPr>
          </a:p>
          <a:p>
            <a:pPr marL="742950" marR="0" lvl="1" indent="-285750" algn="l" defTabSz="914400" rtl="0" eaLnBrk="1" fontAlgn="base" latinLnBrk="0" hangingPunct="1">
              <a:lnSpc>
                <a:spcPct val="90000"/>
              </a:lnSpc>
              <a:spcBef>
                <a:spcPct val="20000"/>
              </a:spcBef>
              <a:spcAft>
                <a:spcPct val="0"/>
              </a:spcAft>
              <a:buClrTx/>
              <a:buSzTx/>
              <a:buFont typeface="Tahoma" panose="020B0604030504040204" pitchFamily="34" charset="0"/>
              <a:buChar char="–"/>
              <a:tabLst/>
              <a:defRPr/>
            </a:pPr>
            <a:r>
              <a:rPr kumimoji="0" lang="zh-CN" altLang="en-US" b="0" i="0" u="none" strike="noStrike" kern="1200" cap="none" spc="0" normalizeH="0" baseline="0" noProof="0" dirty="0" smtClean="0">
                <a:ln>
                  <a:noFill/>
                </a:ln>
                <a:effectLst/>
                <a:uLnTx/>
                <a:uFillTx/>
                <a:latin typeface="宋体" pitchFamily="2" charset="-122"/>
                <a:ea typeface="宋体" pitchFamily="2" charset="-122"/>
              </a:rPr>
              <a:t>可移植性稍差</a:t>
            </a:r>
          </a:p>
          <a:p>
            <a:pPr marL="342900" marR="0" lvl="0" indent="-342900" algn="l" defTabSz="914400" rtl="0" eaLnBrk="1" fontAlgn="base" latinLnBrk="0" hangingPunct="1">
              <a:lnSpc>
                <a:spcPct val="90000"/>
              </a:lnSpc>
              <a:spcBef>
                <a:spcPct val="20000"/>
              </a:spcBef>
              <a:spcAft>
                <a:spcPct val="0"/>
              </a:spcAft>
              <a:buClr>
                <a:srgbClr val="FFCC00"/>
              </a:buClr>
              <a:buSzPct val="120000"/>
              <a:buFontTx/>
              <a:buChar char="•"/>
              <a:tabLst/>
              <a:defRPr/>
            </a:pPr>
            <a:r>
              <a:rPr kumimoji="0" lang="en-US" altLang="zh-CN" sz="2800" b="0" i="0" u="none" strike="noStrike" kern="1200" cap="none" spc="0" normalizeH="0" baseline="0" noProof="0" dirty="0" err="1" smtClean="0">
                <a:ln>
                  <a:noFill/>
                </a:ln>
                <a:effectLst/>
                <a:uLnTx/>
                <a:uFillTx/>
                <a:latin typeface="宋体" pitchFamily="2" charset="-122"/>
                <a:ea typeface="宋体" pitchFamily="2" charset="-122"/>
              </a:rPr>
              <a:t>Qt</a:t>
            </a:r>
            <a:r>
              <a:rPr kumimoji="0" lang="en-US" altLang="zh-CN" sz="2800" b="0" i="0" u="none" strike="noStrike" kern="1200" cap="none" spc="0" normalizeH="0" baseline="0" noProof="0" dirty="0" smtClean="0">
                <a:ln>
                  <a:noFill/>
                </a:ln>
                <a:effectLst/>
                <a:uLnTx/>
                <a:uFillTx/>
                <a:latin typeface="宋体" pitchFamily="2" charset="-122"/>
                <a:ea typeface="宋体" pitchFamily="2" charset="-122"/>
              </a:rPr>
              <a:t>/Embedded </a:t>
            </a:r>
          </a:p>
          <a:p>
            <a:pPr marL="742950" marR="0" lvl="1" indent="-285750" algn="l" defTabSz="914400" rtl="0" eaLnBrk="1" fontAlgn="base" latinLnBrk="0" hangingPunct="1">
              <a:lnSpc>
                <a:spcPct val="90000"/>
              </a:lnSpc>
              <a:spcBef>
                <a:spcPct val="20000"/>
              </a:spcBef>
              <a:spcAft>
                <a:spcPct val="0"/>
              </a:spcAft>
              <a:buClrTx/>
              <a:buSzTx/>
              <a:buFont typeface="Tahoma" panose="020B0604030504040204" pitchFamily="34" charset="0"/>
              <a:buChar char="–"/>
              <a:tabLst/>
              <a:defRPr/>
            </a:pPr>
            <a:r>
              <a:rPr kumimoji="0" lang="zh-CN" altLang="en-US" b="0" i="0" u="none" strike="noStrike" kern="1200" cap="none" spc="0" normalizeH="0" baseline="0" noProof="0" dirty="0" smtClean="0">
                <a:ln>
                  <a:noFill/>
                </a:ln>
                <a:effectLst/>
                <a:uLnTx/>
                <a:uFillTx/>
                <a:latin typeface="宋体" pitchFamily="2" charset="-122"/>
                <a:ea typeface="宋体" pitchFamily="2" charset="-122"/>
              </a:rPr>
              <a:t>低的程序效率、大的资源消耗</a:t>
            </a:r>
          </a:p>
          <a:p>
            <a:pPr marL="342900" marR="0" lvl="0" indent="-342900" algn="l" defTabSz="914400" rtl="0" eaLnBrk="1" fontAlgn="base" latinLnBrk="0" hangingPunct="1">
              <a:lnSpc>
                <a:spcPct val="90000"/>
              </a:lnSpc>
              <a:spcBef>
                <a:spcPct val="20000"/>
              </a:spcBef>
              <a:spcAft>
                <a:spcPct val="0"/>
              </a:spcAft>
              <a:buClr>
                <a:srgbClr val="FFCC00"/>
              </a:buClr>
              <a:buSzPct val="120000"/>
              <a:buFontTx/>
              <a:buChar char="•"/>
              <a:tabLst/>
              <a:defRPr/>
            </a:pPr>
            <a:r>
              <a:rPr kumimoji="0" lang="en-US" altLang="zh-CN" sz="2800" b="0" i="0" u="none" strike="noStrike" kern="1200" cap="none" spc="0" normalizeH="0" baseline="0" noProof="0" dirty="0" err="1" smtClean="0">
                <a:ln>
                  <a:noFill/>
                </a:ln>
                <a:effectLst/>
                <a:uLnTx/>
                <a:uFillTx/>
                <a:latin typeface="宋体" pitchFamily="2" charset="-122"/>
                <a:ea typeface="宋体" pitchFamily="2" charset="-122"/>
              </a:rPr>
              <a:t>MiniGUI</a:t>
            </a:r>
            <a:endParaRPr kumimoji="0" lang="en-US" altLang="zh-CN" sz="2800" b="0" i="0" u="none" strike="noStrike" kern="1200" cap="none" spc="0" normalizeH="0" baseline="0" noProof="0" dirty="0" smtClean="0">
              <a:ln>
                <a:noFill/>
              </a:ln>
              <a:effectLst/>
              <a:uLnTx/>
              <a:uFillTx/>
              <a:latin typeface="宋体" pitchFamily="2" charset="-122"/>
              <a:ea typeface="宋体" pitchFamily="2" charset="-122"/>
            </a:endParaRPr>
          </a:p>
        </p:txBody>
      </p:sp>
    </p:spTree>
    <p:extLst>
      <p:ext uri="{BB962C8B-B14F-4D97-AF65-F5344CB8AC3E}">
        <p14:creationId xmlns="" xmlns:p14="http://schemas.microsoft.com/office/powerpoint/2010/main" val="826289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宋体" pitchFamily="2" charset="-122"/>
                <a:ea typeface="宋体" pitchFamily="2" charset="-122"/>
              </a:rPr>
              <a:t>4 </a:t>
            </a:r>
            <a:r>
              <a:rPr lang="zh-CN" altLang="en-US" sz="4000" dirty="0">
                <a:solidFill>
                  <a:schemeClr val="tx1"/>
                </a:solidFill>
                <a:latin typeface="宋体" pitchFamily="2" charset="-122"/>
                <a:ea typeface="宋体" pitchFamily="2" charset="-122"/>
              </a:rPr>
              <a:t>嵌入式</a:t>
            </a:r>
            <a:r>
              <a:rPr lang="en-US" altLang="zh-CN" sz="4000" dirty="0">
                <a:solidFill>
                  <a:schemeClr val="tx1"/>
                </a:solidFill>
                <a:latin typeface="宋体" pitchFamily="2" charset="-122"/>
                <a:ea typeface="宋体" pitchFamily="2" charset="-122"/>
              </a:rPr>
              <a:t>Linux (</a:t>
            </a:r>
            <a:r>
              <a:rPr lang="zh-CN" altLang="en-US" sz="4000" dirty="0">
                <a:solidFill>
                  <a:schemeClr val="tx1"/>
                </a:solidFill>
                <a:latin typeface="宋体" pitchFamily="2" charset="-122"/>
                <a:ea typeface="宋体" pitchFamily="2" charset="-122"/>
              </a:rPr>
              <a:t>续</a:t>
            </a:r>
            <a:r>
              <a:rPr lang="en-US" altLang="zh-CN" sz="4000" dirty="0">
                <a:solidFill>
                  <a:schemeClr val="tx1"/>
                </a:solidFill>
                <a:latin typeface="宋体" pitchFamily="2" charset="-122"/>
                <a:ea typeface="宋体" pitchFamily="2" charset="-122"/>
              </a:rPr>
              <a:t>)</a:t>
            </a:r>
            <a:endParaRPr lang="zh-CN" altLang="en-US" sz="4000"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46</a:t>
            </a:fld>
            <a:endParaRPr lang="zh-CN" altLang="en-US">
              <a:solidFill>
                <a:prstClr val="white"/>
              </a:solidFill>
              <a:cs typeface="Garamond"/>
            </a:endParaRPr>
          </a:p>
        </p:txBody>
      </p:sp>
      <p:sp>
        <p:nvSpPr>
          <p:cNvPr id="8" name="矩形 2"/>
          <p:cNvSpPr txBox="1">
            <a:spLocks noChangeArrowheads="1"/>
          </p:cNvSpPr>
          <p:nvPr/>
        </p:nvSpPr>
        <p:spPr bwMode="auto">
          <a:xfrm>
            <a:off x="1628775" y="1346200"/>
            <a:ext cx="7772400"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kumimoji="1" lang="zh-CN" altLang="en-US" sz="3600" b="1" kern="1200">
                <a:solidFill>
                  <a:srgbClr val="0000FF"/>
                </a:solidFill>
                <a:latin typeface="Tahoma" pitchFamily="34" charset="0"/>
                <a:ea typeface="黑体" pitchFamily="49" charset="-122"/>
                <a:cs typeface="+mn-cs"/>
              </a:defRPr>
            </a:lvl1pPr>
            <a:lvl2pPr algn="l" rtl="0" eaLnBrk="0" fontAlgn="base" hangingPunct="0">
              <a:spcBef>
                <a:spcPct val="0"/>
              </a:spcBef>
              <a:spcAft>
                <a:spcPct val="0"/>
              </a:spcAft>
              <a:defRPr kumimoji="1" sz="3600" b="1">
                <a:solidFill>
                  <a:srgbClr val="FF0066"/>
                </a:solidFill>
                <a:latin typeface="Tahoma" pitchFamily="34" charset="0"/>
                <a:ea typeface="黑体" panose="02010609060101010101" pitchFamily="49" charset="-122"/>
              </a:defRPr>
            </a:lvl2pPr>
            <a:lvl3pPr algn="l" rtl="0" eaLnBrk="0" fontAlgn="base" hangingPunct="0">
              <a:spcBef>
                <a:spcPct val="0"/>
              </a:spcBef>
              <a:spcAft>
                <a:spcPct val="0"/>
              </a:spcAft>
              <a:defRPr kumimoji="1" sz="3600" b="1">
                <a:solidFill>
                  <a:srgbClr val="FF0066"/>
                </a:solidFill>
                <a:latin typeface="Tahoma" pitchFamily="34" charset="0"/>
                <a:ea typeface="黑体" panose="02010609060101010101" pitchFamily="49" charset="-122"/>
              </a:defRPr>
            </a:lvl3pPr>
            <a:lvl4pPr algn="l" rtl="0" eaLnBrk="0" fontAlgn="base" hangingPunct="0">
              <a:spcBef>
                <a:spcPct val="0"/>
              </a:spcBef>
              <a:spcAft>
                <a:spcPct val="0"/>
              </a:spcAft>
              <a:defRPr kumimoji="1" sz="3600" b="1">
                <a:solidFill>
                  <a:srgbClr val="FF0066"/>
                </a:solidFill>
                <a:latin typeface="Tahoma" pitchFamily="34" charset="0"/>
                <a:ea typeface="黑体" panose="02010609060101010101" pitchFamily="49" charset="-122"/>
              </a:defRPr>
            </a:lvl4pPr>
            <a:lvl5pPr algn="l" rtl="0" eaLnBrk="0" fontAlgn="base" hangingPunct="0">
              <a:spcBef>
                <a:spcPct val="0"/>
              </a:spcBef>
              <a:spcAft>
                <a:spcPct val="0"/>
              </a:spcAft>
              <a:defRPr kumimoji="1" sz="3600" b="1">
                <a:solidFill>
                  <a:srgbClr val="FF0066"/>
                </a:solidFill>
                <a:latin typeface="Tahoma" pitchFamily="34" charset="0"/>
                <a:ea typeface="黑体" panose="02010609060101010101" pitchFamily="49" charset="-122"/>
              </a:defRPr>
            </a:lvl5pPr>
            <a:lvl6pPr marL="457200" algn="l" rtl="0" eaLnBrk="1" fontAlgn="base" hangingPunct="1">
              <a:spcBef>
                <a:spcPct val="0"/>
              </a:spcBef>
              <a:spcAft>
                <a:spcPct val="0"/>
              </a:spcAft>
              <a:defRPr kumimoji="1" sz="4400">
                <a:solidFill>
                  <a:schemeClr val="tx2"/>
                </a:solidFill>
                <a:latin typeface="Tahoma" pitchFamily="34" charset="0"/>
                <a:ea typeface="宋体" charset="-122"/>
              </a:defRPr>
            </a:lvl6pPr>
            <a:lvl7pPr marL="914400" algn="l" rtl="0" eaLnBrk="1" fontAlgn="base" hangingPunct="1">
              <a:spcBef>
                <a:spcPct val="0"/>
              </a:spcBef>
              <a:spcAft>
                <a:spcPct val="0"/>
              </a:spcAft>
              <a:defRPr kumimoji="1" sz="4400">
                <a:solidFill>
                  <a:schemeClr val="tx2"/>
                </a:solidFill>
                <a:latin typeface="Tahoma" pitchFamily="34" charset="0"/>
                <a:ea typeface="宋体" charset="-122"/>
              </a:defRPr>
            </a:lvl7pPr>
            <a:lvl8pPr marL="1371600" algn="l" rtl="0" eaLnBrk="1" fontAlgn="base" hangingPunct="1">
              <a:spcBef>
                <a:spcPct val="0"/>
              </a:spcBef>
              <a:spcAft>
                <a:spcPct val="0"/>
              </a:spcAft>
              <a:defRPr kumimoji="1" sz="4400">
                <a:solidFill>
                  <a:schemeClr val="tx2"/>
                </a:solidFill>
                <a:latin typeface="Tahoma" pitchFamily="34" charset="0"/>
                <a:ea typeface="宋体" charset="-122"/>
              </a:defRPr>
            </a:lvl8pPr>
            <a:lvl9pPr marL="1828800" algn="l" rtl="0" eaLnBrk="1" fontAlgn="base" hangingPunct="1">
              <a:spcBef>
                <a:spcPct val="0"/>
              </a:spcBef>
              <a:spcAft>
                <a:spcPct val="0"/>
              </a:spcAft>
              <a:defRPr kumimoji="1" sz="4400">
                <a:solidFill>
                  <a:schemeClr val="tx2"/>
                </a:solidFill>
                <a:latin typeface="Tahoma" pitchFamily="34" charset="0"/>
                <a:ea typeface="宋体"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FF0066"/>
                </a:solidFill>
                <a:effectLst/>
                <a:uLnTx/>
                <a:uFillTx/>
                <a:latin typeface="宋体" pitchFamily="2" charset="-122"/>
                <a:ea typeface="宋体" pitchFamily="2" charset="-122"/>
              </a:rPr>
              <a:t>嵌入式</a:t>
            </a:r>
            <a:r>
              <a:rPr kumimoji="1" lang="en-US" altLang="zh-CN" sz="2800" b="0" i="0" u="none" strike="noStrike" kern="1200" cap="none" spc="0" normalizeH="0" baseline="0" noProof="0" dirty="0" smtClean="0">
                <a:ln>
                  <a:noFill/>
                </a:ln>
                <a:solidFill>
                  <a:srgbClr val="FF0066"/>
                </a:solidFill>
                <a:effectLst/>
                <a:uLnTx/>
                <a:uFillTx/>
                <a:latin typeface="宋体" pitchFamily="2" charset="-122"/>
                <a:ea typeface="宋体" pitchFamily="2" charset="-122"/>
              </a:rPr>
              <a:t>Linux-Android</a:t>
            </a:r>
          </a:p>
        </p:txBody>
      </p:sp>
      <p:sp>
        <p:nvSpPr>
          <p:cNvPr id="9" name="矩形 3" descr="Rectangle: Click to edit Master text styles&#10;Second level&#10;Third level&#10;Fourth level&#10;Fifth level"/>
          <p:cNvSpPr txBox="1">
            <a:spLocks noChangeArrowheads="1"/>
          </p:cNvSpPr>
          <p:nvPr/>
        </p:nvSpPr>
        <p:spPr bwMode="auto">
          <a:xfrm>
            <a:off x="1336675" y="2032001"/>
            <a:ext cx="8353425" cy="49958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30000"/>
              </a:spcBef>
              <a:spcAft>
                <a:spcPct val="0"/>
              </a:spcAft>
              <a:buClr>
                <a:schemeClr val="hlink"/>
              </a:buClr>
              <a:buSzPct val="100000"/>
              <a:buFont typeface="Wingdings" panose="05000000000000000000" pitchFamily="2" charset="2"/>
              <a:buBlip>
                <a:blip r:embed="rId2"/>
              </a:buBlip>
              <a:defRPr kumimoji="1" lang="zh-CN" altLang="en-US" sz="2400" b="1" dirty="0" smtClean="0">
                <a:solidFill>
                  <a:srgbClr val="040408"/>
                </a:solidFill>
                <a:latin typeface="Times New Roman" panose="02020603050405020304" pitchFamily="18" charset="0"/>
                <a:ea typeface="+mn-ea"/>
                <a:cs typeface="+mn-cs"/>
              </a:defRPr>
            </a:lvl1pPr>
            <a:lvl2pPr marL="742950" indent="-285750" algn="l" rtl="0" fontAlgn="base">
              <a:spcBef>
                <a:spcPct val="30000"/>
              </a:spcBef>
              <a:spcAft>
                <a:spcPct val="0"/>
              </a:spcAft>
              <a:buClr>
                <a:srgbClr val="FF33CC"/>
              </a:buClr>
              <a:buSzPct val="60000"/>
              <a:buFont typeface="Wingdings" panose="05000000000000000000" pitchFamily="2" charset="2"/>
              <a:buChar char="n"/>
              <a:defRPr kumimoji="1" lang="zh-CN" altLang="en-US" sz="2000" b="1" dirty="0" smtClean="0">
                <a:solidFill>
                  <a:schemeClr val="tx2"/>
                </a:solidFill>
                <a:latin typeface="Times New Roman" panose="02020603050405020304" pitchFamily="18" charset="0"/>
                <a:ea typeface="+mn-ea"/>
              </a:defRPr>
            </a:lvl2pPr>
            <a:lvl3pPr marL="1143000" indent="-228600" algn="l" rtl="0" fontAlgn="base">
              <a:spcBef>
                <a:spcPct val="30000"/>
              </a:spcBef>
              <a:spcAft>
                <a:spcPct val="0"/>
              </a:spcAft>
              <a:buClr>
                <a:srgbClr val="008000"/>
              </a:buClr>
              <a:buSzPct val="95000"/>
              <a:buFont typeface="Wingdings" panose="05000000000000000000" pitchFamily="2" charset="2"/>
              <a:buChar char="w"/>
              <a:defRPr kumimoji="1" lang="zh-CN" altLang="en-US" b="1" dirty="0" smtClean="0">
                <a:solidFill>
                  <a:srgbClr val="003300"/>
                </a:solidFill>
                <a:latin typeface="Times New Roman" panose="02020603050405020304" pitchFamily="18" charset="0"/>
                <a:ea typeface="+mn-ea"/>
              </a:defRPr>
            </a:lvl3pPr>
            <a:lvl4pPr marL="1600200" indent="-228600" algn="l" rtl="0" fontAlgn="base">
              <a:spcBef>
                <a:spcPct val="30000"/>
              </a:spcBef>
              <a:spcAft>
                <a:spcPct val="0"/>
              </a:spcAft>
              <a:buClr>
                <a:schemeClr val="tx1"/>
              </a:buClr>
              <a:buSzPct val="65000"/>
              <a:buFont typeface="Wingdings" panose="05000000000000000000" pitchFamily="2" charset="2"/>
              <a:buChar char="n"/>
              <a:defRPr kumimoji="1" lang="zh-CN" altLang="en-US" sz="2000" dirty="0" smtClean="0">
                <a:solidFill>
                  <a:schemeClr val="tx1"/>
                </a:solidFill>
                <a:latin typeface="Times New Roman" panose="02020603050405020304" pitchFamily="18" charset="0"/>
                <a:ea typeface="+mn-ea"/>
              </a:defRPr>
            </a:lvl4pPr>
            <a:lvl5pPr marL="2057400" indent="-228600" algn="l" rtl="0" fontAlgn="base">
              <a:spcBef>
                <a:spcPct val="30000"/>
              </a:spcBef>
              <a:spcAft>
                <a:spcPct val="0"/>
              </a:spcAft>
              <a:buClr>
                <a:schemeClr val="hlink"/>
              </a:buClr>
              <a:buSzPct val="60000"/>
              <a:buFont typeface="Wingdings" panose="05000000000000000000" pitchFamily="2" charset="2"/>
              <a:buChar char="n"/>
              <a:defRPr kumimoji="1" lang="zh-CN" altLang="en-US" sz="2000" dirty="0">
                <a:solidFill>
                  <a:schemeClr val="tx1"/>
                </a:solidFill>
                <a:latin typeface="Times New Roman" panose="02020603050405020304" pitchFamily="18" charset="0"/>
                <a:ea typeface="+mn-ea"/>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342900" marR="0" lvl="0" indent="-342900" algn="l" defTabSz="914400" rtl="0" eaLnBrk="1" fontAlgn="base" latinLnBrk="0" hangingPunct="1">
              <a:lnSpc>
                <a:spcPct val="90000"/>
              </a:lnSpc>
              <a:spcBef>
                <a:spcPct val="30000"/>
              </a:spcBef>
              <a:spcAft>
                <a:spcPct val="0"/>
              </a:spcAft>
              <a:buClr>
                <a:srgbClr val="6F89F7"/>
              </a:buClr>
              <a:buSzPct val="100000"/>
              <a:buFont typeface="Wingdings" panose="05000000000000000000" pitchFamily="2" charset="2"/>
              <a:buBlip>
                <a:blip r:embed="rId2"/>
              </a:buBlip>
              <a:tabLst/>
              <a:defRPr/>
            </a:pPr>
            <a:r>
              <a:rPr kumimoji="1" lang="en-US" altLang="zh-CN" b="0" i="0" u="none" strike="noStrike" kern="0" cap="none" spc="0" normalizeH="0" baseline="0" noProof="0" dirty="0" smtClean="0">
                <a:ln>
                  <a:noFill/>
                </a:ln>
                <a:solidFill>
                  <a:schemeClr val="tx1"/>
                </a:solidFill>
                <a:effectLst/>
                <a:uLnTx/>
                <a:uFillTx/>
                <a:latin typeface="宋体" pitchFamily="2" charset="-122"/>
                <a:ea typeface="宋体" pitchFamily="2" charset="-122"/>
              </a:rPr>
              <a:t>Android</a:t>
            </a:r>
          </a:p>
          <a:p>
            <a:pPr marL="742950" marR="0" lvl="1" indent="-285750" algn="l" defTabSz="914400" rtl="0" eaLnBrk="1" fontAlgn="base" latinLnBrk="0" hangingPunct="1">
              <a:lnSpc>
                <a:spcPct val="90000"/>
              </a:lnSpc>
              <a:spcBef>
                <a:spcPct val="30000"/>
              </a:spcBef>
              <a:spcAft>
                <a:spcPct val="0"/>
              </a:spcAft>
              <a:buClr>
                <a:srgbClr val="FF33CC"/>
              </a:buClr>
              <a:buSzPct val="60000"/>
              <a:buFont typeface="Wingdings" panose="05000000000000000000" pitchFamily="2" charset="2"/>
              <a:buChar char="n"/>
              <a:tabLst/>
              <a:defRPr/>
            </a:pP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Google+</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开放手机联盟</a:t>
            </a:r>
          </a:p>
          <a:p>
            <a:pPr marL="742950" marR="0" lvl="1" indent="-285750" algn="l" defTabSz="914400" rtl="0" eaLnBrk="1" fontAlgn="base" latinLnBrk="0" hangingPunct="1">
              <a:lnSpc>
                <a:spcPct val="90000"/>
              </a:lnSpc>
              <a:spcBef>
                <a:spcPct val="30000"/>
              </a:spcBef>
              <a:spcAft>
                <a:spcPct val="0"/>
              </a:spcAft>
              <a:buClr>
                <a:srgbClr val="FF33CC"/>
              </a:buClr>
              <a:buSzPct val="60000"/>
              <a:buFont typeface="Wingdings" panose="05000000000000000000" pitchFamily="2" charset="2"/>
              <a:buChar char="n"/>
              <a:tabLst/>
              <a:defRPr/>
            </a:pP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2007</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年</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11</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月</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5</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日发布</a:t>
            </a:r>
          </a:p>
          <a:p>
            <a:pPr marL="742950" marR="0" lvl="1" indent="-285750" algn="l" defTabSz="914400" rtl="0" eaLnBrk="1" fontAlgn="base" latinLnBrk="0" hangingPunct="1">
              <a:lnSpc>
                <a:spcPct val="90000"/>
              </a:lnSpc>
              <a:spcBef>
                <a:spcPct val="3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Android </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是第一个完整、开放、免费的手机平台”</a:t>
            </a:r>
          </a:p>
          <a:p>
            <a:pPr marL="742950" marR="0" lvl="1" indent="-285750" algn="l" defTabSz="914400" rtl="0" eaLnBrk="1" fontAlgn="base" latinLnBrk="0" hangingPunct="1">
              <a:lnSpc>
                <a:spcPct val="90000"/>
              </a:lnSpc>
              <a:spcBef>
                <a:spcPct val="30000"/>
              </a:spcBef>
              <a:spcAft>
                <a:spcPct val="0"/>
              </a:spcAft>
              <a:buClr>
                <a:srgbClr val="FF33CC"/>
              </a:buClr>
              <a:buSzPct val="60000"/>
              <a:buFont typeface="Wingdings" panose="05000000000000000000" pitchFamily="2" charset="2"/>
              <a:buChar char="n"/>
              <a:tabLst/>
              <a:defRPr/>
            </a:pP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2008</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年</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9</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月</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22</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日，第一款基于</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Android</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的手机发布</a:t>
            </a:r>
          </a:p>
          <a:p>
            <a:pPr marL="1143000" marR="0" lvl="2" indent="-228600" algn="l" defTabSz="914400" rtl="0" eaLnBrk="1" fontAlgn="base" latinLnBrk="0" hangingPunct="1">
              <a:lnSpc>
                <a:spcPct val="90000"/>
              </a:lnSpc>
              <a:spcBef>
                <a:spcPct val="30000"/>
              </a:spcBef>
              <a:spcAft>
                <a:spcPct val="0"/>
              </a:spcAft>
              <a:buClr>
                <a:srgbClr val="008000"/>
              </a:buClr>
              <a:buSzPct val="95000"/>
              <a:buFont typeface="Wingdings" panose="05000000000000000000" pitchFamily="2" charset="2"/>
              <a:buChar char="w"/>
              <a:tabLst/>
              <a:defRPr/>
            </a:pP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T-Mobile G1</a:t>
            </a:r>
          </a:p>
          <a:p>
            <a:pPr marL="742950" marR="0" lvl="1" indent="-285750" algn="l" defTabSz="914400" rtl="0" eaLnBrk="1" fontAlgn="base" latinLnBrk="0" hangingPunct="1">
              <a:lnSpc>
                <a:spcPct val="90000"/>
              </a:lnSpc>
              <a:spcBef>
                <a:spcPct val="3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基于</a:t>
            </a:r>
            <a:r>
              <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Android</a:t>
            </a: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的手机</a:t>
            </a:r>
            <a:r>
              <a:rPr kumimoji="1" lang="en-US" altLang="zh-CN" sz="2400" b="0" i="0" u="none" strike="noStrike" kern="0" cap="none" spc="0" normalizeH="0" baseline="0" noProof="0" dirty="0" err="1" smtClean="0">
                <a:ln>
                  <a:noFill/>
                </a:ln>
                <a:solidFill>
                  <a:schemeClr val="tx1"/>
                </a:solidFill>
                <a:effectLst/>
                <a:uLnTx/>
                <a:uFillTx/>
                <a:latin typeface="宋体" pitchFamily="2" charset="-122"/>
                <a:ea typeface="宋体" pitchFamily="2" charset="-122"/>
              </a:rPr>
              <a:t>GPhone</a:t>
            </a:r>
            <a:endParaRPr kumimoji="1" lang="en-US" altLang="zh-CN" sz="2400" b="0"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342900" marR="0" lvl="0" indent="-342900" algn="l" defTabSz="914400" rtl="0" eaLnBrk="1" fontAlgn="base" latinLnBrk="0" hangingPunct="1">
              <a:lnSpc>
                <a:spcPct val="90000"/>
              </a:lnSpc>
              <a:spcBef>
                <a:spcPct val="30000"/>
              </a:spcBef>
              <a:spcAft>
                <a:spcPct val="0"/>
              </a:spcAft>
              <a:buClr>
                <a:srgbClr val="6F89F7"/>
              </a:buClr>
              <a:buSzPct val="100000"/>
              <a:buFont typeface="Wingdings" panose="05000000000000000000" pitchFamily="2" charset="2"/>
              <a:buBlip>
                <a:blip r:embed="rId2"/>
              </a:buBlip>
              <a:tabLst/>
              <a:defRPr/>
            </a:pPr>
            <a:r>
              <a:rPr kumimoji="1" lang="en-US" altLang="zh-CN" b="0" i="0" u="none" strike="noStrike" kern="0" cap="none" spc="0" normalizeH="0" baseline="0" noProof="0" dirty="0" smtClean="0">
                <a:ln>
                  <a:noFill/>
                </a:ln>
                <a:solidFill>
                  <a:schemeClr val="tx1"/>
                </a:solidFill>
                <a:effectLst/>
                <a:uLnTx/>
                <a:uFillTx/>
                <a:latin typeface="宋体" pitchFamily="2" charset="-122"/>
                <a:ea typeface="宋体" pitchFamily="2" charset="-122"/>
              </a:rPr>
              <a:t>Android</a:t>
            </a:r>
            <a:r>
              <a:rPr kumimoji="1" lang="zh-CN" altLang="en-US" b="0" i="0" u="none" strike="noStrike" kern="0" cap="none" spc="0" normalizeH="0" baseline="0" noProof="0" dirty="0" smtClean="0">
                <a:ln>
                  <a:noFill/>
                </a:ln>
                <a:solidFill>
                  <a:schemeClr val="tx1"/>
                </a:solidFill>
                <a:effectLst/>
                <a:uLnTx/>
                <a:uFillTx/>
                <a:latin typeface="宋体" pitchFamily="2" charset="-122"/>
                <a:ea typeface="宋体" pitchFamily="2" charset="-122"/>
              </a:rPr>
              <a:t>的特点</a:t>
            </a:r>
          </a:p>
          <a:p>
            <a:pPr marL="742950" marR="0" lvl="1" indent="-285750" algn="l" defTabSz="914400" rtl="0" eaLnBrk="1" fontAlgn="base" latinLnBrk="0" hangingPunct="1">
              <a:lnSpc>
                <a:spcPct val="90000"/>
              </a:lnSpc>
              <a:spcBef>
                <a:spcPct val="3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包括了操作系统、中间件、用户界面和应用软件</a:t>
            </a:r>
          </a:p>
          <a:p>
            <a:pPr marL="1143000" marR="0" lvl="2" indent="-228600" algn="l" defTabSz="914400" rtl="0" eaLnBrk="1" fontAlgn="base" latinLnBrk="0" hangingPunct="1">
              <a:lnSpc>
                <a:spcPct val="90000"/>
              </a:lnSpc>
              <a:spcBef>
                <a:spcPct val="30000"/>
              </a:spcBef>
              <a:spcAft>
                <a:spcPct val="0"/>
              </a:spcAft>
              <a:buClr>
                <a:srgbClr val="008000"/>
              </a:buClr>
              <a:buSzPct val="95000"/>
              <a:buFont typeface="Wingdings" panose="05000000000000000000" pitchFamily="2" charset="2"/>
              <a:buChar char="w"/>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这是一个平台</a:t>
            </a:r>
          </a:p>
          <a:p>
            <a:pPr marL="742950" marR="0" lvl="1" indent="-285750" algn="l" defTabSz="914400" rtl="0" eaLnBrk="1" fontAlgn="base" latinLnBrk="0" hangingPunct="1">
              <a:lnSpc>
                <a:spcPct val="90000"/>
              </a:lnSpc>
              <a:spcBef>
                <a:spcPct val="30000"/>
              </a:spcBef>
              <a:spcAft>
                <a:spcPct val="0"/>
              </a:spcAft>
              <a:buClr>
                <a:srgbClr val="FF33CC"/>
              </a:buClr>
              <a:buSzPct val="6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chemeClr val="tx1"/>
                </a:solidFill>
                <a:effectLst/>
                <a:uLnTx/>
                <a:uFillTx/>
                <a:latin typeface="宋体" pitchFamily="2" charset="-122"/>
                <a:ea typeface="宋体" pitchFamily="2" charset="-122"/>
              </a:rPr>
              <a:t>面向智能手机</a:t>
            </a:r>
          </a:p>
        </p:txBody>
      </p:sp>
    </p:spTree>
    <p:extLst>
      <p:ext uri="{BB962C8B-B14F-4D97-AF65-F5344CB8AC3E}">
        <p14:creationId xmlns="" xmlns:p14="http://schemas.microsoft.com/office/powerpoint/2010/main" val="2495497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mj-ea"/>
                <a:ea typeface="+mj-ea"/>
              </a:rPr>
              <a:t>1 </a:t>
            </a:r>
            <a:r>
              <a:rPr lang="zh-CN" altLang="en-US" dirty="0">
                <a:solidFill>
                  <a:schemeClr val="tx1"/>
                </a:solidFill>
                <a:latin typeface="+mj-ea"/>
                <a:ea typeface="+mj-ea"/>
              </a:rPr>
              <a:t>嵌入式操作系统简介</a:t>
            </a:r>
            <a:r>
              <a:rPr lang="en-US" altLang="zh-CN" dirty="0">
                <a:solidFill>
                  <a:schemeClr val="tx1"/>
                </a:solidFill>
                <a:latin typeface="+mj-ea"/>
                <a:ea typeface="+mj-ea"/>
              </a:rPr>
              <a:t>(</a:t>
            </a:r>
            <a:r>
              <a:rPr lang="zh-CN" altLang="en-US" dirty="0">
                <a:solidFill>
                  <a:schemeClr val="tx1"/>
                </a:solidFill>
                <a:latin typeface="+mj-ea"/>
                <a:ea typeface="+mj-ea"/>
              </a:rPr>
              <a:t>续</a:t>
            </a:r>
            <a:r>
              <a:rPr lang="en-US" altLang="zh-CN" dirty="0">
                <a:solidFill>
                  <a:schemeClr val="tx1"/>
                </a:solidFill>
                <a:latin typeface="+mj-ea"/>
                <a:ea typeface="+mj-ea"/>
              </a:rPr>
              <a:t>)</a:t>
            </a:r>
            <a:endParaRPr lang="zh-CN" altLang="en-US" dirty="0">
              <a:solidFill>
                <a:schemeClr val="tx1"/>
              </a:solidFill>
              <a:latin typeface="+mj-ea"/>
              <a:ea typeface="+mj-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5</a:t>
            </a:fld>
            <a:endParaRPr lang="zh-CN" altLang="en-US">
              <a:solidFill>
                <a:prstClr val="white"/>
              </a:solidFill>
              <a:cs typeface="Garamond"/>
            </a:endParaRPr>
          </a:p>
        </p:txBody>
      </p:sp>
      <p:sp>
        <p:nvSpPr>
          <p:cNvPr id="6" name="Rectangle 2"/>
          <p:cNvSpPr txBox="1">
            <a:spLocks noChangeArrowheads="1"/>
          </p:cNvSpPr>
          <p:nvPr/>
        </p:nvSpPr>
        <p:spPr>
          <a:xfrm>
            <a:off x="1460500" y="1346200"/>
            <a:ext cx="8229600" cy="1143000"/>
          </a:xfrm>
          <a:prstGeom prst="rect">
            <a:avLst/>
          </a:prstGeom>
        </p:spPr>
        <p:txBody>
          <a:bodyPr wrap="square" lIns="0" tIns="0" rIns="0" bIns="0" anchor="ctr" anchorCtr="0">
            <a:noAutofit/>
          </a:bodyPr>
          <a:lstStyle>
            <a:lvl1pPr algn="l" defTabSz="914400" rtl="0" eaLnBrk="1" latinLnBrk="0" hangingPunct="1">
              <a:lnSpc>
                <a:spcPct val="90000"/>
              </a:lnSpc>
              <a:spcBef>
                <a:spcPct val="0"/>
              </a:spcBef>
              <a:buNone/>
              <a:defRPr sz="4400" kern="1200" baseline="0">
                <a:solidFill>
                  <a:srgbClr val="0070C0"/>
                </a:solidFill>
                <a:latin typeface="Arial" panose="020B0604020202020204" pitchFamily="34" charset="0"/>
                <a:ea typeface="黑体" panose="02010609060101010101" pitchFamily="49" charset="-122"/>
                <a:cs typeface="+mj-cs"/>
              </a:defRPr>
            </a:lvl1pPr>
          </a:lstStyle>
          <a:p>
            <a:r>
              <a:rPr lang="zh-CN" altLang="en-US" sz="3200" dirty="0">
                <a:solidFill>
                  <a:schemeClr val="tx1"/>
                </a:solidFill>
                <a:ea typeface="宋体" panose="02010600030101010101" pitchFamily="2" charset="-122"/>
              </a:rPr>
              <a:t>实</a:t>
            </a:r>
            <a:r>
              <a:rPr lang="zh-CN" altLang="en-US" sz="3200" dirty="0" smtClean="0">
                <a:solidFill>
                  <a:schemeClr val="tx1"/>
                </a:solidFill>
                <a:ea typeface="宋体" panose="02010600030101010101" pitchFamily="2" charset="-122"/>
              </a:rPr>
              <a:t>时操作系统中的重要概念</a:t>
            </a:r>
            <a:endParaRPr lang="en-US" altLang="zh-CN" sz="3200" dirty="0">
              <a:solidFill>
                <a:schemeClr val="tx1"/>
              </a:solidFill>
              <a:ea typeface="宋体" panose="02010600030101010101" pitchFamily="2" charset="-122"/>
            </a:endParaRPr>
          </a:p>
        </p:txBody>
      </p:sp>
      <p:sp>
        <p:nvSpPr>
          <p:cNvPr id="7" name="Rectangle 3"/>
          <p:cNvSpPr txBox="1">
            <a:spLocks noChangeArrowheads="1"/>
          </p:cNvSpPr>
          <p:nvPr/>
        </p:nvSpPr>
        <p:spPr>
          <a:xfrm>
            <a:off x="1460500" y="2671762"/>
            <a:ext cx="8229600" cy="4525963"/>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n"/>
              <a:defRPr sz="3200" kern="1200" baseline="0">
                <a:solidFill>
                  <a:srgbClr val="0070C0"/>
                </a:solidFill>
                <a:latin typeface="Arial" panose="020B0604020202020204" pitchFamily="34"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800" kern="1200" baseline="0">
                <a:solidFill>
                  <a:schemeClr val="tx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sz="2400" kern="1200" baseline="0">
                <a:solidFill>
                  <a:schemeClr val="tx1"/>
                </a:solidFill>
                <a:latin typeface="Arial" panose="020B0604020202020204" pitchFamily="34"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solidFill>
                  <a:srgbClr val="FF0000"/>
                </a:solidFill>
                <a:latin typeface="宋体" panose="02010600030101010101" pitchFamily="2" charset="-122"/>
                <a:ea typeface="宋体" panose="02010600030101010101" pitchFamily="2" charset="-122"/>
              </a:rPr>
              <a:t>系统响应时间</a:t>
            </a:r>
            <a:r>
              <a:rPr lang="en-US" altLang="zh-CN" sz="2800" dirty="0" smtClean="0">
                <a:solidFill>
                  <a:schemeClr val="tx1"/>
                </a:solidFill>
                <a:latin typeface="宋体" panose="02010600030101010101" pitchFamily="2" charset="-122"/>
                <a:ea typeface="宋体" panose="02010600030101010101" pitchFamily="2" charset="-122"/>
              </a:rPr>
              <a:t>(System response time )</a:t>
            </a:r>
          </a:p>
          <a:p>
            <a:pPr>
              <a:buFont typeface="Wingdings" panose="05000000000000000000" pitchFamily="2" charset="2"/>
              <a:buNone/>
            </a:pPr>
            <a:r>
              <a:rPr lang="en-US" altLang="zh-CN" sz="2800" dirty="0" smtClean="0">
                <a:solidFill>
                  <a:schemeClr val="tx1"/>
                </a:solidFill>
                <a:latin typeface="宋体" panose="02010600030101010101" pitchFamily="2" charset="-122"/>
                <a:ea typeface="宋体" panose="02010600030101010101" pitchFamily="2" charset="-122"/>
              </a:rPr>
              <a:t>   </a:t>
            </a:r>
            <a:r>
              <a:rPr lang="zh-CN" altLang="en-US" sz="2800" dirty="0" smtClean="0">
                <a:solidFill>
                  <a:schemeClr val="tx1"/>
                </a:solidFill>
                <a:latin typeface="宋体" panose="02010600030101010101" pitchFamily="2" charset="-122"/>
                <a:ea typeface="宋体" panose="02010600030101010101" pitchFamily="2" charset="-122"/>
              </a:rPr>
              <a:t>系统发出处理要求到系统给出应答信号的时间。</a:t>
            </a:r>
          </a:p>
          <a:p>
            <a:r>
              <a:rPr lang="zh-CN" altLang="en-US" sz="2800" dirty="0" smtClean="0">
                <a:solidFill>
                  <a:srgbClr val="FF0000"/>
                </a:solidFill>
                <a:latin typeface="宋体" panose="02010600030101010101" pitchFamily="2" charset="-122"/>
                <a:ea typeface="宋体" panose="02010600030101010101" pitchFamily="2" charset="-122"/>
              </a:rPr>
              <a:t>任务切换时间</a:t>
            </a:r>
            <a:r>
              <a:rPr lang="en-US" altLang="zh-CN" sz="2800" dirty="0" smtClean="0">
                <a:solidFill>
                  <a:schemeClr val="tx1"/>
                </a:solidFill>
                <a:latin typeface="宋体" panose="02010600030101010101" pitchFamily="2" charset="-122"/>
                <a:ea typeface="宋体" panose="02010600030101010101" pitchFamily="2" charset="-122"/>
              </a:rPr>
              <a:t>(Context-switching time)</a:t>
            </a:r>
          </a:p>
          <a:p>
            <a:pPr>
              <a:buFont typeface="Wingdings" panose="05000000000000000000" pitchFamily="2" charset="2"/>
              <a:buNone/>
            </a:pPr>
            <a:r>
              <a:rPr lang="en-US" altLang="zh-CN" sz="2800" dirty="0" smtClean="0">
                <a:solidFill>
                  <a:schemeClr val="tx1"/>
                </a:solidFill>
                <a:latin typeface="宋体" panose="02010600030101010101" pitchFamily="2" charset="-122"/>
                <a:ea typeface="宋体" panose="02010600030101010101" pitchFamily="2" charset="-122"/>
              </a:rPr>
              <a:t>   </a:t>
            </a:r>
            <a:r>
              <a:rPr lang="zh-CN" altLang="en-US" sz="2800" dirty="0" smtClean="0">
                <a:solidFill>
                  <a:schemeClr val="tx1"/>
                </a:solidFill>
                <a:latin typeface="宋体" panose="02010600030101010101" pitchFamily="2" charset="-122"/>
                <a:ea typeface="宋体" panose="02010600030101010101" pitchFamily="2" charset="-122"/>
              </a:rPr>
              <a:t>任务之间切换而使用的时间。</a:t>
            </a:r>
          </a:p>
          <a:p>
            <a:r>
              <a:rPr lang="zh-CN" altLang="en-US" sz="2800" dirty="0" smtClean="0">
                <a:solidFill>
                  <a:srgbClr val="FF0000"/>
                </a:solidFill>
                <a:latin typeface="宋体" panose="02010600030101010101" pitchFamily="2" charset="-122"/>
                <a:ea typeface="宋体" panose="02010600030101010101" pitchFamily="2" charset="-122"/>
              </a:rPr>
              <a:t>中断延迟</a:t>
            </a:r>
            <a:r>
              <a:rPr lang="en-US" altLang="zh-CN" sz="2800" dirty="0" smtClean="0">
                <a:solidFill>
                  <a:schemeClr val="tx1"/>
                </a:solidFill>
                <a:latin typeface="宋体" panose="02010600030101010101" pitchFamily="2" charset="-122"/>
                <a:ea typeface="宋体" panose="02010600030101010101" pitchFamily="2" charset="-122"/>
              </a:rPr>
              <a:t>(Interrupt latency )</a:t>
            </a:r>
          </a:p>
          <a:p>
            <a:pPr>
              <a:buFont typeface="Wingdings" panose="05000000000000000000" pitchFamily="2" charset="2"/>
              <a:buNone/>
            </a:pPr>
            <a:r>
              <a:rPr lang="en-US" altLang="zh-CN" sz="2800" dirty="0" smtClean="0">
                <a:solidFill>
                  <a:schemeClr val="tx1"/>
                </a:solidFill>
                <a:latin typeface="宋体" panose="02010600030101010101" pitchFamily="2" charset="-122"/>
                <a:ea typeface="宋体" panose="02010600030101010101" pitchFamily="2" charset="-122"/>
              </a:rPr>
              <a:t>   </a:t>
            </a:r>
            <a:r>
              <a:rPr lang="zh-CN" altLang="en-US" sz="2800" dirty="0" smtClean="0">
                <a:solidFill>
                  <a:schemeClr val="tx1"/>
                </a:solidFill>
                <a:latin typeface="宋体" panose="02010600030101010101" pitchFamily="2" charset="-122"/>
                <a:ea typeface="宋体" panose="02010600030101010101" pitchFamily="2" charset="-122"/>
              </a:rPr>
              <a:t>硬件接收到中断信号到操作系统作出响应，并转入中断服务程序的时间。</a:t>
            </a:r>
          </a:p>
          <a:p>
            <a:endParaRPr lang="zh-CN" altLang="en-US" sz="2800" dirty="0">
              <a:ea typeface="宋体" panose="02010600030101010101" pitchFamily="2" charset="-122"/>
            </a:endParaRPr>
          </a:p>
        </p:txBody>
      </p:sp>
    </p:spTree>
    <p:extLst>
      <p:ext uri="{BB962C8B-B14F-4D97-AF65-F5344CB8AC3E}">
        <p14:creationId xmlns="" xmlns:p14="http://schemas.microsoft.com/office/powerpoint/2010/main" val="1551283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latin typeface="宋体" pitchFamily="2" charset="-122"/>
                <a:ea typeface="宋体" pitchFamily="2" charset="-122"/>
              </a:rPr>
              <a:t>1 </a:t>
            </a:r>
            <a:r>
              <a:rPr lang="zh-CN" altLang="en-US" dirty="0">
                <a:solidFill>
                  <a:schemeClr val="tx1"/>
                </a:solidFill>
                <a:latin typeface="宋体" pitchFamily="2" charset="-122"/>
                <a:ea typeface="宋体" pitchFamily="2" charset="-122"/>
              </a:rPr>
              <a:t>嵌入式操作系统简介</a:t>
            </a:r>
            <a:r>
              <a:rPr lang="en-US" altLang="zh-CN" dirty="0">
                <a:solidFill>
                  <a:schemeClr val="tx1"/>
                </a:solidFill>
                <a:latin typeface="宋体" pitchFamily="2" charset="-122"/>
                <a:ea typeface="宋体" pitchFamily="2" charset="-122"/>
              </a:rPr>
              <a:t>(</a:t>
            </a:r>
            <a:r>
              <a:rPr lang="zh-CN" altLang="en-US" dirty="0">
                <a:solidFill>
                  <a:schemeClr val="tx1"/>
                </a:solidFill>
                <a:latin typeface="宋体" pitchFamily="2" charset="-122"/>
                <a:ea typeface="宋体" pitchFamily="2" charset="-122"/>
              </a:rPr>
              <a:t>续</a:t>
            </a:r>
            <a:r>
              <a:rPr lang="en-US" altLang="zh-CN" dirty="0">
                <a:solidFill>
                  <a:schemeClr val="tx1"/>
                </a:solidFill>
                <a:latin typeface="宋体" pitchFamily="2" charset="-122"/>
                <a:ea typeface="宋体" pitchFamily="2" charset="-122"/>
              </a:rPr>
              <a:t>)</a:t>
            </a:r>
            <a:endParaRPr lang="zh-CN" altLang="en-US" dirty="0">
              <a:solidFill>
                <a:schemeClr val="tx1"/>
              </a:solidFill>
              <a:latin typeface="宋体" pitchFamily="2" charset="-122"/>
              <a:ea typeface="宋体" pitchFamily="2" charset="-122"/>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6</a:t>
            </a:fld>
            <a:endParaRPr lang="zh-CN" altLang="en-US">
              <a:solidFill>
                <a:prstClr val="white"/>
              </a:solidFill>
              <a:cs typeface="Garamond"/>
            </a:endParaRPr>
          </a:p>
        </p:txBody>
      </p:sp>
      <p:sp>
        <p:nvSpPr>
          <p:cNvPr id="7" name="Rectangle 3"/>
          <p:cNvSpPr txBox="1">
            <a:spLocks noChangeArrowheads="1"/>
          </p:cNvSpPr>
          <p:nvPr/>
        </p:nvSpPr>
        <p:spPr bwMode="auto">
          <a:xfrm>
            <a:off x="1231900" y="1955800"/>
            <a:ext cx="8382000" cy="3978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kumimoji="1" sz="4000" b="1"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kumimoji="1" sz="3600" b="1" kern="1200">
                <a:solidFill>
                  <a:schemeClr val="tx1"/>
                </a:solidFill>
                <a:latin typeface="+mn-lt"/>
                <a:ea typeface="+mn-ea"/>
                <a:cs typeface="+mn-cs"/>
              </a:defRPr>
            </a:lvl2pPr>
            <a:lvl3pPr marL="11430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kumimoji="1" sz="3200" b="1" kern="1200">
                <a:solidFill>
                  <a:schemeClr val="tx1"/>
                </a:solidFill>
                <a:latin typeface="+mn-lt"/>
                <a:ea typeface="+mn-ea"/>
                <a:cs typeface="+mn-cs"/>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lnSpc>
                <a:spcPct val="120000"/>
              </a:lnSpc>
              <a:spcBef>
                <a:spcPct val="20000"/>
              </a:spcBef>
              <a:spcAft>
                <a:spcPct val="0"/>
              </a:spcAft>
              <a:buClr>
                <a:schemeClr val="tx2"/>
              </a:buClr>
              <a:buSzPct val="50000"/>
              <a:buFont typeface="Wingdings" panose="05000000000000000000" pitchFamily="2" charset="2"/>
              <a:buChar char="n"/>
              <a:defRPr kumimoji="1"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zh-TW" altLang="en-US" sz="4400" dirty="0" smtClean="0">
                <a:latin typeface="Times New Roman" panose="02020603050405020304" pitchFamily="18" charset="0"/>
                <a:ea typeface="仿宋_GB2312" pitchFamily="49" charset="-122"/>
              </a:rPr>
              <a:t> </a:t>
            </a:r>
            <a:r>
              <a:rPr lang="zh-TW" altLang="en-US" sz="3200" dirty="0" smtClean="0">
                <a:latin typeface="宋体" pitchFamily="2" charset="-122"/>
                <a:ea typeface="宋体" pitchFamily="2" charset="-122"/>
              </a:rPr>
              <a:t>多处理器结</a:t>
            </a:r>
            <a:r>
              <a:rPr lang="zh-CN" altLang="en-US" sz="3200" dirty="0" smtClean="0">
                <a:latin typeface="宋体" pitchFamily="2" charset="-122"/>
                <a:ea typeface="宋体" pitchFamily="2" charset="-122"/>
              </a:rPr>
              <a:t>构</a:t>
            </a:r>
            <a:endParaRPr lang="zh-TW" altLang="en-US" sz="3200" dirty="0" smtClean="0">
              <a:latin typeface="宋体" pitchFamily="2" charset="-122"/>
              <a:ea typeface="宋体" pitchFamily="2" charset="-122"/>
            </a:endParaRPr>
          </a:p>
          <a:p>
            <a:pPr marL="568325" lvl="1" indent="-1588"/>
            <a:r>
              <a:rPr lang="zh-TW" altLang="en-US" sz="2800" b="0" dirty="0" smtClean="0">
                <a:latin typeface="宋体" pitchFamily="2" charset="-122"/>
                <a:ea typeface="宋体" pitchFamily="2" charset="-122"/>
              </a:rPr>
              <a:t> 实时应用的飞速发展</a:t>
            </a:r>
            <a:r>
              <a:rPr lang="zh-CN" altLang="en-US" sz="2800" b="0" dirty="0" smtClean="0">
                <a:latin typeface="宋体" pitchFamily="2" charset="-122"/>
                <a:ea typeface="宋体" pitchFamily="2" charset="-122"/>
              </a:rPr>
              <a:t>，</a:t>
            </a:r>
            <a:r>
              <a:rPr lang="zh-TW" altLang="en-US" sz="2800" b="0" dirty="0" smtClean="0">
                <a:latin typeface="宋体" pitchFamily="2" charset="-122"/>
                <a:ea typeface="宋体" pitchFamily="2" charset="-122"/>
              </a:rPr>
              <a:t>对</a:t>
            </a:r>
            <a:r>
              <a:rPr lang="zh-CN" altLang="en-US" sz="2800" b="0" dirty="0" smtClean="0">
                <a:latin typeface="宋体" pitchFamily="2" charset="-122"/>
                <a:ea typeface="宋体" pitchFamily="2" charset="-122"/>
              </a:rPr>
              <a:t>嵌入式操作系统</a:t>
            </a:r>
            <a:r>
              <a:rPr lang="zh-TW" altLang="en-US" sz="2800" b="0" dirty="0" smtClean="0">
                <a:latin typeface="宋体" pitchFamily="2" charset="-122"/>
                <a:ea typeface="宋体" pitchFamily="2" charset="-122"/>
              </a:rPr>
              <a:t>的性能提出了更高的要求。单处理器的</a:t>
            </a:r>
            <a:r>
              <a:rPr lang="zh-CN" altLang="en-US" sz="2800" b="0" dirty="0" smtClean="0">
                <a:latin typeface="宋体" pitchFamily="2" charset="-122"/>
                <a:ea typeface="宋体" pitchFamily="2" charset="-122"/>
              </a:rPr>
              <a:t>嵌入式</a:t>
            </a:r>
            <a:r>
              <a:rPr lang="zh-TW" altLang="en-US" sz="2800" b="0" dirty="0" smtClean="0">
                <a:latin typeface="宋体" pitchFamily="2" charset="-122"/>
                <a:ea typeface="宋体" pitchFamily="2" charset="-122"/>
              </a:rPr>
              <a:t>系统已不能很好地满足某些复杂实时应用系统的需要</a:t>
            </a:r>
            <a:r>
              <a:rPr lang="zh-CN" altLang="en-US" sz="2800" b="0" dirty="0" smtClean="0">
                <a:latin typeface="宋体" pitchFamily="2" charset="-122"/>
                <a:ea typeface="宋体" pitchFamily="2" charset="-122"/>
              </a:rPr>
              <a:t>，</a:t>
            </a:r>
            <a:r>
              <a:rPr lang="zh-TW" altLang="en-US" sz="2800" b="0" dirty="0" smtClean="0">
                <a:latin typeface="宋体" pitchFamily="2" charset="-122"/>
                <a:ea typeface="宋体" pitchFamily="2" charset="-122"/>
              </a:rPr>
              <a:t>开发支持多处理器结构的</a:t>
            </a:r>
            <a:r>
              <a:rPr lang="en-US" altLang="zh-CN" sz="2800" b="0" dirty="0" smtClean="0">
                <a:latin typeface="宋体" pitchFamily="2" charset="-122"/>
                <a:ea typeface="宋体" pitchFamily="2" charset="-122"/>
              </a:rPr>
              <a:t>RTOS</a:t>
            </a:r>
            <a:r>
              <a:rPr lang="zh-TW" altLang="en-US" sz="2800" b="0" dirty="0" smtClean="0">
                <a:latin typeface="宋体" pitchFamily="2" charset="-122"/>
                <a:ea typeface="宋体" pitchFamily="2" charset="-122"/>
              </a:rPr>
              <a:t>已成为发展方向</a:t>
            </a:r>
            <a:endParaRPr lang="zh-CN" altLang="en-US" sz="2800" b="0" dirty="0" smtClean="0">
              <a:latin typeface="宋体" pitchFamily="2" charset="-122"/>
              <a:ea typeface="宋体" pitchFamily="2" charset="-122"/>
            </a:endParaRPr>
          </a:p>
          <a:p>
            <a:pPr marL="568325" lvl="1" indent="-1588"/>
            <a:r>
              <a:rPr lang="zh-CN" altLang="en-US" sz="2800" b="0" dirty="0" smtClean="0">
                <a:latin typeface="宋体" pitchFamily="2" charset="-122"/>
                <a:ea typeface="宋体" pitchFamily="2" charset="-122"/>
              </a:rPr>
              <a:t> </a:t>
            </a:r>
            <a:r>
              <a:rPr lang="zh-TW" altLang="en-US" sz="2800" b="0" dirty="0" smtClean="0">
                <a:latin typeface="宋体" pitchFamily="2" charset="-122"/>
                <a:ea typeface="宋体" pitchFamily="2" charset="-122"/>
              </a:rPr>
              <a:t>这方面比较成功的系统有</a:t>
            </a:r>
            <a:r>
              <a:rPr lang="en-US" altLang="zh-CN" sz="2800" b="0" dirty="0" err="1" smtClean="0">
                <a:latin typeface="宋体" pitchFamily="2" charset="-122"/>
                <a:ea typeface="宋体" pitchFamily="2" charset="-122"/>
              </a:rPr>
              <a:t>pSOSystem</a:t>
            </a:r>
            <a:r>
              <a:rPr lang="zh-TW" altLang="en-US" sz="2800" b="0" dirty="0" smtClean="0">
                <a:latin typeface="宋体" pitchFamily="2" charset="-122"/>
                <a:ea typeface="宋体" pitchFamily="2" charset="-122"/>
              </a:rPr>
              <a:t>等</a:t>
            </a:r>
            <a:r>
              <a:rPr lang="zh-CN" altLang="en-US" b="0" dirty="0" smtClean="0">
                <a:latin typeface="宋体" pitchFamily="2" charset="-122"/>
                <a:ea typeface="宋体" pitchFamily="2" charset="-122"/>
              </a:rPr>
              <a:t> </a:t>
            </a:r>
          </a:p>
          <a:p>
            <a:pPr marL="0" indent="0"/>
            <a:endParaRPr lang="en-US" altLang="zh-CN" dirty="0" smtClean="0">
              <a:latin typeface="Times New Roman" panose="02020603050405020304" pitchFamily="18" charset="0"/>
              <a:ea typeface="仿宋_GB2312" pitchFamily="49" charset="-122"/>
            </a:endParaRPr>
          </a:p>
        </p:txBody>
      </p:sp>
    </p:spTree>
    <p:extLst>
      <p:ext uri="{BB962C8B-B14F-4D97-AF65-F5344CB8AC3E}">
        <p14:creationId xmlns="" xmlns:p14="http://schemas.microsoft.com/office/powerpoint/2010/main" val="3315770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 </a:t>
            </a:r>
            <a:r>
              <a:rPr lang="zh-CN" altLang="en-US" dirty="0"/>
              <a:t>嵌入式操作系统简介</a:t>
            </a:r>
            <a:r>
              <a:rPr lang="en-US" altLang="zh-CN" dirty="0"/>
              <a:t>(</a:t>
            </a:r>
            <a:r>
              <a:rPr lang="zh-CN" altLang="en-US" dirty="0"/>
              <a:t>续</a:t>
            </a:r>
            <a:r>
              <a:rPr lang="en-US" altLang="zh-CN" dirty="0"/>
              <a:t>)</a:t>
            </a:r>
            <a:endParaRPr lang="zh-CN" altLang="en-US" dirty="0"/>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7</a:t>
            </a:fld>
            <a:endParaRPr lang="zh-CN" altLang="en-US">
              <a:solidFill>
                <a:prstClr val="white"/>
              </a:solidFill>
              <a:cs typeface="Garamond"/>
            </a:endParaRPr>
          </a:p>
        </p:txBody>
      </p:sp>
      <p:sp>
        <p:nvSpPr>
          <p:cNvPr id="8" name="Rectangle 2"/>
          <p:cNvSpPr txBox="1">
            <a:spLocks noChangeArrowheads="1"/>
          </p:cNvSpPr>
          <p:nvPr/>
        </p:nvSpPr>
        <p:spPr bwMode="auto">
          <a:xfrm>
            <a:off x="1155700" y="1270000"/>
            <a:ext cx="82296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smtClean="0">
                <a:ln>
                  <a:noFill/>
                </a:ln>
                <a:solidFill>
                  <a:srgbClr val="FF3300"/>
                </a:solidFill>
                <a:effectLst/>
                <a:uLnTx/>
                <a:uFillTx/>
                <a:latin typeface="Times New Roman"/>
                <a:ea typeface="宋体"/>
                <a:cs typeface="+mj-cs"/>
              </a:rPr>
              <a:t>Commercial RTOS Products</a:t>
            </a:r>
          </a:p>
        </p:txBody>
      </p:sp>
      <p:sp>
        <p:nvSpPr>
          <p:cNvPr id="9" name="Rectangle 3"/>
          <p:cNvSpPr txBox="1">
            <a:spLocks noChangeArrowheads="1"/>
          </p:cNvSpPr>
          <p:nvPr/>
        </p:nvSpPr>
        <p:spPr bwMode="auto">
          <a:xfrm>
            <a:off x="698500" y="1651000"/>
            <a:ext cx="94488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1200" cap="none" spc="0" normalizeH="0" baseline="0" noProof="0" dirty="0" err="1" smtClean="0">
                <a:ln>
                  <a:noFill/>
                </a:ln>
                <a:solidFill>
                  <a:srgbClr val="000000"/>
                </a:solidFill>
                <a:effectLst/>
                <a:uLnTx/>
                <a:uFillTx/>
                <a:latin typeface="Times New Roman"/>
                <a:ea typeface="宋体"/>
                <a:cs typeface="+mn-cs"/>
              </a:rPr>
              <a:t>VxWorks</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0033CC"/>
                </a:solidFill>
                <a:effectLst/>
                <a:uLnTx/>
                <a:uFillTx/>
                <a:latin typeface="Times New Roman"/>
                <a:ea typeface="宋体"/>
                <a:cs typeface="+mn-cs"/>
              </a:rPr>
              <a:t>Wind </a:t>
            </a:r>
            <a:r>
              <a:rPr kumimoji="1" lang="en-US" altLang="zh-CN" sz="2000" b="1" i="0" u="none" strike="noStrike" kern="1200" cap="none" spc="0" normalizeH="0" baseline="0" noProof="0" dirty="0" err="1" smtClean="0">
                <a:ln>
                  <a:noFill/>
                </a:ln>
                <a:solidFill>
                  <a:srgbClr val="0033CC"/>
                </a:solidFill>
                <a:effectLst/>
                <a:uLnTx/>
                <a:uFillTx/>
                <a:latin typeface="Times New Roman"/>
                <a:ea typeface="宋体"/>
                <a:cs typeface="+mn-cs"/>
              </a:rPr>
              <a:t>RiverSystem</a:t>
            </a:r>
            <a:r>
              <a:rPr kumimoji="1" lang="en-US" altLang="zh-CN" sz="2000" b="1" i="0" u="none" strike="noStrike" kern="1200" cap="none" spc="0" normalizeH="0" baseline="0" noProof="0" dirty="0" smtClean="0">
                <a:ln>
                  <a:noFill/>
                </a:ln>
                <a:solidFill>
                  <a:srgbClr val="0033CC"/>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$40k/s &amp; royalty</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wrs.com</a:t>
            </a:r>
          </a:p>
          <a:p>
            <a:pPr marL="571500" marR="0" lvl="0" indent="-5715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VRTX                      </a:t>
            </a:r>
            <a:r>
              <a:rPr kumimoji="1" lang="en-US" altLang="zh-CN" sz="2000" b="1" i="0" u="none" strike="noStrike" kern="1200" cap="none" spc="0" normalizeH="0" baseline="0" noProof="0" dirty="0" err="1" smtClean="0">
                <a:ln>
                  <a:noFill/>
                </a:ln>
                <a:solidFill>
                  <a:srgbClr val="0033CC"/>
                </a:solidFill>
                <a:effectLst/>
                <a:uLnTx/>
                <a:uFillTx/>
                <a:latin typeface="Times New Roman"/>
                <a:ea typeface="宋体"/>
                <a:cs typeface="+mn-cs"/>
              </a:rPr>
              <a:t>Microtec</a:t>
            </a:r>
            <a:r>
              <a:rPr kumimoji="1" lang="en-US" altLang="zh-CN" sz="2000" b="1" i="0" u="none" strike="noStrike" kern="1200" cap="none" spc="0" normalizeH="0" baseline="0" noProof="0" dirty="0" smtClean="0">
                <a:ln>
                  <a:noFill/>
                </a:ln>
                <a:solidFill>
                  <a:srgbClr val="0033CC"/>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008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$20K/seat</a:t>
            </a:r>
          </a:p>
          <a:p>
            <a:pPr marL="571500" marR="0" lvl="0" indent="-5715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1200" cap="none" spc="0" normalizeH="0" baseline="0" noProof="0" dirty="0" err="1" smtClean="0">
                <a:ln>
                  <a:noFill/>
                </a:ln>
                <a:solidFill>
                  <a:srgbClr val="000000"/>
                </a:solidFill>
                <a:effectLst/>
                <a:uLnTx/>
                <a:uFillTx/>
                <a:latin typeface="Times New Roman"/>
                <a:ea typeface="宋体"/>
                <a:cs typeface="+mn-cs"/>
              </a:rPr>
              <a:t>LynxOS</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                   </a:t>
            </a:r>
            <a:r>
              <a:rPr kumimoji="1" lang="en-US" altLang="zh-CN" sz="2000" b="1" i="0" u="none" strike="noStrike" kern="1200" cap="none" spc="0" normalizeH="0" baseline="0" noProof="0" dirty="0" err="1" smtClean="0">
                <a:ln>
                  <a:noFill/>
                </a:ln>
                <a:solidFill>
                  <a:srgbClr val="33CC33"/>
                </a:solidFill>
                <a:effectLst/>
                <a:uLnTx/>
                <a:uFillTx/>
                <a:latin typeface="Times New Roman"/>
                <a:ea typeface="宋体"/>
                <a:cs typeface="+mn-cs"/>
              </a:rPr>
              <a:t>Bulue</a:t>
            </a:r>
            <a:r>
              <a:rPr kumimoji="1" lang="en-US" altLang="zh-CN" sz="2000" b="1" i="0" u="none" strike="noStrike" kern="1200" cap="none" spc="0" normalizeH="0" baseline="0" noProof="0" dirty="0" smtClean="0">
                <a:ln>
                  <a:noFill/>
                </a:ln>
                <a:solidFill>
                  <a:srgbClr val="33CC33"/>
                </a:solidFill>
                <a:effectLst/>
                <a:uLnTx/>
                <a:uFillTx/>
                <a:latin typeface="Times New Roman"/>
                <a:ea typeface="宋体"/>
                <a:cs typeface="+mn-cs"/>
              </a:rPr>
              <a:t> Cat Linux</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$2.5k/seat</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008000"/>
                </a:solidFill>
                <a:effectLst/>
                <a:uLnTx/>
                <a:uFillTx/>
                <a:latin typeface="Times New Roman"/>
                <a:ea typeface="宋体"/>
                <a:cs typeface="+mn-cs"/>
              </a:rPr>
              <a:t>lynuxworks</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.com      </a:t>
            </a:r>
          </a:p>
          <a:p>
            <a:pPr marL="571500" marR="0" lvl="0" indent="-5715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Nucleus                    </a:t>
            </a:r>
            <a:r>
              <a:rPr kumimoji="1" lang="en-US" altLang="zh-CN" sz="2000" b="1" i="0" u="none" strike="noStrike" kern="1200" cap="none" spc="0" normalizeH="0" baseline="0" noProof="0" dirty="0" smtClean="0">
                <a:ln>
                  <a:noFill/>
                </a:ln>
                <a:solidFill>
                  <a:srgbClr val="0033CC"/>
                </a:solidFill>
                <a:effectLst/>
                <a:uLnTx/>
                <a:uFillTx/>
                <a:latin typeface="Times New Roman"/>
                <a:ea typeface="宋体"/>
                <a:cs typeface="+mn-cs"/>
              </a:rPr>
              <a:t>Accelerated Tech</a:t>
            </a:r>
            <a:r>
              <a:rPr kumimoji="1" lang="en-US" altLang="zh-CN" sz="2000" b="1" i="0" u="none" strike="noStrike" kern="1200" cap="none" spc="0" normalizeH="0" baseline="0" noProof="0" dirty="0" smtClean="0">
                <a:ln>
                  <a:noFill/>
                </a:ln>
                <a:solidFill>
                  <a:srgbClr val="008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$20K/s  </a:t>
            </a:r>
            <a:r>
              <a:rPr kumimoji="1" lang="en-US" altLang="zh-CN" sz="2000" b="1" i="0" u="none" strike="noStrike" kern="1200" cap="none" spc="0" normalizeH="0" baseline="0" noProof="0" dirty="0" smtClean="0">
                <a:ln>
                  <a:noFill/>
                </a:ln>
                <a:solidFill>
                  <a:srgbClr val="33CC33"/>
                </a:solidFill>
                <a:effectLst/>
                <a:uLnTx/>
                <a:uFillTx/>
                <a:latin typeface="Times New Roman"/>
                <a:ea typeface="宋体"/>
                <a:cs typeface="+mn-cs"/>
              </a:rPr>
              <a:t>with source code</a:t>
            </a:r>
          </a:p>
          <a:p>
            <a:pPr marL="571500" marR="0" lvl="0" indent="-5715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CMX 8051Tools      </a:t>
            </a:r>
            <a:r>
              <a:rPr kumimoji="1" lang="en-US" altLang="zh-CN" sz="2000" b="1" i="0" u="none" strike="noStrike" kern="1200" cap="none" spc="0" normalizeH="0" baseline="0" noProof="0" dirty="0" smtClean="0">
                <a:ln>
                  <a:noFill/>
                </a:ln>
                <a:solidFill>
                  <a:srgbClr val="0033CC"/>
                </a:solidFill>
                <a:effectLst/>
                <a:uLnTx/>
                <a:uFillTx/>
                <a:latin typeface="Times New Roman"/>
                <a:ea typeface="宋体"/>
                <a:cs typeface="+mn-cs"/>
              </a:rPr>
              <a:t>Tasking</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$1.29k</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Tasking.com</a:t>
            </a:r>
          </a:p>
          <a:p>
            <a:pPr marL="571500" marR="0" lvl="0" indent="-5715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RT/Studio IDE      </a:t>
            </a:r>
            <a:r>
              <a:rPr kumimoji="1" lang="en-US" altLang="zh-CN" sz="2000" b="1" i="0" u="none" strike="noStrike" kern="1200" cap="none" spc="0" normalizeH="0" baseline="0" noProof="0" dirty="0" smtClean="0">
                <a:ln>
                  <a:noFill/>
                </a:ln>
                <a:solidFill>
                  <a:srgbClr val="0033CC"/>
                </a:solidFill>
                <a:effectLst/>
                <a:uLnTx/>
                <a:uFillTx/>
                <a:latin typeface="Times New Roman"/>
                <a:ea typeface="宋体"/>
                <a:cs typeface="+mn-cs"/>
              </a:rPr>
              <a:t>  Precise	 </a:t>
            </a:r>
            <a:r>
              <a:rPr kumimoji="1" lang="en-US" altLang="zh-CN" sz="2000" b="1" i="0" u="none" strike="noStrike" kern="1200" cap="none" spc="0" normalizeH="0" baseline="0" noProof="0" dirty="0" smtClean="0">
                <a:ln>
                  <a:noFill/>
                </a:ln>
                <a:solidFill>
                  <a:srgbClr val="008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$30K</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psti.com </a:t>
            </a:r>
          </a:p>
          <a:p>
            <a:pPr marL="571500" marR="0" lvl="0" indent="-5715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33CC33"/>
                </a:solidFill>
                <a:effectLst/>
                <a:uLnTx/>
                <a:uFillTx/>
                <a:latin typeface="Times New Roman"/>
                <a:ea typeface="宋体"/>
                <a:cs typeface="+mn-cs"/>
              </a:rPr>
              <a:t>Embedded Linux</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0033CC"/>
                </a:solidFill>
                <a:effectLst/>
                <a:uLnTx/>
                <a:uFillTx/>
                <a:latin typeface="Times New Roman"/>
                <a:ea typeface="宋体"/>
                <a:cs typeface="+mn-cs"/>
              </a:rPr>
              <a:t>Green Hill</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$7.9K</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B2B2B2"/>
                </a:solidFill>
                <a:effectLst/>
                <a:uLnTx/>
                <a:uFillTx/>
                <a:latin typeface="Times New Roman"/>
                <a:ea typeface="宋体"/>
                <a:cs typeface="+mn-cs"/>
              </a:rPr>
              <a:t>Royalty free</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ghs.com  </a:t>
            </a:r>
          </a:p>
          <a:p>
            <a:pPr marL="571500" marR="0" lvl="0" indent="-5715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1200" cap="none" spc="0" normalizeH="0" baseline="0" noProof="0" dirty="0" err="1" smtClean="0">
                <a:ln>
                  <a:noFill/>
                </a:ln>
                <a:solidFill>
                  <a:srgbClr val="33CC33"/>
                </a:solidFill>
                <a:effectLst/>
                <a:uLnTx/>
                <a:uFillTx/>
                <a:latin typeface="Times New Roman"/>
                <a:ea typeface="宋体"/>
                <a:cs typeface="+mn-cs"/>
              </a:rPr>
              <a:t>Embedex</a:t>
            </a:r>
            <a:r>
              <a:rPr kumimoji="1" lang="en-US" altLang="zh-CN" sz="2000" b="1" i="0" u="none" strike="noStrike" kern="1200" cap="none" spc="0" normalizeH="0" baseline="0" noProof="0" dirty="0" smtClean="0">
                <a:ln>
                  <a:noFill/>
                </a:ln>
                <a:solidFill>
                  <a:srgbClr val="33CC33"/>
                </a:solidFill>
                <a:effectLst/>
                <a:uLnTx/>
                <a:uFillTx/>
                <a:latin typeface="Times New Roman"/>
                <a:ea typeface="宋体"/>
                <a:cs typeface="+mn-cs"/>
              </a:rPr>
              <a:t> Linux</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err="1" smtClean="0">
                <a:ln>
                  <a:noFill/>
                </a:ln>
                <a:solidFill>
                  <a:srgbClr val="0033CC"/>
                </a:solidFill>
                <a:effectLst/>
                <a:uLnTx/>
                <a:uFillTx/>
                <a:latin typeface="Times New Roman"/>
                <a:ea typeface="宋体"/>
                <a:cs typeface="+mn-cs"/>
              </a:rPr>
              <a:t>Lineo</a:t>
            </a:r>
            <a:r>
              <a:rPr kumimoji="1" lang="en-US" altLang="zh-CN" sz="2000" b="1" i="0" u="none" strike="noStrike" kern="1200" cap="none" spc="0" normalizeH="0" baseline="0" noProof="0" dirty="0" smtClean="0">
                <a:ln>
                  <a:noFill/>
                </a:ln>
                <a:solidFill>
                  <a:srgbClr val="0033CC"/>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1200" cap="none" spc="0" normalizeH="0" baseline="0" noProof="0" dirty="0" smtClean="0">
                <a:ln>
                  <a:noFill/>
                </a:ln>
                <a:solidFill>
                  <a:srgbClr val="FF3300"/>
                </a:solidFill>
                <a:effectLst/>
                <a:uLnTx/>
                <a:uFillTx/>
                <a:latin typeface="Times New Roman"/>
                <a:ea typeface="宋体"/>
                <a:cs typeface="+mn-cs"/>
              </a:rPr>
              <a:t>$5k/seat</a:t>
            </a:r>
            <a:r>
              <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rPr>
              <a:t>                       lineo.com</a:t>
            </a:r>
          </a:p>
          <a:p>
            <a:pPr marL="571500" marR="0" lvl="0" indent="-571500" algn="l" defTabSz="914400" rtl="0" eaLnBrk="1" fontAlgn="base" latinLnBrk="0" hangingPunct="1">
              <a:lnSpc>
                <a:spcPct val="90000"/>
              </a:lnSpc>
              <a:spcBef>
                <a:spcPct val="20000"/>
              </a:spcBef>
              <a:spcAft>
                <a:spcPct val="0"/>
              </a:spcAft>
              <a:buClrTx/>
              <a:buSzTx/>
              <a:buFontTx/>
              <a:buNone/>
              <a:tabLst/>
              <a:defRPr/>
            </a:pPr>
            <a:endParaRPr lang="en-US" altLang="zh-CN" sz="2000" b="1" dirty="0" smtClean="0">
              <a:solidFill>
                <a:srgbClr val="000000"/>
              </a:solidFill>
              <a:latin typeface="Times New Roman"/>
              <a:ea typeface="宋体"/>
            </a:endParaRPr>
          </a:p>
          <a:p>
            <a:pPr marL="571500" marR="0" lvl="0" indent="-571500" algn="l" defTabSz="914400" rtl="0" eaLnBrk="1" fontAlgn="base" latinLnBrk="0" hangingPunct="1">
              <a:lnSpc>
                <a:spcPct val="90000"/>
              </a:lnSpc>
              <a:spcBef>
                <a:spcPct val="20000"/>
              </a:spcBef>
              <a:spcAft>
                <a:spcPct val="0"/>
              </a:spcAft>
              <a:buClrTx/>
              <a:buSzTx/>
              <a:buFontTx/>
              <a:buNone/>
              <a:tabLst/>
              <a:defRPr/>
            </a:pPr>
            <a:endPar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endParaRPr>
          </a:p>
          <a:p>
            <a:pPr marL="571500" marR="0" lvl="0" indent="-571500" algn="l" defTabSz="914400" rtl="0" eaLnBrk="1" fontAlgn="base" latinLnBrk="0" hangingPunct="1">
              <a:lnSpc>
                <a:spcPct val="90000"/>
              </a:lnSpc>
              <a:spcBef>
                <a:spcPct val="20000"/>
              </a:spcBef>
              <a:spcAft>
                <a:spcPct val="0"/>
              </a:spcAft>
              <a:buClrTx/>
              <a:buSzTx/>
              <a:buFontTx/>
              <a:buNone/>
              <a:tabLst/>
              <a:defRPr/>
            </a:pPr>
            <a:endParaRPr lang="en-US" altLang="zh-CN" sz="2000" b="1" dirty="0" smtClean="0">
              <a:solidFill>
                <a:srgbClr val="000000"/>
              </a:solidFill>
              <a:latin typeface="Times New Roman"/>
              <a:ea typeface="宋体"/>
            </a:endParaRPr>
          </a:p>
          <a:p>
            <a:pPr marL="571500" marR="0" lvl="0" indent="-571500" algn="l" defTabSz="914400" rtl="0" eaLnBrk="1" fontAlgn="base" latinLnBrk="0" hangingPunct="1">
              <a:lnSpc>
                <a:spcPct val="90000"/>
              </a:lnSpc>
              <a:spcBef>
                <a:spcPct val="20000"/>
              </a:spcBef>
              <a:spcAft>
                <a:spcPct val="0"/>
              </a:spcAft>
              <a:buClrTx/>
              <a:buSzTx/>
              <a:buFontTx/>
              <a:buNone/>
              <a:tabLst/>
              <a:defRPr/>
            </a:pPr>
            <a:endParaRPr kumimoji="1" lang="en-US" altLang="zh-CN" sz="2000" b="1" i="0" u="none" strike="noStrike" kern="1200" cap="none" spc="0" normalizeH="0" baseline="0" noProof="0" dirty="0" smtClean="0">
              <a:ln>
                <a:noFill/>
              </a:ln>
              <a:solidFill>
                <a:srgbClr val="000000"/>
              </a:solidFill>
              <a:effectLst/>
              <a:uLnTx/>
              <a:uFillTx/>
              <a:latin typeface="Times New Roman"/>
              <a:ea typeface="宋体"/>
              <a:cs typeface="+mn-cs"/>
            </a:endParaRPr>
          </a:p>
        </p:txBody>
      </p:sp>
    </p:spTree>
    <p:extLst>
      <p:ext uri="{BB962C8B-B14F-4D97-AF65-F5344CB8AC3E}">
        <p14:creationId xmlns="" xmlns:p14="http://schemas.microsoft.com/office/powerpoint/2010/main" val="4271532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1368567"/>
            <a:ext cx="10693399" cy="687388"/>
          </a:xfrm>
        </p:spPr>
        <p:txBody>
          <a:bodyPr/>
          <a:lstStyle/>
          <a:p>
            <a:r>
              <a:rPr lang="zh-CN" altLang="en-US" dirty="0" smtClean="0">
                <a:solidFill>
                  <a:schemeClr val="tx1"/>
                </a:solidFill>
                <a:latin typeface="+mn-ea"/>
                <a:ea typeface="+mn-ea"/>
              </a:rPr>
              <a:t>智能手机操作系统</a:t>
            </a:r>
            <a:endParaRPr lang="zh-CN" altLang="en-US" dirty="0">
              <a:solidFill>
                <a:schemeClr val="tx1"/>
              </a:solidFill>
              <a:latin typeface="+mn-ea"/>
              <a:ea typeface="+mn-ea"/>
            </a:endParaRPr>
          </a:p>
        </p:txBody>
      </p:sp>
      <p:sp>
        <p:nvSpPr>
          <p:cNvPr id="3" name="Footer Placeholder 2"/>
          <p:cNvSpPr>
            <a:spLocks noGrp="1"/>
          </p:cNvSpPr>
          <p:nvPr>
            <p:ph type="ftr" sz="quarter" idx="5"/>
          </p:nvPr>
        </p:nvSpPr>
        <p:spPr/>
        <p:txBody>
          <a:bodyPr/>
          <a:lstStyle/>
          <a:p>
            <a:endParaRPr lang="zh-CN" altLang="en-US" dirty="0">
              <a:solidFill>
                <a:prstClr val="white"/>
              </a:solidFill>
            </a:endParaRPr>
          </a:p>
        </p:txBody>
      </p:sp>
      <p:sp>
        <p:nvSpPr>
          <p:cNvPr id="4" name="Date Placeholder 3"/>
          <p:cNvSpPr>
            <a:spLocks noGrp="1"/>
          </p:cNvSpPr>
          <p:nvPr>
            <p:ph type="dt" sz="half" idx="6"/>
          </p:nvPr>
        </p:nvSpPr>
        <p:spPr/>
        <p:txBody>
          <a:bodyPr/>
          <a:lstStyle/>
          <a:p>
            <a:fld id="{4297F460-774D-4FAB-80E3-EE5A126762B1}" type="datetime4">
              <a:rPr lang="en-US" altLang="zh-CN" smtClean="0">
                <a:solidFill>
                  <a:prstClr val="white"/>
                </a:solidFill>
              </a:rPr>
              <a:pPr/>
              <a:t>June 9, 2021</a:t>
            </a:fld>
            <a:endParaRPr lang="en-US" dirty="0" smtClean="0">
              <a:solidFill>
                <a:prstClr val="white"/>
              </a:solidFill>
            </a:endParaRPr>
          </a:p>
        </p:txBody>
      </p:sp>
      <p:sp>
        <p:nvSpPr>
          <p:cNvPr id="5" name="Slide Number Placeholder 4"/>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8</a:t>
            </a:fld>
            <a:endParaRPr lang="zh-CN" altLang="en-US">
              <a:solidFill>
                <a:prstClr val="white"/>
              </a:solidFill>
              <a:cs typeface="Garamond"/>
            </a:endParaRPr>
          </a:p>
        </p:txBody>
      </p:sp>
      <p:pic>
        <p:nvPicPr>
          <p:cNvPr id="7" name="Picture 6"/>
          <p:cNvPicPr>
            <a:picLocks noChangeAspect="1"/>
          </p:cNvPicPr>
          <p:nvPr/>
        </p:nvPicPr>
        <p:blipFill>
          <a:blip r:embed="rId2" cstate="print"/>
          <a:stretch>
            <a:fillRect/>
          </a:stretch>
        </p:blipFill>
        <p:spPr>
          <a:xfrm>
            <a:off x="1082177" y="2124242"/>
            <a:ext cx="8303123" cy="5028731"/>
          </a:xfrm>
          <a:prstGeom prst="rect">
            <a:avLst/>
          </a:prstGeom>
        </p:spPr>
      </p:pic>
      <p:sp>
        <p:nvSpPr>
          <p:cNvPr id="8" name="Title 1"/>
          <p:cNvSpPr txBox="1">
            <a:spLocks/>
          </p:cNvSpPr>
          <p:nvPr/>
        </p:nvSpPr>
        <p:spPr>
          <a:xfrm>
            <a:off x="0" y="431800"/>
            <a:ext cx="10693399" cy="687388"/>
          </a:xfrm>
          <a:prstGeom prst="rect">
            <a:avLst/>
          </a:prstGeom>
        </p:spPr>
        <p:txBody>
          <a:bodyPr wrap="square" lIns="0" tIns="0" rIns="0" bIns="0" anchor="ctr" anchorCtr="0">
            <a:noAutofit/>
          </a:bodyPr>
          <a:lstStyle>
            <a:lvl1pPr algn="l" defTabSz="914400" rtl="0" eaLnBrk="1" latinLnBrk="0" hangingPunct="1">
              <a:lnSpc>
                <a:spcPct val="90000"/>
              </a:lnSpc>
              <a:spcBef>
                <a:spcPct val="0"/>
              </a:spcBef>
              <a:buNone/>
              <a:defRPr sz="4400" kern="1200" baseline="0">
                <a:solidFill>
                  <a:srgbClr val="0070C0"/>
                </a:solidFill>
                <a:latin typeface="Arial" panose="020B0604020202020204" pitchFamily="34" charset="0"/>
                <a:ea typeface="黑体" panose="02010609060101010101" pitchFamily="49" charset="-122"/>
                <a:cs typeface="+mj-cs"/>
              </a:defRPr>
            </a:lvl1pPr>
          </a:lstStyle>
          <a:p>
            <a:r>
              <a:rPr lang="en-US" altLang="zh-CN" dirty="0" smtClean="0">
                <a:solidFill>
                  <a:schemeClr val="tx1"/>
                </a:solidFill>
                <a:latin typeface="宋体" pitchFamily="2" charset="-122"/>
                <a:ea typeface="宋体" pitchFamily="2" charset="-122"/>
              </a:rPr>
              <a:t>1 </a:t>
            </a:r>
            <a:r>
              <a:rPr lang="zh-CN" altLang="en-US" dirty="0" smtClean="0">
                <a:solidFill>
                  <a:schemeClr val="tx1"/>
                </a:solidFill>
                <a:latin typeface="宋体" pitchFamily="2" charset="-122"/>
                <a:ea typeface="宋体" pitchFamily="2" charset="-122"/>
              </a:rPr>
              <a:t>嵌入式操作系统简介</a:t>
            </a:r>
            <a:r>
              <a:rPr lang="en-US" altLang="zh-CN" dirty="0" smtClean="0">
                <a:solidFill>
                  <a:schemeClr val="tx1"/>
                </a:solidFill>
                <a:latin typeface="宋体" pitchFamily="2" charset="-122"/>
                <a:ea typeface="宋体" pitchFamily="2" charset="-122"/>
              </a:rPr>
              <a:t>(</a:t>
            </a:r>
            <a:r>
              <a:rPr lang="zh-CN" altLang="en-US" dirty="0" smtClean="0">
                <a:solidFill>
                  <a:schemeClr val="tx1"/>
                </a:solidFill>
                <a:latin typeface="宋体" pitchFamily="2" charset="-122"/>
                <a:ea typeface="宋体" pitchFamily="2" charset="-122"/>
              </a:rPr>
              <a:t>续</a:t>
            </a:r>
            <a:r>
              <a:rPr lang="en-US" altLang="zh-CN" dirty="0" smtClean="0">
                <a:solidFill>
                  <a:schemeClr val="tx1"/>
                </a:solidFill>
                <a:latin typeface="宋体" pitchFamily="2" charset="-122"/>
                <a:ea typeface="宋体" pitchFamily="2" charset="-122"/>
              </a:rPr>
              <a:t>)</a:t>
            </a:r>
            <a:endParaRPr lang="zh-CN" altLang="en-US" dirty="0">
              <a:solidFill>
                <a:schemeClr val="tx1"/>
              </a:solidFill>
              <a:latin typeface="宋体" pitchFamily="2" charset="-122"/>
              <a:ea typeface="宋体" pitchFamily="2" charset="-122"/>
            </a:endParaRPr>
          </a:p>
        </p:txBody>
      </p:sp>
    </p:spTree>
    <p:extLst>
      <p:ext uri="{BB962C8B-B14F-4D97-AF65-F5344CB8AC3E}">
        <p14:creationId xmlns="" xmlns:p14="http://schemas.microsoft.com/office/powerpoint/2010/main" val="311580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120775" y="890588"/>
            <a:ext cx="8497887"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10800" bIns="10800" anchor="ctr"/>
          <a:lstStyle>
            <a:lvl1pPr>
              <a:defRPr sz="3200" b="1">
                <a:solidFill>
                  <a:srgbClr val="9900CC"/>
                </a:solidFill>
                <a:latin typeface="Arial" panose="020B0604020202020204" pitchFamily="34" charset="0"/>
                <a:ea typeface="宋体" panose="02010600030101010101" pitchFamily="2" charset="-122"/>
              </a:defRPr>
            </a:lvl1pPr>
            <a:lvl2pPr marL="742950" indent="-285750">
              <a:defRPr sz="3200" b="1">
                <a:solidFill>
                  <a:srgbClr val="9900CC"/>
                </a:solidFill>
                <a:latin typeface="Arial" panose="020B0604020202020204" pitchFamily="34" charset="0"/>
                <a:ea typeface="宋体" panose="02010600030101010101" pitchFamily="2" charset="-122"/>
              </a:defRPr>
            </a:lvl2pPr>
            <a:lvl3pPr marL="1143000" indent="-228600">
              <a:defRPr sz="3200" b="1">
                <a:solidFill>
                  <a:srgbClr val="9900CC"/>
                </a:solidFill>
                <a:latin typeface="Arial" panose="020B0604020202020204" pitchFamily="34" charset="0"/>
                <a:ea typeface="宋体" panose="02010600030101010101" pitchFamily="2" charset="-122"/>
              </a:defRPr>
            </a:lvl3pPr>
            <a:lvl4pPr marL="1600200" indent="-228600">
              <a:defRPr sz="3200" b="1">
                <a:solidFill>
                  <a:srgbClr val="9900CC"/>
                </a:solidFill>
                <a:latin typeface="Arial" panose="020B0604020202020204" pitchFamily="34" charset="0"/>
                <a:ea typeface="宋体" panose="02010600030101010101" pitchFamily="2" charset="-122"/>
              </a:defRPr>
            </a:lvl4pPr>
            <a:lvl5pPr marL="2057400" indent="-228600">
              <a:defRPr sz="3200" b="1">
                <a:solidFill>
                  <a:srgbClr val="9900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9900CC"/>
                </a:solidFill>
                <a:latin typeface="Arial" panose="020B0604020202020204" pitchFamily="34" charset="0"/>
                <a:ea typeface="宋体" panose="02010600030101010101" pitchFamily="2" charset="-122"/>
              </a:defRPr>
            </a:lvl9pPr>
          </a:lstStyle>
          <a:p>
            <a:pPr algn="ctr" eaLnBrk="1" hangingPunct="1">
              <a:buClr>
                <a:schemeClr val="tx1"/>
              </a:buClr>
              <a:buSzPct val="80000"/>
              <a:buFont typeface="Wingdings" panose="05000000000000000000" pitchFamily="2" charset="2"/>
              <a:buNone/>
            </a:pPr>
            <a:r>
              <a:rPr lang="zh-CN" altLang="en-US" sz="3600" b="0" dirty="0">
                <a:latin typeface="黑体" panose="02010609060101010101" pitchFamily="49" charset="-122"/>
                <a:ea typeface="黑体" panose="02010609060101010101" pitchFamily="49" charset="-122"/>
                <a:sym typeface="黑体" panose="02010609060101010101" pitchFamily="49" charset="-122"/>
              </a:rPr>
              <a:t>内容提要</a:t>
            </a:r>
            <a:endParaRPr lang="zh-CN" altLang="en-US" dirty="0">
              <a:ea typeface="仿宋_GB2312" pitchFamily="49" charset="-122"/>
            </a:endParaRPr>
          </a:p>
        </p:txBody>
      </p:sp>
      <p:graphicFrame>
        <p:nvGraphicFramePr>
          <p:cNvPr id="9" name="Group 8"/>
          <p:cNvGraphicFramePr>
            <a:graphicFrameLocks noGrp="1"/>
          </p:cNvGraphicFramePr>
          <p:nvPr>
            <p:extLst/>
          </p:nvPr>
        </p:nvGraphicFramePr>
        <p:xfrm>
          <a:off x="2014537" y="1988840"/>
          <a:ext cx="7150100" cy="2804040"/>
        </p:xfrm>
        <a:graphic>
          <a:graphicData uri="http://schemas.openxmlformats.org/drawingml/2006/table">
            <a:tbl>
              <a:tblPr/>
              <a:tblGrid>
                <a:gridCol w="1708150"/>
                <a:gridCol w="5441950"/>
              </a:tblGrid>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Arial" pitchFamily="34" charset="0"/>
                        </a:rPr>
                        <a:t>1</a:t>
                      </a:r>
                      <a:endPar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0" u="none" strike="noStrike" kern="1200" cap="none" normalizeH="0" baseline="0" dirty="0" smtClean="0">
                          <a:ln>
                            <a:noFill/>
                          </a:ln>
                          <a:solidFill>
                            <a:srgbClr val="9900CC"/>
                          </a:solidFill>
                          <a:effectLst/>
                          <a:latin typeface="Arial" pitchFamily="34" charset="0"/>
                          <a:ea typeface="黑体" pitchFamily="2" charset="-122"/>
                          <a:cs typeface="+mn-cs"/>
                          <a:sym typeface="Arial" pitchFamily="34" charset="0"/>
                        </a:rPr>
                        <a:t>嵌入式操作系统简介</a:t>
                      </a:r>
                      <a:endParaRPr kumimoji="0" lang="zh-CN" sz="2800" b="0" i="0" u="none" strike="noStrike" kern="1200" cap="none" normalizeH="0" baseline="0" dirty="0" smtClean="0">
                        <a:ln>
                          <a:noFill/>
                        </a:ln>
                        <a:solidFill>
                          <a:srgbClr val="9900CC"/>
                        </a:solidFill>
                        <a:effectLst/>
                        <a:latin typeface="Arial" pitchFamily="34" charset="0"/>
                        <a:ea typeface="黑体" pitchFamily="2" charset="-122"/>
                        <a:cs typeface="+mn-cs"/>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DDDDDD"/>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1" u="none" strike="noStrike" cap="none" normalizeH="0" baseline="0" dirty="0" smtClean="0">
                          <a:ln>
                            <a:noFill/>
                          </a:ln>
                          <a:solidFill>
                            <a:schemeClr val="bg1"/>
                          </a:solidFill>
                          <a:effectLst/>
                          <a:latin typeface="CMU Serif" charset="0"/>
                          <a:ea typeface="宋体" pitchFamily="2" charset="-122"/>
                          <a:sym typeface="CMU Serif" charset="0"/>
                        </a:rPr>
                        <a:t>2</a:t>
                      </a:r>
                      <a:endParaRPr kumimoji="0" lang="zh-CN" altLang="en-US" sz="2800" b="0" i="1" u="none" strike="noStrike" cap="none" normalizeH="0" baseline="0" dirty="0" smtClean="0">
                        <a:ln>
                          <a:noFill/>
                        </a:ln>
                        <a:solidFill>
                          <a:schemeClr val="bg1"/>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l-GR" altLang="zh-CN" sz="2800" b="0" i="1" u="none" strike="noStrike" cap="none" normalizeH="0" baseline="0" dirty="0" smtClean="0">
                          <a:ln>
                            <a:noFill/>
                          </a:ln>
                          <a:solidFill>
                            <a:schemeClr val="bg1"/>
                          </a:solidFill>
                          <a:effectLst/>
                          <a:latin typeface="Arial" pitchFamily="34" charset="0"/>
                          <a:ea typeface="黑体" pitchFamily="2" charset="-122"/>
                          <a:sym typeface="Arial" pitchFamily="34" charset="0"/>
                        </a:rPr>
                        <a:t>μ</a:t>
                      </a:r>
                      <a:r>
                        <a:rPr kumimoji="0" lang="en-US" altLang="zh-CN" sz="2800" b="0" i="1" u="none" strike="noStrike" cap="none" normalizeH="0" baseline="0" dirty="0" smtClean="0">
                          <a:ln>
                            <a:noFill/>
                          </a:ln>
                          <a:solidFill>
                            <a:schemeClr val="bg1"/>
                          </a:solidFill>
                          <a:effectLst/>
                          <a:latin typeface="Arial" pitchFamily="34" charset="0"/>
                          <a:ea typeface="黑体" pitchFamily="2" charset="-122"/>
                          <a:sym typeface="Arial" pitchFamily="34" charset="0"/>
                        </a:rPr>
                        <a:t>C/OS</a:t>
                      </a:r>
                      <a:endParaRPr kumimoji="0" lang="en-US" sz="2800" b="0" i="1" u="none" strike="noStrike" cap="none" normalizeH="0" baseline="0" dirty="0" smtClean="0">
                        <a:ln>
                          <a:noFill/>
                        </a:ln>
                        <a:solidFill>
                          <a:schemeClr val="bg1"/>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00CC"/>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smtClean="0">
                          <a:ln>
                            <a:noFill/>
                          </a:ln>
                          <a:solidFill>
                            <a:srgbClr val="9900CC"/>
                          </a:solidFill>
                          <a:effectLst/>
                          <a:latin typeface="CMU Serif" charset="0"/>
                          <a:ea typeface="宋体" pitchFamily="2" charset="-122"/>
                          <a:sym typeface="CMU Serif" charset="0"/>
                        </a:rPr>
                        <a:t>3</a:t>
                      </a:r>
                      <a:endParaRPr kumimoji="0" lang="zh-CN" altLang="en-US" sz="2800" b="0"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err="1" smtClean="0">
                          <a:ln>
                            <a:noFill/>
                          </a:ln>
                          <a:solidFill>
                            <a:srgbClr val="9900CC"/>
                          </a:solidFill>
                          <a:effectLst/>
                          <a:latin typeface="CMU Serif" charset="0"/>
                          <a:ea typeface="黑体" pitchFamily="2" charset="-122"/>
                          <a:sym typeface="Arial" pitchFamily="34" charset="0"/>
                        </a:rPr>
                        <a:t>VxWorks</a:t>
                      </a:r>
                      <a:endParaRPr kumimoji="0" lang="en-US" sz="2800" b="0" i="0" u="none" strike="noStrike" cap="none" normalizeH="0" baseline="0" dirty="0" smtClean="0">
                        <a:ln>
                          <a:noFill/>
                        </a:ln>
                        <a:solidFill>
                          <a:srgbClr val="9900CC"/>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smtClean="0">
                          <a:ln>
                            <a:noFill/>
                          </a:ln>
                          <a:solidFill>
                            <a:srgbClr val="9900CC"/>
                          </a:solidFill>
                          <a:effectLst/>
                          <a:latin typeface="CMU Serif" charset="0"/>
                          <a:ea typeface="宋体" pitchFamily="2" charset="-122"/>
                          <a:sym typeface="CMU Serif" charset="0"/>
                        </a:rPr>
                        <a:t>4</a:t>
                      </a:r>
                      <a:endParaRPr kumimoji="0" lang="zh-CN" altLang="en-US" sz="2800" b="0"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0" u="none" strike="noStrike" cap="none" normalizeH="0" baseline="0" dirty="0" smtClean="0">
                          <a:ln>
                            <a:noFill/>
                          </a:ln>
                          <a:solidFill>
                            <a:srgbClr val="9900CC"/>
                          </a:solidFill>
                          <a:effectLst/>
                          <a:latin typeface="CMU Serif" charset="0"/>
                          <a:ea typeface="黑体" pitchFamily="2" charset="-122"/>
                          <a:sym typeface="Arial" pitchFamily="34" charset="0"/>
                        </a:rPr>
                        <a:t>嵌入式</a:t>
                      </a:r>
                      <a:r>
                        <a:rPr kumimoji="0" lang="en-US" altLang="zh-CN" sz="2800" b="0" i="0" u="none" strike="noStrike" cap="none" normalizeH="0" baseline="0" dirty="0" smtClean="0">
                          <a:ln>
                            <a:noFill/>
                          </a:ln>
                          <a:solidFill>
                            <a:srgbClr val="9900CC"/>
                          </a:solidFill>
                          <a:effectLst/>
                          <a:latin typeface="CMU Serif" charset="0"/>
                          <a:ea typeface="黑体" pitchFamily="2" charset="-122"/>
                          <a:sym typeface="Arial" pitchFamily="34" charset="0"/>
                        </a:rPr>
                        <a:t>Linux</a:t>
                      </a:r>
                      <a:endParaRPr kumimoji="0" lang="en-US" sz="2800" b="0" i="0" u="none" strike="noStrike" cap="none" normalizeH="0" baseline="0" dirty="0" smtClean="0">
                        <a:ln>
                          <a:noFill/>
                        </a:ln>
                        <a:solidFill>
                          <a:srgbClr val="9900CC"/>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560720">
                <a:tc>
                  <a:txBody>
                    <a:bodyPr/>
                    <a:lstStyle/>
                    <a:p>
                      <a:pPr marL="0" marR="0" lvl="0" indent="0" algn="ctr"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en-US" altLang="zh-CN" sz="2800" b="0" i="0" u="none" strike="noStrike" cap="none" normalizeH="0" baseline="0" dirty="0" smtClean="0">
                          <a:ln>
                            <a:noFill/>
                          </a:ln>
                          <a:solidFill>
                            <a:srgbClr val="9900CC"/>
                          </a:solidFill>
                          <a:effectLst/>
                          <a:latin typeface="CMU Serif" charset="0"/>
                          <a:ea typeface="宋体" pitchFamily="2" charset="-122"/>
                          <a:sym typeface="CMU Serif" charset="0"/>
                        </a:rPr>
                        <a:t>5</a:t>
                      </a:r>
                      <a:endParaRPr kumimoji="0" lang="zh-CN" altLang="en-US" sz="2800" b="0" i="0" u="none" strike="noStrike" cap="none" normalizeH="0" baseline="0" dirty="0" smtClean="0">
                        <a:ln>
                          <a:noFill/>
                        </a:ln>
                        <a:solidFill>
                          <a:srgbClr val="9900CC"/>
                        </a:solidFill>
                        <a:effectLst/>
                        <a:latin typeface="CMU Serif" charset="0"/>
                        <a:ea typeface="宋体" pitchFamily="2" charset="-122"/>
                        <a:sym typeface="CMU Serif"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114300" marR="0" lvl="0" indent="0" algn="l" defTabSz="0" rtl="0" eaLnBrk="1" fontAlgn="ctr" latinLnBrk="0" hangingPunct="1">
                        <a:lnSpc>
                          <a:spcPct val="110000"/>
                        </a:lnSpc>
                        <a:spcBef>
                          <a:spcPct val="0"/>
                        </a:spcBef>
                        <a:spcAft>
                          <a:spcPct val="0"/>
                        </a:spcAft>
                        <a:buClr>
                          <a:schemeClr val="accent2"/>
                        </a:buClr>
                        <a:buSzPct val="80000"/>
                        <a:buFont typeface="Wingdings" pitchFamily="2" charset="2"/>
                        <a:buNone/>
                        <a:tabLst>
                          <a:tab pos="5715000" algn="l"/>
                        </a:tabLst>
                      </a:pPr>
                      <a:r>
                        <a:rPr kumimoji="0" lang="zh-CN" altLang="en-US" sz="2800" b="0" i="0" u="none" strike="noStrike" cap="none" normalizeH="0" baseline="0" dirty="0" smtClean="0">
                          <a:ln>
                            <a:noFill/>
                          </a:ln>
                          <a:solidFill>
                            <a:srgbClr val="9900CC"/>
                          </a:solidFill>
                          <a:effectLst/>
                          <a:latin typeface="CMU Serif" charset="0"/>
                          <a:ea typeface="黑体" pitchFamily="2" charset="-122"/>
                          <a:sym typeface="Arial" pitchFamily="34" charset="0"/>
                        </a:rPr>
                        <a:t>多线程编程简介</a:t>
                      </a:r>
                      <a:endParaRPr kumimoji="0" lang="en-US" sz="2800" b="0" i="0" u="none" strike="noStrike" cap="none" normalizeH="0" baseline="0" dirty="0" smtClean="0">
                        <a:ln>
                          <a:noFill/>
                        </a:ln>
                        <a:solidFill>
                          <a:srgbClr val="9900CC"/>
                        </a:solidFill>
                        <a:effectLst/>
                        <a:latin typeface="CMU Serif" charset="0"/>
                        <a:ea typeface="黑体" pitchFamily="2" charset="-122"/>
                        <a:sym typeface="Arial" pitchFamily="34" charset="0"/>
                      </a:endParaRPr>
                    </a:p>
                  </a:txBody>
                  <a:tcPr marT="45708" marB="45708"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pic>
        <p:nvPicPr>
          <p:cNvPr id="10" name="右箭头 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31862" y="2635250"/>
            <a:ext cx="104457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38551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896</TotalTime>
  <Words>2574</Words>
  <Application>Microsoft Office PowerPoint</Application>
  <PresentationFormat>自定义</PresentationFormat>
  <Paragraphs>411</Paragraphs>
  <Slides>46</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50" baseType="lpstr">
      <vt:lpstr>1_Office Theme</vt:lpstr>
      <vt:lpstr>Image</vt:lpstr>
      <vt:lpstr>Photo Editor 照片</vt:lpstr>
      <vt:lpstr>位图图像</vt:lpstr>
      <vt:lpstr>嵌入式操作系统介绍</vt:lpstr>
      <vt:lpstr>幻灯片 2</vt:lpstr>
      <vt:lpstr>1 嵌入式操作系统简介</vt:lpstr>
      <vt:lpstr>1 嵌入式操作系统简介(续)</vt:lpstr>
      <vt:lpstr>1 嵌入式操作系统简介(续)</vt:lpstr>
      <vt:lpstr>1 嵌入式操作系统简介(续)</vt:lpstr>
      <vt:lpstr>1 嵌入式操作系统简介(续)</vt:lpstr>
      <vt:lpstr>智能手机操作系统</vt:lpstr>
      <vt:lpstr>幻灯片 9</vt:lpstr>
      <vt:lpstr>2 μC/OS</vt:lpstr>
      <vt:lpstr>2 μC/OS (Cont.)</vt:lpstr>
      <vt:lpstr>2 μC/OS (Cont.)</vt:lpstr>
      <vt:lpstr>2 μC/OS (Cont.)</vt:lpstr>
      <vt:lpstr>幻灯片 14</vt:lpstr>
      <vt:lpstr>3 VxWorks</vt:lpstr>
      <vt:lpstr> 3 VxWorks (Cont.)</vt:lpstr>
      <vt:lpstr> 3 VxWorks (Cont.)</vt:lpstr>
      <vt:lpstr> 3 VxWorks (Cont.)</vt:lpstr>
      <vt:lpstr> 3 VxWorks (Cont.)</vt:lpstr>
      <vt:lpstr> 3 VxWorks (Cont.)</vt:lpstr>
      <vt:lpstr> 3 VxWorks (Cont.)</vt:lpstr>
      <vt:lpstr>幻灯片 22</vt:lpstr>
      <vt:lpstr>4 嵌入式Linux</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lpstr>4 嵌入式Linux (续)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ch9 网络接口(Part 2-CAN &amp; Ethernet)</dc:title>
  <dc:creator>ericyuan</dc:creator>
  <cp:lastModifiedBy>think</cp:lastModifiedBy>
  <cp:revision>315</cp:revision>
  <dcterms:created xsi:type="dcterms:W3CDTF">2016-08-29T11:04:24Z</dcterms:created>
  <dcterms:modified xsi:type="dcterms:W3CDTF">2021-06-09T10:17:25Z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2010-04-25T00:00:00Z</vt:filetime>
  </property>
  <property fmtid="{D5CDD505-2E9C-101B-9397-08002B2CF9AE}" pid="3" name="LastSaved">
    <vt:filetime>2016-08-29T00:00:00Z</vt:filetime>
  </property>
</Properties>
</file>