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25"/>
  </p:notesMasterIdLst>
  <p:handoutMasterIdLst>
    <p:handoutMasterId r:id="rId126"/>
  </p:handoutMasterIdLst>
  <p:sldIdLst>
    <p:sldId id="362" r:id="rId2"/>
    <p:sldId id="373" r:id="rId3"/>
    <p:sldId id="388" r:id="rId4"/>
    <p:sldId id="425" r:id="rId5"/>
    <p:sldId id="426" r:id="rId6"/>
    <p:sldId id="427" r:id="rId7"/>
    <p:sldId id="455" r:id="rId8"/>
    <p:sldId id="433" r:id="rId9"/>
    <p:sldId id="434" r:id="rId10"/>
    <p:sldId id="435" r:id="rId11"/>
    <p:sldId id="436" r:id="rId12"/>
    <p:sldId id="432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28" r:id="rId22"/>
    <p:sldId id="429" r:id="rId23"/>
    <p:sldId id="430" r:id="rId24"/>
    <p:sldId id="431" r:id="rId25"/>
    <p:sldId id="401" r:id="rId26"/>
    <p:sldId id="445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  <p:sldId id="515" r:id="rId94"/>
    <p:sldId id="516" r:id="rId95"/>
    <p:sldId id="517" r:id="rId96"/>
    <p:sldId id="518" r:id="rId97"/>
    <p:sldId id="519" r:id="rId98"/>
    <p:sldId id="520" r:id="rId99"/>
    <p:sldId id="521" r:id="rId100"/>
    <p:sldId id="522" r:id="rId101"/>
    <p:sldId id="523" r:id="rId102"/>
    <p:sldId id="524" r:id="rId103"/>
    <p:sldId id="525" r:id="rId104"/>
    <p:sldId id="526" r:id="rId105"/>
    <p:sldId id="527" r:id="rId106"/>
    <p:sldId id="528" r:id="rId107"/>
    <p:sldId id="529" r:id="rId108"/>
    <p:sldId id="530" r:id="rId109"/>
    <p:sldId id="531" r:id="rId110"/>
    <p:sldId id="532" r:id="rId111"/>
    <p:sldId id="533" r:id="rId112"/>
    <p:sldId id="534" r:id="rId113"/>
    <p:sldId id="535" r:id="rId114"/>
    <p:sldId id="536" r:id="rId115"/>
    <p:sldId id="537" r:id="rId116"/>
    <p:sldId id="538" r:id="rId117"/>
    <p:sldId id="539" r:id="rId118"/>
    <p:sldId id="540" r:id="rId119"/>
    <p:sldId id="541" r:id="rId120"/>
    <p:sldId id="542" r:id="rId121"/>
    <p:sldId id="543" r:id="rId122"/>
    <p:sldId id="544" r:id="rId123"/>
    <p:sldId id="545" r:id="rId124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9900CC"/>
        </a:solidFill>
        <a:latin typeface="Arial" panose="020B0604020202020204" pitchFamily="34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FFCD0"/>
    <a:srgbClr val="FCFCD8"/>
    <a:srgbClr val="F8F9C7"/>
    <a:srgbClr val="AF5A2B"/>
    <a:srgbClr val="B8188E"/>
    <a:srgbClr val="EC6ACA"/>
    <a:srgbClr val="9900CC"/>
    <a:srgbClr val="E4F5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93607" autoAdjust="0"/>
  </p:normalViewPr>
  <p:slideViewPr>
    <p:cSldViewPr>
      <p:cViewPr varScale="1">
        <p:scale>
          <a:sx n="76" d="100"/>
          <a:sy n="76" d="100"/>
        </p:scale>
        <p:origin x="-168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4788F-A773-4AC9-9F1B-6760F11D30B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4861B2-342E-4309-82A9-E27C3BD88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282664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8FE3802-5039-48A7-BA72-F5301AD84DC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ase" hangingPunct="1">
              <a:spcBef>
                <a:spcPct val="0"/>
              </a:spcBef>
              <a:buClrTx/>
              <a:buSzTx/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8E0ED6-3112-4245-AC2B-C02DD2832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008334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25255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D09A702-2639-4910-AA5E-A7B06A26226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0684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6ACD2AE-4E65-42D6-A552-B54CB894F5B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8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AE56C6A-F1A8-436C-80AC-BD2B3F6097A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590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A788A0-5530-47AF-8193-1E81C864F27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53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C28E67-E8C2-41D6-B933-591C615CEF7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14040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5B1F57D-C85B-4690-963D-D1943FEA25A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85491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C1BA88-4740-487A-A5AF-12B52645CF2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4257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BFFDDAE-C2A2-4C17-83BF-BC52CD1EAD1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9647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9F67DB-1904-4109-8544-867D29E619E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5182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2B6B426-C4BC-4F06-A884-F8EDDC6420E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623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87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B453BA6-88F7-4880-984B-DF502442F17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3607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FF52DDF-DD70-469F-B2AB-7C5FC2AA5CF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06159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B856358-0A89-45AD-AE84-5BB03A37925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195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5E7F9AE-7330-4576-A37B-43B9FC82DBB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41396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FBF579F-D762-41EF-A0B0-76283229111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1406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0A0921A-F6AC-4490-958F-093A711D054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5721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28E78C0-3779-4474-B4AB-7AB3E30A7C2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58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7D8152-698E-43AA-9BEB-ED08A4A0979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56783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AF277AD-D510-48E7-BDE7-6C1058F4258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4166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BE291DE-1F1A-47D0-B9F9-0697AE82B79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04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250E68E-B259-4A70-AF04-86E72B7D90F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84740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D333F8C-A495-4F1F-A548-3267C9F8CEE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5089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0428E26-5474-4FE3-931F-82D896A63BC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58899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49EA9F-1738-4144-9563-7F69347A9F3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0153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5099F47-D24D-4980-95CB-44A14B39AB0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84740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B925A8C-0C6B-4EFE-9755-2B829539D80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33040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F061584-CBF3-492E-A0F3-607E135AF1F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2401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5C25E84-21D1-415E-B635-DC07D981942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0518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6C35EED-7C5F-4A92-BFDB-E8C37FDDB91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6428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2BD345-B954-49D6-9B26-EF7E3C16502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2396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F402313-D2C3-471C-B4A5-782D1CEBE9D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8056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ED61B78-0E4B-46B3-9109-C132EFCBD27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84740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B8B36A-21C1-4EDD-8ADE-5FCA74D4854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95673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F4BBB8A-4496-435E-BA46-D23E46148E2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48878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DB7BCE3-144A-40FE-86A9-BC930A6329E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43125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77771-8CF4-4B0F-8CC8-3F7A54194A4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43547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DD3A6B6-57F1-4AD5-8051-DB1BE4B8203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091707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87E3B3-44EF-4842-9873-471F8907A44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230231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C990D10-89DA-46AA-A9DF-3C1FF32295C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847408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27BF0C4-D123-4323-AAB0-1923AA3CB23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71357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D77E255-52F2-4D05-8D48-7F906EB76E6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75927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11008E5-EAB9-4E74-AB4C-B16770BABBE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7974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C73F6-77C7-4A84-84AC-7AF5A16C90C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25870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7E56618-3296-430C-B72D-564DADA113E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5115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D5DD4ED-31A6-4077-A97D-1F8DD9D349D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170781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9737192-8044-42B6-AE62-95DC002C04A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5480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F9EFF06-9241-4916-A191-293D10AAF90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42797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7621DBB-9F95-4B86-A478-868A65B8A0C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5301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197590-C3EA-4542-A666-7316152BE50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737650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89E0D05-FF62-463A-B8BE-D4F449EE42B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676874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77D07C8-867D-4413-90C4-8BE4DE9CE02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59124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B9684E-E0F9-49D6-A795-E9F14320718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725511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5D89B07-D0F8-4A0A-92D2-848A6AB8A4B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084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8F88CA5-744E-4C2D-A8EA-BF9915DB72C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822863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9D6F472-74B9-44C6-8FD8-4A6DDBE0986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178818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36A1D27-80B5-4BE8-AFC8-DE88A100389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9130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DED869-721B-4965-84E2-949D1569564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61847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B6A654-7F3A-4C10-8B6B-FC9AC7E45D6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55185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01AF3A-E5F5-49B2-9251-880F51456AE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94147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015B576-8E2B-4CB2-A08E-D107C27AC8E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38518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6B98E37-20E3-4F59-832F-A443DAD03F6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38807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A2CB09-BF2B-46B5-8493-63B85AC3DF3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10459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E679372-8378-4A13-B5DB-4044A02635F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42652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66AB36-1625-4DAF-A9B0-F5183446E3C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929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D9F6E22-FC54-4E56-9D5B-2F8EF49BB5E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4488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658ECEF-3FF8-454A-913B-958B406D242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797532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465CFC-BF53-4F2A-971E-EC4F7F3889F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230594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3A1400F-6BB9-4AA0-BE9C-C0CF269D950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88741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73982AD-88E2-4A99-BF1D-13A49DE5872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38793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6447553-BD5E-4C65-B6F5-C561C1BF7C9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09581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7615D05-2132-43C0-9658-7AA21536C34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43774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D67E17-BF01-4BFF-9157-F65BE655C62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50586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FE5C5AD-62BB-4035-AB01-0200D2BC93C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5674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25EF88E-277A-420B-B25C-EA5A1B8F657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22218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9B95C47-E6AE-4B50-800F-9D8E6876A81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6658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7EAF40E-C5E1-43F0-AEBC-9D13F5B96D1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427848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0484089-2EAE-4EB9-9425-53955C2FF30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92478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4C82268-3465-42C3-9DD3-C9F87C3BD42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230586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B648CB7-0E2F-4A5D-8F51-F5C395346C7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80412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F967F24-0E04-45B2-BCA7-FA71CCE1A70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603100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64D84EF-CEE2-438D-A665-F594B9301C1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48845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F5705D5-8F09-449D-BD30-BD9EA98527F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578474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820EA5F-0BB5-4011-918B-871FBE7E80C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07797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B86BF0-1F77-401D-A629-88A7569D3E0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69197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E623FA5-5A6F-4D3C-83CF-F6E22BA276C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34020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0C0CDB3-7768-466C-B148-AF393CBD3FC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2007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5A3820A-6B5C-41FA-8892-63849BF7549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8528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F76B5F-A95D-4A5C-AFFF-5E8427C803C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97359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B8BD886-C18D-4CD3-BD41-60D63B6358B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60638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72B8402-9F37-4D6B-8736-C054E48E521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348085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BD92A8A-899E-445D-8E0C-4783D079CEF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嵌入式系统及安全概论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E0ED6-3112-4245-AC2B-C02DD2832086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658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 userDrawn="1"/>
        </p:nvSpPr>
        <p:spPr bwMode="auto">
          <a:xfrm>
            <a:off x="900113" y="1268413"/>
            <a:ext cx="7416800" cy="4679950"/>
          </a:xfrm>
          <a:custGeom>
            <a:avLst/>
            <a:gdLst>
              <a:gd name="T0" fmla="*/ 2147483646 w 4049"/>
              <a:gd name="T1" fmla="*/ 2147483646 h 2343"/>
              <a:gd name="T2" fmla="*/ 2147483646 w 4049"/>
              <a:gd name="T3" fmla="*/ 2147483646 h 2343"/>
              <a:gd name="T4" fmla="*/ 2147483646 w 4049"/>
              <a:gd name="T5" fmla="*/ 2147483646 h 2343"/>
              <a:gd name="T6" fmla="*/ 2147483646 w 4049"/>
              <a:gd name="T7" fmla="*/ 2147483646 h 2343"/>
              <a:gd name="T8" fmla="*/ 2147483646 w 4049"/>
              <a:gd name="T9" fmla="*/ 2147483646 h 2343"/>
              <a:gd name="T10" fmla="*/ 2147483646 w 4049"/>
              <a:gd name="T11" fmla="*/ 2147483646 h 2343"/>
              <a:gd name="T12" fmla="*/ 2147483646 w 4049"/>
              <a:gd name="T13" fmla="*/ 2147483646 h 2343"/>
              <a:gd name="T14" fmla="*/ 2147483646 w 4049"/>
              <a:gd name="T15" fmla="*/ 2147483646 h 2343"/>
              <a:gd name="T16" fmla="*/ 2147483646 w 4049"/>
              <a:gd name="T17" fmla="*/ 2147483646 h 2343"/>
              <a:gd name="T18" fmla="*/ 2147483646 w 4049"/>
              <a:gd name="T19" fmla="*/ 2147483646 h 2343"/>
              <a:gd name="T20" fmla="*/ 2147483646 w 4049"/>
              <a:gd name="T21" fmla="*/ 2147483646 h 2343"/>
              <a:gd name="T22" fmla="*/ 2147483646 w 4049"/>
              <a:gd name="T23" fmla="*/ 2147483646 h 2343"/>
              <a:gd name="T24" fmla="*/ 2147483646 w 4049"/>
              <a:gd name="T25" fmla="*/ 2147483646 h 2343"/>
              <a:gd name="T26" fmla="*/ 2147483646 w 4049"/>
              <a:gd name="T27" fmla="*/ 2147483646 h 2343"/>
              <a:gd name="T28" fmla="*/ 2147483646 w 4049"/>
              <a:gd name="T29" fmla="*/ 2147483646 h 2343"/>
              <a:gd name="T30" fmla="*/ 2147483646 w 4049"/>
              <a:gd name="T31" fmla="*/ 2147483646 h 2343"/>
              <a:gd name="T32" fmla="*/ 2147483646 w 4049"/>
              <a:gd name="T33" fmla="*/ 2147483646 h 2343"/>
              <a:gd name="T34" fmla="*/ 2147483646 w 4049"/>
              <a:gd name="T35" fmla="*/ 2147483646 h 2343"/>
              <a:gd name="T36" fmla="*/ 2147483646 w 4049"/>
              <a:gd name="T37" fmla="*/ 2147483646 h 2343"/>
              <a:gd name="T38" fmla="*/ 2147483646 w 4049"/>
              <a:gd name="T39" fmla="*/ 2147483646 h 2343"/>
              <a:gd name="T40" fmla="*/ 2147483646 w 4049"/>
              <a:gd name="T41" fmla="*/ 2147483646 h 2343"/>
              <a:gd name="T42" fmla="*/ 2147483646 w 4049"/>
              <a:gd name="T43" fmla="*/ 2147483646 h 2343"/>
              <a:gd name="T44" fmla="*/ 2147483646 w 4049"/>
              <a:gd name="T45" fmla="*/ 2147483646 h 2343"/>
              <a:gd name="T46" fmla="*/ 2147483646 w 4049"/>
              <a:gd name="T47" fmla="*/ 2147483646 h 2343"/>
              <a:gd name="T48" fmla="*/ 2147483646 w 4049"/>
              <a:gd name="T49" fmla="*/ 2147483646 h 2343"/>
              <a:gd name="T50" fmla="*/ 2147483646 w 4049"/>
              <a:gd name="T51" fmla="*/ 2147483646 h 2343"/>
              <a:gd name="T52" fmla="*/ 2147483646 w 4049"/>
              <a:gd name="T53" fmla="*/ 2147483646 h 2343"/>
              <a:gd name="T54" fmla="*/ 2147483646 w 4049"/>
              <a:gd name="T55" fmla="*/ 2147483646 h 2343"/>
              <a:gd name="T56" fmla="*/ 2147483646 w 4049"/>
              <a:gd name="T57" fmla="*/ 2147483646 h 2343"/>
              <a:gd name="T58" fmla="*/ 2147483646 w 4049"/>
              <a:gd name="T59" fmla="*/ 2147483646 h 2343"/>
              <a:gd name="T60" fmla="*/ 2147483646 w 4049"/>
              <a:gd name="T61" fmla="*/ 2147483646 h 2343"/>
              <a:gd name="T62" fmla="*/ 2147483646 w 4049"/>
              <a:gd name="T63" fmla="*/ 2147483646 h 2343"/>
              <a:gd name="T64" fmla="*/ 2147483646 w 4049"/>
              <a:gd name="T65" fmla="*/ 2147483646 h 2343"/>
              <a:gd name="T66" fmla="*/ 2147483646 w 4049"/>
              <a:gd name="T67" fmla="*/ 2147483646 h 2343"/>
              <a:gd name="T68" fmla="*/ 2147483646 w 4049"/>
              <a:gd name="T69" fmla="*/ 2147483646 h 2343"/>
              <a:gd name="T70" fmla="*/ 2147483646 w 4049"/>
              <a:gd name="T71" fmla="*/ 2147483646 h 2343"/>
              <a:gd name="T72" fmla="*/ 2147483646 w 4049"/>
              <a:gd name="T73" fmla="*/ 2147483646 h 2343"/>
              <a:gd name="T74" fmla="*/ 2147483646 w 4049"/>
              <a:gd name="T75" fmla="*/ 2147483646 h 2343"/>
              <a:gd name="T76" fmla="*/ 2147483646 w 4049"/>
              <a:gd name="T77" fmla="*/ 2147483646 h 2343"/>
              <a:gd name="T78" fmla="*/ 2147483646 w 4049"/>
              <a:gd name="T79" fmla="*/ 2147483646 h 2343"/>
              <a:gd name="T80" fmla="*/ 2147483646 w 4049"/>
              <a:gd name="T81" fmla="*/ 2147483646 h 2343"/>
              <a:gd name="T82" fmla="*/ 2147483646 w 4049"/>
              <a:gd name="T83" fmla="*/ 2147483646 h 2343"/>
              <a:gd name="T84" fmla="*/ 2147483646 w 4049"/>
              <a:gd name="T85" fmla="*/ 2147483646 h 2343"/>
              <a:gd name="T86" fmla="*/ 2147483646 w 4049"/>
              <a:gd name="T87" fmla="*/ 2147483646 h 2343"/>
              <a:gd name="T88" fmla="*/ 2147483646 w 4049"/>
              <a:gd name="T89" fmla="*/ 2147483646 h 2343"/>
              <a:gd name="T90" fmla="*/ 2147483646 w 4049"/>
              <a:gd name="T91" fmla="*/ 2147483646 h 2343"/>
              <a:gd name="T92" fmla="*/ 2147483646 w 4049"/>
              <a:gd name="T93" fmla="*/ 2147483646 h 2343"/>
              <a:gd name="T94" fmla="*/ 2147483646 w 4049"/>
              <a:gd name="T95" fmla="*/ 2147483646 h 2343"/>
              <a:gd name="T96" fmla="*/ 2147483646 w 4049"/>
              <a:gd name="T97" fmla="*/ 2147483646 h 2343"/>
              <a:gd name="T98" fmla="*/ 2147483646 w 4049"/>
              <a:gd name="T99" fmla="*/ 2147483646 h 2343"/>
              <a:gd name="T100" fmla="*/ 2147483646 w 4049"/>
              <a:gd name="T101" fmla="*/ 2147483646 h 2343"/>
              <a:gd name="T102" fmla="*/ 2147483646 w 4049"/>
              <a:gd name="T103" fmla="*/ 2147483646 h 2343"/>
              <a:gd name="T104" fmla="*/ 2147483646 w 4049"/>
              <a:gd name="T105" fmla="*/ 2147483646 h 2343"/>
              <a:gd name="T106" fmla="*/ 2147483646 w 4049"/>
              <a:gd name="T107" fmla="*/ 2147483646 h 2343"/>
              <a:gd name="T108" fmla="*/ 2147483646 w 4049"/>
              <a:gd name="T109" fmla="*/ 2147483646 h 2343"/>
              <a:gd name="T110" fmla="*/ 2147483646 w 4049"/>
              <a:gd name="T111" fmla="*/ 2147483646 h 2343"/>
              <a:gd name="T112" fmla="*/ 2147483646 w 4049"/>
              <a:gd name="T113" fmla="*/ 2147483646 h 2343"/>
              <a:gd name="T114" fmla="*/ 2147483646 w 4049"/>
              <a:gd name="T115" fmla="*/ 2147483646 h 2343"/>
              <a:gd name="T116" fmla="*/ 2147483646 w 4049"/>
              <a:gd name="T117" fmla="*/ 2147483646 h 2343"/>
              <a:gd name="T118" fmla="*/ 2147483646 w 4049"/>
              <a:gd name="T119" fmla="*/ 2147483646 h 2343"/>
              <a:gd name="T120" fmla="*/ 2147483646 w 4049"/>
              <a:gd name="T121" fmla="*/ 2147483646 h 2343"/>
              <a:gd name="T122" fmla="*/ 2147483646 w 4049"/>
              <a:gd name="T123" fmla="*/ 2147483646 h 2343"/>
              <a:gd name="T124" fmla="*/ 2147483646 w 4049"/>
              <a:gd name="T125" fmla="*/ 2147483646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C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763" y="6554788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4763" y="765175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741363"/>
        </p:xfrm>
        <a:graphic>
          <a:graphicData uri="http://schemas.openxmlformats.org/presentationml/2006/ole">
            <p:oleObj spid="_x0000_s28920" name="Image" r:id="rId3" imgW="13320635" imgH="1079365" progId="">
              <p:embed/>
            </p:oleObj>
          </a:graphicData>
        </a:graphic>
      </p:graphicFrame>
      <p:pic>
        <p:nvPicPr>
          <p:cNvPr id="8" name="Picture 10" descr="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0188"/>
            <a:ext cx="9144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790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96913" y="1700213"/>
            <a:ext cx="7772400" cy="1470025"/>
          </a:xfrm>
        </p:spPr>
        <p:txBody>
          <a:bodyPr/>
          <a:lstStyle>
            <a:lvl1pPr algn="ctr">
              <a:defRPr sz="4200">
                <a:solidFill>
                  <a:srgbClr val="9900CC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7907" name="AutoShap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005263"/>
            <a:ext cx="7345362" cy="1752600"/>
          </a:xfrm>
          <a:prstGeom prst="roundRect">
            <a:avLst>
              <a:gd name="adj" fmla="val 9412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D8F1D7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15000"/>
              </a:spcBef>
              <a:buSzPct val="90000"/>
              <a:buFont typeface="Wingdings" panose="05000000000000000000" pitchFamily="2" charset="2"/>
              <a:buNone/>
              <a:defRPr sz="3400">
                <a:solidFill>
                  <a:srgbClr val="000000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73774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DE38D-C8BD-4752-BE61-CBE0183D9FB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6D92-A158-4E7E-A096-0777953949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487202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322263"/>
            <a:ext cx="2212975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322263"/>
            <a:ext cx="6491287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00810-8CF0-4F26-AA84-92DC6125BDC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7527-4733-4294-B3A1-2EA5F50B5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275109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F91B5-F359-4219-9307-7B77E506B43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AB2DD-6E80-468E-8D8E-7F533F9D20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4519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CC079-3136-4272-AE57-D406DA8D319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B4411-40B1-412D-B8A5-3AEA5E1D2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86883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51337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352925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6ADA9-5D90-443C-A636-C1C2788C92A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5E853-F589-4A2A-98CB-AE3689828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893644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E5D9-39C1-44D8-8BAC-83D367E3AB5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F1958-436D-490D-A3BE-4F8C0AB248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72075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4820-F567-4FB9-8749-A6D86BD39C2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1CB9-0454-4ADD-B4DC-13A7B9EF5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353671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7A8D5-81AE-416B-925C-7B9FC198D9B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864CC-9908-4A77-9278-950C3471AD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322089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8A2B5-0ED0-4911-A694-9F291E7274E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5EF8-1B1D-4BE5-8C8D-FFA366226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226521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50F59-778C-4666-9A25-A2999192696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442E-4E5D-49F8-A9DE-9AD7091F55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76431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1775"/>
            <a:ext cx="9144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68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85666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22263"/>
            <a:ext cx="8856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Line 6"/>
          <p:cNvSpPr>
            <a:spLocks noChangeShapeType="1"/>
          </p:cNvSpPr>
          <p:nvPr userDrawn="1"/>
        </p:nvSpPr>
        <p:spPr bwMode="auto">
          <a:xfrm>
            <a:off x="4763" y="996950"/>
            <a:ext cx="9137650" cy="158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7"/>
          <p:cNvSpPr>
            <a:spLocks noChangeShapeType="1"/>
          </p:cNvSpPr>
          <p:nvPr userDrawn="1"/>
        </p:nvSpPr>
        <p:spPr bwMode="auto">
          <a:xfrm>
            <a:off x="4763" y="6553200"/>
            <a:ext cx="9137650" cy="1588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1871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base" hangingPunct="0">
              <a:spcBef>
                <a:spcPct val="20000"/>
              </a:spcBef>
              <a:buClr>
                <a:schemeClr val="bg1"/>
              </a:buClr>
              <a:buSzTx/>
              <a:buFontTx/>
              <a:buNone/>
              <a:defRPr sz="140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fld id="{359ACFB8-A752-44D6-B08D-B3E0CEBCB8A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602413"/>
            <a:ext cx="5472113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fontAlgn="base" hangingPunct="0">
              <a:spcBef>
                <a:spcPct val="20000"/>
              </a:spcBef>
              <a:buClr>
                <a:schemeClr val="bg1"/>
              </a:buClr>
              <a:buSzTx/>
              <a:buFontTx/>
              <a:buNone/>
              <a:defRPr sz="140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5068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9213" y="6608763"/>
            <a:ext cx="13668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bg1"/>
              </a:buClr>
              <a:defRPr sz="1400" smtClean="0">
                <a:solidFill>
                  <a:schemeClr val="bg1"/>
                </a:solidFill>
                <a:latin typeface="CMU Typewriter Text" pitchFamily="49" charset="0"/>
                <a:ea typeface="文鼎ＰＬ简中楷" pitchFamily="2" charset="-122"/>
              </a:defRPr>
            </a:lvl1pPr>
          </a:lstStyle>
          <a:p>
            <a:pPr>
              <a:defRPr/>
            </a:pPr>
            <a:fld id="{714C45B0-E1F8-453B-8E25-43CD2516E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1" descr="SlideHead01副本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68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68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MU Sans Serif" pitchFamily="50" charset="0"/>
          <a:ea typeface="文泉驿正黑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9900CC"/>
        </a:buClr>
        <a:buSzPct val="80000"/>
        <a:buFont typeface="Wingdings" panose="05000000000000000000" pitchFamily="2" charset="2"/>
        <a:buChar char="n"/>
        <a:defRPr sz="3200" b="1" kern="1200">
          <a:solidFill>
            <a:srgbClr val="9900CC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u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1.doc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2.doc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__3.doc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http://www.wz-fadeli.com/web/wenjian/022.gi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6"/>
          <p:cNvSpPr>
            <a:spLocks noChangeArrowheads="1"/>
          </p:cNvSpPr>
          <p:nvPr/>
        </p:nvSpPr>
        <p:spPr bwMode="auto">
          <a:xfrm>
            <a:off x="684213" y="2420888"/>
            <a:ext cx="7775575" cy="1296144"/>
          </a:xfrm>
          <a:prstGeom prst="roundRect">
            <a:avLst>
              <a:gd name="adj" fmla="val 15546"/>
            </a:avLst>
          </a:prstGeom>
          <a:solidFill>
            <a:srgbClr val="E4F5E3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fontAlgn="ctr">
              <a:spcBef>
                <a:spcPct val="20000"/>
              </a:spcBef>
              <a:buClr>
                <a:srgbClr val="9900CC"/>
              </a:buClr>
              <a:buSzPct val="80000"/>
              <a:buFont typeface="Wingdings" panose="05000000000000000000" pitchFamily="2" charset="2"/>
              <a:buChar char="n"/>
              <a:defRPr sz="3200" b="1">
                <a:solidFill>
                  <a:srgbClr val="9900CC"/>
                </a:solidFill>
                <a:latin typeface="CMU Serif" pitchFamily="50" charset="0"/>
                <a:ea typeface="文鼎ＰＬ简报宋" panose="02010600030101010101" pitchFamily="2" charset="-122"/>
              </a:defRPr>
            </a:lvl1pPr>
            <a:lvl2pPr marL="742950" indent="-285750" fontAlgn="ctr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CMU Serif" pitchFamily="50" charset="0"/>
                <a:ea typeface="文鼎ＰＬ简报宋" panose="02010600030101010101" pitchFamily="2" charset="-122"/>
              </a:defRPr>
            </a:lvl2pPr>
            <a:lvl3pPr marL="1143000" indent="-228600" fontAlgn="ctr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CMU Serif" pitchFamily="50" charset="0"/>
                <a:ea typeface="文鼎ＰＬ简报宋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4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AutoShape 5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789040"/>
            <a:ext cx="7345362" cy="2184847"/>
          </a:xfrm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6913" y="2420888"/>
            <a:ext cx="7772400" cy="1368152"/>
          </a:xfrm>
        </p:spPr>
        <p:txBody>
          <a:bodyPr/>
          <a:lstStyle/>
          <a:p>
            <a:pPr eaLnBrk="1" hangingPunct="1"/>
            <a:r>
              <a:rPr lang="en-US" altLang="zh-CN" sz="3900" b="0" dirty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900" b="0" dirty="0" smtClean="0">
                <a:latin typeface="宋体" pitchFamily="2" charset="-122"/>
                <a:ea typeface="宋体" pitchFamily="2" charset="-122"/>
              </a:rPr>
              <a:t>单片机</a:t>
            </a:r>
            <a:endParaRPr lang="en-US" altLang="zh-CN" sz="39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）控制器电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</a:rPr>
              <a:t>（续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指令寄存器</a:t>
            </a:r>
            <a:r>
              <a:rPr lang="en-US" altLang="zh-CN" sz="2100" b="0" dirty="0">
                <a:latin typeface="宋体" pitchFamily="2" charset="-122"/>
                <a:ea typeface="宋体" pitchFamily="2" charset="-122"/>
                <a:cs typeface="+mj-cs"/>
              </a:rPr>
              <a:t>IR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、指令译码器及定时控制逻辑</a:t>
            </a:r>
          </a:p>
          <a:p>
            <a:pPr lvl="3"/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指令寄存器</a:t>
            </a:r>
            <a:r>
              <a:rPr lang="en-US" altLang="zh-CN" sz="2100" dirty="0">
                <a:latin typeface="宋体" pitchFamily="2" charset="-122"/>
                <a:cs typeface="+mj-cs"/>
              </a:rPr>
              <a:t>IR</a:t>
            </a:r>
            <a:r>
              <a:rPr lang="zh-CN" altLang="en-US" sz="2100" dirty="0">
                <a:latin typeface="宋体" pitchFamily="2" charset="-122"/>
                <a:cs typeface="+mj-cs"/>
              </a:rPr>
              <a:t>是用来存放指令操作码的专用寄存器。执行程序时，首先进行程序存储器的读操作，也就是根据</a:t>
            </a:r>
            <a:r>
              <a:rPr lang="zh-CN" altLang="en-US" sz="2100" b="1" dirty="0">
                <a:latin typeface="宋体" pitchFamily="2" charset="-122"/>
                <a:cs typeface="+mj-cs"/>
              </a:rPr>
              <a:t>程序计数器</a:t>
            </a:r>
            <a:r>
              <a:rPr lang="zh-CN" altLang="en-US" sz="2100" dirty="0">
                <a:latin typeface="宋体" pitchFamily="2" charset="-122"/>
                <a:cs typeface="+mj-cs"/>
              </a:rPr>
              <a:t>给出的地址从程序存储器中</a:t>
            </a:r>
            <a:r>
              <a:rPr lang="zh-CN" altLang="en-US" sz="2100" b="1" dirty="0" smtClean="0">
                <a:latin typeface="宋体" pitchFamily="2" charset="-122"/>
                <a:cs typeface="+mj-cs"/>
              </a:rPr>
              <a:t>取指令</a:t>
            </a:r>
            <a:r>
              <a:rPr lang="zh-CN" altLang="en-US" sz="2100" dirty="0">
                <a:latin typeface="宋体" pitchFamily="2" charset="-122"/>
                <a:cs typeface="+mj-cs"/>
              </a:rPr>
              <a:t>，送指令寄存器</a:t>
            </a:r>
            <a:r>
              <a:rPr lang="en-US" altLang="zh-CN" sz="2100" b="1" dirty="0">
                <a:latin typeface="宋体" pitchFamily="2" charset="-122"/>
                <a:cs typeface="+mj-cs"/>
              </a:rPr>
              <a:t>IR</a:t>
            </a:r>
            <a:r>
              <a:rPr lang="zh-CN" altLang="en-US" sz="2100" dirty="0">
                <a:latin typeface="宋体" pitchFamily="2" charset="-122"/>
                <a:cs typeface="+mj-cs"/>
              </a:rPr>
              <a:t>，</a:t>
            </a:r>
            <a:r>
              <a:rPr lang="en-US" altLang="zh-CN" sz="2100" dirty="0">
                <a:latin typeface="宋体" pitchFamily="2" charset="-122"/>
                <a:cs typeface="+mj-cs"/>
              </a:rPr>
              <a:t>IR</a:t>
            </a:r>
            <a:r>
              <a:rPr lang="zh-CN" altLang="en-US" sz="2100" dirty="0">
                <a:latin typeface="宋体" pitchFamily="2" charset="-122"/>
                <a:cs typeface="+mj-cs"/>
              </a:rPr>
              <a:t>的输出送</a:t>
            </a:r>
            <a:r>
              <a:rPr lang="zh-CN" altLang="en-US" sz="2100" b="1" dirty="0">
                <a:latin typeface="宋体" pitchFamily="2" charset="-122"/>
                <a:cs typeface="+mj-cs"/>
              </a:rPr>
              <a:t>指令译码器</a:t>
            </a:r>
            <a:r>
              <a:rPr lang="zh-CN" altLang="en-US" sz="2100" dirty="0">
                <a:latin typeface="宋体" pitchFamily="2" charset="-122"/>
                <a:cs typeface="+mj-cs"/>
              </a:rPr>
              <a:t>；然后由指令译码器对该指令进行译码，译码结果送</a:t>
            </a:r>
            <a:r>
              <a:rPr lang="zh-CN" altLang="en-US" sz="2100" b="1" dirty="0">
                <a:latin typeface="宋体" pitchFamily="2" charset="-122"/>
                <a:cs typeface="+mj-cs"/>
              </a:rPr>
              <a:t>定时控制逻辑电</a:t>
            </a:r>
            <a:r>
              <a:rPr lang="zh-CN" altLang="en-US" sz="2100" b="1" dirty="0" smtClean="0">
                <a:latin typeface="宋体" pitchFamily="2" charset="-122"/>
                <a:cs typeface="+mj-cs"/>
              </a:rPr>
              <a:t>路</a:t>
            </a:r>
            <a:endParaRPr lang="zh-CN" altLang="en-US" sz="2100" b="1" dirty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2100" dirty="0" smtClean="0">
                <a:solidFill>
                  <a:srgbClr val="FF0000"/>
                </a:solidFill>
                <a:latin typeface="宋体" pitchFamily="2" charset="-122"/>
                <a:cs typeface="+mj-cs"/>
              </a:rPr>
              <a:t>定</a:t>
            </a:r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时控制逻辑电路</a:t>
            </a:r>
            <a:r>
              <a:rPr lang="zh-CN" altLang="en-US" sz="2100" dirty="0">
                <a:latin typeface="宋体" pitchFamily="2" charset="-122"/>
                <a:cs typeface="+mj-cs"/>
              </a:rPr>
              <a:t>则根据指令的性质发出一系列定时控制信号，控制计算机的各组成部件进行相应的</a:t>
            </a:r>
            <a:r>
              <a:rPr lang="zh-CN" altLang="en-US" sz="2100" dirty="0" smtClean="0">
                <a:latin typeface="宋体" pitchFamily="2" charset="-122"/>
                <a:cs typeface="+mj-cs"/>
              </a:rPr>
              <a:t>工作</a:t>
            </a:r>
            <a:endParaRPr lang="en-US" altLang="zh-CN" sz="2100" dirty="0" smtClean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条件转移逻辑电路</a:t>
            </a:r>
            <a:r>
              <a:rPr lang="zh-CN" altLang="en-US" sz="2100" dirty="0">
                <a:latin typeface="宋体" pitchFamily="2" charset="-122"/>
                <a:cs typeface="+mj-cs"/>
              </a:rPr>
              <a:t>主要用来控制程序的分支转移。在</a:t>
            </a:r>
            <a:r>
              <a:rPr lang="en-US" altLang="zh-CN" sz="2100" dirty="0">
                <a:latin typeface="宋体" pitchFamily="2" charset="-122"/>
                <a:cs typeface="+mj-cs"/>
              </a:rPr>
              <a:t>80C51</a:t>
            </a:r>
            <a:r>
              <a:rPr lang="zh-CN" altLang="en-US" sz="2100" dirty="0">
                <a:latin typeface="宋体" pitchFamily="2" charset="-122"/>
                <a:cs typeface="+mj-cs"/>
              </a:rPr>
              <a:t>中，转移条件也可分为两部分，一部分是</a:t>
            </a:r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内部条件</a:t>
            </a:r>
            <a:r>
              <a:rPr lang="en-US" altLang="zh-CN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,</a:t>
            </a:r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即程序状态标志位（</a:t>
            </a:r>
            <a:r>
              <a:rPr lang="en-US" altLang="zh-CN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PSW</a:t>
            </a:r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）和累加器的零状态</a:t>
            </a:r>
            <a:r>
              <a:rPr lang="zh-CN" altLang="en-US" sz="2100" dirty="0">
                <a:latin typeface="宋体" pitchFamily="2" charset="-122"/>
                <a:cs typeface="+mj-cs"/>
              </a:rPr>
              <a:t>；另一部分是外部条件，即</a:t>
            </a:r>
            <a:r>
              <a:rPr lang="en-US" altLang="zh-CN" sz="2100" dirty="0">
                <a:latin typeface="宋体" pitchFamily="2" charset="-122"/>
                <a:cs typeface="+mj-cs"/>
              </a:rPr>
              <a:t>F0</a:t>
            </a:r>
            <a:r>
              <a:rPr lang="zh-CN" altLang="en-US" sz="2100" dirty="0">
                <a:latin typeface="宋体" pitchFamily="2" charset="-122"/>
                <a:cs typeface="+mj-cs"/>
              </a:rPr>
              <a:t>和所有</a:t>
            </a:r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位寻址</a:t>
            </a:r>
            <a:r>
              <a:rPr lang="zh-CN" altLang="en-US" sz="2100" dirty="0">
                <a:latin typeface="宋体" pitchFamily="2" charset="-122"/>
                <a:cs typeface="+mj-cs"/>
              </a:rPr>
              <a:t>空间的</a:t>
            </a:r>
            <a:r>
              <a:rPr lang="zh-CN" altLang="en-US" sz="2100" dirty="0" smtClean="0">
                <a:latin typeface="宋体" pitchFamily="2" charset="-122"/>
                <a:cs typeface="+mj-cs"/>
              </a:rPr>
              <a:t>状态</a:t>
            </a:r>
            <a:r>
              <a:rPr lang="zh-CN" altLang="en-US" sz="1800" dirty="0" smtClean="0">
                <a:solidFill>
                  <a:srgbClr val="FF0000"/>
                </a:solidFill>
                <a:latin typeface="宋体" pitchFamily="2" charset="-122"/>
                <a:cs typeface="+mj-cs"/>
              </a:rPr>
              <a:t>（解释位寻址）</a:t>
            </a:r>
            <a:endParaRPr lang="zh-CN" altLang="en-US" sz="1800" dirty="0">
              <a:solidFill>
                <a:srgbClr val="FF0000"/>
              </a:solidFill>
              <a:latin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47691-ADF5-4DA3-B7F1-E179B0D999B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6238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“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片选” 保证每次读或写时，只选中某一片存储器芯片或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接口芯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通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常把单片机系统地址笼统地分为低位地址和高位地址，芯片内部存储单元地址译码使用低位地址，剩下的高位地址才作为芯片选择使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用实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际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上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除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了研究地址线的连接外，还讨论各存储器芯片在整个存储空间中所占据的地址范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围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常用的芯片选择方法（寻址方法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线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选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法：利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用单片机系统的位地址信号 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如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P2.7) 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作为某一片存储器芯片或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接口芯片的“片选” 控制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线，用于扩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展芯片较少的场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合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译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码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法：用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译码器对高位地址线进行译码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，译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码器的输出作为“片选” 控制线。常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用译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码器有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3/8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74LS138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2/4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74LS139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4/16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74LS154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等。它们的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CMOS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型芯片分别是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74HC139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74HC138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kumimoji="1"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74HC154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8A5CF8-B1E2-4C7E-914F-44973BCEE19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74808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常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用的芯片选择方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 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译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码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74LS139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片中有两个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2-4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G-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使能端，低电平有效。</a:t>
            </a:r>
          </a:p>
          <a:p>
            <a:pPr lvl="2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B-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选择端，即译码输入，控制译码输出的有效性。</a:t>
            </a:r>
          </a:p>
          <a:p>
            <a:pPr lvl="2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/Y0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/Y1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/Y2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/Y3-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译码输出信号，低电平有效。</a:t>
            </a:r>
          </a:p>
          <a:p>
            <a:pPr lvl="2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74LS139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对两个输入信号译码后得到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个输出状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态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74LS138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</a:p>
          <a:p>
            <a:pPr lvl="2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G1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/G2A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/G2B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：使能端。当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G1=1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/G2A=/G2B=0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时，芯片使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能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：译码器输入，高电平有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效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/Y0~/Y7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：译码器输出，低电平有效。正常情况下，只有一根输出是低电平，其余输出都是高电平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。当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译码器输出作为单片机应用系统中外扩芯片的片选控制线时，保证每次读或写时只选中一个芯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40849-DE49-466B-A49B-3BC2732BAC0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653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常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用的芯片选择方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 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译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码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74LS138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CA3F42-C8CC-4256-9391-1DAEA98C178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  <p:pic>
        <p:nvPicPr>
          <p:cNvPr id="7" name="Picture 3" descr="第八章插图\图8-7  74LS138三-八译码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0793" y="2204864"/>
            <a:ext cx="4838675" cy="376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060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常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用的芯片选择方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 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译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码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部分地址线参加译码时，称为部分地址译码，这时芯片的地址会有重叠。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根地址线全部参加译码的，称为全地址译码。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下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图示意的是通过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3/8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74LS138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获得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64K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地址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。图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中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3/8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74LS138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已经使能，其输出由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的状态决定，作为各个扩展芯片的片选控制信号，加上芯片本身所具有的地址线共同决定每一个存储单元或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端口的地址，全地址译码的地址是唯一的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7679D5-B26E-436E-AB72-1CCD19DBFFF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1788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常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用的芯片选择方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 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译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码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2B47AF-E475-440A-8374-25D20CE8308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  <p:pic>
        <p:nvPicPr>
          <p:cNvPr id="7" name="Picture 3" descr="第八章插图\图8-4  64K全地址译码电路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6012879" cy="48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04593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 --- 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序存储器扩展时的总线功能和操作时序</a:t>
            </a:r>
          </a:p>
          <a:p>
            <a:pPr lvl="1"/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EA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为片外程序存储器读选择信号。正常运行时，该引脚不能浮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空，根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据连接电平的不同，单片机有两种取指过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程。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/EA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l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时，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单片机所有片内程序存储器有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效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程序计数器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运行于片内程序存储器的寻址范围内（对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／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87C51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／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89C51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为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0FFFH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，共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4KB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；对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／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87C52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／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89C52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为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1FFFH,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共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8KB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）时，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口、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及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线没有信号输出；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的值超出上述范围后，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口、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P2 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口及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线才有信号输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出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/EA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时，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单片机所有片内程序存储器无效，只能访问片外程序存储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器，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使用如下的信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号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口：分时输出程序存储器的低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位地址和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位数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据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线：输出，在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的下降沿时，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口上出现稳定的程序存储器的低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位地址，用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信号锁存这低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位地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址</a:t>
            </a:r>
            <a:endParaRPr lang="en-US" altLang="zh-CN" sz="18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kumimoji="1"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口：在整个取指周期中，输出稳定的程序存储器的高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位地</a:t>
            </a:r>
            <a:r>
              <a:rPr kumimoji="1"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址 </a:t>
            </a:r>
            <a:endParaRPr kumimoji="1"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kumimoji="1"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PSEN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线：输出，低电平有效。在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的下降沿之后，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kumimoji="1"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PSEN</a:t>
            </a:r>
            <a:r>
              <a:rPr kumimoji="1"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高变为低</a:t>
            </a:r>
            <a:r>
              <a:rPr kumimoji="1"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，片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外程序存储器的内容（指令字）送到 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口，而后在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的上升沿将指令字送入指令寄存器</a:t>
            </a:r>
            <a:r>
              <a:rPr kumimoji="1"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kumimoji="1"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kumimoji="1"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PSEN</a:t>
            </a:r>
            <a:r>
              <a:rPr kumimoji="1"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信号作为片外程序存储器的“读”选通信</a:t>
            </a:r>
            <a:r>
              <a:rPr kumimoji="1"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号</a:t>
            </a:r>
            <a:endParaRPr kumimoji="1"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A7C6-6C3A-4896-AF53-7BC497D6DB2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9895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 --- 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序存储器扩展时的总线功能和操作时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序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5507D-1C65-4593-897B-DD2A931A020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9473859"/>
              </p:ext>
            </p:extLst>
          </p:nvPr>
        </p:nvGraphicFramePr>
        <p:xfrm>
          <a:off x="1052264" y="1676290"/>
          <a:ext cx="7696200" cy="4194175"/>
        </p:xfrm>
        <a:graphic>
          <a:graphicData uri="http://schemas.openxmlformats.org/presentationml/2006/ole">
            <p:oleObj spid="_x0000_s30722" name="文档" r:id="rId4" imgW="5257800" imgH="2390775" progId="Word.Document.8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95264" y="5805264"/>
            <a:ext cx="495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片外程序存储器取指操作时序图</a:t>
            </a:r>
          </a:p>
        </p:txBody>
      </p:sp>
    </p:spTree>
    <p:extLst>
      <p:ext uri="{BB962C8B-B14F-4D97-AF65-F5344CB8AC3E}">
        <p14:creationId xmlns:p14="http://schemas.microsoft.com/office/powerpoint/2010/main" xmlns="" val="3876032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 --- 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序存储器扩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展举例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16K *8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位片外程序存储器</a:t>
            </a: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电路中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/EA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是接高电平的。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27128A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是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容量的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EPROM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，所以用到了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根地址线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A13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。系统中只扩展了一片程序存储器，所以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27128A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的片选端可直接接地，一直有效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A83D1F-D761-4880-8CCF-716B954E3BC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8401594"/>
              </p:ext>
            </p:extLst>
          </p:nvPr>
        </p:nvGraphicFramePr>
        <p:xfrm>
          <a:off x="2123728" y="2924944"/>
          <a:ext cx="5620544" cy="3473433"/>
        </p:xfrm>
        <a:graphic>
          <a:graphicData uri="http://schemas.openxmlformats.org/presentationml/2006/ole">
            <p:oleObj spid="_x0000_s31746" name="文档" r:id="rId4" imgW="5257800" imgH="319087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9867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随机存储器概述</a:t>
            </a: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数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据存储器就是随机存储器，简称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Random Access Memory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）。与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不同，对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可以进行读写两种操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按工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艺，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分为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MOS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型和双极型。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MOS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型集成度高，功耗低，价格便宜，但速度较慢。而双极型则正好相反。在单片机系统中使用的大多数是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MOS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型的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，它们的输入输出信号能与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TTL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相兼容，因此在扩展中信号连接是很方便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按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工作方式，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分为静态（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）和动态（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）。静态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只要加上电源，所存信息就能可靠保存。而动态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使用的是动态存储单元，需要不断进行刷新以便周期性地再生，才能保存信息。动态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集成密度大、功耗低、价格便宜，但需增加刷新电路，因此只适用于较大的系统，而在单片机系统中很少使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按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扩展方式，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分为并行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和串行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51A82-83A2-4F1A-841E-5A495AE486D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6298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片外数据存储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器的读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、写操作时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序</a:t>
            </a:r>
          </a:p>
          <a:p>
            <a:pPr lvl="1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单片机，对片外数据存储器读、写操作的指令有以下四条：</a:t>
            </a:r>
          </a:p>
          <a:p>
            <a:pPr marL="857250" lvl="2" indent="0">
              <a:buNone/>
            </a:pP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marL="857250" lvl="2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MOVX 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A,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＠</a:t>
            </a:r>
            <a:r>
              <a:rPr lang="en-US" altLang="zh-CN" sz="2000" b="0" dirty="0" err="1">
                <a:latin typeface="宋体" pitchFamily="2" charset="-122"/>
                <a:ea typeface="宋体" pitchFamily="2" charset="-122"/>
                <a:cs typeface="+mj-cs"/>
              </a:rPr>
              <a:t>Ri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;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片外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RAM→(A)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，读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( /RD)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操作</a:t>
            </a:r>
          </a:p>
          <a:p>
            <a:pPr marL="857250" lvl="2" indent="0">
              <a:buNone/>
            </a:pP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MOVX 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＠</a:t>
            </a:r>
            <a:r>
              <a:rPr lang="en-US" altLang="zh-CN" sz="2000" b="0" dirty="0" err="1">
                <a:latin typeface="宋体" pitchFamily="2" charset="-122"/>
                <a:ea typeface="宋体" pitchFamily="2" charset="-122"/>
                <a:cs typeface="+mj-cs"/>
              </a:rPr>
              <a:t>Ri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, A; (A)→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片外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，写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(/WR)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操作</a:t>
            </a:r>
          </a:p>
          <a:p>
            <a:pPr marL="857250" lvl="2" indent="0">
              <a:buNone/>
            </a:pP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于＠</a:t>
            </a:r>
            <a:r>
              <a:rPr lang="en-US" altLang="zh-CN" sz="2000" b="0" dirty="0" err="1">
                <a:latin typeface="宋体" pitchFamily="2" charset="-122"/>
                <a:ea typeface="宋体" pitchFamily="2" charset="-122"/>
                <a:cs typeface="+mj-cs"/>
              </a:rPr>
              <a:t>Ri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只能提供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位地址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，仅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能直接扩展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256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个字节的片外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857250" lvl="2" indent="0">
              <a:buNone/>
            </a:pP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marL="857250" lvl="2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MOVX 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A,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＠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DPTR ;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片外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RAM→(A)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，读操作          </a:t>
            </a:r>
          </a:p>
          <a:p>
            <a:pPr marL="857250" lvl="2" indent="0">
              <a:buNone/>
            </a:pP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MOVX 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＠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DPTR, A ; (A)→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片外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，写操作</a:t>
            </a:r>
          </a:p>
          <a:p>
            <a:pPr marL="857250" lvl="2" indent="0">
              <a:buNone/>
            </a:pP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于＠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DPTR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能提供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位地址，因此，可以扩展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64 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的片外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</a:p>
          <a:p>
            <a:pPr marL="857250" lvl="2" indent="0">
              <a:buNone/>
            </a:pPr>
            <a:endParaRPr lang="en-US" altLang="zh-CN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857250" lvl="2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这四条指令都是双机器周期指令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905146-C122-48E3-BB3D-6A030EFE2EC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3470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）控制器电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</a:rPr>
              <a:t>（续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指令寄存器</a:t>
            </a:r>
            <a:r>
              <a:rPr lang="en-US" altLang="zh-CN" sz="2100" b="0" dirty="0">
                <a:latin typeface="宋体" pitchFamily="2" charset="-122"/>
                <a:ea typeface="宋体" pitchFamily="2" charset="-122"/>
                <a:cs typeface="+mj-cs"/>
              </a:rPr>
              <a:t>IR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、指令译码器及定时控制逻</a:t>
            </a:r>
            <a:r>
              <a:rPr lang="zh-CN" altLang="en-US" sz="2100" b="0" dirty="0" smtClean="0">
                <a:latin typeface="宋体" pitchFamily="2" charset="-122"/>
                <a:ea typeface="宋体" pitchFamily="2" charset="-122"/>
                <a:cs typeface="+mj-cs"/>
              </a:rPr>
              <a:t>辑（续）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4BAC6-796D-4851-BE84-54DE7B84B0B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7" name="Picture 4" descr="2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9" y="2492896"/>
            <a:ext cx="5937523" cy="365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4789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片外数据存储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器的读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、写操作时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序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4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A91A2C-1C22-4B7D-87FF-DCA6A2457D8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3544682"/>
              </p:ext>
            </p:extLst>
          </p:nvPr>
        </p:nvGraphicFramePr>
        <p:xfrm>
          <a:off x="1547664" y="1617158"/>
          <a:ext cx="6318970" cy="4404130"/>
        </p:xfrm>
        <a:graphic>
          <a:graphicData uri="http://schemas.openxmlformats.org/presentationml/2006/ole">
            <p:oleObj spid="_x0000_s32770" name="文档" r:id="rId4" imgW="5257800" imgH="3524250" progId="Word.Document.8">
              <p:embed/>
            </p:oleObj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76375" y="6011441"/>
            <a:ext cx="691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/>
              <a:t>图  “</a:t>
            </a:r>
            <a:r>
              <a:rPr lang="en-US" altLang="zh-CN" sz="1800" b="1" dirty="0"/>
              <a:t>MOVX A,@DPTR” </a:t>
            </a:r>
            <a:r>
              <a:rPr lang="zh-CN" altLang="en-US" sz="1800" b="1" dirty="0"/>
              <a:t>和“</a:t>
            </a:r>
            <a:r>
              <a:rPr lang="en-US" altLang="zh-CN" sz="1800" b="1" dirty="0"/>
              <a:t>MOVX  @DPTR,A” </a:t>
            </a:r>
            <a:r>
              <a:rPr lang="zh-CN" altLang="en-US" sz="1800" b="1" dirty="0"/>
              <a:t>指令操作时序</a:t>
            </a:r>
          </a:p>
        </p:txBody>
      </p:sp>
    </p:spTree>
    <p:extLst>
      <p:ext uri="{BB962C8B-B14F-4D97-AF65-F5344CB8AC3E}">
        <p14:creationId xmlns:p14="http://schemas.microsoft.com/office/powerpoint/2010/main" xmlns="" val="302190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片外数据存储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器的读</a:t>
            </a:r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、写操作时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序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从图中可以看出，执行该组指令时，机器周期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为取指周期，在取指周期的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S5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状态时，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的下降沿，在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总线上出现的是数据存储器的低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位地址，即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DPL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；在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口上出现的是数据存储器的高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位地，即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。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取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指操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作后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，直至机器周期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状态之前，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一直维持高电平。而在机器周期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与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状态之间的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不再出现。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执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行“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MOVX A,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＠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DPTR”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时，从机器周期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开始到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状态，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/RD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出现低电平。此时允许将片外数据存储器的数据送上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口，在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/RD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的上升沿将数据读入累加器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。数据为输入。执行“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MOVX 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＠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DPTR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A”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时，从机器周期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开始到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状态，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出现低电平。此时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口上将送出累加器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的数据，在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的上升沿将数据写入片外数据存储器中。数据为输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出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总之，此时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口为地址、数据复用总线；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口在机器周期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状态之后出现锁存的高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位地址（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DPH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）；用控制线来控制数据总线上的数据传输方向：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/RD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有效时数据为输入，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有效时数据为输出</a:t>
            </a:r>
            <a:endParaRPr kumimoji="1" lang="zh-CN" altLang="en-US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A7014D-EC8B-4ABE-BB73-6EECA0F2EBB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97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数据存储器扩展用典型芯片</a:t>
            </a:r>
            <a:endParaRPr kumimoji="1" lang="en-US" altLang="zh-CN" sz="24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数据存储器扩展常用随机存储器芯片，用的较多的是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Intel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6116(2K×8)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6264(8K×8)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62128(16K×8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62256(32K×8)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62512(64K×8)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等型号，它们都是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CMOS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工艺，因此具有低功耗的特点。在维持状态下只需几个微安电流，很适宜作需断电保护或需长期低功耗状态下工作的存储器。另外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EEPROM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除可用作程序存储器扩展外，还可作为数据存储器扩展。</a:t>
            </a:r>
          </a:p>
          <a:p>
            <a:pPr lvl="1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6116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引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脚，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说明如下：</a:t>
            </a:r>
          </a:p>
          <a:p>
            <a:pPr marL="914400" lvl="2" indent="0">
              <a:buNone/>
            </a:pP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A10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：地址线　　　　　　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：写选通信号</a:t>
            </a:r>
          </a:p>
          <a:p>
            <a:pPr marL="914400" lvl="2" indent="0">
              <a:buNone/>
            </a:pP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D7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D0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:     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数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据线　　　　　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 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：片选信号</a:t>
            </a:r>
          </a:p>
          <a:p>
            <a:pPr marL="914400" lvl="2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                                                  /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OE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：数据输出允许信号</a:t>
            </a:r>
          </a:p>
          <a:p>
            <a:pPr marL="914400" lvl="2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6116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共有四种工作方式：未选中、禁止、读出、写入</a:t>
            </a:r>
            <a:endParaRPr kumimoji="1" lang="zh-CN" altLang="en-US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9DD3C1-F431-43B5-B9E6-EFC329E4FB9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6491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扩展举例</a:t>
            </a:r>
            <a:endParaRPr kumimoji="1" lang="en-US" altLang="zh-CN" sz="24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外数据存储器一般由随机存取存储器组成，最大可扩展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64KB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。数据存储器扩展与程序存储器扩展在数据线、地址线的连接上是完全相同的。所不同的只在于控制信号，程序存储器使用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作为读选通信号，而数据存储器则使用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/RD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分别作为读、写选通信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号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片数据存储器扩展</a:t>
            </a: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使用一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6116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实现了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2KB 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扩展。在扩展连接中，以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/RD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信号接芯片的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/OE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端，以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信号接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/WE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端，进行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芯片的读写控制。由于假定系统只有一片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6116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，因此没有使用片选信号，而把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/CE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端直接接地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6116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的地址范围是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0000~07FFH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8A25BF-17C8-4438-A93D-756C228FB30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14643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扩展举例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单片数据存储器扩展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DB7EC-36D7-4B48-8303-A4A74D69544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1293440" y="228944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pic>
        <p:nvPicPr>
          <p:cNvPr id="8" name="Picture 1027" descr="8031-61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240" y="2060848"/>
            <a:ext cx="731520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1826840" y="4042048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80C51</a:t>
            </a:r>
          </a:p>
        </p:txBody>
      </p:sp>
      <p:sp>
        <p:nvSpPr>
          <p:cNvPr id="10" name="Rectangle 1030"/>
          <p:cNvSpPr>
            <a:spLocks noChangeArrowheads="1"/>
          </p:cNvSpPr>
          <p:nvPr/>
        </p:nvSpPr>
        <p:spPr bwMode="auto">
          <a:xfrm>
            <a:off x="1217240" y="5761311"/>
            <a:ext cx="304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xmlns="" val="280295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扩展举例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线选法多片存储器扩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展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如图所示的是用两片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6264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16K*8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位片外数据存储器的电路。</a:t>
            </a:r>
          </a:p>
          <a:p>
            <a:pPr lvl="2"/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图中，采用线选法寻址。用一根口线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P2.7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来寻址：当 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P2. 7=0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时，访问片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(0) 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，地址范围为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6000H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7FFFH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；当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P2.7=l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时，访问片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(1)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，地址范围为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E000H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FFFFH</a:t>
            </a:r>
            <a:endParaRPr lang="zh-CN" altLang="en-US" sz="16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CCC1C-B5E7-476C-A0FC-5C3991E51CD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pic>
        <p:nvPicPr>
          <p:cNvPr id="11" name="Picture 2" descr="第八章插图\图8-11 16K片外数据存储器扩展电路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0928"/>
            <a:ext cx="3960440" cy="36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1393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RAM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扩展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RAM</a:t>
            </a:r>
            <a:r>
              <a:rPr kumimoji="1"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扩展举例</a:t>
            </a:r>
            <a:r>
              <a:rPr kumimoji="1"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</a:p>
          <a:p>
            <a:pPr lvl="1"/>
            <a:r>
              <a:rPr lang="zh-CN" altLang="en-US" sz="20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译码法扩展</a:t>
            </a:r>
            <a:endParaRPr lang="zh-CN" altLang="en-US" sz="1600" b="0" dirty="0" smtClean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9BB86-668F-4404-AC71-41E0B3887DF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979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同时扩展程序存储器和数据存储器</a:t>
            </a: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两片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6264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、两片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2764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16KB 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16KB EPROM</a:t>
            </a:r>
            <a:endParaRPr lang="zh-CN" altLang="en-US" sz="12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4DD8EE-4EA4-44D4-99A1-E9DE8E8ACDE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  <p:pic>
        <p:nvPicPr>
          <p:cNvPr id="7" name="Picture 6" descr="2764&amp;62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640" y="1844824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113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扩展既可读又可写的程序存储器</a:t>
            </a: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仿真器或实验器等单片机系统中，为了程序仿真和实验的需要，希望有既能运行程序又能修改程序的存储器，这就是既可读又可写的程序存储器。这种存储器是通过把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存储芯片经过特殊的连接而实现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kumimoji="1"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序存储器与数据存储器的扩展连接在数据和地址线上没有什么区别，不同的在于控制信号。程序存储器使用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作读选通信号，而数据存储器使用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/RD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作读选通信号，若把这两个读选通信号通过与门输出后，再作为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存储芯片的读选通信号，即可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达可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改写程序存储器的目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lang="zh-CN" altLang="en-US" sz="8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7D320-49AD-4CFC-8A2E-1582808FE20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527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扩展既可读又可写的程序存储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4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例：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把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6116 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改造为既可读又可写的程序存储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改造而成的程序存储器虽然可以运行和修改程序，但是不能掉电保存程序，与真正的程序存储器有所毕竟不同</a:t>
            </a:r>
            <a:endParaRPr lang="zh-CN" altLang="en-US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BCBEA-6E4F-437D-8A2C-80B560A82C7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995738" y="508597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00563" y="2780928"/>
            <a:ext cx="1943100" cy="3097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2998416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10</a:t>
            </a:r>
            <a:r>
              <a:rPr lang="en-US" altLang="zh-CN" sz="2000"/>
              <a:t>-A</a:t>
            </a:r>
            <a:r>
              <a:rPr lang="en-US" altLang="zh-CN" sz="2000" baseline="-25000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0" y="3465141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10</a:t>
            </a:r>
            <a:r>
              <a:rPr lang="en-US" altLang="zh-CN" sz="2000"/>
              <a:t>-D</a:t>
            </a:r>
            <a:r>
              <a:rPr lang="en-US" altLang="zh-CN" sz="2000" baseline="-25000"/>
              <a:t>0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0" y="400647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nWE</a:t>
            </a:r>
            <a:endParaRPr lang="en-US" altLang="zh-CN" sz="2000" baseline="-2500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0" y="4833566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nOE</a:t>
            </a:r>
            <a:endParaRPr lang="en-US" altLang="zh-CN" sz="2000" baseline="-2500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435600" y="4077916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6116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19475" y="4797053"/>
            <a:ext cx="504825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555875" y="494151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555875" y="523044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39752" y="5157416"/>
            <a:ext cx="108131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err="1"/>
              <a:t>nPSEN</a:t>
            </a:r>
            <a:endParaRPr lang="en-US" altLang="zh-CN" sz="2000" baseline="-250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55875" y="458115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nRD</a:t>
            </a:r>
            <a:endParaRPr lang="en-US" altLang="zh-CN" sz="2000" baseline="-250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28900" y="4222378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555875" y="3862016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nWR</a:t>
            </a:r>
            <a:endParaRPr lang="en-US" altLang="zh-CN" sz="2000" baseline="-25000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2627313" y="3573091"/>
            <a:ext cx="1873250" cy="144462"/>
          </a:xfrm>
          <a:prstGeom prst="leftRightArrow">
            <a:avLst>
              <a:gd name="adj1" fmla="val 50000"/>
              <a:gd name="adj2" fmla="val 2593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2627313" y="3141291"/>
            <a:ext cx="1873250" cy="142875"/>
          </a:xfrm>
          <a:prstGeom prst="rightArrow">
            <a:avLst>
              <a:gd name="adj1" fmla="val 50000"/>
              <a:gd name="adj2" fmla="val 32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555875" y="2780928"/>
            <a:ext cx="1008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地址线</a:t>
            </a:r>
            <a:endParaRPr lang="zh-CN" altLang="en-US" sz="1800" baseline="-2500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555875" y="3214316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数据线</a:t>
            </a:r>
            <a:endParaRPr lang="zh-CN" altLang="en-US" sz="1800" baseline="-2500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924300" y="508597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8394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 包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括：</a:t>
            </a:r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ALU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(Arithmetic Logic Unit)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ACC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Accumulator 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累加器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B</a:t>
            </a:r>
            <a:r>
              <a:rPr lang="zh-CN" altLang="en-US" sz="2300" dirty="0">
                <a:latin typeface="宋体" pitchFamily="2" charset="-122"/>
                <a:ea typeface="宋体" pitchFamily="2" charset="-122"/>
                <a:cs typeface="+mj-cs"/>
              </a:rPr>
              <a:t>寄存器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zh-CN" altLang="en-US" sz="2300" dirty="0"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(Program Status Word)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TEMP1</a:t>
            </a:r>
            <a:r>
              <a:rPr lang="zh-CN" altLang="en-US" sz="230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TEMP2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两个暂存器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等</a:t>
            </a:r>
            <a:endParaRPr lang="zh-CN" altLang="en-US" sz="1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87706-D131-4E1A-93A6-E585A32D9DD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Picture 4" descr="2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99904"/>
            <a:ext cx="5588198" cy="365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4077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扩展既可读又可写的程序存储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4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E2PROM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也可按这里可读写存储器的方法进行改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造，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不仅解决了程序调试的问题，而且也解决了程序的保存问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题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例：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 E2PROM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程序存储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图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中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的片选端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/CE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与高位地址线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P2.7(A15)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连接，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P2.7=0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时才能选中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，因此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的地址范围为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0000H~1FFFH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，这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存储器既可用作程序存储器，又可用作数据存储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掉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电时，数据不易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失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16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59298-67C6-4C9C-B077-17988246CA9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4913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1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扩展既可读又可写的程序存储</a:t>
            </a:r>
            <a:r>
              <a:rPr kumimoji="1" lang="zh-CN" altLang="en-US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器</a:t>
            </a:r>
            <a:r>
              <a:rPr kumimoji="1" lang="en-US" altLang="zh-CN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kumimoji="1" lang="zh-CN" altLang="en-US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kumimoji="1" lang="en-US" altLang="zh-CN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  --- </a:t>
            </a:r>
            <a:r>
              <a:rPr lang="zh-CN" altLang="en-US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例：</a:t>
            </a:r>
            <a:r>
              <a:rPr lang="zh-CN" altLang="en-US" sz="1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用</a:t>
            </a:r>
            <a:r>
              <a:rPr lang="en-US" altLang="zh-CN" sz="1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2864 E2PROM</a:t>
            </a:r>
            <a:r>
              <a:rPr lang="zh-CN" altLang="en-US" sz="1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扩展</a:t>
            </a:r>
            <a:r>
              <a:rPr lang="en-US" altLang="zh-CN" sz="1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8KB</a:t>
            </a:r>
            <a:r>
              <a:rPr lang="zh-CN" altLang="en-US" sz="1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程序存储</a:t>
            </a:r>
            <a:r>
              <a:rPr lang="zh-CN" altLang="en-US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器</a:t>
            </a:r>
            <a:r>
              <a:rPr lang="en-US" altLang="zh-CN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1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  <a:endParaRPr lang="zh-CN" altLang="en-US" sz="1600" b="0" dirty="0" smtClean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677E06-66C6-4163-AEF7-55C0D65F84F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  <p:pic>
        <p:nvPicPr>
          <p:cNvPr id="7" name="Picture 4" descr="8031-28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2776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5400" y="4003576"/>
            <a:ext cx="9906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80C31</a:t>
            </a:r>
          </a:p>
        </p:txBody>
      </p:sp>
    </p:spTree>
    <p:extLst>
      <p:ext uri="{BB962C8B-B14F-4D97-AF65-F5344CB8AC3E}">
        <p14:creationId xmlns="" xmlns:p14="http://schemas.microsoft.com/office/powerpoint/2010/main" val="1958292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扩展既可读又可写的程序存储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4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例：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 E2PROM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程序存储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写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字节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E2PROM 2864A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的子程序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WR1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如下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： 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被写入的数据取自源数据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区</a:t>
            </a:r>
            <a:endParaRPr lang="en-US" altLang="zh-CN" sz="1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marL="914400" lvl="2" indent="0">
              <a:buNone/>
            </a:pP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子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程序入口参数为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R1=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写入的字节数（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10H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R0= E2PROM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的低位地址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P2= E2PROM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的高位地址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DPTR=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源数据区首址</a:t>
            </a:r>
          </a:p>
          <a:p>
            <a:pPr marL="914400" lvl="2" indent="0">
              <a:buNone/>
            </a:pP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WR1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:    MOVX   A,@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DPTR 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取数据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MOV      R4,A      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  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数据暂存，供查询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MOVX   @R0,A     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；写入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2864A</a:t>
            </a:r>
          </a:p>
          <a:p>
            <a:pPr marL="914400" lvl="2" indent="0">
              <a:buNone/>
            </a:pP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              INC        DPTR</a:t>
            </a:r>
          </a:p>
          <a:p>
            <a:pPr marL="914400" lvl="2" indent="0">
              <a:buNone/>
            </a:pP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              INC        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R0</a:t>
            </a:r>
          </a:p>
          <a:p>
            <a:pPr marL="914400" lvl="2" indent="0">
              <a:buNone/>
            </a:pP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 CJNE     R0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#00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NEXT  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低位地址指针未满，转移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INC     P2              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；否则，高位指针加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</a:p>
          <a:p>
            <a:pPr marL="914400" lvl="2" indent="0">
              <a:buNone/>
            </a:pP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NEXT:   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  DJNZ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R1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WR1     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；数据未写完，转移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DEC    R0</a:t>
            </a:r>
          </a:p>
          <a:p>
            <a:pPr marL="914400" lvl="2" indent="0">
              <a:buNone/>
            </a:pP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CHECK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: MOVX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A,@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R0         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数据查询与最后一个字节的原始数据比较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XRL      A,R4</a:t>
            </a:r>
          </a:p>
          <a:p>
            <a:pPr marL="914400" lvl="2" indent="0">
              <a:buNone/>
            </a:pP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               JB         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ACC.7,CHECK </a:t>
            </a:r>
            <a:r>
              <a:rPr lang="zh-CN" altLang="en-US" sz="13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最高位不同，再查</a:t>
            </a:r>
          </a:p>
          <a:p>
            <a:pPr marL="914400" lvl="2" indent="0">
              <a:buNone/>
            </a:pP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               </a:t>
            </a:r>
            <a:r>
              <a:rPr lang="en-US" altLang="zh-CN" sz="1300" b="0" dirty="0">
                <a:latin typeface="宋体" pitchFamily="2" charset="-122"/>
                <a:ea typeface="宋体" pitchFamily="2" charset="-122"/>
                <a:cs typeface="+mj-cs"/>
              </a:rPr>
              <a:t>RET                </a:t>
            </a:r>
            <a:r>
              <a:rPr lang="en-US" altLang="zh-CN" sz="1300" b="0" dirty="0" smtClean="0">
                <a:latin typeface="宋体" pitchFamily="2" charset="-122"/>
                <a:ea typeface="宋体" pitchFamily="2" charset="-122"/>
                <a:cs typeface="+mj-cs"/>
              </a:rPr>
              <a:t>               </a:t>
            </a:r>
            <a:r>
              <a:rPr lang="zh-CN" altLang="en-US" sz="1300" b="0" dirty="0">
                <a:latin typeface="宋体" pitchFamily="2" charset="-122"/>
                <a:ea typeface="宋体" pitchFamily="2" charset="-122"/>
                <a:cs typeface="+mj-cs"/>
              </a:rPr>
              <a:t>；最高位相同，一页写完</a:t>
            </a:r>
            <a:endParaRPr lang="en-US" altLang="zh-CN" sz="1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marL="914400" lvl="2" indent="0">
              <a:buNone/>
            </a:pPr>
            <a:endParaRPr lang="zh-CN" altLang="en-US" sz="12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77736-7877-4AE3-B5D0-5403697C956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6807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 ---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综合扩展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472112"/>
          </a:xfrm>
        </p:spPr>
        <p:txBody>
          <a:bodyPr/>
          <a:lstStyle/>
          <a:p>
            <a:r>
              <a:rPr kumimoji="1"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扩展既可读又可写的程序存储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kumimoji="1"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kumimoji="1"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kumimoji="1" lang="zh-CN" altLang="en-US" sz="24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例：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 E2PROM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扩展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8KB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程序存储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2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片内设置有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字节的页缓冲器，并提供了页面写入方式。把数据写入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的存储单元可分两步完成：第一步，在软件控制下把数据写入页缓冲器，此过程称为“页加载周期”；第二步，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8264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在内部定时电路控制下，把页缓冲器的内容送到地址指定的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E2PROM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单元内，称为“页存储周期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”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软件中，可用数据查询方式检测写操作中”页存储周期“是否完成。“页存储”期间，如果对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2864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执行读操作，那么读出的是最后写入的字节，若芯片的转储工作未完成，则读出数据的最高位是原来写入字节最高位的反码。据此，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判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断芯片的编程是否结束。如果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读出的数据与写入的数据相同，表示芯片已完成编程，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可继续向芯片加载下一页数据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0CE8ED-7F03-4D5E-9825-4B5ABBADF5C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4387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190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1</a:t>
            </a:r>
            <a:r>
              <a:rPr lang="zh-CN" altLang="en-US" sz="190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）</a:t>
            </a:r>
            <a:r>
              <a:rPr lang="en-US" altLang="zh-CN" sz="190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CPU</a:t>
            </a:r>
            <a:r>
              <a:rPr lang="en-US" altLang="zh-CN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 ---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（</a:t>
            </a:r>
            <a:r>
              <a:rPr lang="en-US" altLang="zh-CN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2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）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运算器电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路（续）</a:t>
            </a:r>
            <a:endParaRPr lang="en-US" altLang="zh-CN" sz="1900" b="0" dirty="0" smtClean="0">
              <a:latin typeface="宋体" pitchFamily="2" charset="-122"/>
              <a:ea typeface="宋体" panose="02010600030101010101" pitchFamily="2" charset="-122"/>
              <a:cs typeface="+mj-cs"/>
            </a:endParaRPr>
          </a:p>
          <a:p>
            <a:pPr lvl="2"/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ALU</a:t>
            </a:r>
            <a:r>
              <a:rPr lang="zh-CN" altLang="en-US" sz="2300" dirty="0">
                <a:latin typeface="宋体" pitchFamily="2" charset="-122"/>
                <a:ea typeface="宋体" pitchFamily="2" charset="-122"/>
                <a:cs typeface="+mj-cs"/>
              </a:rPr>
              <a:t>有两个输</a:t>
            </a:r>
            <a:r>
              <a:rPr lang="zh-CN" altLang="en-US" sz="2300" dirty="0" smtClean="0">
                <a:latin typeface="宋体" pitchFamily="2" charset="-122"/>
                <a:ea typeface="宋体" pitchFamily="2" charset="-122"/>
                <a:cs typeface="+mj-cs"/>
              </a:rPr>
              <a:t>入</a:t>
            </a:r>
            <a:endParaRPr lang="zh-CN" altLang="en-US" sz="230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zh-CN" altLang="en-US" sz="1900" b="0" dirty="0" smtClean="0">
                <a:latin typeface="宋体" pitchFamily="2" charset="-122"/>
                <a:cs typeface="+mj-cs"/>
              </a:rPr>
              <a:t>通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过暂存器</a:t>
            </a:r>
            <a:r>
              <a:rPr lang="en-US" altLang="zh-CN" sz="1900" b="0" dirty="0">
                <a:latin typeface="宋体" pitchFamily="2" charset="-122"/>
                <a:cs typeface="+mj-cs"/>
              </a:rPr>
              <a:t>1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的输入：输入数据来自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寄存器、直接寻址单元（含</a:t>
            </a:r>
            <a:r>
              <a:rPr lang="en-US" altLang="zh-CN" sz="1900" b="1" dirty="0">
                <a:latin typeface="宋体" pitchFamily="2" charset="-122"/>
                <a:cs typeface="+mj-cs"/>
              </a:rPr>
              <a:t>I/O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口）、内部</a:t>
            </a:r>
            <a:r>
              <a:rPr lang="en-US" altLang="zh-CN" sz="1900" b="1" dirty="0">
                <a:latin typeface="宋体" pitchFamily="2" charset="-122"/>
                <a:cs typeface="+mj-cs"/>
              </a:rPr>
              <a:t>RAM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、寄存器</a:t>
            </a:r>
            <a:r>
              <a:rPr lang="en-US" altLang="zh-CN" sz="1900" b="1" dirty="0">
                <a:latin typeface="宋体" pitchFamily="2" charset="-122"/>
                <a:cs typeface="+mj-cs"/>
              </a:rPr>
              <a:t>B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或是立即</a:t>
            </a:r>
            <a:r>
              <a:rPr lang="zh-CN" altLang="en-US" sz="1900" b="1" dirty="0" smtClean="0">
                <a:latin typeface="宋体" pitchFamily="2" charset="-122"/>
                <a:cs typeface="+mj-cs"/>
              </a:rPr>
              <a:t>数</a:t>
            </a:r>
            <a:endParaRPr lang="zh-CN" altLang="en-US" sz="1900" b="1" dirty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1900" b="0" dirty="0" smtClean="0">
                <a:latin typeface="宋体" pitchFamily="2" charset="-122"/>
                <a:cs typeface="+mj-cs"/>
              </a:rPr>
              <a:t>通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过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暂存器 </a:t>
            </a:r>
            <a:r>
              <a:rPr lang="en-US" altLang="zh-CN" sz="1900" b="1" dirty="0">
                <a:latin typeface="宋体" pitchFamily="2" charset="-122"/>
                <a:cs typeface="+mj-cs"/>
              </a:rPr>
              <a:t>2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或累加器 </a:t>
            </a:r>
            <a:r>
              <a:rPr lang="en-US" altLang="zh-CN" sz="1900" b="1" dirty="0">
                <a:latin typeface="宋体" pitchFamily="2" charset="-122"/>
                <a:cs typeface="+mj-cs"/>
              </a:rPr>
              <a:t>ACC</a:t>
            </a:r>
            <a:r>
              <a:rPr lang="zh-CN" altLang="en-US" sz="1900" b="1" dirty="0">
                <a:latin typeface="宋体" pitchFamily="2" charset="-122"/>
                <a:cs typeface="+mj-cs"/>
              </a:rPr>
              <a:t>的输入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：通过暂存器 </a:t>
            </a:r>
            <a:r>
              <a:rPr lang="en-US" altLang="zh-CN" sz="1900" b="0" dirty="0">
                <a:latin typeface="宋体" pitchFamily="2" charset="-122"/>
                <a:cs typeface="+mj-cs"/>
              </a:rPr>
              <a:t>2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的运算的指令有 </a:t>
            </a:r>
            <a:endParaRPr lang="en-US" altLang="zh-CN" sz="1900" b="0" dirty="0" smtClean="0">
              <a:latin typeface="宋体" pitchFamily="2" charset="-122"/>
              <a:cs typeface="+mj-cs"/>
            </a:endParaRPr>
          </a:p>
          <a:p>
            <a:pPr marL="1371600" lvl="3" indent="0">
              <a:buNone/>
            </a:pPr>
            <a:r>
              <a:rPr lang="en-US" altLang="zh-CN" sz="1900" dirty="0">
                <a:latin typeface="宋体" pitchFamily="2" charset="-122"/>
                <a:cs typeface="+mj-cs"/>
              </a:rPr>
              <a:t> </a:t>
            </a:r>
            <a:r>
              <a:rPr lang="en-US" altLang="zh-CN" sz="1900" dirty="0" smtClean="0">
                <a:latin typeface="宋体" pitchFamily="2" charset="-122"/>
                <a:cs typeface="+mj-cs"/>
              </a:rPr>
              <a:t>   </a:t>
            </a:r>
            <a:r>
              <a:rPr lang="en-US" altLang="zh-CN" sz="1900" b="0" dirty="0" smtClean="0">
                <a:latin typeface="宋体" pitchFamily="2" charset="-122"/>
                <a:cs typeface="+mj-cs"/>
              </a:rPr>
              <a:t>ANL A, </a:t>
            </a:r>
            <a:r>
              <a:rPr lang="zh-CN" altLang="en-US" sz="1900" b="0" dirty="0" smtClean="0">
                <a:latin typeface="宋体" pitchFamily="2" charset="-122"/>
                <a:cs typeface="+mj-cs"/>
              </a:rPr>
              <a:t>＃</a:t>
            </a:r>
            <a:r>
              <a:rPr lang="en-US" altLang="zh-CN" sz="1900" b="0" dirty="0" smtClean="0">
                <a:latin typeface="宋体" pitchFamily="2" charset="-122"/>
                <a:cs typeface="+mj-cs"/>
              </a:rPr>
              <a:t>data; </a:t>
            </a:r>
            <a:r>
              <a:rPr lang="en-US" altLang="zh-CN" sz="1800" dirty="0">
                <a:latin typeface="宋体" pitchFamily="2" charset="-122"/>
              </a:rPr>
              <a:t>AND </a:t>
            </a:r>
            <a:r>
              <a:rPr lang="en-US" altLang="zh-CN" sz="1800" dirty="0" smtClean="0">
                <a:latin typeface="宋体" pitchFamily="2" charset="-122"/>
              </a:rPr>
              <a:t>data </a:t>
            </a:r>
            <a:r>
              <a:rPr lang="en-US" altLang="zh-CN" sz="1800" dirty="0">
                <a:latin typeface="宋体" pitchFamily="2" charset="-122"/>
              </a:rPr>
              <a:t>to A</a:t>
            </a:r>
            <a:endParaRPr lang="en-US" altLang="zh-CN" sz="1900" b="0" dirty="0" smtClean="0">
              <a:latin typeface="宋体" pitchFamily="2" charset="-122"/>
              <a:cs typeface="+mj-cs"/>
            </a:endParaRPr>
          </a:p>
          <a:p>
            <a:pPr marL="1371600" lvl="3" indent="0">
              <a:buNone/>
            </a:pPr>
            <a:r>
              <a:rPr lang="en-US" altLang="zh-CN" sz="1900" dirty="0">
                <a:latin typeface="宋体" pitchFamily="2" charset="-122"/>
                <a:cs typeface="+mj-cs"/>
              </a:rPr>
              <a:t> </a:t>
            </a:r>
            <a:r>
              <a:rPr lang="en-US" altLang="zh-CN" sz="1900" dirty="0" smtClean="0">
                <a:latin typeface="宋体" pitchFamily="2" charset="-122"/>
                <a:cs typeface="+mj-cs"/>
              </a:rPr>
              <a:t>   </a:t>
            </a:r>
            <a:r>
              <a:rPr lang="en-US" altLang="zh-CN" sz="1900" b="0" dirty="0" smtClean="0">
                <a:latin typeface="宋体" pitchFamily="2" charset="-122"/>
                <a:cs typeface="+mj-cs"/>
              </a:rPr>
              <a:t>ORL A, </a:t>
            </a:r>
            <a:r>
              <a:rPr lang="zh-CN" altLang="en-US" sz="1900" b="0" dirty="0" smtClean="0">
                <a:latin typeface="宋体" pitchFamily="2" charset="-122"/>
                <a:cs typeface="+mj-cs"/>
              </a:rPr>
              <a:t>＃</a:t>
            </a:r>
            <a:r>
              <a:rPr lang="en-US" altLang="zh-CN" sz="1900" b="0" dirty="0" smtClean="0">
                <a:latin typeface="宋体" pitchFamily="2" charset="-122"/>
                <a:cs typeface="+mj-cs"/>
              </a:rPr>
              <a:t>data</a:t>
            </a:r>
          </a:p>
          <a:p>
            <a:pPr marL="1371600" lvl="3" indent="0">
              <a:buNone/>
            </a:pPr>
            <a:r>
              <a:rPr lang="en-US" altLang="zh-CN" sz="1900" dirty="0">
                <a:latin typeface="宋体" pitchFamily="2" charset="-122"/>
                <a:cs typeface="+mj-cs"/>
              </a:rPr>
              <a:t> </a:t>
            </a:r>
            <a:r>
              <a:rPr lang="en-US" altLang="zh-CN" sz="1900" dirty="0" smtClean="0">
                <a:latin typeface="宋体" pitchFamily="2" charset="-122"/>
                <a:cs typeface="+mj-cs"/>
              </a:rPr>
              <a:t>   </a:t>
            </a:r>
            <a:r>
              <a:rPr lang="en-US" altLang="zh-CN" sz="1900" b="0" dirty="0" smtClean="0">
                <a:latin typeface="宋体" pitchFamily="2" charset="-122"/>
                <a:cs typeface="+mj-cs"/>
              </a:rPr>
              <a:t>XRL A, </a:t>
            </a:r>
            <a:r>
              <a:rPr lang="zh-CN" altLang="en-US" sz="1900" b="0" dirty="0" smtClean="0">
                <a:latin typeface="宋体" pitchFamily="2" charset="-122"/>
                <a:cs typeface="+mj-cs"/>
              </a:rPr>
              <a:t>＃</a:t>
            </a:r>
            <a:r>
              <a:rPr lang="en-US" altLang="zh-CN" sz="1900" b="0" dirty="0" smtClean="0">
                <a:latin typeface="宋体" pitchFamily="2" charset="-122"/>
                <a:cs typeface="+mj-cs"/>
              </a:rPr>
              <a:t>data</a:t>
            </a:r>
            <a:endParaRPr lang="zh-CN" altLang="en-US" sz="1900" b="0" dirty="0">
              <a:latin typeface="宋体" pitchFamily="2" charset="-122"/>
              <a:cs typeface="+mj-cs"/>
            </a:endParaRPr>
          </a:p>
          <a:p>
            <a:pPr lvl="2"/>
            <a:r>
              <a:rPr lang="en-US" altLang="zh-CN" sz="2300" dirty="0">
                <a:latin typeface="宋体" pitchFamily="2" charset="-122"/>
                <a:ea typeface="宋体" pitchFamily="2" charset="-122"/>
                <a:cs typeface="+mj-cs"/>
              </a:rPr>
              <a:t>ALU</a:t>
            </a:r>
            <a:r>
              <a:rPr lang="zh-CN" altLang="en-US" sz="2300" dirty="0">
                <a:latin typeface="宋体" pitchFamily="2" charset="-122"/>
                <a:ea typeface="宋体" pitchFamily="2" charset="-122"/>
                <a:cs typeface="+mj-cs"/>
              </a:rPr>
              <a:t>有两个输</a:t>
            </a:r>
            <a:r>
              <a:rPr lang="zh-CN" altLang="en-US" sz="2300" dirty="0" smtClean="0">
                <a:latin typeface="宋体" pitchFamily="2" charset="-122"/>
                <a:ea typeface="宋体" pitchFamily="2" charset="-122"/>
                <a:cs typeface="+mj-cs"/>
              </a:rPr>
              <a:t>出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					</a:t>
            </a:r>
          </a:p>
          <a:p>
            <a:pPr lvl="3"/>
            <a:r>
              <a:rPr lang="zh-CN" altLang="en-US" sz="1900" b="0" dirty="0" smtClean="0">
                <a:latin typeface="宋体" pitchFamily="2" charset="-122"/>
                <a:cs typeface="+mj-cs"/>
              </a:rPr>
              <a:t>数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据经过运算后，其</a:t>
            </a:r>
            <a:r>
              <a:rPr lang="zh-CN" altLang="en-US" sz="19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结果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又通过内部总线</a:t>
            </a:r>
            <a:r>
              <a:rPr lang="zh-CN" altLang="en-US" sz="19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送回到累加器</a:t>
            </a:r>
            <a:r>
              <a:rPr lang="zh-CN" altLang="en-US" sz="1900" b="0" dirty="0" smtClean="0">
                <a:latin typeface="宋体" pitchFamily="2" charset="-122"/>
                <a:cs typeface="+mj-cs"/>
              </a:rPr>
              <a:t>中</a:t>
            </a:r>
            <a:endParaRPr lang="zh-CN" altLang="en-US" sz="1900" b="0" dirty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1900" b="0" dirty="0" smtClean="0">
                <a:latin typeface="宋体" pitchFamily="2" charset="-122"/>
                <a:cs typeface="+mj-cs"/>
              </a:rPr>
              <a:t>数</a:t>
            </a:r>
            <a:r>
              <a:rPr lang="zh-CN" altLang="en-US" sz="1900" b="0" dirty="0">
                <a:latin typeface="宋体" pitchFamily="2" charset="-122"/>
                <a:cs typeface="+mj-cs"/>
              </a:rPr>
              <a:t>据运算后产生的标志位输出至</a:t>
            </a:r>
            <a:r>
              <a:rPr lang="zh-CN" altLang="en-US" sz="19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程序状态字 </a:t>
            </a:r>
            <a:r>
              <a:rPr lang="en-US" altLang="zh-CN" sz="19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PSW</a:t>
            </a:r>
            <a:endParaRPr lang="zh-CN" altLang="en-US" sz="1900" b="0" dirty="0">
              <a:solidFill>
                <a:srgbClr val="FF0000"/>
              </a:solidFill>
              <a:latin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5D2DC-814A-4720-A62E-A75A8D9BD02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7133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80C51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单片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机内部结构</a:t>
            </a:r>
            <a:endParaRPr lang="en-US" altLang="zh-CN" sz="1900" b="0" dirty="0" smtClean="0">
              <a:latin typeface="宋体" pitchFamily="2" charset="-122"/>
              <a:ea typeface="宋体" panose="02010600030101010101" pitchFamily="2" charset="-122"/>
              <a:cs typeface="+mj-cs"/>
            </a:endParaRPr>
          </a:p>
          <a:p>
            <a:pPr lvl="1"/>
            <a:r>
              <a:rPr lang="en-US" altLang="zh-CN" sz="190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1</a:t>
            </a:r>
            <a:r>
              <a:rPr lang="zh-CN" altLang="en-US" sz="190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）</a:t>
            </a:r>
            <a:r>
              <a:rPr lang="en-US" altLang="zh-CN" sz="190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CPU</a:t>
            </a:r>
            <a:r>
              <a:rPr lang="en-US" altLang="zh-CN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 ---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（</a:t>
            </a:r>
            <a:r>
              <a:rPr lang="en-US" altLang="zh-CN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2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）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运算器电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路（续）</a:t>
            </a:r>
            <a:endParaRPr lang="en-US" altLang="zh-CN" sz="1900" b="0" dirty="0" smtClean="0">
              <a:latin typeface="宋体" pitchFamily="2" charset="-122"/>
              <a:ea typeface="宋体" panose="02010600030101010101" pitchFamily="2" charset="-122"/>
              <a:cs typeface="+mj-cs"/>
            </a:endParaRPr>
          </a:p>
          <a:p>
            <a:pPr lvl="1"/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累加器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A</a:t>
            </a:r>
          </a:p>
          <a:p>
            <a:pPr lvl="1"/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累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加器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A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是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CPU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中使用最频繁的一个八位专用寄存器，简称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ACC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或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A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寄存器。主要功能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：存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放操作数，是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ALU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单元的输入之一，也是</a:t>
            </a:r>
            <a:r>
              <a:rPr lang="en-US" altLang="zh-CN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ALU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运算结果的暂存单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元</a:t>
            </a:r>
            <a:endParaRPr lang="zh-CN" altLang="en-US" sz="1900" b="0" dirty="0">
              <a:latin typeface="宋体" pitchFamily="2" charset="-122"/>
              <a:ea typeface="宋体" panose="02010600030101010101" pitchFamily="2" charset="-122"/>
              <a:cs typeface="+mj-cs"/>
            </a:endParaRPr>
          </a:p>
          <a:p>
            <a:pPr lvl="1"/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由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于</a:t>
            </a:r>
            <a:r>
              <a:rPr lang="zh-CN" altLang="en-US" sz="1900" b="0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  <a:cs typeface="+mj-cs"/>
              </a:rPr>
              <a:t>累加器的“ 瓶颈”</a:t>
            </a:r>
            <a:r>
              <a:rPr lang="zh-CN" altLang="en-US" sz="1900" b="0" dirty="0">
                <a:latin typeface="宋体" pitchFamily="2" charset="-122"/>
                <a:ea typeface="宋体" panose="02010600030101010101" pitchFamily="2" charset="-122"/>
                <a:cs typeface="+mj-cs"/>
              </a:rPr>
              <a:t>作用制约着单片机运算速度的提高，人们又推出寄存器阵列来代替累加器，赋予更多寄存器以累加器功能，形成了多累加器</a:t>
            </a:r>
            <a:r>
              <a:rPr lang="zh-CN" altLang="en-US" sz="1900" b="0" dirty="0" smtClean="0">
                <a:latin typeface="宋体" pitchFamily="2" charset="-122"/>
                <a:ea typeface="宋体" panose="02010600030101010101" pitchFamily="2" charset="-122"/>
                <a:cs typeface="+mj-cs"/>
              </a:rPr>
              <a:t>结构</a:t>
            </a:r>
            <a:endParaRPr lang="zh-CN" altLang="en-US" sz="1900" b="0" dirty="0">
              <a:latin typeface="宋体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FA2B5-2CEC-4983-AC83-B2894700789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4074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路（续）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PSW</a:t>
            </a:r>
            <a:endParaRPr lang="zh-CN" altLang="en-US" sz="23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按位</a:t>
            </a:r>
            <a:r>
              <a:rPr lang="zh-CN" altLang="en-US" sz="2300" dirty="0">
                <a:latin typeface="宋体" pitchFamily="2" charset="-122"/>
                <a:cs typeface="+mj-cs"/>
              </a:rPr>
              <a:t>定义的</a:t>
            </a:r>
            <a:r>
              <a:rPr lang="en-US" altLang="zh-CN" sz="2300" dirty="0">
                <a:latin typeface="宋体" pitchFamily="2" charset="-122"/>
                <a:cs typeface="+mj-cs"/>
              </a:rPr>
              <a:t>8</a:t>
            </a:r>
            <a:r>
              <a:rPr lang="zh-CN" altLang="en-US" sz="2300" dirty="0">
                <a:latin typeface="宋体" pitchFamily="2" charset="-122"/>
                <a:cs typeface="+mj-cs"/>
              </a:rPr>
              <a:t>位寄存器，其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内容主要</a:t>
            </a:r>
            <a:r>
              <a:rPr lang="zh-CN" altLang="en-US" sz="2300" dirty="0">
                <a:latin typeface="宋体" pitchFamily="2" charset="-122"/>
                <a:cs typeface="+mj-cs"/>
              </a:rPr>
              <a:t>部分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是</a:t>
            </a:r>
            <a:r>
              <a:rPr lang="en-US" altLang="zh-CN" sz="2300" dirty="0" smtClean="0">
                <a:latin typeface="宋体" pitchFamily="2" charset="-122"/>
                <a:cs typeface="+mj-cs"/>
              </a:rPr>
              <a:t>ALU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的</a:t>
            </a:r>
            <a:r>
              <a:rPr lang="zh-CN" altLang="en-US" sz="2300" dirty="0">
                <a:latin typeface="宋体" pitchFamily="2" charset="-122"/>
                <a:cs typeface="+mj-cs"/>
              </a:rPr>
              <a:t>输出。其中有些位是根据指令执行结果，由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硬件自动生成</a:t>
            </a:r>
            <a:r>
              <a:rPr lang="zh-CN" altLang="en-US" sz="2300" dirty="0">
                <a:latin typeface="宋体" pitchFamily="2" charset="-122"/>
                <a:cs typeface="+mj-cs"/>
              </a:rPr>
              <a:t>，而有些位状态可用软件方法设定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。</a:t>
            </a:r>
            <a:endParaRPr lang="en-US" altLang="zh-CN" sz="2300" dirty="0" smtClean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2300" dirty="0">
                <a:latin typeface="宋体" pitchFamily="2" charset="-122"/>
                <a:cs typeface="+mj-cs"/>
              </a:rPr>
              <a:t>除</a:t>
            </a:r>
            <a:r>
              <a:rPr lang="en-US" altLang="zh-CN" sz="2300" b="1" dirty="0">
                <a:latin typeface="宋体" pitchFamily="2" charset="-122"/>
                <a:cs typeface="+mj-cs"/>
              </a:rPr>
              <a:t>PSW.1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（保留位）</a:t>
            </a:r>
            <a:r>
              <a:rPr lang="zh-CN" altLang="en-US" sz="2300" dirty="0">
                <a:latin typeface="宋体" pitchFamily="2" charset="-122"/>
                <a:cs typeface="+mj-cs"/>
              </a:rPr>
              <a:t>、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RS1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和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RS0</a:t>
            </a:r>
            <a:r>
              <a:rPr lang="en-US" altLang="zh-CN" sz="2300" b="1" dirty="0">
                <a:latin typeface="宋体" pitchFamily="2" charset="-122"/>
                <a:cs typeface="+mj-cs"/>
              </a:rPr>
              <a:t>(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工作寄存器组选择控制位</a:t>
            </a:r>
            <a:r>
              <a:rPr lang="en-US" altLang="zh-CN" sz="2300" b="1" dirty="0">
                <a:latin typeface="宋体" pitchFamily="2" charset="-122"/>
                <a:cs typeface="+mj-cs"/>
              </a:rPr>
              <a:t>)</a:t>
            </a:r>
            <a:r>
              <a:rPr lang="zh-CN" altLang="en-US" sz="2300" dirty="0">
                <a:latin typeface="宋体" pitchFamily="2" charset="-122"/>
                <a:cs typeface="+mj-cs"/>
              </a:rPr>
              <a:t>及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用户标志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F0</a:t>
            </a:r>
            <a:r>
              <a:rPr lang="zh-CN" altLang="en-US" sz="2300" dirty="0">
                <a:latin typeface="宋体" pitchFamily="2" charset="-122"/>
                <a:cs typeface="+mj-cs"/>
              </a:rPr>
              <a:t>之外，其他四位：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奇偶校验位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P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、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溢出标志位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OV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、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辅助进位标志位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AC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及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进位标志位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CY</a:t>
            </a:r>
            <a:r>
              <a:rPr lang="zh-CN" altLang="en-US" sz="2300" dirty="0">
                <a:latin typeface="宋体" pitchFamily="2" charset="-122"/>
                <a:cs typeface="+mj-cs"/>
              </a:rPr>
              <a:t>都是</a:t>
            </a:r>
            <a:r>
              <a:rPr lang="en-US" altLang="zh-CN" sz="2300" dirty="0">
                <a:latin typeface="宋体" pitchFamily="2" charset="-122"/>
                <a:cs typeface="+mj-cs"/>
              </a:rPr>
              <a:t>ALU</a:t>
            </a:r>
            <a:r>
              <a:rPr lang="zh-CN" altLang="en-US" sz="2300" dirty="0">
                <a:latin typeface="宋体" pitchFamily="2" charset="-122"/>
                <a:cs typeface="+mj-cs"/>
              </a:rPr>
              <a:t>运算结果的直接输出</a:t>
            </a: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条件转移</a:t>
            </a:r>
            <a:r>
              <a:rPr lang="zh-CN" altLang="en-US" sz="2300" dirty="0">
                <a:latin typeface="宋体" pitchFamily="2" charset="-122"/>
                <a:cs typeface="+mj-cs"/>
              </a:rPr>
              <a:t>指令就是根据</a:t>
            </a:r>
            <a:r>
              <a:rPr lang="en-US" altLang="zh-CN" sz="2300" dirty="0">
                <a:latin typeface="宋体" pitchFamily="2" charset="-122"/>
                <a:cs typeface="+mj-cs"/>
              </a:rPr>
              <a:t>PSW</a:t>
            </a:r>
            <a:r>
              <a:rPr lang="zh-CN" altLang="en-US" sz="2300" dirty="0">
                <a:latin typeface="宋体" pitchFamily="2" charset="-122"/>
                <a:cs typeface="+mj-cs"/>
              </a:rPr>
              <a:t>中的相关标志位的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状态实现</a:t>
            </a:r>
            <a:r>
              <a:rPr lang="zh-CN" altLang="en-US" sz="2300" dirty="0">
                <a:latin typeface="宋体" pitchFamily="2" charset="-122"/>
                <a:cs typeface="+mj-cs"/>
              </a:rPr>
              <a:t>程序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的转移</a:t>
            </a:r>
            <a:r>
              <a:rPr lang="zh-CN" altLang="en-US" sz="2300" dirty="0">
                <a:latin typeface="宋体" pitchFamily="2" charset="-122"/>
                <a:cs typeface="+mj-cs"/>
              </a:rPr>
              <a:t>。它是一个程序可访问的寄存器，而且可以按位访问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。</a:t>
            </a:r>
            <a:endParaRPr lang="en-US" altLang="zh-CN" sz="2300" dirty="0" smtClean="0">
              <a:latin typeface="宋体" pitchFamily="2" charset="-122"/>
              <a:cs typeface="+mj-cs"/>
            </a:endParaRPr>
          </a:p>
          <a:p>
            <a:pPr lvl="3"/>
            <a:endParaRPr lang="zh-CN" altLang="en-US" sz="2300" dirty="0">
              <a:ea typeface="黑体" panose="02010609060101010101" pitchFamily="49" charset="-122"/>
              <a:cs typeface="+mj-cs"/>
            </a:endParaRPr>
          </a:p>
          <a:p>
            <a:pPr lvl="3"/>
            <a:endParaRPr lang="zh-CN" altLang="en-US" sz="1900" b="0" dirty="0" smtClean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3"/>
            <a:endParaRPr lang="zh-CN" altLang="en-US" sz="23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38689-B752-4D4C-97F0-BEE3F846CA3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62996" y="1916832"/>
            <a:ext cx="3873500" cy="531813"/>
            <a:chOff x="288" y="528"/>
            <a:chExt cx="2440" cy="33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16" y="53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8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CY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AC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2" y="576"/>
              <a:ext cx="3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F0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40" y="57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58" y="571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24" y="559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OV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528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000"/>
                <a:t>－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553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P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9190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路（续）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（续）</a:t>
            </a:r>
            <a:endParaRPr lang="zh-CN" altLang="en-US" sz="23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P  (PSW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．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0) 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－奇偶标志位</a:t>
            </a: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 每</a:t>
            </a:r>
            <a:r>
              <a:rPr lang="zh-CN" altLang="en-US" sz="2300" dirty="0">
                <a:latin typeface="宋体" pitchFamily="2" charset="-122"/>
                <a:cs typeface="+mj-cs"/>
              </a:rPr>
              <a:t>个指令周期都由硬件来置位或清除。</a:t>
            </a: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 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cs typeface="+mj-cs"/>
              </a:rPr>
              <a:t>用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以表示累加器</a:t>
            </a:r>
            <a:r>
              <a:rPr lang="en-US" altLang="zh-CN" sz="23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A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中值为</a:t>
            </a:r>
            <a:r>
              <a:rPr lang="en-US" altLang="zh-CN" sz="23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1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的个数的奇偶性</a:t>
            </a:r>
            <a:r>
              <a:rPr lang="zh-CN" altLang="en-US" sz="2300" dirty="0">
                <a:latin typeface="宋体" pitchFamily="2" charset="-122"/>
                <a:cs typeface="+mj-cs"/>
              </a:rPr>
              <a:t>：若累加器值为</a:t>
            </a:r>
            <a:r>
              <a:rPr lang="en-US" altLang="zh-CN" sz="2300" dirty="0">
                <a:latin typeface="宋体" pitchFamily="2" charset="-122"/>
                <a:cs typeface="+mj-cs"/>
              </a:rPr>
              <a:t>1</a:t>
            </a:r>
            <a:r>
              <a:rPr lang="zh-CN" altLang="en-US" sz="2300" dirty="0">
                <a:latin typeface="宋体" pitchFamily="2" charset="-122"/>
                <a:cs typeface="+mj-cs"/>
              </a:rPr>
              <a:t>的位数是奇数，</a:t>
            </a:r>
            <a:r>
              <a:rPr lang="en-US" altLang="zh-CN" sz="2300" dirty="0">
                <a:latin typeface="宋体" pitchFamily="2" charset="-122"/>
                <a:cs typeface="+mj-cs"/>
              </a:rPr>
              <a:t>P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置位；</a:t>
            </a:r>
            <a:r>
              <a:rPr lang="zh-CN" altLang="en-US" sz="2300" dirty="0">
                <a:latin typeface="宋体" pitchFamily="2" charset="-122"/>
                <a:cs typeface="+mj-cs"/>
              </a:rPr>
              <a:t>否则</a:t>
            </a:r>
            <a:r>
              <a:rPr lang="en-US" altLang="zh-CN" sz="2300" dirty="0">
                <a:latin typeface="宋体" pitchFamily="2" charset="-122"/>
                <a:cs typeface="+mj-cs"/>
              </a:rPr>
              <a:t>P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清除。</a:t>
            </a:r>
            <a:endParaRPr lang="zh-CN" altLang="en-US" sz="2300" dirty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 </a:t>
            </a:r>
            <a:r>
              <a:rPr lang="zh-CN" altLang="en-US" sz="2300" b="1" dirty="0" smtClean="0">
                <a:latin typeface="宋体" pitchFamily="2" charset="-122"/>
                <a:cs typeface="+mj-cs"/>
              </a:rPr>
              <a:t>在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串行通信中，常以传送奇偶校验位来检验传输数据的可靠性</a:t>
            </a:r>
            <a:r>
              <a:rPr lang="zh-CN" altLang="en-US" sz="2300" dirty="0">
                <a:latin typeface="宋体" pitchFamily="2" charset="-122"/>
                <a:cs typeface="+mj-cs"/>
              </a:rPr>
              <a:t>。通常将</a:t>
            </a:r>
            <a:r>
              <a:rPr lang="en-US" altLang="zh-CN" sz="2300" dirty="0">
                <a:latin typeface="宋体" pitchFamily="2" charset="-122"/>
                <a:cs typeface="+mj-cs"/>
              </a:rPr>
              <a:t>P</a:t>
            </a:r>
            <a:r>
              <a:rPr lang="zh-CN" altLang="en-US" sz="2300" dirty="0">
                <a:latin typeface="宋体" pitchFamily="2" charset="-122"/>
                <a:cs typeface="+mj-cs"/>
              </a:rPr>
              <a:t>置入串行帧中的奇偶校验位</a:t>
            </a:r>
          </a:p>
          <a:p>
            <a:pPr lvl="3"/>
            <a:endParaRPr lang="zh-CN" altLang="en-US" sz="1900" b="0" dirty="0" smtClean="0">
              <a:latin typeface="宋体" pitchFamily="2" charset="-122"/>
              <a:cs typeface="+mj-cs"/>
            </a:endParaRPr>
          </a:p>
          <a:p>
            <a:pPr lvl="3"/>
            <a:endParaRPr lang="zh-CN" altLang="en-US" sz="23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8AAC4-AAE1-449E-BE16-7AA98B8836E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62996" y="1916832"/>
            <a:ext cx="3873500" cy="531813"/>
            <a:chOff x="288" y="528"/>
            <a:chExt cx="2440" cy="33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16" y="53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8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CY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AC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2" y="576"/>
              <a:ext cx="3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F0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40" y="57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58" y="571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24" y="559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OV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528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000"/>
                <a:t>－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553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P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32305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路（续）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（续）</a:t>
            </a:r>
            <a:endParaRPr lang="zh-CN" altLang="en-US" sz="23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zh-CN" altLang="en-US" sz="2300" dirty="0">
                <a:latin typeface="宋体" pitchFamily="2" charset="-122"/>
                <a:cs typeface="+mj-cs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OV  (PSW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．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2) 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－溢出标志位</a:t>
            </a: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 当</a:t>
            </a:r>
            <a:r>
              <a:rPr lang="zh-CN" altLang="en-US" sz="2300" dirty="0">
                <a:latin typeface="宋体" pitchFamily="2" charset="-122"/>
                <a:cs typeface="+mj-cs"/>
              </a:rPr>
              <a:t>执行运算指令时，由硬件置位或清除，以指示运算是否产生溢出，</a:t>
            </a:r>
            <a:r>
              <a:rPr lang="en-US" altLang="zh-CN" sz="2300" dirty="0">
                <a:latin typeface="宋体" pitchFamily="2" charset="-122"/>
                <a:cs typeface="+mj-cs"/>
              </a:rPr>
              <a:t>OV</a:t>
            </a:r>
            <a:r>
              <a:rPr lang="zh-CN" altLang="en-US" sz="2300" dirty="0">
                <a:latin typeface="宋体" pitchFamily="2" charset="-122"/>
                <a:cs typeface="+mj-cs"/>
              </a:rPr>
              <a:t>置位表示运算结果超出了目的寄存器</a:t>
            </a:r>
            <a:r>
              <a:rPr lang="en-US" altLang="zh-CN" sz="2300" dirty="0">
                <a:latin typeface="宋体" pitchFamily="2" charset="-122"/>
                <a:cs typeface="+mj-cs"/>
              </a:rPr>
              <a:t>A</a:t>
            </a:r>
            <a:r>
              <a:rPr lang="zh-CN" altLang="en-US" sz="2300" dirty="0">
                <a:latin typeface="宋体" pitchFamily="2" charset="-122"/>
                <a:cs typeface="+mj-cs"/>
              </a:rPr>
              <a:t>所能表示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的范围</a:t>
            </a:r>
            <a:endParaRPr lang="zh-CN" altLang="en-US" sz="2300" dirty="0">
              <a:latin typeface="宋体" pitchFamily="2" charset="-122"/>
              <a:cs typeface="+mj-cs"/>
            </a:endParaRPr>
          </a:p>
          <a:p>
            <a:pPr lvl="3"/>
            <a:r>
              <a:rPr lang="zh-CN" altLang="en-US" sz="2300" dirty="0" smtClean="0">
                <a:latin typeface="宋体" pitchFamily="2" charset="-122"/>
                <a:cs typeface="+mj-cs"/>
              </a:rPr>
              <a:t>当</a:t>
            </a:r>
            <a:r>
              <a:rPr lang="zh-CN" altLang="en-US" sz="2300" dirty="0">
                <a:latin typeface="宋体" pitchFamily="2" charset="-122"/>
                <a:cs typeface="+mj-cs"/>
              </a:rPr>
              <a:t>位</a:t>
            </a:r>
            <a:r>
              <a:rPr lang="en-US" altLang="zh-CN" sz="2300" dirty="0">
                <a:latin typeface="宋体" pitchFamily="2" charset="-122"/>
                <a:cs typeface="+mj-cs"/>
              </a:rPr>
              <a:t>7</a:t>
            </a:r>
            <a:r>
              <a:rPr lang="zh-CN" altLang="en-US" sz="2300" dirty="0">
                <a:latin typeface="宋体" pitchFamily="2" charset="-122"/>
                <a:cs typeface="+mj-cs"/>
              </a:rPr>
              <a:t>向</a:t>
            </a:r>
            <a:r>
              <a:rPr lang="en-US" altLang="zh-CN" sz="2300" dirty="0">
                <a:latin typeface="宋体" pitchFamily="2" charset="-122"/>
                <a:cs typeface="+mj-cs"/>
              </a:rPr>
              <a:t>C</a:t>
            </a:r>
            <a:r>
              <a:rPr lang="zh-CN" altLang="en-US" sz="2300" dirty="0">
                <a:latin typeface="宋体" pitchFamily="2" charset="-122"/>
                <a:cs typeface="+mj-cs"/>
              </a:rPr>
              <a:t>进位</a:t>
            </a:r>
            <a:r>
              <a:rPr lang="en-US" altLang="zh-CN" sz="2300" dirty="0">
                <a:latin typeface="宋体" pitchFamily="2" charset="-122"/>
                <a:cs typeface="+mj-cs"/>
              </a:rPr>
              <a:t>(</a:t>
            </a:r>
            <a:r>
              <a:rPr lang="zh-CN" altLang="en-US" sz="2300" dirty="0">
                <a:latin typeface="宋体" pitchFamily="2" charset="-122"/>
                <a:cs typeface="+mj-cs"/>
              </a:rPr>
              <a:t>借位</a:t>
            </a:r>
            <a:r>
              <a:rPr lang="en-US" altLang="zh-CN" sz="2300" dirty="0" smtClean="0">
                <a:latin typeface="宋体" pitchFamily="2" charset="-122"/>
                <a:cs typeface="+mj-cs"/>
              </a:rPr>
              <a:t>)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 时</a:t>
            </a:r>
            <a:r>
              <a:rPr lang="en-US" altLang="zh-CN" sz="2300" dirty="0">
                <a:latin typeface="宋体" pitchFamily="2" charset="-122"/>
                <a:cs typeface="+mj-cs"/>
              </a:rPr>
              <a:t>OV</a:t>
            </a:r>
            <a:r>
              <a:rPr lang="zh-CN" altLang="en-US" sz="2300" dirty="0">
                <a:latin typeface="宋体" pitchFamily="2" charset="-122"/>
                <a:cs typeface="+mj-cs"/>
              </a:rPr>
              <a:t>标志置位，表示带符号数运算时运算结果是错误的；否则，清除</a:t>
            </a:r>
            <a:r>
              <a:rPr lang="en-US" altLang="zh-CN" sz="2300" dirty="0">
                <a:latin typeface="宋体" pitchFamily="2" charset="-122"/>
                <a:cs typeface="+mj-cs"/>
              </a:rPr>
              <a:t>OV</a:t>
            </a:r>
            <a:r>
              <a:rPr lang="zh-CN" altLang="en-US" sz="2300" dirty="0">
                <a:latin typeface="宋体" pitchFamily="2" charset="-122"/>
                <a:cs typeface="+mj-cs"/>
              </a:rPr>
              <a:t>标志，运算结果正确</a:t>
            </a:r>
          </a:p>
          <a:p>
            <a:pPr lvl="3"/>
            <a:endParaRPr lang="zh-CN" altLang="en-US" sz="1900" b="0" dirty="0" smtClean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3"/>
            <a:endParaRPr lang="zh-CN" altLang="en-US" sz="23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3A7D1-92B2-493E-8BE9-CA6E7863AA1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62996" y="1916832"/>
            <a:ext cx="3873500" cy="531813"/>
            <a:chOff x="288" y="528"/>
            <a:chExt cx="2440" cy="33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16" y="53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8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CY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AC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2" y="576"/>
              <a:ext cx="3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F0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40" y="57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58" y="571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24" y="559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OV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528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000"/>
                <a:t>－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553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P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4713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路（续）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（续）</a:t>
            </a:r>
            <a:endParaRPr lang="zh-CN" altLang="en-US" sz="23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zh-CN" altLang="en-US" sz="2300" dirty="0">
                <a:latin typeface="宋体" pitchFamily="2" charset="-122"/>
                <a:cs typeface="+mj-cs"/>
              </a:rPr>
              <a:t> </a:t>
            </a:r>
            <a:r>
              <a:rPr lang="en-US" altLang="zh-CN" sz="2300" b="1" dirty="0">
                <a:latin typeface="宋体" pitchFamily="2" charset="-122"/>
                <a:cs typeface="+mj-cs"/>
              </a:rPr>
              <a:t>OV  (PSW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．</a:t>
            </a:r>
            <a:r>
              <a:rPr lang="en-US" altLang="zh-CN" sz="2300" b="1" dirty="0">
                <a:latin typeface="宋体" pitchFamily="2" charset="-122"/>
                <a:cs typeface="+mj-cs"/>
              </a:rPr>
              <a:t>2) </a:t>
            </a:r>
            <a:r>
              <a:rPr lang="zh-CN" altLang="en-US" sz="2300" b="1" dirty="0">
                <a:latin typeface="宋体" pitchFamily="2" charset="-122"/>
                <a:cs typeface="+mj-cs"/>
              </a:rPr>
              <a:t>－溢出标志位</a:t>
            </a:r>
          </a:p>
          <a:p>
            <a:pPr lvl="3"/>
            <a:r>
              <a:rPr lang="zh-CN" altLang="en-US" dirty="0" smtClean="0">
                <a:latin typeface="宋体" pitchFamily="2" charset="-122"/>
                <a:cs typeface="+mj-cs"/>
              </a:rPr>
              <a:t>对</a:t>
            </a:r>
            <a:r>
              <a:rPr lang="en-US" altLang="zh-CN" b="1" dirty="0" smtClean="0">
                <a:latin typeface="宋体" pitchFamily="2" charset="-122"/>
                <a:cs typeface="+mj-cs"/>
              </a:rPr>
              <a:t>MUL</a:t>
            </a:r>
            <a:r>
              <a:rPr lang="zh-CN" altLang="en-US" b="1" dirty="0">
                <a:latin typeface="宋体" pitchFamily="2" charset="-122"/>
                <a:cs typeface="+mj-cs"/>
              </a:rPr>
              <a:t>乘法</a:t>
            </a:r>
            <a:r>
              <a:rPr lang="zh-CN" altLang="en-US" dirty="0">
                <a:latin typeface="宋体" pitchFamily="2" charset="-122"/>
                <a:cs typeface="+mj-cs"/>
              </a:rPr>
              <a:t>，当</a:t>
            </a:r>
            <a:r>
              <a:rPr lang="en-US" altLang="zh-CN" dirty="0">
                <a:latin typeface="宋体" pitchFamily="2" charset="-122"/>
                <a:cs typeface="+mj-cs"/>
              </a:rPr>
              <a:t>A</a:t>
            </a:r>
            <a:r>
              <a:rPr lang="zh-CN" altLang="en-US" dirty="0">
                <a:latin typeface="宋体" pitchFamily="2" charset="-122"/>
                <a:cs typeface="+mj-cs"/>
              </a:rPr>
              <a:t>、</a:t>
            </a:r>
            <a:r>
              <a:rPr lang="en-US" altLang="zh-CN" dirty="0">
                <a:latin typeface="宋体" pitchFamily="2" charset="-122"/>
                <a:cs typeface="+mj-cs"/>
              </a:rPr>
              <a:t>B</a:t>
            </a:r>
            <a:r>
              <a:rPr lang="zh-CN" altLang="en-US" dirty="0">
                <a:latin typeface="宋体" pitchFamily="2" charset="-122"/>
                <a:cs typeface="+mj-cs"/>
              </a:rPr>
              <a:t>两个乘数的积超过</a:t>
            </a:r>
            <a:r>
              <a:rPr lang="en-US" altLang="zh-CN" dirty="0">
                <a:latin typeface="宋体" pitchFamily="2" charset="-122"/>
                <a:cs typeface="+mj-cs"/>
              </a:rPr>
              <a:t>255</a:t>
            </a:r>
            <a:r>
              <a:rPr lang="zh-CN" altLang="en-US" dirty="0">
                <a:latin typeface="宋体" pitchFamily="2" charset="-122"/>
                <a:cs typeface="+mj-cs"/>
              </a:rPr>
              <a:t>时</a:t>
            </a:r>
            <a:r>
              <a:rPr lang="en-US" altLang="zh-CN" dirty="0">
                <a:latin typeface="宋体" pitchFamily="2" charset="-122"/>
                <a:cs typeface="+mj-cs"/>
              </a:rPr>
              <a:t>OV</a:t>
            </a:r>
            <a:r>
              <a:rPr lang="zh-CN" altLang="en-US" dirty="0">
                <a:latin typeface="宋体" pitchFamily="2" charset="-122"/>
                <a:cs typeface="+mj-cs"/>
              </a:rPr>
              <a:t>置位；否则，</a:t>
            </a:r>
            <a:r>
              <a:rPr lang="en-US" altLang="zh-CN" dirty="0">
                <a:latin typeface="宋体" pitchFamily="2" charset="-122"/>
                <a:cs typeface="+mj-cs"/>
              </a:rPr>
              <a:t>OV</a:t>
            </a:r>
            <a:r>
              <a:rPr lang="zh-CN" altLang="en-US" dirty="0">
                <a:latin typeface="宋体" pitchFamily="2" charset="-122"/>
                <a:cs typeface="+mj-cs"/>
              </a:rPr>
              <a:t>＝</a:t>
            </a:r>
            <a:r>
              <a:rPr lang="en-US" altLang="zh-CN" dirty="0">
                <a:latin typeface="宋体" pitchFamily="2" charset="-122"/>
                <a:cs typeface="+mj-cs"/>
              </a:rPr>
              <a:t>0</a:t>
            </a:r>
            <a:r>
              <a:rPr lang="zh-CN" altLang="en-US" dirty="0">
                <a:latin typeface="宋体" pitchFamily="2" charset="-122"/>
                <a:cs typeface="+mj-cs"/>
              </a:rPr>
              <a:t>。因此，若</a:t>
            </a:r>
            <a:r>
              <a:rPr lang="en-US" altLang="zh-CN" dirty="0">
                <a:latin typeface="宋体" pitchFamily="2" charset="-122"/>
                <a:cs typeface="+mj-cs"/>
              </a:rPr>
              <a:t>OV</a:t>
            </a:r>
            <a:r>
              <a:rPr lang="zh-CN" altLang="en-US" dirty="0">
                <a:latin typeface="宋体" pitchFamily="2" charset="-122"/>
                <a:cs typeface="+mj-cs"/>
              </a:rPr>
              <a:t>＝</a:t>
            </a:r>
            <a:r>
              <a:rPr lang="en-US" altLang="zh-CN" dirty="0">
                <a:latin typeface="宋体" pitchFamily="2" charset="-122"/>
                <a:cs typeface="+mj-cs"/>
              </a:rPr>
              <a:t>0</a:t>
            </a:r>
            <a:r>
              <a:rPr lang="zh-CN" altLang="en-US" dirty="0">
                <a:latin typeface="宋体" pitchFamily="2" charset="-122"/>
                <a:cs typeface="+mj-cs"/>
              </a:rPr>
              <a:t>时，只需从</a:t>
            </a:r>
            <a:r>
              <a:rPr lang="en-US" altLang="zh-CN" dirty="0">
                <a:latin typeface="宋体" pitchFamily="2" charset="-122"/>
                <a:cs typeface="+mj-cs"/>
              </a:rPr>
              <a:t>A</a:t>
            </a:r>
            <a:r>
              <a:rPr lang="zh-CN" altLang="en-US" dirty="0">
                <a:latin typeface="宋体" pitchFamily="2" charset="-122"/>
                <a:cs typeface="+mj-cs"/>
              </a:rPr>
              <a:t>寄存器中取积；若</a:t>
            </a:r>
            <a:r>
              <a:rPr lang="en-US" altLang="zh-CN" dirty="0">
                <a:latin typeface="宋体" pitchFamily="2" charset="-122"/>
                <a:cs typeface="+mj-cs"/>
              </a:rPr>
              <a:t>OV</a:t>
            </a:r>
            <a:r>
              <a:rPr lang="zh-CN" altLang="en-US" dirty="0">
                <a:latin typeface="宋体" pitchFamily="2" charset="-122"/>
                <a:cs typeface="+mj-cs"/>
              </a:rPr>
              <a:t>＝</a:t>
            </a:r>
            <a:r>
              <a:rPr lang="en-US" altLang="zh-CN" dirty="0">
                <a:latin typeface="宋体" pitchFamily="2" charset="-122"/>
                <a:cs typeface="+mj-cs"/>
              </a:rPr>
              <a:t>1</a:t>
            </a:r>
            <a:r>
              <a:rPr lang="zh-CN" altLang="en-US" dirty="0">
                <a:latin typeface="宋体" pitchFamily="2" charset="-122"/>
                <a:cs typeface="+mj-cs"/>
              </a:rPr>
              <a:t>时，则需从</a:t>
            </a:r>
            <a:r>
              <a:rPr lang="en-US" altLang="zh-CN" dirty="0">
                <a:latin typeface="宋体" pitchFamily="2" charset="-122"/>
                <a:cs typeface="+mj-cs"/>
              </a:rPr>
              <a:t>B</a:t>
            </a:r>
            <a:r>
              <a:rPr lang="zh-CN" altLang="en-US" dirty="0">
                <a:latin typeface="宋体" pitchFamily="2" charset="-122"/>
                <a:cs typeface="+mj-cs"/>
              </a:rPr>
              <a:t>、</a:t>
            </a:r>
            <a:r>
              <a:rPr lang="en-US" altLang="zh-CN" dirty="0">
                <a:latin typeface="宋体" pitchFamily="2" charset="-122"/>
                <a:cs typeface="+mj-cs"/>
              </a:rPr>
              <a:t>A</a:t>
            </a:r>
            <a:r>
              <a:rPr lang="zh-CN" altLang="en-US" dirty="0">
                <a:latin typeface="宋体" pitchFamily="2" charset="-122"/>
                <a:cs typeface="+mj-cs"/>
              </a:rPr>
              <a:t>寄存器对中取</a:t>
            </a:r>
            <a:r>
              <a:rPr lang="zh-CN" altLang="en-US" dirty="0" smtClean="0">
                <a:latin typeface="宋体" pitchFamily="2" charset="-122"/>
                <a:cs typeface="+mj-cs"/>
              </a:rPr>
              <a:t>积</a:t>
            </a:r>
            <a:endParaRPr lang="zh-CN" altLang="en-US" dirty="0">
              <a:latin typeface="宋体" pitchFamily="2" charset="-122"/>
              <a:cs typeface="+mj-cs"/>
            </a:endParaRPr>
          </a:p>
          <a:p>
            <a:pPr lvl="3"/>
            <a:r>
              <a:rPr lang="zh-CN" altLang="en-US" dirty="0" smtClean="0">
                <a:latin typeface="宋体" pitchFamily="2" charset="-122"/>
                <a:cs typeface="+mj-cs"/>
              </a:rPr>
              <a:t> </a:t>
            </a:r>
            <a:r>
              <a:rPr lang="zh-CN" altLang="en-US" b="1" dirty="0" smtClean="0">
                <a:latin typeface="宋体" pitchFamily="2" charset="-122"/>
                <a:cs typeface="+mj-cs"/>
              </a:rPr>
              <a:t>对</a:t>
            </a:r>
            <a:r>
              <a:rPr lang="en-US" altLang="zh-CN" b="1" dirty="0" smtClean="0">
                <a:latin typeface="宋体" pitchFamily="2" charset="-122"/>
                <a:cs typeface="+mj-cs"/>
              </a:rPr>
              <a:t>DIV</a:t>
            </a:r>
            <a:r>
              <a:rPr lang="zh-CN" altLang="en-US" b="1" dirty="0">
                <a:latin typeface="宋体" pitchFamily="2" charset="-122"/>
                <a:cs typeface="+mj-cs"/>
              </a:rPr>
              <a:t>除法</a:t>
            </a:r>
            <a:r>
              <a:rPr lang="zh-CN" altLang="en-US" dirty="0">
                <a:latin typeface="宋体" pitchFamily="2" charset="-122"/>
                <a:cs typeface="+mj-cs"/>
              </a:rPr>
              <a:t>，若除数为</a:t>
            </a:r>
            <a:r>
              <a:rPr lang="en-US" altLang="zh-CN" dirty="0">
                <a:latin typeface="宋体" pitchFamily="2" charset="-122"/>
                <a:cs typeface="+mj-cs"/>
              </a:rPr>
              <a:t>0</a:t>
            </a:r>
            <a:r>
              <a:rPr lang="zh-CN" altLang="en-US" dirty="0">
                <a:latin typeface="宋体" pitchFamily="2" charset="-122"/>
                <a:cs typeface="+mj-cs"/>
              </a:rPr>
              <a:t>时，</a:t>
            </a:r>
            <a:r>
              <a:rPr lang="en-US" altLang="zh-CN" dirty="0">
                <a:latin typeface="宋体" pitchFamily="2" charset="-122"/>
                <a:cs typeface="+mj-cs"/>
              </a:rPr>
              <a:t>OV=1</a:t>
            </a:r>
            <a:r>
              <a:rPr lang="zh-CN" altLang="en-US" dirty="0">
                <a:latin typeface="宋体" pitchFamily="2" charset="-122"/>
                <a:cs typeface="+mj-cs"/>
              </a:rPr>
              <a:t>；否则，</a:t>
            </a:r>
            <a:r>
              <a:rPr lang="en-US" altLang="zh-CN" dirty="0" smtClean="0">
                <a:latin typeface="宋体" pitchFamily="2" charset="-122"/>
                <a:cs typeface="+mj-cs"/>
              </a:rPr>
              <a:t>OV=0</a:t>
            </a:r>
            <a:r>
              <a:rPr lang="zh-CN" altLang="en-US" dirty="0" smtClean="0">
                <a:latin typeface="宋体" pitchFamily="2" charset="-122"/>
                <a:cs typeface="+mj-cs"/>
              </a:rPr>
              <a:t> </a:t>
            </a:r>
            <a:endParaRPr lang="zh-CN" altLang="en-US" dirty="0">
              <a:latin typeface="宋体" pitchFamily="2" charset="-122"/>
              <a:cs typeface="+mj-cs"/>
            </a:endParaRPr>
          </a:p>
          <a:p>
            <a:pPr lvl="3"/>
            <a:endParaRPr lang="zh-CN" altLang="en-US" sz="1900" b="0" dirty="0" smtClean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3"/>
            <a:endParaRPr lang="zh-CN" altLang="en-US" sz="23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83195D-D4A0-47BC-BEB7-13A49BC823C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62996" y="1916832"/>
            <a:ext cx="3873500" cy="531813"/>
            <a:chOff x="288" y="528"/>
            <a:chExt cx="2440" cy="33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16" y="53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8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CY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AC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2" y="576"/>
              <a:ext cx="3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F0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40" y="57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58" y="571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24" y="559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OV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528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000"/>
                <a:t>－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553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P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9808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路（续）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（续）</a:t>
            </a:r>
            <a:endParaRPr lang="zh-CN" altLang="en-US" sz="23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en-US" altLang="zh-CN" sz="2300" b="1" dirty="0" smtClean="0">
                <a:solidFill>
                  <a:srgbClr val="FF0000"/>
                </a:solidFill>
                <a:latin typeface="宋体" pitchFamily="2" charset="-122"/>
                <a:cs typeface="+mj-cs"/>
              </a:rPr>
              <a:t>RS1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、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RS0  (PSW.4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、</a:t>
            </a:r>
            <a:r>
              <a:rPr lang="en-US" altLang="zh-CN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PSW.3) </a:t>
            </a:r>
            <a:r>
              <a:rPr lang="zh-CN" altLang="en-US" sz="2300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－工作寄存器组选择位</a:t>
            </a:r>
          </a:p>
          <a:p>
            <a:pPr marL="1371600" lvl="3" indent="0">
              <a:buNone/>
            </a:pPr>
            <a:r>
              <a:rPr lang="zh-CN" altLang="en-US" sz="2300" dirty="0" smtClean="0">
                <a:latin typeface="宋体" pitchFamily="2" charset="-122"/>
                <a:cs typeface="+mj-cs"/>
              </a:rPr>
              <a:t>   用</a:t>
            </a:r>
            <a:r>
              <a:rPr lang="zh-CN" altLang="en-US" sz="2300" dirty="0">
                <a:latin typeface="宋体" pitchFamily="2" charset="-122"/>
                <a:cs typeface="+mj-cs"/>
              </a:rPr>
              <a:t>于设定当前工作寄存器的组</a:t>
            </a:r>
            <a:r>
              <a:rPr lang="zh-CN" altLang="en-US" sz="2300" dirty="0" smtClean="0">
                <a:latin typeface="宋体" pitchFamily="2" charset="-122"/>
                <a:cs typeface="+mj-cs"/>
              </a:rPr>
              <a:t>号</a:t>
            </a:r>
            <a:r>
              <a:rPr lang="zh-CN" altLang="en-US" dirty="0" smtClean="0">
                <a:latin typeface="宋体" pitchFamily="2" charset="-122"/>
                <a:cs typeface="+mj-cs"/>
              </a:rPr>
              <a:t> </a:t>
            </a:r>
          </a:p>
          <a:p>
            <a:pPr lvl="3"/>
            <a:endParaRPr lang="zh-CN" altLang="en-US" sz="1900" b="0" dirty="0" smtClean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3"/>
            <a:endParaRPr lang="zh-CN" altLang="en-US" sz="23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B0F43-AFCB-46C5-94CA-C8281E409F9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62996" y="1916832"/>
            <a:ext cx="3873500" cy="531813"/>
            <a:chOff x="288" y="528"/>
            <a:chExt cx="2440" cy="33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16" y="53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8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CY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AC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2" y="576"/>
              <a:ext cx="3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F0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40" y="57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58" y="571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24" y="559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OV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528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000"/>
                <a:t>－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553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P</a:t>
              </a:r>
            </a:p>
          </p:txBody>
        </p:sp>
      </p:grpSp>
      <p:graphicFrame>
        <p:nvGraphicFramePr>
          <p:cNvPr id="24" name="Group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681550085"/>
              </p:ext>
            </p:extLst>
          </p:nvPr>
        </p:nvGraphicFramePr>
        <p:xfrm>
          <a:off x="2018157" y="3429000"/>
          <a:ext cx="6559552" cy="2370585"/>
        </p:xfrm>
        <a:graphic>
          <a:graphicData uri="http://schemas.openxmlformats.org/drawingml/2006/table">
            <a:tbl>
              <a:tblPr/>
              <a:tblGrid>
                <a:gridCol w="1639888"/>
                <a:gridCol w="1639888"/>
                <a:gridCol w="1639888"/>
                <a:gridCol w="1639888"/>
              </a:tblGrid>
              <a:tr h="47832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R7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32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49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1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32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02407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763" y="765175"/>
            <a:ext cx="9137650" cy="0"/>
          </a:xfrm>
          <a:prstGeom prst="line">
            <a:avLst/>
          </a:prstGeom>
          <a:noFill/>
          <a:ln w="508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4488" y="890588"/>
            <a:ext cx="8497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 anchor="ctr"/>
          <a:lstStyle>
            <a:lvl1pPr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99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0" dirty="0">
                <a:latin typeface="宋体" pitchFamily="2" charset="-122"/>
                <a:sym typeface="黑体" panose="02010609060101010101" pitchFamily="49" charset="-122"/>
              </a:rPr>
              <a:t>内容提要</a:t>
            </a:r>
            <a:endParaRPr lang="zh-CN" altLang="en-US" dirty="0">
              <a:latin typeface="宋体" pitchFamily="2" charset="-122"/>
            </a:endParaRPr>
          </a:p>
        </p:txBody>
      </p:sp>
      <p:graphicFrame>
        <p:nvGraphicFramePr>
          <p:cNvPr id="9" name="Group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5023531"/>
              </p:ext>
            </p:extLst>
          </p:nvPr>
        </p:nvGraphicFramePr>
        <p:xfrm>
          <a:off x="1238250" y="1988840"/>
          <a:ext cx="7150100" cy="3364848"/>
        </p:xfrm>
        <a:graphic>
          <a:graphicData uri="http://schemas.openxmlformats.org/drawingml/2006/table">
            <a:tbl>
              <a:tblPr/>
              <a:tblGrid>
                <a:gridCol w="1708150"/>
                <a:gridCol w="5441950"/>
              </a:tblGrid>
              <a:tr h="560720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CMU Serif" charset="0"/>
                        </a:rPr>
                        <a:t>1</a:t>
                      </a:r>
                      <a:endParaRPr kumimoji="0" lang="zh-CN" alt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CMU Serif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80C51 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逻辑结构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Arial" pitchFamily="34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60720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2</a:t>
                      </a:r>
                      <a:endParaRPr kumimoji="0" lang="zh-CN" altLang="en-US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CMU Serif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80C51 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单片机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的信号引脚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Arial" pitchFamily="34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60720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CMU Serif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CMU Serif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80C51 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时钟电路、工作时序、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Arial" pitchFamily="34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60720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CMU Serif" charset="0"/>
                        </a:rPr>
                        <a:t>4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CMU Serif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80C51 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工作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方式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Arial" pitchFamily="34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60720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CMU Serif" charset="0"/>
                        </a:rPr>
                        <a:t>5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CMU Serif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80C51 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存储器结构与地址空间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Arial" pitchFamily="34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60720">
                <a:tc>
                  <a:txBody>
                    <a:bodyPr/>
                    <a:lstStyle/>
                    <a:p>
                      <a:pPr marL="0" marR="0" lvl="0" indent="0" algn="ctr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CMU Serif" charset="0"/>
                        </a:rPr>
                        <a:t>6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CMU Serif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l" defTabSz="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US" altLang="zh-CN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80C51 </a:t>
                      </a:r>
                      <a:r>
                        <a:rPr kumimoji="0" lang="zh-CN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  <a:sym typeface="Arial" pitchFamily="34" charset="0"/>
                        </a:rPr>
                        <a:t>总线、接口与扩展</a:t>
                      </a:r>
                      <a:endParaRPr kumimoji="0" lang="en-US" altLang="zh-CN" sz="2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  <a:sym typeface="Arial" pitchFamily="34" charset="0"/>
                      </a:endParaRPr>
                    </a:p>
                  </a:txBody>
                  <a:tcPr marT="45708" marB="45708" anchor="ctr" horzOverflow="overflow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" name="右箭头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328"/>
            <a:ext cx="1044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22635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运算器电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路（续）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程序状态字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（续）</a:t>
            </a:r>
            <a:endParaRPr lang="zh-CN" altLang="en-US" sz="23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AC  (PSW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．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6)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－辅助进位标志位</a:t>
            </a:r>
          </a:p>
          <a:p>
            <a:pPr marL="1371600" lvl="3" indent="0">
              <a:buNone/>
            </a:pPr>
            <a:r>
              <a:rPr lang="zh-CN" altLang="en-US" dirty="0" smtClean="0">
                <a:latin typeface="宋体" pitchFamily="2" charset="-122"/>
                <a:cs typeface="+mj-cs"/>
              </a:rPr>
              <a:t>   当</a:t>
            </a:r>
            <a:r>
              <a:rPr lang="zh-CN" altLang="en-US" dirty="0">
                <a:latin typeface="宋体" pitchFamily="2" charset="-122"/>
                <a:cs typeface="+mj-cs"/>
              </a:rPr>
              <a:t>进行加法或减法运算时，若低</a:t>
            </a:r>
            <a:r>
              <a:rPr lang="en-US" altLang="zh-CN" dirty="0">
                <a:latin typeface="宋体" pitchFamily="2" charset="-122"/>
                <a:cs typeface="+mj-cs"/>
              </a:rPr>
              <a:t>4</a:t>
            </a:r>
            <a:r>
              <a:rPr lang="zh-CN" altLang="en-US" dirty="0">
                <a:latin typeface="宋体" pitchFamily="2" charset="-122"/>
                <a:cs typeface="+mj-cs"/>
              </a:rPr>
              <a:t>位向高</a:t>
            </a:r>
            <a:r>
              <a:rPr lang="en-US" altLang="zh-CN" dirty="0">
                <a:latin typeface="宋体" pitchFamily="2" charset="-122"/>
                <a:cs typeface="+mj-cs"/>
              </a:rPr>
              <a:t>4</a:t>
            </a:r>
            <a:r>
              <a:rPr lang="zh-CN" altLang="en-US" dirty="0">
                <a:latin typeface="宋体" pitchFamily="2" charset="-122"/>
                <a:cs typeface="+mj-cs"/>
              </a:rPr>
              <a:t>位数发生进位或借位时</a:t>
            </a:r>
            <a:r>
              <a:rPr lang="en-US" altLang="zh-CN" dirty="0">
                <a:latin typeface="宋体" pitchFamily="2" charset="-122"/>
                <a:cs typeface="+mj-cs"/>
              </a:rPr>
              <a:t>AC</a:t>
            </a:r>
            <a:r>
              <a:rPr lang="zh-CN" altLang="en-US" dirty="0">
                <a:latin typeface="宋体" pitchFamily="2" charset="-122"/>
                <a:cs typeface="+mj-cs"/>
              </a:rPr>
              <a:t>将被硬件置位；否则，被清除。</a:t>
            </a:r>
          </a:p>
          <a:p>
            <a:pPr marL="1371600" lvl="3" indent="0">
              <a:buNone/>
            </a:pPr>
            <a:r>
              <a:rPr lang="zh-CN" altLang="en-US" dirty="0" smtClean="0">
                <a:latin typeface="宋体" pitchFamily="2" charset="-122"/>
                <a:cs typeface="+mj-cs"/>
              </a:rPr>
              <a:t> 在</a:t>
            </a:r>
            <a:r>
              <a:rPr lang="zh-CN" altLang="en-US" dirty="0">
                <a:latin typeface="宋体" pitchFamily="2" charset="-122"/>
                <a:cs typeface="+mj-cs"/>
              </a:rPr>
              <a:t>十进制调整指令</a:t>
            </a:r>
            <a:r>
              <a:rPr lang="en-US" altLang="zh-CN" dirty="0">
                <a:latin typeface="宋体" pitchFamily="2" charset="-122"/>
                <a:cs typeface="+mj-cs"/>
              </a:rPr>
              <a:t>DA</a:t>
            </a:r>
            <a:r>
              <a:rPr lang="zh-CN" altLang="en-US" dirty="0">
                <a:latin typeface="宋体" pitchFamily="2" charset="-122"/>
                <a:cs typeface="+mj-cs"/>
              </a:rPr>
              <a:t>中要用到</a:t>
            </a:r>
            <a:r>
              <a:rPr lang="en-US" altLang="zh-CN" dirty="0">
                <a:latin typeface="宋体" pitchFamily="2" charset="-122"/>
                <a:cs typeface="+mj-cs"/>
              </a:rPr>
              <a:t>AC</a:t>
            </a:r>
            <a:r>
              <a:rPr lang="zh-CN" altLang="en-US" dirty="0">
                <a:latin typeface="宋体" pitchFamily="2" charset="-122"/>
                <a:cs typeface="+mj-cs"/>
              </a:rPr>
              <a:t>标志位状态</a:t>
            </a:r>
            <a:r>
              <a:rPr lang="zh-CN" altLang="en-US" dirty="0" smtClean="0">
                <a:latin typeface="宋体" pitchFamily="2" charset="-122"/>
                <a:cs typeface="+mj-cs"/>
              </a:rPr>
              <a:t>。</a:t>
            </a:r>
            <a:endParaRPr lang="en-US" altLang="zh-CN" dirty="0" smtClean="0">
              <a:latin typeface="宋体" pitchFamily="2" charset="-122"/>
              <a:cs typeface="+mj-cs"/>
            </a:endParaRPr>
          </a:p>
          <a:p>
            <a:pPr lvl="3"/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cs typeface="+mj-cs"/>
              </a:rPr>
              <a:t>CY 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(PSW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．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7)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cs typeface="+mj-cs"/>
              </a:rPr>
              <a:t>－进位标志位</a:t>
            </a:r>
          </a:p>
          <a:p>
            <a:pPr marL="1371600" lvl="3" indent="0">
              <a:buNone/>
            </a:pPr>
            <a:r>
              <a:rPr lang="zh-CN" altLang="en-US" dirty="0" smtClean="0">
                <a:latin typeface="宋体" pitchFamily="2" charset="-122"/>
                <a:cs typeface="+mj-cs"/>
              </a:rPr>
              <a:t>   在</a:t>
            </a:r>
            <a:r>
              <a:rPr lang="zh-CN" altLang="en-US" dirty="0">
                <a:latin typeface="宋体" pitchFamily="2" charset="-122"/>
                <a:cs typeface="+mj-cs"/>
              </a:rPr>
              <a:t>进行算术运算时，可以被硬件置位或清除，以表示运算结果中高位是否有进位或借位。在布尔处理机中</a:t>
            </a:r>
            <a:r>
              <a:rPr lang="en-US" altLang="zh-CN" dirty="0">
                <a:latin typeface="宋体" pitchFamily="2" charset="-122"/>
                <a:cs typeface="+mj-cs"/>
              </a:rPr>
              <a:t>CY</a:t>
            </a:r>
            <a:r>
              <a:rPr lang="zh-CN" altLang="en-US" dirty="0">
                <a:latin typeface="宋体" pitchFamily="2" charset="-122"/>
                <a:cs typeface="+mj-cs"/>
              </a:rPr>
              <a:t>被认为是位累加</a:t>
            </a:r>
            <a:r>
              <a:rPr lang="zh-CN" altLang="en-US" dirty="0" smtClean="0">
                <a:latin typeface="宋体" pitchFamily="2" charset="-122"/>
                <a:cs typeface="+mj-cs"/>
              </a:rPr>
              <a:t>器</a:t>
            </a:r>
            <a:endParaRPr lang="zh-CN" altLang="en-US" dirty="0">
              <a:latin typeface="宋体" pitchFamily="2" charset="-122"/>
              <a:cs typeface="+mj-cs"/>
            </a:endParaRPr>
          </a:p>
          <a:p>
            <a:pPr lvl="3"/>
            <a:r>
              <a:rPr lang="en-US" altLang="zh-CN" dirty="0" smtClean="0">
                <a:latin typeface="宋体" pitchFamily="2" charset="-122"/>
                <a:cs typeface="+mj-cs"/>
              </a:rPr>
              <a:t>F0  </a:t>
            </a:r>
            <a:r>
              <a:rPr lang="en-US" altLang="zh-CN" dirty="0">
                <a:latin typeface="宋体" pitchFamily="2" charset="-122"/>
                <a:cs typeface="+mj-cs"/>
              </a:rPr>
              <a:t>(PSW</a:t>
            </a:r>
            <a:r>
              <a:rPr lang="zh-CN" altLang="en-US" dirty="0">
                <a:latin typeface="宋体" pitchFamily="2" charset="-122"/>
                <a:cs typeface="+mj-cs"/>
              </a:rPr>
              <a:t>．</a:t>
            </a:r>
            <a:r>
              <a:rPr lang="en-US" altLang="zh-CN" dirty="0">
                <a:latin typeface="宋体" pitchFamily="2" charset="-122"/>
                <a:cs typeface="+mj-cs"/>
              </a:rPr>
              <a:t>5) </a:t>
            </a:r>
            <a:r>
              <a:rPr lang="zh-CN" altLang="en-US" dirty="0">
                <a:latin typeface="宋体" pitchFamily="2" charset="-122"/>
                <a:cs typeface="+mj-cs"/>
              </a:rPr>
              <a:t>－用户标志位</a:t>
            </a:r>
            <a:r>
              <a:rPr lang="en-US" altLang="zh-CN" dirty="0">
                <a:latin typeface="宋体" pitchFamily="2" charset="-122"/>
                <a:cs typeface="+mj-cs"/>
              </a:rPr>
              <a:t>/</a:t>
            </a:r>
            <a:r>
              <a:rPr lang="zh-CN" altLang="en-US" dirty="0">
                <a:latin typeface="宋体" pitchFamily="2" charset="-122"/>
                <a:cs typeface="+mj-cs"/>
              </a:rPr>
              <a:t>软件标志位</a:t>
            </a:r>
          </a:p>
          <a:p>
            <a:pPr marL="1371600" lvl="3" indent="0">
              <a:buNone/>
            </a:pPr>
            <a:r>
              <a:rPr lang="zh-CN" altLang="en-US" dirty="0" smtClean="0">
                <a:latin typeface="宋体" pitchFamily="2" charset="-122"/>
                <a:cs typeface="+mj-cs"/>
              </a:rPr>
              <a:t>   开</a:t>
            </a:r>
            <a:r>
              <a:rPr lang="zh-CN" altLang="en-US" dirty="0">
                <a:latin typeface="宋体" pitchFamily="2" charset="-122"/>
                <a:cs typeface="+mj-cs"/>
              </a:rPr>
              <a:t>机时该位为“</a:t>
            </a:r>
            <a:r>
              <a:rPr lang="en-US" altLang="zh-CN" dirty="0">
                <a:latin typeface="宋体" pitchFamily="2" charset="-122"/>
                <a:cs typeface="+mj-cs"/>
              </a:rPr>
              <a:t>0”</a:t>
            </a:r>
            <a:r>
              <a:rPr lang="zh-CN" altLang="en-US" dirty="0">
                <a:latin typeface="宋体" pitchFamily="2" charset="-122"/>
                <a:cs typeface="+mj-cs"/>
              </a:rPr>
              <a:t>。用户可根据需要，通过位操作指令置“</a:t>
            </a:r>
            <a:r>
              <a:rPr lang="en-US" altLang="zh-CN" dirty="0">
                <a:latin typeface="宋体" pitchFamily="2" charset="-122"/>
                <a:cs typeface="+mj-cs"/>
              </a:rPr>
              <a:t>l”</a:t>
            </a:r>
            <a:r>
              <a:rPr lang="zh-CN" altLang="en-US" dirty="0">
                <a:latin typeface="宋体" pitchFamily="2" charset="-122"/>
                <a:cs typeface="+mj-cs"/>
              </a:rPr>
              <a:t>或者清“</a:t>
            </a:r>
            <a:r>
              <a:rPr lang="en-US" altLang="zh-CN" dirty="0">
                <a:latin typeface="宋体" pitchFamily="2" charset="-122"/>
                <a:cs typeface="+mj-cs"/>
              </a:rPr>
              <a:t>0</a:t>
            </a:r>
            <a:r>
              <a:rPr lang="en-US" altLang="zh-CN" dirty="0" smtClean="0">
                <a:latin typeface="宋体" pitchFamily="2" charset="-122"/>
                <a:cs typeface="+mj-cs"/>
              </a:rPr>
              <a:t>”</a:t>
            </a:r>
            <a:endParaRPr lang="zh-CN" altLang="en-US" b="0" dirty="0">
              <a:solidFill>
                <a:schemeClr val="tx1"/>
              </a:solidFill>
              <a:latin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FE607-00ED-4521-A1C4-097201E0259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62996" y="1916832"/>
            <a:ext cx="3873500" cy="531813"/>
            <a:chOff x="288" y="528"/>
            <a:chExt cx="2440" cy="33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16" y="531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8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CY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76" y="576"/>
              <a:ext cx="3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AC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2" y="576"/>
              <a:ext cx="3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F0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40" y="57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458" y="571"/>
              <a:ext cx="4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/>
                <a:t>RS0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24" y="559"/>
              <a:ext cx="3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OV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528"/>
              <a:ext cx="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000"/>
                <a:t>－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553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sz="2000" dirty="0"/>
                <a:t>P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18188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lang="zh-CN" altLang="en-US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序存储器</a:t>
            </a: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根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据内部是否带有程序存储器而形成三种型号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：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		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内部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没有程序存储器的称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80C31</a:t>
            </a:r>
            <a:endParaRPr lang="en-US" altLang="zh-CN" sz="20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		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内部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带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的称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</a:p>
          <a:p>
            <a:pPr lvl="2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		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内部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以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EPROM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代替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的称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87C51</a:t>
            </a:r>
          </a:p>
          <a:p>
            <a:pPr lvl="2">
              <a:buNone/>
            </a:pP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        内部以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FLASH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代替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的称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89C51</a:t>
            </a:r>
            <a:endParaRPr lang="en-US" altLang="zh-CN" sz="20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>
              <a:buNone/>
            </a:pP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⑴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片内只读存储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器：片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内掩膜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，程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序必须在制作单片机时写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入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⑵ 片内可编程的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：可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直接由用户进行编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程 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zh-CN" altLang="en-US" b="0" dirty="0" smtClean="0">
                <a:latin typeface="宋体" pitchFamily="2" charset="-122"/>
                <a:cs typeface="+mj-cs"/>
              </a:rPr>
              <a:t>紫</a:t>
            </a:r>
            <a:r>
              <a:rPr lang="zh-CN" altLang="en-US" b="0" dirty="0">
                <a:latin typeface="宋体" pitchFamily="2" charset="-122"/>
                <a:cs typeface="+mj-cs"/>
              </a:rPr>
              <a:t>外线可擦除型</a:t>
            </a:r>
            <a:r>
              <a:rPr lang="en-US" altLang="zh-CN" b="0" dirty="0">
                <a:latin typeface="宋体" pitchFamily="2" charset="-122"/>
                <a:cs typeface="+mj-cs"/>
              </a:rPr>
              <a:t>ROM</a:t>
            </a:r>
            <a:r>
              <a:rPr lang="zh-CN" altLang="en-US" b="0" dirty="0" smtClean="0">
                <a:latin typeface="宋体" pitchFamily="2" charset="-122"/>
                <a:cs typeface="+mj-cs"/>
              </a:rPr>
              <a:t>－必</a:t>
            </a:r>
            <a:r>
              <a:rPr lang="zh-CN" altLang="en-US" b="0" dirty="0">
                <a:latin typeface="宋体" pitchFamily="2" charset="-122"/>
                <a:cs typeface="+mj-cs"/>
              </a:rPr>
              <a:t>须脱机固化，不能在线改写。</a:t>
            </a:r>
          </a:p>
          <a:p>
            <a:pPr lvl="3"/>
            <a:r>
              <a:rPr lang="zh-CN" altLang="en-US" b="0" dirty="0" smtClean="0">
                <a:latin typeface="宋体" pitchFamily="2" charset="-122"/>
                <a:cs typeface="+mj-cs"/>
              </a:rPr>
              <a:t>电</a:t>
            </a:r>
            <a:r>
              <a:rPr lang="zh-CN" altLang="en-US" b="0" dirty="0">
                <a:latin typeface="宋体" pitchFamily="2" charset="-122"/>
                <a:cs typeface="+mj-cs"/>
              </a:rPr>
              <a:t>可擦除型</a:t>
            </a:r>
            <a:r>
              <a:rPr lang="en-US" altLang="zh-CN" b="0" dirty="0">
                <a:latin typeface="宋体" pitchFamily="2" charset="-122"/>
                <a:cs typeface="+mj-cs"/>
              </a:rPr>
              <a:t>ROM</a:t>
            </a:r>
            <a:r>
              <a:rPr lang="en-US" altLang="zh-CN" b="0" dirty="0" smtClean="0">
                <a:latin typeface="宋体" pitchFamily="2" charset="-122"/>
                <a:cs typeface="+mj-cs"/>
              </a:rPr>
              <a:t>——</a:t>
            </a:r>
            <a:r>
              <a:rPr lang="zh-CN" altLang="en-US" b="0" dirty="0" smtClean="0">
                <a:latin typeface="宋体" pitchFamily="2" charset="-122"/>
                <a:cs typeface="+mj-cs"/>
              </a:rPr>
              <a:t>称为</a:t>
            </a:r>
            <a:r>
              <a:rPr lang="en-US" altLang="zh-CN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Flash</a:t>
            </a:r>
            <a:r>
              <a:rPr lang="zh-CN" altLang="en-US" b="0" dirty="0">
                <a:latin typeface="宋体" pitchFamily="2" charset="-122"/>
                <a:cs typeface="+mj-cs"/>
              </a:rPr>
              <a:t>单片机 </a:t>
            </a:r>
            <a:r>
              <a:rPr lang="en-US" altLang="zh-CN" b="0" dirty="0">
                <a:latin typeface="宋体" pitchFamily="2" charset="-122"/>
                <a:cs typeface="+mj-cs"/>
              </a:rPr>
              <a:t>(</a:t>
            </a:r>
            <a:r>
              <a:rPr lang="zh-CN" altLang="en-US" b="0" dirty="0">
                <a:latin typeface="宋体" pitchFamily="2" charset="-122"/>
                <a:cs typeface="+mj-cs"/>
              </a:rPr>
              <a:t>如</a:t>
            </a:r>
            <a:r>
              <a:rPr lang="en-US" altLang="zh-CN" b="0" dirty="0">
                <a:latin typeface="宋体" pitchFamily="2" charset="-122"/>
                <a:cs typeface="+mj-cs"/>
              </a:rPr>
              <a:t>89C51</a:t>
            </a:r>
            <a:r>
              <a:rPr lang="en-US" altLang="zh-CN" b="0" dirty="0" smtClean="0">
                <a:latin typeface="宋体" pitchFamily="2" charset="-122"/>
                <a:cs typeface="+mj-cs"/>
              </a:rPr>
              <a:t>)</a:t>
            </a:r>
          </a:p>
          <a:p>
            <a:pPr lvl="2">
              <a:buNone/>
            </a:pP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⑶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片外只读存储器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4FB4-BD1E-4248-A44B-1D550F0FD3D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44290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3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数据存储</a:t>
            </a:r>
            <a:r>
              <a:rPr lang="zh-CN" altLang="en-US" sz="2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器 </a:t>
            </a:r>
            <a:r>
              <a:rPr lang="en-US" altLang="zh-CN" sz="2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endParaRPr lang="zh-CN" altLang="en-US" sz="220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在单片机中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，寄存器的运行速度高于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数据存储器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RAM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内部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容量不够时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，可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通过串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行或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并行总线外扩数据存储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并行</a:t>
            </a:r>
            <a:r>
              <a:rPr lang="en-US" altLang="zh-CN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片机往往提供了许多功能强、使用灵活的并行输入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输出引脚，用于检测与控制。有些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引脚还具有多种功能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，比如可以作为数据总线的数据线、地址总线的地址线、控制总线的控制线等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有四个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 ，以实现数据的并行输入输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出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A4655-BB45-4784-928C-A39813ACDC6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25752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5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串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行</a:t>
            </a:r>
            <a:r>
              <a:rPr lang="en-US" altLang="zh-CN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</a:p>
          <a:p>
            <a:pPr lvl="2"/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目前大部分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位单片机均设置了全双工串行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口，用以实现与某些终端设备进行串行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通信。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6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定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时器</a:t>
            </a:r>
            <a:r>
              <a:rPr lang="en-US" altLang="zh-CN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计数器</a:t>
            </a:r>
          </a:p>
          <a:p>
            <a:pPr lvl="2"/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单片机的实际应用中，往往需要精确的定时，或者需对外部事件进行计数。为了减少软件开销和提高单片机的实时控制能力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，故均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在单片机内部设置定时器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计数器电路。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共有二个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位的定时器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计数器，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则有三个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位的定时器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计数器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定时器</a:t>
            </a:r>
            <a:r>
              <a:rPr lang="en-US" altLang="zh-CN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计数器是嵌入式芯片的核心部件。（定时、计数、捕获、</a:t>
            </a:r>
            <a:r>
              <a:rPr lang="en-US" altLang="zh-CN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PWM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等都是通过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定时器</a:t>
            </a:r>
            <a:r>
              <a:rPr lang="en-US" altLang="zh-CN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计数器部件实现的）</a:t>
            </a:r>
            <a:endParaRPr lang="zh-CN" altLang="en-US" sz="23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12E0-C081-4017-B60B-90ED8031BDA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98406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7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中断系统</a:t>
            </a:r>
          </a:p>
          <a:p>
            <a:pPr lvl="2"/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单片机具有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内、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外五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个中断源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，即外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中断两个，定时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计数中断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个，串行中断</a:t>
            </a:r>
            <a:r>
              <a:rPr lang="en-US" altLang="zh-CN" sz="23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个。全部中断分为高级和低级二个中断优先级</a:t>
            </a:r>
            <a:endParaRPr lang="en-US" altLang="zh-CN" sz="23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）振荡器电路</a:t>
            </a:r>
            <a:r>
              <a:rPr lang="zh-CN" altLang="en-US" sz="23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及元件</a:t>
            </a:r>
          </a:p>
          <a:p>
            <a:pPr lvl="2"/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计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算机的整个工作是在时钟信号的驱动下，按照严格的时序有规律地一个节拍一个节拍地执行各种操作。单片机内部设计有定时电路，只需外接振荡元件即可工作。外接振荡元件一般选用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晶体振荡器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（替代品：陶瓷振荡器）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或用价廉的</a:t>
            </a:r>
            <a:r>
              <a:rPr lang="en-US" altLang="zh-CN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RC</a:t>
            </a:r>
            <a:r>
              <a:rPr lang="zh-CN" altLang="en-US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振荡器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，也可用</a:t>
            </a:r>
            <a:r>
              <a:rPr lang="zh-CN" altLang="en-US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外部时钟源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，作为振荡元件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。也有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的单片机</a:t>
            </a:r>
            <a:r>
              <a:rPr lang="zh-CN" altLang="en-US" sz="23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将振荡元件也集成在芯片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内部，叫内部</a:t>
            </a:r>
            <a:r>
              <a:rPr lang="zh-CN" altLang="en-US" sz="23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振荡器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（精度不高，</a:t>
            </a:r>
            <a:r>
              <a:rPr lang="en-US" altLang="zh-CN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1-5%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的误差）</a:t>
            </a:r>
            <a:endParaRPr lang="zh-CN" altLang="en-US" sz="18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CD835-6A98-4196-8C66-D2822502582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9321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封装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40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引脚双列直插（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DIP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, Dual In-line Package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endParaRPr lang="en-US" altLang="zh-CN" sz="2000" b="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44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引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脚（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PLCC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, plastic leaded chip 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carrier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endParaRPr lang="en-US" altLang="zh-CN" sz="20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44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引脚（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PQFP/TQFP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, plastic quad flat 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pack / 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Thin Quad Flat Package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封装形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式</a:t>
            </a:r>
            <a:endParaRPr lang="zh-CN" altLang="en-US" sz="20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3020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662" cy="647700"/>
          </a:xfrm>
        </p:spPr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0A103-11ED-4F3B-A0DA-0242321195E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Picture 9" descr="2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052736"/>
            <a:ext cx="729680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854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在某些场合，不需通过并行总线扩展芯片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，常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采用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引脚双列直插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(DIP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)/14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引脚的单片机，如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ATMEL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公司的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1051/2051/4051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单片机等，或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PHILIPS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公司的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P87LPC764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单片机</a:t>
            </a:r>
            <a:endParaRPr lang="zh-CN" altLang="en-US" sz="20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Picture 5" descr="图2-3 2051封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104728" cy="40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图2-3飞利浦P87LPC764引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3666083" cy="41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93637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55576" y="1353344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00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55576" y="1353344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2" name="Group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1075637"/>
              </p:ext>
            </p:extLst>
          </p:nvPr>
        </p:nvGraphicFramePr>
        <p:xfrm>
          <a:off x="831776" y="1581944"/>
          <a:ext cx="7543800" cy="4792665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AT89C51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AT89C2051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4KB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Flash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存储器（可擦写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次）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2KB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Flash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存储器（可擦写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三级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程序存储器保密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两级程序存储器保密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工作频率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:0Hz-24MHz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工作频率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:0Hz-24MHz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字节内部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字节内部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位定时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计数器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位定时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计数器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一个串行通讯口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一个串行通讯口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个中断源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个中断源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条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引线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条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引线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片内时钟振荡器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片内时钟振荡器 ，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个片内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模拟比较器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(AIN0-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同相输入，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AIN1-</a:t>
                      </a: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反相输入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1669976" y="1124744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</a:rPr>
              <a:t>AT89C51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AT89C2051</a:t>
            </a:r>
            <a:r>
              <a:rPr lang="zh-CN" altLang="en-US" b="1" dirty="0">
                <a:latin typeface="宋体" pitchFamily="2" charset="-122"/>
              </a:rPr>
              <a:t>主要性能表</a:t>
            </a:r>
            <a:r>
              <a:rPr lang="zh-CN" altLang="en-US" dirty="0"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46194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电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源和晶振：</a:t>
            </a:r>
          </a:p>
          <a:p>
            <a:pPr marL="457200" lvl="1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·</a:t>
            </a:r>
            <a:r>
              <a:rPr lang="en-US" altLang="zh-CN" sz="2000" b="0" dirty="0" err="1" smtClean="0">
                <a:latin typeface="宋体" pitchFamily="2" charset="-122"/>
                <a:ea typeface="宋体" pitchFamily="2" charset="-122"/>
              </a:rPr>
              <a:t>Vcc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电源  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·</a:t>
            </a:r>
            <a:r>
              <a:rPr lang="en-US" altLang="zh-CN" sz="2000" b="0" dirty="0" err="1" smtClean="0">
                <a:latin typeface="宋体" pitchFamily="2" charset="-122"/>
                <a:ea typeface="宋体" pitchFamily="2" charset="-122"/>
              </a:rPr>
              <a:t>Vss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地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线</a:t>
            </a:r>
            <a:endParaRPr lang="en-US" altLang="zh-CN" sz="2000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电源有三类：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TYPE A:5V TYPE B:3.3V TYPE C:1.8V</a:t>
            </a:r>
          </a:p>
          <a:p>
            <a:pPr marL="457200" lvl="1" indent="0"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电源波动范围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：国标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DC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电源误差范围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±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10%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，少量芯片只达到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± 5%</a:t>
            </a:r>
          </a:p>
          <a:p>
            <a:pPr marL="457200" lvl="1" indent="0">
              <a:buNone/>
            </a:pP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宽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电源芯片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：同时支持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TYPEA/B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等</a:t>
            </a:r>
            <a:endParaRPr lang="en-US" altLang="zh-CN" sz="2000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·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</a:rPr>
              <a:t>XTAL1——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片内振荡器的反相放大器输入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端</a:t>
            </a:r>
            <a:endParaRPr lang="en-US" altLang="zh-CN" sz="2000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000" b="0" dirty="0" smtClean="0">
                <a:latin typeface="宋体" pitchFamily="2" charset="-122"/>
                <a:ea typeface="宋体" pitchFamily="2" charset="-122"/>
              </a:rPr>
              <a:t>·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</a:rPr>
              <a:t>XTAL2——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片内振荡器的反相放大器输出端。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使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用外部振荡器时，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外部信号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应直接加到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</a:rPr>
              <a:t>XTAL1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，而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</a:rPr>
              <a:t>XTAL2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悬空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根据频率微调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电容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15-30P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左右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7" name="Picture 1027" descr="http://www.wz-fadeli.com/web/wenjian/022.g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77072"/>
            <a:ext cx="3178324" cy="233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18339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微型计算机的基本组成可概括为三个部分，即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中央处理器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通常包括运算器和控制器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)+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存储器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+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输入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输出 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(I/O) 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接口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单片机基本结构框图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46B0C-923B-4803-9BCB-34C84667E25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3" descr="51单片机基本结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480720" cy="403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7936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共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个口，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根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线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·P0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——8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位、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漏极开路的双向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口</a:t>
            </a:r>
            <a:endParaRPr lang="zh-CN" altLang="en-US" sz="2200" b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使用片外存储器（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）时，作低八位地址和数据总线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分时复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用</a:t>
            </a:r>
            <a:endParaRPr lang="zh-CN" altLang="en-US" sz="2200" b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口（作为总线时）能驱动 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 </a:t>
            </a:r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LSTTL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Low-power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b="0" dirty="0" err="1">
                <a:latin typeface="宋体" pitchFamily="2" charset="-122"/>
                <a:ea typeface="宋体" pitchFamily="2" charset="-122"/>
              </a:rPr>
              <a:t>Schottky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 Transistor–Transistor Logic  --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低功耗肖特基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TTL 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负载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·P1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——8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位、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准双向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I/O 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口</a:t>
            </a:r>
            <a:endParaRPr lang="zh-CN" altLang="en-US" sz="2200" b="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编程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校验期间，用做输入低位字节地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址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口可以驱动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个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LSTTL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负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载</a:t>
            </a:r>
            <a:endParaRPr lang="en-US" altLang="zh-CN" sz="2200" b="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·P2——8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位、准双向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口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使用片外存储器（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ROM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及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）时，输出高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位地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址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编程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校验期间，接收高位字节地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址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口可以驱动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LSTTL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负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载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9020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共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个口，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根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线（续）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·P3——8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位、准双向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口，具有内部上拉电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路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提供了各种替代的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第二功能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。在提供这些功能时，其输出锁存器应由程序置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口可以输入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输出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LSTTL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负载。</a:t>
            </a: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口第二功能（实际使用时，总是按需要优先选择第二功能，剩下不用的才作口线使用）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026665" y="3453798"/>
            <a:ext cx="5780190" cy="2637147"/>
            <a:chOff x="0" y="384"/>
            <a:chExt cx="3150" cy="3366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384"/>
              <a:ext cx="692" cy="374"/>
              <a:chOff x="0" y="384"/>
              <a:chExt cx="692" cy="374"/>
            </a:xfrm>
          </p:grpSpPr>
          <p:sp>
            <p:nvSpPr>
              <p:cNvPr id="89" name="Rectangle 8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dirty="0"/>
                  <a:t>I/O</a:t>
                </a:r>
                <a:r>
                  <a:rPr lang="zh-CN" altLang="en-US" sz="1200" dirty="0"/>
                  <a:t>口</a:t>
                </a:r>
              </a:p>
              <a:p>
                <a:endParaRPr lang="en-US" altLang="zh-CN" sz="1200" dirty="0"/>
              </a:p>
            </p:txBody>
          </p:sp>
          <p:sp>
            <p:nvSpPr>
              <p:cNvPr id="90" name="Rectangle 9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92" y="384"/>
              <a:ext cx="746" cy="374"/>
              <a:chOff x="692" y="384"/>
              <a:chExt cx="746" cy="374"/>
            </a:xfrm>
          </p:grpSpPr>
          <p:sp>
            <p:nvSpPr>
              <p:cNvPr id="87" name="Rectangle 11"/>
              <p:cNvSpPr>
                <a:spLocks noChangeArrowheads="1"/>
              </p:cNvSpPr>
              <p:nvPr/>
            </p:nvSpPr>
            <p:spPr bwMode="auto">
              <a:xfrm>
                <a:off x="735" y="384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第二功能</a:t>
                </a:r>
              </a:p>
              <a:p>
                <a:endParaRPr lang="en-US" altLang="zh-CN" sz="1200"/>
              </a:p>
            </p:txBody>
          </p:sp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692" y="384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438" y="384"/>
              <a:ext cx="1712" cy="374"/>
              <a:chOff x="1438" y="384"/>
              <a:chExt cx="1712" cy="374"/>
            </a:xfrm>
          </p:grpSpPr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1481" y="384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注  释</a:t>
                </a:r>
              </a:p>
              <a:p>
                <a:endParaRPr lang="en-US" altLang="zh-CN" sz="1200"/>
              </a:p>
            </p:txBody>
          </p:sp>
          <p:sp>
            <p:nvSpPr>
              <p:cNvPr id="86" name="Rectangle 15"/>
              <p:cNvSpPr>
                <a:spLocks noChangeArrowheads="1"/>
              </p:cNvSpPr>
              <p:nvPr/>
            </p:nvSpPr>
            <p:spPr bwMode="auto">
              <a:xfrm>
                <a:off x="1438" y="384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0" y="758"/>
              <a:ext cx="692" cy="374"/>
              <a:chOff x="0" y="758"/>
              <a:chExt cx="692" cy="374"/>
            </a:xfrm>
          </p:grpSpPr>
          <p:sp>
            <p:nvSpPr>
              <p:cNvPr id="83" name="Rectangle 17"/>
              <p:cNvSpPr>
                <a:spLocks noChangeArrowheads="1"/>
              </p:cNvSpPr>
              <p:nvPr/>
            </p:nvSpPr>
            <p:spPr bwMode="auto">
              <a:xfrm>
                <a:off x="43" y="758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3.0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84" name="Rectangle 18"/>
              <p:cNvSpPr>
                <a:spLocks noChangeArrowheads="1"/>
              </p:cNvSpPr>
              <p:nvPr/>
            </p:nvSpPr>
            <p:spPr bwMode="auto">
              <a:xfrm>
                <a:off x="0" y="758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692" y="758"/>
              <a:ext cx="746" cy="374"/>
              <a:chOff x="692" y="758"/>
              <a:chExt cx="746" cy="374"/>
            </a:xfrm>
          </p:grpSpPr>
          <p:sp>
            <p:nvSpPr>
              <p:cNvPr id="81" name="Rectangle 20"/>
              <p:cNvSpPr>
                <a:spLocks noChangeArrowheads="1"/>
              </p:cNvSpPr>
              <p:nvPr/>
            </p:nvSpPr>
            <p:spPr bwMode="auto">
              <a:xfrm>
                <a:off x="735" y="758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RXD</a:t>
                </a:r>
              </a:p>
              <a:p>
                <a:endParaRPr lang="en-US" altLang="zh-CN" sz="1200"/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692" y="758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1438" y="758"/>
              <a:ext cx="1712" cy="374"/>
              <a:chOff x="1438" y="758"/>
              <a:chExt cx="1712" cy="374"/>
            </a:xfrm>
          </p:grpSpPr>
          <p:sp>
            <p:nvSpPr>
              <p:cNvPr id="79" name="Rectangle 23"/>
              <p:cNvSpPr>
                <a:spLocks noChangeArrowheads="1"/>
              </p:cNvSpPr>
              <p:nvPr/>
            </p:nvSpPr>
            <p:spPr bwMode="auto">
              <a:xfrm>
                <a:off x="1481" y="758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串行口数据接收端</a:t>
                </a:r>
              </a:p>
              <a:p>
                <a:endParaRPr lang="en-US" altLang="zh-CN" sz="1200"/>
              </a:p>
            </p:txBody>
          </p:sp>
          <p:sp>
            <p:nvSpPr>
              <p:cNvPr id="80" name="Rectangle 24"/>
              <p:cNvSpPr>
                <a:spLocks noChangeArrowheads="1"/>
              </p:cNvSpPr>
              <p:nvPr/>
            </p:nvSpPr>
            <p:spPr bwMode="auto">
              <a:xfrm>
                <a:off x="1438" y="758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" name="Group 25"/>
            <p:cNvGrpSpPr>
              <a:grpSpLocks/>
            </p:cNvGrpSpPr>
            <p:nvPr/>
          </p:nvGrpSpPr>
          <p:grpSpPr bwMode="auto">
            <a:xfrm>
              <a:off x="0" y="1132"/>
              <a:ext cx="692" cy="374"/>
              <a:chOff x="0" y="1132"/>
              <a:chExt cx="692" cy="374"/>
            </a:xfrm>
          </p:grpSpPr>
          <p:sp>
            <p:nvSpPr>
              <p:cNvPr id="77" name="Rectangle 26"/>
              <p:cNvSpPr>
                <a:spLocks noChangeArrowheads="1"/>
              </p:cNvSpPr>
              <p:nvPr/>
            </p:nvSpPr>
            <p:spPr bwMode="auto">
              <a:xfrm>
                <a:off x="43" y="1132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3.1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78" name="Rectangle 27"/>
              <p:cNvSpPr>
                <a:spLocks noChangeArrowheads="1"/>
              </p:cNvSpPr>
              <p:nvPr/>
            </p:nvSpPr>
            <p:spPr bwMode="auto">
              <a:xfrm>
                <a:off x="0" y="1132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>
              <a:off x="692" y="1132"/>
              <a:ext cx="746" cy="374"/>
              <a:chOff x="692" y="1132"/>
              <a:chExt cx="746" cy="374"/>
            </a:xfrm>
          </p:grpSpPr>
          <p:sp>
            <p:nvSpPr>
              <p:cNvPr id="75" name="Rectangle 29"/>
              <p:cNvSpPr>
                <a:spLocks noChangeArrowheads="1"/>
              </p:cNvSpPr>
              <p:nvPr/>
            </p:nvSpPr>
            <p:spPr bwMode="auto">
              <a:xfrm>
                <a:off x="735" y="1132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TXD</a:t>
                </a:r>
              </a:p>
              <a:p>
                <a:endParaRPr lang="en-US" altLang="zh-CN" sz="1200"/>
              </a:p>
            </p:txBody>
          </p:sp>
          <p:sp>
            <p:nvSpPr>
              <p:cNvPr id="76" name="Rectangle 30"/>
              <p:cNvSpPr>
                <a:spLocks noChangeArrowheads="1"/>
              </p:cNvSpPr>
              <p:nvPr/>
            </p:nvSpPr>
            <p:spPr bwMode="auto">
              <a:xfrm>
                <a:off x="692" y="1132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1438" y="1132"/>
              <a:ext cx="1712" cy="374"/>
              <a:chOff x="1438" y="1132"/>
              <a:chExt cx="1712" cy="374"/>
            </a:xfrm>
          </p:grpSpPr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>
                <a:off x="1481" y="1132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串行口数据发送端</a:t>
                </a:r>
              </a:p>
              <a:p>
                <a:endParaRPr lang="en-US" altLang="zh-CN" sz="1200"/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1438" y="1132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34"/>
            <p:cNvGrpSpPr>
              <a:grpSpLocks/>
            </p:cNvGrpSpPr>
            <p:nvPr/>
          </p:nvGrpSpPr>
          <p:grpSpPr bwMode="auto">
            <a:xfrm>
              <a:off x="0" y="1506"/>
              <a:ext cx="692" cy="374"/>
              <a:chOff x="0" y="1506"/>
              <a:chExt cx="692" cy="374"/>
            </a:xfrm>
          </p:grpSpPr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" y="1506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3.2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0" y="1506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692" y="1506"/>
              <a:ext cx="746" cy="374"/>
              <a:chOff x="692" y="1506"/>
              <a:chExt cx="746" cy="374"/>
            </a:xfrm>
          </p:grpSpPr>
          <p:sp>
            <p:nvSpPr>
              <p:cNvPr id="69" name="Rectangle 38"/>
              <p:cNvSpPr>
                <a:spLocks noChangeArrowheads="1"/>
              </p:cNvSpPr>
              <p:nvPr/>
            </p:nvSpPr>
            <p:spPr bwMode="auto">
              <a:xfrm>
                <a:off x="735" y="1506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/INT</a:t>
                </a:r>
                <a:r>
                  <a:rPr lang="en-US" altLang="zh-CN" sz="1200" baseline="-30000"/>
                  <a:t>0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70" name="Rectangle 39"/>
              <p:cNvSpPr>
                <a:spLocks noChangeArrowheads="1"/>
              </p:cNvSpPr>
              <p:nvPr/>
            </p:nvSpPr>
            <p:spPr bwMode="auto">
              <a:xfrm>
                <a:off x="692" y="1506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1438" y="1506"/>
              <a:ext cx="1712" cy="374"/>
              <a:chOff x="1438" y="1506"/>
              <a:chExt cx="1712" cy="374"/>
            </a:xfrm>
          </p:grpSpPr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1481" y="1506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外部中断请求</a:t>
                </a:r>
                <a:r>
                  <a:rPr lang="en-US" altLang="zh-CN" sz="1200"/>
                  <a:t>0</a:t>
                </a:r>
              </a:p>
              <a:p>
                <a:endParaRPr lang="en-US" altLang="zh-CN" sz="1200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1438" y="1506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2" name="Group 43"/>
            <p:cNvGrpSpPr>
              <a:grpSpLocks/>
            </p:cNvGrpSpPr>
            <p:nvPr/>
          </p:nvGrpSpPr>
          <p:grpSpPr bwMode="auto">
            <a:xfrm>
              <a:off x="0" y="1880"/>
              <a:ext cx="692" cy="374"/>
              <a:chOff x="0" y="1880"/>
              <a:chExt cx="692" cy="374"/>
            </a:xfrm>
          </p:grpSpPr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43" y="1880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3.3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66" name="Rectangle 45"/>
              <p:cNvSpPr>
                <a:spLocks noChangeArrowheads="1"/>
              </p:cNvSpPr>
              <p:nvPr/>
            </p:nvSpPr>
            <p:spPr bwMode="auto">
              <a:xfrm>
                <a:off x="0" y="1880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" name="Group 46"/>
            <p:cNvGrpSpPr>
              <a:grpSpLocks/>
            </p:cNvGrpSpPr>
            <p:nvPr/>
          </p:nvGrpSpPr>
          <p:grpSpPr bwMode="auto">
            <a:xfrm>
              <a:off x="692" y="1880"/>
              <a:ext cx="746" cy="374"/>
              <a:chOff x="692" y="1880"/>
              <a:chExt cx="746" cy="374"/>
            </a:xfrm>
          </p:grpSpPr>
          <p:sp>
            <p:nvSpPr>
              <p:cNvPr id="63" name="Rectangle 47"/>
              <p:cNvSpPr>
                <a:spLocks noChangeArrowheads="1"/>
              </p:cNvSpPr>
              <p:nvPr/>
            </p:nvSpPr>
            <p:spPr bwMode="auto">
              <a:xfrm>
                <a:off x="735" y="1880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/INT</a:t>
                </a:r>
                <a:r>
                  <a:rPr lang="en-US" altLang="zh-CN" sz="1200" baseline="-30000"/>
                  <a:t>1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>
                <a:off x="692" y="1880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438" y="1880"/>
              <a:ext cx="1712" cy="374"/>
              <a:chOff x="1438" y="1880"/>
              <a:chExt cx="1712" cy="374"/>
            </a:xfrm>
          </p:grpSpPr>
          <p:sp>
            <p:nvSpPr>
              <p:cNvPr id="61" name="Rectangle 50"/>
              <p:cNvSpPr>
                <a:spLocks noChangeArrowheads="1"/>
              </p:cNvSpPr>
              <p:nvPr/>
            </p:nvSpPr>
            <p:spPr bwMode="auto">
              <a:xfrm>
                <a:off x="1481" y="1880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外部中断请求</a:t>
                </a:r>
                <a:r>
                  <a:rPr lang="en-US" altLang="zh-CN" sz="1200"/>
                  <a:t>1</a:t>
                </a:r>
              </a:p>
              <a:p>
                <a:endParaRPr lang="en-US" altLang="zh-CN" sz="1200"/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1438" y="1880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5" name="Group 52"/>
            <p:cNvGrpSpPr>
              <a:grpSpLocks/>
            </p:cNvGrpSpPr>
            <p:nvPr/>
          </p:nvGrpSpPr>
          <p:grpSpPr bwMode="auto">
            <a:xfrm>
              <a:off x="0" y="2254"/>
              <a:ext cx="692" cy="374"/>
              <a:chOff x="0" y="2254"/>
              <a:chExt cx="692" cy="374"/>
            </a:xfrm>
          </p:grpSpPr>
          <p:sp>
            <p:nvSpPr>
              <p:cNvPr id="59" name="Rectangle 53"/>
              <p:cNvSpPr>
                <a:spLocks noChangeArrowheads="1"/>
              </p:cNvSpPr>
              <p:nvPr/>
            </p:nvSpPr>
            <p:spPr bwMode="auto">
              <a:xfrm>
                <a:off x="43" y="2254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3.4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0" y="2254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6" name="Group 55"/>
            <p:cNvGrpSpPr>
              <a:grpSpLocks/>
            </p:cNvGrpSpPr>
            <p:nvPr/>
          </p:nvGrpSpPr>
          <p:grpSpPr bwMode="auto">
            <a:xfrm>
              <a:off x="692" y="2254"/>
              <a:ext cx="746" cy="374"/>
              <a:chOff x="692" y="2254"/>
              <a:chExt cx="746" cy="374"/>
            </a:xfrm>
          </p:grpSpPr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735" y="2254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T</a:t>
                </a:r>
                <a:r>
                  <a:rPr lang="en-US" altLang="zh-CN" sz="1200" baseline="-30000"/>
                  <a:t>0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692" y="2254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1438" y="2254"/>
              <a:ext cx="1712" cy="374"/>
              <a:chOff x="1438" y="2254"/>
              <a:chExt cx="1712" cy="374"/>
            </a:xfrm>
          </p:grpSpPr>
          <p:sp>
            <p:nvSpPr>
              <p:cNvPr id="55" name="Rectangle 59"/>
              <p:cNvSpPr>
                <a:spLocks noChangeArrowheads="1"/>
              </p:cNvSpPr>
              <p:nvPr/>
            </p:nvSpPr>
            <p:spPr bwMode="auto">
              <a:xfrm>
                <a:off x="1481" y="2254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定时</a:t>
                </a:r>
                <a:r>
                  <a:rPr lang="en-US" altLang="zh-CN" sz="1200"/>
                  <a:t>/</a:t>
                </a:r>
                <a:r>
                  <a:rPr lang="zh-CN" altLang="en-US" sz="1200"/>
                  <a:t>计数器</a:t>
                </a:r>
                <a:r>
                  <a:rPr lang="en-US" altLang="zh-CN" sz="1200"/>
                  <a:t>0</a:t>
                </a:r>
                <a:r>
                  <a:rPr lang="zh-CN" altLang="en-US" sz="1200"/>
                  <a:t>外部输入</a:t>
                </a:r>
              </a:p>
              <a:p>
                <a:endParaRPr lang="en-US" altLang="zh-CN" sz="1200"/>
              </a:p>
            </p:txBody>
          </p:sp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>
                <a:off x="1438" y="2254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8" name="Group 61"/>
            <p:cNvGrpSpPr>
              <a:grpSpLocks/>
            </p:cNvGrpSpPr>
            <p:nvPr/>
          </p:nvGrpSpPr>
          <p:grpSpPr bwMode="auto">
            <a:xfrm>
              <a:off x="0" y="2628"/>
              <a:ext cx="692" cy="374"/>
              <a:chOff x="0" y="2628"/>
              <a:chExt cx="692" cy="374"/>
            </a:xfrm>
          </p:grpSpPr>
          <p:sp>
            <p:nvSpPr>
              <p:cNvPr id="53" name="Rectangle 62"/>
              <p:cNvSpPr>
                <a:spLocks noChangeArrowheads="1"/>
              </p:cNvSpPr>
              <p:nvPr/>
            </p:nvSpPr>
            <p:spPr bwMode="auto">
              <a:xfrm>
                <a:off x="43" y="2628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3.5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54" name="Rectangle 63"/>
              <p:cNvSpPr>
                <a:spLocks noChangeArrowheads="1"/>
              </p:cNvSpPr>
              <p:nvPr/>
            </p:nvSpPr>
            <p:spPr bwMode="auto">
              <a:xfrm>
                <a:off x="0" y="2628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9" name="Group 64"/>
            <p:cNvGrpSpPr>
              <a:grpSpLocks/>
            </p:cNvGrpSpPr>
            <p:nvPr/>
          </p:nvGrpSpPr>
          <p:grpSpPr bwMode="auto">
            <a:xfrm>
              <a:off x="692" y="2628"/>
              <a:ext cx="746" cy="374"/>
              <a:chOff x="692" y="2628"/>
              <a:chExt cx="746" cy="374"/>
            </a:xfrm>
          </p:grpSpPr>
          <p:sp>
            <p:nvSpPr>
              <p:cNvPr id="51" name="Rectangle 65"/>
              <p:cNvSpPr>
                <a:spLocks noChangeArrowheads="1"/>
              </p:cNvSpPr>
              <p:nvPr/>
            </p:nvSpPr>
            <p:spPr bwMode="auto">
              <a:xfrm>
                <a:off x="735" y="2628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T</a:t>
                </a:r>
                <a:r>
                  <a:rPr lang="en-US" altLang="zh-CN" sz="1200" baseline="-30000"/>
                  <a:t>1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52" name="Rectangle 66"/>
              <p:cNvSpPr>
                <a:spLocks noChangeArrowheads="1"/>
              </p:cNvSpPr>
              <p:nvPr/>
            </p:nvSpPr>
            <p:spPr bwMode="auto">
              <a:xfrm>
                <a:off x="692" y="2628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" name="Group 67"/>
            <p:cNvGrpSpPr>
              <a:grpSpLocks/>
            </p:cNvGrpSpPr>
            <p:nvPr/>
          </p:nvGrpSpPr>
          <p:grpSpPr bwMode="auto">
            <a:xfrm>
              <a:off x="1438" y="2628"/>
              <a:ext cx="1712" cy="374"/>
              <a:chOff x="1438" y="2628"/>
              <a:chExt cx="1712" cy="374"/>
            </a:xfrm>
          </p:grpSpPr>
          <p:sp>
            <p:nvSpPr>
              <p:cNvPr id="49" name="Rectangle 68"/>
              <p:cNvSpPr>
                <a:spLocks noChangeArrowheads="1"/>
              </p:cNvSpPr>
              <p:nvPr/>
            </p:nvSpPr>
            <p:spPr bwMode="auto">
              <a:xfrm>
                <a:off x="1481" y="2628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定时</a:t>
                </a:r>
                <a:r>
                  <a:rPr lang="en-US" altLang="zh-CN" sz="1200"/>
                  <a:t>/</a:t>
                </a:r>
                <a:r>
                  <a:rPr lang="zh-CN" altLang="en-US" sz="1200"/>
                  <a:t>计数器</a:t>
                </a:r>
                <a:r>
                  <a:rPr lang="en-US" altLang="zh-CN" sz="1200"/>
                  <a:t>1</a:t>
                </a:r>
                <a:r>
                  <a:rPr lang="zh-CN" altLang="en-US" sz="1200"/>
                  <a:t>外部输入</a:t>
                </a:r>
              </a:p>
              <a:p>
                <a:endParaRPr lang="en-US" altLang="zh-CN" sz="1200"/>
              </a:p>
            </p:txBody>
          </p:sp>
          <p:sp>
            <p:nvSpPr>
              <p:cNvPr id="50" name="Rectangle 69"/>
              <p:cNvSpPr>
                <a:spLocks noChangeArrowheads="1"/>
              </p:cNvSpPr>
              <p:nvPr/>
            </p:nvSpPr>
            <p:spPr bwMode="auto">
              <a:xfrm>
                <a:off x="1438" y="2628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0" y="3002"/>
              <a:ext cx="692" cy="374"/>
              <a:chOff x="0" y="3002"/>
              <a:chExt cx="692" cy="374"/>
            </a:xfrm>
          </p:grpSpPr>
          <p:sp>
            <p:nvSpPr>
              <p:cNvPr id="47" name="Rectangle 71"/>
              <p:cNvSpPr>
                <a:spLocks noChangeArrowheads="1"/>
              </p:cNvSpPr>
              <p:nvPr/>
            </p:nvSpPr>
            <p:spPr bwMode="auto">
              <a:xfrm>
                <a:off x="43" y="3002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3.6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48" name="Rectangle 72"/>
              <p:cNvSpPr>
                <a:spLocks noChangeArrowheads="1"/>
              </p:cNvSpPr>
              <p:nvPr/>
            </p:nvSpPr>
            <p:spPr bwMode="auto">
              <a:xfrm>
                <a:off x="0" y="3002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2" name="Group 73"/>
            <p:cNvGrpSpPr>
              <a:grpSpLocks/>
            </p:cNvGrpSpPr>
            <p:nvPr/>
          </p:nvGrpSpPr>
          <p:grpSpPr bwMode="auto">
            <a:xfrm>
              <a:off x="692" y="3002"/>
              <a:ext cx="746" cy="374"/>
              <a:chOff x="692" y="3002"/>
              <a:chExt cx="746" cy="374"/>
            </a:xfrm>
          </p:grpSpPr>
          <p:sp>
            <p:nvSpPr>
              <p:cNvPr id="45" name="Rectangle 74"/>
              <p:cNvSpPr>
                <a:spLocks noChangeArrowheads="1"/>
              </p:cNvSpPr>
              <p:nvPr/>
            </p:nvSpPr>
            <p:spPr bwMode="auto">
              <a:xfrm>
                <a:off x="735" y="3002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6700" algn="r"/>
                    <a:tab pos="2636838" algn="ctr"/>
                    <a:tab pos="5273675" algn="r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/WR</a:t>
                </a:r>
              </a:p>
              <a:p>
                <a:endParaRPr lang="en-US" altLang="zh-CN" sz="1200"/>
              </a:p>
            </p:txBody>
          </p:sp>
          <p:sp>
            <p:nvSpPr>
              <p:cNvPr id="46" name="Rectangle 75"/>
              <p:cNvSpPr>
                <a:spLocks noChangeArrowheads="1"/>
              </p:cNvSpPr>
              <p:nvPr/>
            </p:nvSpPr>
            <p:spPr bwMode="auto">
              <a:xfrm>
                <a:off x="692" y="3002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3" name="Group 76"/>
            <p:cNvGrpSpPr>
              <a:grpSpLocks/>
            </p:cNvGrpSpPr>
            <p:nvPr/>
          </p:nvGrpSpPr>
          <p:grpSpPr bwMode="auto">
            <a:xfrm>
              <a:off x="1438" y="3002"/>
              <a:ext cx="1712" cy="374"/>
              <a:chOff x="1438" y="3002"/>
              <a:chExt cx="1712" cy="374"/>
            </a:xfrm>
          </p:grpSpPr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1481" y="3002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/>
                  <a:t>外部</a:t>
                </a:r>
                <a:r>
                  <a:rPr lang="en-US" altLang="zh-CN" sz="1200"/>
                  <a:t>RAM</a:t>
                </a:r>
                <a:r>
                  <a:rPr lang="zh-CN" altLang="en-US" sz="1200"/>
                  <a:t>写信号</a:t>
                </a:r>
              </a:p>
              <a:p>
                <a:endParaRPr lang="en-US" altLang="zh-CN" sz="1200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1438" y="3002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" name="Group 79"/>
            <p:cNvGrpSpPr>
              <a:grpSpLocks/>
            </p:cNvGrpSpPr>
            <p:nvPr/>
          </p:nvGrpSpPr>
          <p:grpSpPr bwMode="auto">
            <a:xfrm>
              <a:off x="0" y="3376"/>
              <a:ext cx="692" cy="374"/>
              <a:chOff x="0" y="3376"/>
              <a:chExt cx="692" cy="374"/>
            </a:xfrm>
          </p:grpSpPr>
          <p:sp>
            <p:nvSpPr>
              <p:cNvPr id="41" name="Rectangle 80"/>
              <p:cNvSpPr>
                <a:spLocks noChangeArrowheads="1"/>
              </p:cNvSpPr>
              <p:nvPr/>
            </p:nvSpPr>
            <p:spPr bwMode="auto">
              <a:xfrm>
                <a:off x="43" y="3376"/>
                <a:ext cx="60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P</a:t>
                </a:r>
                <a:r>
                  <a:rPr lang="en-US" altLang="zh-CN" sz="1200" baseline="-30000"/>
                  <a:t>3.7</a:t>
                </a:r>
                <a:endParaRPr lang="en-US" altLang="zh-CN" sz="1200"/>
              </a:p>
              <a:p>
                <a:endParaRPr lang="en-US" altLang="zh-CN" sz="1200"/>
              </a:p>
            </p:txBody>
          </p:sp>
          <p:sp>
            <p:nvSpPr>
              <p:cNvPr id="42" name="Rectangle 81"/>
              <p:cNvSpPr>
                <a:spLocks noChangeArrowheads="1"/>
              </p:cNvSpPr>
              <p:nvPr/>
            </p:nvSpPr>
            <p:spPr bwMode="auto">
              <a:xfrm>
                <a:off x="0" y="3376"/>
                <a:ext cx="69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" name="Group 82"/>
            <p:cNvGrpSpPr>
              <a:grpSpLocks/>
            </p:cNvGrpSpPr>
            <p:nvPr/>
          </p:nvGrpSpPr>
          <p:grpSpPr bwMode="auto">
            <a:xfrm>
              <a:off x="692" y="3376"/>
              <a:ext cx="746" cy="374"/>
              <a:chOff x="692" y="3376"/>
              <a:chExt cx="746" cy="374"/>
            </a:xfrm>
          </p:grpSpPr>
          <p:sp>
            <p:nvSpPr>
              <p:cNvPr id="39" name="Rectangle 83"/>
              <p:cNvSpPr>
                <a:spLocks noChangeArrowheads="1"/>
              </p:cNvSpPr>
              <p:nvPr/>
            </p:nvSpPr>
            <p:spPr bwMode="auto">
              <a:xfrm>
                <a:off x="735" y="3376"/>
                <a:ext cx="66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/>
                  <a:t>/RD</a:t>
                </a:r>
              </a:p>
              <a:p>
                <a:endParaRPr lang="en-US" altLang="zh-CN" sz="1200"/>
              </a:p>
            </p:txBody>
          </p:sp>
          <p:sp>
            <p:nvSpPr>
              <p:cNvPr id="40" name="Rectangle 84"/>
              <p:cNvSpPr>
                <a:spLocks noChangeArrowheads="1"/>
              </p:cNvSpPr>
              <p:nvPr/>
            </p:nvSpPr>
            <p:spPr bwMode="auto">
              <a:xfrm>
                <a:off x="692" y="3376"/>
                <a:ext cx="746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6" name="Group 85"/>
            <p:cNvGrpSpPr>
              <a:grpSpLocks/>
            </p:cNvGrpSpPr>
            <p:nvPr/>
          </p:nvGrpSpPr>
          <p:grpSpPr bwMode="auto">
            <a:xfrm>
              <a:off x="1438" y="3376"/>
              <a:ext cx="1712" cy="374"/>
              <a:chOff x="1438" y="3376"/>
              <a:chExt cx="1712" cy="374"/>
            </a:xfrm>
          </p:grpSpPr>
          <p:sp>
            <p:nvSpPr>
              <p:cNvPr id="37" name="Rectangle 86"/>
              <p:cNvSpPr>
                <a:spLocks noChangeArrowheads="1"/>
              </p:cNvSpPr>
              <p:nvPr/>
            </p:nvSpPr>
            <p:spPr bwMode="auto">
              <a:xfrm>
                <a:off x="1481" y="3376"/>
                <a:ext cx="16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 dirty="0"/>
                  <a:t>外部</a:t>
                </a:r>
                <a:r>
                  <a:rPr lang="en-US" altLang="zh-CN" sz="1200" dirty="0"/>
                  <a:t>RAM</a:t>
                </a:r>
                <a:r>
                  <a:rPr lang="zh-CN" altLang="en-US" sz="1200" dirty="0"/>
                  <a:t>读信号</a:t>
                </a:r>
              </a:p>
              <a:p>
                <a:endParaRPr lang="en-US" altLang="zh-CN" sz="1200" dirty="0"/>
              </a:p>
            </p:txBody>
          </p:sp>
          <p:sp>
            <p:nvSpPr>
              <p:cNvPr id="38" name="Rectangle 87"/>
              <p:cNvSpPr>
                <a:spLocks noChangeArrowheads="1"/>
              </p:cNvSpPr>
              <p:nvPr/>
            </p:nvSpPr>
            <p:spPr bwMode="auto">
              <a:xfrm>
                <a:off x="1438" y="3376"/>
                <a:ext cx="171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" name="Rectangle 88"/>
          <p:cNvSpPr>
            <a:spLocks noChangeArrowheads="1"/>
          </p:cNvSpPr>
          <p:nvPr/>
        </p:nvSpPr>
        <p:spPr bwMode="auto">
          <a:xfrm>
            <a:off x="2021160" y="3451448"/>
            <a:ext cx="5791200" cy="2641848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44722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控制线：共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根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·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RST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VPD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备用电源引入端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，当电源发生故障，电源降到下限值时，备用电源经此端向内部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提供电压，以保护内部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中的数据不丢失）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复位输入信号，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高电平有效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。在振荡器工作时，在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RST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上作用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两个机器周期以上的高电平，将器件复位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/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· /EA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Vpp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：编程电压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具体电压值视芯片而定）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片外程序存储器访问允许信号，低电平有效。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/EA=1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，选择片内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程序存储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器；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/EA=0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，则程序存储器全部在片外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而不管片内是否有程序存储器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0929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信号引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脚（续）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）控制线：共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根（续）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·</a:t>
            </a:r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ALE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PROG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：编程脉冲）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地址锁存允许信号，输出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在访问片外存储器或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时，用于锁存低八位地址，以实现低八位地址与数据的隔离。即使不访问外部存储器，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ALE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端仍以固定的频率输出脉冲信号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此频率是振荡器频率的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1/6)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。在访问外部数据存储器时，出现一个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ALE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脉冲</a:t>
            </a:r>
            <a:endParaRPr lang="en-US" altLang="zh-CN" sz="22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ALE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可以驱动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LS TTL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负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载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片内程序存储器编程时，该引脚用于输入编程脉冲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PROG</a:t>
            </a:r>
          </a:p>
          <a:p>
            <a:pPr lvl="1"/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·/PSEN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片外程序存储器读选通信号，低电平有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效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从片外程序存储器取指期间，在每个机器周期中，当其有效时，程序存储器的内容被送上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口（数据总线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它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可以驱动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LSTTL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负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载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74193-6C1B-4F4C-BBE2-92000E7137E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4279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时钟电路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时钟电路用于产生单片机工作所需要的时钟信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号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内带有时钟电路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，在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片外通过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引脚接入定时控制元件（晶体振荡器和电容），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即构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成一个稳定的自激振荡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芯片内部有一个高增益反相放大器，而在芯片的外部，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之间跨接晶体振荡器和微调电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容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钟电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路组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成：振荡器及定时控制元件、时钟发生器、地址锁存允许信号 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ALE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4AB93-4918-46A2-B085-BFF3A96F9CC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8" name="Picture 8" descr="2-680C51单片微机的时钟电路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46258"/>
            <a:ext cx="4464496" cy="29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936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时钟电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路（续）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振荡器</a:t>
            </a:r>
            <a:r>
              <a:rPr lang="zh-CN" altLang="en-US" sz="2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及定时控制元件</a:t>
            </a:r>
            <a:endParaRPr lang="en-US" altLang="zh-CN" sz="22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芯片内部有一个高增益反相放大器，其输入端为芯片引脚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XTAL1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，其输出端为引脚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XTAL2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片外通过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XTAL1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XTAL2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引脚跨接晶体振荡器和微调电容，形成反馈电路，振荡器即可工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作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振荡器的工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PD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位（特殊功能寄存器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PCON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中的一位）控制。当 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PD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置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时，振荡器停止工作，系统进入低功耗工作状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态</a:t>
            </a:r>
            <a:endParaRPr lang="en-US" altLang="zh-CN" sz="20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振荡器的工作频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率在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1.2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12 MHz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之间，由于制造工艺的改进，有些单片机的频率范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围，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高端可达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40 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MHZ</a:t>
            </a:r>
          </a:p>
          <a:p>
            <a:pPr lvl="1"/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在由多片单片机组成的系统中，为了使各单片机之间时钟信号的同步，应当引入唯一的公用外部脉冲信号作为各单片机的振荡脉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冲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由外部输入时钟信号时，外部信号接入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XTAL1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XTAL2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悬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空不用。对外部信号的占空比没有要求，高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低电平持续时间应不小于 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20 ns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AB3609-01A1-4671-80BD-53A2C669829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729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时钟电路（续）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内部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时钟发生器</a:t>
            </a: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内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部时钟发生器实质上是一个</a:t>
            </a:r>
            <a:r>
              <a:rPr lang="en-US" altLang="zh-CN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分频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的触发器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。其输入由振荡器引入的，输出为两个节拍的时钟信号。输出的前半周期，节拍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）信号有效；后半周期，节拍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）信号有效。每个输出周期为一个计算机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的状态周期，即时钟发生器的输出为状态时钟。每个状态周期内包括一个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节拍和一个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节拍，形成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内的基本定时时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钟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信号</a:t>
            </a: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状态时钟经过</a:t>
            </a:r>
            <a:r>
              <a:rPr lang="en-US" altLang="zh-CN" sz="2200" dirty="0">
                <a:latin typeface="宋体" pitchFamily="2" charset="-122"/>
                <a:ea typeface="宋体" pitchFamily="2" charset="-122"/>
                <a:cs typeface="+mj-cs"/>
              </a:rPr>
              <a:t>3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分频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之后，产生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引脚上的信号输出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A11192-C6D0-4ADA-962F-843A2887AF3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4799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时序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定时单位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单片机执行指令是在时序电路的控制下一步一步进行的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的时序定时单位共有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个：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振荡周期</a:t>
            </a:r>
            <a:r>
              <a:rPr lang="en-US" altLang="zh-CN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节拍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时钟周期</a:t>
            </a:r>
            <a:r>
              <a:rPr lang="en-US" altLang="zh-CN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状态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机器周期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指令周期</a:t>
            </a:r>
            <a:endParaRPr lang="zh-CN" altLang="en-US" sz="22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D5484-BC28-43BB-88E7-DD78830EEC5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7" name="Group 1026"/>
          <p:cNvGrpSpPr>
            <a:grpSpLocks/>
          </p:cNvGrpSpPr>
          <p:nvPr/>
        </p:nvGrpSpPr>
        <p:grpSpPr bwMode="auto">
          <a:xfrm>
            <a:off x="755576" y="2753072"/>
            <a:ext cx="7893050" cy="3124200"/>
            <a:chOff x="1561" y="4842"/>
            <a:chExt cx="8640" cy="2340"/>
          </a:xfrm>
        </p:grpSpPr>
        <p:sp>
          <p:nvSpPr>
            <p:cNvPr id="8" name="Line 1027"/>
            <p:cNvSpPr>
              <a:spLocks noChangeShapeType="1"/>
            </p:cNvSpPr>
            <p:nvPr/>
          </p:nvSpPr>
          <p:spPr bwMode="auto">
            <a:xfrm>
              <a:off x="236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28"/>
            <p:cNvSpPr>
              <a:spLocks noChangeShapeType="1"/>
            </p:cNvSpPr>
            <p:nvPr/>
          </p:nvSpPr>
          <p:spPr bwMode="auto">
            <a:xfrm flipV="1">
              <a:off x="252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29"/>
            <p:cNvSpPr>
              <a:spLocks noChangeShapeType="1"/>
            </p:cNvSpPr>
            <p:nvPr/>
          </p:nvSpPr>
          <p:spPr bwMode="auto">
            <a:xfrm>
              <a:off x="252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30"/>
            <p:cNvSpPr>
              <a:spLocks noChangeShapeType="1"/>
            </p:cNvSpPr>
            <p:nvPr/>
          </p:nvSpPr>
          <p:spPr bwMode="auto">
            <a:xfrm>
              <a:off x="268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031"/>
            <p:cNvSpPr txBox="1">
              <a:spLocks noChangeArrowheads="1"/>
            </p:cNvSpPr>
            <p:nvPr/>
          </p:nvSpPr>
          <p:spPr bwMode="auto">
            <a:xfrm>
              <a:off x="230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</p:txBody>
        </p:sp>
        <p:sp>
          <p:nvSpPr>
            <p:cNvPr id="13" name="Text Box 1032"/>
            <p:cNvSpPr txBox="1">
              <a:spLocks noChangeArrowheads="1"/>
            </p:cNvSpPr>
            <p:nvPr/>
          </p:nvSpPr>
          <p:spPr bwMode="auto">
            <a:xfrm>
              <a:off x="262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4" name="Line 1033"/>
            <p:cNvSpPr>
              <a:spLocks noChangeShapeType="1"/>
            </p:cNvSpPr>
            <p:nvPr/>
          </p:nvSpPr>
          <p:spPr bwMode="auto">
            <a:xfrm flipV="1">
              <a:off x="2681" y="580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34"/>
            <p:cNvSpPr>
              <a:spLocks noChangeShapeType="1"/>
            </p:cNvSpPr>
            <p:nvPr/>
          </p:nvSpPr>
          <p:spPr bwMode="auto">
            <a:xfrm>
              <a:off x="268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35"/>
            <p:cNvSpPr>
              <a:spLocks noChangeShapeType="1"/>
            </p:cNvSpPr>
            <p:nvPr/>
          </p:nvSpPr>
          <p:spPr bwMode="auto">
            <a:xfrm flipV="1">
              <a:off x="284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036"/>
            <p:cNvSpPr>
              <a:spLocks noChangeShapeType="1"/>
            </p:cNvSpPr>
            <p:nvPr/>
          </p:nvSpPr>
          <p:spPr bwMode="auto">
            <a:xfrm>
              <a:off x="284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37"/>
            <p:cNvSpPr>
              <a:spLocks noChangeShapeType="1"/>
            </p:cNvSpPr>
            <p:nvPr/>
          </p:nvSpPr>
          <p:spPr bwMode="auto">
            <a:xfrm>
              <a:off x="300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38"/>
            <p:cNvSpPr>
              <a:spLocks noChangeShapeType="1"/>
            </p:cNvSpPr>
            <p:nvPr/>
          </p:nvSpPr>
          <p:spPr bwMode="auto">
            <a:xfrm flipV="1">
              <a:off x="3001" y="564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039"/>
            <p:cNvSpPr txBox="1">
              <a:spLocks noChangeArrowheads="1"/>
            </p:cNvSpPr>
            <p:nvPr/>
          </p:nvSpPr>
          <p:spPr bwMode="auto">
            <a:xfrm>
              <a:off x="2441" y="547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</p:txBody>
        </p:sp>
        <p:sp>
          <p:nvSpPr>
            <p:cNvPr id="21" name="Line 1040"/>
            <p:cNvSpPr>
              <a:spLocks noChangeShapeType="1"/>
            </p:cNvSpPr>
            <p:nvPr/>
          </p:nvSpPr>
          <p:spPr bwMode="auto">
            <a:xfrm>
              <a:off x="300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41"/>
            <p:cNvSpPr>
              <a:spLocks noChangeShapeType="1"/>
            </p:cNvSpPr>
            <p:nvPr/>
          </p:nvSpPr>
          <p:spPr bwMode="auto">
            <a:xfrm flipV="1">
              <a:off x="316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42"/>
            <p:cNvSpPr>
              <a:spLocks noChangeShapeType="1"/>
            </p:cNvSpPr>
            <p:nvPr/>
          </p:nvSpPr>
          <p:spPr bwMode="auto">
            <a:xfrm>
              <a:off x="3161" y="5989"/>
              <a:ext cx="160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43"/>
            <p:cNvSpPr>
              <a:spLocks noChangeShapeType="1"/>
            </p:cNvSpPr>
            <p:nvPr/>
          </p:nvSpPr>
          <p:spPr bwMode="auto">
            <a:xfrm>
              <a:off x="332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44"/>
            <p:cNvSpPr>
              <a:spLocks noChangeShapeType="1"/>
            </p:cNvSpPr>
            <p:nvPr/>
          </p:nvSpPr>
          <p:spPr bwMode="auto">
            <a:xfrm flipV="1">
              <a:off x="3321" y="580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045"/>
            <p:cNvSpPr>
              <a:spLocks noChangeShapeType="1"/>
            </p:cNvSpPr>
            <p:nvPr/>
          </p:nvSpPr>
          <p:spPr bwMode="auto">
            <a:xfrm>
              <a:off x="332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046"/>
            <p:cNvSpPr>
              <a:spLocks noChangeShapeType="1"/>
            </p:cNvSpPr>
            <p:nvPr/>
          </p:nvSpPr>
          <p:spPr bwMode="auto">
            <a:xfrm flipV="1">
              <a:off x="348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47"/>
            <p:cNvSpPr>
              <a:spLocks noChangeShapeType="1"/>
            </p:cNvSpPr>
            <p:nvPr/>
          </p:nvSpPr>
          <p:spPr bwMode="auto">
            <a:xfrm>
              <a:off x="348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48"/>
            <p:cNvSpPr>
              <a:spLocks noChangeShapeType="1"/>
            </p:cNvSpPr>
            <p:nvPr/>
          </p:nvSpPr>
          <p:spPr bwMode="auto">
            <a:xfrm>
              <a:off x="364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49"/>
            <p:cNvSpPr>
              <a:spLocks noChangeShapeType="1"/>
            </p:cNvSpPr>
            <p:nvPr/>
          </p:nvSpPr>
          <p:spPr bwMode="auto">
            <a:xfrm flipV="1">
              <a:off x="3641" y="564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50"/>
            <p:cNvSpPr>
              <a:spLocks noChangeShapeType="1"/>
            </p:cNvSpPr>
            <p:nvPr/>
          </p:nvSpPr>
          <p:spPr bwMode="auto">
            <a:xfrm>
              <a:off x="364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51"/>
            <p:cNvSpPr>
              <a:spLocks noChangeShapeType="1"/>
            </p:cNvSpPr>
            <p:nvPr/>
          </p:nvSpPr>
          <p:spPr bwMode="auto">
            <a:xfrm flipV="1">
              <a:off x="380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52"/>
            <p:cNvSpPr>
              <a:spLocks noChangeShapeType="1"/>
            </p:cNvSpPr>
            <p:nvPr/>
          </p:nvSpPr>
          <p:spPr bwMode="auto">
            <a:xfrm>
              <a:off x="380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3"/>
            <p:cNvSpPr>
              <a:spLocks noChangeShapeType="1"/>
            </p:cNvSpPr>
            <p:nvPr/>
          </p:nvSpPr>
          <p:spPr bwMode="auto">
            <a:xfrm>
              <a:off x="396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054"/>
            <p:cNvSpPr>
              <a:spLocks noChangeShapeType="1"/>
            </p:cNvSpPr>
            <p:nvPr/>
          </p:nvSpPr>
          <p:spPr bwMode="auto">
            <a:xfrm flipV="1">
              <a:off x="3961" y="580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55"/>
            <p:cNvSpPr>
              <a:spLocks noChangeShapeType="1"/>
            </p:cNvSpPr>
            <p:nvPr/>
          </p:nvSpPr>
          <p:spPr bwMode="auto">
            <a:xfrm>
              <a:off x="396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56"/>
            <p:cNvSpPr>
              <a:spLocks noChangeShapeType="1"/>
            </p:cNvSpPr>
            <p:nvPr/>
          </p:nvSpPr>
          <p:spPr bwMode="auto">
            <a:xfrm flipV="1">
              <a:off x="412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57"/>
            <p:cNvSpPr>
              <a:spLocks noChangeShapeType="1"/>
            </p:cNvSpPr>
            <p:nvPr/>
          </p:nvSpPr>
          <p:spPr bwMode="auto">
            <a:xfrm>
              <a:off x="412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58"/>
            <p:cNvSpPr>
              <a:spLocks noChangeShapeType="1"/>
            </p:cNvSpPr>
            <p:nvPr/>
          </p:nvSpPr>
          <p:spPr bwMode="auto">
            <a:xfrm>
              <a:off x="428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59"/>
            <p:cNvSpPr>
              <a:spLocks noChangeShapeType="1"/>
            </p:cNvSpPr>
            <p:nvPr/>
          </p:nvSpPr>
          <p:spPr bwMode="auto">
            <a:xfrm flipV="1">
              <a:off x="4281" y="564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060"/>
            <p:cNvSpPr>
              <a:spLocks noChangeShapeType="1"/>
            </p:cNvSpPr>
            <p:nvPr/>
          </p:nvSpPr>
          <p:spPr bwMode="auto">
            <a:xfrm>
              <a:off x="428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61"/>
            <p:cNvSpPr>
              <a:spLocks noChangeShapeType="1"/>
            </p:cNvSpPr>
            <p:nvPr/>
          </p:nvSpPr>
          <p:spPr bwMode="auto">
            <a:xfrm flipV="1">
              <a:off x="444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62"/>
            <p:cNvSpPr>
              <a:spLocks noChangeShapeType="1"/>
            </p:cNvSpPr>
            <p:nvPr/>
          </p:nvSpPr>
          <p:spPr bwMode="auto">
            <a:xfrm>
              <a:off x="444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63"/>
            <p:cNvSpPr>
              <a:spLocks noChangeShapeType="1"/>
            </p:cNvSpPr>
            <p:nvPr/>
          </p:nvSpPr>
          <p:spPr bwMode="auto">
            <a:xfrm>
              <a:off x="460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064"/>
            <p:cNvSpPr txBox="1">
              <a:spLocks noChangeArrowheads="1"/>
            </p:cNvSpPr>
            <p:nvPr/>
          </p:nvSpPr>
          <p:spPr bwMode="auto">
            <a:xfrm>
              <a:off x="4601" y="5742"/>
              <a:ext cx="4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P2</a:t>
              </a:r>
            </a:p>
          </p:txBody>
        </p:sp>
        <p:sp>
          <p:nvSpPr>
            <p:cNvPr id="46" name="Line 1065"/>
            <p:cNvSpPr>
              <a:spLocks noChangeShapeType="1"/>
            </p:cNvSpPr>
            <p:nvPr/>
          </p:nvSpPr>
          <p:spPr bwMode="auto">
            <a:xfrm flipV="1">
              <a:off x="4601" y="580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66"/>
            <p:cNvSpPr>
              <a:spLocks noChangeShapeType="1"/>
            </p:cNvSpPr>
            <p:nvPr/>
          </p:nvSpPr>
          <p:spPr bwMode="auto">
            <a:xfrm>
              <a:off x="460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67"/>
            <p:cNvSpPr>
              <a:spLocks noChangeShapeType="1"/>
            </p:cNvSpPr>
            <p:nvPr/>
          </p:nvSpPr>
          <p:spPr bwMode="auto">
            <a:xfrm flipV="1">
              <a:off x="476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68"/>
            <p:cNvSpPr>
              <a:spLocks noChangeShapeType="1"/>
            </p:cNvSpPr>
            <p:nvPr/>
          </p:nvSpPr>
          <p:spPr bwMode="auto">
            <a:xfrm>
              <a:off x="476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069"/>
            <p:cNvSpPr>
              <a:spLocks noChangeShapeType="1"/>
            </p:cNvSpPr>
            <p:nvPr/>
          </p:nvSpPr>
          <p:spPr bwMode="auto">
            <a:xfrm>
              <a:off x="492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70"/>
            <p:cNvSpPr>
              <a:spLocks noChangeShapeType="1"/>
            </p:cNvSpPr>
            <p:nvPr/>
          </p:nvSpPr>
          <p:spPr bwMode="auto">
            <a:xfrm flipV="1">
              <a:off x="4921" y="564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71"/>
            <p:cNvSpPr>
              <a:spLocks noChangeShapeType="1"/>
            </p:cNvSpPr>
            <p:nvPr/>
          </p:nvSpPr>
          <p:spPr bwMode="auto">
            <a:xfrm>
              <a:off x="492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072"/>
            <p:cNvSpPr>
              <a:spLocks noChangeShapeType="1"/>
            </p:cNvSpPr>
            <p:nvPr/>
          </p:nvSpPr>
          <p:spPr bwMode="auto">
            <a:xfrm flipV="1">
              <a:off x="508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73"/>
            <p:cNvSpPr>
              <a:spLocks noChangeShapeType="1"/>
            </p:cNvSpPr>
            <p:nvPr/>
          </p:nvSpPr>
          <p:spPr bwMode="auto">
            <a:xfrm>
              <a:off x="508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74"/>
            <p:cNvSpPr>
              <a:spLocks noChangeShapeType="1"/>
            </p:cNvSpPr>
            <p:nvPr/>
          </p:nvSpPr>
          <p:spPr bwMode="auto">
            <a:xfrm>
              <a:off x="524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75"/>
            <p:cNvSpPr>
              <a:spLocks noChangeShapeType="1"/>
            </p:cNvSpPr>
            <p:nvPr/>
          </p:nvSpPr>
          <p:spPr bwMode="auto">
            <a:xfrm flipV="1">
              <a:off x="5241" y="580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76"/>
            <p:cNvSpPr>
              <a:spLocks noChangeShapeType="1"/>
            </p:cNvSpPr>
            <p:nvPr/>
          </p:nvSpPr>
          <p:spPr bwMode="auto">
            <a:xfrm>
              <a:off x="524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077"/>
            <p:cNvSpPr>
              <a:spLocks noChangeShapeType="1"/>
            </p:cNvSpPr>
            <p:nvPr/>
          </p:nvSpPr>
          <p:spPr bwMode="auto">
            <a:xfrm flipV="1">
              <a:off x="540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78"/>
            <p:cNvSpPr>
              <a:spLocks noChangeShapeType="1"/>
            </p:cNvSpPr>
            <p:nvPr/>
          </p:nvSpPr>
          <p:spPr bwMode="auto">
            <a:xfrm>
              <a:off x="540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079"/>
            <p:cNvSpPr>
              <a:spLocks noChangeShapeType="1"/>
            </p:cNvSpPr>
            <p:nvPr/>
          </p:nvSpPr>
          <p:spPr bwMode="auto">
            <a:xfrm>
              <a:off x="556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80"/>
            <p:cNvSpPr>
              <a:spLocks noChangeShapeType="1"/>
            </p:cNvSpPr>
            <p:nvPr/>
          </p:nvSpPr>
          <p:spPr bwMode="auto">
            <a:xfrm flipV="1">
              <a:off x="5561" y="564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81"/>
            <p:cNvSpPr>
              <a:spLocks noChangeShapeType="1"/>
            </p:cNvSpPr>
            <p:nvPr/>
          </p:nvSpPr>
          <p:spPr bwMode="auto">
            <a:xfrm>
              <a:off x="556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82"/>
            <p:cNvSpPr>
              <a:spLocks noChangeShapeType="1"/>
            </p:cNvSpPr>
            <p:nvPr/>
          </p:nvSpPr>
          <p:spPr bwMode="auto">
            <a:xfrm flipV="1">
              <a:off x="572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83"/>
            <p:cNvSpPr>
              <a:spLocks noChangeShapeType="1"/>
            </p:cNvSpPr>
            <p:nvPr/>
          </p:nvSpPr>
          <p:spPr bwMode="auto">
            <a:xfrm>
              <a:off x="572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84"/>
            <p:cNvSpPr>
              <a:spLocks noChangeShapeType="1"/>
            </p:cNvSpPr>
            <p:nvPr/>
          </p:nvSpPr>
          <p:spPr bwMode="auto">
            <a:xfrm>
              <a:off x="588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85"/>
            <p:cNvSpPr>
              <a:spLocks noChangeShapeType="1"/>
            </p:cNvSpPr>
            <p:nvPr/>
          </p:nvSpPr>
          <p:spPr bwMode="auto">
            <a:xfrm flipV="1">
              <a:off x="5881" y="580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86"/>
            <p:cNvSpPr>
              <a:spLocks noChangeShapeType="1"/>
            </p:cNvSpPr>
            <p:nvPr/>
          </p:nvSpPr>
          <p:spPr bwMode="auto">
            <a:xfrm>
              <a:off x="5881" y="63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87"/>
            <p:cNvSpPr>
              <a:spLocks noChangeShapeType="1"/>
            </p:cNvSpPr>
            <p:nvPr/>
          </p:nvSpPr>
          <p:spPr bwMode="auto">
            <a:xfrm flipV="1">
              <a:off x="604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88"/>
            <p:cNvSpPr>
              <a:spLocks noChangeShapeType="1"/>
            </p:cNvSpPr>
            <p:nvPr/>
          </p:nvSpPr>
          <p:spPr bwMode="auto">
            <a:xfrm>
              <a:off x="6041" y="6002"/>
              <a:ext cx="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89"/>
            <p:cNvSpPr>
              <a:spLocks noChangeShapeType="1"/>
            </p:cNvSpPr>
            <p:nvPr/>
          </p:nvSpPr>
          <p:spPr bwMode="auto">
            <a:xfrm>
              <a:off x="6201" y="6002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90"/>
            <p:cNvSpPr>
              <a:spLocks noChangeShapeType="1"/>
            </p:cNvSpPr>
            <p:nvPr/>
          </p:nvSpPr>
          <p:spPr bwMode="auto">
            <a:xfrm flipV="1">
              <a:off x="6201" y="5242"/>
              <a:ext cx="0" cy="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91"/>
            <p:cNvSpPr>
              <a:spLocks noChangeShapeType="1"/>
            </p:cNvSpPr>
            <p:nvPr/>
          </p:nvSpPr>
          <p:spPr bwMode="auto">
            <a:xfrm>
              <a:off x="620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92"/>
            <p:cNvSpPr>
              <a:spLocks noChangeShapeType="1"/>
            </p:cNvSpPr>
            <p:nvPr/>
          </p:nvSpPr>
          <p:spPr bwMode="auto">
            <a:xfrm>
              <a:off x="636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093"/>
            <p:cNvSpPr>
              <a:spLocks noChangeShapeType="1"/>
            </p:cNvSpPr>
            <p:nvPr/>
          </p:nvSpPr>
          <p:spPr bwMode="auto">
            <a:xfrm>
              <a:off x="652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094"/>
            <p:cNvSpPr>
              <a:spLocks noChangeShapeType="1"/>
            </p:cNvSpPr>
            <p:nvPr/>
          </p:nvSpPr>
          <p:spPr bwMode="auto">
            <a:xfrm flipV="1">
              <a:off x="6521" y="580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095"/>
            <p:cNvSpPr>
              <a:spLocks noChangeShapeType="1"/>
            </p:cNvSpPr>
            <p:nvPr/>
          </p:nvSpPr>
          <p:spPr bwMode="auto">
            <a:xfrm>
              <a:off x="652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096"/>
            <p:cNvSpPr>
              <a:spLocks noChangeShapeType="1"/>
            </p:cNvSpPr>
            <p:nvPr/>
          </p:nvSpPr>
          <p:spPr bwMode="auto">
            <a:xfrm flipV="1">
              <a:off x="668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097"/>
            <p:cNvSpPr>
              <a:spLocks noChangeShapeType="1"/>
            </p:cNvSpPr>
            <p:nvPr/>
          </p:nvSpPr>
          <p:spPr bwMode="auto">
            <a:xfrm>
              <a:off x="668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098"/>
            <p:cNvSpPr>
              <a:spLocks noChangeShapeType="1"/>
            </p:cNvSpPr>
            <p:nvPr/>
          </p:nvSpPr>
          <p:spPr bwMode="auto">
            <a:xfrm>
              <a:off x="684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099"/>
            <p:cNvSpPr>
              <a:spLocks noChangeShapeType="1"/>
            </p:cNvSpPr>
            <p:nvPr/>
          </p:nvSpPr>
          <p:spPr bwMode="auto">
            <a:xfrm flipV="1">
              <a:off x="700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100"/>
            <p:cNvSpPr>
              <a:spLocks noChangeShapeType="1"/>
            </p:cNvSpPr>
            <p:nvPr/>
          </p:nvSpPr>
          <p:spPr bwMode="auto">
            <a:xfrm>
              <a:off x="700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101"/>
            <p:cNvSpPr>
              <a:spLocks noChangeShapeType="1"/>
            </p:cNvSpPr>
            <p:nvPr/>
          </p:nvSpPr>
          <p:spPr bwMode="auto">
            <a:xfrm>
              <a:off x="716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102"/>
            <p:cNvSpPr>
              <a:spLocks noChangeShapeType="1"/>
            </p:cNvSpPr>
            <p:nvPr/>
          </p:nvSpPr>
          <p:spPr bwMode="auto">
            <a:xfrm flipV="1">
              <a:off x="7161" y="580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103"/>
            <p:cNvSpPr>
              <a:spLocks noChangeShapeType="1"/>
            </p:cNvSpPr>
            <p:nvPr/>
          </p:nvSpPr>
          <p:spPr bwMode="auto">
            <a:xfrm>
              <a:off x="716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104"/>
            <p:cNvSpPr>
              <a:spLocks noChangeShapeType="1"/>
            </p:cNvSpPr>
            <p:nvPr/>
          </p:nvSpPr>
          <p:spPr bwMode="auto">
            <a:xfrm>
              <a:off x="732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105"/>
            <p:cNvSpPr>
              <a:spLocks noChangeShapeType="1"/>
            </p:cNvSpPr>
            <p:nvPr/>
          </p:nvSpPr>
          <p:spPr bwMode="auto">
            <a:xfrm>
              <a:off x="748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106"/>
            <p:cNvSpPr>
              <a:spLocks noChangeShapeType="1"/>
            </p:cNvSpPr>
            <p:nvPr/>
          </p:nvSpPr>
          <p:spPr bwMode="auto">
            <a:xfrm flipV="1">
              <a:off x="7481" y="564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107"/>
            <p:cNvSpPr>
              <a:spLocks noChangeShapeType="1"/>
            </p:cNvSpPr>
            <p:nvPr/>
          </p:nvSpPr>
          <p:spPr bwMode="auto">
            <a:xfrm>
              <a:off x="748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108"/>
            <p:cNvSpPr>
              <a:spLocks noChangeShapeType="1"/>
            </p:cNvSpPr>
            <p:nvPr/>
          </p:nvSpPr>
          <p:spPr bwMode="auto">
            <a:xfrm flipV="1">
              <a:off x="764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109"/>
            <p:cNvSpPr>
              <a:spLocks noChangeShapeType="1"/>
            </p:cNvSpPr>
            <p:nvPr/>
          </p:nvSpPr>
          <p:spPr bwMode="auto">
            <a:xfrm>
              <a:off x="764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110"/>
            <p:cNvSpPr>
              <a:spLocks noChangeShapeType="1"/>
            </p:cNvSpPr>
            <p:nvPr/>
          </p:nvSpPr>
          <p:spPr bwMode="auto">
            <a:xfrm flipV="1">
              <a:off x="7781" y="580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111"/>
            <p:cNvSpPr>
              <a:spLocks noChangeShapeType="1"/>
            </p:cNvSpPr>
            <p:nvPr/>
          </p:nvSpPr>
          <p:spPr bwMode="auto">
            <a:xfrm>
              <a:off x="780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112"/>
            <p:cNvSpPr>
              <a:spLocks noChangeShapeType="1"/>
            </p:cNvSpPr>
            <p:nvPr/>
          </p:nvSpPr>
          <p:spPr bwMode="auto">
            <a:xfrm flipV="1">
              <a:off x="796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13"/>
            <p:cNvSpPr>
              <a:spLocks noChangeShapeType="1"/>
            </p:cNvSpPr>
            <p:nvPr/>
          </p:nvSpPr>
          <p:spPr bwMode="auto">
            <a:xfrm>
              <a:off x="796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114"/>
            <p:cNvSpPr>
              <a:spLocks noChangeShapeType="1"/>
            </p:cNvSpPr>
            <p:nvPr/>
          </p:nvSpPr>
          <p:spPr bwMode="auto">
            <a:xfrm>
              <a:off x="812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115"/>
            <p:cNvSpPr>
              <a:spLocks noChangeShapeType="1"/>
            </p:cNvSpPr>
            <p:nvPr/>
          </p:nvSpPr>
          <p:spPr bwMode="auto">
            <a:xfrm flipV="1">
              <a:off x="8121" y="564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16"/>
            <p:cNvSpPr>
              <a:spLocks noChangeShapeType="1"/>
            </p:cNvSpPr>
            <p:nvPr/>
          </p:nvSpPr>
          <p:spPr bwMode="auto">
            <a:xfrm>
              <a:off x="812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117"/>
            <p:cNvSpPr>
              <a:spLocks noChangeShapeType="1"/>
            </p:cNvSpPr>
            <p:nvPr/>
          </p:nvSpPr>
          <p:spPr bwMode="auto">
            <a:xfrm>
              <a:off x="828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18"/>
            <p:cNvSpPr>
              <a:spLocks noChangeShapeType="1"/>
            </p:cNvSpPr>
            <p:nvPr/>
          </p:nvSpPr>
          <p:spPr bwMode="auto">
            <a:xfrm>
              <a:off x="844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1119"/>
            <p:cNvSpPr txBox="1">
              <a:spLocks noChangeArrowheads="1"/>
            </p:cNvSpPr>
            <p:nvPr/>
          </p:nvSpPr>
          <p:spPr bwMode="auto">
            <a:xfrm>
              <a:off x="8121" y="5742"/>
              <a:ext cx="4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endParaRPr kumimoji="0" lang="zh-CN" altLang="zh-CN" sz="1600"/>
            </a:p>
          </p:txBody>
        </p:sp>
        <p:sp>
          <p:nvSpPr>
            <p:cNvPr id="101" name="Line 1120"/>
            <p:cNvSpPr>
              <a:spLocks noChangeShapeType="1"/>
            </p:cNvSpPr>
            <p:nvPr/>
          </p:nvSpPr>
          <p:spPr bwMode="auto">
            <a:xfrm flipV="1">
              <a:off x="8441" y="580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121"/>
            <p:cNvSpPr>
              <a:spLocks noChangeShapeType="1"/>
            </p:cNvSpPr>
            <p:nvPr/>
          </p:nvSpPr>
          <p:spPr bwMode="auto">
            <a:xfrm>
              <a:off x="844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122"/>
            <p:cNvSpPr>
              <a:spLocks noChangeShapeType="1"/>
            </p:cNvSpPr>
            <p:nvPr/>
          </p:nvSpPr>
          <p:spPr bwMode="auto">
            <a:xfrm flipV="1">
              <a:off x="860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23"/>
            <p:cNvSpPr>
              <a:spLocks noChangeShapeType="1"/>
            </p:cNvSpPr>
            <p:nvPr/>
          </p:nvSpPr>
          <p:spPr bwMode="auto">
            <a:xfrm>
              <a:off x="860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24"/>
            <p:cNvSpPr>
              <a:spLocks noChangeShapeType="1"/>
            </p:cNvSpPr>
            <p:nvPr/>
          </p:nvSpPr>
          <p:spPr bwMode="auto">
            <a:xfrm flipV="1">
              <a:off x="8761" y="564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25"/>
            <p:cNvSpPr>
              <a:spLocks noChangeShapeType="1"/>
            </p:cNvSpPr>
            <p:nvPr/>
          </p:nvSpPr>
          <p:spPr bwMode="auto">
            <a:xfrm>
              <a:off x="876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126"/>
            <p:cNvSpPr>
              <a:spLocks noChangeShapeType="1"/>
            </p:cNvSpPr>
            <p:nvPr/>
          </p:nvSpPr>
          <p:spPr bwMode="auto">
            <a:xfrm flipV="1">
              <a:off x="892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27"/>
            <p:cNvSpPr>
              <a:spLocks noChangeShapeType="1"/>
            </p:cNvSpPr>
            <p:nvPr/>
          </p:nvSpPr>
          <p:spPr bwMode="auto">
            <a:xfrm>
              <a:off x="892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128"/>
            <p:cNvSpPr>
              <a:spLocks noChangeShapeType="1"/>
            </p:cNvSpPr>
            <p:nvPr/>
          </p:nvSpPr>
          <p:spPr bwMode="auto">
            <a:xfrm>
              <a:off x="908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129"/>
            <p:cNvSpPr>
              <a:spLocks noChangeShapeType="1"/>
            </p:cNvSpPr>
            <p:nvPr/>
          </p:nvSpPr>
          <p:spPr bwMode="auto">
            <a:xfrm flipV="1">
              <a:off x="9081" y="580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30"/>
            <p:cNvSpPr>
              <a:spLocks noChangeShapeType="1"/>
            </p:cNvSpPr>
            <p:nvPr/>
          </p:nvSpPr>
          <p:spPr bwMode="auto">
            <a:xfrm>
              <a:off x="908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31"/>
            <p:cNvSpPr>
              <a:spLocks noChangeShapeType="1"/>
            </p:cNvSpPr>
            <p:nvPr/>
          </p:nvSpPr>
          <p:spPr bwMode="auto">
            <a:xfrm>
              <a:off x="924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32"/>
            <p:cNvSpPr>
              <a:spLocks noChangeShapeType="1"/>
            </p:cNvSpPr>
            <p:nvPr/>
          </p:nvSpPr>
          <p:spPr bwMode="auto">
            <a:xfrm>
              <a:off x="940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33"/>
            <p:cNvSpPr>
              <a:spLocks noChangeShapeType="1"/>
            </p:cNvSpPr>
            <p:nvPr/>
          </p:nvSpPr>
          <p:spPr bwMode="auto">
            <a:xfrm flipV="1">
              <a:off x="9401" y="564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34"/>
            <p:cNvSpPr>
              <a:spLocks noChangeShapeType="1"/>
            </p:cNvSpPr>
            <p:nvPr/>
          </p:nvSpPr>
          <p:spPr bwMode="auto">
            <a:xfrm>
              <a:off x="940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35"/>
            <p:cNvSpPr>
              <a:spLocks noChangeShapeType="1"/>
            </p:cNvSpPr>
            <p:nvPr/>
          </p:nvSpPr>
          <p:spPr bwMode="auto">
            <a:xfrm flipV="1">
              <a:off x="956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36"/>
            <p:cNvSpPr>
              <a:spLocks noChangeShapeType="1"/>
            </p:cNvSpPr>
            <p:nvPr/>
          </p:nvSpPr>
          <p:spPr bwMode="auto">
            <a:xfrm>
              <a:off x="956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37"/>
            <p:cNvSpPr>
              <a:spLocks noChangeShapeType="1"/>
            </p:cNvSpPr>
            <p:nvPr/>
          </p:nvSpPr>
          <p:spPr bwMode="auto">
            <a:xfrm flipV="1">
              <a:off x="9721" y="5802"/>
              <a:ext cx="1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38"/>
            <p:cNvSpPr>
              <a:spLocks noChangeShapeType="1"/>
            </p:cNvSpPr>
            <p:nvPr/>
          </p:nvSpPr>
          <p:spPr bwMode="auto">
            <a:xfrm>
              <a:off x="9721" y="63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39"/>
            <p:cNvSpPr>
              <a:spLocks noChangeShapeType="1"/>
            </p:cNvSpPr>
            <p:nvPr/>
          </p:nvSpPr>
          <p:spPr bwMode="auto">
            <a:xfrm flipV="1">
              <a:off x="988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40"/>
            <p:cNvSpPr>
              <a:spLocks noChangeShapeType="1"/>
            </p:cNvSpPr>
            <p:nvPr/>
          </p:nvSpPr>
          <p:spPr bwMode="auto">
            <a:xfrm>
              <a:off x="9881" y="6002"/>
              <a:ext cx="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41"/>
            <p:cNvSpPr>
              <a:spLocks noChangeShapeType="1"/>
            </p:cNvSpPr>
            <p:nvPr/>
          </p:nvSpPr>
          <p:spPr bwMode="auto">
            <a:xfrm>
              <a:off x="10041" y="6002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142"/>
            <p:cNvSpPr>
              <a:spLocks noChangeShapeType="1"/>
            </p:cNvSpPr>
            <p:nvPr/>
          </p:nvSpPr>
          <p:spPr bwMode="auto">
            <a:xfrm flipV="1">
              <a:off x="10041" y="4882"/>
              <a:ext cx="0" cy="1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143"/>
            <p:cNvSpPr>
              <a:spLocks noChangeShapeType="1"/>
            </p:cNvSpPr>
            <p:nvPr/>
          </p:nvSpPr>
          <p:spPr bwMode="auto">
            <a:xfrm>
              <a:off x="10061" y="6302"/>
              <a:ext cx="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44"/>
            <p:cNvSpPr>
              <a:spLocks noChangeShapeType="1"/>
            </p:cNvSpPr>
            <p:nvPr/>
          </p:nvSpPr>
          <p:spPr bwMode="auto">
            <a:xfrm flipV="1">
              <a:off x="2341" y="4902"/>
              <a:ext cx="0" cy="2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145"/>
            <p:cNvSpPr>
              <a:spLocks noChangeShapeType="1"/>
            </p:cNvSpPr>
            <p:nvPr/>
          </p:nvSpPr>
          <p:spPr bwMode="auto">
            <a:xfrm>
              <a:off x="2681" y="634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6"/>
            <p:cNvSpPr>
              <a:spLocks noChangeShapeType="1"/>
            </p:cNvSpPr>
            <p:nvPr/>
          </p:nvSpPr>
          <p:spPr bwMode="auto">
            <a:xfrm>
              <a:off x="3001" y="6342"/>
              <a:ext cx="0" cy="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147"/>
            <p:cNvSpPr>
              <a:spLocks noChangeShapeType="1"/>
            </p:cNvSpPr>
            <p:nvPr/>
          </p:nvSpPr>
          <p:spPr bwMode="auto">
            <a:xfrm>
              <a:off x="2364" y="5519"/>
              <a:ext cx="3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148"/>
            <p:cNvSpPr>
              <a:spLocks noChangeShapeType="1"/>
            </p:cNvSpPr>
            <p:nvPr/>
          </p:nvSpPr>
          <p:spPr bwMode="auto">
            <a:xfrm>
              <a:off x="6221" y="5519"/>
              <a:ext cx="3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149"/>
            <p:cNvSpPr>
              <a:spLocks noChangeShapeType="1"/>
            </p:cNvSpPr>
            <p:nvPr/>
          </p:nvSpPr>
          <p:spPr bwMode="auto">
            <a:xfrm>
              <a:off x="2021" y="658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150"/>
            <p:cNvSpPr>
              <a:spLocks noChangeShapeType="1"/>
            </p:cNvSpPr>
            <p:nvPr/>
          </p:nvSpPr>
          <p:spPr bwMode="auto">
            <a:xfrm flipH="1">
              <a:off x="2681" y="6582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151"/>
            <p:cNvSpPr>
              <a:spLocks noChangeShapeType="1"/>
            </p:cNvSpPr>
            <p:nvPr/>
          </p:nvSpPr>
          <p:spPr bwMode="auto">
            <a:xfrm>
              <a:off x="2021" y="7022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52"/>
            <p:cNvSpPr>
              <a:spLocks noChangeShapeType="1"/>
            </p:cNvSpPr>
            <p:nvPr/>
          </p:nvSpPr>
          <p:spPr bwMode="auto">
            <a:xfrm flipH="1">
              <a:off x="3001" y="7022"/>
              <a:ext cx="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153"/>
            <p:cNvSpPr>
              <a:spLocks noChangeShapeType="1"/>
            </p:cNvSpPr>
            <p:nvPr/>
          </p:nvSpPr>
          <p:spPr bwMode="auto">
            <a:xfrm>
              <a:off x="2321" y="658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154"/>
            <p:cNvSpPr>
              <a:spLocks noChangeShapeType="1"/>
            </p:cNvSpPr>
            <p:nvPr/>
          </p:nvSpPr>
          <p:spPr bwMode="auto">
            <a:xfrm>
              <a:off x="2321" y="7022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55"/>
            <p:cNvSpPr>
              <a:spLocks noChangeShapeType="1"/>
            </p:cNvSpPr>
            <p:nvPr/>
          </p:nvSpPr>
          <p:spPr bwMode="auto">
            <a:xfrm flipH="1">
              <a:off x="2341" y="5062"/>
              <a:ext cx="3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56"/>
            <p:cNvSpPr>
              <a:spLocks noChangeShapeType="1"/>
            </p:cNvSpPr>
            <p:nvPr/>
          </p:nvSpPr>
          <p:spPr bwMode="auto">
            <a:xfrm>
              <a:off x="6901" y="5042"/>
              <a:ext cx="3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1157"/>
            <p:cNvSpPr txBox="1">
              <a:spLocks noChangeArrowheads="1"/>
            </p:cNvSpPr>
            <p:nvPr/>
          </p:nvSpPr>
          <p:spPr bwMode="auto">
            <a:xfrm>
              <a:off x="3181" y="6382"/>
              <a:ext cx="11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zh-CN" altLang="en-US" sz="1600" b="1"/>
                <a:t>振荡周期</a:t>
              </a:r>
            </a:p>
          </p:txBody>
        </p:sp>
        <p:sp>
          <p:nvSpPr>
            <p:cNvPr id="139" name="Text Box 1158"/>
            <p:cNvSpPr txBox="1">
              <a:spLocks noChangeArrowheads="1"/>
            </p:cNvSpPr>
            <p:nvPr/>
          </p:nvSpPr>
          <p:spPr bwMode="auto">
            <a:xfrm>
              <a:off x="3501" y="6802"/>
              <a:ext cx="11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zh-CN" altLang="en-US" sz="1600" b="1"/>
                <a:t>时钟周期</a:t>
              </a:r>
              <a:r>
                <a:rPr kumimoji="0" lang="en-US" altLang="zh-CN" sz="1600" b="1"/>
                <a:t>/</a:t>
              </a:r>
              <a:r>
                <a:rPr kumimoji="0" lang="zh-CN" altLang="en-US" sz="1600" b="1"/>
                <a:t>状态周期</a:t>
              </a:r>
            </a:p>
          </p:txBody>
        </p:sp>
        <p:sp>
          <p:nvSpPr>
            <p:cNvPr id="140" name="Text Box 1159"/>
            <p:cNvSpPr txBox="1">
              <a:spLocks noChangeArrowheads="1"/>
            </p:cNvSpPr>
            <p:nvPr/>
          </p:nvSpPr>
          <p:spPr bwMode="auto">
            <a:xfrm>
              <a:off x="3701" y="5142"/>
              <a:ext cx="11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zh-CN" altLang="en-US" sz="1600" b="1"/>
                <a:t>机器周期</a:t>
              </a:r>
            </a:p>
          </p:txBody>
        </p:sp>
        <p:sp>
          <p:nvSpPr>
            <p:cNvPr id="141" name="Text Box 1160"/>
            <p:cNvSpPr txBox="1">
              <a:spLocks noChangeArrowheads="1"/>
            </p:cNvSpPr>
            <p:nvPr/>
          </p:nvSpPr>
          <p:spPr bwMode="auto">
            <a:xfrm>
              <a:off x="7541" y="5142"/>
              <a:ext cx="11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zh-CN" altLang="en-US" sz="1600" b="1"/>
                <a:t>机器周期</a:t>
              </a:r>
            </a:p>
          </p:txBody>
        </p:sp>
        <p:sp>
          <p:nvSpPr>
            <p:cNvPr id="142" name="Text Box 1161"/>
            <p:cNvSpPr txBox="1">
              <a:spLocks noChangeArrowheads="1"/>
            </p:cNvSpPr>
            <p:nvPr/>
          </p:nvSpPr>
          <p:spPr bwMode="auto">
            <a:xfrm>
              <a:off x="5601" y="4842"/>
              <a:ext cx="11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zh-CN" altLang="en-US" sz="1600" b="1"/>
                <a:t>指令周期</a:t>
              </a:r>
            </a:p>
          </p:txBody>
        </p:sp>
        <p:sp>
          <p:nvSpPr>
            <p:cNvPr id="143" name="Line 1162"/>
            <p:cNvSpPr>
              <a:spLocks noChangeShapeType="1"/>
            </p:cNvSpPr>
            <p:nvPr/>
          </p:nvSpPr>
          <p:spPr bwMode="auto">
            <a:xfrm flipH="1">
              <a:off x="2201" y="5982"/>
              <a:ext cx="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1163"/>
            <p:cNvSpPr txBox="1">
              <a:spLocks noChangeArrowheads="1"/>
            </p:cNvSpPr>
            <p:nvPr/>
          </p:nvSpPr>
          <p:spPr bwMode="auto">
            <a:xfrm>
              <a:off x="1561" y="5838"/>
              <a:ext cx="8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OSC</a:t>
              </a:r>
            </a:p>
          </p:txBody>
        </p:sp>
        <p:sp>
          <p:nvSpPr>
            <p:cNvPr id="145" name="Text Box 1164"/>
            <p:cNvSpPr txBox="1">
              <a:spLocks noChangeArrowheads="1"/>
            </p:cNvSpPr>
            <p:nvPr/>
          </p:nvSpPr>
          <p:spPr bwMode="auto">
            <a:xfrm>
              <a:off x="308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46" name="Text Box 1165"/>
            <p:cNvSpPr txBox="1">
              <a:spLocks noChangeArrowheads="1"/>
            </p:cNvSpPr>
            <p:nvPr/>
          </p:nvSpPr>
          <p:spPr bwMode="auto">
            <a:xfrm>
              <a:off x="370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3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47" name="Text Box 1166"/>
            <p:cNvSpPr txBox="1">
              <a:spLocks noChangeArrowheads="1"/>
            </p:cNvSpPr>
            <p:nvPr/>
          </p:nvSpPr>
          <p:spPr bwMode="auto">
            <a:xfrm>
              <a:off x="432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4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48" name="Text Box 1167"/>
            <p:cNvSpPr txBox="1">
              <a:spLocks noChangeArrowheads="1"/>
            </p:cNvSpPr>
            <p:nvPr/>
          </p:nvSpPr>
          <p:spPr bwMode="auto">
            <a:xfrm>
              <a:off x="500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5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49" name="Text Box 1168"/>
            <p:cNvSpPr txBox="1">
              <a:spLocks noChangeArrowheads="1"/>
            </p:cNvSpPr>
            <p:nvPr/>
          </p:nvSpPr>
          <p:spPr bwMode="auto">
            <a:xfrm>
              <a:off x="562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6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0" name="Text Box 1169"/>
            <p:cNvSpPr txBox="1">
              <a:spLocks noChangeArrowheads="1"/>
            </p:cNvSpPr>
            <p:nvPr/>
          </p:nvSpPr>
          <p:spPr bwMode="auto">
            <a:xfrm>
              <a:off x="628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1" name="Text Box 1170"/>
            <p:cNvSpPr txBox="1">
              <a:spLocks noChangeArrowheads="1"/>
            </p:cNvSpPr>
            <p:nvPr/>
          </p:nvSpPr>
          <p:spPr bwMode="auto">
            <a:xfrm>
              <a:off x="692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2" name="Text Box 1171"/>
            <p:cNvSpPr txBox="1">
              <a:spLocks noChangeArrowheads="1"/>
            </p:cNvSpPr>
            <p:nvPr/>
          </p:nvSpPr>
          <p:spPr bwMode="auto">
            <a:xfrm>
              <a:off x="8221" y="547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4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3" name="Text Box 1172"/>
            <p:cNvSpPr txBox="1">
              <a:spLocks noChangeArrowheads="1"/>
            </p:cNvSpPr>
            <p:nvPr/>
          </p:nvSpPr>
          <p:spPr bwMode="auto">
            <a:xfrm>
              <a:off x="884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5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4" name="Text Box 1173"/>
            <p:cNvSpPr txBox="1">
              <a:spLocks noChangeArrowheads="1"/>
            </p:cNvSpPr>
            <p:nvPr/>
          </p:nvSpPr>
          <p:spPr bwMode="auto">
            <a:xfrm>
              <a:off x="756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3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5" name="Text Box 1174"/>
            <p:cNvSpPr txBox="1">
              <a:spLocks noChangeArrowheads="1"/>
            </p:cNvSpPr>
            <p:nvPr/>
          </p:nvSpPr>
          <p:spPr bwMode="auto">
            <a:xfrm>
              <a:off x="9481" y="5498"/>
              <a:ext cx="52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S</a:t>
              </a:r>
              <a:r>
                <a:rPr kumimoji="0" lang="en-US" altLang="zh-CN" sz="1600" baseline="-25000"/>
                <a:t>6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56" name="Line 1175"/>
            <p:cNvSpPr>
              <a:spLocks noChangeShapeType="1"/>
            </p:cNvSpPr>
            <p:nvPr/>
          </p:nvSpPr>
          <p:spPr bwMode="auto">
            <a:xfrm flipV="1">
              <a:off x="6841" y="5658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176"/>
            <p:cNvSpPr>
              <a:spLocks noChangeShapeType="1"/>
            </p:cNvSpPr>
            <p:nvPr/>
          </p:nvSpPr>
          <p:spPr bwMode="auto">
            <a:xfrm>
              <a:off x="6840" y="599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77"/>
            <p:cNvSpPr>
              <a:spLocks noChangeShapeType="1"/>
            </p:cNvSpPr>
            <p:nvPr/>
          </p:nvSpPr>
          <p:spPr bwMode="auto">
            <a:xfrm>
              <a:off x="6360" y="599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178"/>
            <p:cNvSpPr>
              <a:spLocks noChangeShapeType="1"/>
            </p:cNvSpPr>
            <p:nvPr/>
          </p:nvSpPr>
          <p:spPr bwMode="auto">
            <a:xfrm>
              <a:off x="7301" y="599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179"/>
            <p:cNvSpPr>
              <a:spLocks noChangeShapeType="1"/>
            </p:cNvSpPr>
            <p:nvPr/>
          </p:nvSpPr>
          <p:spPr bwMode="auto">
            <a:xfrm>
              <a:off x="7800" y="601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80"/>
            <p:cNvSpPr>
              <a:spLocks noChangeShapeType="1"/>
            </p:cNvSpPr>
            <p:nvPr/>
          </p:nvSpPr>
          <p:spPr bwMode="auto">
            <a:xfrm>
              <a:off x="8280" y="601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181"/>
            <p:cNvSpPr>
              <a:spLocks noChangeShapeType="1"/>
            </p:cNvSpPr>
            <p:nvPr/>
          </p:nvSpPr>
          <p:spPr bwMode="auto">
            <a:xfrm>
              <a:off x="8761" y="599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182"/>
            <p:cNvSpPr>
              <a:spLocks noChangeShapeType="1"/>
            </p:cNvSpPr>
            <p:nvPr/>
          </p:nvSpPr>
          <p:spPr bwMode="auto">
            <a:xfrm>
              <a:off x="9241" y="601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183"/>
            <p:cNvSpPr>
              <a:spLocks noChangeShapeType="1"/>
            </p:cNvSpPr>
            <p:nvPr/>
          </p:nvSpPr>
          <p:spPr bwMode="auto">
            <a:xfrm>
              <a:off x="9721" y="6018"/>
              <a:ext cx="1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1184"/>
            <p:cNvSpPr txBox="1">
              <a:spLocks noChangeArrowheads="1"/>
            </p:cNvSpPr>
            <p:nvPr/>
          </p:nvSpPr>
          <p:spPr bwMode="auto">
            <a:xfrm>
              <a:off x="294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66" name="Text Box 1185"/>
            <p:cNvSpPr txBox="1">
              <a:spLocks noChangeArrowheads="1"/>
            </p:cNvSpPr>
            <p:nvPr/>
          </p:nvSpPr>
          <p:spPr bwMode="auto">
            <a:xfrm>
              <a:off x="360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67" name="Text Box 1186"/>
            <p:cNvSpPr txBox="1">
              <a:spLocks noChangeArrowheads="1"/>
            </p:cNvSpPr>
            <p:nvPr/>
          </p:nvSpPr>
          <p:spPr bwMode="auto">
            <a:xfrm>
              <a:off x="4241" y="573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68" name="Text Box 1187"/>
            <p:cNvSpPr txBox="1">
              <a:spLocks noChangeArrowheads="1"/>
            </p:cNvSpPr>
            <p:nvPr/>
          </p:nvSpPr>
          <p:spPr bwMode="auto">
            <a:xfrm>
              <a:off x="488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69" name="Text Box 1188"/>
            <p:cNvSpPr txBox="1">
              <a:spLocks noChangeArrowheads="1"/>
            </p:cNvSpPr>
            <p:nvPr/>
          </p:nvSpPr>
          <p:spPr bwMode="auto">
            <a:xfrm>
              <a:off x="552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0" name="Text Box 1189"/>
            <p:cNvSpPr txBox="1">
              <a:spLocks noChangeArrowheads="1"/>
            </p:cNvSpPr>
            <p:nvPr/>
          </p:nvSpPr>
          <p:spPr bwMode="auto">
            <a:xfrm>
              <a:off x="614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1" name="Text Box 1190"/>
            <p:cNvSpPr txBox="1">
              <a:spLocks noChangeArrowheads="1"/>
            </p:cNvSpPr>
            <p:nvPr/>
          </p:nvSpPr>
          <p:spPr bwMode="auto">
            <a:xfrm>
              <a:off x="678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2" name="Text Box 1191"/>
            <p:cNvSpPr txBox="1">
              <a:spLocks noChangeArrowheads="1"/>
            </p:cNvSpPr>
            <p:nvPr/>
          </p:nvSpPr>
          <p:spPr bwMode="auto">
            <a:xfrm>
              <a:off x="742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3" name="Text Box 1192"/>
            <p:cNvSpPr txBox="1">
              <a:spLocks noChangeArrowheads="1"/>
            </p:cNvSpPr>
            <p:nvPr/>
          </p:nvSpPr>
          <p:spPr bwMode="auto">
            <a:xfrm>
              <a:off x="806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4" name="Text Box 1193"/>
            <p:cNvSpPr txBox="1">
              <a:spLocks noChangeArrowheads="1"/>
            </p:cNvSpPr>
            <p:nvPr/>
          </p:nvSpPr>
          <p:spPr bwMode="auto">
            <a:xfrm>
              <a:off x="870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5" name="Text Box 1194"/>
            <p:cNvSpPr txBox="1">
              <a:spLocks noChangeArrowheads="1"/>
            </p:cNvSpPr>
            <p:nvPr/>
          </p:nvSpPr>
          <p:spPr bwMode="auto">
            <a:xfrm>
              <a:off x="9341" y="5718"/>
              <a:ext cx="46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1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6" name="Text Box 1195"/>
            <p:cNvSpPr txBox="1">
              <a:spLocks noChangeArrowheads="1"/>
            </p:cNvSpPr>
            <p:nvPr/>
          </p:nvSpPr>
          <p:spPr bwMode="auto">
            <a:xfrm>
              <a:off x="328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7" name="Text Box 1196"/>
            <p:cNvSpPr txBox="1">
              <a:spLocks noChangeArrowheads="1"/>
            </p:cNvSpPr>
            <p:nvPr/>
          </p:nvSpPr>
          <p:spPr bwMode="auto">
            <a:xfrm>
              <a:off x="390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78" name="Text Box 1197"/>
            <p:cNvSpPr txBox="1">
              <a:spLocks noChangeArrowheads="1"/>
            </p:cNvSpPr>
            <p:nvPr/>
          </p:nvSpPr>
          <p:spPr bwMode="auto">
            <a:xfrm>
              <a:off x="456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endParaRPr kumimoji="0" lang="zh-CN" altLang="zh-CN" sz="1600"/>
            </a:p>
          </p:txBody>
        </p:sp>
        <p:sp>
          <p:nvSpPr>
            <p:cNvPr id="179" name="Text Box 1198"/>
            <p:cNvSpPr txBox="1">
              <a:spLocks noChangeArrowheads="1"/>
            </p:cNvSpPr>
            <p:nvPr/>
          </p:nvSpPr>
          <p:spPr bwMode="auto">
            <a:xfrm>
              <a:off x="520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0" name="Text Box 1199"/>
            <p:cNvSpPr txBox="1">
              <a:spLocks noChangeArrowheads="1"/>
            </p:cNvSpPr>
            <p:nvPr/>
          </p:nvSpPr>
          <p:spPr bwMode="auto">
            <a:xfrm>
              <a:off x="582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1" name="Text Box 1200"/>
            <p:cNvSpPr txBox="1">
              <a:spLocks noChangeArrowheads="1"/>
            </p:cNvSpPr>
            <p:nvPr/>
          </p:nvSpPr>
          <p:spPr bwMode="auto">
            <a:xfrm>
              <a:off x="648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2" name="Text Box 1201"/>
            <p:cNvSpPr txBox="1">
              <a:spLocks noChangeArrowheads="1"/>
            </p:cNvSpPr>
            <p:nvPr/>
          </p:nvSpPr>
          <p:spPr bwMode="auto">
            <a:xfrm>
              <a:off x="710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3" name="Text Box 1202"/>
            <p:cNvSpPr txBox="1">
              <a:spLocks noChangeArrowheads="1"/>
            </p:cNvSpPr>
            <p:nvPr/>
          </p:nvSpPr>
          <p:spPr bwMode="auto">
            <a:xfrm>
              <a:off x="776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4" name="Text Box 1203"/>
            <p:cNvSpPr txBox="1">
              <a:spLocks noChangeArrowheads="1"/>
            </p:cNvSpPr>
            <p:nvPr/>
          </p:nvSpPr>
          <p:spPr bwMode="auto">
            <a:xfrm>
              <a:off x="840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5" name="Text Box 1204"/>
            <p:cNvSpPr txBox="1">
              <a:spLocks noChangeArrowheads="1"/>
            </p:cNvSpPr>
            <p:nvPr/>
          </p:nvSpPr>
          <p:spPr bwMode="auto">
            <a:xfrm>
              <a:off x="904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  <p:sp>
          <p:nvSpPr>
            <p:cNvPr id="186" name="Text Box 1205"/>
            <p:cNvSpPr txBox="1">
              <a:spLocks noChangeArrowheads="1"/>
            </p:cNvSpPr>
            <p:nvPr/>
          </p:nvSpPr>
          <p:spPr bwMode="auto">
            <a:xfrm>
              <a:off x="9681" y="5718"/>
              <a:ext cx="4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1600"/>
                <a:t>P</a:t>
              </a:r>
              <a:r>
                <a:rPr kumimoji="0" lang="en-US" altLang="zh-CN" sz="1600" baseline="-25000"/>
                <a:t>2</a:t>
              </a:r>
              <a:endParaRPr kumimoji="0" lang="en-US" altLang="zh-CN" sz="1600"/>
            </a:p>
            <a:p>
              <a:pPr algn="just">
                <a:spcBef>
                  <a:spcPct val="0"/>
                </a:spcBef>
              </a:pPr>
              <a:endParaRPr kumimoji="0" lang="en-US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1834039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时序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定时单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位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736"/>
            <a:ext cx="8856662" cy="5327650"/>
          </a:xfrm>
        </p:spPr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1) </a:t>
            </a:r>
            <a:r>
              <a:rPr lang="zh-CN" altLang="en-US" sz="2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振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荡周期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节拍</a:t>
            </a:r>
            <a:r>
              <a:rPr lang="en-US" altLang="zh-CN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</a:t>
            </a: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为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单片机提供定时信号的振荡脉冲的周期称为振荡周期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2) </a:t>
            </a:r>
            <a:r>
              <a:rPr lang="zh-CN" altLang="en-US" sz="2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钟周期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状态周期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状态</a:t>
            </a:r>
            <a:r>
              <a:rPr lang="en-US" altLang="zh-CN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</a:t>
            </a: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钟周期是振荡周期的两倍，又称状态周期或状态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。一个状态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有两个节拍，其前半周期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对应节拍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叫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，后半周期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对应节拍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叫</a:t>
            </a:r>
            <a:r>
              <a:rPr lang="en-US" altLang="zh-CN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3) </a:t>
            </a:r>
            <a:r>
              <a:rPr lang="zh-CN" altLang="en-US" sz="2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</a:t>
            </a:r>
            <a:r>
              <a:rPr lang="zh-CN" altLang="en-US" sz="2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器周</a:t>
            </a:r>
            <a:r>
              <a:rPr lang="zh-CN" altLang="en-US" sz="2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期</a:t>
            </a:r>
            <a:endParaRPr lang="en-US" altLang="zh-CN" sz="2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通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常将完成一个基本操作所需的时间称为机器周期。 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采用定时控制方式，因此它有固定的机器周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期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规定一个机器周期的宽度为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6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个状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态，表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示为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S1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S6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。一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个机器周期共有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个振荡脉冲周期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，机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器周期就是振荡脉冲的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分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频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机器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周期是单片机的最小时间单位</a:t>
            </a:r>
          </a:p>
          <a:p>
            <a:endParaRPr lang="en-US" altLang="zh-CN" sz="26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1"/>
            <a:endParaRPr lang="zh-CN" altLang="en-US" sz="22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6400F-C86D-47FB-ADD7-50816615DA8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155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时序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定时单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位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 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指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令周期</a:t>
            </a: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执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行一条指令所需要的时间称为指令周期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en-US" altLang="zh-CN" sz="2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的指令周期根据指令的不同，可包含有一、二、三、四个机器周</a:t>
            </a:r>
            <a:r>
              <a:rPr lang="zh-CN" altLang="en-US" sz="2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期</a:t>
            </a:r>
            <a:endParaRPr lang="en-US" altLang="zh-CN" sz="22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endParaRPr lang="en-US" altLang="zh-CN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例如，设单片机外接晶振为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12MHz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时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，四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个周期的具体值为：</a:t>
            </a:r>
          </a:p>
          <a:p>
            <a:pPr marL="457200" lvl="1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            振荡周期＝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1/12MHz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1/12μs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0.0833μs</a:t>
            </a:r>
          </a:p>
          <a:p>
            <a:pPr marL="457200" lvl="1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            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时钟周期＝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1/6 </a:t>
            </a:r>
            <a:r>
              <a:rPr lang="en-US" altLang="zh-CN" sz="2200" b="0" dirty="0" err="1" smtClean="0">
                <a:latin typeface="宋体" pitchFamily="2" charset="-122"/>
                <a:ea typeface="宋体" pitchFamily="2" charset="-122"/>
                <a:cs typeface="+mj-cs"/>
              </a:rPr>
              <a:t>μs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0.167 </a:t>
            </a:r>
            <a:r>
              <a:rPr lang="en-US" altLang="zh-CN" sz="2200" b="0" dirty="0" err="1" smtClean="0">
                <a:latin typeface="宋体" pitchFamily="2" charset="-122"/>
                <a:ea typeface="宋体" pitchFamily="2" charset="-122"/>
                <a:cs typeface="+mj-cs"/>
              </a:rPr>
              <a:t>μs</a:t>
            </a:r>
            <a:endParaRPr lang="en-US" altLang="zh-CN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            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机器周期＝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1μs</a:t>
            </a:r>
          </a:p>
          <a:p>
            <a:pPr marL="457200" lvl="1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            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指令周期＝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4μs</a:t>
            </a:r>
          </a:p>
          <a:p>
            <a:pPr lvl="1"/>
            <a:endParaRPr lang="zh-CN" altLang="en-US" sz="1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endParaRPr lang="en-US" altLang="zh-CN" sz="26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1"/>
            <a:endParaRPr lang="zh-CN" altLang="en-US" sz="22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75421-142B-42BF-84E7-54316311455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464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单片机基本结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微处理器；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）数据存储器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128B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特殊功能寄存器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SFR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）内部程序存储器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4KB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zh-CN" altLang="en-US" sz="2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定时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计数器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T0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和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T1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5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双向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可编程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GPIO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，并行端口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P0~P3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6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UART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串行端口；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中断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控制系统；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内部时钟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电路；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FC3FE-9784-4285-ADF1-0B0EF665E68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27433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指令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时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序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指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令按其长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度分：</a:t>
            </a:r>
            <a:r>
              <a:rPr lang="zh-CN" altLang="en-US" sz="2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</a:t>
            </a:r>
            <a:r>
              <a:rPr lang="zh-CN" altLang="en-US" sz="2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节、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双字</a:t>
            </a:r>
            <a:r>
              <a:rPr lang="zh-CN" altLang="en-US" sz="2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节和</a:t>
            </a:r>
            <a:r>
              <a:rPr lang="zh-CN" altLang="en-US" sz="2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三字节指</a:t>
            </a:r>
            <a:r>
              <a:rPr lang="zh-CN" altLang="en-US" sz="2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令</a:t>
            </a:r>
            <a:endParaRPr lang="en-US" altLang="zh-CN" sz="26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单字节或双字节指令可能是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单机器周期或双机器周期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lang="en-US" altLang="zh-CN" sz="22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三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字节指令是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双机器周期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lang="en-US" altLang="zh-CN" sz="22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乘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除指令是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四个机器周期的</a:t>
            </a:r>
            <a:endParaRPr lang="zh-CN" altLang="en-US" sz="22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endParaRPr lang="en-US" altLang="zh-CN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1) 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机器周期指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令</a:t>
            </a:r>
            <a:endParaRPr lang="en-US" altLang="zh-CN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双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字节时，执行在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S1P2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开始，操作码被读入指令寄存器；在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S4P2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时，再读入第二个字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节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字节时，执行在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S1P2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开始，操作码被读入指令寄存器；在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S4P2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时仍有读操作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，被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读入的字节（即下一操作码）被忽略，且此时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并不增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量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以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上两种情况均在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S6P2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时结束操作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endParaRPr lang="zh-CN" altLang="en-US" sz="22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1EFBBA-555D-4E52-AD9D-612D4AD2810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777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指令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时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2) 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双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机器周期指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令</a:t>
            </a:r>
            <a:endParaRPr lang="en-US" altLang="zh-CN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字节第一种情况：执行在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S1P2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开始，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在两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个机器周期中，共发生四次读操作，但是后三次操作都无效。</a:t>
            </a: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字节第二种情况：执行在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S1P2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开始，操作码被读入指令寄存器；在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S4P2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时，再读入的字节被忽略。由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S5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开始送出外部数据存储器的地址，随后是读或写的操作。在读、写期间，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不输出有效信号。在第二个机器周期，片外数据存储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器寻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址和选通，但不产生取指操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作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AB996-4495-46BB-A57C-0E7DAD847E3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4424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指令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时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序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信号是为地址锁存而定义的，每有效一次对应单片机进行一次读指令操作。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信号以振荡脉冲六分之一的频率出现，因此在一个机器周期中，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信号两次有效，第一次在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S1P2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S2P1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期间，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/>
            </a:r>
            <a:b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</a:b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第二次在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S4P2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S5P1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期间，有效宽度为一个状态周期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S</a:t>
            </a:r>
            <a:endParaRPr lang="zh-CN" altLang="en-US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字节单周期指令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（如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INC  A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只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需进行一次读指令操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第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二个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有效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时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,PC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没有加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1,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读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出的还是原指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令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+mj-cs"/>
              </a:rPr>
              <a:t>双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字节单周期指令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（如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ADD A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，＃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data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两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次读操作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都有效，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第一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次读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指令操作码，第二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次读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指令第二字节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#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data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字节双周期指令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（如 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INC  DPTR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两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个机器周期共进行四次读指令的操作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，后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三次的读操作全是无效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字节双周期指令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（如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MOVX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MOVX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类指令情况有所不同。因为执行这类指令时，先在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读取指令，然后对外部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进行读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写操作。第一机器周期时，与其它指令一样，第一次读指令（操作码）有效，第二次读指令操作无效。第二周期时，进行外部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访问，此时与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信号无关，因此不产生读指令操作</a:t>
            </a:r>
            <a:endParaRPr lang="zh-CN" altLang="en-US" sz="1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79BBE5-D914-4BA1-9C1F-DEA16FF3D8B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8998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指令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时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序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11794-0375-417F-941B-22FBF0A4B60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8" name="Picture 23" descr="2-8 80C51取指和执行时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72008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3535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访问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外部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ROM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和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RAM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的时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序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对外部程序存贮器的访问使用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作读选通信号</a:t>
            </a:r>
            <a:endParaRPr lang="en-US" altLang="zh-CN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1) 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访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问外部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的时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序</a:t>
            </a: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当从外部程序存贮器读取指令时，需要使用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位地址，且高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位地址从从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口输出，并且在整个机器周期内保持不变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8F14D-ADE5-4623-920A-7AE6D004565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9" name="Picture 3" descr="读ROM时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91544"/>
            <a:ext cx="617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322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访问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外部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ROM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和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RAM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的时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序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2) 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访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问外部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的时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序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6BCF0-AFFA-4570-9F7E-CB5B2B27D77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8" name="Picture 4" descr="读RAM时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0680"/>
            <a:ext cx="7620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3747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工作方式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单片机工作方式</a:t>
            </a:r>
            <a:endParaRPr lang="en-US" altLang="zh-CN" sz="26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复位</a:t>
            </a:r>
            <a:endParaRPr lang="en-US" altLang="zh-CN" sz="26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程序</a:t>
            </a:r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执行</a:t>
            </a:r>
            <a:endParaRPr lang="en-US" altLang="zh-CN" sz="26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低功耗</a:t>
            </a:r>
            <a:endParaRPr lang="en-US" altLang="zh-CN" sz="26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编程</a:t>
            </a:r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和校验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B6607-9DBA-4D9F-B291-42772892BC33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29408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复位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>
                <a:latin typeface="宋体" pitchFamily="2" charset="-122"/>
                <a:ea typeface="宋体" pitchFamily="2" charset="-122"/>
                <a:cs typeface="+mj-cs"/>
              </a:rPr>
              <a:t>1) </a:t>
            </a:r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复位操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endParaRPr lang="en-US" altLang="zh-CN" sz="26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复位是单片机的初始化操作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，主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要功能是把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初始化为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，使单片机从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单元开始执行程序。当由于程序运行出错或操作错误使系统处于死锁状态时，为摆脱困境，可以按复位键以重新启动，也可以通过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WDT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看门狗定时器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来强迫复位（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WDT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可在单片机系统受干扰使程序不能正常运行时，自动产生复位信号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除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之外，复位操作还对其它一些特殊功能寄存器有影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响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复位操作还对单片机的个别引脚信号有影响。例如在复位期间，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/PSEN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信号变为无效状态，即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ALE=0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/PSEN =l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20A02-0C7E-4932-8A26-F0FA90A1EB6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750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复位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1) </a:t>
            </a:r>
            <a:r>
              <a:rPr lang="zh-CN" altLang="en-US" sz="2600" b="0" dirty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复位操</a:t>
            </a:r>
            <a:r>
              <a:rPr lang="zh-CN" altLang="en-US" sz="26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作（续）</a:t>
            </a:r>
            <a:endParaRPr lang="zh-CN" altLang="en-US" sz="2200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468C8-2AAD-4794-BBEC-861D7F4D14A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9552" y="1556792"/>
            <a:ext cx="8136904" cy="4914900"/>
            <a:chOff x="-3" y="-3"/>
            <a:chExt cx="3166" cy="369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0" y="0"/>
              <a:ext cx="3160" cy="3690"/>
              <a:chOff x="0" y="0"/>
              <a:chExt cx="3160" cy="3690"/>
            </a:xfrm>
          </p:grpSpPr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742" cy="438"/>
                <a:chOff x="0" y="0"/>
                <a:chExt cx="742" cy="438"/>
              </a:xfrm>
            </p:grpSpPr>
            <p:sp>
              <p:nvSpPr>
                <p:cNvPr id="128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6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zh-CN" altLang="en-US" sz="1600">
                      <a:ea typeface="黑体" panose="02010609060101010101" pitchFamily="49" charset="-122"/>
                    </a:rPr>
                    <a:t>特殊功能寄存器</a:t>
                  </a:r>
                  <a:endParaRPr lang="zh-CN" altLang="en-US" sz="1600"/>
                </a:p>
              </p:txBody>
            </p:sp>
            <p:sp>
              <p:nvSpPr>
                <p:cNvPr id="129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42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742" y="0"/>
                <a:ext cx="734" cy="438"/>
                <a:chOff x="742" y="0"/>
                <a:chExt cx="734" cy="438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785" y="0"/>
                  <a:ext cx="648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zh-CN" altLang="en-US" sz="1600">
                      <a:ea typeface="黑体" panose="02010609060101010101" pitchFamily="49" charset="-122"/>
                    </a:rPr>
                    <a:t>初始状态</a:t>
                  </a:r>
                  <a:endParaRPr lang="zh-CN" altLang="en-US" sz="1600"/>
                </a:p>
              </p:txBody>
            </p:sp>
            <p:sp>
              <p:nvSpPr>
                <p:cNvPr id="127" name="Rectangle 13"/>
                <p:cNvSpPr>
                  <a:spLocks noChangeArrowheads="1"/>
                </p:cNvSpPr>
                <p:nvPr/>
              </p:nvSpPr>
              <p:spPr bwMode="auto">
                <a:xfrm>
                  <a:off x="742" y="0"/>
                  <a:ext cx="734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1476" y="0"/>
                <a:ext cx="846" cy="438"/>
                <a:chOff x="1476" y="0"/>
                <a:chExt cx="846" cy="438"/>
              </a:xfrm>
            </p:grpSpPr>
            <p:sp>
              <p:nvSpPr>
                <p:cNvPr id="124" name="Rectangle 15"/>
                <p:cNvSpPr>
                  <a:spLocks noChangeArrowheads="1"/>
                </p:cNvSpPr>
                <p:nvPr/>
              </p:nvSpPr>
              <p:spPr bwMode="auto">
                <a:xfrm>
                  <a:off x="1519" y="0"/>
                  <a:ext cx="760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zh-CN" altLang="en-US" sz="1600">
                      <a:ea typeface="黑体" panose="02010609060101010101" pitchFamily="49" charset="-122"/>
                    </a:rPr>
                    <a:t>特殊功能寄存器</a:t>
                  </a:r>
                  <a:endParaRPr lang="zh-CN" altLang="en-US" sz="1600"/>
                </a:p>
              </p:txBody>
            </p:sp>
            <p:sp>
              <p:nvSpPr>
                <p:cNvPr id="125" name="Rectangle 16"/>
                <p:cNvSpPr>
                  <a:spLocks noChangeArrowheads="1"/>
                </p:cNvSpPr>
                <p:nvPr/>
              </p:nvSpPr>
              <p:spPr bwMode="auto">
                <a:xfrm>
                  <a:off x="1476" y="0"/>
                  <a:ext cx="846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2322" y="0"/>
                <a:ext cx="838" cy="438"/>
                <a:chOff x="2322" y="0"/>
                <a:chExt cx="838" cy="438"/>
              </a:xfrm>
            </p:grpSpPr>
            <p:sp>
              <p:nvSpPr>
                <p:cNvPr id="122" name="Rectangle 18"/>
                <p:cNvSpPr>
                  <a:spLocks noChangeArrowheads="1"/>
                </p:cNvSpPr>
                <p:nvPr/>
              </p:nvSpPr>
              <p:spPr bwMode="auto">
                <a:xfrm>
                  <a:off x="2365" y="0"/>
                  <a:ext cx="752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zh-CN" altLang="en-US" sz="1600">
                      <a:ea typeface="黑体" panose="02010609060101010101" pitchFamily="49" charset="-122"/>
                    </a:rPr>
                    <a:t>初始状态</a:t>
                  </a:r>
                  <a:endParaRPr lang="zh-CN" altLang="en-US" sz="1600"/>
                </a:p>
              </p:txBody>
            </p:sp>
            <p:sp>
              <p:nvSpPr>
                <p:cNvPr id="123" name="Rectangle 19"/>
                <p:cNvSpPr>
                  <a:spLocks noChangeArrowheads="1"/>
                </p:cNvSpPr>
                <p:nvPr/>
              </p:nvSpPr>
              <p:spPr bwMode="auto">
                <a:xfrm>
                  <a:off x="2322" y="0"/>
                  <a:ext cx="838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0" y="438"/>
                <a:ext cx="742" cy="323"/>
                <a:chOff x="0" y="438"/>
                <a:chExt cx="742" cy="323"/>
              </a:xfrm>
            </p:grpSpPr>
            <p:sp>
              <p:nvSpPr>
                <p:cNvPr id="1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438"/>
                  <a:ext cx="65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ACC/A</a:t>
                  </a:r>
                  <a:endParaRPr lang="en-US" altLang="zh-CN" sz="1600"/>
                </a:p>
              </p:txBody>
            </p:sp>
            <p:sp>
              <p:nvSpPr>
                <p:cNvPr id="12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438"/>
                  <a:ext cx="74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742" y="438"/>
                <a:ext cx="734" cy="323"/>
                <a:chOff x="742" y="438"/>
                <a:chExt cx="734" cy="323"/>
              </a:xfrm>
            </p:grpSpPr>
            <p:sp>
              <p:nvSpPr>
                <p:cNvPr id="118" name="Rectangle 24"/>
                <p:cNvSpPr>
                  <a:spLocks noChangeArrowheads="1"/>
                </p:cNvSpPr>
                <p:nvPr/>
              </p:nvSpPr>
              <p:spPr bwMode="auto">
                <a:xfrm>
                  <a:off x="785" y="438"/>
                  <a:ext cx="64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19" name="Rectangle 25"/>
                <p:cNvSpPr>
                  <a:spLocks noChangeArrowheads="1"/>
                </p:cNvSpPr>
                <p:nvPr/>
              </p:nvSpPr>
              <p:spPr bwMode="auto">
                <a:xfrm>
                  <a:off x="742" y="438"/>
                  <a:ext cx="73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1476" y="438"/>
                <a:ext cx="846" cy="323"/>
                <a:chOff x="1476" y="438"/>
                <a:chExt cx="846" cy="323"/>
              </a:xfrm>
            </p:grpSpPr>
            <p:sp>
              <p:nvSpPr>
                <p:cNvPr id="116" name="Rectangle 27"/>
                <p:cNvSpPr>
                  <a:spLocks noChangeArrowheads="1"/>
                </p:cNvSpPr>
                <p:nvPr/>
              </p:nvSpPr>
              <p:spPr bwMode="auto">
                <a:xfrm>
                  <a:off x="1519" y="438"/>
                  <a:ext cx="76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TMOD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17" name="Rectangle 28"/>
                <p:cNvSpPr>
                  <a:spLocks noChangeArrowheads="1"/>
                </p:cNvSpPr>
                <p:nvPr/>
              </p:nvSpPr>
              <p:spPr bwMode="auto">
                <a:xfrm>
                  <a:off x="1476" y="438"/>
                  <a:ext cx="84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2322" y="438"/>
                <a:ext cx="838" cy="323"/>
                <a:chOff x="2322" y="438"/>
                <a:chExt cx="838" cy="323"/>
              </a:xfrm>
            </p:grpSpPr>
            <p:sp>
              <p:nvSpPr>
                <p:cNvPr id="114" name="Rectangle 30"/>
                <p:cNvSpPr>
                  <a:spLocks noChangeArrowheads="1"/>
                </p:cNvSpPr>
                <p:nvPr/>
              </p:nvSpPr>
              <p:spPr bwMode="auto">
                <a:xfrm>
                  <a:off x="2365" y="438"/>
                  <a:ext cx="7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15" name="Rectangle 31"/>
                <p:cNvSpPr>
                  <a:spLocks noChangeArrowheads="1"/>
                </p:cNvSpPr>
                <p:nvPr/>
              </p:nvSpPr>
              <p:spPr bwMode="auto">
                <a:xfrm>
                  <a:off x="2322" y="438"/>
                  <a:ext cx="8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0" y="761"/>
                <a:ext cx="742" cy="323"/>
                <a:chOff x="0" y="761"/>
                <a:chExt cx="742" cy="323"/>
              </a:xfrm>
            </p:grpSpPr>
            <p:sp>
              <p:nvSpPr>
                <p:cNvPr id="112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761"/>
                  <a:ext cx="65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B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13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761"/>
                  <a:ext cx="74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" name="Group 35"/>
              <p:cNvGrpSpPr>
                <a:grpSpLocks/>
              </p:cNvGrpSpPr>
              <p:nvPr/>
            </p:nvGrpSpPr>
            <p:grpSpPr bwMode="auto">
              <a:xfrm>
                <a:off x="742" y="761"/>
                <a:ext cx="734" cy="323"/>
                <a:chOff x="742" y="761"/>
                <a:chExt cx="734" cy="323"/>
              </a:xfrm>
            </p:grpSpPr>
            <p:sp>
              <p:nvSpPr>
                <p:cNvPr id="110" name="Rectangle 36"/>
                <p:cNvSpPr>
                  <a:spLocks noChangeArrowheads="1"/>
                </p:cNvSpPr>
                <p:nvPr/>
              </p:nvSpPr>
              <p:spPr bwMode="auto">
                <a:xfrm>
                  <a:off x="785" y="761"/>
                  <a:ext cx="64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11" name="Rectangle 37"/>
                <p:cNvSpPr>
                  <a:spLocks noChangeArrowheads="1"/>
                </p:cNvSpPr>
                <p:nvPr/>
              </p:nvSpPr>
              <p:spPr bwMode="auto">
                <a:xfrm>
                  <a:off x="742" y="761"/>
                  <a:ext cx="73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1476" y="761"/>
                <a:ext cx="846" cy="323"/>
                <a:chOff x="1476" y="761"/>
                <a:chExt cx="846" cy="323"/>
              </a:xfrm>
            </p:grpSpPr>
            <p:sp>
              <p:nvSpPr>
                <p:cNvPr id="108" name="Rectangle 39"/>
                <p:cNvSpPr>
                  <a:spLocks noChangeArrowheads="1"/>
                </p:cNvSpPr>
                <p:nvPr/>
              </p:nvSpPr>
              <p:spPr bwMode="auto">
                <a:xfrm>
                  <a:off x="1519" y="761"/>
                  <a:ext cx="76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TCON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1476" y="761"/>
                  <a:ext cx="84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1" name="Group 41"/>
              <p:cNvGrpSpPr>
                <a:grpSpLocks/>
              </p:cNvGrpSpPr>
              <p:nvPr/>
            </p:nvGrpSpPr>
            <p:grpSpPr bwMode="auto">
              <a:xfrm>
                <a:off x="2322" y="761"/>
                <a:ext cx="838" cy="323"/>
                <a:chOff x="2322" y="761"/>
                <a:chExt cx="838" cy="323"/>
              </a:xfrm>
            </p:grpSpPr>
            <p:sp>
              <p:nvSpPr>
                <p:cNvPr id="106" name="Rectangle 42"/>
                <p:cNvSpPr>
                  <a:spLocks noChangeArrowheads="1"/>
                </p:cNvSpPr>
                <p:nvPr/>
              </p:nvSpPr>
              <p:spPr bwMode="auto">
                <a:xfrm>
                  <a:off x="2365" y="761"/>
                  <a:ext cx="7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07" name="Rectangle 43"/>
                <p:cNvSpPr>
                  <a:spLocks noChangeArrowheads="1"/>
                </p:cNvSpPr>
                <p:nvPr/>
              </p:nvSpPr>
              <p:spPr bwMode="auto">
                <a:xfrm>
                  <a:off x="2322" y="761"/>
                  <a:ext cx="8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2" name="Group 44"/>
              <p:cNvGrpSpPr>
                <a:grpSpLocks/>
              </p:cNvGrpSpPr>
              <p:nvPr/>
            </p:nvGrpSpPr>
            <p:grpSpPr bwMode="auto">
              <a:xfrm>
                <a:off x="0" y="1084"/>
                <a:ext cx="742" cy="323"/>
                <a:chOff x="0" y="1084"/>
                <a:chExt cx="742" cy="323"/>
              </a:xfrm>
            </p:grpSpPr>
            <p:sp>
              <p:nvSpPr>
                <p:cNvPr id="10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084"/>
                  <a:ext cx="65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PSW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05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1084"/>
                  <a:ext cx="74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3" name="Group 47"/>
              <p:cNvGrpSpPr>
                <a:grpSpLocks/>
              </p:cNvGrpSpPr>
              <p:nvPr/>
            </p:nvGrpSpPr>
            <p:grpSpPr bwMode="auto">
              <a:xfrm>
                <a:off x="742" y="1084"/>
                <a:ext cx="734" cy="323"/>
                <a:chOff x="742" y="1084"/>
                <a:chExt cx="734" cy="323"/>
              </a:xfrm>
            </p:grpSpPr>
            <p:sp>
              <p:nvSpPr>
                <p:cNvPr id="102" name="Rectangle 48"/>
                <p:cNvSpPr>
                  <a:spLocks noChangeArrowheads="1"/>
                </p:cNvSpPr>
                <p:nvPr/>
              </p:nvSpPr>
              <p:spPr bwMode="auto">
                <a:xfrm>
                  <a:off x="785" y="1084"/>
                  <a:ext cx="64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03" name="Rectangle 49"/>
                <p:cNvSpPr>
                  <a:spLocks noChangeArrowheads="1"/>
                </p:cNvSpPr>
                <p:nvPr/>
              </p:nvSpPr>
              <p:spPr bwMode="auto">
                <a:xfrm>
                  <a:off x="742" y="1084"/>
                  <a:ext cx="73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4" name="Group 50"/>
              <p:cNvGrpSpPr>
                <a:grpSpLocks/>
              </p:cNvGrpSpPr>
              <p:nvPr/>
            </p:nvGrpSpPr>
            <p:grpSpPr bwMode="auto">
              <a:xfrm>
                <a:off x="1476" y="1084"/>
                <a:ext cx="846" cy="323"/>
                <a:chOff x="1476" y="1084"/>
                <a:chExt cx="846" cy="323"/>
              </a:xfrm>
            </p:grpSpPr>
            <p:sp>
              <p:nvSpPr>
                <p:cNvPr id="100" name="Rectangle 51"/>
                <p:cNvSpPr>
                  <a:spLocks noChangeArrowheads="1"/>
                </p:cNvSpPr>
                <p:nvPr/>
              </p:nvSpPr>
              <p:spPr bwMode="auto">
                <a:xfrm>
                  <a:off x="1519" y="1084"/>
                  <a:ext cx="76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TH0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101" name="Rectangle 52"/>
                <p:cNvSpPr>
                  <a:spLocks noChangeArrowheads="1"/>
                </p:cNvSpPr>
                <p:nvPr/>
              </p:nvSpPr>
              <p:spPr bwMode="auto">
                <a:xfrm>
                  <a:off x="1476" y="1084"/>
                  <a:ext cx="84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5" name="Group 53"/>
              <p:cNvGrpSpPr>
                <a:grpSpLocks/>
              </p:cNvGrpSpPr>
              <p:nvPr/>
            </p:nvGrpSpPr>
            <p:grpSpPr bwMode="auto">
              <a:xfrm>
                <a:off x="2322" y="1084"/>
                <a:ext cx="838" cy="323"/>
                <a:chOff x="2322" y="1084"/>
                <a:chExt cx="838" cy="323"/>
              </a:xfrm>
            </p:grpSpPr>
            <p:sp>
              <p:nvSpPr>
                <p:cNvPr id="98" name="Rectangle 54"/>
                <p:cNvSpPr>
                  <a:spLocks noChangeArrowheads="1"/>
                </p:cNvSpPr>
                <p:nvPr/>
              </p:nvSpPr>
              <p:spPr bwMode="auto">
                <a:xfrm>
                  <a:off x="2365" y="1084"/>
                  <a:ext cx="7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322" y="1084"/>
                  <a:ext cx="8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6" name="Group 56"/>
              <p:cNvGrpSpPr>
                <a:grpSpLocks/>
              </p:cNvGrpSpPr>
              <p:nvPr/>
            </p:nvGrpSpPr>
            <p:grpSpPr bwMode="auto">
              <a:xfrm>
                <a:off x="0" y="1407"/>
                <a:ext cx="742" cy="323"/>
                <a:chOff x="0" y="1407"/>
                <a:chExt cx="742" cy="323"/>
              </a:xfrm>
            </p:grpSpPr>
            <p:sp>
              <p:nvSpPr>
                <p:cNvPr id="9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1407"/>
                  <a:ext cx="65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SP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97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407"/>
                  <a:ext cx="74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7" name="Group 59"/>
              <p:cNvGrpSpPr>
                <a:grpSpLocks/>
              </p:cNvGrpSpPr>
              <p:nvPr/>
            </p:nvGrpSpPr>
            <p:grpSpPr bwMode="auto">
              <a:xfrm>
                <a:off x="742" y="1407"/>
                <a:ext cx="734" cy="323"/>
                <a:chOff x="742" y="1407"/>
                <a:chExt cx="734" cy="323"/>
              </a:xfrm>
            </p:grpSpPr>
            <p:sp>
              <p:nvSpPr>
                <p:cNvPr id="94" name="Rectangle 60"/>
                <p:cNvSpPr>
                  <a:spLocks noChangeArrowheads="1"/>
                </p:cNvSpPr>
                <p:nvPr/>
              </p:nvSpPr>
              <p:spPr bwMode="auto">
                <a:xfrm>
                  <a:off x="785" y="1407"/>
                  <a:ext cx="64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07H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95" name="Rectangle 61"/>
                <p:cNvSpPr>
                  <a:spLocks noChangeArrowheads="1"/>
                </p:cNvSpPr>
                <p:nvPr/>
              </p:nvSpPr>
              <p:spPr bwMode="auto">
                <a:xfrm>
                  <a:off x="742" y="1407"/>
                  <a:ext cx="73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8" name="Group 62"/>
              <p:cNvGrpSpPr>
                <a:grpSpLocks/>
              </p:cNvGrpSpPr>
              <p:nvPr/>
            </p:nvGrpSpPr>
            <p:grpSpPr bwMode="auto">
              <a:xfrm>
                <a:off x="1476" y="1407"/>
                <a:ext cx="846" cy="323"/>
                <a:chOff x="1476" y="1407"/>
                <a:chExt cx="846" cy="323"/>
              </a:xfrm>
            </p:grpSpPr>
            <p:sp>
              <p:nvSpPr>
                <p:cNvPr id="92" name="Rectangle 63"/>
                <p:cNvSpPr>
                  <a:spLocks noChangeArrowheads="1"/>
                </p:cNvSpPr>
                <p:nvPr/>
              </p:nvSpPr>
              <p:spPr bwMode="auto">
                <a:xfrm>
                  <a:off x="1519" y="1407"/>
                  <a:ext cx="76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TL0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93" name="Rectangle 64"/>
                <p:cNvSpPr>
                  <a:spLocks noChangeArrowheads="1"/>
                </p:cNvSpPr>
                <p:nvPr/>
              </p:nvSpPr>
              <p:spPr bwMode="auto">
                <a:xfrm>
                  <a:off x="1476" y="1407"/>
                  <a:ext cx="84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9" name="Group 65"/>
              <p:cNvGrpSpPr>
                <a:grpSpLocks/>
              </p:cNvGrpSpPr>
              <p:nvPr/>
            </p:nvGrpSpPr>
            <p:grpSpPr bwMode="auto">
              <a:xfrm>
                <a:off x="2322" y="1407"/>
                <a:ext cx="838" cy="323"/>
                <a:chOff x="2322" y="1407"/>
                <a:chExt cx="838" cy="323"/>
              </a:xfrm>
            </p:grpSpPr>
            <p:sp>
              <p:nvSpPr>
                <p:cNvPr id="90" name="Rectangle 66"/>
                <p:cNvSpPr>
                  <a:spLocks noChangeArrowheads="1"/>
                </p:cNvSpPr>
                <p:nvPr/>
              </p:nvSpPr>
              <p:spPr bwMode="auto">
                <a:xfrm>
                  <a:off x="2365" y="1407"/>
                  <a:ext cx="7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91" name="Rectangle 67"/>
                <p:cNvSpPr>
                  <a:spLocks noChangeArrowheads="1"/>
                </p:cNvSpPr>
                <p:nvPr/>
              </p:nvSpPr>
              <p:spPr bwMode="auto">
                <a:xfrm>
                  <a:off x="2322" y="1407"/>
                  <a:ext cx="8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0" name="Group 68"/>
              <p:cNvGrpSpPr>
                <a:grpSpLocks/>
              </p:cNvGrpSpPr>
              <p:nvPr/>
            </p:nvGrpSpPr>
            <p:grpSpPr bwMode="auto">
              <a:xfrm>
                <a:off x="0" y="1730"/>
                <a:ext cx="742" cy="323"/>
                <a:chOff x="0" y="1730"/>
                <a:chExt cx="742" cy="323"/>
              </a:xfrm>
            </p:grpSpPr>
            <p:sp>
              <p:nvSpPr>
                <p:cNvPr id="88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1730"/>
                  <a:ext cx="65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DPL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89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74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1" name="Group 71"/>
              <p:cNvGrpSpPr>
                <a:grpSpLocks/>
              </p:cNvGrpSpPr>
              <p:nvPr/>
            </p:nvGrpSpPr>
            <p:grpSpPr bwMode="auto">
              <a:xfrm>
                <a:off x="742" y="1730"/>
                <a:ext cx="734" cy="323"/>
                <a:chOff x="742" y="1730"/>
                <a:chExt cx="734" cy="323"/>
              </a:xfrm>
            </p:grpSpPr>
            <p:sp>
              <p:nvSpPr>
                <p:cNvPr id="86" name="Rectangle 72"/>
                <p:cNvSpPr>
                  <a:spLocks noChangeArrowheads="1"/>
                </p:cNvSpPr>
                <p:nvPr/>
              </p:nvSpPr>
              <p:spPr bwMode="auto">
                <a:xfrm>
                  <a:off x="785" y="1730"/>
                  <a:ext cx="64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87" name="Rectangle 73"/>
                <p:cNvSpPr>
                  <a:spLocks noChangeArrowheads="1"/>
                </p:cNvSpPr>
                <p:nvPr/>
              </p:nvSpPr>
              <p:spPr bwMode="auto">
                <a:xfrm>
                  <a:off x="742" y="1730"/>
                  <a:ext cx="73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2" name="Group 74"/>
              <p:cNvGrpSpPr>
                <a:grpSpLocks/>
              </p:cNvGrpSpPr>
              <p:nvPr/>
            </p:nvGrpSpPr>
            <p:grpSpPr bwMode="auto">
              <a:xfrm>
                <a:off x="1476" y="1730"/>
                <a:ext cx="846" cy="323"/>
                <a:chOff x="1476" y="1730"/>
                <a:chExt cx="846" cy="323"/>
              </a:xfrm>
            </p:grpSpPr>
            <p:sp>
              <p:nvSpPr>
                <p:cNvPr id="84" name="Rectangle 75"/>
                <p:cNvSpPr>
                  <a:spLocks noChangeArrowheads="1"/>
                </p:cNvSpPr>
                <p:nvPr/>
              </p:nvSpPr>
              <p:spPr bwMode="auto">
                <a:xfrm>
                  <a:off x="1519" y="1730"/>
                  <a:ext cx="76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TH1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85" name="Rectangle 76"/>
                <p:cNvSpPr>
                  <a:spLocks noChangeArrowheads="1"/>
                </p:cNvSpPr>
                <p:nvPr/>
              </p:nvSpPr>
              <p:spPr bwMode="auto">
                <a:xfrm>
                  <a:off x="1476" y="1730"/>
                  <a:ext cx="84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3" name="Group 77"/>
              <p:cNvGrpSpPr>
                <a:grpSpLocks/>
              </p:cNvGrpSpPr>
              <p:nvPr/>
            </p:nvGrpSpPr>
            <p:grpSpPr bwMode="auto">
              <a:xfrm>
                <a:off x="2322" y="1730"/>
                <a:ext cx="838" cy="323"/>
                <a:chOff x="2322" y="1730"/>
                <a:chExt cx="838" cy="323"/>
              </a:xfrm>
            </p:grpSpPr>
            <p:sp>
              <p:nvSpPr>
                <p:cNvPr id="82" name="Rectangle 78"/>
                <p:cNvSpPr>
                  <a:spLocks noChangeArrowheads="1"/>
                </p:cNvSpPr>
                <p:nvPr/>
              </p:nvSpPr>
              <p:spPr bwMode="auto">
                <a:xfrm>
                  <a:off x="2365" y="1730"/>
                  <a:ext cx="7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83" name="Rectangle 79"/>
                <p:cNvSpPr>
                  <a:spLocks noChangeArrowheads="1"/>
                </p:cNvSpPr>
                <p:nvPr/>
              </p:nvSpPr>
              <p:spPr bwMode="auto">
                <a:xfrm>
                  <a:off x="2322" y="1730"/>
                  <a:ext cx="8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80"/>
              <p:cNvGrpSpPr>
                <a:grpSpLocks/>
              </p:cNvGrpSpPr>
              <p:nvPr/>
            </p:nvGrpSpPr>
            <p:grpSpPr bwMode="auto">
              <a:xfrm>
                <a:off x="0" y="2053"/>
                <a:ext cx="742" cy="323"/>
                <a:chOff x="0" y="2053"/>
                <a:chExt cx="742" cy="323"/>
              </a:xfrm>
            </p:grpSpPr>
            <p:sp>
              <p:nvSpPr>
                <p:cNvPr id="80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2053"/>
                  <a:ext cx="656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DPH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81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2053"/>
                  <a:ext cx="74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5" name="Group 83"/>
              <p:cNvGrpSpPr>
                <a:grpSpLocks/>
              </p:cNvGrpSpPr>
              <p:nvPr/>
            </p:nvGrpSpPr>
            <p:grpSpPr bwMode="auto">
              <a:xfrm>
                <a:off x="742" y="2053"/>
                <a:ext cx="734" cy="323"/>
                <a:chOff x="742" y="2053"/>
                <a:chExt cx="734" cy="323"/>
              </a:xfrm>
            </p:grpSpPr>
            <p:sp>
              <p:nvSpPr>
                <p:cNvPr id="78" name="Rectangle 84"/>
                <p:cNvSpPr>
                  <a:spLocks noChangeArrowheads="1"/>
                </p:cNvSpPr>
                <p:nvPr/>
              </p:nvSpPr>
              <p:spPr bwMode="auto">
                <a:xfrm>
                  <a:off x="785" y="2053"/>
                  <a:ext cx="64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79" name="Rectangle 85"/>
                <p:cNvSpPr>
                  <a:spLocks noChangeArrowheads="1"/>
                </p:cNvSpPr>
                <p:nvPr/>
              </p:nvSpPr>
              <p:spPr bwMode="auto">
                <a:xfrm>
                  <a:off x="742" y="2053"/>
                  <a:ext cx="73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6" name="Group 86"/>
              <p:cNvGrpSpPr>
                <a:grpSpLocks/>
              </p:cNvGrpSpPr>
              <p:nvPr/>
            </p:nvGrpSpPr>
            <p:grpSpPr bwMode="auto">
              <a:xfrm>
                <a:off x="1476" y="2053"/>
                <a:ext cx="846" cy="323"/>
                <a:chOff x="1476" y="2053"/>
                <a:chExt cx="846" cy="323"/>
              </a:xfrm>
            </p:grpSpPr>
            <p:sp>
              <p:nvSpPr>
                <p:cNvPr id="76" name="Rectangle 87"/>
                <p:cNvSpPr>
                  <a:spLocks noChangeArrowheads="1"/>
                </p:cNvSpPr>
                <p:nvPr/>
              </p:nvSpPr>
              <p:spPr bwMode="auto">
                <a:xfrm>
                  <a:off x="1519" y="2053"/>
                  <a:ext cx="76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TL1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77" name="Rectangle 88"/>
                <p:cNvSpPr>
                  <a:spLocks noChangeArrowheads="1"/>
                </p:cNvSpPr>
                <p:nvPr/>
              </p:nvSpPr>
              <p:spPr bwMode="auto">
                <a:xfrm>
                  <a:off x="1476" y="2053"/>
                  <a:ext cx="84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7" name="Group 89"/>
              <p:cNvGrpSpPr>
                <a:grpSpLocks/>
              </p:cNvGrpSpPr>
              <p:nvPr/>
            </p:nvGrpSpPr>
            <p:grpSpPr bwMode="auto">
              <a:xfrm>
                <a:off x="2322" y="2053"/>
                <a:ext cx="838" cy="323"/>
                <a:chOff x="2322" y="2053"/>
                <a:chExt cx="838" cy="323"/>
              </a:xfrm>
            </p:grpSpPr>
            <p:sp>
              <p:nvSpPr>
                <p:cNvPr id="74" name="Rectangle 90"/>
                <p:cNvSpPr>
                  <a:spLocks noChangeArrowheads="1"/>
                </p:cNvSpPr>
                <p:nvPr/>
              </p:nvSpPr>
              <p:spPr bwMode="auto">
                <a:xfrm>
                  <a:off x="2365" y="2053"/>
                  <a:ext cx="7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75" name="Rectangle 91"/>
                <p:cNvSpPr>
                  <a:spLocks noChangeArrowheads="1"/>
                </p:cNvSpPr>
                <p:nvPr/>
              </p:nvSpPr>
              <p:spPr bwMode="auto">
                <a:xfrm>
                  <a:off x="2322" y="2053"/>
                  <a:ext cx="8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8" name="Group 92"/>
              <p:cNvGrpSpPr>
                <a:grpSpLocks/>
              </p:cNvGrpSpPr>
              <p:nvPr/>
            </p:nvGrpSpPr>
            <p:grpSpPr bwMode="auto">
              <a:xfrm>
                <a:off x="0" y="2376"/>
                <a:ext cx="742" cy="438"/>
                <a:chOff x="0" y="2376"/>
                <a:chExt cx="742" cy="438"/>
              </a:xfrm>
            </p:grpSpPr>
            <p:sp>
              <p:nvSpPr>
                <p:cNvPr id="72" name="Rectangle 93"/>
                <p:cNvSpPr>
                  <a:spLocks noChangeArrowheads="1"/>
                </p:cNvSpPr>
                <p:nvPr/>
              </p:nvSpPr>
              <p:spPr bwMode="auto">
                <a:xfrm>
                  <a:off x="43" y="2376"/>
                  <a:ext cx="656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P0</a:t>
                  </a:r>
                  <a:r>
                    <a:rPr kumimoji="0" lang="zh-CN" altLang="en-US" sz="1600"/>
                    <a:t>～</a:t>
                  </a:r>
                  <a:r>
                    <a:rPr kumimoji="0" lang="en-US" altLang="zh-CN" sz="1600"/>
                    <a:t>P3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73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2376"/>
                  <a:ext cx="742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9" name="Group 95"/>
              <p:cNvGrpSpPr>
                <a:grpSpLocks/>
              </p:cNvGrpSpPr>
              <p:nvPr/>
            </p:nvGrpSpPr>
            <p:grpSpPr bwMode="auto">
              <a:xfrm>
                <a:off x="742" y="2376"/>
                <a:ext cx="734" cy="438"/>
                <a:chOff x="742" y="2376"/>
                <a:chExt cx="734" cy="438"/>
              </a:xfrm>
            </p:grpSpPr>
            <p:sp>
              <p:nvSpPr>
                <p:cNvPr id="70" name="Rectangle 96"/>
                <p:cNvSpPr>
                  <a:spLocks noChangeArrowheads="1"/>
                </p:cNvSpPr>
                <p:nvPr/>
              </p:nvSpPr>
              <p:spPr bwMode="auto">
                <a:xfrm>
                  <a:off x="785" y="2376"/>
                  <a:ext cx="648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FFH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71" name="Rectangle 97"/>
                <p:cNvSpPr>
                  <a:spLocks noChangeArrowheads="1"/>
                </p:cNvSpPr>
                <p:nvPr/>
              </p:nvSpPr>
              <p:spPr bwMode="auto">
                <a:xfrm>
                  <a:off x="742" y="2376"/>
                  <a:ext cx="734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0" name="Group 98"/>
              <p:cNvGrpSpPr>
                <a:grpSpLocks/>
              </p:cNvGrpSpPr>
              <p:nvPr/>
            </p:nvGrpSpPr>
            <p:grpSpPr bwMode="auto">
              <a:xfrm>
                <a:off x="1476" y="2376"/>
                <a:ext cx="846" cy="438"/>
                <a:chOff x="1476" y="2376"/>
                <a:chExt cx="846" cy="438"/>
              </a:xfrm>
            </p:grpSpPr>
            <p:sp>
              <p:nvSpPr>
                <p:cNvPr id="68" name="Rectangle 99"/>
                <p:cNvSpPr>
                  <a:spLocks noChangeArrowheads="1"/>
                </p:cNvSpPr>
                <p:nvPr/>
              </p:nvSpPr>
              <p:spPr bwMode="auto">
                <a:xfrm>
                  <a:off x="1519" y="2376"/>
                  <a:ext cx="760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SBUF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69" name="Rectangle 100"/>
                <p:cNvSpPr>
                  <a:spLocks noChangeArrowheads="1"/>
                </p:cNvSpPr>
                <p:nvPr/>
              </p:nvSpPr>
              <p:spPr bwMode="auto">
                <a:xfrm>
                  <a:off x="1476" y="2376"/>
                  <a:ext cx="846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" name="Group 101"/>
              <p:cNvGrpSpPr>
                <a:grpSpLocks/>
              </p:cNvGrpSpPr>
              <p:nvPr/>
            </p:nvGrpSpPr>
            <p:grpSpPr bwMode="auto">
              <a:xfrm>
                <a:off x="2322" y="2376"/>
                <a:ext cx="838" cy="438"/>
                <a:chOff x="2322" y="2376"/>
                <a:chExt cx="838" cy="438"/>
              </a:xfrm>
            </p:grpSpPr>
            <p:sp>
              <p:nvSpPr>
                <p:cNvPr id="66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65" y="2376"/>
                  <a:ext cx="752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xxxxxxxxB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67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22" y="2376"/>
                  <a:ext cx="838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2" name="Group 104"/>
              <p:cNvGrpSpPr>
                <a:grpSpLocks/>
              </p:cNvGrpSpPr>
              <p:nvPr/>
            </p:nvGrpSpPr>
            <p:grpSpPr bwMode="auto">
              <a:xfrm>
                <a:off x="0" y="2814"/>
                <a:ext cx="742" cy="438"/>
                <a:chOff x="0" y="2814"/>
                <a:chExt cx="742" cy="438"/>
              </a:xfrm>
            </p:grpSpPr>
            <p:sp>
              <p:nvSpPr>
                <p:cNvPr id="64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" y="2814"/>
                  <a:ext cx="656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IP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65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2814"/>
                  <a:ext cx="742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3" name="Group 107"/>
              <p:cNvGrpSpPr>
                <a:grpSpLocks/>
              </p:cNvGrpSpPr>
              <p:nvPr/>
            </p:nvGrpSpPr>
            <p:grpSpPr bwMode="auto">
              <a:xfrm>
                <a:off x="742" y="2814"/>
                <a:ext cx="734" cy="438"/>
                <a:chOff x="742" y="2814"/>
                <a:chExt cx="734" cy="438"/>
              </a:xfrm>
            </p:grpSpPr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785" y="2814"/>
                  <a:ext cx="648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xx0000000B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63" name="Rectangle 109"/>
                <p:cNvSpPr>
                  <a:spLocks noChangeArrowheads="1"/>
                </p:cNvSpPr>
                <p:nvPr/>
              </p:nvSpPr>
              <p:spPr bwMode="auto">
                <a:xfrm>
                  <a:off x="742" y="2814"/>
                  <a:ext cx="734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4" name="Group 110"/>
              <p:cNvGrpSpPr>
                <a:grpSpLocks/>
              </p:cNvGrpSpPr>
              <p:nvPr/>
            </p:nvGrpSpPr>
            <p:grpSpPr bwMode="auto">
              <a:xfrm>
                <a:off x="1476" y="2814"/>
                <a:ext cx="846" cy="438"/>
                <a:chOff x="1476" y="2814"/>
                <a:chExt cx="846" cy="438"/>
              </a:xfrm>
            </p:grpSpPr>
            <p:sp>
              <p:nvSpPr>
                <p:cNvPr id="6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19" y="2814"/>
                  <a:ext cx="760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SCON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61" name="Rectangle 112"/>
                <p:cNvSpPr>
                  <a:spLocks noChangeArrowheads="1"/>
                </p:cNvSpPr>
                <p:nvPr/>
              </p:nvSpPr>
              <p:spPr bwMode="auto">
                <a:xfrm>
                  <a:off x="1476" y="2814"/>
                  <a:ext cx="846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5" name="Group 113"/>
              <p:cNvGrpSpPr>
                <a:grpSpLocks/>
              </p:cNvGrpSpPr>
              <p:nvPr/>
            </p:nvGrpSpPr>
            <p:grpSpPr bwMode="auto">
              <a:xfrm>
                <a:off x="2322" y="2814"/>
                <a:ext cx="838" cy="438"/>
                <a:chOff x="2322" y="2814"/>
                <a:chExt cx="838" cy="438"/>
              </a:xfrm>
            </p:grpSpPr>
            <p:sp>
              <p:nvSpPr>
                <p:cNvPr id="58" name="Rectangle 114"/>
                <p:cNvSpPr>
                  <a:spLocks noChangeArrowheads="1"/>
                </p:cNvSpPr>
                <p:nvPr/>
              </p:nvSpPr>
              <p:spPr bwMode="auto">
                <a:xfrm>
                  <a:off x="2365" y="2814"/>
                  <a:ext cx="752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00H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59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22" y="2814"/>
                  <a:ext cx="838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6" name="Group 116"/>
              <p:cNvGrpSpPr>
                <a:grpSpLocks/>
              </p:cNvGrpSpPr>
              <p:nvPr/>
            </p:nvGrpSpPr>
            <p:grpSpPr bwMode="auto">
              <a:xfrm>
                <a:off x="0" y="3252"/>
                <a:ext cx="742" cy="438"/>
                <a:chOff x="0" y="3252"/>
                <a:chExt cx="742" cy="438"/>
              </a:xfrm>
            </p:grpSpPr>
            <p:sp>
              <p:nvSpPr>
                <p:cNvPr id="5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" y="3252"/>
                  <a:ext cx="656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IE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57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252"/>
                  <a:ext cx="742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7" name="Group 119"/>
              <p:cNvGrpSpPr>
                <a:grpSpLocks/>
              </p:cNvGrpSpPr>
              <p:nvPr/>
            </p:nvGrpSpPr>
            <p:grpSpPr bwMode="auto">
              <a:xfrm>
                <a:off x="742" y="3252"/>
                <a:ext cx="734" cy="438"/>
                <a:chOff x="742" y="3252"/>
                <a:chExt cx="734" cy="438"/>
              </a:xfrm>
            </p:grpSpPr>
            <p:sp>
              <p:nvSpPr>
                <p:cNvPr id="5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85" y="3252"/>
                  <a:ext cx="648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0x000000B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55" name="Rectangle 121"/>
                <p:cNvSpPr>
                  <a:spLocks noChangeArrowheads="1"/>
                </p:cNvSpPr>
                <p:nvPr/>
              </p:nvSpPr>
              <p:spPr bwMode="auto">
                <a:xfrm>
                  <a:off x="742" y="3252"/>
                  <a:ext cx="734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8" name="Group 122"/>
              <p:cNvGrpSpPr>
                <a:grpSpLocks/>
              </p:cNvGrpSpPr>
              <p:nvPr/>
            </p:nvGrpSpPr>
            <p:grpSpPr bwMode="auto">
              <a:xfrm>
                <a:off x="1476" y="3252"/>
                <a:ext cx="846" cy="438"/>
                <a:chOff x="1476" y="3252"/>
                <a:chExt cx="846" cy="438"/>
              </a:xfrm>
            </p:grpSpPr>
            <p:sp>
              <p:nvSpPr>
                <p:cNvPr id="52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19" y="3252"/>
                  <a:ext cx="760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PCON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5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76" y="3252"/>
                  <a:ext cx="846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9" name="Group 125"/>
              <p:cNvGrpSpPr>
                <a:grpSpLocks/>
              </p:cNvGrpSpPr>
              <p:nvPr/>
            </p:nvGrpSpPr>
            <p:grpSpPr bwMode="auto">
              <a:xfrm>
                <a:off x="2322" y="3252"/>
                <a:ext cx="838" cy="438"/>
                <a:chOff x="2322" y="3252"/>
                <a:chExt cx="838" cy="438"/>
              </a:xfrm>
            </p:grpSpPr>
            <p:sp>
              <p:nvSpPr>
                <p:cNvPr id="50" name="Rectangle 126"/>
                <p:cNvSpPr>
                  <a:spLocks noChangeArrowheads="1"/>
                </p:cNvSpPr>
                <p:nvPr/>
              </p:nvSpPr>
              <p:spPr bwMode="auto">
                <a:xfrm>
                  <a:off x="2365" y="3252"/>
                  <a:ext cx="752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kumimoji="0" lang="en-US" altLang="zh-CN" sz="1600"/>
                    <a:t>0xxx0000B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1600"/>
                </a:p>
              </p:txBody>
            </p:sp>
            <p:sp>
              <p:nvSpPr>
                <p:cNvPr id="51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22" y="3252"/>
                  <a:ext cx="838" cy="43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9" name="Rectangle 128"/>
            <p:cNvSpPr>
              <a:spLocks noChangeArrowheads="1"/>
            </p:cNvSpPr>
            <p:nvPr/>
          </p:nvSpPr>
          <p:spPr bwMode="auto">
            <a:xfrm>
              <a:off x="-3" y="-3"/>
              <a:ext cx="3166" cy="369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854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复位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2) 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复</a:t>
            </a:r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位信号</a:t>
            </a:r>
            <a:endParaRPr lang="en-US" altLang="zh-CN" sz="26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RST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引脚是复位信号的输入端。复位信号是高电平有效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，其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有效时间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应持续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24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个振荡周期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即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个机器周期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) 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以上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。若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使用频率为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6MHz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的晶振，则复位信号应持续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4µs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以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上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整个复位电路包括芯片内、外两部分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。外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部电路产生的复位信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号送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施密特触发器，再由片内复位操作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有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上电自动复位、按键复位两种方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式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DAE0ED-451A-4CC4-87AB-6F081DAB7E2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7" name="Picture 7" descr="复位电路结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1757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64CF29-8894-4606-A740-AC1EF65170D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6104" y="77728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12304" y="1767880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zh-CN" altLang="zh-CN" sz="2000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219200" y="457200"/>
            <a:ext cx="7924800" cy="6400800"/>
            <a:chOff x="1581" y="6328"/>
            <a:chExt cx="8640" cy="7840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000" y="11080"/>
              <a:ext cx="341" cy="1708"/>
            </a:xfrm>
            <a:custGeom>
              <a:avLst/>
              <a:gdLst>
                <a:gd name="T0" fmla="*/ 341 w 341"/>
                <a:gd name="T1" fmla="*/ 1656 h 1708"/>
                <a:gd name="T2" fmla="*/ 238 w 341"/>
                <a:gd name="T3" fmla="*/ 1607 h 1708"/>
                <a:gd name="T4" fmla="*/ 238 w 341"/>
                <a:gd name="T5" fmla="*/ 1633 h 1708"/>
                <a:gd name="T6" fmla="*/ 132 w 341"/>
                <a:gd name="T7" fmla="*/ 1632 h 1708"/>
                <a:gd name="T8" fmla="*/ 132 w 341"/>
                <a:gd name="T9" fmla="*/ 102 h 1708"/>
                <a:gd name="T10" fmla="*/ 204 w 341"/>
                <a:gd name="T11" fmla="*/ 96 h 1708"/>
                <a:gd name="T12" fmla="*/ 102 w 341"/>
                <a:gd name="T13" fmla="*/ 0 h 1708"/>
                <a:gd name="T14" fmla="*/ 0 w 341"/>
                <a:gd name="T15" fmla="*/ 108 h 1708"/>
                <a:gd name="T16" fmla="*/ 60 w 341"/>
                <a:gd name="T17" fmla="*/ 108 h 1708"/>
                <a:gd name="T18" fmla="*/ 61 w 341"/>
                <a:gd name="T19" fmla="*/ 1677 h 1708"/>
                <a:gd name="T20" fmla="*/ 238 w 341"/>
                <a:gd name="T21" fmla="*/ 1675 h 1708"/>
                <a:gd name="T22" fmla="*/ 238 w 341"/>
                <a:gd name="T23" fmla="*/ 1708 h 1708"/>
                <a:gd name="T24" fmla="*/ 341 w 341"/>
                <a:gd name="T25" fmla="*/ 1656 h 17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1"/>
                <a:gd name="T40" fmla="*/ 0 h 1708"/>
                <a:gd name="T41" fmla="*/ 341 w 341"/>
                <a:gd name="T42" fmla="*/ 1708 h 17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1" h="1708">
                  <a:moveTo>
                    <a:pt x="341" y="1656"/>
                  </a:moveTo>
                  <a:lnTo>
                    <a:pt x="238" y="1607"/>
                  </a:lnTo>
                  <a:lnTo>
                    <a:pt x="238" y="1633"/>
                  </a:lnTo>
                  <a:lnTo>
                    <a:pt x="132" y="1632"/>
                  </a:lnTo>
                  <a:lnTo>
                    <a:pt x="132" y="102"/>
                  </a:lnTo>
                  <a:lnTo>
                    <a:pt x="204" y="96"/>
                  </a:lnTo>
                  <a:lnTo>
                    <a:pt x="102" y="0"/>
                  </a:lnTo>
                  <a:lnTo>
                    <a:pt x="0" y="108"/>
                  </a:lnTo>
                  <a:lnTo>
                    <a:pt x="60" y="108"/>
                  </a:lnTo>
                  <a:lnTo>
                    <a:pt x="61" y="1677"/>
                  </a:lnTo>
                  <a:lnTo>
                    <a:pt x="238" y="1675"/>
                  </a:lnTo>
                  <a:lnTo>
                    <a:pt x="238" y="1708"/>
                  </a:lnTo>
                  <a:lnTo>
                    <a:pt x="341" y="165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761" y="7188"/>
              <a:ext cx="14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 dirty="0"/>
                <a:t>通道</a:t>
              </a:r>
              <a:r>
                <a:rPr kumimoji="0" lang="en-US" altLang="zh-CN" sz="1200" dirty="0"/>
                <a:t>0</a:t>
              </a:r>
              <a:r>
                <a:rPr kumimoji="0" lang="zh-CN" altLang="en-US" sz="1200" dirty="0"/>
                <a:t>驱动器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321" y="7191"/>
              <a:ext cx="14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通道</a:t>
              </a:r>
              <a:r>
                <a:rPr kumimoji="0" lang="en-US" altLang="zh-CN" sz="1200"/>
                <a:t>2</a:t>
              </a:r>
              <a:r>
                <a:rPr kumimoji="0" lang="zh-CN" altLang="en-US" sz="1200"/>
                <a:t>驱动器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541" y="7708"/>
              <a:ext cx="840" cy="7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/>
                <a:t>RAM</a:t>
              </a:r>
              <a:r>
                <a:rPr kumimoji="0" lang="zh-CN" altLang="en-US" sz="1200"/>
                <a:t>地址锁存器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58" y="7888"/>
              <a:ext cx="800" cy="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82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RAM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061" y="7888"/>
              <a:ext cx="860" cy="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通道</a:t>
              </a:r>
              <a:r>
                <a:rPr kumimoji="0" lang="en-US" altLang="zh-CN" sz="1200"/>
                <a:t>0</a:t>
              </a:r>
              <a:r>
                <a:rPr kumimoji="0" lang="zh-CN" altLang="en-US" sz="1200"/>
                <a:t>锁存器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401" y="7888"/>
              <a:ext cx="900" cy="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通道</a:t>
              </a:r>
              <a:r>
                <a:rPr kumimoji="0" lang="en-US" altLang="zh-CN" sz="1200"/>
                <a:t>2</a:t>
              </a:r>
              <a:r>
                <a:rPr kumimoji="0" lang="zh-CN" altLang="en-US" sz="1200"/>
                <a:t>锁存器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521" y="7908"/>
              <a:ext cx="940" cy="5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/>
                <a:t>ROM/</a:t>
              </a:r>
            </a:p>
            <a:p>
              <a:pPr algn="just"/>
              <a:r>
                <a:rPr kumimoji="0" lang="en-US" altLang="zh-CN" sz="1200"/>
                <a:t>EPROM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441" y="9188"/>
              <a:ext cx="780" cy="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B</a:t>
              </a:r>
              <a:r>
                <a:rPr kumimoji="0" lang="zh-CN" altLang="en-US" sz="1200"/>
                <a:t>寄存器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8304" y="8628"/>
              <a:ext cx="1437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zh-CN" altLang="en-US" sz="1200"/>
                <a:t>程序地址寄存器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8321" y="9345"/>
              <a:ext cx="14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zh-CN" altLang="en-US" sz="1200"/>
                <a:t>缓冲器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8321" y="10048"/>
              <a:ext cx="14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/>
                <a:t>PC</a:t>
              </a:r>
              <a:r>
                <a:rPr kumimoji="0" lang="zh-CN" altLang="en-US" sz="1200"/>
                <a:t>递增器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8321" y="10708"/>
              <a:ext cx="142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0" rIns="72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200"/>
                <a:t>程序计数器</a:t>
              </a:r>
              <a:r>
                <a:rPr kumimoji="0" lang="en-US" altLang="zh-CN" sz="1200"/>
                <a:t>PC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8301" y="11368"/>
              <a:ext cx="14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/>
                <a:t>DPTR</a:t>
              </a:r>
              <a:r>
                <a:rPr kumimoji="0" lang="zh-CN" altLang="en-US" sz="1200"/>
                <a:t>指针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781" y="7528"/>
              <a:ext cx="80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V</a:t>
              </a:r>
              <a:r>
                <a:rPr kumimoji="0" lang="en-US" altLang="zh-CN" sz="1200" baseline="-25000"/>
                <a:t>CC</a:t>
              </a:r>
              <a:endParaRPr kumimoji="0" lang="en-US" altLang="zh-CN" sz="1200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761" y="8408"/>
              <a:ext cx="90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GND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541" y="13288"/>
              <a:ext cx="14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en-US" altLang="zh-CN" sz="1200"/>
                <a:t>P</a:t>
              </a:r>
              <a:r>
                <a:rPr kumimoji="0" lang="en-US" altLang="zh-CN" sz="1200" baseline="-25000"/>
                <a:t>1.0</a:t>
              </a:r>
              <a:r>
                <a:rPr kumimoji="0" lang="zh-CN" altLang="en-US" sz="1200"/>
                <a:t>～</a:t>
              </a:r>
              <a:r>
                <a:rPr kumimoji="0" lang="en-US" altLang="zh-CN" sz="1200"/>
                <a:t>P</a:t>
              </a:r>
              <a:r>
                <a:rPr kumimoji="0" lang="en-US" altLang="zh-CN" sz="1200" baseline="-25000"/>
                <a:t>1.7</a:t>
              </a:r>
              <a:endParaRPr kumimoji="0" lang="en-US" altLang="zh-CN" sz="1200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5961" y="9308"/>
              <a:ext cx="128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堆栈指针</a:t>
              </a:r>
              <a:r>
                <a:rPr kumimoji="0" lang="en-US" altLang="zh-CN" sz="1200"/>
                <a:t>SP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341" y="9188"/>
              <a:ext cx="540" cy="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en-US" altLang="zh-CN" sz="1200"/>
                <a:t>ACC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401" y="9668"/>
              <a:ext cx="800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en-US" altLang="zh-CN" sz="1200"/>
                <a:t>TMP</a:t>
              </a:r>
              <a:r>
                <a:rPr kumimoji="0" lang="en-US" altLang="zh-CN" sz="1200" baseline="-25000"/>
                <a:t>2</a:t>
              </a:r>
              <a:endParaRPr kumimoji="0" lang="en-US" altLang="zh-CN" sz="1200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941" y="10928"/>
              <a:ext cx="560" cy="2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kumimoji="0" lang="en-US" altLang="zh-CN" sz="1200"/>
                <a:t>PSW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398" y="11928"/>
              <a:ext cx="1323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通道</a:t>
              </a:r>
              <a:r>
                <a:rPr kumimoji="0" lang="en-US" altLang="zh-CN" sz="1200"/>
                <a:t>3</a:t>
              </a:r>
              <a:r>
                <a:rPr kumimoji="0" lang="zh-CN" altLang="en-US" sz="1200"/>
                <a:t>锁存器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01" y="11908"/>
              <a:ext cx="138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</a:pPr>
              <a:r>
                <a:rPr kumimoji="0" lang="zh-CN" altLang="en-US" sz="1200"/>
                <a:t>通道</a:t>
              </a:r>
              <a:r>
                <a:rPr kumimoji="0" lang="en-US" altLang="zh-CN" sz="1200"/>
                <a:t>1</a:t>
              </a:r>
              <a:r>
                <a:rPr kumimoji="0" lang="zh-CN" altLang="en-US" sz="1200"/>
                <a:t>锁存器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461" y="12548"/>
              <a:ext cx="138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通道</a:t>
              </a:r>
              <a:r>
                <a:rPr kumimoji="0" lang="en-US" altLang="zh-CN" sz="1200"/>
                <a:t>1</a:t>
              </a:r>
              <a:r>
                <a:rPr kumimoji="0" lang="zh-CN" altLang="en-US" sz="1200"/>
                <a:t>驱动器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361" y="12548"/>
              <a:ext cx="1440" cy="3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通道</a:t>
              </a:r>
              <a:r>
                <a:rPr kumimoji="0" lang="en-US" altLang="zh-CN" sz="1200"/>
                <a:t>3</a:t>
              </a:r>
              <a:r>
                <a:rPr kumimoji="0" lang="zh-CN" altLang="en-US" sz="1200"/>
                <a:t>驱动器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641" y="9668"/>
              <a:ext cx="760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90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TMP</a:t>
              </a:r>
              <a:r>
                <a:rPr kumimoji="0" lang="en-US" altLang="zh-CN" sz="1200" baseline="-25000"/>
                <a:t>1</a:t>
              </a:r>
              <a:endParaRPr kumimoji="0" lang="en-US" altLang="zh-CN" sz="1200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121" y="10128"/>
              <a:ext cx="5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SCON</a:t>
              </a:r>
              <a:endParaRPr kumimoji="0" lang="en-US" altLang="zh-CN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678" y="10128"/>
              <a:ext cx="60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TMOD</a:t>
              </a:r>
              <a:endParaRPr kumimoji="0" lang="en-US" altLang="zh-CN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5541" y="10128"/>
              <a:ext cx="58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PCON</a:t>
              </a:r>
              <a:endParaRPr kumimoji="0" lang="en-US" altLang="zh-CN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7281" y="10128"/>
              <a:ext cx="5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TCON</a:t>
              </a:r>
              <a:endParaRPr kumimoji="0" lang="en-US" altLang="zh-CN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121" y="10368"/>
              <a:ext cx="5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TL0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6681" y="10368"/>
              <a:ext cx="60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TH1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5541" y="10368"/>
              <a:ext cx="58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TH0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281" y="10368"/>
              <a:ext cx="5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TL1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6681" y="10608"/>
              <a:ext cx="60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IE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5541" y="10608"/>
              <a:ext cx="114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SBUF(TX/RX)</a:t>
              </a:r>
              <a:endParaRPr kumimoji="0" lang="en-US" altLang="zh-CN" sz="12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7281" y="10608"/>
              <a:ext cx="5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400"/>
                </a:spcAft>
              </a:pPr>
              <a:r>
                <a:rPr kumimoji="0" lang="en-US" altLang="zh-CN" sz="1200"/>
                <a:t>IP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5541" y="10848"/>
              <a:ext cx="230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200"/>
                <a:t>中断、串行口和定时器逻辑</a:t>
              </a:r>
            </a:p>
          </p:txBody>
        </p:sp>
        <p:sp>
          <p:nvSpPr>
            <p:cNvPr id="49" name="AutoShape 49"/>
            <p:cNvSpPr>
              <a:spLocks noChangeArrowheads="1"/>
            </p:cNvSpPr>
            <p:nvPr/>
          </p:nvSpPr>
          <p:spPr bwMode="auto">
            <a:xfrm>
              <a:off x="5421" y="7548"/>
              <a:ext cx="100" cy="340"/>
            </a:xfrm>
            <a:prstGeom prst="upDownArrow">
              <a:avLst>
                <a:gd name="adj1" fmla="val 50000"/>
                <a:gd name="adj2" fmla="val 68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AutoShape 50"/>
            <p:cNvSpPr>
              <a:spLocks noChangeArrowheads="1"/>
            </p:cNvSpPr>
            <p:nvPr/>
          </p:nvSpPr>
          <p:spPr bwMode="auto">
            <a:xfrm>
              <a:off x="3561" y="9488"/>
              <a:ext cx="140" cy="160"/>
            </a:xfrm>
            <a:prstGeom prst="upDownArrow">
              <a:avLst>
                <a:gd name="adj1" fmla="val 50000"/>
                <a:gd name="adj2" fmla="val 2285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6561" y="8848"/>
              <a:ext cx="120" cy="440"/>
            </a:xfrm>
            <a:prstGeom prst="upDownArrow">
              <a:avLst>
                <a:gd name="adj1" fmla="val 50000"/>
                <a:gd name="adj2" fmla="val 7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AutoShape 52"/>
            <p:cNvSpPr>
              <a:spLocks noChangeArrowheads="1"/>
            </p:cNvSpPr>
            <p:nvPr/>
          </p:nvSpPr>
          <p:spPr bwMode="auto">
            <a:xfrm>
              <a:off x="4201" y="10688"/>
              <a:ext cx="120" cy="220"/>
            </a:xfrm>
            <a:prstGeom prst="downArrow">
              <a:avLst>
                <a:gd name="adj1" fmla="val 50000"/>
                <a:gd name="adj2" fmla="val 458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AutoShape 53"/>
            <p:cNvSpPr>
              <a:spLocks noChangeArrowheads="1"/>
            </p:cNvSpPr>
            <p:nvPr/>
          </p:nvSpPr>
          <p:spPr bwMode="auto">
            <a:xfrm>
              <a:off x="4201" y="11188"/>
              <a:ext cx="120" cy="360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AutoShape 54"/>
            <p:cNvSpPr>
              <a:spLocks noChangeArrowheads="1"/>
            </p:cNvSpPr>
            <p:nvPr/>
          </p:nvSpPr>
          <p:spPr bwMode="auto">
            <a:xfrm>
              <a:off x="4581" y="10688"/>
              <a:ext cx="120" cy="840"/>
            </a:xfrm>
            <a:prstGeom prst="downArrow">
              <a:avLst>
                <a:gd name="adj1" fmla="val 50000"/>
                <a:gd name="adj2" fmla="val 1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AutoShape 55"/>
            <p:cNvSpPr>
              <a:spLocks noChangeArrowheads="1"/>
            </p:cNvSpPr>
            <p:nvPr/>
          </p:nvSpPr>
          <p:spPr bwMode="auto">
            <a:xfrm rot="5400000">
              <a:off x="3511" y="10058"/>
              <a:ext cx="620" cy="400"/>
            </a:xfrm>
            <a:custGeom>
              <a:avLst/>
              <a:gdLst>
                <a:gd name="T0" fmla="*/ 443 w 21600"/>
                <a:gd name="T1" fmla="*/ 0 h 21600"/>
                <a:gd name="T2" fmla="*/ 266 w 21600"/>
                <a:gd name="T3" fmla="*/ 133 h 21600"/>
                <a:gd name="T4" fmla="*/ 0 w 21600"/>
                <a:gd name="T5" fmla="*/ 333 h 21600"/>
                <a:gd name="T6" fmla="*/ 266 w 21600"/>
                <a:gd name="T7" fmla="*/ 400 h 21600"/>
                <a:gd name="T8" fmla="*/ 531 w 21600"/>
                <a:gd name="T9" fmla="*/ 278 h 21600"/>
                <a:gd name="T10" fmla="*/ 620 w 21600"/>
                <a:gd name="T11" fmla="*/ 13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18 h 21600"/>
                <a:gd name="T20" fmla="*/ 18499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AutoShape 56"/>
            <p:cNvSpPr>
              <a:spLocks noChangeArrowheads="1"/>
            </p:cNvSpPr>
            <p:nvPr/>
          </p:nvSpPr>
          <p:spPr bwMode="auto">
            <a:xfrm rot="5400000" flipV="1">
              <a:off x="4721" y="10068"/>
              <a:ext cx="620" cy="380"/>
            </a:xfrm>
            <a:custGeom>
              <a:avLst/>
              <a:gdLst>
                <a:gd name="T0" fmla="*/ 443 w 21600"/>
                <a:gd name="T1" fmla="*/ 0 h 21600"/>
                <a:gd name="T2" fmla="*/ 266 w 21600"/>
                <a:gd name="T3" fmla="*/ 127 h 21600"/>
                <a:gd name="T4" fmla="*/ 0 w 21600"/>
                <a:gd name="T5" fmla="*/ 317 h 21600"/>
                <a:gd name="T6" fmla="*/ 266 w 21600"/>
                <a:gd name="T7" fmla="*/ 380 h 21600"/>
                <a:gd name="T8" fmla="*/ 531 w 21600"/>
                <a:gd name="T9" fmla="*/ 264 h 21600"/>
                <a:gd name="T10" fmla="*/ 620 w 21600"/>
                <a:gd name="T11" fmla="*/ 127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381 h 21600"/>
                <a:gd name="T20" fmla="*/ 18499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AutoShape 57"/>
            <p:cNvSpPr>
              <a:spLocks noChangeArrowheads="1"/>
            </p:cNvSpPr>
            <p:nvPr/>
          </p:nvSpPr>
          <p:spPr bwMode="auto">
            <a:xfrm>
              <a:off x="6561" y="9648"/>
              <a:ext cx="120" cy="48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AutoShape 58"/>
            <p:cNvSpPr>
              <a:spLocks noChangeArrowheads="1"/>
            </p:cNvSpPr>
            <p:nvPr/>
          </p:nvSpPr>
          <p:spPr bwMode="auto">
            <a:xfrm>
              <a:off x="6701" y="11088"/>
              <a:ext cx="100" cy="460"/>
            </a:xfrm>
            <a:prstGeom prst="upDownArrow">
              <a:avLst>
                <a:gd name="adj1" fmla="val 50000"/>
                <a:gd name="adj2" fmla="val 92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AutoShape 59"/>
            <p:cNvSpPr>
              <a:spLocks noChangeArrowheads="1"/>
            </p:cNvSpPr>
            <p:nvPr/>
          </p:nvSpPr>
          <p:spPr bwMode="auto">
            <a:xfrm>
              <a:off x="9741" y="9428"/>
              <a:ext cx="300" cy="117"/>
            </a:xfrm>
            <a:prstGeom prst="leftRightArrow">
              <a:avLst>
                <a:gd name="adj1" fmla="val 50000"/>
                <a:gd name="adj2" fmla="val 5128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AutoShape 60"/>
            <p:cNvSpPr>
              <a:spLocks noChangeArrowheads="1"/>
            </p:cNvSpPr>
            <p:nvPr/>
          </p:nvSpPr>
          <p:spPr bwMode="auto">
            <a:xfrm>
              <a:off x="5101" y="11628"/>
              <a:ext cx="120" cy="280"/>
            </a:xfrm>
            <a:prstGeom prst="upDownArrow">
              <a:avLst>
                <a:gd name="adj1" fmla="val 50000"/>
                <a:gd name="adj2" fmla="val 4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AutoShape 61"/>
            <p:cNvSpPr>
              <a:spLocks noChangeArrowheads="1"/>
            </p:cNvSpPr>
            <p:nvPr/>
          </p:nvSpPr>
          <p:spPr bwMode="auto">
            <a:xfrm>
              <a:off x="6981" y="12288"/>
              <a:ext cx="140" cy="260"/>
            </a:xfrm>
            <a:prstGeom prst="upDownArrow">
              <a:avLst>
                <a:gd name="adj1" fmla="val 50000"/>
                <a:gd name="adj2" fmla="val 371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AutoShape 62"/>
            <p:cNvSpPr>
              <a:spLocks noChangeArrowheads="1"/>
            </p:cNvSpPr>
            <p:nvPr/>
          </p:nvSpPr>
          <p:spPr bwMode="auto">
            <a:xfrm>
              <a:off x="5101" y="12268"/>
              <a:ext cx="120" cy="280"/>
            </a:xfrm>
            <a:prstGeom prst="upDownArrow">
              <a:avLst>
                <a:gd name="adj1" fmla="val 50000"/>
                <a:gd name="adj2" fmla="val 4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AutoShape 63"/>
            <p:cNvSpPr>
              <a:spLocks noChangeArrowheads="1"/>
            </p:cNvSpPr>
            <p:nvPr/>
          </p:nvSpPr>
          <p:spPr bwMode="auto">
            <a:xfrm>
              <a:off x="7001" y="11628"/>
              <a:ext cx="120" cy="320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4" name="Group 64"/>
            <p:cNvGrpSpPr>
              <a:grpSpLocks/>
            </p:cNvGrpSpPr>
            <p:nvPr/>
          </p:nvGrpSpPr>
          <p:grpSpPr bwMode="auto">
            <a:xfrm>
              <a:off x="2741" y="12388"/>
              <a:ext cx="720" cy="1380"/>
              <a:chOff x="2314" y="12331"/>
              <a:chExt cx="720" cy="1380"/>
            </a:xfrm>
          </p:grpSpPr>
          <p:sp>
            <p:nvSpPr>
              <p:cNvPr id="141" name="Text Box 65"/>
              <p:cNvSpPr txBox="1">
                <a:spLocks noChangeArrowheads="1"/>
              </p:cNvSpPr>
              <p:nvPr/>
            </p:nvSpPr>
            <p:spPr bwMode="auto">
              <a:xfrm>
                <a:off x="2314" y="12331"/>
                <a:ext cx="720" cy="3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400"/>
                  </a:spcAft>
                </a:pPr>
                <a:r>
                  <a:rPr kumimoji="0" lang="zh-CN" altLang="en-US" sz="1200"/>
                  <a:t>振荡器</a:t>
                </a:r>
              </a:p>
            </p:txBody>
          </p:sp>
          <p:sp>
            <p:nvSpPr>
              <p:cNvPr id="142" name="Rectangle 66"/>
              <p:cNvSpPr>
                <a:spLocks noChangeArrowheads="1"/>
              </p:cNvSpPr>
              <p:nvPr/>
            </p:nvSpPr>
            <p:spPr bwMode="auto">
              <a:xfrm>
                <a:off x="2594" y="13051"/>
                <a:ext cx="100" cy="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" name="Line 67"/>
              <p:cNvSpPr>
                <a:spLocks noChangeShapeType="1"/>
              </p:cNvSpPr>
              <p:nvPr/>
            </p:nvSpPr>
            <p:spPr bwMode="auto">
              <a:xfrm>
                <a:off x="2534" y="13051"/>
                <a:ext cx="0" cy="2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68"/>
              <p:cNvSpPr>
                <a:spLocks noChangeShapeType="1"/>
              </p:cNvSpPr>
              <p:nvPr/>
            </p:nvSpPr>
            <p:spPr bwMode="auto">
              <a:xfrm>
                <a:off x="2754" y="13051"/>
                <a:ext cx="0" cy="2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69"/>
              <p:cNvSpPr>
                <a:spLocks noChangeShapeType="1"/>
              </p:cNvSpPr>
              <p:nvPr/>
            </p:nvSpPr>
            <p:spPr bwMode="auto">
              <a:xfrm flipH="1">
                <a:off x="2394" y="13151"/>
                <a:ext cx="1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70"/>
              <p:cNvSpPr>
                <a:spLocks noChangeShapeType="1"/>
              </p:cNvSpPr>
              <p:nvPr/>
            </p:nvSpPr>
            <p:spPr bwMode="auto">
              <a:xfrm>
                <a:off x="2754" y="13151"/>
                <a:ext cx="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71"/>
              <p:cNvSpPr>
                <a:spLocks noChangeShapeType="1"/>
              </p:cNvSpPr>
              <p:nvPr/>
            </p:nvSpPr>
            <p:spPr bwMode="auto">
              <a:xfrm>
                <a:off x="2334" y="13391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2"/>
              <p:cNvSpPr>
                <a:spLocks noChangeShapeType="1"/>
              </p:cNvSpPr>
              <p:nvPr/>
            </p:nvSpPr>
            <p:spPr bwMode="auto">
              <a:xfrm>
                <a:off x="2334" y="13451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73"/>
              <p:cNvSpPr>
                <a:spLocks noChangeShapeType="1"/>
              </p:cNvSpPr>
              <p:nvPr/>
            </p:nvSpPr>
            <p:spPr bwMode="auto">
              <a:xfrm>
                <a:off x="2854" y="13391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74"/>
              <p:cNvSpPr>
                <a:spLocks noChangeShapeType="1"/>
              </p:cNvSpPr>
              <p:nvPr/>
            </p:nvSpPr>
            <p:spPr bwMode="auto">
              <a:xfrm>
                <a:off x="2854" y="13451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75"/>
              <p:cNvSpPr>
                <a:spLocks noChangeShapeType="1"/>
              </p:cNvSpPr>
              <p:nvPr/>
            </p:nvSpPr>
            <p:spPr bwMode="auto">
              <a:xfrm>
                <a:off x="2394" y="12651"/>
                <a:ext cx="0" cy="7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6"/>
              <p:cNvSpPr>
                <a:spLocks noChangeShapeType="1"/>
              </p:cNvSpPr>
              <p:nvPr/>
            </p:nvSpPr>
            <p:spPr bwMode="auto">
              <a:xfrm>
                <a:off x="2914" y="12651"/>
                <a:ext cx="0" cy="7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77"/>
              <p:cNvSpPr>
                <a:spLocks noChangeShapeType="1"/>
              </p:cNvSpPr>
              <p:nvPr/>
            </p:nvSpPr>
            <p:spPr bwMode="auto">
              <a:xfrm>
                <a:off x="2394" y="13451"/>
                <a:ext cx="0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78"/>
              <p:cNvSpPr>
                <a:spLocks noChangeShapeType="1"/>
              </p:cNvSpPr>
              <p:nvPr/>
            </p:nvSpPr>
            <p:spPr bwMode="auto">
              <a:xfrm>
                <a:off x="2914" y="13451"/>
                <a:ext cx="0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79"/>
              <p:cNvSpPr>
                <a:spLocks noChangeShapeType="1"/>
              </p:cNvSpPr>
              <p:nvPr/>
            </p:nvSpPr>
            <p:spPr bwMode="auto">
              <a:xfrm>
                <a:off x="2394" y="13531"/>
                <a:ext cx="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80"/>
              <p:cNvSpPr>
                <a:spLocks noChangeShapeType="1"/>
              </p:cNvSpPr>
              <p:nvPr/>
            </p:nvSpPr>
            <p:spPr bwMode="auto">
              <a:xfrm>
                <a:off x="2634" y="13531"/>
                <a:ext cx="0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81"/>
              <p:cNvSpPr>
                <a:spLocks noChangeShapeType="1"/>
              </p:cNvSpPr>
              <p:nvPr/>
            </p:nvSpPr>
            <p:spPr bwMode="auto">
              <a:xfrm>
                <a:off x="2534" y="13631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82"/>
              <p:cNvSpPr>
                <a:spLocks noChangeShapeType="1"/>
              </p:cNvSpPr>
              <p:nvPr/>
            </p:nvSpPr>
            <p:spPr bwMode="auto">
              <a:xfrm>
                <a:off x="2574" y="13671"/>
                <a:ext cx="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83"/>
              <p:cNvSpPr>
                <a:spLocks noChangeShapeType="1"/>
              </p:cNvSpPr>
              <p:nvPr/>
            </p:nvSpPr>
            <p:spPr bwMode="auto">
              <a:xfrm>
                <a:off x="2594" y="13711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84"/>
            <p:cNvSpPr>
              <a:spLocks noChangeShapeType="1"/>
            </p:cNvSpPr>
            <p:nvPr/>
          </p:nvSpPr>
          <p:spPr bwMode="auto">
            <a:xfrm>
              <a:off x="470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>
              <a:off x="488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>
              <a:off x="506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>
              <a:off x="524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88"/>
            <p:cNvSpPr>
              <a:spLocks noChangeShapeType="1"/>
            </p:cNvSpPr>
            <p:nvPr/>
          </p:nvSpPr>
          <p:spPr bwMode="auto">
            <a:xfrm>
              <a:off x="542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9"/>
            <p:cNvSpPr>
              <a:spLocks noChangeShapeType="1"/>
            </p:cNvSpPr>
            <p:nvPr/>
          </p:nvSpPr>
          <p:spPr bwMode="auto">
            <a:xfrm>
              <a:off x="560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90"/>
            <p:cNvSpPr>
              <a:spLocks noChangeShapeType="1"/>
            </p:cNvSpPr>
            <p:nvPr/>
          </p:nvSpPr>
          <p:spPr bwMode="auto">
            <a:xfrm>
              <a:off x="578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91"/>
            <p:cNvSpPr>
              <a:spLocks noChangeShapeType="1"/>
            </p:cNvSpPr>
            <p:nvPr/>
          </p:nvSpPr>
          <p:spPr bwMode="auto">
            <a:xfrm>
              <a:off x="454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92"/>
            <p:cNvSpPr txBox="1">
              <a:spLocks noChangeArrowheads="1"/>
            </p:cNvSpPr>
            <p:nvPr/>
          </p:nvSpPr>
          <p:spPr bwMode="auto">
            <a:xfrm>
              <a:off x="6541" y="13288"/>
              <a:ext cx="1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P</a:t>
              </a:r>
              <a:r>
                <a:rPr kumimoji="0" lang="en-US" altLang="zh-CN" sz="1200" baseline="-25000"/>
                <a:t>3.0</a:t>
              </a:r>
              <a:r>
                <a:rPr kumimoji="0" lang="zh-CN" altLang="en-US" sz="1200"/>
                <a:t>～</a:t>
              </a:r>
              <a:r>
                <a:rPr kumimoji="0" lang="en-US" altLang="zh-CN" sz="1200"/>
                <a:t>P</a:t>
              </a:r>
              <a:r>
                <a:rPr kumimoji="0" lang="en-US" altLang="zh-CN" sz="1200" baseline="-25000"/>
                <a:t>3.7</a:t>
              </a:r>
              <a:endParaRPr kumimoji="0" lang="en-US" altLang="zh-CN" sz="1200"/>
            </a:p>
          </p:txBody>
        </p:sp>
        <p:sp>
          <p:nvSpPr>
            <p:cNvPr id="74" name="Line 93"/>
            <p:cNvSpPr>
              <a:spLocks noChangeShapeType="1"/>
            </p:cNvSpPr>
            <p:nvPr/>
          </p:nvSpPr>
          <p:spPr bwMode="auto">
            <a:xfrm>
              <a:off x="702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94"/>
            <p:cNvSpPr>
              <a:spLocks noChangeShapeType="1"/>
            </p:cNvSpPr>
            <p:nvPr/>
          </p:nvSpPr>
          <p:spPr bwMode="auto">
            <a:xfrm>
              <a:off x="720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95"/>
            <p:cNvSpPr>
              <a:spLocks noChangeShapeType="1"/>
            </p:cNvSpPr>
            <p:nvPr/>
          </p:nvSpPr>
          <p:spPr bwMode="auto">
            <a:xfrm>
              <a:off x="738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96"/>
            <p:cNvSpPr>
              <a:spLocks noChangeShapeType="1"/>
            </p:cNvSpPr>
            <p:nvPr/>
          </p:nvSpPr>
          <p:spPr bwMode="auto">
            <a:xfrm>
              <a:off x="756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97"/>
            <p:cNvSpPr>
              <a:spLocks noChangeShapeType="1"/>
            </p:cNvSpPr>
            <p:nvPr/>
          </p:nvSpPr>
          <p:spPr bwMode="auto">
            <a:xfrm>
              <a:off x="774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8"/>
            <p:cNvSpPr>
              <a:spLocks noChangeShapeType="1"/>
            </p:cNvSpPr>
            <p:nvPr/>
          </p:nvSpPr>
          <p:spPr bwMode="auto">
            <a:xfrm>
              <a:off x="6841" y="1290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9"/>
            <p:cNvSpPr>
              <a:spLocks noChangeShapeType="1"/>
            </p:cNvSpPr>
            <p:nvPr/>
          </p:nvSpPr>
          <p:spPr bwMode="auto">
            <a:xfrm>
              <a:off x="6661" y="1290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00"/>
            <p:cNvSpPr>
              <a:spLocks noChangeShapeType="1"/>
            </p:cNvSpPr>
            <p:nvPr/>
          </p:nvSpPr>
          <p:spPr bwMode="auto">
            <a:xfrm>
              <a:off x="6481" y="128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01"/>
            <p:cNvSpPr txBox="1">
              <a:spLocks noChangeArrowheads="1"/>
            </p:cNvSpPr>
            <p:nvPr/>
          </p:nvSpPr>
          <p:spPr bwMode="auto">
            <a:xfrm>
              <a:off x="5043" y="6328"/>
              <a:ext cx="123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zh-CN" sz="1200"/>
            </a:p>
          </p:txBody>
        </p:sp>
        <p:sp>
          <p:nvSpPr>
            <p:cNvPr id="83" name="Line 102"/>
            <p:cNvSpPr>
              <a:spLocks noChangeShapeType="1"/>
            </p:cNvSpPr>
            <p:nvPr/>
          </p:nvSpPr>
          <p:spPr bwMode="auto">
            <a:xfrm>
              <a:off x="488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03"/>
            <p:cNvSpPr>
              <a:spLocks noChangeShapeType="1"/>
            </p:cNvSpPr>
            <p:nvPr/>
          </p:nvSpPr>
          <p:spPr bwMode="auto">
            <a:xfrm>
              <a:off x="506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04"/>
            <p:cNvSpPr>
              <a:spLocks noChangeShapeType="1"/>
            </p:cNvSpPr>
            <p:nvPr/>
          </p:nvSpPr>
          <p:spPr bwMode="auto">
            <a:xfrm>
              <a:off x="524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542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6"/>
            <p:cNvSpPr>
              <a:spLocks noChangeShapeType="1"/>
            </p:cNvSpPr>
            <p:nvPr/>
          </p:nvSpPr>
          <p:spPr bwMode="auto">
            <a:xfrm>
              <a:off x="560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7"/>
            <p:cNvSpPr>
              <a:spLocks noChangeShapeType="1"/>
            </p:cNvSpPr>
            <p:nvPr/>
          </p:nvSpPr>
          <p:spPr bwMode="auto">
            <a:xfrm>
              <a:off x="578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8"/>
            <p:cNvSpPr>
              <a:spLocks noChangeShapeType="1"/>
            </p:cNvSpPr>
            <p:nvPr/>
          </p:nvSpPr>
          <p:spPr bwMode="auto">
            <a:xfrm>
              <a:off x="596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9"/>
            <p:cNvSpPr>
              <a:spLocks noChangeShapeType="1"/>
            </p:cNvSpPr>
            <p:nvPr/>
          </p:nvSpPr>
          <p:spPr bwMode="auto">
            <a:xfrm>
              <a:off x="6141" y="668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10"/>
            <p:cNvSpPr>
              <a:spLocks noChangeShapeType="1"/>
            </p:cNvSpPr>
            <p:nvPr/>
          </p:nvSpPr>
          <p:spPr bwMode="auto">
            <a:xfrm>
              <a:off x="656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11"/>
            <p:cNvSpPr>
              <a:spLocks noChangeShapeType="1"/>
            </p:cNvSpPr>
            <p:nvPr/>
          </p:nvSpPr>
          <p:spPr bwMode="auto">
            <a:xfrm>
              <a:off x="674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12"/>
            <p:cNvSpPr>
              <a:spLocks noChangeShapeType="1"/>
            </p:cNvSpPr>
            <p:nvPr/>
          </p:nvSpPr>
          <p:spPr bwMode="auto">
            <a:xfrm>
              <a:off x="692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3"/>
            <p:cNvSpPr>
              <a:spLocks noChangeShapeType="1"/>
            </p:cNvSpPr>
            <p:nvPr/>
          </p:nvSpPr>
          <p:spPr bwMode="auto">
            <a:xfrm>
              <a:off x="710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14"/>
            <p:cNvSpPr>
              <a:spLocks noChangeShapeType="1"/>
            </p:cNvSpPr>
            <p:nvPr/>
          </p:nvSpPr>
          <p:spPr bwMode="auto">
            <a:xfrm>
              <a:off x="728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15"/>
            <p:cNvSpPr>
              <a:spLocks noChangeShapeType="1"/>
            </p:cNvSpPr>
            <p:nvPr/>
          </p:nvSpPr>
          <p:spPr bwMode="auto">
            <a:xfrm>
              <a:off x="746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16"/>
            <p:cNvSpPr>
              <a:spLocks noChangeShapeType="1"/>
            </p:cNvSpPr>
            <p:nvPr/>
          </p:nvSpPr>
          <p:spPr bwMode="auto">
            <a:xfrm>
              <a:off x="764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17"/>
            <p:cNvSpPr>
              <a:spLocks noChangeShapeType="1"/>
            </p:cNvSpPr>
            <p:nvPr/>
          </p:nvSpPr>
          <p:spPr bwMode="auto">
            <a:xfrm>
              <a:off x="6401" y="6668"/>
              <a:ext cx="0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8"/>
            <p:cNvSpPr>
              <a:spLocks noChangeShapeType="1"/>
            </p:cNvSpPr>
            <p:nvPr/>
          </p:nvSpPr>
          <p:spPr bwMode="auto">
            <a:xfrm flipH="1" flipV="1">
              <a:off x="2121" y="1105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119"/>
            <p:cNvSpPr txBox="1">
              <a:spLocks noChangeArrowheads="1"/>
            </p:cNvSpPr>
            <p:nvPr/>
          </p:nvSpPr>
          <p:spPr bwMode="auto">
            <a:xfrm>
              <a:off x="1581" y="11630"/>
              <a:ext cx="68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RST</a:t>
              </a:r>
            </a:p>
          </p:txBody>
        </p:sp>
        <p:sp>
          <p:nvSpPr>
            <p:cNvPr id="101" name="Text Box 120"/>
            <p:cNvSpPr txBox="1">
              <a:spLocks noChangeArrowheads="1"/>
            </p:cNvSpPr>
            <p:nvPr/>
          </p:nvSpPr>
          <p:spPr bwMode="auto">
            <a:xfrm flipV="1">
              <a:off x="1601" y="11310"/>
              <a:ext cx="6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    EA</a:t>
              </a:r>
            </a:p>
          </p:txBody>
        </p:sp>
        <p:sp>
          <p:nvSpPr>
            <p:cNvPr id="102" name="Text Box 121"/>
            <p:cNvSpPr txBox="1">
              <a:spLocks noChangeArrowheads="1"/>
            </p:cNvSpPr>
            <p:nvPr/>
          </p:nvSpPr>
          <p:spPr bwMode="auto">
            <a:xfrm>
              <a:off x="1701" y="11130"/>
              <a:ext cx="4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en-US" altLang="zh-CN" sz="1200"/>
                <a:t>ALE</a:t>
              </a:r>
            </a:p>
          </p:txBody>
        </p:sp>
        <p:sp>
          <p:nvSpPr>
            <p:cNvPr id="103" name="Text Box 122"/>
            <p:cNvSpPr txBox="1">
              <a:spLocks noChangeArrowheads="1"/>
            </p:cNvSpPr>
            <p:nvPr/>
          </p:nvSpPr>
          <p:spPr bwMode="auto">
            <a:xfrm>
              <a:off x="1661" y="10870"/>
              <a:ext cx="5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PSEN</a:t>
              </a:r>
            </a:p>
          </p:txBody>
        </p:sp>
        <p:sp>
          <p:nvSpPr>
            <p:cNvPr id="104" name="Line 123"/>
            <p:cNvSpPr>
              <a:spLocks noChangeShapeType="1"/>
            </p:cNvSpPr>
            <p:nvPr/>
          </p:nvSpPr>
          <p:spPr bwMode="auto">
            <a:xfrm>
              <a:off x="1701" y="10910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24"/>
            <p:cNvSpPr>
              <a:spLocks noChangeShapeType="1"/>
            </p:cNvSpPr>
            <p:nvPr/>
          </p:nvSpPr>
          <p:spPr bwMode="auto">
            <a:xfrm>
              <a:off x="1741" y="11470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125"/>
            <p:cNvSpPr txBox="1">
              <a:spLocks noChangeArrowheads="1"/>
            </p:cNvSpPr>
            <p:nvPr/>
          </p:nvSpPr>
          <p:spPr bwMode="auto">
            <a:xfrm>
              <a:off x="3301" y="13168"/>
              <a:ext cx="86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en-US" altLang="zh-CN" sz="1200"/>
                <a:t>XTAL</a:t>
              </a:r>
              <a:r>
                <a:rPr kumimoji="0" lang="en-US" altLang="zh-CN" sz="1200" baseline="-25000"/>
                <a:t>2</a:t>
              </a:r>
              <a:endParaRPr kumimoji="0" lang="en-US" altLang="zh-CN" sz="1200"/>
            </a:p>
          </p:txBody>
        </p:sp>
        <p:sp>
          <p:nvSpPr>
            <p:cNvPr id="107" name="Text Box 126"/>
            <p:cNvSpPr txBox="1">
              <a:spLocks noChangeArrowheads="1"/>
            </p:cNvSpPr>
            <p:nvPr/>
          </p:nvSpPr>
          <p:spPr bwMode="auto">
            <a:xfrm>
              <a:off x="2021" y="13148"/>
              <a:ext cx="86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ts val="200"/>
                </a:spcBef>
                <a:spcAft>
                  <a:spcPts val="200"/>
                </a:spcAft>
              </a:pPr>
              <a:r>
                <a:rPr kumimoji="0" lang="en-US" altLang="zh-CN" sz="1200"/>
                <a:t>XTAL</a:t>
              </a:r>
              <a:r>
                <a:rPr kumimoji="0" lang="en-US" altLang="zh-CN" sz="1200" baseline="-25000"/>
                <a:t>1</a:t>
              </a:r>
              <a:endParaRPr kumimoji="0" lang="en-US" altLang="zh-CN" sz="12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2301" y="6948"/>
              <a:ext cx="7920" cy="6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128"/>
            <p:cNvSpPr>
              <a:spLocks noChangeShapeType="1"/>
            </p:cNvSpPr>
            <p:nvPr/>
          </p:nvSpPr>
          <p:spPr bwMode="auto">
            <a:xfrm>
              <a:off x="1841" y="7808"/>
              <a:ext cx="4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29"/>
            <p:cNvSpPr>
              <a:spLocks noChangeShapeType="1"/>
            </p:cNvSpPr>
            <p:nvPr/>
          </p:nvSpPr>
          <p:spPr bwMode="auto">
            <a:xfrm>
              <a:off x="1941" y="8808"/>
              <a:ext cx="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/>
          </p:nvSpPr>
          <p:spPr bwMode="auto">
            <a:xfrm>
              <a:off x="1941" y="8808"/>
              <a:ext cx="0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31"/>
            <p:cNvSpPr>
              <a:spLocks noChangeShapeType="1"/>
            </p:cNvSpPr>
            <p:nvPr/>
          </p:nvSpPr>
          <p:spPr bwMode="auto">
            <a:xfrm>
              <a:off x="1801" y="9048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32"/>
            <p:cNvSpPr>
              <a:spLocks noChangeShapeType="1"/>
            </p:cNvSpPr>
            <p:nvPr/>
          </p:nvSpPr>
          <p:spPr bwMode="auto">
            <a:xfrm>
              <a:off x="1861" y="9108"/>
              <a:ext cx="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33"/>
            <p:cNvSpPr>
              <a:spLocks noChangeShapeType="1"/>
            </p:cNvSpPr>
            <p:nvPr/>
          </p:nvSpPr>
          <p:spPr bwMode="auto">
            <a:xfrm>
              <a:off x="1901" y="9168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4181" y="10308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/>
                <a:t>ALU</a:t>
              </a:r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3961" y="10208"/>
              <a:ext cx="942" cy="480"/>
            </a:xfrm>
            <a:custGeom>
              <a:avLst/>
              <a:gdLst>
                <a:gd name="T0" fmla="*/ 0 w 942"/>
                <a:gd name="T1" fmla="*/ 0 h 480"/>
                <a:gd name="T2" fmla="*/ 156 w 942"/>
                <a:gd name="T3" fmla="*/ 480 h 480"/>
                <a:gd name="T4" fmla="*/ 771 w 942"/>
                <a:gd name="T5" fmla="*/ 480 h 480"/>
                <a:gd name="T6" fmla="*/ 942 w 942"/>
                <a:gd name="T7" fmla="*/ 1 h 480"/>
                <a:gd name="T8" fmla="*/ 570 w 942"/>
                <a:gd name="T9" fmla="*/ 1 h 480"/>
                <a:gd name="T10" fmla="*/ 462 w 942"/>
                <a:gd name="T11" fmla="*/ 133 h 480"/>
                <a:gd name="T12" fmla="*/ 378 w 942"/>
                <a:gd name="T13" fmla="*/ 1 h 480"/>
                <a:gd name="T14" fmla="*/ 0 w 942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42"/>
                <a:gd name="T25" fmla="*/ 0 h 480"/>
                <a:gd name="T26" fmla="*/ 942 w 942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2" h="480">
                  <a:moveTo>
                    <a:pt x="0" y="0"/>
                  </a:moveTo>
                  <a:lnTo>
                    <a:pt x="156" y="480"/>
                  </a:lnTo>
                  <a:lnTo>
                    <a:pt x="771" y="480"/>
                  </a:lnTo>
                  <a:lnTo>
                    <a:pt x="942" y="1"/>
                  </a:lnTo>
                  <a:lnTo>
                    <a:pt x="570" y="1"/>
                  </a:lnTo>
                  <a:lnTo>
                    <a:pt x="462" y="133"/>
                  </a:lnTo>
                  <a:lnTo>
                    <a:pt x="378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36"/>
            <p:cNvSpPr>
              <a:spLocks/>
            </p:cNvSpPr>
            <p:nvPr/>
          </p:nvSpPr>
          <p:spPr bwMode="auto">
            <a:xfrm>
              <a:off x="9741" y="8728"/>
              <a:ext cx="369" cy="3024"/>
            </a:xfrm>
            <a:custGeom>
              <a:avLst/>
              <a:gdLst>
                <a:gd name="T0" fmla="*/ 0 w 369"/>
                <a:gd name="T1" fmla="*/ 96 h 3024"/>
                <a:gd name="T2" fmla="*/ 135 w 369"/>
                <a:gd name="T3" fmla="*/ 186 h 3024"/>
                <a:gd name="T4" fmla="*/ 135 w 369"/>
                <a:gd name="T5" fmla="*/ 138 h 3024"/>
                <a:gd name="T6" fmla="*/ 303 w 369"/>
                <a:gd name="T7" fmla="*/ 132 h 3024"/>
                <a:gd name="T8" fmla="*/ 303 w 369"/>
                <a:gd name="T9" fmla="*/ 3024 h 3024"/>
                <a:gd name="T10" fmla="*/ 369 w 369"/>
                <a:gd name="T11" fmla="*/ 3006 h 3024"/>
                <a:gd name="T12" fmla="*/ 368 w 369"/>
                <a:gd name="T13" fmla="*/ 58 h 3024"/>
                <a:gd name="T14" fmla="*/ 135 w 369"/>
                <a:gd name="T15" fmla="*/ 60 h 3024"/>
                <a:gd name="T16" fmla="*/ 135 w 369"/>
                <a:gd name="T17" fmla="*/ 0 h 3024"/>
                <a:gd name="T18" fmla="*/ 0 w 369"/>
                <a:gd name="T19" fmla="*/ 96 h 30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3024"/>
                <a:gd name="T32" fmla="*/ 369 w 369"/>
                <a:gd name="T33" fmla="*/ 3024 h 30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3024">
                  <a:moveTo>
                    <a:pt x="0" y="96"/>
                  </a:moveTo>
                  <a:lnTo>
                    <a:pt x="135" y="186"/>
                  </a:lnTo>
                  <a:lnTo>
                    <a:pt x="135" y="138"/>
                  </a:lnTo>
                  <a:lnTo>
                    <a:pt x="303" y="132"/>
                  </a:lnTo>
                  <a:lnTo>
                    <a:pt x="303" y="3024"/>
                  </a:lnTo>
                  <a:lnTo>
                    <a:pt x="369" y="3006"/>
                  </a:lnTo>
                  <a:lnTo>
                    <a:pt x="368" y="58"/>
                  </a:lnTo>
                  <a:lnTo>
                    <a:pt x="135" y="60"/>
                  </a:lnTo>
                  <a:lnTo>
                    <a:pt x="135" y="0"/>
                  </a:lnTo>
                  <a:lnTo>
                    <a:pt x="0" y="96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AutoShape 137"/>
            <p:cNvSpPr>
              <a:spLocks noChangeArrowheads="1"/>
            </p:cNvSpPr>
            <p:nvPr/>
          </p:nvSpPr>
          <p:spPr bwMode="auto">
            <a:xfrm>
              <a:off x="9741" y="10148"/>
              <a:ext cx="300" cy="117"/>
            </a:xfrm>
            <a:prstGeom prst="leftRightArrow">
              <a:avLst>
                <a:gd name="adj1" fmla="val 50000"/>
                <a:gd name="adj2" fmla="val 5128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AutoShape 138"/>
            <p:cNvSpPr>
              <a:spLocks noChangeArrowheads="1"/>
            </p:cNvSpPr>
            <p:nvPr/>
          </p:nvSpPr>
          <p:spPr bwMode="auto">
            <a:xfrm>
              <a:off x="9741" y="10828"/>
              <a:ext cx="300" cy="117"/>
            </a:xfrm>
            <a:prstGeom prst="leftRightArrow">
              <a:avLst>
                <a:gd name="adj1" fmla="val 50000"/>
                <a:gd name="adj2" fmla="val 5128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AutoShape 139"/>
            <p:cNvSpPr>
              <a:spLocks noChangeArrowheads="1"/>
            </p:cNvSpPr>
            <p:nvPr/>
          </p:nvSpPr>
          <p:spPr bwMode="auto">
            <a:xfrm>
              <a:off x="9741" y="11488"/>
              <a:ext cx="300" cy="117"/>
            </a:xfrm>
            <a:prstGeom prst="leftRightArrow">
              <a:avLst>
                <a:gd name="adj1" fmla="val 50000"/>
                <a:gd name="adj2" fmla="val 5128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AutoShape 140"/>
            <p:cNvSpPr>
              <a:spLocks noChangeArrowheads="1"/>
            </p:cNvSpPr>
            <p:nvPr/>
          </p:nvSpPr>
          <p:spPr bwMode="auto">
            <a:xfrm>
              <a:off x="8041" y="9448"/>
              <a:ext cx="280" cy="140"/>
            </a:xfrm>
            <a:prstGeom prst="leftRightArrow">
              <a:avLst>
                <a:gd name="adj1" fmla="val 50000"/>
                <a:gd name="adj2" fmla="val 4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Text Box 141"/>
            <p:cNvSpPr txBox="1">
              <a:spLocks noChangeArrowheads="1"/>
            </p:cNvSpPr>
            <p:nvPr/>
          </p:nvSpPr>
          <p:spPr bwMode="auto">
            <a:xfrm>
              <a:off x="1721" y="7768"/>
              <a:ext cx="80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200"/>
                <a:t>(+5V)</a:t>
              </a:r>
            </a:p>
          </p:txBody>
        </p:sp>
        <p:sp>
          <p:nvSpPr>
            <p:cNvPr id="123" name="AutoShape 142"/>
            <p:cNvSpPr>
              <a:spLocks noChangeArrowheads="1"/>
            </p:cNvSpPr>
            <p:nvPr/>
          </p:nvSpPr>
          <p:spPr bwMode="auto">
            <a:xfrm>
              <a:off x="4061" y="8488"/>
              <a:ext cx="100" cy="200"/>
            </a:xfrm>
            <a:prstGeom prst="upDownArrow">
              <a:avLst>
                <a:gd name="adj1" fmla="val 50000"/>
                <a:gd name="adj2" fmla="val 4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AutoShape 143"/>
            <p:cNvSpPr>
              <a:spLocks noChangeArrowheads="1"/>
            </p:cNvSpPr>
            <p:nvPr/>
          </p:nvSpPr>
          <p:spPr bwMode="auto">
            <a:xfrm>
              <a:off x="5421" y="8488"/>
              <a:ext cx="120" cy="220"/>
            </a:xfrm>
            <a:prstGeom prst="upDownArrow">
              <a:avLst>
                <a:gd name="adj1" fmla="val 50000"/>
                <a:gd name="adj2" fmla="val 366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" name="AutoShape 144"/>
            <p:cNvSpPr>
              <a:spLocks noChangeArrowheads="1"/>
            </p:cNvSpPr>
            <p:nvPr/>
          </p:nvSpPr>
          <p:spPr bwMode="auto">
            <a:xfrm>
              <a:off x="6801" y="8508"/>
              <a:ext cx="140" cy="180"/>
            </a:xfrm>
            <a:prstGeom prst="upDownArrow">
              <a:avLst>
                <a:gd name="adj1" fmla="val 50000"/>
                <a:gd name="adj2" fmla="val 257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" name="AutoShape 145"/>
            <p:cNvSpPr>
              <a:spLocks noChangeArrowheads="1"/>
            </p:cNvSpPr>
            <p:nvPr/>
          </p:nvSpPr>
          <p:spPr bwMode="auto">
            <a:xfrm>
              <a:off x="2801" y="8848"/>
              <a:ext cx="100" cy="340"/>
            </a:xfrm>
            <a:prstGeom prst="upDownArrow">
              <a:avLst>
                <a:gd name="adj1" fmla="val 50000"/>
                <a:gd name="adj2" fmla="val 68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7" name="AutoShape 146"/>
            <p:cNvSpPr>
              <a:spLocks noChangeArrowheads="1"/>
            </p:cNvSpPr>
            <p:nvPr/>
          </p:nvSpPr>
          <p:spPr bwMode="auto">
            <a:xfrm>
              <a:off x="3561" y="8848"/>
              <a:ext cx="100" cy="340"/>
            </a:xfrm>
            <a:prstGeom prst="upDownArrow">
              <a:avLst>
                <a:gd name="adj1" fmla="val 50000"/>
                <a:gd name="adj2" fmla="val 68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AutoShape 147"/>
            <p:cNvSpPr>
              <a:spLocks noChangeArrowheads="1"/>
            </p:cNvSpPr>
            <p:nvPr/>
          </p:nvSpPr>
          <p:spPr bwMode="auto">
            <a:xfrm>
              <a:off x="3381" y="8108"/>
              <a:ext cx="380" cy="120"/>
            </a:xfrm>
            <a:prstGeom prst="rightArrow">
              <a:avLst>
                <a:gd name="adj1" fmla="val 50000"/>
                <a:gd name="adj2" fmla="val 7916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" name="Freeform 148"/>
            <p:cNvSpPr>
              <a:spLocks/>
            </p:cNvSpPr>
            <p:nvPr/>
          </p:nvSpPr>
          <p:spPr bwMode="auto">
            <a:xfrm>
              <a:off x="5724" y="7540"/>
              <a:ext cx="3300" cy="1086"/>
            </a:xfrm>
            <a:custGeom>
              <a:avLst/>
              <a:gdLst>
                <a:gd name="T0" fmla="*/ 84 w 3300"/>
                <a:gd name="T1" fmla="*/ 0 h 1086"/>
                <a:gd name="T2" fmla="*/ 168 w 3300"/>
                <a:gd name="T3" fmla="*/ 108 h 1086"/>
                <a:gd name="T4" fmla="*/ 120 w 3300"/>
                <a:gd name="T5" fmla="*/ 114 h 1086"/>
                <a:gd name="T6" fmla="*/ 119 w 3300"/>
                <a:gd name="T7" fmla="*/ 191 h 1086"/>
                <a:gd name="T8" fmla="*/ 1518 w 3300"/>
                <a:gd name="T9" fmla="*/ 192 h 1086"/>
                <a:gd name="T10" fmla="*/ 1518 w 3300"/>
                <a:gd name="T11" fmla="*/ 90 h 1086"/>
                <a:gd name="T12" fmla="*/ 1470 w 3300"/>
                <a:gd name="T13" fmla="*/ 90 h 1086"/>
                <a:gd name="T14" fmla="*/ 1548 w 3300"/>
                <a:gd name="T15" fmla="*/ 0 h 1086"/>
                <a:gd name="T16" fmla="*/ 1644 w 3300"/>
                <a:gd name="T17" fmla="*/ 84 h 1086"/>
                <a:gd name="T18" fmla="*/ 1590 w 3300"/>
                <a:gd name="T19" fmla="*/ 84 h 1086"/>
                <a:gd name="T20" fmla="*/ 1590 w 3300"/>
                <a:gd name="T21" fmla="*/ 180 h 1086"/>
                <a:gd name="T22" fmla="*/ 3300 w 3300"/>
                <a:gd name="T23" fmla="*/ 180 h 1086"/>
                <a:gd name="T24" fmla="*/ 3300 w 3300"/>
                <a:gd name="T25" fmla="*/ 1080 h 1086"/>
                <a:gd name="T26" fmla="*/ 3228 w 3300"/>
                <a:gd name="T27" fmla="*/ 1086 h 1086"/>
                <a:gd name="T28" fmla="*/ 3228 w 3300"/>
                <a:gd name="T29" fmla="*/ 684 h 1086"/>
                <a:gd name="T30" fmla="*/ 2862 w 3300"/>
                <a:gd name="T31" fmla="*/ 690 h 1086"/>
                <a:gd name="T32" fmla="*/ 2862 w 3300"/>
                <a:gd name="T33" fmla="*/ 750 h 1086"/>
                <a:gd name="T34" fmla="*/ 2736 w 3300"/>
                <a:gd name="T35" fmla="*/ 660 h 1086"/>
                <a:gd name="T36" fmla="*/ 2862 w 3300"/>
                <a:gd name="T37" fmla="*/ 564 h 1086"/>
                <a:gd name="T38" fmla="*/ 2862 w 3300"/>
                <a:gd name="T39" fmla="*/ 624 h 1086"/>
                <a:gd name="T40" fmla="*/ 3228 w 3300"/>
                <a:gd name="T41" fmla="*/ 624 h 1086"/>
                <a:gd name="T42" fmla="*/ 3228 w 3300"/>
                <a:gd name="T43" fmla="*/ 264 h 1086"/>
                <a:gd name="T44" fmla="*/ 48 w 3300"/>
                <a:gd name="T45" fmla="*/ 264 h 1086"/>
                <a:gd name="T46" fmla="*/ 48 w 3300"/>
                <a:gd name="T47" fmla="*/ 114 h 1086"/>
                <a:gd name="T48" fmla="*/ 0 w 3300"/>
                <a:gd name="T49" fmla="*/ 114 h 1086"/>
                <a:gd name="T50" fmla="*/ 84 w 3300"/>
                <a:gd name="T51" fmla="*/ 0 h 10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300"/>
                <a:gd name="T79" fmla="*/ 0 h 1086"/>
                <a:gd name="T80" fmla="*/ 3300 w 3300"/>
                <a:gd name="T81" fmla="*/ 1086 h 10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300" h="1086">
                  <a:moveTo>
                    <a:pt x="84" y="0"/>
                  </a:moveTo>
                  <a:lnTo>
                    <a:pt x="168" y="108"/>
                  </a:lnTo>
                  <a:lnTo>
                    <a:pt x="120" y="114"/>
                  </a:lnTo>
                  <a:lnTo>
                    <a:pt x="119" y="191"/>
                  </a:lnTo>
                  <a:lnTo>
                    <a:pt x="1518" y="192"/>
                  </a:lnTo>
                  <a:lnTo>
                    <a:pt x="1518" y="90"/>
                  </a:lnTo>
                  <a:lnTo>
                    <a:pt x="1470" y="90"/>
                  </a:lnTo>
                  <a:lnTo>
                    <a:pt x="1548" y="0"/>
                  </a:lnTo>
                  <a:lnTo>
                    <a:pt x="1644" y="84"/>
                  </a:lnTo>
                  <a:lnTo>
                    <a:pt x="1590" y="84"/>
                  </a:lnTo>
                  <a:lnTo>
                    <a:pt x="1590" y="180"/>
                  </a:lnTo>
                  <a:lnTo>
                    <a:pt x="3300" y="180"/>
                  </a:lnTo>
                  <a:lnTo>
                    <a:pt x="3300" y="1080"/>
                  </a:lnTo>
                  <a:lnTo>
                    <a:pt x="3228" y="1086"/>
                  </a:lnTo>
                  <a:lnTo>
                    <a:pt x="3228" y="684"/>
                  </a:lnTo>
                  <a:lnTo>
                    <a:pt x="2862" y="690"/>
                  </a:lnTo>
                  <a:lnTo>
                    <a:pt x="2862" y="750"/>
                  </a:lnTo>
                  <a:lnTo>
                    <a:pt x="2736" y="660"/>
                  </a:lnTo>
                  <a:lnTo>
                    <a:pt x="2862" y="564"/>
                  </a:lnTo>
                  <a:lnTo>
                    <a:pt x="2862" y="624"/>
                  </a:lnTo>
                  <a:lnTo>
                    <a:pt x="3228" y="624"/>
                  </a:lnTo>
                  <a:lnTo>
                    <a:pt x="3228" y="264"/>
                  </a:lnTo>
                  <a:lnTo>
                    <a:pt x="48" y="264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149"/>
            <p:cNvSpPr>
              <a:spLocks noChangeArrowheads="1"/>
            </p:cNvSpPr>
            <p:nvPr/>
          </p:nvSpPr>
          <p:spPr bwMode="auto">
            <a:xfrm>
              <a:off x="6721" y="7528"/>
              <a:ext cx="120" cy="380"/>
            </a:xfrm>
            <a:prstGeom prst="upDownArrow">
              <a:avLst>
                <a:gd name="adj1" fmla="val 50000"/>
                <a:gd name="adj2" fmla="val 6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1" name="Line 150"/>
            <p:cNvSpPr>
              <a:spLocks noChangeShapeType="1"/>
            </p:cNvSpPr>
            <p:nvPr/>
          </p:nvSpPr>
          <p:spPr bwMode="auto">
            <a:xfrm flipH="1" flipV="1">
              <a:off x="2181" y="11530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51"/>
            <p:cNvSpPr>
              <a:spLocks noChangeShapeType="1"/>
            </p:cNvSpPr>
            <p:nvPr/>
          </p:nvSpPr>
          <p:spPr bwMode="auto">
            <a:xfrm flipH="1">
              <a:off x="2181" y="11790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52"/>
            <p:cNvSpPr>
              <a:spLocks/>
            </p:cNvSpPr>
            <p:nvPr/>
          </p:nvSpPr>
          <p:spPr bwMode="auto">
            <a:xfrm>
              <a:off x="2412" y="8494"/>
              <a:ext cx="5886" cy="3198"/>
            </a:xfrm>
            <a:custGeom>
              <a:avLst/>
              <a:gdLst>
                <a:gd name="T0" fmla="*/ 1614 w 5886"/>
                <a:gd name="T1" fmla="*/ 1170 h 3198"/>
                <a:gd name="T2" fmla="*/ 1704 w 5886"/>
                <a:gd name="T3" fmla="*/ 1104 h 3198"/>
                <a:gd name="T4" fmla="*/ 1650 w 5886"/>
                <a:gd name="T5" fmla="*/ 1104 h 3198"/>
                <a:gd name="T6" fmla="*/ 1650 w 5886"/>
                <a:gd name="T7" fmla="*/ 330 h 3198"/>
                <a:gd name="T8" fmla="*/ 2544 w 5886"/>
                <a:gd name="T9" fmla="*/ 330 h 3198"/>
                <a:gd name="T10" fmla="*/ 2544 w 5886"/>
                <a:gd name="T11" fmla="*/ 1103 h 3198"/>
                <a:gd name="T12" fmla="*/ 2484 w 5886"/>
                <a:gd name="T13" fmla="*/ 1104 h 3198"/>
                <a:gd name="T14" fmla="*/ 2592 w 5886"/>
                <a:gd name="T15" fmla="*/ 1176 h 3198"/>
                <a:gd name="T16" fmla="*/ 2700 w 5886"/>
                <a:gd name="T17" fmla="*/ 1104 h 3198"/>
                <a:gd name="T18" fmla="*/ 2640 w 5886"/>
                <a:gd name="T19" fmla="*/ 1100 h 3198"/>
                <a:gd name="T20" fmla="*/ 2640 w 5886"/>
                <a:gd name="T21" fmla="*/ 330 h 3198"/>
                <a:gd name="T22" fmla="*/ 5520 w 5886"/>
                <a:gd name="T23" fmla="*/ 330 h 3198"/>
                <a:gd name="T24" fmla="*/ 5520 w 5886"/>
                <a:gd name="T25" fmla="*/ 3042 h 3198"/>
                <a:gd name="T26" fmla="*/ 1620 w 5886"/>
                <a:gd name="T27" fmla="*/ 3042 h 3198"/>
                <a:gd name="T28" fmla="*/ 1620 w 5886"/>
                <a:gd name="T29" fmla="*/ 2964 h 3198"/>
                <a:gd name="T30" fmla="*/ 1542 w 5886"/>
                <a:gd name="T31" fmla="*/ 3090 h 3198"/>
                <a:gd name="T32" fmla="*/ 1620 w 5886"/>
                <a:gd name="T33" fmla="*/ 3198 h 3198"/>
                <a:gd name="T34" fmla="*/ 1622 w 5886"/>
                <a:gd name="T35" fmla="*/ 3138 h 3198"/>
                <a:gd name="T36" fmla="*/ 5820 w 5886"/>
                <a:gd name="T37" fmla="*/ 3138 h 3198"/>
                <a:gd name="T38" fmla="*/ 5820 w 5886"/>
                <a:gd name="T39" fmla="*/ 3192 h 3198"/>
                <a:gd name="T40" fmla="*/ 5886 w 5886"/>
                <a:gd name="T41" fmla="*/ 3078 h 3198"/>
                <a:gd name="T42" fmla="*/ 5826 w 5886"/>
                <a:gd name="T43" fmla="*/ 2976 h 3198"/>
                <a:gd name="T44" fmla="*/ 5826 w 5886"/>
                <a:gd name="T45" fmla="*/ 3036 h 3198"/>
                <a:gd name="T46" fmla="*/ 5640 w 5886"/>
                <a:gd name="T47" fmla="*/ 3030 h 3198"/>
                <a:gd name="T48" fmla="*/ 5640 w 5886"/>
                <a:gd name="T49" fmla="*/ 222 h 3198"/>
                <a:gd name="T50" fmla="*/ 504 w 5886"/>
                <a:gd name="T51" fmla="*/ 228 h 3198"/>
                <a:gd name="T52" fmla="*/ 504 w 5886"/>
                <a:gd name="T53" fmla="*/ 60 h 3198"/>
                <a:gd name="T54" fmla="*/ 570 w 5886"/>
                <a:gd name="T55" fmla="*/ 60 h 3198"/>
                <a:gd name="T56" fmla="*/ 474 w 5886"/>
                <a:gd name="T57" fmla="*/ 0 h 3198"/>
                <a:gd name="T58" fmla="*/ 366 w 5886"/>
                <a:gd name="T59" fmla="*/ 60 h 3198"/>
                <a:gd name="T60" fmla="*/ 432 w 5886"/>
                <a:gd name="T61" fmla="*/ 60 h 3198"/>
                <a:gd name="T62" fmla="*/ 432 w 5886"/>
                <a:gd name="T63" fmla="*/ 234 h 3198"/>
                <a:gd name="T64" fmla="*/ 12 w 5886"/>
                <a:gd name="T65" fmla="*/ 234 h 3198"/>
                <a:gd name="T66" fmla="*/ 0 w 5886"/>
                <a:gd name="T67" fmla="*/ 324 h 3198"/>
                <a:gd name="T68" fmla="*/ 1560 w 5886"/>
                <a:gd name="T69" fmla="*/ 324 h 3198"/>
                <a:gd name="T70" fmla="*/ 1560 w 5886"/>
                <a:gd name="T71" fmla="*/ 1098 h 3198"/>
                <a:gd name="T72" fmla="*/ 1506 w 5886"/>
                <a:gd name="T73" fmla="*/ 1098 h 3198"/>
                <a:gd name="T74" fmla="*/ 1614 w 5886"/>
                <a:gd name="T75" fmla="*/ 1170 h 31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86"/>
                <a:gd name="T115" fmla="*/ 0 h 3198"/>
                <a:gd name="T116" fmla="*/ 5886 w 5886"/>
                <a:gd name="T117" fmla="*/ 3198 h 31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86" h="3198">
                  <a:moveTo>
                    <a:pt x="1614" y="1170"/>
                  </a:moveTo>
                  <a:lnTo>
                    <a:pt x="1704" y="1104"/>
                  </a:lnTo>
                  <a:lnTo>
                    <a:pt x="1650" y="1104"/>
                  </a:lnTo>
                  <a:lnTo>
                    <a:pt x="1650" y="330"/>
                  </a:lnTo>
                  <a:lnTo>
                    <a:pt x="2544" y="330"/>
                  </a:lnTo>
                  <a:lnTo>
                    <a:pt x="2544" y="1103"/>
                  </a:lnTo>
                  <a:lnTo>
                    <a:pt x="2484" y="1104"/>
                  </a:lnTo>
                  <a:lnTo>
                    <a:pt x="2592" y="1176"/>
                  </a:lnTo>
                  <a:lnTo>
                    <a:pt x="2700" y="1104"/>
                  </a:lnTo>
                  <a:lnTo>
                    <a:pt x="2640" y="1100"/>
                  </a:lnTo>
                  <a:lnTo>
                    <a:pt x="2640" y="330"/>
                  </a:lnTo>
                  <a:lnTo>
                    <a:pt x="5520" y="330"/>
                  </a:lnTo>
                  <a:lnTo>
                    <a:pt x="5520" y="3042"/>
                  </a:lnTo>
                  <a:lnTo>
                    <a:pt x="1620" y="3042"/>
                  </a:lnTo>
                  <a:lnTo>
                    <a:pt x="1620" y="2964"/>
                  </a:lnTo>
                  <a:lnTo>
                    <a:pt x="1542" y="3090"/>
                  </a:lnTo>
                  <a:lnTo>
                    <a:pt x="1620" y="3198"/>
                  </a:lnTo>
                  <a:lnTo>
                    <a:pt x="1622" y="3138"/>
                  </a:lnTo>
                  <a:lnTo>
                    <a:pt x="5820" y="3138"/>
                  </a:lnTo>
                  <a:lnTo>
                    <a:pt x="5820" y="3192"/>
                  </a:lnTo>
                  <a:lnTo>
                    <a:pt x="5886" y="3078"/>
                  </a:lnTo>
                  <a:lnTo>
                    <a:pt x="5826" y="2976"/>
                  </a:lnTo>
                  <a:lnTo>
                    <a:pt x="5826" y="3036"/>
                  </a:lnTo>
                  <a:lnTo>
                    <a:pt x="5640" y="3030"/>
                  </a:lnTo>
                  <a:lnTo>
                    <a:pt x="5640" y="222"/>
                  </a:lnTo>
                  <a:lnTo>
                    <a:pt x="504" y="228"/>
                  </a:lnTo>
                  <a:lnTo>
                    <a:pt x="504" y="60"/>
                  </a:lnTo>
                  <a:lnTo>
                    <a:pt x="570" y="60"/>
                  </a:lnTo>
                  <a:lnTo>
                    <a:pt x="474" y="0"/>
                  </a:lnTo>
                  <a:lnTo>
                    <a:pt x="366" y="60"/>
                  </a:lnTo>
                  <a:lnTo>
                    <a:pt x="432" y="60"/>
                  </a:lnTo>
                  <a:lnTo>
                    <a:pt x="432" y="234"/>
                  </a:lnTo>
                  <a:lnTo>
                    <a:pt x="12" y="234"/>
                  </a:lnTo>
                  <a:lnTo>
                    <a:pt x="0" y="324"/>
                  </a:lnTo>
                  <a:lnTo>
                    <a:pt x="1560" y="324"/>
                  </a:lnTo>
                  <a:lnTo>
                    <a:pt x="1560" y="1098"/>
                  </a:lnTo>
                  <a:lnTo>
                    <a:pt x="1506" y="1098"/>
                  </a:lnTo>
                  <a:lnTo>
                    <a:pt x="1614" y="117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4" name="Group 153"/>
            <p:cNvGrpSpPr>
              <a:grpSpLocks/>
            </p:cNvGrpSpPr>
            <p:nvPr/>
          </p:nvGrpSpPr>
          <p:grpSpPr bwMode="auto">
            <a:xfrm>
              <a:off x="2621" y="10850"/>
              <a:ext cx="940" cy="1540"/>
              <a:chOff x="2621" y="11148"/>
              <a:chExt cx="940" cy="1540"/>
            </a:xfrm>
          </p:grpSpPr>
          <p:sp>
            <p:nvSpPr>
              <p:cNvPr id="137" name="Text Box 154"/>
              <p:cNvSpPr txBox="1">
                <a:spLocks noChangeArrowheads="1"/>
              </p:cNvSpPr>
              <p:nvPr/>
            </p:nvSpPr>
            <p:spPr bwMode="auto">
              <a:xfrm>
                <a:off x="3001" y="11148"/>
                <a:ext cx="280" cy="11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1200"/>
                  <a:t>指令</a:t>
                </a:r>
              </a:p>
              <a:p>
                <a:r>
                  <a:rPr kumimoji="0" lang="zh-CN" altLang="en-US" sz="1200"/>
                  <a:t>寄存器</a:t>
                </a:r>
              </a:p>
            </p:txBody>
          </p:sp>
          <p:sp>
            <p:nvSpPr>
              <p:cNvPr id="138" name="Text Box 155"/>
              <p:cNvSpPr txBox="1">
                <a:spLocks noChangeArrowheads="1"/>
              </p:cNvSpPr>
              <p:nvPr/>
            </p:nvSpPr>
            <p:spPr bwMode="auto">
              <a:xfrm>
                <a:off x="2621" y="11148"/>
                <a:ext cx="380" cy="11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1200" dirty="0"/>
                  <a:t>定时和</a:t>
                </a:r>
              </a:p>
              <a:p>
                <a:r>
                  <a:rPr kumimoji="0" lang="zh-CN" altLang="en-US" sz="1200" dirty="0"/>
                  <a:t>控制逻辑</a:t>
                </a:r>
              </a:p>
            </p:txBody>
          </p:sp>
          <p:sp>
            <p:nvSpPr>
              <p:cNvPr id="139" name="Line 156"/>
              <p:cNvSpPr>
                <a:spLocks noChangeShapeType="1"/>
              </p:cNvSpPr>
              <p:nvPr/>
            </p:nvSpPr>
            <p:spPr bwMode="auto">
              <a:xfrm flipH="1" flipV="1">
                <a:off x="3081" y="12288"/>
                <a:ext cx="0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Text Box 157"/>
              <p:cNvSpPr txBox="1">
                <a:spLocks noChangeArrowheads="1"/>
              </p:cNvSpPr>
              <p:nvPr/>
            </p:nvSpPr>
            <p:spPr bwMode="auto">
              <a:xfrm>
                <a:off x="3281" y="11148"/>
                <a:ext cx="280" cy="11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1200"/>
                  <a:t>指令</a:t>
                </a:r>
              </a:p>
              <a:p>
                <a:r>
                  <a:rPr kumimoji="0" lang="zh-CN" altLang="en-US" sz="1200"/>
                  <a:t>译码器</a:t>
                </a:r>
              </a:p>
            </p:txBody>
          </p:sp>
        </p:grpSp>
        <p:sp>
          <p:nvSpPr>
            <p:cNvPr id="135" name="Line 158"/>
            <p:cNvSpPr>
              <a:spLocks noChangeShapeType="1"/>
            </p:cNvSpPr>
            <p:nvPr/>
          </p:nvSpPr>
          <p:spPr bwMode="auto">
            <a:xfrm flipH="1" flipV="1">
              <a:off x="2121" y="1129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159"/>
            <p:cNvSpPr txBox="1">
              <a:spLocks noChangeArrowheads="1"/>
            </p:cNvSpPr>
            <p:nvPr/>
          </p:nvSpPr>
          <p:spPr bwMode="auto">
            <a:xfrm>
              <a:off x="3701" y="13828"/>
              <a:ext cx="520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ts val="600"/>
                </a:spcAft>
              </a:pPr>
              <a:endParaRPr kumimoji="0" lang="zh-CN" altLang="zh-CN" sz="1600"/>
            </a:p>
          </p:txBody>
        </p:sp>
      </p:grpSp>
      <p:sp>
        <p:nvSpPr>
          <p:cNvPr id="160" name="Text Box 161"/>
          <p:cNvSpPr txBox="1">
            <a:spLocks noChangeArrowheads="1"/>
          </p:cNvSpPr>
          <p:nvPr/>
        </p:nvSpPr>
        <p:spPr bwMode="auto">
          <a:xfrm>
            <a:off x="4307904" y="54868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200" dirty="0"/>
              <a:t>P</a:t>
            </a:r>
            <a:r>
              <a:rPr kumimoji="0" lang="en-US" altLang="zh-CN" sz="1200" baseline="-25000" dirty="0"/>
              <a:t>0.0</a:t>
            </a:r>
            <a:r>
              <a:rPr kumimoji="0" lang="zh-CN" altLang="en-US" sz="1200" dirty="0"/>
              <a:t>～</a:t>
            </a:r>
            <a:r>
              <a:rPr kumimoji="0" lang="en-US" altLang="zh-CN" sz="1200" dirty="0"/>
              <a:t>P</a:t>
            </a:r>
            <a:r>
              <a:rPr kumimoji="0" lang="en-US" altLang="zh-CN" sz="1200" baseline="-25000" dirty="0"/>
              <a:t>0.7</a:t>
            </a:r>
            <a:endParaRPr kumimoji="0" lang="en-US" altLang="zh-CN" sz="1200" dirty="0"/>
          </a:p>
        </p:txBody>
      </p:sp>
      <p:sp>
        <p:nvSpPr>
          <p:cNvPr id="161" name="Text Box 162"/>
          <p:cNvSpPr txBox="1">
            <a:spLocks noChangeArrowheads="1"/>
          </p:cNvSpPr>
          <p:nvPr/>
        </p:nvSpPr>
        <p:spPr bwMode="auto">
          <a:xfrm>
            <a:off x="5755704" y="54868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200" dirty="0"/>
              <a:t>P</a:t>
            </a:r>
            <a:r>
              <a:rPr kumimoji="0" lang="en-US" altLang="zh-CN" sz="1200" baseline="-25000" dirty="0"/>
              <a:t>2.0</a:t>
            </a:r>
            <a:r>
              <a:rPr kumimoji="0" lang="zh-CN" altLang="en-US" sz="1200" dirty="0"/>
              <a:t>～</a:t>
            </a:r>
            <a:r>
              <a:rPr kumimoji="0" lang="en-US" altLang="zh-CN" sz="1200" dirty="0"/>
              <a:t>P</a:t>
            </a:r>
            <a:r>
              <a:rPr kumimoji="0" lang="en-US" altLang="zh-CN" sz="1200" baseline="-25000" dirty="0"/>
              <a:t>2.7</a:t>
            </a:r>
            <a:endParaRPr kumimoji="0" lang="en-US" altLang="zh-CN" sz="1200" dirty="0"/>
          </a:p>
        </p:txBody>
      </p:sp>
    </p:spTree>
    <p:extLst>
      <p:ext uri="{BB962C8B-B14F-4D97-AF65-F5344CB8AC3E}">
        <p14:creationId xmlns="" xmlns:p14="http://schemas.microsoft.com/office/powerpoint/2010/main" val="184339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复位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2) 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复</a:t>
            </a:r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位信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号</a:t>
            </a:r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上电自动复位是通过外部复位电路的电容充电来实现的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，只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要电源的上升时间不超过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1ms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，就可以实现上电自动复位，即接通电源就完成了系统的复位初始化。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按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键复位有电平方式和脉冲方式两种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按键电平复位是通过使复位端经电阻与</a:t>
            </a:r>
            <a:r>
              <a:rPr lang="en-US" altLang="zh-CN" sz="2200" b="0" dirty="0" err="1" smtClean="0">
                <a:latin typeface="宋体" pitchFamily="2" charset="-122"/>
                <a:ea typeface="宋体" pitchFamily="2" charset="-122"/>
                <a:cs typeface="+mj-cs"/>
              </a:rPr>
              <a:t>Vcc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电源接通而实现的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按键脉冲复位则是利用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RC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微分电路产生的正脉冲来实现的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图中电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阻电容参数适用于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6MHz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晶振，能保证复位信号高电平持续时间大于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个机器周期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240AB6-2689-4210-B702-B22F74B3B80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023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复位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2) 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复</a:t>
            </a:r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位信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号</a:t>
            </a:r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latin typeface="宋体" pitchFamily="2" charset="-122"/>
                <a:ea typeface="宋体" pitchFamily="2" charset="-122"/>
                <a:cs typeface="+mj-cs"/>
              </a:rPr>
              <a:t>) 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1C49E-380D-43C6-B13F-EFAFFF01E42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19944" y="244408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9944" y="183448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zh-CN" sz="2000">
              <a:latin typeface="宋体" panose="02010600030101010101" pitchFamily="2" charset="-12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7544" y="1986880"/>
            <a:ext cx="8153400" cy="3962400"/>
            <a:chOff x="1721" y="11881"/>
            <a:chExt cx="8554" cy="244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201" y="12057"/>
              <a:ext cx="620" cy="1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741" y="12766"/>
              <a:ext cx="100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581" y="12502"/>
              <a:ext cx="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561" y="12361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01" y="12361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2181" y="12502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121" y="12465"/>
              <a:ext cx="57" cy="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142" y="11947"/>
              <a:ext cx="78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22μF C</a:t>
              </a:r>
              <a:r>
                <a:rPr lang="en-US" altLang="zh-CN" sz="1600" baseline="-30000"/>
                <a:t>1</a:t>
              </a:r>
              <a:endParaRPr lang="en-US" altLang="zh-CN" sz="16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 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108" y="12255"/>
              <a:ext cx="78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RST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161" y="12806"/>
              <a:ext cx="76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  R</a:t>
              </a:r>
              <a:r>
                <a:rPr lang="en-US" altLang="zh-CN" sz="1600" baseline="-30000"/>
                <a:t>1</a:t>
              </a:r>
              <a:endParaRPr lang="en-US" altLang="zh-CN" sz="16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1KΩ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781" y="13211"/>
              <a:ext cx="0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661" y="13515"/>
              <a:ext cx="2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701" y="1357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781" y="12502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761" y="13637"/>
              <a:ext cx="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21" y="12158"/>
              <a:ext cx="74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endParaRPr lang="en-US" altLang="zh-CN" sz="1600"/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Vcc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221" y="12057"/>
              <a:ext cx="620" cy="1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761" y="12937"/>
              <a:ext cx="100" cy="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5261" y="12502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5261" y="12361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5201" y="12361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4401" y="12502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4361" y="12465"/>
              <a:ext cx="57" cy="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809" y="11980"/>
              <a:ext cx="780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22μF C</a:t>
              </a:r>
              <a:r>
                <a:rPr lang="en-US" altLang="zh-CN" sz="1600" baseline="-30000"/>
                <a:t>1</a:t>
              </a:r>
              <a:endParaRPr lang="en-US" altLang="zh-CN" sz="16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 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148" y="12255"/>
              <a:ext cx="78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RST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5801" y="13366"/>
              <a:ext cx="0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5681" y="13663"/>
              <a:ext cx="2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5721" y="1372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5796" y="12502"/>
              <a:ext cx="5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5781" y="13785"/>
              <a:ext cx="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4088" y="12134"/>
              <a:ext cx="74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endParaRPr lang="en-US" altLang="zh-CN" sz="1600"/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Vcc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 rot="5400000">
              <a:off x="4840" y="12647"/>
              <a:ext cx="101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5321" y="12830"/>
              <a:ext cx="57" cy="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5501" y="12826"/>
              <a:ext cx="57" cy="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5321" y="12786"/>
              <a:ext cx="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441" y="12685"/>
              <a:ext cx="0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5101" y="12867"/>
              <a:ext cx="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5561" y="12867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521" y="12502"/>
              <a:ext cx="0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4501" y="1286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4521" y="12867"/>
              <a:ext cx="760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R</a:t>
              </a:r>
              <a:r>
                <a:rPr lang="en-US" altLang="zh-CN" sz="1600" baseline="-30000"/>
                <a:t>2</a:t>
              </a:r>
              <a:endParaRPr lang="en-US" altLang="zh-CN" sz="16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200Ω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9468" y="12037"/>
              <a:ext cx="620" cy="15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9008" y="13093"/>
              <a:ext cx="100" cy="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8508" y="12364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8508" y="12222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8448" y="12222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 flipH="1">
              <a:off x="7648" y="12364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7608" y="12327"/>
              <a:ext cx="57" cy="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8064" y="11881"/>
              <a:ext cx="780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 </a:t>
              </a:r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 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9415" y="12255"/>
              <a:ext cx="78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RST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9015" y="13231"/>
              <a:ext cx="760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R</a:t>
              </a:r>
              <a:r>
                <a:rPr lang="en-US" altLang="zh-CN" sz="1600" baseline="-30000"/>
                <a:t>1 </a:t>
              </a:r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R</a:t>
              </a:r>
              <a:r>
                <a:rPr lang="en-US" altLang="zh-CN" sz="1600" baseline="-25000"/>
                <a:t>2</a:t>
              </a:r>
            </a:p>
            <a:p>
              <a:pPr algn="just" eaLnBrk="1" hangingPunct="1">
                <a:spcBef>
                  <a:spcPct val="0"/>
                </a:spcBef>
              </a:pPr>
              <a:endParaRPr lang="en-US" altLang="zh-CN" sz="1600" baseline="-250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1KΩ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9048" y="13519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8928" y="13822"/>
              <a:ext cx="2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8968" y="13883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9048" y="12364"/>
              <a:ext cx="0" cy="7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9028" y="13944"/>
              <a:ext cx="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7255" y="11975"/>
              <a:ext cx="74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endParaRPr lang="en-US" altLang="zh-CN" sz="1600"/>
            </a:p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Vcc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7748" y="13093"/>
              <a:ext cx="100" cy="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7751" y="12567"/>
              <a:ext cx="57" cy="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7751" y="12752"/>
              <a:ext cx="57" cy="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7548" y="12688"/>
              <a:ext cx="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7688" y="12587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7788" y="13640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 flipV="1">
              <a:off x="8508" y="129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7788" y="12364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7188" y="13373"/>
              <a:ext cx="76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 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7788" y="12830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8508" y="12850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8408" y="12850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>
              <a:off x="7788" y="12952"/>
              <a:ext cx="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8108" y="13012"/>
              <a:ext cx="780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C</a:t>
              </a:r>
              <a:r>
                <a:rPr lang="en-US" altLang="zh-CN" sz="1600" baseline="-30000"/>
                <a:t>1</a:t>
              </a:r>
              <a:r>
                <a:rPr lang="en-US" altLang="zh-CN" sz="1600"/>
                <a:t> C</a:t>
              </a:r>
              <a:r>
                <a:rPr lang="en-US" altLang="zh-CN" sz="1600" baseline="-30000"/>
                <a:t>2</a:t>
              </a:r>
              <a:endParaRPr lang="en-US" altLang="zh-CN" sz="16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22μF </a:t>
              </a:r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 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 flipV="1">
              <a:off x="7788" y="13519"/>
              <a:ext cx="0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77"/>
            <p:cNvSpPr txBox="1">
              <a:spLocks noChangeArrowheads="1"/>
            </p:cNvSpPr>
            <p:nvPr/>
          </p:nvSpPr>
          <p:spPr bwMode="auto">
            <a:xfrm>
              <a:off x="3168" y="12600"/>
              <a:ext cx="800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80C51</a:t>
              </a:r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6201" y="12701"/>
              <a:ext cx="807" cy="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en-US" altLang="zh-CN" sz="1600"/>
                <a:t>80C51</a:t>
              </a:r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9448" y="12701"/>
              <a:ext cx="827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600"/>
                <a:t>80C51</a:t>
              </a:r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5741" y="13427"/>
              <a:ext cx="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9461" y="13489"/>
              <a:ext cx="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2121" y="13795"/>
              <a:ext cx="208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1600"/>
                <a:t>（</a:t>
              </a:r>
              <a:r>
                <a:rPr lang="en-US" altLang="zh-CN" sz="1600"/>
                <a:t>a</a:t>
              </a:r>
              <a:r>
                <a:rPr lang="zh-CN" altLang="en-US" sz="1600"/>
                <a:t>）上电复位电路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7601" y="13861"/>
              <a:ext cx="24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1600"/>
                <a:t>（</a:t>
              </a:r>
              <a:r>
                <a:rPr lang="en-US" altLang="zh-CN" sz="1600"/>
                <a:t>c</a:t>
              </a:r>
              <a:r>
                <a:rPr lang="zh-CN" altLang="en-US" sz="1600"/>
                <a:t>）按键脉冲复位电路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4481" y="13828"/>
              <a:ext cx="2480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zh-CN" altLang="en-US" sz="1600"/>
                <a:t>（</a:t>
              </a:r>
              <a:r>
                <a:rPr lang="en-US" altLang="zh-CN" sz="1600"/>
                <a:t>b</a:t>
              </a:r>
              <a:r>
                <a:rPr lang="zh-CN" altLang="en-US" sz="1600"/>
                <a:t>）按键电平复位电路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  <p:sp>
          <p:nvSpPr>
            <p:cNvPr id="90" name="Text Box 85"/>
            <p:cNvSpPr txBox="1">
              <a:spLocks noChangeArrowheads="1"/>
            </p:cNvSpPr>
            <p:nvPr/>
          </p:nvSpPr>
          <p:spPr bwMode="auto">
            <a:xfrm>
              <a:off x="5181" y="13049"/>
              <a:ext cx="76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600"/>
                <a:t>  R</a:t>
              </a:r>
              <a:r>
                <a:rPr lang="en-US" altLang="zh-CN" sz="1600" baseline="-30000"/>
                <a:t>1</a:t>
              </a:r>
              <a:endParaRPr lang="en-US" altLang="zh-CN" sz="1600"/>
            </a:p>
            <a:p>
              <a:pPr algn="just">
                <a:spcBef>
                  <a:spcPct val="0"/>
                </a:spcBef>
              </a:pPr>
              <a:r>
                <a:rPr lang="en-US" altLang="zh-CN" sz="1600"/>
                <a:t>1KΩ</a:t>
              </a:r>
            </a:p>
            <a:p>
              <a:pPr algn="l">
                <a:spcBef>
                  <a:spcPct val="0"/>
                </a:spcBef>
              </a:pPr>
              <a:endParaRPr lang="en-US" altLang="zh-CN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273968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程序执行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latin typeface="宋体" pitchFamily="2" charset="-122"/>
                <a:ea typeface="宋体" pitchFamily="2" charset="-122"/>
                <a:cs typeface="+mj-cs"/>
              </a:rPr>
              <a:t>程序执行方式是单片机的基本工作方</a:t>
            </a:r>
            <a:r>
              <a:rPr lang="zh-CN" altLang="en-US" sz="2600" b="0" dirty="0" smtClean="0">
                <a:latin typeface="宋体" pitchFamily="2" charset="-122"/>
                <a:ea typeface="宋体" pitchFamily="2" charset="-122"/>
                <a:cs typeface="+mj-cs"/>
              </a:rPr>
              <a:t>式</a:t>
            </a:r>
            <a:endParaRPr lang="en-US" altLang="zh-CN" sz="26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于复位后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，因此程序执行总是从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开始的。一般在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开始的单元中存放一条无条件转移指令，以便跳转到实际主程序的入口去执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行</a:t>
            </a:r>
            <a:endParaRPr lang="en-US" altLang="zh-CN" sz="18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比如：</a:t>
            </a:r>
          </a:p>
          <a:p>
            <a:pPr marL="457200" lvl="1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		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ORG	0000H</a:t>
            </a:r>
          </a:p>
          <a:p>
            <a:pPr marL="457200" lvl="1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		SJMP	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MAIN;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转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主程序</a:t>
            </a:r>
          </a:p>
          <a:p>
            <a:pPr lvl="1"/>
            <a:endParaRPr lang="zh-CN" altLang="en-US" sz="2200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F5764-AF58-4446-A531-49681C6F39F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81890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低功耗工作方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有两种低功耗方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式，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由电源控制寄存器（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PCON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）的有关位来控制</a:t>
            </a:r>
            <a:endParaRPr lang="en-US" altLang="zh-CN" sz="24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待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空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闲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(IDLE)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方式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掉电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POWER DOWN)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保护方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式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4B99F-26D3-44BD-8339-D027896CA90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7" name="Picture 4" descr="2-17  80C51单片微机低功耗方式的内部结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04979"/>
            <a:ext cx="5643439" cy="364835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007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方式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CMU Serif" charset="0"/>
              </a:rPr>
              <a:t>烧录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对于片内具有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EPROM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型程序存储器的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87C51(87C52)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和片内具有闪速存储器的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89C51 (89C52)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78E51 (78E52)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等单片机可以通过编程来修改程序存储器中的程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序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89C51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内部有一个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4KB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Flash EEROM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。编程接口可接收高电压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(12V)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或低电压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b="0" dirty="0" err="1">
                <a:latin typeface="宋体" pitchFamily="2" charset="-122"/>
                <a:ea typeface="宋体" pitchFamily="2" charset="-122"/>
              </a:rPr>
              <a:t>Vcc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)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的允许编程信号。低电压编程方式可以很方便地与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89C51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内的用户系统进行编程；而高压编程方式则可与通用的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EPROM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编程器兼容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9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B0B09-4DD9-453E-810B-FC151CD685C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7888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闪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速存储器编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程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根据特征字节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032H) 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的内容选择合适的编程电压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(VPP=12V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或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5V)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擦除操作时，要求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PROG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的脉冲宽度为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10ms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11D06F-9B50-40F6-BDF4-FFE22BC18A5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7" name="Picture 4" descr="1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519" y="2996952"/>
            <a:ext cx="77724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047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闪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速存储器编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续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200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B70DC7-7259-4657-9F65-F2C44E152F4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8" name="Picture 4" descr="图2-18  89C51的闪速存储器编程和校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70809"/>
            <a:ext cx="7030839" cy="48825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750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闪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速存储器编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续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200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842C5-5F5E-491B-93CF-7394A7BDD17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9" name="Picture 4" descr="图2-19  89C51的闪速存储器编程和校验的时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6131"/>
            <a:ext cx="7174855" cy="471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886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闪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速存储器编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续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步骤</a:t>
            </a:r>
            <a:endParaRPr lang="en-US" altLang="zh-CN" sz="22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在地址线上输入要编程存储器单元地址。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在数据线上输入要写入的数据。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按要求输出编程和校验的时序。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对于高压编程模式，将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VPP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升至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12V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每对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Flash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存储阵列写入一个字节或每写入一个程序加密位，要向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ALE/PROG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输出一个编程脉冲。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改变地址和数据，重复以上几步操作，直至目标程序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(OBJ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文件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)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结束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字节写周期是自动定时的，一般不超过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1.5ms 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F28EB-2FFD-453C-A565-510F45FA8A4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130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闪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速存储器编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续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  <a:p>
            <a:pPr lvl="1"/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查询数据</a:t>
            </a: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89C51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可以通过数据查询来检测一个写周期是否结束。若数据未写完，则从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P0.7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引脚上读到的是该数据的最高位的反码。当写周期结束后，读出值即为写入值。</a:t>
            </a: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准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备好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忙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(RDY/BSY) 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信号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编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程期间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ALE(/PROG)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为高电平后，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P3.4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引脚被拉成低电平，表示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BUSY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；编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程结束后，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ALE(/PROG)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为低电平，表示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</a:rPr>
              <a:t>READY 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 </a:t>
            </a: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+mj-cs"/>
              </a:rPr>
              <a:t>编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程校验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如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果锁定位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LB1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LB2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没有被编程，代码数据则可读回，用来校验。锁定位不能直接被校验，只能通过观察它们的功能是否被允许而间接得到证实。</a:t>
            </a:r>
          </a:p>
          <a:p>
            <a:pPr lvl="1"/>
            <a:r>
              <a:rPr lang="zh-CN" altLang="en-US" sz="2200" dirty="0" smtClean="0">
                <a:latin typeface="宋体" pitchFamily="2" charset="-122"/>
                <a:ea typeface="宋体" pitchFamily="2" charset="-122"/>
                <a:cs typeface="+mj-cs"/>
              </a:rPr>
              <a:t>芯</a:t>
            </a:r>
            <a:r>
              <a:rPr lang="zh-CN" altLang="en-US" sz="2200" dirty="0">
                <a:latin typeface="宋体" pitchFamily="2" charset="-122"/>
                <a:ea typeface="宋体" pitchFamily="2" charset="-122"/>
                <a:cs typeface="+mj-cs"/>
              </a:rPr>
              <a:t>片擦除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通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过正确的控制信号的组合，并保持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ALE/PROG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引脚脉冲宽度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低电平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) 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约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10ms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，则可对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EEPROM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阵列和三个锁定位进行电擦除，擦除后代码阵列全为”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1” 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。注意，在对程序存储器进行重新编程前必须执行片擦除操作。</a:t>
            </a:r>
          </a:p>
          <a:p>
            <a:pPr lvl="1"/>
            <a:endParaRPr lang="zh-CN" altLang="en-US" sz="2200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D91F43-AAA8-4D94-BD40-9515DF06986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380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  <a:cs typeface="+mj-cs"/>
              </a:rPr>
              <a:t>主要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  <a:cs typeface="+mj-cs"/>
              </a:rPr>
              <a:t>包括控制器、运算器和工作寄存器及时序电路</a:t>
            </a:r>
            <a:endParaRPr lang="en-US" altLang="zh-CN" sz="24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）控制器电路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：识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别指令，并根据指令性质控制计算机各组成部件进行工作的部件，与运算器一起构成中央处理器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。在</a:t>
            </a:r>
            <a:r>
              <a:rPr lang="en-US" altLang="zh-CN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单片机中，控制器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包括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  <a:cs typeface="+mj-cs"/>
              </a:rPr>
              <a:t>:</a:t>
            </a:r>
          </a:p>
          <a:p>
            <a:pPr lvl="2"/>
            <a:r>
              <a:rPr lang="zh-CN" altLang="en-US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程序计数器</a:t>
            </a:r>
            <a:r>
              <a:rPr lang="en-US" altLang="zh-CN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(Program Counter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程序地址寄存器</a:t>
            </a:r>
            <a:endParaRPr lang="en-US" altLang="zh-CN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指令寄存器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  <a:cs typeface="+mj-cs"/>
              </a:rPr>
              <a:t>IR</a:t>
            </a:r>
          </a:p>
          <a:p>
            <a:pPr lvl="2"/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指令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译码器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  <a:cs typeface="+mj-cs"/>
              </a:rPr>
              <a:t>ID</a:t>
            </a:r>
          </a:p>
          <a:p>
            <a:pPr lvl="2"/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条件转移逻辑电路</a:t>
            </a:r>
            <a:endParaRPr lang="en-US" altLang="zh-CN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定时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控制逻辑电路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等</a:t>
            </a:r>
            <a:endParaRPr lang="zh-CN" altLang="en-US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0DD273-5AD4-446A-957B-4730AE74499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05707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闪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速存储器编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续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读特征字节</a:t>
            </a:r>
          </a:p>
          <a:p>
            <a:pPr lvl="2"/>
            <a:r>
              <a:rPr lang="en-US" altLang="zh-CN" sz="2200" b="0" dirty="0" smtClean="0">
                <a:latin typeface="宋体" pitchFamily="2" charset="-122"/>
                <a:ea typeface="宋体" pitchFamily="2" charset="-122"/>
              </a:rPr>
              <a:t>89C51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单片机内有三个特征字节，地址为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030H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031H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032H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，分别用来指示该器件的生产厂商、型号和编程电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压</a:t>
            </a:r>
            <a:endParaRPr lang="en-US" altLang="zh-CN" sz="22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 比如：</a:t>
            </a:r>
          </a:p>
          <a:p>
            <a:pPr marL="914400" lvl="2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( 030H)=1EH   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表示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ATMER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公司生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产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914400" lvl="2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 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(031H)=51H	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表示型号为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89C51</a:t>
            </a:r>
          </a:p>
          <a:p>
            <a:pPr marL="914400" lvl="2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	  =61H	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表示型号为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89LV51</a:t>
            </a:r>
          </a:p>
          <a:p>
            <a:pPr marL="914400" lvl="2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 (032H)=FFH	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表示编程电压为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12V</a:t>
            </a:r>
          </a:p>
          <a:p>
            <a:pPr marL="914400" lvl="2" indent="0">
              <a:buNone/>
            </a:pP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	 =05H	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表示编程电压为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5V</a:t>
            </a:r>
          </a:p>
          <a:p>
            <a:pPr lvl="2"/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67A6A8-3EF6-48F1-B2A3-718A6B0C794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7247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编程工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作方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式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  <a:sym typeface="CMU Serif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1) 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闪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速存储器编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程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续</a:t>
            </a:r>
            <a:r>
              <a:rPr lang="en-US" altLang="zh-CN" sz="2400" b="0" dirty="0" smtClean="0"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</a:p>
          <a:p>
            <a:pPr lvl="1"/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程序锁定位的功能和编程</a:t>
            </a:r>
          </a:p>
          <a:p>
            <a:pPr lvl="2"/>
            <a:r>
              <a:rPr lang="en-US" altLang="zh-CN" sz="18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片内有三个锁定位，但不含密码阵列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第一级加密时，逻辑电压被取样并锁存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</a:rPr>
              <a:t>复位期间，若器件为上电而不是复位，则锁存器内容初始化为一个随机值，直到复位操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</a:rPr>
              <a:t>作结束</a:t>
            </a:r>
            <a:endParaRPr lang="zh-CN" altLang="en-US" sz="14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36A00-0B54-4BF1-8164-36FADACC03C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7" name="Picture 4" descr="1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880" y="3212976"/>
            <a:ext cx="8229600" cy="320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163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 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布尔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位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处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理器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，与字节处理器相对应，还特别设置了一个结构完整、功能极强的布尔（位）处理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器</a:t>
            </a:r>
            <a:endParaRPr lang="zh-CN" altLang="en-US" sz="24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累加器：借用进位标志位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CY/C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。在布尔运算中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CY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是数据源之一，又是运算结果的存放处，位数据传送的中心。根据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CY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的状态实现程序条件转移：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JC </a:t>
            </a:r>
            <a:r>
              <a:rPr lang="en-US" altLang="zh-CN" sz="2200" b="0" dirty="0" err="1">
                <a:latin typeface="宋体" pitchFamily="2" charset="-122"/>
                <a:ea typeface="宋体" pitchFamily="2" charset="-122"/>
              </a:rPr>
              <a:t>rel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JNC </a:t>
            </a:r>
            <a:r>
              <a:rPr lang="en-US" altLang="zh-CN" sz="2200" b="0" dirty="0" err="1">
                <a:latin typeface="宋体" pitchFamily="2" charset="-122"/>
                <a:ea typeface="宋体" pitchFamily="2" charset="-122"/>
              </a:rPr>
              <a:t>rel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JBC </a:t>
            </a:r>
            <a:r>
              <a:rPr lang="en-US" altLang="zh-CN" sz="2200" b="0" dirty="0" err="1" smtClean="0">
                <a:latin typeface="宋体" pitchFamily="2" charset="-122"/>
                <a:ea typeface="宋体" pitchFamily="2" charset="-122"/>
              </a:rPr>
              <a:t>rel</a:t>
            </a:r>
            <a:endParaRPr lang="en-US" altLang="zh-CN" sz="2200" b="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寻址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：内部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位寻址区中的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127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(20H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2FH)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寻址的寄存器：特殊功能寄存器（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SFR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）中的可以位寻址的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位</a:t>
            </a:r>
            <a:endParaRPr lang="zh-CN" altLang="en-US" sz="2200" b="0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寻址的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口：并行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口中的可以位寻址的位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P1.0)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操作指令：位操作指令可实现对位的置位、清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、取反、位状态判跳、传送、位逻辑运算、位输入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输出等操作</a:t>
            </a:r>
            <a:endParaRPr lang="en-US" altLang="zh-CN" sz="2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75C73-EDDC-4128-855D-52A7778816D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时钟电路、工作时序、工作方式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0321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存储器结构与地址空间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Intel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MCS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－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系列单片机采用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哈佛结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构</a:t>
            </a:r>
            <a:endParaRPr lang="en-US" altLang="zh-CN" sz="24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物理上</a:t>
            </a:r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个存储器空间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序存储器：	片内程序存储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,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外程序存储器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数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据存储器：	片内数据存储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,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外数据存储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FF365-5C86-44EA-A799-2F9270FF792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9" name="Picture 3" descr="51存储器结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2865" y="2996952"/>
            <a:ext cx="6167487" cy="341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7936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存储器结构与地址空间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逻辑上有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个存储器地址空间（三种基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本寻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址空间）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内、片外统一的 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64 KB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程序存储器地址空间；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内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256B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为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384B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）数据存储器地址空间；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外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64 KB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的数据存储器地址空间。</a:t>
            </a: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访问这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个不同的逻辑空间时，应选用不同形式的指令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分别用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MOVC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MOV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MOVX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指令来区分三个不同的逻辑空间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12DA9-2437-48D1-A342-96270EC3D89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83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程序存储器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于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存放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程序和常数</a:t>
            </a:r>
            <a:endParaRPr lang="en-US" altLang="zh-CN" sz="24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采用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位的地址总线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，可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直接扩展的地址空间为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64KB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访问片内和片外存储器，可由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/EA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引脚所接的电平来确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定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EA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接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高电平时，程序从片内程序存储器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开始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执行；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当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值超出片内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容量时，会自动转向片外程序存储器空间执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行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EA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接低时，系统执行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片外程序存储器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开始存放的程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序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于片内无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80C31/80C32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单片机，应将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/EA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引脚固定接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低，以使系统执行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片外程序存储器程序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207FA-D835-4474-AE6E-CBD63ADAA18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52322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程序存储器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程序存储器的某些单元被保留用于</a:t>
            </a:r>
            <a:r>
              <a:rPr lang="zh-CN" altLang="en-US" sz="24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特定的程序入口地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址</a:t>
            </a:r>
            <a:endParaRPr lang="en-US" altLang="zh-CN" sz="24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0003H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002BH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：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6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个中断源的中断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服务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程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序入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口地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址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以下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7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个特定地址被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保留用于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中断入口地址，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这种中断模式叫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独立向量模式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：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复位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		 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	 0000H~0002H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个单元）</a:t>
            </a: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外部中断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        	 0003H~000AH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个单元）</a:t>
            </a: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计时器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T0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溢出   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	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000BH~0012H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个单元）</a:t>
            </a: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外部中断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        	 0013H~001AH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个单元）</a:t>
            </a: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计时器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T1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溢出   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	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001BH~0022H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个单元）</a:t>
            </a: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串行口中断      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	 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0023H~002AH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个单元）</a:t>
            </a:r>
          </a:p>
          <a:p>
            <a:pPr marL="457200" lvl="1" indent="0">
              <a:buNone/>
            </a:pP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    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*计时器 </a:t>
            </a:r>
            <a:r>
              <a:rPr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T2/T2EX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	 002BH~0032H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个单元，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）</a:t>
            </a:r>
            <a:endParaRPr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在程序设计时，通常在这些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中断入口处设置无条件转移指令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，使之转向对应的中断服务程序段处执行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3BE00-BC43-4637-BAEC-560FC6F6838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88243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片内数据存储器（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IRAM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）地址只有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位，最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大寻址范围为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256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个字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节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，为地址空间的低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128B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</a:p>
          <a:p>
            <a:pPr lvl="2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，为地址空间的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256B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特殊功能寄存器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SFR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，为地址空间的高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128B</a:t>
            </a: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，高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128B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区和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SFR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区的地址空间是重叠的。究竟访问哪一个区是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通过不同的寻址方式来加以区别的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，访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问高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128B RAM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区时，选用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间接寻址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方式；访问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SFR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区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，选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直接寻址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方式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4D29F-24E8-4335-AACA-9A3CC13FF37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42100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00E85-2D15-42E3-85B0-A70ADE81B69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396" y="1124744"/>
            <a:ext cx="6215980" cy="524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577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endParaRPr lang="en-US" altLang="zh-CN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工作寄存器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区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寄存器直接寻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址区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域，指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令数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量最多，均为单周期指令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，速度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最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快</a:t>
            </a:r>
            <a:endParaRPr lang="en-US" altLang="zh-CN" sz="18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内数据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区的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31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00H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1FH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），共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32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个单元，是 </a:t>
            </a:r>
            <a:r>
              <a:rPr lang="en-US" altLang="zh-CN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个通用工作寄存器</a:t>
            </a:r>
            <a:r>
              <a:rPr lang="zh-CN" altLang="en-US" sz="18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组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每个组包含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位寄存器，编号为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R7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某一时刻，只能选用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一组寄存器。通过程序状态字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PSW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）中的</a:t>
            </a:r>
            <a:r>
              <a:rPr lang="en-US" altLang="zh-CN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RS0</a:t>
            </a:r>
            <a:r>
              <a:rPr lang="zh-CN" altLang="en-US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18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RS1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二位的设置来实现的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endParaRPr lang="en-US" altLang="zh-CN" sz="18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ECD3C-19EF-481F-96F9-8D09CC39AA2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graphicFrame>
        <p:nvGraphicFramePr>
          <p:cNvPr id="7" name="Group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46956952"/>
              </p:ext>
            </p:extLst>
          </p:nvPr>
        </p:nvGraphicFramePr>
        <p:xfrm>
          <a:off x="1043608" y="3789040"/>
          <a:ext cx="6978352" cy="1757200"/>
        </p:xfrm>
        <a:graphic>
          <a:graphicData uri="http://schemas.openxmlformats.org/drawingml/2006/table">
            <a:tbl>
              <a:tblPr/>
              <a:tblGrid>
                <a:gridCol w="1744588"/>
                <a:gridCol w="1744588"/>
                <a:gridCol w="1407368"/>
                <a:gridCol w="2081808"/>
              </a:tblGrid>
              <a:tr h="41608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R7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4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4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08H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4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10H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40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18H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5850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逻辑结构（续）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单片机执行指令是在控制电路的控制下进行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  <a:cs typeface="+mj-cs"/>
              </a:rPr>
              <a:t>的，执行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一条指令的大致过程：</a:t>
            </a:r>
            <a:endParaRPr lang="en-US" altLang="zh-CN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>
              <a:buNone/>
            </a:pPr>
            <a:r>
              <a:rPr lang="zh-CN" altLang="en-US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读出指令</a:t>
            </a:r>
            <a:r>
              <a:rPr lang="en-US" altLang="zh-CN" b="0" dirty="0">
                <a:latin typeface="宋体" pitchFamily="2" charset="-122"/>
                <a:ea typeface="宋体" pitchFamily="2" charset="-122"/>
                <a:cs typeface="+mj-cs"/>
              </a:rPr>
              <a:t>-&gt;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指令寄存器</a:t>
            </a:r>
            <a:r>
              <a:rPr lang="en-US" altLang="zh-CN" b="0" dirty="0">
                <a:latin typeface="宋体" pitchFamily="2" charset="-122"/>
                <a:ea typeface="宋体" pitchFamily="2" charset="-122"/>
                <a:cs typeface="+mj-cs"/>
              </a:rPr>
              <a:t>-&gt;</a:t>
            </a:r>
            <a:r>
              <a:rPr lang="zh-CN" altLang="en-US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指令译码器</a:t>
            </a:r>
            <a:r>
              <a:rPr lang="en-US" altLang="zh-CN" b="0" dirty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译码</a:t>
            </a:r>
            <a:r>
              <a:rPr lang="en-US" altLang="zh-CN" b="0" dirty="0">
                <a:latin typeface="宋体" pitchFamily="2" charset="-122"/>
                <a:ea typeface="宋体" pitchFamily="2" charset="-122"/>
                <a:cs typeface="+mj-cs"/>
              </a:rPr>
              <a:t>)-&gt;</a:t>
            </a:r>
            <a:r>
              <a:rPr lang="zh-CN" altLang="en-US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定时与控制逻辑电路</a:t>
            </a:r>
            <a:r>
              <a:rPr lang="zh-CN" altLang="en-US" b="0" dirty="0">
                <a:latin typeface="宋体" pitchFamily="2" charset="-122"/>
                <a:ea typeface="宋体" pitchFamily="2" charset="-122"/>
                <a:cs typeface="+mj-cs"/>
              </a:rPr>
              <a:t>（由控制定时逻辑电路产生各种定时信和控制信号，然后送往系统各部件去进行相应的操作）</a:t>
            </a:r>
          </a:p>
          <a:p>
            <a:pPr lvl="2"/>
            <a:endParaRPr lang="zh-CN" altLang="en-US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F91B5-F359-4219-9307-7B77E506B43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0370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寻址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区</a:t>
            </a:r>
          </a:p>
          <a:p>
            <a:pPr lvl="2"/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区的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32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－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47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20H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－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2FH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）的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个字节单元，共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128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位，是可位寻址的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区。既可进行字节寻址，又可位寻址</a:t>
            </a:r>
            <a:endParaRPr lang="en-US" altLang="zh-CN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这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个位寻址单元，再加上可位寻址的特殊功能寄存器一起构成了布尔（位）处理器的数据存储器空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间</a:t>
            </a:r>
            <a:endParaRPr lang="zh-CN" altLang="en-US" sz="1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85294-3FA5-4A03-8E6F-A0CCB33136C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66800" y="1102568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447800" y="3356992"/>
            <a:ext cx="6796608" cy="3024336"/>
            <a:chOff x="0" y="0"/>
            <a:chExt cx="4084" cy="700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" y="0"/>
              <a:ext cx="397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/>
                <a:t>字节地址</a:t>
              </a:r>
            </a:p>
            <a:p>
              <a:endParaRPr lang="en-US" altLang="zh-CN" sz="2400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40" y="0"/>
              <a:ext cx="351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/>
                <a:t>位       地       址</a:t>
              </a:r>
            </a:p>
            <a:p>
              <a:endParaRPr lang="en-US" altLang="zh-CN" sz="240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3" y="480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 </a:t>
              </a:r>
            </a:p>
            <a:p>
              <a:endParaRPr lang="en-US" altLang="zh-CN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3" y="864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2FH</a:t>
              </a:r>
            </a:p>
            <a:p>
              <a:endParaRPr lang="en-US" altLang="zh-CN" sz="240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3" y="1248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2EH</a:t>
              </a:r>
            </a:p>
            <a:p>
              <a:endParaRPr lang="en-US" altLang="zh-CN" sz="2400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3" y="1632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2DH</a:t>
              </a:r>
            </a:p>
            <a:p>
              <a:endParaRPr lang="en-US" altLang="zh-CN" sz="2400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3" y="2016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2CH</a:t>
              </a:r>
            </a:p>
            <a:p>
              <a:endParaRPr lang="en-US" altLang="zh-CN" sz="2400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3" y="2400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2BH</a:t>
              </a:r>
            </a:p>
            <a:p>
              <a:endParaRPr lang="en-US" altLang="zh-CN" sz="2400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3" y="2784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2AH</a:t>
              </a:r>
            </a:p>
            <a:p>
              <a:endParaRPr lang="en-US" altLang="zh-CN" sz="2400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3" y="3168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29H</a:t>
              </a:r>
            </a:p>
            <a:p>
              <a:endParaRPr lang="en-US" altLang="zh-CN" sz="2400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3" y="3552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28H</a:t>
              </a:r>
            </a:p>
            <a:p>
              <a:endParaRPr lang="en-US" altLang="zh-CN" sz="2400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3" y="3936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27H</a:t>
              </a:r>
            </a:p>
            <a:p>
              <a:endParaRPr lang="en-US" altLang="zh-CN" sz="2400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3" y="4320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 dirty="0"/>
                <a:t>26H</a:t>
              </a:r>
            </a:p>
            <a:p>
              <a:endParaRPr lang="en-US" altLang="zh-CN" sz="2400" dirty="0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3" y="4704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25H</a:t>
              </a:r>
            </a:p>
            <a:p>
              <a:endParaRPr lang="en-US" altLang="zh-CN" sz="2400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3" y="5088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24H</a:t>
              </a:r>
            </a:p>
            <a:p>
              <a:endParaRPr lang="en-US" altLang="zh-CN" sz="2400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3" y="5472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23H</a:t>
              </a:r>
            </a:p>
            <a:p>
              <a:endParaRPr lang="en-US" altLang="zh-CN" sz="2400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3" y="5856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22H</a:t>
              </a:r>
            </a:p>
            <a:p>
              <a:endParaRPr lang="en-US" altLang="zh-CN" sz="2400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3" y="6240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21H</a:t>
              </a:r>
            </a:p>
            <a:p>
              <a:endParaRPr lang="en-US" altLang="zh-CN" sz="2400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3" y="6624"/>
              <a:ext cx="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/>
                <a:t>20H</a:t>
              </a:r>
            </a:p>
            <a:p>
              <a:endParaRPr lang="en-US" altLang="zh-CN" sz="2400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0" y="7008"/>
              <a:ext cx="45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54" y="7008"/>
              <a:ext cx="29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83" y="7008"/>
              <a:ext cx="418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901" y="7008"/>
              <a:ext cx="455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1356" y="7008"/>
              <a:ext cx="45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810" y="7008"/>
              <a:ext cx="455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265" y="7008"/>
              <a:ext cx="455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720" y="7008"/>
              <a:ext cx="454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174" y="7008"/>
              <a:ext cx="455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3629" y="7008"/>
              <a:ext cx="455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68" y="480"/>
              <a:ext cx="447" cy="384"/>
              <a:chOff x="368" y="480"/>
              <a:chExt cx="447" cy="384"/>
            </a:xfrm>
          </p:grpSpPr>
          <p:sp>
            <p:nvSpPr>
              <p:cNvPr id="446" name="Rectangle 35"/>
              <p:cNvSpPr>
                <a:spLocks noChangeArrowheads="1"/>
              </p:cNvSpPr>
              <p:nvPr/>
            </p:nvSpPr>
            <p:spPr bwMode="auto">
              <a:xfrm>
                <a:off x="411" y="480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7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47" name="Rectangle 36"/>
              <p:cNvSpPr>
                <a:spLocks noChangeArrowheads="1"/>
              </p:cNvSpPr>
              <p:nvPr/>
            </p:nvSpPr>
            <p:spPr bwMode="auto">
              <a:xfrm>
                <a:off x="368" y="480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815" y="480"/>
              <a:ext cx="455" cy="384"/>
              <a:chOff x="815" y="480"/>
              <a:chExt cx="455" cy="384"/>
            </a:xfrm>
          </p:grpSpPr>
          <p:sp>
            <p:nvSpPr>
              <p:cNvPr id="444" name="Rectangle 38"/>
              <p:cNvSpPr>
                <a:spLocks noChangeArrowheads="1"/>
              </p:cNvSpPr>
              <p:nvPr/>
            </p:nvSpPr>
            <p:spPr bwMode="auto">
              <a:xfrm>
                <a:off x="858" y="48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6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45" name="Rectangle 39"/>
              <p:cNvSpPr>
                <a:spLocks noChangeArrowheads="1"/>
              </p:cNvSpPr>
              <p:nvPr/>
            </p:nvSpPr>
            <p:spPr bwMode="auto">
              <a:xfrm>
                <a:off x="815" y="48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1270" y="480"/>
              <a:ext cx="454" cy="384"/>
              <a:chOff x="1270" y="480"/>
              <a:chExt cx="454" cy="384"/>
            </a:xfrm>
          </p:grpSpPr>
          <p:sp>
            <p:nvSpPr>
              <p:cNvPr id="442" name="Rectangle 41"/>
              <p:cNvSpPr>
                <a:spLocks noChangeArrowheads="1"/>
              </p:cNvSpPr>
              <p:nvPr/>
            </p:nvSpPr>
            <p:spPr bwMode="auto">
              <a:xfrm>
                <a:off x="1313" y="48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5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43" name="Rectangle 42"/>
              <p:cNvSpPr>
                <a:spLocks noChangeArrowheads="1"/>
              </p:cNvSpPr>
              <p:nvPr/>
            </p:nvSpPr>
            <p:spPr bwMode="auto">
              <a:xfrm>
                <a:off x="1270" y="48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1724" y="480"/>
              <a:ext cx="455" cy="384"/>
              <a:chOff x="1724" y="480"/>
              <a:chExt cx="455" cy="384"/>
            </a:xfrm>
          </p:grpSpPr>
          <p:sp>
            <p:nvSpPr>
              <p:cNvPr id="440" name="Rectangle 44"/>
              <p:cNvSpPr>
                <a:spLocks noChangeArrowheads="1"/>
              </p:cNvSpPr>
              <p:nvPr/>
            </p:nvSpPr>
            <p:spPr bwMode="auto">
              <a:xfrm>
                <a:off x="1767" y="48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4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41" name="Rectangle 45"/>
              <p:cNvSpPr>
                <a:spLocks noChangeArrowheads="1"/>
              </p:cNvSpPr>
              <p:nvPr/>
            </p:nvSpPr>
            <p:spPr bwMode="auto">
              <a:xfrm>
                <a:off x="1724" y="48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" name="Group 46"/>
            <p:cNvGrpSpPr>
              <a:grpSpLocks/>
            </p:cNvGrpSpPr>
            <p:nvPr/>
          </p:nvGrpSpPr>
          <p:grpSpPr bwMode="auto">
            <a:xfrm>
              <a:off x="2179" y="480"/>
              <a:ext cx="455" cy="384"/>
              <a:chOff x="2179" y="480"/>
              <a:chExt cx="455" cy="384"/>
            </a:xfrm>
          </p:grpSpPr>
          <p:sp>
            <p:nvSpPr>
              <p:cNvPr id="438" name="Rectangle 47"/>
              <p:cNvSpPr>
                <a:spLocks noChangeArrowheads="1"/>
              </p:cNvSpPr>
              <p:nvPr/>
            </p:nvSpPr>
            <p:spPr bwMode="auto">
              <a:xfrm>
                <a:off x="2222" y="48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3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39" name="Rectangle 48"/>
              <p:cNvSpPr>
                <a:spLocks noChangeArrowheads="1"/>
              </p:cNvSpPr>
              <p:nvPr/>
            </p:nvSpPr>
            <p:spPr bwMode="auto">
              <a:xfrm>
                <a:off x="2179" y="48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634" y="480"/>
              <a:ext cx="454" cy="384"/>
              <a:chOff x="2634" y="480"/>
              <a:chExt cx="454" cy="384"/>
            </a:xfrm>
          </p:grpSpPr>
          <p:sp>
            <p:nvSpPr>
              <p:cNvPr id="436" name="Rectangle 50"/>
              <p:cNvSpPr>
                <a:spLocks noChangeArrowheads="1"/>
              </p:cNvSpPr>
              <p:nvPr/>
            </p:nvSpPr>
            <p:spPr bwMode="auto">
              <a:xfrm>
                <a:off x="2677" y="48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2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37" name="Rectangle 51"/>
              <p:cNvSpPr>
                <a:spLocks noChangeArrowheads="1"/>
              </p:cNvSpPr>
              <p:nvPr/>
            </p:nvSpPr>
            <p:spPr bwMode="auto">
              <a:xfrm>
                <a:off x="2634" y="48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4" name="Group 52"/>
            <p:cNvGrpSpPr>
              <a:grpSpLocks/>
            </p:cNvGrpSpPr>
            <p:nvPr/>
          </p:nvGrpSpPr>
          <p:grpSpPr bwMode="auto">
            <a:xfrm>
              <a:off x="3088" y="480"/>
              <a:ext cx="455" cy="384"/>
              <a:chOff x="3088" y="480"/>
              <a:chExt cx="455" cy="384"/>
            </a:xfrm>
          </p:grpSpPr>
          <p:sp>
            <p:nvSpPr>
              <p:cNvPr id="434" name="Rectangle 53"/>
              <p:cNvSpPr>
                <a:spLocks noChangeArrowheads="1"/>
              </p:cNvSpPr>
              <p:nvPr/>
            </p:nvSpPr>
            <p:spPr bwMode="auto">
              <a:xfrm>
                <a:off x="3131" y="48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1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35" name="Rectangle 54"/>
              <p:cNvSpPr>
                <a:spLocks noChangeArrowheads="1"/>
              </p:cNvSpPr>
              <p:nvPr/>
            </p:nvSpPr>
            <p:spPr bwMode="auto">
              <a:xfrm>
                <a:off x="3088" y="48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" name="Group 55"/>
            <p:cNvGrpSpPr>
              <a:grpSpLocks/>
            </p:cNvGrpSpPr>
            <p:nvPr/>
          </p:nvGrpSpPr>
          <p:grpSpPr bwMode="auto">
            <a:xfrm>
              <a:off x="3543" y="480"/>
              <a:ext cx="455" cy="384"/>
              <a:chOff x="3543" y="480"/>
              <a:chExt cx="455" cy="384"/>
            </a:xfrm>
          </p:grpSpPr>
          <p:sp>
            <p:nvSpPr>
              <p:cNvPr id="432" name="Rectangle 56"/>
              <p:cNvSpPr>
                <a:spLocks noChangeArrowheads="1"/>
              </p:cNvSpPr>
              <p:nvPr/>
            </p:nvSpPr>
            <p:spPr bwMode="auto">
              <a:xfrm>
                <a:off x="3586" y="48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D</a:t>
                </a:r>
                <a:r>
                  <a:rPr lang="en-US" altLang="zh-CN" sz="1000" baseline="-30000"/>
                  <a:t>0</a:t>
                </a:r>
                <a:endParaRPr lang="en-US" altLang="zh-CN" sz="1000"/>
              </a:p>
              <a:p>
                <a:endParaRPr lang="en-US" altLang="zh-CN" sz="2400"/>
              </a:p>
            </p:txBody>
          </p:sp>
          <p:sp>
            <p:nvSpPr>
              <p:cNvPr id="433" name="Rectangle 57"/>
              <p:cNvSpPr>
                <a:spLocks noChangeArrowheads="1"/>
              </p:cNvSpPr>
              <p:nvPr/>
            </p:nvSpPr>
            <p:spPr bwMode="auto">
              <a:xfrm>
                <a:off x="3543" y="48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" name="Group 58"/>
            <p:cNvGrpSpPr>
              <a:grpSpLocks/>
            </p:cNvGrpSpPr>
            <p:nvPr/>
          </p:nvGrpSpPr>
          <p:grpSpPr bwMode="auto">
            <a:xfrm>
              <a:off x="368" y="864"/>
              <a:ext cx="447" cy="384"/>
              <a:chOff x="368" y="864"/>
              <a:chExt cx="447" cy="384"/>
            </a:xfrm>
          </p:grpSpPr>
          <p:sp>
            <p:nvSpPr>
              <p:cNvPr id="430" name="Rectangle 59"/>
              <p:cNvSpPr>
                <a:spLocks noChangeArrowheads="1"/>
              </p:cNvSpPr>
              <p:nvPr/>
            </p:nvSpPr>
            <p:spPr bwMode="auto">
              <a:xfrm>
                <a:off x="411" y="864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7FH</a:t>
                </a:r>
              </a:p>
              <a:p>
                <a:endParaRPr lang="en-US" altLang="zh-CN" sz="2400"/>
              </a:p>
            </p:txBody>
          </p:sp>
          <p:sp>
            <p:nvSpPr>
              <p:cNvPr id="431" name="Rectangle 60"/>
              <p:cNvSpPr>
                <a:spLocks noChangeArrowheads="1"/>
              </p:cNvSpPr>
              <p:nvPr/>
            </p:nvSpPr>
            <p:spPr bwMode="auto">
              <a:xfrm>
                <a:off x="368" y="864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" name="Group 61"/>
            <p:cNvGrpSpPr>
              <a:grpSpLocks/>
            </p:cNvGrpSpPr>
            <p:nvPr/>
          </p:nvGrpSpPr>
          <p:grpSpPr bwMode="auto">
            <a:xfrm>
              <a:off x="815" y="864"/>
              <a:ext cx="455" cy="384"/>
              <a:chOff x="815" y="864"/>
              <a:chExt cx="455" cy="384"/>
            </a:xfrm>
          </p:grpSpPr>
          <p:sp>
            <p:nvSpPr>
              <p:cNvPr id="428" name="Rectangle 62"/>
              <p:cNvSpPr>
                <a:spLocks noChangeArrowheads="1"/>
              </p:cNvSpPr>
              <p:nvPr/>
            </p:nvSpPr>
            <p:spPr bwMode="auto">
              <a:xfrm>
                <a:off x="858" y="86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7EH</a:t>
                </a:r>
              </a:p>
              <a:p>
                <a:endParaRPr lang="en-US" altLang="zh-CN" sz="2400"/>
              </a:p>
            </p:txBody>
          </p:sp>
          <p:sp>
            <p:nvSpPr>
              <p:cNvPr id="429" name="Rectangle 63"/>
              <p:cNvSpPr>
                <a:spLocks noChangeArrowheads="1"/>
              </p:cNvSpPr>
              <p:nvPr/>
            </p:nvSpPr>
            <p:spPr bwMode="auto">
              <a:xfrm>
                <a:off x="815" y="86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" name="Group 64"/>
            <p:cNvGrpSpPr>
              <a:grpSpLocks/>
            </p:cNvGrpSpPr>
            <p:nvPr/>
          </p:nvGrpSpPr>
          <p:grpSpPr bwMode="auto">
            <a:xfrm>
              <a:off x="1270" y="864"/>
              <a:ext cx="454" cy="384"/>
              <a:chOff x="1270" y="864"/>
              <a:chExt cx="454" cy="384"/>
            </a:xfrm>
          </p:grpSpPr>
          <p:sp>
            <p:nvSpPr>
              <p:cNvPr id="426" name="Rectangle 65"/>
              <p:cNvSpPr>
                <a:spLocks noChangeArrowheads="1"/>
              </p:cNvSpPr>
              <p:nvPr/>
            </p:nvSpPr>
            <p:spPr bwMode="auto">
              <a:xfrm>
                <a:off x="1313" y="86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7DH</a:t>
                </a:r>
              </a:p>
              <a:p>
                <a:endParaRPr lang="en-US" altLang="zh-CN" sz="2400"/>
              </a:p>
            </p:txBody>
          </p:sp>
          <p:sp>
            <p:nvSpPr>
              <p:cNvPr id="427" name="Rectangle 66"/>
              <p:cNvSpPr>
                <a:spLocks noChangeArrowheads="1"/>
              </p:cNvSpPr>
              <p:nvPr/>
            </p:nvSpPr>
            <p:spPr bwMode="auto">
              <a:xfrm>
                <a:off x="1270" y="86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" name="Group 67"/>
            <p:cNvGrpSpPr>
              <a:grpSpLocks/>
            </p:cNvGrpSpPr>
            <p:nvPr/>
          </p:nvGrpSpPr>
          <p:grpSpPr bwMode="auto">
            <a:xfrm>
              <a:off x="1724" y="864"/>
              <a:ext cx="455" cy="384"/>
              <a:chOff x="1724" y="864"/>
              <a:chExt cx="455" cy="384"/>
            </a:xfrm>
          </p:grpSpPr>
          <p:sp>
            <p:nvSpPr>
              <p:cNvPr id="424" name="Rectangle 68"/>
              <p:cNvSpPr>
                <a:spLocks noChangeArrowheads="1"/>
              </p:cNvSpPr>
              <p:nvPr/>
            </p:nvSpPr>
            <p:spPr bwMode="auto">
              <a:xfrm>
                <a:off x="1767" y="86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7CH</a:t>
                </a:r>
              </a:p>
              <a:p>
                <a:endParaRPr lang="en-US" altLang="zh-CN" sz="2400"/>
              </a:p>
            </p:txBody>
          </p:sp>
          <p:sp>
            <p:nvSpPr>
              <p:cNvPr id="425" name="Rectangle 69"/>
              <p:cNvSpPr>
                <a:spLocks noChangeArrowheads="1"/>
              </p:cNvSpPr>
              <p:nvPr/>
            </p:nvSpPr>
            <p:spPr bwMode="auto">
              <a:xfrm>
                <a:off x="1724" y="86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" name="Group 70"/>
            <p:cNvGrpSpPr>
              <a:grpSpLocks/>
            </p:cNvGrpSpPr>
            <p:nvPr/>
          </p:nvGrpSpPr>
          <p:grpSpPr bwMode="auto">
            <a:xfrm>
              <a:off x="2179" y="864"/>
              <a:ext cx="455" cy="384"/>
              <a:chOff x="2179" y="864"/>
              <a:chExt cx="455" cy="384"/>
            </a:xfrm>
          </p:grpSpPr>
          <p:sp>
            <p:nvSpPr>
              <p:cNvPr id="422" name="Rectangle 71"/>
              <p:cNvSpPr>
                <a:spLocks noChangeArrowheads="1"/>
              </p:cNvSpPr>
              <p:nvPr/>
            </p:nvSpPr>
            <p:spPr bwMode="auto">
              <a:xfrm>
                <a:off x="2222" y="86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7BH</a:t>
                </a:r>
              </a:p>
              <a:p>
                <a:endParaRPr lang="en-US" altLang="zh-CN" sz="2400"/>
              </a:p>
            </p:txBody>
          </p:sp>
          <p:sp>
            <p:nvSpPr>
              <p:cNvPr id="423" name="Rectangle 72"/>
              <p:cNvSpPr>
                <a:spLocks noChangeArrowheads="1"/>
              </p:cNvSpPr>
              <p:nvPr/>
            </p:nvSpPr>
            <p:spPr bwMode="auto">
              <a:xfrm>
                <a:off x="2179" y="86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" name="Group 73"/>
            <p:cNvGrpSpPr>
              <a:grpSpLocks/>
            </p:cNvGrpSpPr>
            <p:nvPr/>
          </p:nvGrpSpPr>
          <p:grpSpPr bwMode="auto">
            <a:xfrm>
              <a:off x="2634" y="864"/>
              <a:ext cx="454" cy="384"/>
              <a:chOff x="2634" y="864"/>
              <a:chExt cx="454" cy="384"/>
            </a:xfrm>
          </p:grpSpPr>
          <p:sp>
            <p:nvSpPr>
              <p:cNvPr id="420" name="Rectangle 74"/>
              <p:cNvSpPr>
                <a:spLocks noChangeArrowheads="1"/>
              </p:cNvSpPr>
              <p:nvPr/>
            </p:nvSpPr>
            <p:spPr bwMode="auto">
              <a:xfrm>
                <a:off x="2677" y="86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7AH</a:t>
                </a:r>
              </a:p>
              <a:p>
                <a:endParaRPr lang="en-US" altLang="zh-CN" sz="2400"/>
              </a:p>
            </p:txBody>
          </p:sp>
          <p:sp>
            <p:nvSpPr>
              <p:cNvPr id="421" name="Rectangle 75"/>
              <p:cNvSpPr>
                <a:spLocks noChangeArrowheads="1"/>
              </p:cNvSpPr>
              <p:nvPr/>
            </p:nvSpPr>
            <p:spPr bwMode="auto">
              <a:xfrm>
                <a:off x="2634" y="86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" name="Group 76"/>
            <p:cNvGrpSpPr>
              <a:grpSpLocks/>
            </p:cNvGrpSpPr>
            <p:nvPr/>
          </p:nvGrpSpPr>
          <p:grpSpPr bwMode="auto">
            <a:xfrm>
              <a:off x="3088" y="864"/>
              <a:ext cx="455" cy="384"/>
              <a:chOff x="3088" y="864"/>
              <a:chExt cx="455" cy="384"/>
            </a:xfrm>
          </p:grpSpPr>
          <p:sp>
            <p:nvSpPr>
              <p:cNvPr id="418" name="Rectangle 77"/>
              <p:cNvSpPr>
                <a:spLocks noChangeArrowheads="1"/>
              </p:cNvSpPr>
              <p:nvPr/>
            </p:nvSpPr>
            <p:spPr bwMode="auto">
              <a:xfrm>
                <a:off x="3131" y="86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79H</a:t>
                </a:r>
              </a:p>
              <a:p>
                <a:endParaRPr lang="en-US" altLang="zh-CN" sz="2400"/>
              </a:p>
            </p:txBody>
          </p:sp>
          <p:sp>
            <p:nvSpPr>
              <p:cNvPr id="419" name="Rectangle 78"/>
              <p:cNvSpPr>
                <a:spLocks noChangeArrowheads="1"/>
              </p:cNvSpPr>
              <p:nvPr/>
            </p:nvSpPr>
            <p:spPr bwMode="auto">
              <a:xfrm>
                <a:off x="3088" y="86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" name="Group 79"/>
            <p:cNvGrpSpPr>
              <a:grpSpLocks/>
            </p:cNvGrpSpPr>
            <p:nvPr/>
          </p:nvGrpSpPr>
          <p:grpSpPr bwMode="auto">
            <a:xfrm>
              <a:off x="3543" y="864"/>
              <a:ext cx="455" cy="384"/>
              <a:chOff x="3543" y="864"/>
              <a:chExt cx="455" cy="384"/>
            </a:xfrm>
          </p:grpSpPr>
          <p:sp>
            <p:nvSpPr>
              <p:cNvPr id="416" name="Rectangle 80"/>
              <p:cNvSpPr>
                <a:spLocks noChangeArrowheads="1"/>
              </p:cNvSpPr>
              <p:nvPr/>
            </p:nvSpPr>
            <p:spPr bwMode="auto">
              <a:xfrm>
                <a:off x="3586" y="86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78H</a:t>
                </a:r>
              </a:p>
              <a:p>
                <a:endParaRPr lang="en-US" altLang="zh-CN" sz="2400"/>
              </a:p>
            </p:txBody>
          </p:sp>
          <p:sp>
            <p:nvSpPr>
              <p:cNvPr id="417" name="Rectangle 81"/>
              <p:cNvSpPr>
                <a:spLocks noChangeArrowheads="1"/>
              </p:cNvSpPr>
              <p:nvPr/>
            </p:nvSpPr>
            <p:spPr bwMode="auto">
              <a:xfrm>
                <a:off x="3543" y="86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4" name="Group 82"/>
            <p:cNvGrpSpPr>
              <a:grpSpLocks/>
            </p:cNvGrpSpPr>
            <p:nvPr/>
          </p:nvGrpSpPr>
          <p:grpSpPr bwMode="auto">
            <a:xfrm>
              <a:off x="368" y="1248"/>
              <a:ext cx="447" cy="384"/>
              <a:chOff x="368" y="1248"/>
              <a:chExt cx="447" cy="384"/>
            </a:xfrm>
          </p:grpSpPr>
          <p:sp>
            <p:nvSpPr>
              <p:cNvPr id="414" name="Rectangle 83"/>
              <p:cNvSpPr>
                <a:spLocks noChangeArrowheads="1"/>
              </p:cNvSpPr>
              <p:nvPr/>
            </p:nvSpPr>
            <p:spPr bwMode="auto">
              <a:xfrm>
                <a:off x="411" y="1248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77H</a:t>
                </a:r>
              </a:p>
              <a:p>
                <a:endParaRPr lang="en-US" altLang="zh-CN" sz="2400"/>
              </a:p>
            </p:txBody>
          </p:sp>
          <p:sp>
            <p:nvSpPr>
              <p:cNvPr id="415" name="Rectangle 84"/>
              <p:cNvSpPr>
                <a:spLocks noChangeArrowheads="1"/>
              </p:cNvSpPr>
              <p:nvPr/>
            </p:nvSpPr>
            <p:spPr bwMode="auto">
              <a:xfrm>
                <a:off x="368" y="1248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5" name="Group 85"/>
            <p:cNvGrpSpPr>
              <a:grpSpLocks/>
            </p:cNvGrpSpPr>
            <p:nvPr/>
          </p:nvGrpSpPr>
          <p:grpSpPr bwMode="auto">
            <a:xfrm>
              <a:off x="815" y="1248"/>
              <a:ext cx="455" cy="384"/>
              <a:chOff x="815" y="1248"/>
              <a:chExt cx="455" cy="384"/>
            </a:xfrm>
          </p:grpSpPr>
          <p:sp>
            <p:nvSpPr>
              <p:cNvPr id="412" name="Rectangle 86"/>
              <p:cNvSpPr>
                <a:spLocks noChangeArrowheads="1"/>
              </p:cNvSpPr>
              <p:nvPr/>
            </p:nvSpPr>
            <p:spPr bwMode="auto">
              <a:xfrm>
                <a:off x="858" y="124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76H</a:t>
                </a:r>
              </a:p>
              <a:p>
                <a:endParaRPr lang="en-US" altLang="zh-CN" sz="2400"/>
              </a:p>
            </p:txBody>
          </p:sp>
          <p:sp>
            <p:nvSpPr>
              <p:cNvPr id="413" name="Rectangle 87"/>
              <p:cNvSpPr>
                <a:spLocks noChangeArrowheads="1"/>
              </p:cNvSpPr>
              <p:nvPr/>
            </p:nvSpPr>
            <p:spPr bwMode="auto">
              <a:xfrm>
                <a:off x="815" y="124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6" name="Group 88"/>
            <p:cNvGrpSpPr>
              <a:grpSpLocks/>
            </p:cNvGrpSpPr>
            <p:nvPr/>
          </p:nvGrpSpPr>
          <p:grpSpPr bwMode="auto">
            <a:xfrm>
              <a:off x="1270" y="1248"/>
              <a:ext cx="454" cy="384"/>
              <a:chOff x="1270" y="1248"/>
              <a:chExt cx="454" cy="384"/>
            </a:xfrm>
          </p:grpSpPr>
          <p:sp>
            <p:nvSpPr>
              <p:cNvPr id="410" name="Rectangle 89"/>
              <p:cNvSpPr>
                <a:spLocks noChangeArrowheads="1"/>
              </p:cNvSpPr>
              <p:nvPr/>
            </p:nvSpPr>
            <p:spPr bwMode="auto">
              <a:xfrm>
                <a:off x="1313" y="1248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75H</a:t>
                </a:r>
              </a:p>
              <a:p>
                <a:endParaRPr lang="en-US" altLang="zh-CN" sz="2400"/>
              </a:p>
            </p:txBody>
          </p:sp>
          <p:sp>
            <p:nvSpPr>
              <p:cNvPr id="411" name="Rectangle 90"/>
              <p:cNvSpPr>
                <a:spLocks noChangeArrowheads="1"/>
              </p:cNvSpPr>
              <p:nvPr/>
            </p:nvSpPr>
            <p:spPr bwMode="auto">
              <a:xfrm>
                <a:off x="1270" y="1248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7" name="Group 91"/>
            <p:cNvGrpSpPr>
              <a:grpSpLocks/>
            </p:cNvGrpSpPr>
            <p:nvPr/>
          </p:nvGrpSpPr>
          <p:grpSpPr bwMode="auto">
            <a:xfrm>
              <a:off x="1724" y="1248"/>
              <a:ext cx="455" cy="384"/>
              <a:chOff x="1724" y="1248"/>
              <a:chExt cx="455" cy="384"/>
            </a:xfrm>
          </p:grpSpPr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67" y="124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74H</a:t>
                </a:r>
              </a:p>
              <a:p>
                <a:endParaRPr lang="en-US" altLang="zh-CN" sz="2400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24" y="124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8" name="Group 94"/>
            <p:cNvGrpSpPr>
              <a:grpSpLocks/>
            </p:cNvGrpSpPr>
            <p:nvPr/>
          </p:nvGrpSpPr>
          <p:grpSpPr bwMode="auto">
            <a:xfrm>
              <a:off x="2179" y="1248"/>
              <a:ext cx="455" cy="384"/>
              <a:chOff x="2179" y="1248"/>
              <a:chExt cx="455" cy="384"/>
            </a:xfrm>
          </p:grpSpPr>
          <p:sp>
            <p:nvSpPr>
              <p:cNvPr id="406" name="Rectangle 95"/>
              <p:cNvSpPr>
                <a:spLocks noChangeArrowheads="1"/>
              </p:cNvSpPr>
              <p:nvPr/>
            </p:nvSpPr>
            <p:spPr bwMode="auto">
              <a:xfrm>
                <a:off x="2222" y="124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73H</a:t>
                </a:r>
              </a:p>
              <a:p>
                <a:endParaRPr lang="en-US" altLang="zh-CN" sz="2400"/>
              </a:p>
            </p:txBody>
          </p:sp>
          <p:sp>
            <p:nvSpPr>
              <p:cNvPr id="407" name="Rectangle 96"/>
              <p:cNvSpPr>
                <a:spLocks noChangeArrowheads="1"/>
              </p:cNvSpPr>
              <p:nvPr/>
            </p:nvSpPr>
            <p:spPr bwMode="auto">
              <a:xfrm>
                <a:off x="2179" y="124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9" name="Group 97"/>
            <p:cNvGrpSpPr>
              <a:grpSpLocks/>
            </p:cNvGrpSpPr>
            <p:nvPr/>
          </p:nvGrpSpPr>
          <p:grpSpPr bwMode="auto">
            <a:xfrm>
              <a:off x="2634" y="1248"/>
              <a:ext cx="454" cy="384"/>
              <a:chOff x="2634" y="1248"/>
              <a:chExt cx="454" cy="384"/>
            </a:xfrm>
          </p:grpSpPr>
          <p:sp>
            <p:nvSpPr>
              <p:cNvPr id="404" name="Rectangle 98"/>
              <p:cNvSpPr>
                <a:spLocks noChangeArrowheads="1"/>
              </p:cNvSpPr>
              <p:nvPr/>
            </p:nvSpPr>
            <p:spPr bwMode="auto">
              <a:xfrm>
                <a:off x="2677" y="1248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72H</a:t>
                </a:r>
              </a:p>
              <a:p>
                <a:endParaRPr lang="en-US" altLang="zh-CN" sz="2400"/>
              </a:p>
            </p:txBody>
          </p:sp>
          <p:sp>
            <p:nvSpPr>
              <p:cNvPr id="405" name="Rectangle 99"/>
              <p:cNvSpPr>
                <a:spLocks noChangeArrowheads="1"/>
              </p:cNvSpPr>
              <p:nvPr/>
            </p:nvSpPr>
            <p:spPr bwMode="auto">
              <a:xfrm>
                <a:off x="2634" y="1248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0" name="Group 100"/>
            <p:cNvGrpSpPr>
              <a:grpSpLocks/>
            </p:cNvGrpSpPr>
            <p:nvPr/>
          </p:nvGrpSpPr>
          <p:grpSpPr bwMode="auto">
            <a:xfrm>
              <a:off x="3088" y="1248"/>
              <a:ext cx="455" cy="384"/>
              <a:chOff x="3088" y="1248"/>
              <a:chExt cx="455" cy="384"/>
            </a:xfrm>
          </p:grpSpPr>
          <p:sp>
            <p:nvSpPr>
              <p:cNvPr id="402" name="Rectangle 101"/>
              <p:cNvSpPr>
                <a:spLocks noChangeArrowheads="1"/>
              </p:cNvSpPr>
              <p:nvPr/>
            </p:nvSpPr>
            <p:spPr bwMode="auto">
              <a:xfrm>
                <a:off x="3131" y="124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71H</a:t>
                </a:r>
              </a:p>
              <a:p>
                <a:endParaRPr lang="en-US" altLang="zh-CN" sz="2400"/>
              </a:p>
            </p:txBody>
          </p:sp>
          <p:sp>
            <p:nvSpPr>
              <p:cNvPr id="403" name="Rectangle 102"/>
              <p:cNvSpPr>
                <a:spLocks noChangeArrowheads="1"/>
              </p:cNvSpPr>
              <p:nvPr/>
            </p:nvSpPr>
            <p:spPr bwMode="auto">
              <a:xfrm>
                <a:off x="3088" y="124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1" name="Group 103"/>
            <p:cNvGrpSpPr>
              <a:grpSpLocks/>
            </p:cNvGrpSpPr>
            <p:nvPr/>
          </p:nvGrpSpPr>
          <p:grpSpPr bwMode="auto">
            <a:xfrm>
              <a:off x="3543" y="1248"/>
              <a:ext cx="455" cy="384"/>
              <a:chOff x="3543" y="1248"/>
              <a:chExt cx="455" cy="384"/>
            </a:xfrm>
          </p:grpSpPr>
          <p:sp>
            <p:nvSpPr>
              <p:cNvPr id="400" name="Rectangle 104"/>
              <p:cNvSpPr>
                <a:spLocks noChangeArrowheads="1"/>
              </p:cNvSpPr>
              <p:nvPr/>
            </p:nvSpPr>
            <p:spPr bwMode="auto">
              <a:xfrm>
                <a:off x="3586" y="124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70H</a:t>
                </a:r>
              </a:p>
              <a:p>
                <a:endParaRPr lang="en-US" altLang="zh-CN" sz="2400"/>
              </a:p>
            </p:txBody>
          </p:sp>
          <p:sp>
            <p:nvSpPr>
              <p:cNvPr id="401" name="Rectangle 105"/>
              <p:cNvSpPr>
                <a:spLocks noChangeArrowheads="1"/>
              </p:cNvSpPr>
              <p:nvPr/>
            </p:nvSpPr>
            <p:spPr bwMode="auto">
              <a:xfrm>
                <a:off x="3543" y="124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2" name="Group 106"/>
            <p:cNvGrpSpPr>
              <a:grpSpLocks/>
            </p:cNvGrpSpPr>
            <p:nvPr/>
          </p:nvGrpSpPr>
          <p:grpSpPr bwMode="auto">
            <a:xfrm>
              <a:off x="368" y="1632"/>
              <a:ext cx="447" cy="384"/>
              <a:chOff x="368" y="1632"/>
              <a:chExt cx="447" cy="384"/>
            </a:xfrm>
          </p:grpSpPr>
          <p:sp>
            <p:nvSpPr>
              <p:cNvPr id="398" name="Rectangle 107"/>
              <p:cNvSpPr>
                <a:spLocks noChangeArrowheads="1"/>
              </p:cNvSpPr>
              <p:nvPr/>
            </p:nvSpPr>
            <p:spPr bwMode="auto">
              <a:xfrm>
                <a:off x="411" y="1632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6FH</a:t>
                </a:r>
              </a:p>
              <a:p>
                <a:endParaRPr lang="en-US" altLang="zh-CN" sz="2400"/>
              </a:p>
            </p:txBody>
          </p:sp>
          <p:sp>
            <p:nvSpPr>
              <p:cNvPr id="399" name="Rectangle 108"/>
              <p:cNvSpPr>
                <a:spLocks noChangeArrowheads="1"/>
              </p:cNvSpPr>
              <p:nvPr/>
            </p:nvSpPr>
            <p:spPr bwMode="auto">
              <a:xfrm>
                <a:off x="368" y="1632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3" name="Group 109"/>
            <p:cNvGrpSpPr>
              <a:grpSpLocks/>
            </p:cNvGrpSpPr>
            <p:nvPr/>
          </p:nvGrpSpPr>
          <p:grpSpPr bwMode="auto">
            <a:xfrm>
              <a:off x="815" y="1632"/>
              <a:ext cx="455" cy="384"/>
              <a:chOff x="815" y="1632"/>
              <a:chExt cx="455" cy="384"/>
            </a:xfrm>
          </p:grpSpPr>
          <p:sp>
            <p:nvSpPr>
              <p:cNvPr id="396" name="Rectangle 110"/>
              <p:cNvSpPr>
                <a:spLocks noChangeArrowheads="1"/>
              </p:cNvSpPr>
              <p:nvPr/>
            </p:nvSpPr>
            <p:spPr bwMode="auto">
              <a:xfrm>
                <a:off x="858" y="163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6EH</a:t>
                </a:r>
              </a:p>
              <a:p>
                <a:endParaRPr lang="en-US" altLang="zh-CN" sz="2400"/>
              </a:p>
            </p:txBody>
          </p:sp>
          <p:sp>
            <p:nvSpPr>
              <p:cNvPr id="397" name="Rectangle 111"/>
              <p:cNvSpPr>
                <a:spLocks noChangeArrowheads="1"/>
              </p:cNvSpPr>
              <p:nvPr/>
            </p:nvSpPr>
            <p:spPr bwMode="auto">
              <a:xfrm>
                <a:off x="815" y="163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0" name="Group 112"/>
            <p:cNvGrpSpPr>
              <a:grpSpLocks/>
            </p:cNvGrpSpPr>
            <p:nvPr/>
          </p:nvGrpSpPr>
          <p:grpSpPr bwMode="auto">
            <a:xfrm>
              <a:off x="1270" y="1632"/>
              <a:ext cx="454" cy="384"/>
              <a:chOff x="1270" y="1632"/>
              <a:chExt cx="454" cy="384"/>
            </a:xfrm>
          </p:grpSpPr>
          <p:sp>
            <p:nvSpPr>
              <p:cNvPr id="394" name="Rectangle 113"/>
              <p:cNvSpPr>
                <a:spLocks noChangeArrowheads="1"/>
              </p:cNvSpPr>
              <p:nvPr/>
            </p:nvSpPr>
            <p:spPr bwMode="auto">
              <a:xfrm>
                <a:off x="1313" y="1632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6DH</a:t>
                </a:r>
              </a:p>
              <a:p>
                <a:endParaRPr lang="en-US" altLang="zh-CN" sz="2400"/>
              </a:p>
            </p:txBody>
          </p:sp>
          <p:sp>
            <p:nvSpPr>
              <p:cNvPr id="395" name="Rectangle 114"/>
              <p:cNvSpPr>
                <a:spLocks noChangeArrowheads="1"/>
              </p:cNvSpPr>
              <p:nvPr/>
            </p:nvSpPr>
            <p:spPr bwMode="auto">
              <a:xfrm>
                <a:off x="1270" y="1632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1" name="Group 115"/>
            <p:cNvGrpSpPr>
              <a:grpSpLocks/>
            </p:cNvGrpSpPr>
            <p:nvPr/>
          </p:nvGrpSpPr>
          <p:grpSpPr bwMode="auto">
            <a:xfrm>
              <a:off x="1724" y="1632"/>
              <a:ext cx="455" cy="384"/>
              <a:chOff x="1724" y="1632"/>
              <a:chExt cx="455" cy="384"/>
            </a:xfrm>
          </p:grpSpPr>
          <p:sp>
            <p:nvSpPr>
              <p:cNvPr id="392" name="Rectangle 116"/>
              <p:cNvSpPr>
                <a:spLocks noChangeArrowheads="1"/>
              </p:cNvSpPr>
              <p:nvPr/>
            </p:nvSpPr>
            <p:spPr bwMode="auto">
              <a:xfrm>
                <a:off x="1767" y="163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6CH</a:t>
                </a:r>
              </a:p>
              <a:p>
                <a:endParaRPr lang="en-US" altLang="zh-CN" sz="2400"/>
              </a:p>
            </p:txBody>
          </p:sp>
          <p:sp>
            <p:nvSpPr>
              <p:cNvPr id="393" name="Rectangle 117"/>
              <p:cNvSpPr>
                <a:spLocks noChangeArrowheads="1"/>
              </p:cNvSpPr>
              <p:nvPr/>
            </p:nvSpPr>
            <p:spPr bwMode="auto">
              <a:xfrm>
                <a:off x="1724" y="163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2" name="Group 118"/>
            <p:cNvGrpSpPr>
              <a:grpSpLocks/>
            </p:cNvGrpSpPr>
            <p:nvPr/>
          </p:nvGrpSpPr>
          <p:grpSpPr bwMode="auto">
            <a:xfrm>
              <a:off x="2179" y="1632"/>
              <a:ext cx="455" cy="384"/>
              <a:chOff x="2179" y="1632"/>
              <a:chExt cx="455" cy="384"/>
            </a:xfrm>
          </p:grpSpPr>
          <p:sp>
            <p:nvSpPr>
              <p:cNvPr id="390" name="Rectangle 119"/>
              <p:cNvSpPr>
                <a:spLocks noChangeArrowheads="1"/>
              </p:cNvSpPr>
              <p:nvPr/>
            </p:nvSpPr>
            <p:spPr bwMode="auto">
              <a:xfrm>
                <a:off x="2222" y="163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6BH</a:t>
                </a:r>
              </a:p>
              <a:p>
                <a:endParaRPr lang="en-US" altLang="zh-CN" sz="2400"/>
              </a:p>
            </p:txBody>
          </p:sp>
          <p:sp>
            <p:nvSpPr>
              <p:cNvPr id="391" name="Rectangle 120"/>
              <p:cNvSpPr>
                <a:spLocks noChangeArrowheads="1"/>
              </p:cNvSpPr>
              <p:nvPr/>
            </p:nvSpPr>
            <p:spPr bwMode="auto">
              <a:xfrm>
                <a:off x="2179" y="163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3" name="Group 121"/>
            <p:cNvGrpSpPr>
              <a:grpSpLocks/>
            </p:cNvGrpSpPr>
            <p:nvPr/>
          </p:nvGrpSpPr>
          <p:grpSpPr bwMode="auto">
            <a:xfrm>
              <a:off x="2634" y="1632"/>
              <a:ext cx="454" cy="384"/>
              <a:chOff x="2634" y="1632"/>
              <a:chExt cx="454" cy="384"/>
            </a:xfrm>
          </p:grpSpPr>
          <p:sp>
            <p:nvSpPr>
              <p:cNvPr id="388" name="Rectangle 122"/>
              <p:cNvSpPr>
                <a:spLocks noChangeArrowheads="1"/>
              </p:cNvSpPr>
              <p:nvPr/>
            </p:nvSpPr>
            <p:spPr bwMode="auto">
              <a:xfrm>
                <a:off x="2677" y="1632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6AH</a:t>
                </a:r>
              </a:p>
              <a:p>
                <a:endParaRPr lang="en-US" altLang="zh-CN" sz="2400"/>
              </a:p>
            </p:txBody>
          </p:sp>
          <p:sp>
            <p:nvSpPr>
              <p:cNvPr id="389" name="Rectangle 123"/>
              <p:cNvSpPr>
                <a:spLocks noChangeArrowheads="1"/>
              </p:cNvSpPr>
              <p:nvPr/>
            </p:nvSpPr>
            <p:spPr bwMode="auto">
              <a:xfrm>
                <a:off x="2634" y="1632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4" name="Group 124"/>
            <p:cNvGrpSpPr>
              <a:grpSpLocks/>
            </p:cNvGrpSpPr>
            <p:nvPr/>
          </p:nvGrpSpPr>
          <p:grpSpPr bwMode="auto">
            <a:xfrm>
              <a:off x="3088" y="1632"/>
              <a:ext cx="455" cy="384"/>
              <a:chOff x="3088" y="1632"/>
              <a:chExt cx="455" cy="384"/>
            </a:xfrm>
          </p:grpSpPr>
          <p:sp>
            <p:nvSpPr>
              <p:cNvPr id="386" name="Rectangle 125"/>
              <p:cNvSpPr>
                <a:spLocks noChangeArrowheads="1"/>
              </p:cNvSpPr>
              <p:nvPr/>
            </p:nvSpPr>
            <p:spPr bwMode="auto">
              <a:xfrm>
                <a:off x="3131" y="163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69H</a:t>
                </a:r>
              </a:p>
              <a:p>
                <a:endParaRPr lang="en-US" altLang="zh-CN" sz="2400"/>
              </a:p>
            </p:txBody>
          </p:sp>
          <p:sp>
            <p:nvSpPr>
              <p:cNvPr id="387" name="Rectangle 126"/>
              <p:cNvSpPr>
                <a:spLocks noChangeArrowheads="1"/>
              </p:cNvSpPr>
              <p:nvPr/>
            </p:nvSpPr>
            <p:spPr bwMode="auto">
              <a:xfrm>
                <a:off x="3088" y="163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5" name="Group 127"/>
            <p:cNvGrpSpPr>
              <a:grpSpLocks/>
            </p:cNvGrpSpPr>
            <p:nvPr/>
          </p:nvGrpSpPr>
          <p:grpSpPr bwMode="auto">
            <a:xfrm>
              <a:off x="3543" y="1632"/>
              <a:ext cx="455" cy="384"/>
              <a:chOff x="3543" y="1632"/>
              <a:chExt cx="455" cy="384"/>
            </a:xfrm>
          </p:grpSpPr>
          <p:sp>
            <p:nvSpPr>
              <p:cNvPr id="384" name="Rectangle 128"/>
              <p:cNvSpPr>
                <a:spLocks noChangeArrowheads="1"/>
              </p:cNvSpPr>
              <p:nvPr/>
            </p:nvSpPr>
            <p:spPr bwMode="auto">
              <a:xfrm>
                <a:off x="3586" y="163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68H</a:t>
                </a:r>
              </a:p>
              <a:p>
                <a:endParaRPr lang="en-US" altLang="zh-CN" sz="2400"/>
              </a:p>
            </p:txBody>
          </p:sp>
          <p:sp>
            <p:nvSpPr>
              <p:cNvPr id="385" name="Rectangle 129"/>
              <p:cNvSpPr>
                <a:spLocks noChangeArrowheads="1"/>
              </p:cNvSpPr>
              <p:nvPr/>
            </p:nvSpPr>
            <p:spPr bwMode="auto">
              <a:xfrm>
                <a:off x="3543" y="163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6" name="Group 130"/>
            <p:cNvGrpSpPr>
              <a:grpSpLocks/>
            </p:cNvGrpSpPr>
            <p:nvPr/>
          </p:nvGrpSpPr>
          <p:grpSpPr bwMode="auto">
            <a:xfrm>
              <a:off x="368" y="2016"/>
              <a:ext cx="447" cy="384"/>
              <a:chOff x="368" y="2016"/>
              <a:chExt cx="447" cy="384"/>
            </a:xfrm>
          </p:grpSpPr>
          <p:sp>
            <p:nvSpPr>
              <p:cNvPr id="382" name="Rectangle 131"/>
              <p:cNvSpPr>
                <a:spLocks noChangeArrowheads="1"/>
              </p:cNvSpPr>
              <p:nvPr/>
            </p:nvSpPr>
            <p:spPr bwMode="auto">
              <a:xfrm>
                <a:off x="411" y="2016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67H</a:t>
                </a:r>
              </a:p>
              <a:p>
                <a:endParaRPr lang="en-US" altLang="zh-CN" sz="2400"/>
              </a:p>
            </p:txBody>
          </p:sp>
          <p:sp>
            <p:nvSpPr>
              <p:cNvPr id="383" name="Rectangle 132"/>
              <p:cNvSpPr>
                <a:spLocks noChangeArrowheads="1"/>
              </p:cNvSpPr>
              <p:nvPr/>
            </p:nvSpPr>
            <p:spPr bwMode="auto">
              <a:xfrm>
                <a:off x="368" y="2016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7" name="Group 133"/>
            <p:cNvGrpSpPr>
              <a:grpSpLocks/>
            </p:cNvGrpSpPr>
            <p:nvPr/>
          </p:nvGrpSpPr>
          <p:grpSpPr bwMode="auto">
            <a:xfrm>
              <a:off x="815" y="2016"/>
              <a:ext cx="455" cy="384"/>
              <a:chOff x="815" y="2016"/>
              <a:chExt cx="455" cy="384"/>
            </a:xfrm>
          </p:grpSpPr>
          <p:sp>
            <p:nvSpPr>
              <p:cNvPr id="380" name="Rectangle 134"/>
              <p:cNvSpPr>
                <a:spLocks noChangeArrowheads="1"/>
              </p:cNvSpPr>
              <p:nvPr/>
            </p:nvSpPr>
            <p:spPr bwMode="auto">
              <a:xfrm>
                <a:off x="858" y="201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66H</a:t>
                </a:r>
              </a:p>
              <a:p>
                <a:endParaRPr lang="en-US" altLang="zh-CN" sz="2400"/>
              </a:p>
            </p:txBody>
          </p:sp>
          <p:sp>
            <p:nvSpPr>
              <p:cNvPr id="381" name="Rectangle 135"/>
              <p:cNvSpPr>
                <a:spLocks noChangeArrowheads="1"/>
              </p:cNvSpPr>
              <p:nvPr/>
            </p:nvSpPr>
            <p:spPr bwMode="auto">
              <a:xfrm>
                <a:off x="815" y="201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8" name="Group 136"/>
            <p:cNvGrpSpPr>
              <a:grpSpLocks/>
            </p:cNvGrpSpPr>
            <p:nvPr/>
          </p:nvGrpSpPr>
          <p:grpSpPr bwMode="auto">
            <a:xfrm>
              <a:off x="1270" y="2016"/>
              <a:ext cx="454" cy="384"/>
              <a:chOff x="1270" y="2016"/>
              <a:chExt cx="454" cy="384"/>
            </a:xfrm>
          </p:grpSpPr>
          <p:sp>
            <p:nvSpPr>
              <p:cNvPr id="378" name="Rectangle 137"/>
              <p:cNvSpPr>
                <a:spLocks noChangeArrowheads="1"/>
              </p:cNvSpPr>
              <p:nvPr/>
            </p:nvSpPr>
            <p:spPr bwMode="auto">
              <a:xfrm>
                <a:off x="1313" y="2016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65H</a:t>
                </a:r>
              </a:p>
              <a:p>
                <a:endParaRPr lang="en-US" altLang="zh-CN" sz="2400"/>
              </a:p>
            </p:txBody>
          </p:sp>
          <p:sp>
            <p:nvSpPr>
              <p:cNvPr id="379" name="Rectangle 138"/>
              <p:cNvSpPr>
                <a:spLocks noChangeArrowheads="1"/>
              </p:cNvSpPr>
              <p:nvPr/>
            </p:nvSpPr>
            <p:spPr bwMode="auto">
              <a:xfrm>
                <a:off x="1270" y="2016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9" name="Group 139"/>
            <p:cNvGrpSpPr>
              <a:grpSpLocks/>
            </p:cNvGrpSpPr>
            <p:nvPr/>
          </p:nvGrpSpPr>
          <p:grpSpPr bwMode="auto">
            <a:xfrm>
              <a:off x="1724" y="2016"/>
              <a:ext cx="455" cy="384"/>
              <a:chOff x="1724" y="2016"/>
              <a:chExt cx="455" cy="384"/>
            </a:xfrm>
          </p:grpSpPr>
          <p:sp>
            <p:nvSpPr>
              <p:cNvPr id="376" name="Rectangle 140"/>
              <p:cNvSpPr>
                <a:spLocks noChangeArrowheads="1"/>
              </p:cNvSpPr>
              <p:nvPr/>
            </p:nvSpPr>
            <p:spPr bwMode="auto">
              <a:xfrm>
                <a:off x="1767" y="201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64H</a:t>
                </a:r>
              </a:p>
              <a:p>
                <a:endParaRPr lang="en-US" altLang="zh-CN" sz="2400"/>
              </a:p>
            </p:txBody>
          </p:sp>
          <p:sp>
            <p:nvSpPr>
              <p:cNvPr id="377" name="Rectangle 141"/>
              <p:cNvSpPr>
                <a:spLocks noChangeArrowheads="1"/>
              </p:cNvSpPr>
              <p:nvPr/>
            </p:nvSpPr>
            <p:spPr bwMode="auto">
              <a:xfrm>
                <a:off x="1724" y="201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0" name="Group 142"/>
            <p:cNvGrpSpPr>
              <a:grpSpLocks/>
            </p:cNvGrpSpPr>
            <p:nvPr/>
          </p:nvGrpSpPr>
          <p:grpSpPr bwMode="auto">
            <a:xfrm>
              <a:off x="2179" y="2016"/>
              <a:ext cx="455" cy="384"/>
              <a:chOff x="2179" y="2016"/>
              <a:chExt cx="455" cy="384"/>
            </a:xfrm>
          </p:grpSpPr>
          <p:sp>
            <p:nvSpPr>
              <p:cNvPr id="374" name="Rectangle 143"/>
              <p:cNvSpPr>
                <a:spLocks noChangeArrowheads="1"/>
              </p:cNvSpPr>
              <p:nvPr/>
            </p:nvSpPr>
            <p:spPr bwMode="auto">
              <a:xfrm>
                <a:off x="2222" y="201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63H</a:t>
                </a:r>
              </a:p>
              <a:p>
                <a:endParaRPr lang="en-US" altLang="zh-CN" sz="2400"/>
              </a:p>
            </p:txBody>
          </p:sp>
          <p:sp>
            <p:nvSpPr>
              <p:cNvPr id="375" name="Rectangle 144"/>
              <p:cNvSpPr>
                <a:spLocks noChangeArrowheads="1"/>
              </p:cNvSpPr>
              <p:nvPr/>
            </p:nvSpPr>
            <p:spPr bwMode="auto">
              <a:xfrm>
                <a:off x="2179" y="201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1" name="Group 145"/>
            <p:cNvGrpSpPr>
              <a:grpSpLocks/>
            </p:cNvGrpSpPr>
            <p:nvPr/>
          </p:nvGrpSpPr>
          <p:grpSpPr bwMode="auto">
            <a:xfrm>
              <a:off x="2634" y="2016"/>
              <a:ext cx="454" cy="384"/>
              <a:chOff x="2634" y="2016"/>
              <a:chExt cx="454" cy="384"/>
            </a:xfrm>
          </p:grpSpPr>
          <p:sp>
            <p:nvSpPr>
              <p:cNvPr id="372" name="Rectangle 146"/>
              <p:cNvSpPr>
                <a:spLocks noChangeArrowheads="1"/>
              </p:cNvSpPr>
              <p:nvPr/>
            </p:nvSpPr>
            <p:spPr bwMode="auto">
              <a:xfrm>
                <a:off x="2677" y="2016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62H</a:t>
                </a:r>
              </a:p>
              <a:p>
                <a:endParaRPr lang="en-US" altLang="zh-CN" sz="2400"/>
              </a:p>
            </p:txBody>
          </p:sp>
          <p:sp>
            <p:nvSpPr>
              <p:cNvPr id="373" name="Rectangle 147"/>
              <p:cNvSpPr>
                <a:spLocks noChangeArrowheads="1"/>
              </p:cNvSpPr>
              <p:nvPr/>
            </p:nvSpPr>
            <p:spPr bwMode="auto">
              <a:xfrm>
                <a:off x="2634" y="2016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2" name="Group 148"/>
            <p:cNvGrpSpPr>
              <a:grpSpLocks/>
            </p:cNvGrpSpPr>
            <p:nvPr/>
          </p:nvGrpSpPr>
          <p:grpSpPr bwMode="auto">
            <a:xfrm>
              <a:off x="3088" y="2016"/>
              <a:ext cx="455" cy="384"/>
              <a:chOff x="3088" y="2016"/>
              <a:chExt cx="455" cy="384"/>
            </a:xfrm>
          </p:grpSpPr>
          <p:sp>
            <p:nvSpPr>
              <p:cNvPr id="370" name="Rectangle 149"/>
              <p:cNvSpPr>
                <a:spLocks noChangeArrowheads="1"/>
              </p:cNvSpPr>
              <p:nvPr/>
            </p:nvSpPr>
            <p:spPr bwMode="auto">
              <a:xfrm>
                <a:off x="3131" y="201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61H</a:t>
                </a:r>
              </a:p>
              <a:p>
                <a:endParaRPr lang="en-US" altLang="zh-CN" sz="2400"/>
              </a:p>
            </p:txBody>
          </p:sp>
          <p:sp>
            <p:nvSpPr>
              <p:cNvPr id="371" name="Rectangle 150"/>
              <p:cNvSpPr>
                <a:spLocks noChangeArrowheads="1"/>
              </p:cNvSpPr>
              <p:nvPr/>
            </p:nvSpPr>
            <p:spPr bwMode="auto">
              <a:xfrm>
                <a:off x="3088" y="201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3" name="Group 151"/>
            <p:cNvGrpSpPr>
              <a:grpSpLocks/>
            </p:cNvGrpSpPr>
            <p:nvPr/>
          </p:nvGrpSpPr>
          <p:grpSpPr bwMode="auto">
            <a:xfrm>
              <a:off x="3543" y="2016"/>
              <a:ext cx="455" cy="384"/>
              <a:chOff x="3543" y="2016"/>
              <a:chExt cx="455" cy="384"/>
            </a:xfrm>
          </p:grpSpPr>
          <p:sp>
            <p:nvSpPr>
              <p:cNvPr id="368" name="Rectangle 152"/>
              <p:cNvSpPr>
                <a:spLocks noChangeArrowheads="1"/>
              </p:cNvSpPr>
              <p:nvPr/>
            </p:nvSpPr>
            <p:spPr bwMode="auto">
              <a:xfrm>
                <a:off x="3586" y="201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60H</a:t>
                </a:r>
              </a:p>
              <a:p>
                <a:endParaRPr lang="en-US" altLang="zh-CN" sz="2400"/>
              </a:p>
            </p:txBody>
          </p:sp>
          <p:sp>
            <p:nvSpPr>
              <p:cNvPr id="369" name="Rectangle 153"/>
              <p:cNvSpPr>
                <a:spLocks noChangeArrowheads="1"/>
              </p:cNvSpPr>
              <p:nvPr/>
            </p:nvSpPr>
            <p:spPr bwMode="auto">
              <a:xfrm>
                <a:off x="3543" y="201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" name="Group 154"/>
            <p:cNvGrpSpPr>
              <a:grpSpLocks/>
            </p:cNvGrpSpPr>
            <p:nvPr/>
          </p:nvGrpSpPr>
          <p:grpSpPr bwMode="auto">
            <a:xfrm>
              <a:off x="368" y="2400"/>
              <a:ext cx="447" cy="384"/>
              <a:chOff x="368" y="2400"/>
              <a:chExt cx="447" cy="384"/>
            </a:xfrm>
          </p:grpSpPr>
          <p:sp>
            <p:nvSpPr>
              <p:cNvPr id="366" name="Rectangle 155"/>
              <p:cNvSpPr>
                <a:spLocks noChangeArrowheads="1"/>
              </p:cNvSpPr>
              <p:nvPr/>
            </p:nvSpPr>
            <p:spPr bwMode="auto">
              <a:xfrm>
                <a:off x="411" y="2400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5FH</a:t>
                </a:r>
              </a:p>
              <a:p>
                <a:endParaRPr lang="en-US" altLang="zh-CN" sz="2400"/>
              </a:p>
            </p:txBody>
          </p:sp>
          <p:sp>
            <p:nvSpPr>
              <p:cNvPr id="367" name="Rectangle 156"/>
              <p:cNvSpPr>
                <a:spLocks noChangeArrowheads="1"/>
              </p:cNvSpPr>
              <p:nvPr/>
            </p:nvSpPr>
            <p:spPr bwMode="auto">
              <a:xfrm>
                <a:off x="368" y="2400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5" name="Group 157"/>
            <p:cNvGrpSpPr>
              <a:grpSpLocks/>
            </p:cNvGrpSpPr>
            <p:nvPr/>
          </p:nvGrpSpPr>
          <p:grpSpPr bwMode="auto">
            <a:xfrm>
              <a:off x="815" y="2400"/>
              <a:ext cx="455" cy="384"/>
              <a:chOff x="815" y="2400"/>
              <a:chExt cx="455" cy="384"/>
            </a:xfrm>
          </p:grpSpPr>
          <p:sp>
            <p:nvSpPr>
              <p:cNvPr id="364" name="Rectangle 158"/>
              <p:cNvSpPr>
                <a:spLocks noChangeArrowheads="1"/>
              </p:cNvSpPr>
              <p:nvPr/>
            </p:nvSpPr>
            <p:spPr bwMode="auto">
              <a:xfrm>
                <a:off x="858" y="240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5EH</a:t>
                </a:r>
              </a:p>
              <a:p>
                <a:endParaRPr lang="en-US" altLang="zh-CN" sz="2400"/>
              </a:p>
            </p:txBody>
          </p:sp>
          <p:sp>
            <p:nvSpPr>
              <p:cNvPr id="365" name="Rectangle 159"/>
              <p:cNvSpPr>
                <a:spLocks noChangeArrowheads="1"/>
              </p:cNvSpPr>
              <p:nvPr/>
            </p:nvSpPr>
            <p:spPr bwMode="auto">
              <a:xfrm>
                <a:off x="815" y="240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48" name="Group 160"/>
            <p:cNvGrpSpPr>
              <a:grpSpLocks/>
            </p:cNvGrpSpPr>
            <p:nvPr/>
          </p:nvGrpSpPr>
          <p:grpSpPr bwMode="auto">
            <a:xfrm>
              <a:off x="1270" y="2400"/>
              <a:ext cx="454" cy="384"/>
              <a:chOff x="1270" y="2400"/>
              <a:chExt cx="454" cy="384"/>
            </a:xfrm>
          </p:grpSpPr>
          <p:sp>
            <p:nvSpPr>
              <p:cNvPr id="362" name="Rectangle 161"/>
              <p:cNvSpPr>
                <a:spLocks noChangeArrowheads="1"/>
              </p:cNvSpPr>
              <p:nvPr/>
            </p:nvSpPr>
            <p:spPr bwMode="auto">
              <a:xfrm>
                <a:off x="1313" y="240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5DH</a:t>
                </a:r>
              </a:p>
              <a:p>
                <a:endParaRPr lang="en-US" altLang="zh-CN" sz="2400"/>
              </a:p>
            </p:txBody>
          </p:sp>
          <p:sp>
            <p:nvSpPr>
              <p:cNvPr id="363" name="Rectangle 162"/>
              <p:cNvSpPr>
                <a:spLocks noChangeArrowheads="1"/>
              </p:cNvSpPr>
              <p:nvPr/>
            </p:nvSpPr>
            <p:spPr bwMode="auto">
              <a:xfrm>
                <a:off x="1270" y="240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49" name="Group 163"/>
            <p:cNvGrpSpPr>
              <a:grpSpLocks/>
            </p:cNvGrpSpPr>
            <p:nvPr/>
          </p:nvGrpSpPr>
          <p:grpSpPr bwMode="auto">
            <a:xfrm>
              <a:off x="1724" y="2400"/>
              <a:ext cx="455" cy="384"/>
              <a:chOff x="1724" y="2400"/>
              <a:chExt cx="455" cy="384"/>
            </a:xfrm>
          </p:grpSpPr>
          <p:sp>
            <p:nvSpPr>
              <p:cNvPr id="360" name="Rectangle 164"/>
              <p:cNvSpPr>
                <a:spLocks noChangeArrowheads="1"/>
              </p:cNvSpPr>
              <p:nvPr/>
            </p:nvSpPr>
            <p:spPr bwMode="auto">
              <a:xfrm>
                <a:off x="1767" y="240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5CH</a:t>
                </a:r>
              </a:p>
              <a:p>
                <a:endParaRPr lang="en-US" altLang="zh-CN" sz="2400"/>
              </a:p>
            </p:txBody>
          </p:sp>
          <p:sp>
            <p:nvSpPr>
              <p:cNvPr id="361" name="Rectangle 165"/>
              <p:cNvSpPr>
                <a:spLocks noChangeArrowheads="1"/>
              </p:cNvSpPr>
              <p:nvPr/>
            </p:nvSpPr>
            <p:spPr bwMode="auto">
              <a:xfrm>
                <a:off x="1724" y="240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0" name="Group 166"/>
            <p:cNvGrpSpPr>
              <a:grpSpLocks/>
            </p:cNvGrpSpPr>
            <p:nvPr/>
          </p:nvGrpSpPr>
          <p:grpSpPr bwMode="auto">
            <a:xfrm>
              <a:off x="2179" y="2400"/>
              <a:ext cx="455" cy="384"/>
              <a:chOff x="2179" y="2400"/>
              <a:chExt cx="455" cy="384"/>
            </a:xfrm>
          </p:grpSpPr>
          <p:sp>
            <p:nvSpPr>
              <p:cNvPr id="358" name="Rectangle 167"/>
              <p:cNvSpPr>
                <a:spLocks noChangeArrowheads="1"/>
              </p:cNvSpPr>
              <p:nvPr/>
            </p:nvSpPr>
            <p:spPr bwMode="auto">
              <a:xfrm>
                <a:off x="2222" y="240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5BH</a:t>
                </a:r>
              </a:p>
              <a:p>
                <a:endParaRPr lang="en-US" altLang="zh-CN" sz="2400"/>
              </a:p>
            </p:txBody>
          </p:sp>
          <p:sp>
            <p:nvSpPr>
              <p:cNvPr id="359" name="Rectangle 168"/>
              <p:cNvSpPr>
                <a:spLocks noChangeArrowheads="1"/>
              </p:cNvSpPr>
              <p:nvPr/>
            </p:nvSpPr>
            <p:spPr bwMode="auto">
              <a:xfrm>
                <a:off x="2179" y="240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1" name="Group 169"/>
            <p:cNvGrpSpPr>
              <a:grpSpLocks/>
            </p:cNvGrpSpPr>
            <p:nvPr/>
          </p:nvGrpSpPr>
          <p:grpSpPr bwMode="auto">
            <a:xfrm>
              <a:off x="2634" y="2400"/>
              <a:ext cx="454" cy="384"/>
              <a:chOff x="2634" y="2400"/>
              <a:chExt cx="454" cy="384"/>
            </a:xfrm>
          </p:grpSpPr>
          <p:sp>
            <p:nvSpPr>
              <p:cNvPr id="356" name="Rectangle 170"/>
              <p:cNvSpPr>
                <a:spLocks noChangeArrowheads="1"/>
              </p:cNvSpPr>
              <p:nvPr/>
            </p:nvSpPr>
            <p:spPr bwMode="auto">
              <a:xfrm>
                <a:off x="2677" y="240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5AH</a:t>
                </a:r>
              </a:p>
              <a:p>
                <a:endParaRPr lang="en-US" altLang="zh-CN" sz="2400"/>
              </a:p>
            </p:txBody>
          </p:sp>
          <p:sp>
            <p:nvSpPr>
              <p:cNvPr id="357" name="Rectangle 171"/>
              <p:cNvSpPr>
                <a:spLocks noChangeArrowheads="1"/>
              </p:cNvSpPr>
              <p:nvPr/>
            </p:nvSpPr>
            <p:spPr bwMode="auto">
              <a:xfrm>
                <a:off x="2634" y="240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2" name="Group 172"/>
            <p:cNvGrpSpPr>
              <a:grpSpLocks/>
            </p:cNvGrpSpPr>
            <p:nvPr/>
          </p:nvGrpSpPr>
          <p:grpSpPr bwMode="auto">
            <a:xfrm>
              <a:off x="3088" y="2400"/>
              <a:ext cx="455" cy="384"/>
              <a:chOff x="3088" y="2400"/>
              <a:chExt cx="455" cy="384"/>
            </a:xfrm>
          </p:grpSpPr>
          <p:sp>
            <p:nvSpPr>
              <p:cNvPr id="354" name="Rectangle 173"/>
              <p:cNvSpPr>
                <a:spLocks noChangeArrowheads="1"/>
              </p:cNvSpPr>
              <p:nvPr/>
            </p:nvSpPr>
            <p:spPr bwMode="auto">
              <a:xfrm>
                <a:off x="3131" y="240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59H</a:t>
                </a:r>
              </a:p>
              <a:p>
                <a:endParaRPr lang="en-US" altLang="zh-CN" sz="2400"/>
              </a:p>
            </p:txBody>
          </p:sp>
          <p:sp>
            <p:nvSpPr>
              <p:cNvPr id="355" name="Rectangle 174"/>
              <p:cNvSpPr>
                <a:spLocks noChangeArrowheads="1"/>
              </p:cNvSpPr>
              <p:nvPr/>
            </p:nvSpPr>
            <p:spPr bwMode="auto">
              <a:xfrm>
                <a:off x="3088" y="240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3" name="Group 175"/>
            <p:cNvGrpSpPr>
              <a:grpSpLocks/>
            </p:cNvGrpSpPr>
            <p:nvPr/>
          </p:nvGrpSpPr>
          <p:grpSpPr bwMode="auto">
            <a:xfrm>
              <a:off x="3543" y="2400"/>
              <a:ext cx="455" cy="384"/>
              <a:chOff x="3543" y="2400"/>
              <a:chExt cx="455" cy="384"/>
            </a:xfrm>
          </p:grpSpPr>
          <p:sp>
            <p:nvSpPr>
              <p:cNvPr id="352" name="Rectangle 176"/>
              <p:cNvSpPr>
                <a:spLocks noChangeArrowheads="1"/>
              </p:cNvSpPr>
              <p:nvPr/>
            </p:nvSpPr>
            <p:spPr bwMode="auto">
              <a:xfrm>
                <a:off x="3586" y="240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58H</a:t>
                </a:r>
              </a:p>
              <a:p>
                <a:endParaRPr lang="en-US" altLang="zh-CN" sz="2400"/>
              </a:p>
            </p:txBody>
          </p:sp>
          <p:sp>
            <p:nvSpPr>
              <p:cNvPr id="353" name="Rectangle 177"/>
              <p:cNvSpPr>
                <a:spLocks noChangeArrowheads="1"/>
              </p:cNvSpPr>
              <p:nvPr/>
            </p:nvSpPr>
            <p:spPr bwMode="auto">
              <a:xfrm>
                <a:off x="3543" y="240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4" name="Group 178"/>
            <p:cNvGrpSpPr>
              <a:grpSpLocks/>
            </p:cNvGrpSpPr>
            <p:nvPr/>
          </p:nvGrpSpPr>
          <p:grpSpPr bwMode="auto">
            <a:xfrm>
              <a:off x="368" y="2784"/>
              <a:ext cx="447" cy="384"/>
              <a:chOff x="368" y="2784"/>
              <a:chExt cx="447" cy="384"/>
            </a:xfrm>
          </p:grpSpPr>
          <p:sp>
            <p:nvSpPr>
              <p:cNvPr id="350" name="Rectangle 179"/>
              <p:cNvSpPr>
                <a:spLocks noChangeArrowheads="1"/>
              </p:cNvSpPr>
              <p:nvPr/>
            </p:nvSpPr>
            <p:spPr bwMode="auto">
              <a:xfrm>
                <a:off x="411" y="2784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57H</a:t>
                </a:r>
              </a:p>
              <a:p>
                <a:endParaRPr lang="en-US" altLang="zh-CN" sz="2400"/>
              </a:p>
            </p:txBody>
          </p:sp>
          <p:sp>
            <p:nvSpPr>
              <p:cNvPr id="351" name="Rectangle 180"/>
              <p:cNvSpPr>
                <a:spLocks noChangeArrowheads="1"/>
              </p:cNvSpPr>
              <p:nvPr/>
            </p:nvSpPr>
            <p:spPr bwMode="auto">
              <a:xfrm>
                <a:off x="368" y="2784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5" name="Group 181"/>
            <p:cNvGrpSpPr>
              <a:grpSpLocks/>
            </p:cNvGrpSpPr>
            <p:nvPr/>
          </p:nvGrpSpPr>
          <p:grpSpPr bwMode="auto">
            <a:xfrm>
              <a:off x="815" y="2784"/>
              <a:ext cx="455" cy="384"/>
              <a:chOff x="815" y="2784"/>
              <a:chExt cx="455" cy="384"/>
            </a:xfrm>
          </p:grpSpPr>
          <p:sp>
            <p:nvSpPr>
              <p:cNvPr id="348" name="Rectangle 182"/>
              <p:cNvSpPr>
                <a:spLocks noChangeArrowheads="1"/>
              </p:cNvSpPr>
              <p:nvPr/>
            </p:nvSpPr>
            <p:spPr bwMode="auto">
              <a:xfrm>
                <a:off x="858" y="278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56H</a:t>
                </a:r>
              </a:p>
              <a:p>
                <a:endParaRPr lang="en-US" altLang="zh-CN" sz="2400"/>
              </a:p>
            </p:txBody>
          </p:sp>
          <p:sp>
            <p:nvSpPr>
              <p:cNvPr id="349" name="Rectangle 183"/>
              <p:cNvSpPr>
                <a:spLocks noChangeArrowheads="1"/>
              </p:cNvSpPr>
              <p:nvPr/>
            </p:nvSpPr>
            <p:spPr bwMode="auto">
              <a:xfrm>
                <a:off x="815" y="278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6" name="Group 184"/>
            <p:cNvGrpSpPr>
              <a:grpSpLocks/>
            </p:cNvGrpSpPr>
            <p:nvPr/>
          </p:nvGrpSpPr>
          <p:grpSpPr bwMode="auto">
            <a:xfrm>
              <a:off x="1270" y="2784"/>
              <a:ext cx="454" cy="384"/>
              <a:chOff x="1270" y="2784"/>
              <a:chExt cx="454" cy="384"/>
            </a:xfrm>
          </p:grpSpPr>
          <p:sp>
            <p:nvSpPr>
              <p:cNvPr id="346" name="Rectangle 185"/>
              <p:cNvSpPr>
                <a:spLocks noChangeArrowheads="1"/>
              </p:cNvSpPr>
              <p:nvPr/>
            </p:nvSpPr>
            <p:spPr bwMode="auto">
              <a:xfrm>
                <a:off x="1313" y="278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55H</a:t>
                </a:r>
              </a:p>
              <a:p>
                <a:endParaRPr lang="en-US" altLang="zh-CN" sz="2400"/>
              </a:p>
            </p:txBody>
          </p:sp>
          <p:sp>
            <p:nvSpPr>
              <p:cNvPr id="347" name="Rectangle 186"/>
              <p:cNvSpPr>
                <a:spLocks noChangeArrowheads="1"/>
              </p:cNvSpPr>
              <p:nvPr/>
            </p:nvSpPr>
            <p:spPr bwMode="auto">
              <a:xfrm>
                <a:off x="1270" y="278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7" name="Group 187"/>
            <p:cNvGrpSpPr>
              <a:grpSpLocks/>
            </p:cNvGrpSpPr>
            <p:nvPr/>
          </p:nvGrpSpPr>
          <p:grpSpPr bwMode="auto">
            <a:xfrm>
              <a:off x="1724" y="2784"/>
              <a:ext cx="455" cy="384"/>
              <a:chOff x="1724" y="2784"/>
              <a:chExt cx="455" cy="384"/>
            </a:xfrm>
          </p:grpSpPr>
          <p:sp>
            <p:nvSpPr>
              <p:cNvPr id="344" name="Rectangle 188"/>
              <p:cNvSpPr>
                <a:spLocks noChangeArrowheads="1"/>
              </p:cNvSpPr>
              <p:nvPr/>
            </p:nvSpPr>
            <p:spPr bwMode="auto">
              <a:xfrm>
                <a:off x="1767" y="278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54H</a:t>
                </a:r>
              </a:p>
              <a:p>
                <a:endParaRPr lang="en-US" altLang="zh-CN" sz="2400"/>
              </a:p>
            </p:txBody>
          </p:sp>
          <p:sp>
            <p:nvSpPr>
              <p:cNvPr id="345" name="Rectangle 189"/>
              <p:cNvSpPr>
                <a:spLocks noChangeArrowheads="1"/>
              </p:cNvSpPr>
              <p:nvPr/>
            </p:nvSpPr>
            <p:spPr bwMode="auto">
              <a:xfrm>
                <a:off x="1724" y="278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8" name="Group 190"/>
            <p:cNvGrpSpPr>
              <a:grpSpLocks/>
            </p:cNvGrpSpPr>
            <p:nvPr/>
          </p:nvGrpSpPr>
          <p:grpSpPr bwMode="auto">
            <a:xfrm>
              <a:off x="2179" y="2784"/>
              <a:ext cx="455" cy="384"/>
              <a:chOff x="2179" y="2784"/>
              <a:chExt cx="455" cy="384"/>
            </a:xfrm>
          </p:grpSpPr>
          <p:sp>
            <p:nvSpPr>
              <p:cNvPr id="342" name="Rectangle 191"/>
              <p:cNvSpPr>
                <a:spLocks noChangeArrowheads="1"/>
              </p:cNvSpPr>
              <p:nvPr/>
            </p:nvSpPr>
            <p:spPr bwMode="auto">
              <a:xfrm>
                <a:off x="2222" y="278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53H</a:t>
                </a:r>
              </a:p>
              <a:p>
                <a:endParaRPr lang="en-US" altLang="zh-CN" sz="2400"/>
              </a:p>
            </p:txBody>
          </p:sp>
          <p:sp>
            <p:nvSpPr>
              <p:cNvPr id="343" name="Rectangle 192"/>
              <p:cNvSpPr>
                <a:spLocks noChangeArrowheads="1"/>
              </p:cNvSpPr>
              <p:nvPr/>
            </p:nvSpPr>
            <p:spPr bwMode="auto">
              <a:xfrm>
                <a:off x="2179" y="278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59" name="Group 193"/>
            <p:cNvGrpSpPr>
              <a:grpSpLocks/>
            </p:cNvGrpSpPr>
            <p:nvPr/>
          </p:nvGrpSpPr>
          <p:grpSpPr bwMode="auto">
            <a:xfrm>
              <a:off x="2634" y="2784"/>
              <a:ext cx="454" cy="384"/>
              <a:chOff x="2634" y="2784"/>
              <a:chExt cx="454" cy="384"/>
            </a:xfrm>
          </p:grpSpPr>
          <p:sp>
            <p:nvSpPr>
              <p:cNvPr id="340" name="Rectangle 194"/>
              <p:cNvSpPr>
                <a:spLocks noChangeArrowheads="1"/>
              </p:cNvSpPr>
              <p:nvPr/>
            </p:nvSpPr>
            <p:spPr bwMode="auto">
              <a:xfrm>
                <a:off x="2677" y="278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52H</a:t>
                </a:r>
              </a:p>
              <a:p>
                <a:endParaRPr lang="en-US" altLang="zh-CN" sz="2400"/>
              </a:p>
            </p:txBody>
          </p:sp>
          <p:sp>
            <p:nvSpPr>
              <p:cNvPr id="341" name="Rectangle 195"/>
              <p:cNvSpPr>
                <a:spLocks noChangeArrowheads="1"/>
              </p:cNvSpPr>
              <p:nvPr/>
            </p:nvSpPr>
            <p:spPr bwMode="auto">
              <a:xfrm>
                <a:off x="2634" y="278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0" name="Group 196"/>
            <p:cNvGrpSpPr>
              <a:grpSpLocks/>
            </p:cNvGrpSpPr>
            <p:nvPr/>
          </p:nvGrpSpPr>
          <p:grpSpPr bwMode="auto">
            <a:xfrm>
              <a:off x="3088" y="2784"/>
              <a:ext cx="455" cy="384"/>
              <a:chOff x="3088" y="2784"/>
              <a:chExt cx="455" cy="384"/>
            </a:xfrm>
          </p:grpSpPr>
          <p:sp>
            <p:nvSpPr>
              <p:cNvPr id="338" name="Rectangle 197"/>
              <p:cNvSpPr>
                <a:spLocks noChangeArrowheads="1"/>
              </p:cNvSpPr>
              <p:nvPr/>
            </p:nvSpPr>
            <p:spPr bwMode="auto">
              <a:xfrm>
                <a:off x="3131" y="278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51H</a:t>
                </a:r>
              </a:p>
              <a:p>
                <a:endParaRPr lang="en-US" altLang="zh-CN" sz="2400"/>
              </a:p>
            </p:txBody>
          </p:sp>
          <p:sp>
            <p:nvSpPr>
              <p:cNvPr id="339" name="Rectangle 198"/>
              <p:cNvSpPr>
                <a:spLocks noChangeArrowheads="1"/>
              </p:cNvSpPr>
              <p:nvPr/>
            </p:nvSpPr>
            <p:spPr bwMode="auto">
              <a:xfrm>
                <a:off x="3088" y="278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1" name="Group 199"/>
            <p:cNvGrpSpPr>
              <a:grpSpLocks/>
            </p:cNvGrpSpPr>
            <p:nvPr/>
          </p:nvGrpSpPr>
          <p:grpSpPr bwMode="auto">
            <a:xfrm>
              <a:off x="3543" y="2784"/>
              <a:ext cx="455" cy="384"/>
              <a:chOff x="3543" y="2784"/>
              <a:chExt cx="455" cy="384"/>
            </a:xfrm>
          </p:grpSpPr>
          <p:sp>
            <p:nvSpPr>
              <p:cNvPr id="336" name="Rectangle 200"/>
              <p:cNvSpPr>
                <a:spLocks noChangeArrowheads="1"/>
              </p:cNvSpPr>
              <p:nvPr/>
            </p:nvSpPr>
            <p:spPr bwMode="auto">
              <a:xfrm>
                <a:off x="3586" y="278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50H</a:t>
                </a:r>
              </a:p>
              <a:p>
                <a:endParaRPr lang="en-US" altLang="zh-CN" sz="2400"/>
              </a:p>
            </p:txBody>
          </p:sp>
          <p:sp>
            <p:nvSpPr>
              <p:cNvPr id="337" name="Rectangle 201"/>
              <p:cNvSpPr>
                <a:spLocks noChangeArrowheads="1"/>
              </p:cNvSpPr>
              <p:nvPr/>
            </p:nvSpPr>
            <p:spPr bwMode="auto">
              <a:xfrm>
                <a:off x="3543" y="278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2" name="Group 202"/>
            <p:cNvGrpSpPr>
              <a:grpSpLocks/>
            </p:cNvGrpSpPr>
            <p:nvPr/>
          </p:nvGrpSpPr>
          <p:grpSpPr bwMode="auto">
            <a:xfrm>
              <a:off x="368" y="3168"/>
              <a:ext cx="447" cy="384"/>
              <a:chOff x="368" y="3168"/>
              <a:chExt cx="447" cy="384"/>
            </a:xfrm>
          </p:grpSpPr>
          <p:sp>
            <p:nvSpPr>
              <p:cNvPr id="334" name="Rectangle 203"/>
              <p:cNvSpPr>
                <a:spLocks noChangeArrowheads="1"/>
              </p:cNvSpPr>
              <p:nvPr/>
            </p:nvSpPr>
            <p:spPr bwMode="auto">
              <a:xfrm>
                <a:off x="411" y="3168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4FH</a:t>
                </a:r>
              </a:p>
              <a:p>
                <a:endParaRPr lang="en-US" altLang="zh-CN" sz="2400"/>
              </a:p>
            </p:txBody>
          </p:sp>
          <p:sp>
            <p:nvSpPr>
              <p:cNvPr id="335" name="Rectangle 204"/>
              <p:cNvSpPr>
                <a:spLocks noChangeArrowheads="1"/>
              </p:cNvSpPr>
              <p:nvPr/>
            </p:nvSpPr>
            <p:spPr bwMode="auto">
              <a:xfrm>
                <a:off x="368" y="3168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3" name="Group 205"/>
            <p:cNvGrpSpPr>
              <a:grpSpLocks/>
            </p:cNvGrpSpPr>
            <p:nvPr/>
          </p:nvGrpSpPr>
          <p:grpSpPr bwMode="auto">
            <a:xfrm>
              <a:off x="815" y="3168"/>
              <a:ext cx="455" cy="384"/>
              <a:chOff x="815" y="3168"/>
              <a:chExt cx="455" cy="384"/>
            </a:xfrm>
          </p:grpSpPr>
          <p:sp>
            <p:nvSpPr>
              <p:cNvPr id="332" name="Rectangle 206"/>
              <p:cNvSpPr>
                <a:spLocks noChangeArrowheads="1"/>
              </p:cNvSpPr>
              <p:nvPr/>
            </p:nvSpPr>
            <p:spPr bwMode="auto">
              <a:xfrm>
                <a:off x="858" y="316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4EH</a:t>
                </a:r>
              </a:p>
              <a:p>
                <a:endParaRPr lang="en-US" altLang="zh-CN" sz="2400"/>
              </a:p>
            </p:txBody>
          </p:sp>
          <p:sp>
            <p:nvSpPr>
              <p:cNvPr id="333" name="Rectangle 207"/>
              <p:cNvSpPr>
                <a:spLocks noChangeArrowheads="1"/>
              </p:cNvSpPr>
              <p:nvPr/>
            </p:nvSpPr>
            <p:spPr bwMode="auto">
              <a:xfrm>
                <a:off x="815" y="316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4" name="Group 208"/>
            <p:cNvGrpSpPr>
              <a:grpSpLocks/>
            </p:cNvGrpSpPr>
            <p:nvPr/>
          </p:nvGrpSpPr>
          <p:grpSpPr bwMode="auto">
            <a:xfrm>
              <a:off x="1270" y="3168"/>
              <a:ext cx="454" cy="384"/>
              <a:chOff x="1270" y="3168"/>
              <a:chExt cx="454" cy="384"/>
            </a:xfrm>
          </p:grpSpPr>
          <p:sp>
            <p:nvSpPr>
              <p:cNvPr id="330" name="Rectangle 209"/>
              <p:cNvSpPr>
                <a:spLocks noChangeArrowheads="1"/>
              </p:cNvSpPr>
              <p:nvPr/>
            </p:nvSpPr>
            <p:spPr bwMode="auto">
              <a:xfrm>
                <a:off x="1313" y="3168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4DH</a:t>
                </a:r>
              </a:p>
              <a:p>
                <a:endParaRPr lang="en-US" altLang="zh-CN" sz="2400"/>
              </a:p>
            </p:txBody>
          </p:sp>
          <p:sp>
            <p:nvSpPr>
              <p:cNvPr id="331" name="Rectangle 210"/>
              <p:cNvSpPr>
                <a:spLocks noChangeArrowheads="1"/>
              </p:cNvSpPr>
              <p:nvPr/>
            </p:nvSpPr>
            <p:spPr bwMode="auto">
              <a:xfrm>
                <a:off x="1270" y="3168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5" name="Group 211"/>
            <p:cNvGrpSpPr>
              <a:grpSpLocks/>
            </p:cNvGrpSpPr>
            <p:nvPr/>
          </p:nvGrpSpPr>
          <p:grpSpPr bwMode="auto">
            <a:xfrm>
              <a:off x="1724" y="3168"/>
              <a:ext cx="455" cy="384"/>
              <a:chOff x="1724" y="3168"/>
              <a:chExt cx="455" cy="384"/>
            </a:xfrm>
          </p:grpSpPr>
          <p:sp>
            <p:nvSpPr>
              <p:cNvPr id="328" name="Rectangle 212"/>
              <p:cNvSpPr>
                <a:spLocks noChangeArrowheads="1"/>
              </p:cNvSpPr>
              <p:nvPr/>
            </p:nvSpPr>
            <p:spPr bwMode="auto">
              <a:xfrm>
                <a:off x="1767" y="316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4CH</a:t>
                </a:r>
              </a:p>
              <a:p>
                <a:endParaRPr lang="en-US" altLang="zh-CN" sz="2400"/>
              </a:p>
            </p:txBody>
          </p:sp>
          <p:sp>
            <p:nvSpPr>
              <p:cNvPr id="329" name="Rectangle 213"/>
              <p:cNvSpPr>
                <a:spLocks noChangeArrowheads="1"/>
              </p:cNvSpPr>
              <p:nvPr/>
            </p:nvSpPr>
            <p:spPr bwMode="auto">
              <a:xfrm>
                <a:off x="1724" y="316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6" name="Group 214"/>
            <p:cNvGrpSpPr>
              <a:grpSpLocks/>
            </p:cNvGrpSpPr>
            <p:nvPr/>
          </p:nvGrpSpPr>
          <p:grpSpPr bwMode="auto">
            <a:xfrm>
              <a:off x="2179" y="3168"/>
              <a:ext cx="455" cy="384"/>
              <a:chOff x="2179" y="3168"/>
              <a:chExt cx="455" cy="384"/>
            </a:xfrm>
          </p:grpSpPr>
          <p:sp>
            <p:nvSpPr>
              <p:cNvPr id="326" name="Rectangle 215"/>
              <p:cNvSpPr>
                <a:spLocks noChangeArrowheads="1"/>
              </p:cNvSpPr>
              <p:nvPr/>
            </p:nvSpPr>
            <p:spPr bwMode="auto">
              <a:xfrm>
                <a:off x="2222" y="316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4BH</a:t>
                </a:r>
              </a:p>
              <a:p>
                <a:endParaRPr lang="en-US" altLang="zh-CN" sz="2400"/>
              </a:p>
            </p:txBody>
          </p:sp>
          <p:sp>
            <p:nvSpPr>
              <p:cNvPr id="327" name="Rectangle 216"/>
              <p:cNvSpPr>
                <a:spLocks noChangeArrowheads="1"/>
              </p:cNvSpPr>
              <p:nvPr/>
            </p:nvSpPr>
            <p:spPr bwMode="auto">
              <a:xfrm>
                <a:off x="2179" y="316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7" name="Group 217"/>
            <p:cNvGrpSpPr>
              <a:grpSpLocks/>
            </p:cNvGrpSpPr>
            <p:nvPr/>
          </p:nvGrpSpPr>
          <p:grpSpPr bwMode="auto">
            <a:xfrm>
              <a:off x="2634" y="3168"/>
              <a:ext cx="454" cy="384"/>
              <a:chOff x="2634" y="3168"/>
              <a:chExt cx="454" cy="384"/>
            </a:xfrm>
          </p:grpSpPr>
          <p:sp>
            <p:nvSpPr>
              <p:cNvPr id="324" name="Rectangle 218"/>
              <p:cNvSpPr>
                <a:spLocks noChangeArrowheads="1"/>
              </p:cNvSpPr>
              <p:nvPr/>
            </p:nvSpPr>
            <p:spPr bwMode="auto">
              <a:xfrm>
                <a:off x="2677" y="3168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4AH</a:t>
                </a:r>
              </a:p>
              <a:p>
                <a:endParaRPr lang="en-US" altLang="zh-CN" sz="2400"/>
              </a:p>
            </p:txBody>
          </p:sp>
          <p:sp>
            <p:nvSpPr>
              <p:cNvPr id="325" name="Rectangle 219"/>
              <p:cNvSpPr>
                <a:spLocks noChangeArrowheads="1"/>
              </p:cNvSpPr>
              <p:nvPr/>
            </p:nvSpPr>
            <p:spPr bwMode="auto">
              <a:xfrm>
                <a:off x="2634" y="3168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8" name="Group 220"/>
            <p:cNvGrpSpPr>
              <a:grpSpLocks/>
            </p:cNvGrpSpPr>
            <p:nvPr/>
          </p:nvGrpSpPr>
          <p:grpSpPr bwMode="auto">
            <a:xfrm>
              <a:off x="3088" y="3168"/>
              <a:ext cx="455" cy="384"/>
              <a:chOff x="3088" y="3168"/>
              <a:chExt cx="455" cy="384"/>
            </a:xfrm>
          </p:grpSpPr>
          <p:sp>
            <p:nvSpPr>
              <p:cNvPr id="322" name="Rectangle 221"/>
              <p:cNvSpPr>
                <a:spLocks noChangeArrowheads="1"/>
              </p:cNvSpPr>
              <p:nvPr/>
            </p:nvSpPr>
            <p:spPr bwMode="auto">
              <a:xfrm>
                <a:off x="3131" y="316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49H</a:t>
                </a:r>
              </a:p>
              <a:p>
                <a:endParaRPr lang="en-US" altLang="zh-CN" sz="2400"/>
              </a:p>
            </p:txBody>
          </p:sp>
          <p:sp>
            <p:nvSpPr>
              <p:cNvPr id="323" name="Rectangle 222"/>
              <p:cNvSpPr>
                <a:spLocks noChangeArrowheads="1"/>
              </p:cNvSpPr>
              <p:nvPr/>
            </p:nvSpPr>
            <p:spPr bwMode="auto">
              <a:xfrm>
                <a:off x="3088" y="316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69" name="Group 223"/>
            <p:cNvGrpSpPr>
              <a:grpSpLocks/>
            </p:cNvGrpSpPr>
            <p:nvPr/>
          </p:nvGrpSpPr>
          <p:grpSpPr bwMode="auto">
            <a:xfrm>
              <a:off x="3543" y="3168"/>
              <a:ext cx="455" cy="384"/>
              <a:chOff x="3543" y="3168"/>
              <a:chExt cx="455" cy="384"/>
            </a:xfrm>
          </p:grpSpPr>
          <p:sp>
            <p:nvSpPr>
              <p:cNvPr id="320" name="Rectangle 224"/>
              <p:cNvSpPr>
                <a:spLocks noChangeArrowheads="1"/>
              </p:cNvSpPr>
              <p:nvPr/>
            </p:nvSpPr>
            <p:spPr bwMode="auto">
              <a:xfrm>
                <a:off x="3586" y="316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48H</a:t>
                </a:r>
              </a:p>
              <a:p>
                <a:endParaRPr lang="en-US" altLang="zh-CN" sz="2400"/>
              </a:p>
            </p:txBody>
          </p:sp>
          <p:sp>
            <p:nvSpPr>
              <p:cNvPr id="321" name="Rectangle 225"/>
              <p:cNvSpPr>
                <a:spLocks noChangeArrowheads="1"/>
              </p:cNvSpPr>
              <p:nvPr/>
            </p:nvSpPr>
            <p:spPr bwMode="auto">
              <a:xfrm>
                <a:off x="3543" y="316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0" name="Group 226"/>
            <p:cNvGrpSpPr>
              <a:grpSpLocks/>
            </p:cNvGrpSpPr>
            <p:nvPr/>
          </p:nvGrpSpPr>
          <p:grpSpPr bwMode="auto">
            <a:xfrm>
              <a:off x="368" y="3552"/>
              <a:ext cx="447" cy="384"/>
              <a:chOff x="368" y="3552"/>
              <a:chExt cx="447" cy="384"/>
            </a:xfrm>
          </p:grpSpPr>
          <p:sp>
            <p:nvSpPr>
              <p:cNvPr id="318" name="Rectangle 227"/>
              <p:cNvSpPr>
                <a:spLocks noChangeArrowheads="1"/>
              </p:cNvSpPr>
              <p:nvPr/>
            </p:nvSpPr>
            <p:spPr bwMode="auto">
              <a:xfrm>
                <a:off x="411" y="3552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47H</a:t>
                </a:r>
              </a:p>
              <a:p>
                <a:endParaRPr lang="en-US" altLang="zh-CN" sz="2400"/>
              </a:p>
            </p:txBody>
          </p:sp>
          <p:sp>
            <p:nvSpPr>
              <p:cNvPr id="319" name="Rectangle 228"/>
              <p:cNvSpPr>
                <a:spLocks noChangeArrowheads="1"/>
              </p:cNvSpPr>
              <p:nvPr/>
            </p:nvSpPr>
            <p:spPr bwMode="auto">
              <a:xfrm>
                <a:off x="368" y="3552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1" name="Group 229"/>
            <p:cNvGrpSpPr>
              <a:grpSpLocks/>
            </p:cNvGrpSpPr>
            <p:nvPr/>
          </p:nvGrpSpPr>
          <p:grpSpPr bwMode="auto">
            <a:xfrm>
              <a:off x="815" y="3552"/>
              <a:ext cx="455" cy="384"/>
              <a:chOff x="815" y="3552"/>
              <a:chExt cx="455" cy="384"/>
            </a:xfrm>
          </p:grpSpPr>
          <p:sp>
            <p:nvSpPr>
              <p:cNvPr id="316" name="Rectangle 230"/>
              <p:cNvSpPr>
                <a:spLocks noChangeArrowheads="1"/>
              </p:cNvSpPr>
              <p:nvPr/>
            </p:nvSpPr>
            <p:spPr bwMode="auto">
              <a:xfrm>
                <a:off x="858" y="355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46H</a:t>
                </a:r>
              </a:p>
              <a:p>
                <a:endParaRPr lang="en-US" altLang="zh-CN" sz="2400"/>
              </a:p>
            </p:txBody>
          </p:sp>
          <p:sp>
            <p:nvSpPr>
              <p:cNvPr id="317" name="Rectangle 231"/>
              <p:cNvSpPr>
                <a:spLocks noChangeArrowheads="1"/>
              </p:cNvSpPr>
              <p:nvPr/>
            </p:nvSpPr>
            <p:spPr bwMode="auto">
              <a:xfrm>
                <a:off x="815" y="355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2" name="Group 232"/>
            <p:cNvGrpSpPr>
              <a:grpSpLocks/>
            </p:cNvGrpSpPr>
            <p:nvPr/>
          </p:nvGrpSpPr>
          <p:grpSpPr bwMode="auto">
            <a:xfrm>
              <a:off x="1270" y="3552"/>
              <a:ext cx="454" cy="384"/>
              <a:chOff x="1270" y="3552"/>
              <a:chExt cx="454" cy="384"/>
            </a:xfrm>
          </p:grpSpPr>
          <p:sp>
            <p:nvSpPr>
              <p:cNvPr id="314" name="Rectangle 233"/>
              <p:cNvSpPr>
                <a:spLocks noChangeArrowheads="1"/>
              </p:cNvSpPr>
              <p:nvPr/>
            </p:nvSpPr>
            <p:spPr bwMode="auto">
              <a:xfrm>
                <a:off x="1313" y="3552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45H</a:t>
                </a:r>
              </a:p>
              <a:p>
                <a:endParaRPr lang="en-US" altLang="zh-CN" sz="2400"/>
              </a:p>
            </p:txBody>
          </p:sp>
          <p:sp>
            <p:nvSpPr>
              <p:cNvPr id="315" name="Rectangle 234"/>
              <p:cNvSpPr>
                <a:spLocks noChangeArrowheads="1"/>
              </p:cNvSpPr>
              <p:nvPr/>
            </p:nvSpPr>
            <p:spPr bwMode="auto">
              <a:xfrm>
                <a:off x="1270" y="3552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3" name="Group 235"/>
            <p:cNvGrpSpPr>
              <a:grpSpLocks/>
            </p:cNvGrpSpPr>
            <p:nvPr/>
          </p:nvGrpSpPr>
          <p:grpSpPr bwMode="auto">
            <a:xfrm>
              <a:off x="1724" y="3552"/>
              <a:ext cx="455" cy="384"/>
              <a:chOff x="1724" y="3552"/>
              <a:chExt cx="455" cy="384"/>
            </a:xfrm>
          </p:grpSpPr>
          <p:sp>
            <p:nvSpPr>
              <p:cNvPr id="312" name="Rectangle 236"/>
              <p:cNvSpPr>
                <a:spLocks noChangeArrowheads="1"/>
              </p:cNvSpPr>
              <p:nvPr/>
            </p:nvSpPr>
            <p:spPr bwMode="auto">
              <a:xfrm>
                <a:off x="1767" y="355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44H</a:t>
                </a:r>
              </a:p>
              <a:p>
                <a:endParaRPr lang="en-US" altLang="zh-CN" sz="2400"/>
              </a:p>
            </p:txBody>
          </p:sp>
          <p:sp>
            <p:nvSpPr>
              <p:cNvPr id="313" name="Rectangle 237"/>
              <p:cNvSpPr>
                <a:spLocks noChangeArrowheads="1"/>
              </p:cNvSpPr>
              <p:nvPr/>
            </p:nvSpPr>
            <p:spPr bwMode="auto">
              <a:xfrm>
                <a:off x="1724" y="355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4" name="Group 238"/>
            <p:cNvGrpSpPr>
              <a:grpSpLocks/>
            </p:cNvGrpSpPr>
            <p:nvPr/>
          </p:nvGrpSpPr>
          <p:grpSpPr bwMode="auto">
            <a:xfrm>
              <a:off x="2179" y="3552"/>
              <a:ext cx="455" cy="384"/>
              <a:chOff x="2179" y="3552"/>
              <a:chExt cx="455" cy="384"/>
            </a:xfrm>
          </p:grpSpPr>
          <p:sp>
            <p:nvSpPr>
              <p:cNvPr id="310" name="Rectangle 239"/>
              <p:cNvSpPr>
                <a:spLocks noChangeArrowheads="1"/>
              </p:cNvSpPr>
              <p:nvPr/>
            </p:nvSpPr>
            <p:spPr bwMode="auto">
              <a:xfrm>
                <a:off x="2222" y="355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43H</a:t>
                </a:r>
              </a:p>
              <a:p>
                <a:endParaRPr lang="en-US" altLang="zh-CN" sz="2400"/>
              </a:p>
            </p:txBody>
          </p:sp>
          <p:sp>
            <p:nvSpPr>
              <p:cNvPr id="311" name="Rectangle 240"/>
              <p:cNvSpPr>
                <a:spLocks noChangeArrowheads="1"/>
              </p:cNvSpPr>
              <p:nvPr/>
            </p:nvSpPr>
            <p:spPr bwMode="auto">
              <a:xfrm>
                <a:off x="2179" y="355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5" name="Group 241"/>
            <p:cNvGrpSpPr>
              <a:grpSpLocks/>
            </p:cNvGrpSpPr>
            <p:nvPr/>
          </p:nvGrpSpPr>
          <p:grpSpPr bwMode="auto">
            <a:xfrm>
              <a:off x="2634" y="3552"/>
              <a:ext cx="454" cy="384"/>
              <a:chOff x="2634" y="3552"/>
              <a:chExt cx="454" cy="384"/>
            </a:xfrm>
          </p:grpSpPr>
          <p:sp>
            <p:nvSpPr>
              <p:cNvPr id="308" name="Rectangle 242"/>
              <p:cNvSpPr>
                <a:spLocks noChangeArrowheads="1"/>
              </p:cNvSpPr>
              <p:nvPr/>
            </p:nvSpPr>
            <p:spPr bwMode="auto">
              <a:xfrm>
                <a:off x="2677" y="3552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42H</a:t>
                </a:r>
              </a:p>
              <a:p>
                <a:endParaRPr lang="en-US" altLang="zh-CN" sz="2400"/>
              </a:p>
            </p:txBody>
          </p:sp>
          <p:sp>
            <p:nvSpPr>
              <p:cNvPr id="309" name="Rectangle 243"/>
              <p:cNvSpPr>
                <a:spLocks noChangeArrowheads="1"/>
              </p:cNvSpPr>
              <p:nvPr/>
            </p:nvSpPr>
            <p:spPr bwMode="auto">
              <a:xfrm>
                <a:off x="2634" y="3552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6" name="Group 244"/>
            <p:cNvGrpSpPr>
              <a:grpSpLocks/>
            </p:cNvGrpSpPr>
            <p:nvPr/>
          </p:nvGrpSpPr>
          <p:grpSpPr bwMode="auto">
            <a:xfrm>
              <a:off x="3088" y="3552"/>
              <a:ext cx="455" cy="384"/>
              <a:chOff x="3088" y="3552"/>
              <a:chExt cx="455" cy="384"/>
            </a:xfrm>
          </p:grpSpPr>
          <p:sp>
            <p:nvSpPr>
              <p:cNvPr id="306" name="Rectangle 245"/>
              <p:cNvSpPr>
                <a:spLocks noChangeArrowheads="1"/>
              </p:cNvSpPr>
              <p:nvPr/>
            </p:nvSpPr>
            <p:spPr bwMode="auto">
              <a:xfrm>
                <a:off x="3131" y="355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41H</a:t>
                </a:r>
              </a:p>
              <a:p>
                <a:endParaRPr lang="en-US" altLang="zh-CN" sz="2400"/>
              </a:p>
            </p:txBody>
          </p:sp>
          <p:sp>
            <p:nvSpPr>
              <p:cNvPr id="307" name="Rectangle 246"/>
              <p:cNvSpPr>
                <a:spLocks noChangeArrowheads="1"/>
              </p:cNvSpPr>
              <p:nvPr/>
            </p:nvSpPr>
            <p:spPr bwMode="auto">
              <a:xfrm>
                <a:off x="3088" y="355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7" name="Group 247"/>
            <p:cNvGrpSpPr>
              <a:grpSpLocks/>
            </p:cNvGrpSpPr>
            <p:nvPr/>
          </p:nvGrpSpPr>
          <p:grpSpPr bwMode="auto">
            <a:xfrm>
              <a:off x="3543" y="3552"/>
              <a:ext cx="455" cy="384"/>
              <a:chOff x="3543" y="3552"/>
              <a:chExt cx="455" cy="384"/>
            </a:xfrm>
          </p:grpSpPr>
          <p:sp>
            <p:nvSpPr>
              <p:cNvPr id="304" name="Rectangle 248"/>
              <p:cNvSpPr>
                <a:spLocks noChangeArrowheads="1"/>
              </p:cNvSpPr>
              <p:nvPr/>
            </p:nvSpPr>
            <p:spPr bwMode="auto">
              <a:xfrm>
                <a:off x="3586" y="355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40H</a:t>
                </a:r>
              </a:p>
              <a:p>
                <a:endParaRPr lang="en-US" altLang="zh-CN" sz="2400"/>
              </a:p>
            </p:txBody>
          </p:sp>
          <p:sp>
            <p:nvSpPr>
              <p:cNvPr id="305" name="Rectangle 249"/>
              <p:cNvSpPr>
                <a:spLocks noChangeArrowheads="1"/>
              </p:cNvSpPr>
              <p:nvPr/>
            </p:nvSpPr>
            <p:spPr bwMode="auto">
              <a:xfrm>
                <a:off x="3543" y="355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8" name="Group 250"/>
            <p:cNvGrpSpPr>
              <a:grpSpLocks/>
            </p:cNvGrpSpPr>
            <p:nvPr/>
          </p:nvGrpSpPr>
          <p:grpSpPr bwMode="auto">
            <a:xfrm>
              <a:off x="368" y="3936"/>
              <a:ext cx="447" cy="384"/>
              <a:chOff x="368" y="3936"/>
              <a:chExt cx="447" cy="384"/>
            </a:xfrm>
          </p:grpSpPr>
          <p:sp>
            <p:nvSpPr>
              <p:cNvPr id="302" name="Rectangle 251"/>
              <p:cNvSpPr>
                <a:spLocks noChangeArrowheads="1"/>
              </p:cNvSpPr>
              <p:nvPr/>
            </p:nvSpPr>
            <p:spPr bwMode="auto">
              <a:xfrm>
                <a:off x="411" y="3936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3FH</a:t>
                </a:r>
              </a:p>
              <a:p>
                <a:endParaRPr lang="en-US" altLang="zh-CN" sz="2400"/>
              </a:p>
            </p:txBody>
          </p:sp>
          <p:sp>
            <p:nvSpPr>
              <p:cNvPr id="303" name="Rectangle 252"/>
              <p:cNvSpPr>
                <a:spLocks noChangeArrowheads="1"/>
              </p:cNvSpPr>
              <p:nvPr/>
            </p:nvSpPr>
            <p:spPr bwMode="auto">
              <a:xfrm>
                <a:off x="368" y="3936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79" name="Group 253"/>
            <p:cNvGrpSpPr>
              <a:grpSpLocks/>
            </p:cNvGrpSpPr>
            <p:nvPr/>
          </p:nvGrpSpPr>
          <p:grpSpPr bwMode="auto">
            <a:xfrm>
              <a:off x="815" y="3936"/>
              <a:ext cx="455" cy="384"/>
              <a:chOff x="815" y="3936"/>
              <a:chExt cx="455" cy="384"/>
            </a:xfrm>
          </p:grpSpPr>
          <p:sp>
            <p:nvSpPr>
              <p:cNvPr id="300" name="Rectangle 254"/>
              <p:cNvSpPr>
                <a:spLocks noChangeArrowheads="1"/>
              </p:cNvSpPr>
              <p:nvPr/>
            </p:nvSpPr>
            <p:spPr bwMode="auto">
              <a:xfrm>
                <a:off x="858" y="393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3EH</a:t>
                </a:r>
              </a:p>
              <a:p>
                <a:endParaRPr lang="en-US" altLang="zh-CN" sz="2400"/>
              </a:p>
            </p:txBody>
          </p:sp>
          <p:sp>
            <p:nvSpPr>
              <p:cNvPr id="301" name="Rectangle 255"/>
              <p:cNvSpPr>
                <a:spLocks noChangeArrowheads="1"/>
              </p:cNvSpPr>
              <p:nvPr/>
            </p:nvSpPr>
            <p:spPr bwMode="auto">
              <a:xfrm>
                <a:off x="815" y="393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0" name="Group 256"/>
            <p:cNvGrpSpPr>
              <a:grpSpLocks/>
            </p:cNvGrpSpPr>
            <p:nvPr/>
          </p:nvGrpSpPr>
          <p:grpSpPr bwMode="auto">
            <a:xfrm>
              <a:off x="1270" y="3936"/>
              <a:ext cx="454" cy="384"/>
              <a:chOff x="1270" y="3936"/>
              <a:chExt cx="454" cy="384"/>
            </a:xfrm>
          </p:grpSpPr>
          <p:sp>
            <p:nvSpPr>
              <p:cNvPr id="298" name="Rectangle 257"/>
              <p:cNvSpPr>
                <a:spLocks noChangeArrowheads="1"/>
              </p:cNvSpPr>
              <p:nvPr/>
            </p:nvSpPr>
            <p:spPr bwMode="auto">
              <a:xfrm>
                <a:off x="1313" y="3936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3DH</a:t>
                </a:r>
              </a:p>
              <a:p>
                <a:endParaRPr lang="en-US" altLang="zh-CN" sz="2400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/>
            </p:nvSpPr>
            <p:spPr bwMode="auto">
              <a:xfrm>
                <a:off x="1270" y="3936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1" name="Group 259"/>
            <p:cNvGrpSpPr>
              <a:grpSpLocks/>
            </p:cNvGrpSpPr>
            <p:nvPr/>
          </p:nvGrpSpPr>
          <p:grpSpPr bwMode="auto">
            <a:xfrm>
              <a:off x="1724" y="3936"/>
              <a:ext cx="455" cy="384"/>
              <a:chOff x="1724" y="3936"/>
              <a:chExt cx="455" cy="384"/>
            </a:xfrm>
          </p:grpSpPr>
          <p:sp>
            <p:nvSpPr>
              <p:cNvPr id="296" name="Rectangle 260"/>
              <p:cNvSpPr>
                <a:spLocks noChangeArrowheads="1"/>
              </p:cNvSpPr>
              <p:nvPr/>
            </p:nvSpPr>
            <p:spPr bwMode="auto">
              <a:xfrm>
                <a:off x="1767" y="393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3CH</a:t>
                </a:r>
              </a:p>
              <a:p>
                <a:endParaRPr lang="en-US" altLang="zh-CN" sz="2400"/>
              </a:p>
            </p:txBody>
          </p:sp>
          <p:sp>
            <p:nvSpPr>
              <p:cNvPr id="297" name="Rectangle 261"/>
              <p:cNvSpPr>
                <a:spLocks noChangeArrowheads="1"/>
              </p:cNvSpPr>
              <p:nvPr/>
            </p:nvSpPr>
            <p:spPr bwMode="auto">
              <a:xfrm>
                <a:off x="1724" y="393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2" name="Group 262"/>
            <p:cNvGrpSpPr>
              <a:grpSpLocks/>
            </p:cNvGrpSpPr>
            <p:nvPr/>
          </p:nvGrpSpPr>
          <p:grpSpPr bwMode="auto">
            <a:xfrm>
              <a:off x="2179" y="3936"/>
              <a:ext cx="455" cy="384"/>
              <a:chOff x="2179" y="3936"/>
              <a:chExt cx="455" cy="384"/>
            </a:xfrm>
          </p:grpSpPr>
          <p:sp>
            <p:nvSpPr>
              <p:cNvPr id="294" name="Rectangle 263"/>
              <p:cNvSpPr>
                <a:spLocks noChangeArrowheads="1"/>
              </p:cNvSpPr>
              <p:nvPr/>
            </p:nvSpPr>
            <p:spPr bwMode="auto">
              <a:xfrm>
                <a:off x="2222" y="393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3BH</a:t>
                </a:r>
              </a:p>
              <a:p>
                <a:endParaRPr lang="en-US" altLang="zh-CN" sz="2400"/>
              </a:p>
            </p:txBody>
          </p:sp>
          <p:sp>
            <p:nvSpPr>
              <p:cNvPr id="295" name="Rectangle 264"/>
              <p:cNvSpPr>
                <a:spLocks noChangeArrowheads="1"/>
              </p:cNvSpPr>
              <p:nvPr/>
            </p:nvSpPr>
            <p:spPr bwMode="auto">
              <a:xfrm>
                <a:off x="2179" y="393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3" name="Group 265"/>
            <p:cNvGrpSpPr>
              <a:grpSpLocks/>
            </p:cNvGrpSpPr>
            <p:nvPr/>
          </p:nvGrpSpPr>
          <p:grpSpPr bwMode="auto">
            <a:xfrm>
              <a:off x="2634" y="3936"/>
              <a:ext cx="454" cy="384"/>
              <a:chOff x="2634" y="3936"/>
              <a:chExt cx="454" cy="384"/>
            </a:xfrm>
          </p:grpSpPr>
          <p:sp>
            <p:nvSpPr>
              <p:cNvPr id="292" name="Rectangle 266"/>
              <p:cNvSpPr>
                <a:spLocks noChangeArrowheads="1"/>
              </p:cNvSpPr>
              <p:nvPr/>
            </p:nvSpPr>
            <p:spPr bwMode="auto">
              <a:xfrm>
                <a:off x="2677" y="3936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3AH</a:t>
                </a:r>
              </a:p>
              <a:p>
                <a:endParaRPr lang="en-US" altLang="zh-CN" sz="2400"/>
              </a:p>
            </p:txBody>
          </p:sp>
          <p:sp>
            <p:nvSpPr>
              <p:cNvPr id="293" name="Rectangle 267"/>
              <p:cNvSpPr>
                <a:spLocks noChangeArrowheads="1"/>
              </p:cNvSpPr>
              <p:nvPr/>
            </p:nvSpPr>
            <p:spPr bwMode="auto">
              <a:xfrm>
                <a:off x="2634" y="3936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4" name="Group 268"/>
            <p:cNvGrpSpPr>
              <a:grpSpLocks/>
            </p:cNvGrpSpPr>
            <p:nvPr/>
          </p:nvGrpSpPr>
          <p:grpSpPr bwMode="auto">
            <a:xfrm>
              <a:off x="3088" y="3936"/>
              <a:ext cx="455" cy="384"/>
              <a:chOff x="3088" y="3936"/>
              <a:chExt cx="455" cy="384"/>
            </a:xfrm>
          </p:grpSpPr>
          <p:sp>
            <p:nvSpPr>
              <p:cNvPr id="290" name="Rectangle 269"/>
              <p:cNvSpPr>
                <a:spLocks noChangeArrowheads="1"/>
              </p:cNvSpPr>
              <p:nvPr/>
            </p:nvSpPr>
            <p:spPr bwMode="auto">
              <a:xfrm>
                <a:off x="3131" y="393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39H</a:t>
                </a:r>
              </a:p>
              <a:p>
                <a:endParaRPr lang="en-US" altLang="zh-CN" sz="2400"/>
              </a:p>
            </p:txBody>
          </p:sp>
          <p:sp>
            <p:nvSpPr>
              <p:cNvPr id="291" name="Rectangle 270"/>
              <p:cNvSpPr>
                <a:spLocks noChangeArrowheads="1"/>
              </p:cNvSpPr>
              <p:nvPr/>
            </p:nvSpPr>
            <p:spPr bwMode="auto">
              <a:xfrm>
                <a:off x="3088" y="393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5" name="Group 271"/>
            <p:cNvGrpSpPr>
              <a:grpSpLocks/>
            </p:cNvGrpSpPr>
            <p:nvPr/>
          </p:nvGrpSpPr>
          <p:grpSpPr bwMode="auto">
            <a:xfrm>
              <a:off x="3543" y="3936"/>
              <a:ext cx="455" cy="384"/>
              <a:chOff x="3543" y="3936"/>
              <a:chExt cx="455" cy="384"/>
            </a:xfrm>
          </p:grpSpPr>
          <p:sp>
            <p:nvSpPr>
              <p:cNvPr id="288" name="Rectangle 272"/>
              <p:cNvSpPr>
                <a:spLocks noChangeArrowheads="1"/>
              </p:cNvSpPr>
              <p:nvPr/>
            </p:nvSpPr>
            <p:spPr bwMode="auto">
              <a:xfrm>
                <a:off x="3586" y="393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38H</a:t>
                </a:r>
              </a:p>
              <a:p>
                <a:endParaRPr lang="en-US" altLang="zh-CN" sz="2400"/>
              </a:p>
            </p:txBody>
          </p:sp>
          <p:sp>
            <p:nvSpPr>
              <p:cNvPr id="289" name="Rectangle 273"/>
              <p:cNvSpPr>
                <a:spLocks noChangeArrowheads="1"/>
              </p:cNvSpPr>
              <p:nvPr/>
            </p:nvSpPr>
            <p:spPr bwMode="auto">
              <a:xfrm>
                <a:off x="3543" y="393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6" name="Group 274"/>
            <p:cNvGrpSpPr>
              <a:grpSpLocks/>
            </p:cNvGrpSpPr>
            <p:nvPr/>
          </p:nvGrpSpPr>
          <p:grpSpPr bwMode="auto">
            <a:xfrm>
              <a:off x="368" y="4320"/>
              <a:ext cx="447" cy="384"/>
              <a:chOff x="368" y="4320"/>
              <a:chExt cx="447" cy="384"/>
            </a:xfrm>
          </p:grpSpPr>
          <p:sp>
            <p:nvSpPr>
              <p:cNvPr id="286" name="Rectangle 275"/>
              <p:cNvSpPr>
                <a:spLocks noChangeArrowheads="1"/>
              </p:cNvSpPr>
              <p:nvPr/>
            </p:nvSpPr>
            <p:spPr bwMode="auto">
              <a:xfrm>
                <a:off x="411" y="4320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37H</a:t>
                </a:r>
              </a:p>
              <a:p>
                <a:endParaRPr lang="en-US" altLang="zh-CN" sz="2400"/>
              </a:p>
            </p:txBody>
          </p:sp>
          <p:sp>
            <p:nvSpPr>
              <p:cNvPr id="287" name="Rectangle 276"/>
              <p:cNvSpPr>
                <a:spLocks noChangeArrowheads="1"/>
              </p:cNvSpPr>
              <p:nvPr/>
            </p:nvSpPr>
            <p:spPr bwMode="auto">
              <a:xfrm>
                <a:off x="368" y="4320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7" name="Group 277"/>
            <p:cNvGrpSpPr>
              <a:grpSpLocks/>
            </p:cNvGrpSpPr>
            <p:nvPr/>
          </p:nvGrpSpPr>
          <p:grpSpPr bwMode="auto">
            <a:xfrm>
              <a:off x="815" y="4320"/>
              <a:ext cx="455" cy="384"/>
              <a:chOff x="815" y="4320"/>
              <a:chExt cx="455" cy="384"/>
            </a:xfrm>
          </p:grpSpPr>
          <p:sp>
            <p:nvSpPr>
              <p:cNvPr id="284" name="Rectangle 278"/>
              <p:cNvSpPr>
                <a:spLocks noChangeArrowheads="1"/>
              </p:cNvSpPr>
              <p:nvPr/>
            </p:nvSpPr>
            <p:spPr bwMode="auto">
              <a:xfrm>
                <a:off x="858" y="432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36H</a:t>
                </a:r>
              </a:p>
              <a:p>
                <a:endParaRPr lang="en-US" altLang="zh-CN" sz="2400"/>
              </a:p>
            </p:txBody>
          </p:sp>
          <p:sp>
            <p:nvSpPr>
              <p:cNvPr id="285" name="Rectangle 279"/>
              <p:cNvSpPr>
                <a:spLocks noChangeArrowheads="1"/>
              </p:cNvSpPr>
              <p:nvPr/>
            </p:nvSpPr>
            <p:spPr bwMode="auto">
              <a:xfrm>
                <a:off x="815" y="432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8" name="Group 280"/>
            <p:cNvGrpSpPr>
              <a:grpSpLocks/>
            </p:cNvGrpSpPr>
            <p:nvPr/>
          </p:nvGrpSpPr>
          <p:grpSpPr bwMode="auto">
            <a:xfrm>
              <a:off x="1270" y="4320"/>
              <a:ext cx="454" cy="384"/>
              <a:chOff x="1270" y="4320"/>
              <a:chExt cx="454" cy="384"/>
            </a:xfrm>
          </p:grpSpPr>
          <p:sp>
            <p:nvSpPr>
              <p:cNvPr id="282" name="Rectangle 281"/>
              <p:cNvSpPr>
                <a:spLocks noChangeArrowheads="1"/>
              </p:cNvSpPr>
              <p:nvPr/>
            </p:nvSpPr>
            <p:spPr bwMode="auto">
              <a:xfrm>
                <a:off x="1313" y="432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35H</a:t>
                </a:r>
              </a:p>
              <a:p>
                <a:endParaRPr lang="en-US" altLang="zh-CN" sz="2400"/>
              </a:p>
            </p:txBody>
          </p:sp>
          <p:sp>
            <p:nvSpPr>
              <p:cNvPr id="283" name="Rectangle 282"/>
              <p:cNvSpPr>
                <a:spLocks noChangeArrowheads="1"/>
              </p:cNvSpPr>
              <p:nvPr/>
            </p:nvSpPr>
            <p:spPr bwMode="auto">
              <a:xfrm>
                <a:off x="1270" y="432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9" name="Group 283"/>
            <p:cNvGrpSpPr>
              <a:grpSpLocks/>
            </p:cNvGrpSpPr>
            <p:nvPr/>
          </p:nvGrpSpPr>
          <p:grpSpPr bwMode="auto">
            <a:xfrm>
              <a:off x="1724" y="4320"/>
              <a:ext cx="455" cy="384"/>
              <a:chOff x="1724" y="4320"/>
              <a:chExt cx="455" cy="384"/>
            </a:xfrm>
          </p:grpSpPr>
          <p:sp>
            <p:nvSpPr>
              <p:cNvPr id="280" name="Rectangle 284"/>
              <p:cNvSpPr>
                <a:spLocks noChangeArrowheads="1"/>
              </p:cNvSpPr>
              <p:nvPr/>
            </p:nvSpPr>
            <p:spPr bwMode="auto">
              <a:xfrm>
                <a:off x="1767" y="432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34H</a:t>
                </a:r>
              </a:p>
              <a:p>
                <a:endParaRPr lang="en-US" altLang="zh-CN" sz="2400"/>
              </a:p>
            </p:txBody>
          </p:sp>
          <p:sp>
            <p:nvSpPr>
              <p:cNvPr id="281" name="Rectangle 285"/>
              <p:cNvSpPr>
                <a:spLocks noChangeArrowheads="1"/>
              </p:cNvSpPr>
              <p:nvPr/>
            </p:nvSpPr>
            <p:spPr bwMode="auto">
              <a:xfrm>
                <a:off x="1724" y="432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0" name="Group 286"/>
            <p:cNvGrpSpPr>
              <a:grpSpLocks/>
            </p:cNvGrpSpPr>
            <p:nvPr/>
          </p:nvGrpSpPr>
          <p:grpSpPr bwMode="auto">
            <a:xfrm>
              <a:off x="2179" y="4320"/>
              <a:ext cx="455" cy="384"/>
              <a:chOff x="2179" y="4320"/>
              <a:chExt cx="455" cy="384"/>
            </a:xfrm>
          </p:grpSpPr>
          <p:sp>
            <p:nvSpPr>
              <p:cNvPr id="278" name="Rectangle 287"/>
              <p:cNvSpPr>
                <a:spLocks noChangeArrowheads="1"/>
              </p:cNvSpPr>
              <p:nvPr/>
            </p:nvSpPr>
            <p:spPr bwMode="auto">
              <a:xfrm>
                <a:off x="2222" y="432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33H</a:t>
                </a:r>
              </a:p>
              <a:p>
                <a:endParaRPr lang="en-US" altLang="zh-CN" sz="2400"/>
              </a:p>
            </p:txBody>
          </p:sp>
          <p:sp>
            <p:nvSpPr>
              <p:cNvPr id="279" name="Rectangle 288"/>
              <p:cNvSpPr>
                <a:spLocks noChangeArrowheads="1"/>
              </p:cNvSpPr>
              <p:nvPr/>
            </p:nvSpPr>
            <p:spPr bwMode="auto">
              <a:xfrm>
                <a:off x="2179" y="432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1" name="Group 289"/>
            <p:cNvGrpSpPr>
              <a:grpSpLocks/>
            </p:cNvGrpSpPr>
            <p:nvPr/>
          </p:nvGrpSpPr>
          <p:grpSpPr bwMode="auto">
            <a:xfrm>
              <a:off x="2634" y="4320"/>
              <a:ext cx="454" cy="384"/>
              <a:chOff x="2634" y="4320"/>
              <a:chExt cx="454" cy="384"/>
            </a:xfrm>
          </p:grpSpPr>
          <p:sp>
            <p:nvSpPr>
              <p:cNvPr id="276" name="Rectangle 290"/>
              <p:cNvSpPr>
                <a:spLocks noChangeArrowheads="1"/>
              </p:cNvSpPr>
              <p:nvPr/>
            </p:nvSpPr>
            <p:spPr bwMode="auto">
              <a:xfrm>
                <a:off x="2677" y="432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32H</a:t>
                </a:r>
              </a:p>
              <a:p>
                <a:endParaRPr lang="en-US" altLang="zh-CN" sz="2400"/>
              </a:p>
            </p:txBody>
          </p:sp>
          <p:sp>
            <p:nvSpPr>
              <p:cNvPr id="277" name="Rectangle 291"/>
              <p:cNvSpPr>
                <a:spLocks noChangeArrowheads="1"/>
              </p:cNvSpPr>
              <p:nvPr/>
            </p:nvSpPr>
            <p:spPr bwMode="auto">
              <a:xfrm>
                <a:off x="2634" y="432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2" name="Group 292"/>
            <p:cNvGrpSpPr>
              <a:grpSpLocks/>
            </p:cNvGrpSpPr>
            <p:nvPr/>
          </p:nvGrpSpPr>
          <p:grpSpPr bwMode="auto">
            <a:xfrm>
              <a:off x="3088" y="4320"/>
              <a:ext cx="455" cy="384"/>
              <a:chOff x="3088" y="4320"/>
              <a:chExt cx="455" cy="384"/>
            </a:xfrm>
          </p:grpSpPr>
          <p:sp>
            <p:nvSpPr>
              <p:cNvPr id="274" name="Rectangle 293"/>
              <p:cNvSpPr>
                <a:spLocks noChangeArrowheads="1"/>
              </p:cNvSpPr>
              <p:nvPr/>
            </p:nvSpPr>
            <p:spPr bwMode="auto">
              <a:xfrm>
                <a:off x="3131" y="432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31H</a:t>
                </a:r>
              </a:p>
              <a:p>
                <a:endParaRPr lang="en-US" altLang="zh-CN" sz="2400"/>
              </a:p>
            </p:txBody>
          </p:sp>
          <p:sp>
            <p:nvSpPr>
              <p:cNvPr id="275" name="Rectangle 294"/>
              <p:cNvSpPr>
                <a:spLocks noChangeArrowheads="1"/>
              </p:cNvSpPr>
              <p:nvPr/>
            </p:nvSpPr>
            <p:spPr bwMode="auto">
              <a:xfrm>
                <a:off x="3088" y="432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3" name="Group 295"/>
            <p:cNvGrpSpPr>
              <a:grpSpLocks/>
            </p:cNvGrpSpPr>
            <p:nvPr/>
          </p:nvGrpSpPr>
          <p:grpSpPr bwMode="auto">
            <a:xfrm>
              <a:off x="3543" y="4320"/>
              <a:ext cx="455" cy="384"/>
              <a:chOff x="3543" y="4320"/>
              <a:chExt cx="455" cy="384"/>
            </a:xfrm>
          </p:grpSpPr>
          <p:sp>
            <p:nvSpPr>
              <p:cNvPr id="272" name="Rectangle 296"/>
              <p:cNvSpPr>
                <a:spLocks noChangeArrowheads="1"/>
              </p:cNvSpPr>
              <p:nvPr/>
            </p:nvSpPr>
            <p:spPr bwMode="auto">
              <a:xfrm>
                <a:off x="3586" y="432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30H</a:t>
                </a:r>
              </a:p>
              <a:p>
                <a:endParaRPr lang="en-US" altLang="zh-CN" sz="2400"/>
              </a:p>
            </p:txBody>
          </p:sp>
          <p:sp>
            <p:nvSpPr>
              <p:cNvPr id="273" name="Rectangle 297"/>
              <p:cNvSpPr>
                <a:spLocks noChangeArrowheads="1"/>
              </p:cNvSpPr>
              <p:nvPr/>
            </p:nvSpPr>
            <p:spPr bwMode="auto">
              <a:xfrm>
                <a:off x="3543" y="432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4" name="Group 298"/>
            <p:cNvGrpSpPr>
              <a:grpSpLocks/>
            </p:cNvGrpSpPr>
            <p:nvPr/>
          </p:nvGrpSpPr>
          <p:grpSpPr bwMode="auto">
            <a:xfrm>
              <a:off x="368" y="4704"/>
              <a:ext cx="447" cy="384"/>
              <a:chOff x="368" y="4704"/>
              <a:chExt cx="447" cy="384"/>
            </a:xfrm>
          </p:grpSpPr>
          <p:sp>
            <p:nvSpPr>
              <p:cNvPr id="270" name="Rectangle 299"/>
              <p:cNvSpPr>
                <a:spLocks noChangeArrowheads="1"/>
              </p:cNvSpPr>
              <p:nvPr/>
            </p:nvSpPr>
            <p:spPr bwMode="auto">
              <a:xfrm>
                <a:off x="411" y="4704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2FH</a:t>
                </a:r>
              </a:p>
              <a:p>
                <a:endParaRPr lang="en-US" altLang="zh-CN" sz="2400"/>
              </a:p>
            </p:txBody>
          </p:sp>
          <p:sp>
            <p:nvSpPr>
              <p:cNvPr id="271" name="Rectangle 300"/>
              <p:cNvSpPr>
                <a:spLocks noChangeArrowheads="1"/>
              </p:cNvSpPr>
              <p:nvPr/>
            </p:nvSpPr>
            <p:spPr bwMode="auto">
              <a:xfrm>
                <a:off x="368" y="4704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5" name="Group 301"/>
            <p:cNvGrpSpPr>
              <a:grpSpLocks/>
            </p:cNvGrpSpPr>
            <p:nvPr/>
          </p:nvGrpSpPr>
          <p:grpSpPr bwMode="auto">
            <a:xfrm>
              <a:off x="815" y="4704"/>
              <a:ext cx="455" cy="384"/>
              <a:chOff x="815" y="4704"/>
              <a:chExt cx="455" cy="384"/>
            </a:xfrm>
          </p:grpSpPr>
          <p:sp>
            <p:nvSpPr>
              <p:cNvPr id="268" name="Rectangle 302"/>
              <p:cNvSpPr>
                <a:spLocks noChangeArrowheads="1"/>
              </p:cNvSpPr>
              <p:nvPr/>
            </p:nvSpPr>
            <p:spPr bwMode="auto">
              <a:xfrm>
                <a:off x="858" y="470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2EH</a:t>
                </a:r>
              </a:p>
              <a:p>
                <a:endParaRPr lang="en-US" altLang="zh-CN" sz="2400"/>
              </a:p>
            </p:txBody>
          </p:sp>
          <p:sp>
            <p:nvSpPr>
              <p:cNvPr id="269" name="Rectangle 303"/>
              <p:cNvSpPr>
                <a:spLocks noChangeArrowheads="1"/>
              </p:cNvSpPr>
              <p:nvPr/>
            </p:nvSpPr>
            <p:spPr bwMode="auto">
              <a:xfrm>
                <a:off x="815" y="470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6" name="Group 304"/>
            <p:cNvGrpSpPr>
              <a:grpSpLocks/>
            </p:cNvGrpSpPr>
            <p:nvPr/>
          </p:nvGrpSpPr>
          <p:grpSpPr bwMode="auto">
            <a:xfrm>
              <a:off x="1270" y="4704"/>
              <a:ext cx="454" cy="384"/>
              <a:chOff x="1270" y="4704"/>
              <a:chExt cx="454" cy="384"/>
            </a:xfrm>
          </p:grpSpPr>
          <p:sp>
            <p:nvSpPr>
              <p:cNvPr id="266" name="Rectangle 305"/>
              <p:cNvSpPr>
                <a:spLocks noChangeArrowheads="1"/>
              </p:cNvSpPr>
              <p:nvPr/>
            </p:nvSpPr>
            <p:spPr bwMode="auto">
              <a:xfrm>
                <a:off x="1313" y="470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2DH</a:t>
                </a:r>
              </a:p>
              <a:p>
                <a:endParaRPr lang="en-US" altLang="zh-CN" sz="2400"/>
              </a:p>
            </p:txBody>
          </p:sp>
          <p:sp>
            <p:nvSpPr>
              <p:cNvPr id="267" name="Rectangle 306"/>
              <p:cNvSpPr>
                <a:spLocks noChangeArrowheads="1"/>
              </p:cNvSpPr>
              <p:nvPr/>
            </p:nvSpPr>
            <p:spPr bwMode="auto">
              <a:xfrm>
                <a:off x="1270" y="470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7" name="Group 307"/>
            <p:cNvGrpSpPr>
              <a:grpSpLocks/>
            </p:cNvGrpSpPr>
            <p:nvPr/>
          </p:nvGrpSpPr>
          <p:grpSpPr bwMode="auto">
            <a:xfrm>
              <a:off x="1724" y="4704"/>
              <a:ext cx="455" cy="384"/>
              <a:chOff x="1724" y="4704"/>
              <a:chExt cx="455" cy="384"/>
            </a:xfrm>
          </p:grpSpPr>
          <p:sp>
            <p:nvSpPr>
              <p:cNvPr id="264" name="Rectangle 308"/>
              <p:cNvSpPr>
                <a:spLocks noChangeArrowheads="1"/>
              </p:cNvSpPr>
              <p:nvPr/>
            </p:nvSpPr>
            <p:spPr bwMode="auto">
              <a:xfrm>
                <a:off x="1767" y="470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2CH</a:t>
                </a:r>
              </a:p>
              <a:p>
                <a:endParaRPr lang="en-US" altLang="zh-CN" sz="2400"/>
              </a:p>
            </p:txBody>
          </p:sp>
          <p:sp>
            <p:nvSpPr>
              <p:cNvPr id="265" name="Rectangle 309"/>
              <p:cNvSpPr>
                <a:spLocks noChangeArrowheads="1"/>
              </p:cNvSpPr>
              <p:nvPr/>
            </p:nvSpPr>
            <p:spPr bwMode="auto">
              <a:xfrm>
                <a:off x="1724" y="470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8" name="Group 310"/>
            <p:cNvGrpSpPr>
              <a:grpSpLocks/>
            </p:cNvGrpSpPr>
            <p:nvPr/>
          </p:nvGrpSpPr>
          <p:grpSpPr bwMode="auto">
            <a:xfrm>
              <a:off x="2179" y="4704"/>
              <a:ext cx="455" cy="384"/>
              <a:chOff x="2179" y="4704"/>
              <a:chExt cx="455" cy="384"/>
            </a:xfrm>
          </p:grpSpPr>
          <p:sp>
            <p:nvSpPr>
              <p:cNvPr id="262" name="Rectangle 311"/>
              <p:cNvSpPr>
                <a:spLocks noChangeArrowheads="1"/>
              </p:cNvSpPr>
              <p:nvPr/>
            </p:nvSpPr>
            <p:spPr bwMode="auto">
              <a:xfrm>
                <a:off x="2222" y="470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2BH</a:t>
                </a:r>
              </a:p>
              <a:p>
                <a:endParaRPr lang="en-US" altLang="zh-CN" sz="2400"/>
              </a:p>
            </p:txBody>
          </p:sp>
          <p:sp>
            <p:nvSpPr>
              <p:cNvPr id="263" name="Rectangle 312"/>
              <p:cNvSpPr>
                <a:spLocks noChangeArrowheads="1"/>
              </p:cNvSpPr>
              <p:nvPr/>
            </p:nvSpPr>
            <p:spPr bwMode="auto">
              <a:xfrm>
                <a:off x="2179" y="470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99" name="Group 313"/>
            <p:cNvGrpSpPr>
              <a:grpSpLocks/>
            </p:cNvGrpSpPr>
            <p:nvPr/>
          </p:nvGrpSpPr>
          <p:grpSpPr bwMode="auto">
            <a:xfrm>
              <a:off x="2634" y="4704"/>
              <a:ext cx="454" cy="384"/>
              <a:chOff x="2634" y="4704"/>
              <a:chExt cx="454" cy="384"/>
            </a:xfrm>
          </p:grpSpPr>
          <p:sp>
            <p:nvSpPr>
              <p:cNvPr id="260" name="Rectangle 314"/>
              <p:cNvSpPr>
                <a:spLocks noChangeArrowheads="1"/>
              </p:cNvSpPr>
              <p:nvPr/>
            </p:nvSpPr>
            <p:spPr bwMode="auto">
              <a:xfrm>
                <a:off x="2677" y="470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2AH</a:t>
                </a:r>
              </a:p>
              <a:p>
                <a:endParaRPr lang="en-US" altLang="zh-CN" sz="2400"/>
              </a:p>
            </p:txBody>
          </p:sp>
          <p:sp>
            <p:nvSpPr>
              <p:cNvPr id="261" name="Rectangle 315"/>
              <p:cNvSpPr>
                <a:spLocks noChangeArrowheads="1"/>
              </p:cNvSpPr>
              <p:nvPr/>
            </p:nvSpPr>
            <p:spPr bwMode="auto">
              <a:xfrm>
                <a:off x="2634" y="470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0" name="Group 316"/>
            <p:cNvGrpSpPr>
              <a:grpSpLocks/>
            </p:cNvGrpSpPr>
            <p:nvPr/>
          </p:nvGrpSpPr>
          <p:grpSpPr bwMode="auto">
            <a:xfrm>
              <a:off x="3088" y="4704"/>
              <a:ext cx="455" cy="384"/>
              <a:chOff x="3088" y="4704"/>
              <a:chExt cx="455" cy="384"/>
            </a:xfrm>
          </p:grpSpPr>
          <p:sp>
            <p:nvSpPr>
              <p:cNvPr id="258" name="Rectangle 317"/>
              <p:cNvSpPr>
                <a:spLocks noChangeArrowheads="1"/>
              </p:cNvSpPr>
              <p:nvPr/>
            </p:nvSpPr>
            <p:spPr bwMode="auto">
              <a:xfrm>
                <a:off x="3131" y="470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29H</a:t>
                </a:r>
              </a:p>
              <a:p>
                <a:endParaRPr lang="en-US" altLang="zh-CN" sz="2400"/>
              </a:p>
            </p:txBody>
          </p:sp>
          <p:sp>
            <p:nvSpPr>
              <p:cNvPr id="259" name="Rectangle 318"/>
              <p:cNvSpPr>
                <a:spLocks noChangeArrowheads="1"/>
              </p:cNvSpPr>
              <p:nvPr/>
            </p:nvSpPr>
            <p:spPr bwMode="auto">
              <a:xfrm>
                <a:off x="3088" y="470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1" name="Group 319"/>
            <p:cNvGrpSpPr>
              <a:grpSpLocks/>
            </p:cNvGrpSpPr>
            <p:nvPr/>
          </p:nvGrpSpPr>
          <p:grpSpPr bwMode="auto">
            <a:xfrm>
              <a:off x="3543" y="4704"/>
              <a:ext cx="455" cy="384"/>
              <a:chOff x="3543" y="4704"/>
              <a:chExt cx="455" cy="384"/>
            </a:xfrm>
          </p:grpSpPr>
          <p:sp>
            <p:nvSpPr>
              <p:cNvPr id="256" name="Rectangle 320"/>
              <p:cNvSpPr>
                <a:spLocks noChangeArrowheads="1"/>
              </p:cNvSpPr>
              <p:nvPr/>
            </p:nvSpPr>
            <p:spPr bwMode="auto">
              <a:xfrm>
                <a:off x="3586" y="470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28H</a:t>
                </a:r>
              </a:p>
              <a:p>
                <a:endParaRPr lang="en-US" altLang="zh-CN" sz="2400"/>
              </a:p>
            </p:txBody>
          </p:sp>
          <p:sp>
            <p:nvSpPr>
              <p:cNvPr id="257" name="Rectangle 321"/>
              <p:cNvSpPr>
                <a:spLocks noChangeArrowheads="1"/>
              </p:cNvSpPr>
              <p:nvPr/>
            </p:nvSpPr>
            <p:spPr bwMode="auto">
              <a:xfrm>
                <a:off x="3543" y="470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2" name="Group 322"/>
            <p:cNvGrpSpPr>
              <a:grpSpLocks/>
            </p:cNvGrpSpPr>
            <p:nvPr/>
          </p:nvGrpSpPr>
          <p:grpSpPr bwMode="auto">
            <a:xfrm>
              <a:off x="368" y="5088"/>
              <a:ext cx="447" cy="384"/>
              <a:chOff x="368" y="5088"/>
              <a:chExt cx="447" cy="384"/>
            </a:xfrm>
          </p:grpSpPr>
          <p:sp>
            <p:nvSpPr>
              <p:cNvPr id="254" name="Rectangle 323"/>
              <p:cNvSpPr>
                <a:spLocks noChangeArrowheads="1"/>
              </p:cNvSpPr>
              <p:nvPr/>
            </p:nvSpPr>
            <p:spPr bwMode="auto">
              <a:xfrm>
                <a:off x="411" y="5088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27H</a:t>
                </a:r>
              </a:p>
              <a:p>
                <a:endParaRPr lang="en-US" altLang="zh-CN" sz="2400"/>
              </a:p>
            </p:txBody>
          </p:sp>
          <p:sp>
            <p:nvSpPr>
              <p:cNvPr id="255" name="Rectangle 324"/>
              <p:cNvSpPr>
                <a:spLocks noChangeArrowheads="1"/>
              </p:cNvSpPr>
              <p:nvPr/>
            </p:nvSpPr>
            <p:spPr bwMode="auto">
              <a:xfrm>
                <a:off x="368" y="5088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3" name="Group 325"/>
            <p:cNvGrpSpPr>
              <a:grpSpLocks/>
            </p:cNvGrpSpPr>
            <p:nvPr/>
          </p:nvGrpSpPr>
          <p:grpSpPr bwMode="auto">
            <a:xfrm>
              <a:off x="815" y="5088"/>
              <a:ext cx="455" cy="384"/>
              <a:chOff x="815" y="5088"/>
              <a:chExt cx="455" cy="384"/>
            </a:xfrm>
          </p:grpSpPr>
          <p:sp>
            <p:nvSpPr>
              <p:cNvPr id="252" name="Rectangle 326"/>
              <p:cNvSpPr>
                <a:spLocks noChangeArrowheads="1"/>
              </p:cNvSpPr>
              <p:nvPr/>
            </p:nvSpPr>
            <p:spPr bwMode="auto">
              <a:xfrm>
                <a:off x="858" y="508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26H</a:t>
                </a:r>
              </a:p>
              <a:p>
                <a:endParaRPr lang="en-US" altLang="zh-CN" sz="2400"/>
              </a:p>
            </p:txBody>
          </p:sp>
          <p:sp>
            <p:nvSpPr>
              <p:cNvPr id="253" name="Rectangle 327"/>
              <p:cNvSpPr>
                <a:spLocks noChangeArrowheads="1"/>
              </p:cNvSpPr>
              <p:nvPr/>
            </p:nvSpPr>
            <p:spPr bwMode="auto">
              <a:xfrm>
                <a:off x="815" y="508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4" name="Group 328"/>
            <p:cNvGrpSpPr>
              <a:grpSpLocks/>
            </p:cNvGrpSpPr>
            <p:nvPr/>
          </p:nvGrpSpPr>
          <p:grpSpPr bwMode="auto">
            <a:xfrm>
              <a:off x="1270" y="5088"/>
              <a:ext cx="454" cy="384"/>
              <a:chOff x="1270" y="5088"/>
              <a:chExt cx="454" cy="384"/>
            </a:xfrm>
          </p:grpSpPr>
          <p:sp>
            <p:nvSpPr>
              <p:cNvPr id="250" name="Rectangle 329"/>
              <p:cNvSpPr>
                <a:spLocks noChangeArrowheads="1"/>
              </p:cNvSpPr>
              <p:nvPr/>
            </p:nvSpPr>
            <p:spPr bwMode="auto">
              <a:xfrm>
                <a:off x="1313" y="5088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25H</a:t>
                </a:r>
              </a:p>
              <a:p>
                <a:endParaRPr lang="en-US" altLang="zh-CN" sz="2400"/>
              </a:p>
            </p:txBody>
          </p:sp>
          <p:sp>
            <p:nvSpPr>
              <p:cNvPr id="251" name="Rectangle 330"/>
              <p:cNvSpPr>
                <a:spLocks noChangeArrowheads="1"/>
              </p:cNvSpPr>
              <p:nvPr/>
            </p:nvSpPr>
            <p:spPr bwMode="auto">
              <a:xfrm>
                <a:off x="1270" y="5088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5" name="Group 331"/>
            <p:cNvGrpSpPr>
              <a:grpSpLocks/>
            </p:cNvGrpSpPr>
            <p:nvPr/>
          </p:nvGrpSpPr>
          <p:grpSpPr bwMode="auto">
            <a:xfrm>
              <a:off x="1724" y="5088"/>
              <a:ext cx="455" cy="384"/>
              <a:chOff x="1724" y="5088"/>
              <a:chExt cx="455" cy="384"/>
            </a:xfrm>
          </p:grpSpPr>
          <p:sp>
            <p:nvSpPr>
              <p:cNvPr id="248" name="Rectangle 332"/>
              <p:cNvSpPr>
                <a:spLocks noChangeArrowheads="1"/>
              </p:cNvSpPr>
              <p:nvPr/>
            </p:nvSpPr>
            <p:spPr bwMode="auto">
              <a:xfrm>
                <a:off x="1767" y="508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24H</a:t>
                </a:r>
              </a:p>
              <a:p>
                <a:endParaRPr lang="en-US" altLang="zh-CN" sz="2400"/>
              </a:p>
            </p:txBody>
          </p:sp>
          <p:sp>
            <p:nvSpPr>
              <p:cNvPr id="249" name="Rectangle 333"/>
              <p:cNvSpPr>
                <a:spLocks noChangeArrowheads="1"/>
              </p:cNvSpPr>
              <p:nvPr/>
            </p:nvSpPr>
            <p:spPr bwMode="auto">
              <a:xfrm>
                <a:off x="1724" y="508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6" name="Group 334"/>
            <p:cNvGrpSpPr>
              <a:grpSpLocks/>
            </p:cNvGrpSpPr>
            <p:nvPr/>
          </p:nvGrpSpPr>
          <p:grpSpPr bwMode="auto">
            <a:xfrm>
              <a:off x="2179" y="5088"/>
              <a:ext cx="455" cy="384"/>
              <a:chOff x="2179" y="5088"/>
              <a:chExt cx="455" cy="384"/>
            </a:xfrm>
          </p:grpSpPr>
          <p:sp>
            <p:nvSpPr>
              <p:cNvPr id="246" name="Rectangle 335"/>
              <p:cNvSpPr>
                <a:spLocks noChangeArrowheads="1"/>
              </p:cNvSpPr>
              <p:nvPr/>
            </p:nvSpPr>
            <p:spPr bwMode="auto">
              <a:xfrm>
                <a:off x="2222" y="508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23H</a:t>
                </a:r>
              </a:p>
              <a:p>
                <a:endParaRPr lang="en-US" altLang="zh-CN" sz="2400"/>
              </a:p>
            </p:txBody>
          </p:sp>
          <p:sp>
            <p:nvSpPr>
              <p:cNvPr id="247" name="Rectangle 336"/>
              <p:cNvSpPr>
                <a:spLocks noChangeArrowheads="1"/>
              </p:cNvSpPr>
              <p:nvPr/>
            </p:nvSpPr>
            <p:spPr bwMode="auto">
              <a:xfrm>
                <a:off x="2179" y="508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7" name="Group 337"/>
            <p:cNvGrpSpPr>
              <a:grpSpLocks/>
            </p:cNvGrpSpPr>
            <p:nvPr/>
          </p:nvGrpSpPr>
          <p:grpSpPr bwMode="auto">
            <a:xfrm>
              <a:off x="2634" y="5088"/>
              <a:ext cx="454" cy="384"/>
              <a:chOff x="2634" y="5088"/>
              <a:chExt cx="454" cy="384"/>
            </a:xfrm>
          </p:grpSpPr>
          <p:sp>
            <p:nvSpPr>
              <p:cNvPr id="244" name="Rectangle 338"/>
              <p:cNvSpPr>
                <a:spLocks noChangeArrowheads="1"/>
              </p:cNvSpPr>
              <p:nvPr/>
            </p:nvSpPr>
            <p:spPr bwMode="auto">
              <a:xfrm>
                <a:off x="2677" y="5088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22H</a:t>
                </a:r>
              </a:p>
              <a:p>
                <a:endParaRPr lang="en-US" altLang="zh-CN" sz="2400"/>
              </a:p>
            </p:txBody>
          </p:sp>
          <p:sp>
            <p:nvSpPr>
              <p:cNvPr id="245" name="Rectangle 339"/>
              <p:cNvSpPr>
                <a:spLocks noChangeArrowheads="1"/>
              </p:cNvSpPr>
              <p:nvPr/>
            </p:nvSpPr>
            <p:spPr bwMode="auto">
              <a:xfrm>
                <a:off x="2634" y="5088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8" name="Group 340"/>
            <p:cNvGrpSpPr>
              <a:grpSpLocks/>
            </p:cNvGrpSpPr>
            <p:nvPr/>
          </p:nvGrpSpPr>
          <p:grpSpPr bwMode="auto">
            <a:xfrm>
              <a:off x="3088" y="5088"/>
              <a:ext cx="455" cy="384"/>
              <a:chOff x="3088" y="5088"/>
              <a:chExt cx="455" cy="384"/>
            </a:xfrm>
          </p:grpSpPr>
          <p:sp>
            <p:nvSpPr>
              <p:cNvPr id="242" name="Rectangle 341"/>
              <p:cNvSpPr>
                <a:spLocks noChangeArrowheads="1"/>
              </p:cNvSpPr>
              <p:nvPr/>
            </p:nvSpPr>
            <p:spPr bwMode="auto">
              <a:xfrm>
                <a:off x="3131" y="508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21H</a:t>
                </a:r>
              </a:p>
              <a:p>
                <a:endParaRPr lang="en-US" altLang="zh-CN" sz="2400"/>
              </a:p>
            </p:txBody>
          </p:sp>
          <p:sp>
            <p:nvSpPr>
              <p:cNvPr id="243" name="Rectangle 342"/>
              <p:cNvSpPr>
                <a:spLocks noChangeArrowheads="1"/>
              </p:cNvSpPr>
              <p:nvPr/>
            </p:nvSpPr>
            <p:spPr bwMode="auto">
              <a:xfrm>
                <a:off x="3088" y="508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09" name="Group 343"/>
            <p:cNvGrpSpPr>
              <a:grpSpLocks/>
            </p:cNvGrpSpPr>
            <p:nvPr/>
          </p:nvGrpSpPr>
          <p:grpSpPr bwMode="auto">
            <a:xfrm>
              <a:off x="3543" y="5088"/>
              <a:ext cx="455" cy="384"/>
              <a:chOff x="3543" y="5088"/>
              <a:chExt cx="455" cy="384"/>
            </a:xfrm>
          </p:grpSpPr>
          <p:sp>
            <p:nvSpPr>
              <p:cNvPr id="240" name="Rectangle 344"/>
              <p:cNvSpPr>
                <a:spLocks noChangeArrowheads="1"/>
              </p:cNvSpPr>
              <p:nvPr/>
            </p:nvSpPr>
            <p:spPr bwMode="auto">
              <a:xfrm>
                <a:off x="3586" y="5088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20H</a:t>
                </a:r>
              </a:p>
              <a:p>
                <a:endParaRPr lang="en-US" altLang="zh-CN" sz="2400"/>
              </a:p>
            </p:txBody>
          </p:sp>
          <p:sp>
            <p:nvSpPr>
              <p:cNvPr id="241" name="Rectangle 345"/>
              <p:cNvSpPr>
                <a:spLocks noChangeArrowheads="1"/>
              </p:cNvSpPr>
              <p:nvPr/>
            </p:nvSpPr>
            <p:spPr bwMode="auto">
              <a:xfrm>
                <a:off x="3543" y="5088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0" name="Group 346"/>
            <p:cNvGrpSpPr>
              <a:grpSpLocks/>
            </p:cNvGrpSpPr>
            <p:nvPr/>
          </p:nvGrpSpPr>
          <p:grpSpPr bwMode="auto">
            <a:xfrm>
              <a:off x="368" y="5472"/>
              <a:ext cx="447" cy="384"/>
              <a:chOff x="368" y="5472"/>
              <a:chExt cx="447" cy="384"/>
            </a:xfrm>
          </p:grpSpPr>
          <p:sp>
            <p:nvSpPr>
              <p:cNvPr id="238" name="Rectangle 347"/>
              <p:cNvSpPr>
                <a:spLocks noChangeArrowheads="1"/>
              </p:cNvSpPr>
              <p:nvPr/>
            </p:nvSpPr>
            <p:spPr bwMode="auto">
              <a:xfrm>
                <a:off x="411" y="5472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1FH</a:t>
                </a:r>
              </a:p>
              <a:p>
                <a:endParaRPr lang="en-US" altLang="zh-CN" sz="2400"/>
              </a:p>
            </p:txBody>
          </p:sp>
          <p:sp>
            <p:nvSpPr>
              <p:cNvPr id="239" name="Rectangle 348"/>
              <p:cNvSpPr>
                <a:spLocks noChangeArrowheads="1"/>
              </p:cNvSpPr>
              <p:nvPr/>
            </p:nvSpPr>
            <p:spPr bwMode="auto">
              <a:xfrm>
                <a:off x="368" y="5472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1" name="Group 349"/>
            <p:cNvGrpSpPr>
              <a:grpSpLocks/>
            </p:cNvGrpSpPr>
            <p:nvPr/>
          </p:nvGrpSpPr>
          <p:grpSpPr bwMode="auto">
            <a:xfrm>
              <a:off x="815" y="5472"/>
              <a:ext cx="455" cy="384"/>
              <a:chOff x="815" y="5472"/>
              <a:chExt cx="455" cy="384"/>
            </a:xfrm>
          </p:grpSpPr>
          <p:sp>
            <p:nvSpPr>
              <p:cNvPr id="236" name="Rectangle 350"/>
              <p:cNvSpPr>
                <a:spLocks noChangeArrowheads="1"/>
              </p:cNvSpPr>
              <p:nvPr/>
            </p:nvSpPr>
            <p:spPr bwMode="auto">
              <a:xfrm>
                <a:off x="858" y="547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1EH</a:t>
                </a:r>
              </a:p>
              <a:p>
                <a:endParaRPr lang="en-US" altLang="zh-CN" sz="2400"/>
              </a:p>
            </p:txBody>
          </p:sp>
          <p:sp>
            <p:nvSpPr>
              <p:cNvPr id="237" name="Rectangle 351"/>
              <p:cNvSpPr>
                <a:spLocks noChangeArrowheads="1"/>
              </p:cNvSpPr>
              <p:nvPr/>
            </p:nvSpPr>
            <p:spPr bwMode="auto">
              <a:xfrm>
                <a:off x="815" y="547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2" name="Group 352"/>
            <p:cNvGrpSpPr>
              <a:grpSpLocks/>
            </p:cNvGrpSpPr>
            <p:nvPr/>
          </p:nvGrpSpPr>
          <p:grpSpPr bwMode="auto">
            <a:xfrm>
              <a:off x="1270" y="5472"/>
              <a:ext cx="454" cy="384"/>
              <a:chOff x="1270" y="5472"/>
              <a:chExt cx="454" cy="384"/>
            </a:xfrm>
          </p:grpSpPr>
          <p:sp>
            <p:nvSpPr>
              <p:cNvPr id="234" name="Rectangle 353"/>
              <p:cNvSpPr>
                <a:spLocks noChangeArrowheads="1"/>
              </p:cNvSpPr>
              <p:nvPr/>
            </p:nvSpPr>
            <p:spPr bwMode="auto">
              <a:xfrm>
                <a:off x="1313" y="5472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1DH</a:t>
                </a:r>
              </a:p>
              <a:p>
                <a:endParaRPr lang="en-US" altLang="zh-CN" sz="2400"/>
              </a:p>
            </p:txBody>
          </p:sp>
          <p:sp>
            <p:nvSpPr>
              <p:cNvPr id="235" name="Rectangle 354"/>
              <p:cNvSpPr>
                <a:spLocks noChangeArrowheads="1"/>
              </p:cNvSpPr>
              <p:nvPr/>
            </p:nvSpPr>
            <p:spPr bwMode="auto">
              <a:xfrm>
                <a:off x="1270" y="5472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3" name="Group 355"/>
            <p:cNvGrpSpPr>
              <a:grpSpLocks/>
            </p:cNvGrpSpPr>
            <p:nvPr/>
          </p:nvGrpSpPr>
          <p:grpSpPr bwMode="auto">
            <a:xfrm>
              <a:off x="1724" y="5472"/>
              <a:ext cx="455" cy="384"/>
              <a:chOff x="1724" y="5472"/>
              <a:chExt cx="455" cy="384"/>
            </a:xfrm>
          </p:grpSpPr>
          <p:sp>
            <p:nvSpPr>
              <p:cNvPr id="232" name="Rectangle 356"/>
              <p:cNvSpPr>
                <a:spLocks noChangeArrowheads="1"/>
              </p:cNvSpPr>
              <p:nvPr/>
            </p:nvSpPr>
            <p:spPr bwMode="auto">
              <a:xfrm>
                <a:off x="1767" y="547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1CH</a:t>
                </a:r>
              </a:p>
              <a:p>
                <a:endParaRPr lang="en-US" altLang="zh-CN" sz="2400"/>
              </a:p>
            </p:txBody>
          </p:sp>
          <p:sp>
            <p:nvSpPr>
              <p:cNvPr id="233" name="Rectangle 357"/>
              <p:cNvSpPr>
                <a:spLocks noChangeArrowheads="1"/>
              </p:cNvSpPr>
              <p:nvPr/>
            </p:nvSpPr>
            <p:spPr bwMode="auto">
              <a:xfrm>
                <a:off x="1724" y="547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4" name="Group 358"/>
            <p:cNvGrpSpPr>
              <a:grpSpLocks/>
            </p:cNvGrpSpPr>
            <p:nvPr/>
          </p:nvGrpSpPr>
          <p:grpSpPr bwMode="auto">
            <a:xfrm>
              <a:off x="2179" y="5472"/>
              <a:ext cx="455" cy="384"/>
              <a:chOff x="2179" y="5472"/>
              <a:chExt cx="455" cy="384"/>
            </a:xfrm>
          </p:grpSpPr>
          <p:sp>
            <p:nvSpPr>
              <p:cNvPr id="230" name="Rectangle 359"/>
              <p:cNvSpPr>
                <a:spLocks noChangeArrowheads="1"/>
              </p:cNvSpPr>
              <p:nvPr/>
            </p:nvSpPr>
            <p:spPr bwMode="auto">
              <a:xfrm>
                <a:off x="2222" y="547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1BH</a:t>
                </a:r>
              </a:p>
              <a:p>
                <a:endParaRPr lang="en-US" altLang="zh-CN" sz="2400"/>
              </a:p>
            </p:txBody>
          </p:sp>
          <p:sp>
            <p:nvSpPr>
              <p:cNvPr id="231" name="Rectangle 360"/>
              <p:cNvSpPr>
                <a:spLocks noChangeArrowheads="1"/>
              </p:cNvSpPr>
              <p:nvPr/>
            </p:nvSpPr>
            <p:spPr bwMode="auto">
              <a:xfrm>
                <a:off x="2179" y="547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5" name="Group 361"/>
            <p:cNvGrpSpPr>
              <a:grpSpLocks/>
            </p:cNvGrpSpPr>
            <p:nvPr/>
          </p:nvGrpSpPr>
          <p:grpSpPr bwMode="auto">
            <a:xfrm>
              <a:off x="2634" y="5472"/>
              <a:ext cx="454" cy="384"/>
              <a:chOff x="2634" y="5472"/>
              <a:chExt cx="454" cy="384"/>
            </a:xfrm>
          </p:grpSpPr>
          <p:sp>
            <p:nvSpPr>
              <p:cNvPr id="228" name="Rectangle 362"/>
              <p:cNvSpPr>
                <a:spLocks noChangeArrowheads="1"/>
              </p:cNvSpPr>
              <p:nvPr/>
            </p:nvSpPr>
            <p:spPr bwMode="auto">
              <a:xfrm>
                <a:off x="2677" y="5472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1AH</a:t>
                </a:r>
              </a:p>
              <a:p>
                <a:endParaRPr lang="en-US" altLang="zh-CN" sz="2400"/>
              </a:p>
            </p:txBody>
          </p:sp>
          <p:sp>
            <p:nvSpPr>
              <p:cNvPr id="229" name="Rectangle 363"/>
              <p:cNvSpPr>
                <a:spLocks noChangeArrowheads="1"/>
              </p:cNvSpPr>
              <p:nvPr/>
            </p:nvSpPr>
            <p:spPr bwMode="auto">
              <a:xfrm>
                <a:off x="2634" y="5472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6" name="Group 364"/>
            <p:cNvGrpSpPr>
              <a:grpSpLocks/>
            </p:cNvGrpSpPr>
            <p:nvPr/>
          </p:nvGrpSpPr>
          <p:grpSpPr bwMode="auto">
            <a:xfrm>
              <a:off x="3088" y="5472"/>
              <a:ext cx="455" cy="384"/>
              <a:chOff x="3088" y="5472"/>
              <a:chExt cx="455" cy="384"/>
            </a:xfrm>
          </p:grpSpPr>
          <p:sp>
            <p:nvSpPr>
              <p:cNvPr id="226" name="Rectangle 365"/>
              <p:cNvSpPr>
                <a:spLocks noChangeArrowheads="1"/>
              </p:cNvSpPr>
              <p:nvPr/>
            </p:nvSpPr>
            <p:spPr bwMode="auto">
              <a:xfrm>
                <a:off x="3131" y="547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19H</a:t>
                </a:r>
              </a:p>
              <a:p>
                <a:endParaRPr lang="en-US" altLang="zh-CN" sz="2400"/>
              </a:p>
            </p:txBody>
          </p:sp>
          <p:sp>
            <p:nvSpPr>
              <p:cNvPr id="227" name="Rectangle 366"/>
              <p:cNvSpPr>
                <a:spLocks noChangeArrowheads="1"/>
              </p:cNvSpPr>
              <p:nvPr/>
            </p:nvSpPr>
            <p:spPr bwMode="auto">
              <a:xfrm>
                <a:off x="3088" y="547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7" name="Group 367"/>
            <p:cNvGrpSpPr>
              <a:grpSpLocks/>
            </p:cNvGrpSpPr>
            <p:nvPr/>
          </p:nvGrpSpPr>
          <p:grpSpPr bwMode="auto">
            <a:xfrm>
              <a:off x="3543" y="5472"/>
              <a:ext cx="455" cy="384"/>
              <a:chOff x="3543" y="5472"/>
              <a:chExt cx="455" cy="384"/>
            </a:xfrm>
          </p:grpSpPr>
          <p:sp>
            <p:nvSpPr>
              <p:cNvPr id="224" name="Rectangle 368"/>
              <p:cNvSpPr>
                <a:spLocks noChangeArrowheads="1"/>
              </p:cNvSpPr>
              <p:nvPr/>
            </p:nvSpPr>
            <p:spPr bwMode="auto">
              <a:xfrm>
                <a:off x="3586" y="5472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18H</a:t>
                </a:r>
              </a:p>
              <a:p>
                <a:endParaRPr lang="en-US" altLang="zh-CN" sz="2400"/>
              </a:p>
            </p:txBody>
          </p:sp>
          <p:sp>
            <p:nvSpPr>
              <p:cNvPr id="225" name="Rectangle 369"/>
              <p:cNvSpPr>
                <a:spLocks noChangeArrowheads="1"/>
              </p:cNvSpPr>
              <p:nvPr/>
            </p:nvSpPr>
            <p:spPr bwMode="auto">
              <a:xfrm>
                <a:off x="3543" y="5472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8" name="Group 370"/>
            <p:cNvGrpSpPr>
              <a:grpSpLocks/>
            </p:cNvGrpSpPr>
            <p:nvPr/>
          </p:nvGrpSpPr>
          <p:grpSpPr bwMode="auto">
            <a:xfrm>
              <a:off x="368" y="5856"/>
              <a:ext cx="447" cy="384"/>
              <a:chOff x="368" y="5856"/>
              <a:chExt cx="447" cy="384"/>
            </a:xfrm>
          </p:grpSpPr>
          <p:sp>
            <p:nvSpPr>
              <p:cNvPr id="222" name="Rectangle 371"/>
              <p:cNvSpPr>
                <a:spLocks noChangeArrowheads="1"/>
              </p:cNvSpPr>
              <p:nvPr/>
            </p:nvSpPr>
            <p:spPr bwMode="auto">
              <a:xfrm>
                <a:off x="411" y="5856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17H</a:t>
                </a:r>
              </a:p>
              <a:p>
                <a:endParaRPr lang="en-US" altLang="zh-CN" sz="2400"/>
              </a:p>
            </p:txBody>
          </p:sp>
          <p:sp>
            <p:nvSpPr>
              <p:cNvPr id="223" name="Rectangle 372"/>
              <p:cNvSpPr>
                <a:spLocks noChangeArrowheads="1"/>
              </p:cNvSpPr>
              <p:nvPr/>
            </p:nvSpPr>
            <p:spPr bwMode="auto">
              <a:xfrm>
                <a:off x="368" y="5856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9" name="Group 373"/>
            <p:cNvGrpSpPr>
              <a:grpSpLocks/>
            </p:cNvGrpSpPr>
            <p:nvPr/>
          </p:nvGrpSpPr>
          <p:grpSpPr bwMode="auto">
            <a:xfrm>
              <a:off x="815" y="5856"/>
              <a:ext cx="455" cy="384"/>
              <a:chOff x="815" y="5856"/>
              <a:chExt cx="455" cy="384"/>
            </a:xfrm>
          </p:grpSpPr>
          <p:sp>
            <p:nvSpPr>
              <p:cNvPr id="220" name="Rectangle 374"/>
              <p:cNvSpPr>
                <a:spLocks noChangeArrowheads="1"/>
              </p:cNvSpPr>
              <p:nvPr/>
            </p:nvSpPr>
            <p:spPr bwMode="auto">
              <a:xfrm>
                <a:off x="858" y="585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16H</a:t>
                </a:r>
              </a:p>
              <a:p>
                <a:endParaRPr lang="en-US" altLang="zh-CN" sz="2400"/>
              </a:p>
            </p:txBody>
          </p:sp>
          <p:sp>
            <p:nvSpPr>
              <p:cNvPr id="221" name="Rectangle 375"/>
              <p:cNvSpPr>
                <a:spLocks noChangeArrowheads="1"/>
              </p:cNvSpPr>
              <p:nvPr/>
            </p:nvSpPr>
            <p:spPr bwMode="auto">
              <a:xfrm>
                <a:off x="815" y="585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" name="Group 376"/>
            <p:cNvGrpSpPr>
              <a:grpSpLocks/>
            </p:cNvGrpSpPr>
            <p:nvPr/>
          </p:nvGrpSpPr>
          <p:grpSpPr bwMode="auto">
            <a:xfrm>
              <a:off x="1270" y="5856"/>
              <a:ext cx="454" cy="384"/>
              <a:chOff x="1270" y="5856"/>
              <a:chExt cx="454" cy="384"/>
            </a:xfrm>
          </p:grpSpPr>
          <p:sp>
            <p:nvSpPr>
              <p:cNvPr id="218" name="Rectangle 377"/>
              <p:cNvSpPr>
                <a:spLocks noChangeArrowheads="1"/>
              </p:cNvSpPr>
              <p:nvPr/>
            </p:nvSpPr>
            <p:spPr bwMode="auto">
              <a:xfrm>
                <a:off x="1313" y="5856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15H</a:t>
                </a:r>
              </a:p>
              <a:p>
                <a:endParaRPr lang="en-US" altLang="zh-CN" sz="2400"/>
              </a:p>
            </p:txBody>
          </p:sp>
          <p:sp>
            <p:nvSpPr>
              <p:cNvPr id="219" name="Rectangle 378"/>
              <p:cNvSpPr>
                <a:spLocks noChangeArrowheads="1"/>
              </p:cNvSpPr>
              <p:nvPr/>
            </p:nvSpPr>
            <p:spPr bwMode="auto">
              <a:xfrm>
                <a:off x="1270" y="5856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1" name="Group 379"/>
            <p:cNvGrpSpPr>
              <a:grpSpLocks/>
            </p:cNvGrpSpPr>
            <p:nvPr/>
          </p:nvGrpSpPr>
          <p:grpSpPr bwMode="auto">
            <a:xfrm>
              <a:off x="1724" y="5856"/>
              <a:ext cx="455" cy="384"/>
              <a:chOff x="1724" y="5856"/>
              <a:chExt cx="455" cy="384"/>
            </a:xfrm>
          </p:grpSpPr>
          <p:sp>
            <p:nvSpPr>
              <p:cNvPr id="216" name="Rectangle 380"/>
              <p:cNvSpPr>
                <a:spLocks noChangeArrowheads="1"/>
              </p:cNvSpPr>
              <p:nvPr/>
            </p:nvSpPr>
            <p:spPr bwMode="auto">
              <a:xfrm>
                <a:off x="1767" y="585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14H</a:t>
                </a:r>
              </a:p>
              <a:p>
                <a:endParaRPr lang="en-US" altLang="zh-CN" sz="2400"/>
              </a:p>
            </p:txBody>
          </p:sp>
          <p:sp>
            <p:nvSpPr>
              <p:cNvPr id="217" name="Rectangle 381"/>
              <p:cNvSpPr>
                <a:spLocks noChangeArrowheads="1"/>
              </p:cNvSpPr>
              <p:nvPr/>
            </p:nvSpPr>
            <p:spPr bwMode="auto">
              <a:xfrm>
                <a:off x="1724" y="585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2" name="Group 382"/>
            <p:cNvGrpSpPr>
              <a:grpSpLocks/>
            </p:cNvGrpSpPr>
            <p:nvPr/>
          </p:nvGrpSpPr>
          <p:grpSpPr bwMode="auto">
            <a:xfrm>
              <a:off x="2179" y="5856"/>
              <a:ext cx="455" cy="384"/>
              <a:chOff x="2179" y="5856"/>
              <a:chExt cx="455" cy="384"/>
            </a:xfrm>
          </p:grpSpPr>
          <p:sp>
            <p:nvSpPr>
              <p:cNvPr id="214" name="Rectangle 383"/>
              <p:cNvSpPr>
                <a:spLocks noChangeArrowheads="1"/>
              </p:cNvSpPr>
              <p:nvPr/>
            </p:nvSpPr>
            <p:spPr bwMode="auto">
              <a:xfrm>
                <a:off x="2222" y="585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13H</a:t>
                </a:r>
              </a:p>
              <a:p>
                <a:endParaRPr lang="en-US" altLang="zh-CN" sz="2400"/>
              </a:p>
            </p:txBody>
          </p:sp>
          <p:sp>
            <p:nvSpPr>
              <p:cNvPr id="215" name="Rectangle 384"/>
              <p:cNvSpPr>
                <a:spLocks noChangeArrowheads="1"/>
              </p:cNvSpPr>
              <p:nvPr/>
            </p:nvSpPr>
            <p:spPr bwMode="auto">
              <a:xfrm>
                <a:off x="2179" y="585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3" name="Group 385"/>
            <p:cNvGrpSpPr>
              <a:grpSpLocks/>
            </p:cNvGrpSpPr>
            <p:nvPr/>
          </p:nvGrpSpPr>
          <p:grpSpPr bwMode="auto">
            <a:xfrm>
              <a:off x="2634" y="5856"/>
              <a:ext cx="454" cy="384"/>
              <a:chOff x="2634" y="5856"/>
              <a:chExt cx="454" cy="384"/>
            </a:xfrm>
          </p:grpSpPr>
          <p:sp>
            <p:nvSpPr>
              <p:cNvPr id="212" name="Rectangle 386"/>
              <p:cNvSpPr>
                <a:spLocks noChangeArrowheads="1"/>
              </p:cNvSpPr>
              <p:nvPr/>
            </p:nvSpPr>
            <p:spPr bwMode="auto">
              <a:xfrm>
                <a:off x="2677" y="5856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 dirty="0"/>
                  <a:t>12H</a:t>
                </a:r>
              </a:p>
              <a:p>
                <a:endParaRPr lang="en-US" altLang="zh-CN" sz="2400" dirty="0"/>
              </a:p>
            </p:txBody>
          </p:sp>
          <p:sp>
            <p:nvSpPr>
              <p:cNvPr id="213" name="Rectangle 387"/>
              <p:cNvSpPr>
                <a:spLocks noChangeArrowheads="1"/>
              </p:cNvSpPr>
              <p:nvPr/>
            </p:nvSpPr>
            <p:spPr bwMode="auto">
              <a:xfrm>
                <a:off x="2634" y="5856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4" name="Group 388"/>
            <p:cNvGrpSpPr>
              <a:grpSpLocks/>
            </p:cNvGrpSpPr>
            <p:nvPr/>
          </p:nvGrpSpPr>
          <p:grpSpPr bwMode="auto">
            <a:xfrm>
              <a:off x="3088" y="5856"/>
              <a:ext cx="455" cy="384"/>
              <a:chOff x="3088" y="5856"/>
              <a:chExt cx="455" cy="384"/>
            </a:xfrm>
          </p:grpSpPr>
          <p:sp>
            <p:nvSpPr>
              <p:cNvPr id="210" name="Rectangle 389"/>
              <p:cNvSpPr>
                <a:spLocks noChangeArrowheads="1"/>
              </p:cNvSpPr>
              <p:nvPr/>
            </p:nvSpPr>
            <p:spPr bwMode="auto">
              <a:xfrm>
                <a:off x="3131" y="585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11H</a:t>
                </a:r>
              </a:p>
              <a:p>
                <a:endParaRPr lang="en-US" altLang="zh-CN" sz="2400"/>
              </a:p>
            </p:txBody>
          </p:sp>
          <p:sp>
            <p:nvSpPr>
              <p:cNvPr id="211" name="Rectangle 390"/>
              <p:cNvSpPr>
                <a:spLocks noChangeArrowheads="1"/>
              </p:cNvSpPr>
              <p:nvPr/>
            </p:nvSpPr>
            <p:spPr bwMode="auto">
              <a:xfrm>
                <a:off x="3088" y="585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5" name="Group 391"/>
            <p:cNvGrpSpPr>
              <a:grpSpLocks/>
            </p:cNvGrpSpPr>
            <p:nvPr/>
          </p:nvGrpSpPr>
          <p:grpSpPr bwMode="auto">
            <a:xfrm>
              <a:off x="3543" y="5856"/>
              <a:ext cx="455" cy="384"/>
              <a:chOff x="3543" y="5856"/>
              <a:chExt cx="455" cy="384"/>
            </a:xfrm>
          </p:grpSpPr>
          <p:sp>
            <p:nvSpPr>
              <p:cNvPr id="208" name="Rectangle 392"/>
              <p:cNvSpPr>
                <a:spLocks noChangeArrowheads="1"/>
              </p:cNvSpPr>
              <p:nvPr/>
            </p:nvSpPr>
            <p:spPr bwMode="auto">
              <a:xfrm>
                <a:off x="3586" y="5856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10H</a:t>
                </a:r>
              </a:p>
              <a:p>
                <a:endParaRPr lang="en-US" altLang="zh-CN" sz="2400"/>
              </a:p>
            </p:txBody>
          </p:sp>
          <p:sp>
            <p:nvSpPr>
              <p:cNvPr id="209" name="Rectangle 393"/>
              <p:cNvSpPr>
                <a:spLocks noChangeArrowheads="1"/>
              </p:cNvSpPr>
              <p:nvPr/>
            </p:nvSpPr>
            <p:spPr bwMode="auto">
              <a:xfrm>
                <a:off x="3543" y="5856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6" name="Group 394"/>
            <p:cNvGrpSpPr>
              <a:grpSpLocks/>
            </p:cNvGrpSpPr>
            <p:nvPr/>
          </p:nvGrpSpPr>
          <p:grpSpPr bwMode="auto">
            <a:xfrm>
              <a:off x="368" y="6240"/>
              <a:ext cx="447" cy="384"/>
              <a:chOff x="368" y="6240"/>
              <a:chExt cx="447" cy="384"/>
            </a:xfrm>
          </p:grpSpPr>
          <p:sp>
            <p:nvSpPr>
              <p:cNvPr id="206" name="Rectangle 395"/>
              <p:cNvSpPr>
                <a:spLocks noChangeArrowheads="1"/>
              </p:cNvSpPr>
              <p:nvPr/>
            </p:nvSpPr>
            <p:spPr bwMode="auto">
              <a:xfrm>
                <a:off x="411" y="6240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0FH</a:t>
                </a:r>
              </a:p>
              <a:p>
                <a:endParaRPr lang="en-US" altLang="zh-CN" sz="2400"/>
              </a:p>
            </p:txBody>
          </p:sp>
          <p:sp>
            <p:nvSpPr>
              <p:cNvPr id="207" name="Rectangle 396"/>
              <p:cNvSpPr>
                <a:spLocks noChangeArrowheads="1"/>
              </p:cNvSpPr>
              <p:nvPr/>
            </p:nvSpPr>
            <p:spPr bwMode="auto">
              <a:xfrm>
                <a:off x="368" y="6240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7" name="Group 397"/>
            <p:cNvGrpSpPr>
              <a:grpSpLocks/>
            </p:cNvGrpSpPr>
            <p:nvPr/>
          </p:nvGrpSpPr>
          <p:grpSpPr bwMode="auto">
            <a:xfrm>
              <a:off x="815" y="6240"/>
              <a:ext cx="455" cy="384"/>
              <a:chOff x="815" y="6240"/>
              <a:chExt cx="455" cy="384"/>
            </a:xfrm>
          </p:grpSpPr>
          <p:sp>
            <p:nvSpPr>
              <p:cNvPr id="204" name="Rectangle 398"/>
              <p:cNvSpPr>
                <a:spLocks noChangeArrowheads="1"/>
              </p:cNvSpPr>
              <p:nvPr/>
            </p:nvSpPr>
            <p:spPr bwMode="auto">
              <a:xfrm>
                <a:off x="858" y="624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0EH</a:t>
                </a:r>
              </a:p>
              <a:p>
                <a:endParaRPr lang="en-US" altLang="zh-CN" sz="2400"/>
              </a:p>
            </p:txBody>
          </p:sp>
          <p:sp>
            <p:nvSpPr>
              <p:cNvPr id="205" name="Rectangle 399"/>
              <p:cNvSpPr>
                <a:spLocks noChangeArrowheads="1"/>
              </p:cNvSpPr>
              <p:nvPr/>
            </p:nvSpPr>
            <p:spPr bwMode="auto">
              <a:xfrm>
                <a:off x="815" y="624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8" name="Group 400"/>
            <p:cNvGrpSpPr>
              <a:grpSpLocks/>
            </p:cNvGrpSpPr>
            <p:nvPr/>
          </p:nvGrpSpPr>
          <p:grpSpPr bwMode="auto">
            <a:xfrm>
              <a:off x="1270" y="6240"/>
              <a:ext cx="454" cy="384"/>
              <a:chOff x="1270" y="6240"/>
              <a:chExt cx="454" cy="384"/>
            </a:xfrm>
          </p:grpSpPr>
          <p:sp>
            <p:nvSpPr>
              <p:cNvPr id="202" name="Rectangle 401"/>
              <p:cNvSpPr>
                <a:spLocks noChangeArrowheads="1"/>
              </p:cNvSpPr>
              <p:nvPr/>
            </p:nvSpPr>
            <p:spPr bwMode="auto">
              <a:xfrm>
                <a:off x="1313" y="624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0DH</a:t>
                </a:r>
              </a:p>
              <a:p>
                <a:endParaRPr lang="en-US" altLang="zh-CN" sz="2400"/>
              </a:p>
            </p:txBody>
          </p:sp>
          <p:sp>
            <p:nvSpPr>
              <p:cNvPr id="203" name="Rectangle 402"/>
              <p:cNvSpPr>
                <a:spLocks noChangeArrowheads="1"/>
              </p:cNvSpPr>
              <p:nvPr/>
            </p:nvSpPr>
            <p:spPr bwMode="auto">
              <a:xfrm>
                <a:off x="1270" y="624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9" name="Group 403"/>
            <p:cNvGrpSpPr>
              <a:grpSpLocks/>
            </p:cNvGrpSpPr>
            <p:nvPr/>
          </p:nvGrpSpPr>
          <p:grpSpPr bwMode="auto">
            <a:xfrm>
              <a:off x="1724" y="6240"/>
              <a:ext cx="455" cy="384"/>
              <a:chOff x="1724" y="6240"/>
              <a:chExt cx="455" cy="384"/>
            </a:xfrm>
          </p:grpSpPr>
          <p:sp>
            <p:nvSpPr>
              <p:cNvPr id="200" name="Rectangle 404"/>
              <p:cNvSpPr>
                <a:spLocks noChangeArrowheads="1"/>
              </p:cNvSpPr>
              <p:nvPr/>
            </p:nvSpPr>
            <p:spPr bwMode="auto">
              <a:xfrm>
                <a:off x="1767" y="624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0CH</a:t>
                </a:r>
              </a:p>
              <a:p>
                <a:endParaRPr lang="en-US" altLang="zh-CN" sz="2400"/>
              </a:p>
            </p:txBody>
          </p:sp>
          <p:sp>
            <p:nvSpPr>
              <p:cNvPr id="201" name="Rectangle 405"/>
              <p:cNvSpPr>
                <a:spLocks noChangeArrowheads="1"/>
              </p:cNvSpPr>
              <p:nvPr/>
            </p:nvSpPr>
            <p:spPr bwMode="auto">
              <a:xfrm>
                <a:off x="1724" y="624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0" name="Group 406"/>
            <p:cNvGrpSpPr>
              <a:grpSpLocks/>
            </p:cNvGrpSpPr>
            <p:nvPr/>
          </p:nvGrpSpPr>
          <p:grpSpPr bwMode="auto">
            <a:xfrm>
              <a:off x="2179" y="6240"/>
              <a:ext cx="455" cy="384"/>
              <a:chOff x="2179" y="6240"/>
              <a:chExt cx="455" cy="384"/>
            </a:xfrm>
          </p:grpSpPr>
          <p:sp>
            <p:nvSpPr>
              <p:cNvPr id="198" name="Rectangle 407"/>
              <p:cNvSpPr>
                <a:spLocks noChangeArrowheads="1"/>
              </p:cNvSpPr>
              <p:nvPr/>
            </p:nvSpPr>
            <p:spPr bwMode="auto">
              <a:xfrm>
                <a:off x="2222" y="624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0BH</a:t>
                </a:r>
              </a:p>
              <a:p>
                <a:endParaRPr lang="en-US" altLang="zh-CN" sz="2400"/>
              </a:p>
            </p:txBody>
          </p:sp>
          <p:sp>
            <p:nvSpPr>
              <p:cNvPr id="199" name="Rectangle 408"/>
              <p:cNvSpPr>
                <a:spLocks noChangeArrowheads="1"/>
              </p:cNvSpPr>
              <p:nvPr/>
            </p:nvSpPr>
            <p:spPr bwMode="auto">
              <a:xfrm>
                <a:off x="2179" y="624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1" name="Group 409"/>
            <p:cNvGrpSpPr>
              <a:grpSpLocks/>
            </p:cNvGrpSpPr>
            <p:nvPr/>
          </p:nvGrpSpPr>
          <p:grpSpPr bwMode="auto">
            <a:xfrm>
              <a:off x="2634" y="6240"/>
              <a:ext cx="454" cy="384"/>
              <a:chOff x="2634" y="6240"/>
              <a:chExt cx="454" cy="384"/>
            </a:xfrm>
          </p:grpSpPr>
          <p:sp>
            <p:nvSpPr>
              <p:cNvPr id="196" name="Rectangle 410"/>
              <p:cNvSpPr>
                <a:spLocks noChangeArrowheads="1"/>
              </p:cNvSpPr>
              <p:nvPr/>
            </p:nvSpPr>
            <p:spPr bwMode="auto">
              <a:xfrm>
                <a:off x="2677" y="6240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0AH</a:t>
                </a:r>
              </a:p>
              <a:p>
                <a:endParaRPr lang="en-US" altLang="zh-CN" sz="2400"/>
              </a:p>
            </p:txBody>
          </p:sp>
          <p:sp>
            <p:nvSpPr>
              <p:cNvPr id="197" name="Rectangle 411"/>
              <p:cNvSpPr>
                <a:spLocks noChangeArrowheads="1"/>
              </p:cNvSpPr>
              <p:nvPr/>
            </p:nvSpPr>
            <p:spPr bwMode="auto">
              <a:xfrm>
                <a:off x="2634" y="6240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2" name="Group 412"/>
            <p:cNvGrpSpPr>
              <a:grpSpLocks/>
            </p:cNvGrpSpPr>
            <p:nvPr/>
          </p:nvGrpSpPr>
          <p:grpSpPr bwMode="auto">
            <a:xfrm>
              <a:off x="3088" y="6240"/>
              <a:ext cx="455" cy="384"/>
              <a:chOff x="3088" y="6240"/>
              <a:chExt cx="455" cy="384"/>
            </a:xfrm>
          </p:grpSpPr>
          <p:sp>
            <p:nvSpPr>
              <p:cNvPr id="194" name="Rectangle 413"/>
              <p:cNvSpPr>
                <a:spLocks noChangeArrowheads="1"/>
              </p:cNvSpPr>
              <p:nvPr/>
            </p:nvSpPr>
            <p:spPr bwMode="auto">
              <a:xfrm>
                <a:off x="3131" y="624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09H</a:t>
                </a:r>
              </a:p>
              <a:p>
                <a:endParaRPr lang="en-US" altLang="zh-CN" sz="2400"/>
              </a:p>
            </p:txBody>
          </p:sp>
          <p:sp>
            <p:nvSpPr>
              <p:cNvPr id="195" name="Rectangle 414"/>
              <p:cNvSpPr>
                <a:spLocks noChangeArrowheads="1"/>
              </p:cNvSpPr>
              <p:nvPr/>
            </p:nvSpPr>
            <p:spPr bwMode="auto">
              <a:xfrm>
                <a:off x="3088" y="624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3" name="Group 415"/>
            <p:cNvGrpSpPr>
              <a:grpSpLocks/>
            </p:cNvGrpSpPr>
            <p:nvPr/>
          </p:nvGrpSpPr>
          <p:grpSpPr bwMode="auto">
            <a:xfrm>
              <a:off x="3543" y="6240"/>
              <a:ext cx="455" cy="384"/>
              <a:chOff x="3543" y="6240"/>
              <a:chExt cx="455" cy="384"/>
            </a:xfrm>
          </p:grpSpPr>
          <p:sp>
            <p:nvSpPr>
              <p:cNvPr id="192" name="Rectangle 416"/>
              <p:cNvSpPr>
                <a:spLocks noChangeArrowheads="1"/>
              </p:cNvSpPr>
              <p:nvPr/>
            </p:nvSpPr>
            <p:spPr bwMode="auto">
              <a:xfrm>
                <a:off x="3586" y="6240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08H</a:t>
                </a:r>
              </a:p>
              <a:p>
                <a:endParaRPr lang="en-US" altLang="zh-CN" sz="2400"/>
              </a:p>
            </p:txBody>
          </p:sp>
          <p:sp>
            <p:nvSpPr>
              <p:cNvPr id="193" name="Rectangle 417"/>
              <p:cNvSpPr>
                <a:spLocks noChangeArrowheads="1"/>
              </p:cNvSpPr>
              <p:nvPr/>
            </p:nvSpPr>
            <p:spPr bwMode="auto">
              <a:xfrm>
                <a:off x="3543" y="6240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4" name="Group 418"/>
            <p:cNvGrpSpPr>
              <a:grpSpLocks/>
            </p:cNvGrpSpPr>
            <p:nvPr/>
          </p:nvGrpSpPr>
          <p:grpSpPr bwMode="auto">
            <a:xfrm>
              <a:off x="368" y="6624"/>
              <a:ext cx="447" cy="384"/>
              <a:chOff x="368" y="6624"/>
              <a:chExt cx="447" cy="384"/>
            </a:xfrm>
          </p:grpSpPr>
          <p:sp>
            <p:nvSpPr>
              <p:cNvPr id="190" name="Rectangle 419"/>
              <p:cNvSpPr>
                <a:spLocks noChangeArrowheads="1"/>
              </p:cNvSpPr>
              <p:nvPr/>
            </p:nvSpPr>
            <p:spPr bwMode="auto">
              <a:xfrm>
                <a:off x="411" y="6624"/>
                <a:ext cx="36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07H</a:t>
                </a:r>
              </a:p>
              <a:p>
                <a:endParaRPr lang="en-US" altLang="zh-CN" sz="2400"/>
              </a:p>
            </p:txBody>
          </p:sp>
          <p:sp>
            <p:nvSpPr>
              <p:cNvPr id="191" name="Rectangle 420"/>
              <p:cNvSpPr>
                <a:spLocks noChangeArrowheads="1"/>
              </p:cNvSpPr>
              <p:nvPr/>
            </p:nvSpPr>
            <p:spPr bwMode="auto">
              <a:xfrm>
                <a:off x="368" y="6624"/>
                <a:ext cx="447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5" name="Group 421"/>
            <p:cNvGrpSpPr>
              <a:grpSpLocks/>
            </p:cNvGrpSpPr>
            <p:nvPr/>
          </p:nvGrpSpPr>
          <p:grpSpPr bwMode="auto">
            <a:xfrm>
              <a:off x="815" y="6624"/>
              <a:ext cx="455" cy="384"/>
              <a:chOff x="815" y="6624"/>
              <a:chExt cx="455" cy="384"/>
            </a:xfrm>
          </p:grpSpPr>
          <p:sp>
            <p:nvSpPr>
              <p:cNvPr id="188" name="Rectangle 422"/>
              <p:cNvSpPr>
                <a:spLocks noChangeArrowheads="1"/>
              </p:cNvSpPr>
              <p:nvPr/>
            </p:nvSpPr>
            <p:spPr bwMode="auto">
              <a:xfrm>
                <a:off x="858" y="662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06H</a:t>
                </a:r>
              </a:p>
              <a:p>
                <a:endParaRPr lang="en-US" altLang="zh-CN" sz="2400"/>
              </a:p>
            </p:txBody>
          </p:sp>
          <p:sp>
            <p:nvSpPr>
              <p:cNvPr id="189" name="Rectangle 423"/>
              <p:cNvSpPr>
                <a:spLocks noChangeArrowheads="1"/>
              </p:cNvSpPr>
              <p:nvPr/>
            </p:nvSpPr>
            <p:spPr bwMode="auto">
              <a:xfrm>
                <a:off x="815" y="662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6" name="Group 424"/>
            <p:cNvGrpSpPr>
              <a:grpSpLocks/>
            </p:cNvGrpSpPr>
            <p:nvPr/>
          </p:nvGrpSpPr>
          <p:grpSpPr bwMode="auto">
            <a:xfrm>
              <a:off x="1270" y="6624"/>
              <a:ext cx="454" cy="384"/>
              <a:chOff x="1270" y="6624"/>
              <a:chExt cx="454" cy="384"/>
            </a:xfrm>
          </p:grpSpPr>
          <p:sp>
            <p:nvSpPr>
              <p:cNvPr id="186" name="Rectangle 425"/>
              <p:cNvSpPr>
                <a:spLocks noChangeArrowheads="1"/>
              </p:cNvSpPr>
              <p:nvPr/>
            </p:nvSpPr>
            <p:spPr bwMode="auto">
              <a:xfrm>
                <a:off x="1313" y="662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05H</a:t>
                </a:r>
              </a:p>
              <a:p>
                <a:endParaRPr lang="en-US" altLang="zh-CN" sz="2400"/>
              </a:p>
            </p:txBody>
          </p:sp>
          <p:sp>
            <p:nvSpPr>
              <p:cNvPr id="187" name="Rectangle 426"/>
              <p:cNvSpPr>
                <a:spLocks noChangeArrowheads="1"/>
              </p:cNvSpPr>
              <p:nvPr/>
            </p:nvSpPr>
            <p:spPr bwMode="auto">
              <a:xfrm>
                <a:off x="1270" y="662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7" name="Group 427"/>
            <p:cNvGrpSpPr>
              <a:grpSpLocks/>
            </p:cNvGrpSpPr>
            <p:nvPr/>
          </p:nvGrpSpPr>
          <p:grpSpPr bwMode="auto">
            <a:xfrm>
              <a:off x="1724" y="6624"/>
              <a:ext cx="455" cy="384"/>
              <a:chOff x="1724" y="6624"/>
              <a:chExt cx="455" cy="384"/>
            </a:xfrm>
          </p:grpSpPr>
          <p:sp>
            <p:nvSpPr>
              <p:cNvPr id="184" name="Rectangle 428"/>
              <p:cNvSpPr>
                <a:spLocks noChangeArrowheads="1"/>
              </p:cNvSpPr>
              <p:nvPr/>
            </p:nvSpPr>
            <p:spPr bwMode="auto">
              <a:xfrm>
                <a:off x="1767" y="662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04H</a:t>
                </a:r>
              </a:p>
              <a:p>
                <a:endParaRPr lang="en-US" altLang="zh-CN" sz="2400"/>
              </a:p>
            </p:txBody>
          </p:sp>
          <p:sp>
            <p:nvSpPr>
              <p:cNvPr id="185" name="Rectangle 429"/>
              <p:cNvSpPr>
                <a:spLocks noChangeArrowheads="1"/>
              </p:cNvSpPr>
              <p:nvPr/>
            </p:nvSpPr>
            <p:spPr bwMode="auto">
              <a:xfrm>
                <a:off x="1724" y="662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8" name="Group 430"/>
            <p:cNvGrpSpPr>
              <a:grpSpLocks/>
            </p:cNvGrpSpPr>
            <p:nvPr/>
          </p:nvGrpSpPr>
          <p:grpSpPr bwMode="auto">
            <a:xfrm>
              <a:off x="2179" y="6624"/>
              <a:ext cx="455" cy="384"/>
              <a:chOff x="2179" y="6624"/>
              <a:chExt cx="455" cy="384"/>
            </a:xfrm>
          </p:grpSpPr>
          <p:sp>
            <p:nvSpPr>
              <p:cNvPr id="182" name="Rectangle 431"/>
              <p:cNvSpPr>
                <a:spLocks noChangeArrowheads="1"/>
              </p:cNvSpPr>
              <p:nvPr/>
            </p:nvSpPr>
            <p:spPr bwMode="auto">
              <a:xfrm>
                <a:off x="2222" y="662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03H</a:t>
                </a:r>
              </a:p>
              <a:p>
                <a:endParaRPr lang="en-US" altLang="zh-CN" sz="2400"/>
              </a:p>
            </p:txBody>
          </p:sp>
          <p:sp>
            <p:nvSpPr>
              <p:cNvPr id="183" name="Rectangle 432"/>
              <p:cNvSpPr>
                <a:spLocks noChangeArrowheads="1"/>
              </p:cNvSpPr>
              <p:nvPr/>
            </p:nvSpPr>
            <p:spPr bwMode="auto">
              <a:xfrm>
                <a:off x="2179" y="662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39" name="Group 433"/>
            <p:cNvGrpSpPr>
              <a:grpSpLocks/>
            </p:cNvGrpSpPr>
            <p:nvPr/>
          </p:nvGrpSpPr>
          <p:grpSpPr bwMode="auto">
            <a:xfrm>
              <a:off x="2634" y="6624"/>
              <a:ext cx="454" cy="384"/>
              <a:chOff x="2634" y="6624"/>
              <a:chExt cx="454" cy="384"/>
            </a:xfrm>
          </p:grpSpPr>
          <p:sp>
            <p:nvSpPr>
              <p:cNvPr id="180" name="Rectangle 434"/>
              <p:cNvSpPr>
                <a:spLocks noChangeArrowheads="1"/>
              </p:cNvSpPr>
              <p:nvPr/>
            </p:nvSpPr>
            <p:spPr bwMode="auto">
              <a:xfrm>
                <a:off x="2677" y="6624"/>
                <a:ext cx="36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02H</a:t>
                </a:r>
              </a:p>
              <a:p>
                <a:endParaRPr lang="en-US" altLang="zh-CN" sz="2400"/>
              </a:p>
            </p:txBody>
          </p:sp>
          <p:sp>
            <p:nvSpPr>
              <p:cNvPr id="181" name="Rectangle 435"/>
              <p:cNvSpPr>
                <a:spLocks noChangeArrowheads="1"/>
              </p:cNvSpPr>
              <p:nvPr/>
            </p:nvSpPr>
            <p:spPr bwMode="auto">
              <a:xfrm>
                <a:off x="2634" y="6624"/>
                <a:ext cx="45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40" name="Group 436"/>
            <p:cNvGrpSpPr>
              <a:grpSpLocks/>
            </p:cNvGrpSpPr>
            <p:nvPr/>
          </p:nvGrpSpPr>
          <p:grpSpPr bwMode="auto">
            <a:xfrm>
              <a:off x="3088" y="6624"/>
              <a:ext cx="455" cy="384"/>
              <a:chOff x="3088" y="6624"/>
              <a:chExt cx="455" cy="384"/>
            </a:xfrm>
          </p:grpSpPr>
          <p:sp>
            <p:nvSpPr>
              <p:cNvPr id="178" name="Rectangle 437"/>
              <p:cNvSpPr>
                <a:spLocks noChangeArrowheads="1"/>
              </p:cNvSpPr>
              <p:nvPr/>
            </p:nvSpPr>
            <p:spPr bwMode="auto">
              <a:xfrm>
                <a:off x="3131" y="662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01H</a:t>
                </a:r>
              </a:p>
              <a:p>
                <a:endParaRPr lang="en-US" altLang="zh-CN" sz="2400"/>
              </a:p>
            </p:txBody>
          </p:sp>
          <p:sp>
            <p:nvSpPr>
              <p:cNvPr id="179" name="Rectangle 438"/>
              <p:cNvSpPr>
                <a:spLocks noChangeArrowheads="1"/>
              </p:cNvSpPr>
              <p:nvPr/>
            </p:nvSpPr>
            <p:spPr bwMode="auto">
              <a:xfrm>
                <a:off x="3088" y="662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41" name="Group 439"/>
            <p:cNvGrpSpPr>
              <a:grpSpLocks/>
            </p:cNvGrpSpPr>
            <p:nvPr/>
          </p:nvGrpSpPr>
          <p:grpSpPr bwMode="auto">
            <a:xfrm>
              <a:off x="3543" y="6624"/>
              <a:ext cx="455" cy="384"/>
              <a:chOff x="3543" y="6624"/>
              <a:chExt cx="455" cy="384"/>
            </a:xfrm>
          </p:grpSpPr>
          <p:sp>
            <p:nvSpPr>
              <p:cNvPr id="176" name="Rectangle 440"/>
              <p:cNvSpPr>
                <a:spLocks noChangeArrowheads="1"/>
              </p:cNvSpPr>
              <p:nvPr/>
            </p:nvSpPr>
            <p:spPr bwMode="auto">
              <a:xfrm>
                <a:off x="3586" y="6624"/>
                <a:ext cx="3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/>
                  <a:t>00H</a:t>
                </a:r>
              </a:p>
              <a:p>
                <a:endParaRPr lang="en-US" altLang="zh-CN" sz="2400"/>
              </a:p>
            </p:txBody>
          </p:sp>
          <p:sp>
            <p:nvSpPr>
              <p:cNvPr id="177" name="Rectangle 441"/>
              <p:cNvSpPr>
                <a:spLocks noChangeArrowheads="1"/>
              </p:cNvSpPr>
              <p:nvPr/>
            </p:nvSpPr>
            <p:spPr bwMode="auto">
              <a:xfrm>
                <a:off x="3543" y="6624"/>
                <a:ext cx="4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2424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字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节寻址区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内数据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区的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48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127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30H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7FH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），共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80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个字节单元，可以采用直接字节寻址的方法访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问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于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，还有高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128 B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的数据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区</a:t>
            </a:r>
            <a:r>
              <a:rPr lang="en-US" altLang="zh-CN" sz="1800" b="0" dirty="0" smtClean="0"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 只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能采用间接字节寻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址</a:t>
            </a:r>
            <a:endParaRPr lang="en-US" altLang="zh-CN" sz="18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堆栈区及堆栈指示器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SP</a:t>
            </a:r>
          </a:p>
          <a:p>
            <a:pPr lvl="2"/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堆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栈是在片内数据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区中，数据先进后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出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后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进先出的区域。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堆栈指针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堆栈指示器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+mj-cs"/>
              </a:rPr>
              <a:t>SP(Stack Pointer):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存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放当前的堆栈栈顶所指存储单元地址的一个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位寄存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en-US" altLang="zh-CN" sz="16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堆栈有二种形式，一是向上生成，二是向下生成。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单片机的堆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栈向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上生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成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向上生成型堆栈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+mj-cs"/>
              </a:rPr>
              <a:t>: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进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栈操作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: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先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SP+1,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后写入数据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;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出栈操作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: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先读出数据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后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SP+1</a:t>
            </a:r>
            <a:endParaRPr lang="zh-CN" altLang="en-US" sz="16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系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统复位后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SP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内容为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07H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。如不重新定义，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则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+mj-cs"/>
              </a:rPr>
              <a:t>07H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为栈底，压栈的内容从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08H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单元开始存放。通过软件对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SP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的内容重新设定，使堆栈区设定在片内数据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区（最好是片内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30H~7FH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元）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中的某一区域内，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堆栈深度不能超过片内</a:t>
            </a:r>
            <a:r>
              <a:rPr lang="en-US" altLang="zh-CN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空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间</a:t>
            </a:r>
            <a:endParaRPr lang="zh-CN" altLang="en-US" sz="16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堆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栈是为子程序调用和中断操作而设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立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其具体功能有两个：保护断点和保护现场。在</a:t>
            </a:r>
            <a:r>
              <a:rPr lang="en-US" altLang="zh-CN" sz="16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单片机中，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堆栈在子程序调用和中断时会把断点地址自动进栈和出栈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，还有对堆栈的进栈和出栈的指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令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(PUSH</a:t>
            </a:r>
            <a:r>
              <a:rPr lang="zh-CN" altLang="en-US" sz="16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POP)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操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作，用于保护现场和恢复现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场</a:t>
            </a:r>
            <a:endParaRPr lang="en-US" altLang="zh-CN" sz="16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子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程序调用和中断都允许嵌套，并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可多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级嵌套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，现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场的保护也往往使用堆栈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，要</a:t>
            </a:r>
            <a:r>
              <a:rPr lang="zh-CN" altLang="en-US" sz="1600" b="0" dirty="0">
                <a:latin typeface="宋体" pitchFamily="2" charset="-122"/>
                <a:ea typeface="宋体" pitchFamily="2" charset="-122"/>
                <a:cs typeface="+mj-cs"/>
              </a:rPr>
              <a:t>注意给堆栈以一定的深度，以免造成堆栈内容的破坏而引起程序执行</a:t>
            </a:r>
            <a:r>
              <a:rPr lang="zh-CN" altLang="en-US" sz="1600" b="0" dirty="0" smtClean="0">
                <a:latin typeface="宋体" pitchFamily="2" charset="-122"/>
                <a:ea typeface="宋体" pitchFamily="2" charset="-122"/>
                <a:cs typeface="+mj-cs"/>
              </a:rPr>
              <a:t>的 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+mj-cs"/>
              </a:rPr>
              <a:t>“</a:t>
            </a:r>
            <a:r>
              <a:rPr lang="zh-CN" altLang="en-US" sz="16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跑飞</a:t>
            </a:r>
            <a:r>
              <a:rPr lang="en-US" altLang="zh-CN" sz="1600" b="0" dirty="0" smtClean="0">
                <a:latin typeface="宋体" pitchFamily="2" charset="-122"/>
                <a:ea typeface="宋体" pitchFamily="2" charset="-122"/>
                <a:cs typeface="+mj-cs"/>
              </a:rPr>
              <a:t>”</a:t>
            </a:r>
            <a:endParaRPr lang="zh-CN" altLang="en-US" sz="16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6C81E-161B-4C66-9B0B-24BFA752747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66800" y="1102568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951323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26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特殊功能寄存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SFR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区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Special  Function Registers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以存放相应功能部件的控制命令、状态或数据的区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域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设有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128B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片内数据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特殊功能寄存器空间区。除程序计数器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个通用工作寄存器组外，其余所有的寄存器都在这个地址空间之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内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对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共定义了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21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个特殊功能寄存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器。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中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，还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增加了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5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个特殊功能寄存器，共计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26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个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21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26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个）特殊功能寄存器中，字节地址中低位地址为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或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的特殊功能寄存器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(80C51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有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个，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还增加了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T2CON)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可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字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节寻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址外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还可位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寻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址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B57F7F-DE8B-4916-B2CD-13C004708A4C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66800" y="1102568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935209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片内数据</a:t>
            </a:r>
            <a:r>
              <a:rPr lang="en-US" altLang="zh-CN" sz="2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RAM</a:t>
            </a:r>
            <a:r>
              <a:rPr lang="zh-CN" altLang="en-US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区</a:t>
            </a:r>
            <a:r>
              <a:rPr lang="en-US" altLang="zh-CN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 --- 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SFR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区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  <a:endParaRPr lang="zh-CN" altLang="en-US" sz="22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073C4-CD3E-4EBF-948D-39B2EF693A1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pic>
        <p:nvPicPr>
          <p:cNvPr id="8" name="Picture 4" descr="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0649"/>
            <a:ext cx="6447656" cy="496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477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片内数据存储器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</a:rPr>
              <a:t>续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片内数据</a:t>
            </a:r>
            <a:r>
              <a:rPr lang="en-US" altLang="zh-CN" sz="26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RAM</a:t>
            </a:r>
            <a:r>
              <a:rPr lang="zh-CN" altLang="en-US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区</a:t>
            </a:r>
            <a:r>
              <a:rPr lang="en-US" altLang="zh-CN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 --- 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SFR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区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2200" b="0" dirty="0" smtClean="0"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  <a:endParaRPr lang="zh-CN" altLang="en-US" sz="22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4D7DF-E4AF-4A6D-98F0-C7ED73A3473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pic>
        <p:nvPicPr>
          <p:cNvPr id="9" name="Picture 4" descr="1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33882"/>
            <a:ext cx="7269174" cy="495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457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片外数据存储器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外数据存储器是在外部存放数据的区域，这一区域只能用寄存器间接寻址的方法访问，所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用的寄存器为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DPTR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R1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或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R0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。指令助记符为</a:t>
            </a:r>
            <a:r>
              <a:rPr lang="en-US" altLang="zh-CN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MOVX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R0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寻址时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R0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R1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为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位寄存器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，最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大寻址范围为</a:t>
            </a:r>
            <a:r>
              <a:rPr lang="en-US" altLang="zh-CN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256B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中，有一个专门的数据存储器的地址指示器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数据指针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DPTR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，用于访问片外数据存储器（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ERAM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）。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DPTR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也是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位的寄存器，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具有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</a:rPr>
              <a:t>64 KB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</a:rPr>
              <a:t>的数据存储器扩展能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</a:rPr>
              <a:t>力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17764-3F27-4F81-9670-FFB01067CCE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存储器结构与地址空间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60931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系统总线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所谓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总线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，就是连接计算机各部件的一组公用信号线。使用并行总线结构的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系列单片机，按其功能通常把系统总线分为三组，即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地址总线、数据总线和控制总线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。具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有总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线的外部芯片都通过这三组总线进行扩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展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地址总线（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Address Bus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，简写为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AB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地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址总线上传送的是地址信号，用于存储单元和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端口的选择。</a:t>
            </a:r>
            <a:r>
              <a:rPr lang="zh-CN" altLang="en-US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地址总线是单向的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，地址信号只能由单片机向外发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出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地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址总线的数目决定着可直接访问的存储单元的数目。如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n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位地址可访问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2n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个存储单元，即通常所说的寻址范围为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2^n 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地址单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元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单片机存储器最多可扩展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64KB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，即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2^16KB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，地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址总线有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条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2AD7E-6D1F-4A22-B6B2-75229FFC88C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936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系统总线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数据总线（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Data Bus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，简写为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DB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数据总线用于在单片机与存储器或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端口之间传送数据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单片机系统数据总线的位数与单片机处理数据的字长一致，如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单片机是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位字长，所以数据总线的位数也是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位。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数据总线是双向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的，可以进行两个方向的数据传送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控制总线（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Control Bus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，简写为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CB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</a:p>
          <a:p>
            <a:pPr lvl="1"/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控制总线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实际上就是一组控制信号线，包括单片机发出的，以及从其它部件传送给单片机的。对于一条具体的控制信号来说，其传送</a:t>
            </a:r>
            <a:r>
              <a:rPr lang="zh-CN" altLang="en-US" sz="20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方向是单向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的，但是由不同方向的控制信号组合的控制总线则表示为双向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由于采用总线结构形式，因此大大减少了单片机系统中传输线的数目，提高了系统的可靠性，增加了系统的灵活性。此外，总线结构也使扩展易于实现，各功能部件只要符合总线规范，就可以很方便地接入系统，实现单片机扩展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5945FE-56A8-44E0-BBD9-F33E38632F31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580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系统总线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单片机并没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有专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用的地址线和数据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线</a:t>
            </a:r>
            <a:r>
              <a:rPr lang="en-US" altLang="zh-CN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采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口线的复用技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术</a:t>
            </a:r>
            <a:endParaRPr lang="en-US" altLang="zh-CN" sz="22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单片机并行总线扩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展，往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总线上“挂”存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储或</a:t>
            </a:r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接口芯</a:t>
            </a:r>
            <a:r>
              <a:rPr lang="zh-CN" altLang="en-US" sz="22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片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C4648-383A-42D5-AB68-5997E69AC3A9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pic>
        <p:nvPicPr>
          <p:cNvPr id="7" name="Picture 4" descr="图8-1 80C51系列三总线引脚结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9613" y="1965339"/>
            <a:ext cx="5216723" cy="447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2931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系统总线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P0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口的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位口线作地址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数据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线</a:t>
            </a:r>
            <a:endParaRPr lang="en-US" altLang="zh-CN" sz="2200" b="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此处的地址是指系统的低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位地址。因为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口线既作地址线使用又作为数据线使用，具有双重功能，因此需采用复用技术，对地址和数据进行分离，为此在构造地址总线时要增加一个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位锁存器。首先由锁存器暂存并为系统提供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位地址，其后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口线就作为数据线使用。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一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般选择高电平或下降沿选通的锁存器作为地址锁存器，常用的器件有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74LS273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74LS373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八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锁存器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74LS373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的锁存允许信号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G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是电平锁存。当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G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从高电平转为低电平时，将其输入端的数据锁存在输出端。当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为高电平时，八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锁存器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74LS373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的输入和输出是透明的。当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ALE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出现下降沿后，八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D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锁存器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74LS373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的输出即为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A7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，这时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口上出现的是数据，实现了地址低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位和数据线的分离。</a:t>
            </a: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实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际上单片机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口的电路逻辑已考虑了地址和数据复用的需要，口线电路中的多路转接电路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MUX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及地址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数据控制就是为此目的而设计的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50AAD-FBDC-430C-B42C-A1EB28F4891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3920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1 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）控制器电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</a:rPr>
              <a:t>（续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程序计数器</a:t>
            </a:r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PC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。存放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的是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下条指令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的地址。</a:t>
            </a:r>
          </a:p>
          <a:p>
            <a:pPr lvl="3"/>
            <a:r>
              <a:rPr lang="zh-CN" altLang="en-US" sz="2200" b="0" dirty="0" smtClean="0">
                <a:latin typeface="宋体" pitchFamily="2" charset="-122"/>
                <a:cs typeface="+mj-cs"/>
              </a:rPr>
              <a:t>其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基本的工作过程是：读指令时，程序计数器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将其中的数作为所取指令的地址输出给程序存储器，然后程序存储器按此地址输出指令字节，同时程序计数器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本身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自动加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，指向下一条指令地址。</a:t>
            </a:r>
          </a:p>
          <a:p>
            <a:pPr lvl="3"/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cs typeface="+mj-cs"/>
              </a:rPr>
              <a:t>程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序计数器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PC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变化的轨迹决定程序的流程。</a:t>
            </a:r>
          </a:p>
          <a:p>
            <a:pPr lvl="3"/>
            <a:r>
              <a:rPr lang="zh-CN" altLang="en-US" sz="2200" b="0" dirty="0" smtClean="0">
                <a:latin typeface="宋体" pitchFamily="2" charset="-122"/>
                <a:cs typeface="+mj-cs"/>
              </a:rPr>
              <a:t>在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执行条件转移或无条件转移指令时，程序计数器将被置入转移的目的地址，程序的流向发生变化。</a:t>
            </a:r>
          </a:p>
          <a:p>
            <a:pPr lvl="3"/>
            <a:r>
              <a:rPr lang="zh-CN" altLang="en-US" sz="2200" b="0" dirty="0" smtClean="0">
                <a:latin typeface="宋体" pitchFamily="2" charset="-122"/>
                <a:cs typeface="+mj-cs"/>
              </a:rPr>
              <a:t>在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执行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调用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指令或响应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cs typeface="+mj-cs"/>
              </a:rPr>
              <a:t>中断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时，将子程序的入口地址或者中断向量地址送入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PC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，程序流向发生变</a:t>
            </a:r>
            <a:r>
              <a:rPr lang="zh-CN" altLang="en-US" sz="2200" b="0" dirty="0" smtClean="0">
                <a:latin typeface="宋体" pitchFamily="2" charset="-122"/>
                <a:cs typeface="+mj-cs"/>
              </a:rPr>
              <a:t>化</a:t>
            </a:r>
            <a:endParaRPr lang="zh-CN" altLang="en-US" sz="2200" b="0" dirty="0">
              <a:latin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C40901-9D6C-4593-8A29-B1C35B30AD05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1389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输出端口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单片机有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个双向并行的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P3</a:t>
            </a:r>
          </a:p>
          <a:p>
            <a:pPr lvl="1"/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口为三态双向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可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驱动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LSTTL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电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路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口为准双向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为输入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时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要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把口线拉成高电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平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故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称为准双向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),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其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负载能力为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4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LSTTL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电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路</a:t>
            </a:r>
            <a:endParaRPr lang="en-US" altLang="zh-CN" sz="20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lang="en-US" altLang="zh-CN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一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个多功能的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位口，可以字节访问也可位访问，其字节访问地址为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80H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，位访问地址为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80H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87H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结构</a:t>
            </a:r>
          </a:p>
          <a:p>
            <a:pPr lvl="2"/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访问外部存储器时，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口是一个真正的双向数据总线口，并分时地送出地址的低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位和数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据</a:t>
            </a:r>
            <a:endParaRPr lang="zh-CN" altLang="en-US" sz="20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en-US" altLang="zh-CN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口位结</a:t>
            </a:r>
            <a:r>
              <a:rPr lang="zh-CN" altLang="en-US" sz="20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构，包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括一个输出锁存器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两个三态缓冲器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一个输出驱动电路和一个输出控制电路。其中输出驱动电路由一对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FET(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场效应管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组成</a:t>
            </a:r>
            <a:r>
              <a:rPr lang="en-US" altLang="zh-CN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其输出状态受输出控制电路的控制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2BD5D8-4A2A-424A-9EAD-7789F674AB38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118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P0</a:t>
            </a:r>
            <a:r>
              <a:rPr lang="zh-CN" altLang="en-US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口</a:t>
            </a:r>
            <a:r>
              <a:rPr lang="en-US" altLang="zh-CN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BA02F-FDCF-4E20-83CB-E68757A1651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pic>
        <p:nvPicPr>
          <p:cNvPr id="7" name="Picture 4" descr="2-11、P0口结构原理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4400" y="1613495"/>
            <a:ext cx="68580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2190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P0</a:t>
            </a:r>
            <a:r>
              <a:rPr lang="zh-CN" altLang="en-US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口</a:t>
            </a:r>
            <a:r>
              <a:rPr lang="en-US" altLang="zh-CN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续</a:t>
            </a:r>
            <a:r>
              <a:rPr lang="en-US" altLang="zh-CN" sz="2200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rPr>
              <a:t>)</a:t>
            </a:r>
            <a:endParaRPr lang="zh-CN" altLang="en-US" sz="22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  <a:p>
            <a:pPr lvl="1"/>
            <a:r>
              <a:rPr lang="zh-CN" altLang="en-US" sz="2000" dirty="0">
                <a:latin typeface="宋体" pitchFamily="2" charset="-122"/>
                <a:ea typeface="宋体" pitchFamily="2" charset="-122"/>
                <a:cs typeface="+mj-cs"/>
              </a:rPr>
              <a:t>做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+mj-cs"/>
              </a:rPr>
              <a:t>端口使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+mj-cs"/>
              </a:rPr>
              <a:t>用 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+mj-cs"/>
              </a:rPr>
              <a:t>OUTPUT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A0A57-C05D-4B8D-9481-AC70724A6B9D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923781" cy="41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878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400" dirty="0">
                <a:latin typeface="宋体" pitchFamily="2" charset="-122"/>
                <a:ea typeface="宋体" pitchFamily="2" charset="-122"/>
                <a:cs typeface="+mj-cs"/>
              </a:rPr>
              <a:t>做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+mj-cs"/>
              </a:rPr>
              <a:t>端口使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用 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INPUT(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在输入状态下，从锁存器和从引脚上读来的信号一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般一致，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但也有例外。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例如，当从内部总线输出低电平后，锁存器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Q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Q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非＝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，场效应管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T2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开通，端口线呈低电平状态。此时无论端口线上外接的信号是低电乎还是高电平，从引脚读入单片机的信号都是低电平，因而不能正确地读入端口引脚上的信号。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又如，当从内部总线输出高电平后，锁存器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Q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Q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非＝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，场效应管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T2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截止。如外接引脚信号为低电平，从引脚上读入的信号就与从锁存器读入的信号不同。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为此，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单片机在对端口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一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的输入操作上，有如下约定：凡属于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读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-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修改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-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写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方式的指令，从锁存器读入信号，其它指令则从端口引脚线上读入信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号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43EDD-2AF0-4B9B-91D6-10E12307382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05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400" dirty="0">
                <a:latin typeface="宋体" pitchFamily="2" charset="-122"/>
                <a:ea typeface="宋体" pitchFamily="2" charset="-122"/>
                <a:cs typeface="+mj-cs"/>
              </a:rPr>
              <a:t>做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+mj-cs"/>
              </a:rPr>
              <a:t>端口使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用 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+mj-cs"/>
              </a:rPr>
              <a:t>---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INPUT(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先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读口锁存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随之对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读入的数据进行修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改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,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 再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写到端口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上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如执行指令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ORL P0,#xH(P0=P0|x)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时，则先把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锁存器的内容读入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，然后与变量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x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按位进行逻辑‘或’运算，最后把‘或’的结果送回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口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能使单片机产生这种读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—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修改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—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写操作的指令，其目的操作数一般为某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口或口的某一位，这些指令是：位与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(&amp;)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、位或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(|)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、取反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(~)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、减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等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例如：</a:t>
            </a:r>
          </a:p>
          <a:p>
            <a:pPr marL="1828800" lvl="4" indent="0">
              <a:buNone/>
            </a:pPr>
            <a:r>
              <a:rPr lang="en-US" altLang="zh-CN" sz="1800" b="0" dirty="0">
                <a:latin typeface="宋体" pitchFamily="2" charset="-122"/>
                <a:cs typeface="+mj-cs"/>
              </a:rPr>
              <a:t>ANL P0,#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立即数    </a:t>
            </a:r>
          </a:p>
          <a:p>
            <a:pPr marL="1828800" lvl="4" indent="0">
              <a:buNone/>
            </a:pPr>
            <a:r>
              <a:rPr lang="en-US" altLang="zh-CN" sz="1800" b="0" dirty="0">
                <a:latin typeface="宋体" pitchFamily="2" charset="-122"/>
                <a:cs typeface="+mj-cs"/>
              </a:rPr>
              <a:t>INC P1 </a:t>
            </a:r>
          </a:p>
          <a:p>
            <a:pPr marL="1828800" lvl="4" indent="0">
              <a:buNone/>
            </a:pPr>
            <a:r>
              <a:rPr lang="en-US" altLang="zh-CN" sz="1800" b="0" dirty="0">
                <a:latin typeface="宋体" pitchFamily="2" charset="-122"/>
                <a:cs typeface="+mj-cs"/>
              </a:rPr>
              <a:t>DEC P3 </a:t>
            </a:r>
          </a:p>
          <a:p>
            <a:pPr marL="1828800" lvl="4" indent="0">
              <a:buNone/>
            </a:pPr>
            <a:r>
              <a:rPr lang="en-US" altLang="zh-CN" sz="1800" b="0" dirty="0" smtClean="0">
                <a:latin typeface="宋体" pitchFamily="2" charset="-122"/>
                <a:cs typeface="+mj-cs"/>
              </a:rPr>
              <a:t>CPL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 P2 </a:t>
            </a:r>
            <a:endParaRPr lang="zh-CN" altLang="en-US" sz="1800" b="0" dirty="0">
              <a:solidFill>
                <a:schemeClr val="tx1"/>
              </a:solidFill>
              <a:latin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28E448-6544-446A-8688-F2040347E50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781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4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400" dirty="0">
                <a:latin typeface="宋体" pitchFamily="2" charset="-122"/>
                <a:ea typeface="宋体" pitchFamily="2" charset="-122"/>
                <a:cs typeface="+mj-cs"/>
              </a:rPr>
              <a:t>作为地址</a:t>
            </a:r>
            <a:r>
              <a:rPr lang="en-US" altLang="zh-CN" sz="240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+mj-cs"/>
              </a:rPr>
              <a:t>数据复用口使用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在访问外部存储器时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口作为地址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数据复用口使用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在输出“地址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数据”信息时，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V1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V2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管交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替导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通，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负载能力很强，可以直接与外设存储器相连，无须增加总线驱动器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访问外部程序存储器时，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口输出低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位地址信息后，将变为数据总线，以便读指令码（输入）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读指令码或输入数据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前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,CPU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自动向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口锁存器写入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0FFH,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破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坏了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口原来的状态。因此，不能再作为通用的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端口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。程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序中不能再含有以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口作为操作数（包含源操作数和目的操作数）的指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令</a:t>
            </a:r>
            <a:endParaRPr lang="zh-CN" altLang="en-US" sz="18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B20A4-26F3-49D7-800E-68910F5F4EB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0074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口是一个标准的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准双向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endParaRPr lang="zh-CN" altLang="en-US" sz="2200" b="0" dirty="0">
              <a:solidFill>
                <a:srgbClr val="FF0000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包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含输出锁存器、输入缓冲器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BUF1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BUF2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（读锁存器）以及由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FET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场效应管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Q0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与上拉电阻组成的输入／输出驱动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口是一个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位口，可以字节访问也可按位访问，其字节访问地址为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90H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，位访问地址为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90H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97H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A0E92-E6B3-4763-B305-4701D039028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764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7472C-40E4-468A-8EA5-E7C9D2C9E79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pic>
        <p:nvPicPr>
          <p:cNvPr id="7" name="Picture 2" descr="2-12、P1口结构原理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2799"/>
            <a:ext cx="7336160" cy="474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1551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特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点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输出锁存，输出时没有条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件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输入缓冲，输入时有条件；即当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口作为输入口使用时，即先将其锁存器写入‘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1’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，使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FET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截止，然后才能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输入，</a:t>
            </a:r>
            <a:r>
              <a:rPr lang="zh-CN" altLang="en-US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具有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这种操作特点的输入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/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输出端口，称为准双向</a:t>
            </a:r>
            <a:r>
              <a:rPr lang="en-US" altLang="zh-CN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。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8051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单片机的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、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都是准双向口</a:t>
            </a: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工作过程中无高阻状态，也就是该口不是输入态就是输出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态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单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片机复位后，各个端口已自动地被写入了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，此时，可直接作输入操作。如果在应用端口的过程中，已向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一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端口线输出过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，则再要输入时，必须先写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后再读引脚，才能得到正确的信息。此外，随输入指令的不同，端口也有读锁存器与读引脚之分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47751E-B63E-4A6A-9140-2CC86CF36B2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016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口 字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节操作和位操作</a:t>
            </a:r>
          </a:p>
          <a:p>
            <a:pPr lvl="2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对于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口不仅可以作为一个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位口（字节）来操作，也可以按位来操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作，有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关字节操作的指令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有</a:t>
            </a:r>
            <a:endParaRPr lang="en-US" altLang="zh-CN" sz="22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marL="914400" lvl="2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 输出：  	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MOV	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        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P1←A</a:t>
            </a:r>
          </a:p>
          <a:p>
            <a:pPr marL="914400" lvl="2" indent="0">
              <a:buNone/>
            </a:pP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		MOV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	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#data      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P1←#data</a:t>
            </a:r>
          </a:p>
          <a:p>
            <a:pPr marL="914400" lvl="2" indent="0">
              <a:buNone/>
            </a:pP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		MOV 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	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direct      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P1←direct</a:t>
            </a:r>
          </a:p>
          <a:p>
            <a:pPr marL="914400" lvl="2" indent="0">
              <a:buNone/>
            </a:pP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输入：   	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MOV  	A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          	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A←P1</a:t>
            </a:r>
          </a:p>
          <a:p>
            <a:pPr marL="914400" lvl="2" indent="0">
              <a:buNone/>
            </a:pP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		MOV 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	direct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Pl       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2200" b="0" dirty="0" err="1">
                <a:latin typeface="宋体" pitchFamily="2" charset="-122"/>
                <a:ea typeface="宋体" pitchFamily="2" charset="-122"/>
                <a:cs typeface="+mj-cs"/>
              </a:rPr>
              <a:t>direct←Pl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26A5F-E383-43F7-A89D-A2F584C0E64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5381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</a:rPr>
              <a:t>80C51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</a:rPr>
              <a:t>逻辑结构（续）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80C51</a:t>
            </a:r>
            <a:r>
              <a:rPr lang="zh-CN" altLang="en-US" sz="24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单片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机内部结构</a:t>
            </a:r>
            <a:endParaRPr lang="en-US" altLang="zh-CN" sz="24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）</a:t>
            </a:r>
            <a:r>
              <a:rPr lang="en-US" altLang="zh-CN" sz="23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CPU 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---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（</a:t>
            </a:r>
            <a:r>
              <a:rPr lang="en-US" altLang="zh-CN" sz="2300" b="0" dirty="0" smtClean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  <a:cs typeface="+mj-cs"/>
              </a:rPr>
              <a:t>）控制器电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  <a:cs typeface="+mj-cs"/>
              </a:rPr>
              <a:t>路</a:t>
            </a:r>
            <a:r>
              <a:rPr lang="zh-CN" altLang="en-US" sz="2300" b="0" dirty="0">
                <a:latin typeface="宋体" pitchFamily="2" charset="-122"/>
                <a:ea typeface="宋体" pitchFamily="2" charset="-122"/>
              </a:rPr>
              <a:t>（续</a:t>
            </a:r>
            <a:r>
              <a:rPr lang="zh-CN" altLang="en-US" sz="2300" b="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300" b="0" dirty="0" smtClean="0">
              <a:latin typeface="宋体" pitchFamily="2" charset="-122"/>
              <a:ea typeface="宋体" pitchFamily="2" charset="-122"/>
            </a:endParaRPr>
          </a:p>
          <a:p>
            <a:pPr lvl="2"/>
            <a:r>
              <a:rPr lang="zh-CN" altLang="en-US" sz="21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数据指针 </a:t>
            </a:r>
            <a:r>
              <a:rPr lang="en-US" altLang="zh-CN" sz="21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DPTR</a:t>
            </a:r>
            <a:r>
              <a:rPr lang="zh-CN" altLang="en-US" sz="2100" b="0" dirty="0" smtClean="0">
                <a:latin typeface="宋体" pitchFamily="2" charset="-122"/>
                <a:ea typeface="宋体" pitchFamily="2" charset="-122"/>
                <a:cs typeface="+mj-cs"/>
              </a:rPr>
              <a:t>，一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个</a:t>
            </a:r>
            <a:r>
              <a:rPr lang="en-US" altLang="zh-CN" sz="21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1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位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的特殊功能寄存器，主要功能是作为片外数据存储器或</a:t>
            </a:r>
            <a:r>
              <a:rPr lang="en-US" altLang="zh-CN" sz="21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寻址用的地址寄存器（间接寻址），也可以作为两个</a:t>
            </a:r>
            <a:r>
              <a:rPr lang="en-US" altLang="zh-CN" sz="21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位寄存器处理，其高</a:t>
            </a:r>
            <a:r>
              <a:rPr lang="en-US" altLang="zh-CN" sz="21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位用</a:t>
            </a:r>
            <a:r>
              <a:rPr lang="en-US" altLang="zh-CN" sz="21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DPH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表示，低</a:t>
            </a:r>
            <a:r>
              <a:rPr lang="en-US" altLang="zh-CN" sz="21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位用</a:t>
            </a:r>
            <a:r>
              <a:rPr lang="en-US" altLang="zh-CN" sz="21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DPL</a:t>
            </a:r>
            <a:r>
              <a:rPr lang="zh-CN" altLang="en-US" sz="2100" b="0" dirty="0">
                <a:latin typeface="宋体" pitchFamily="2" charset="-122"/>
                <a:ea typeface="宋体" pitchFamily="2" charset="-122"/>
                <a:cs typeface="+mj-cs"/>
              </a:rPr>
              <a:t>表示</a:t>
            </a:r>
          </a:p>
          <a:p>
            <a:pPr lvl="3"/>
            <a:r>
              <a:rPr lang="zh-CN" altLang="en-US" sz="2100" dirty="0">
                <a:latin typeface="宋体" pitchFamily="2" charset="-122"/>
                <a:cs typeface="+mj-cs"/>
              </a:rPr>
              <a:t>访问片外数据存储器或</a:t>
            </a:r>
            <a:r>
              <a:rPr lang="en-US" altLang="zh-CN" sz="2100" dirty="0">
                <a:latin typeface="宋体" pitchFamily="2" charset="-122"/>
                <a:cs typeface="+mj-cs"/>
              </a:rPr>
              <a:t>I/O</a:t>
            </a:r>
            <a:r>
              <a:rPr lang="zh-CN" altLang="en-US" sz="2100" dirty="0">
                <a:latin typeface="宋体" pitchFamily="2" charset="-122"/>
                <a:cs typeface="+mj-cs"/>
              </a:rPr>
              <a:t>的指令为：</a:t>
            </a:r>
          </a:p>
          <a:p>
            <a:pPr marL="1371600" lvl="3" indent="0">
              <a:buNone/>
            </a:pPr>
            <a:r>
              <a:rPr lang="zh-CN" altLang="en-US" sz="2100" dirty="0">
                <a:latin typeface="宋体" pitchFamily="2" charset="-122"/>
                <a:cs typeface="+mj-cs"/>
              </a:rPr>
              <a:t>            </a:t>
            </a:r>
            <a:r>
              <a:rPr lang="en-US" altLang="zh-CN" sz="2100" dirty="0">
                <a:latin typeface="宋体" pitchFamily="2" charset="-122"/>
                <a:cs typeface="+mj-cs"/>
              </a:rPr>
              <a:t>MOVX  A</a:t>
            </a:r>
            <a:r>
              <a:rPr lang="zh-CN" altLang="en-US" sz="2100" dirty="0">
                <a:latin typeface="宋体" pitchFamily="2" charset="-122"/>
                <a:cs typeface="+mj-cs"/>
              </a:rPr>
              <a:t>，＠</a:t>
            </a:r>
            <a:r>
              <a:rPr lang="en-US" altLang="zh-CN" sz="2100" dirty="0">
                <a:latin typeface="宋体" pitchFamily="2" charset="-122"/>
                <a:cs typeface="+mj-cs"/>
              </a:rPr>
              <a:t>DPTR    </a:t>
            </a:r>
            <a:r>
              <a:rPr lang="zh-CN" altLang="en-US" sz="2100" dirty="0">
                <a:latin typeface="宋体" pitchFamily="2" charset="-122"/>
                <a:cs typeface="+mj-cs"/>
              </a:rPr>
              <a:t>；读</a:t>
            </a:r>
          </a:p>
          <a:p>
            <a:pPr marL="1371600" lvl="3" indent="0">
              <a:buNone/>
            </a:pPr>
            <a:r>
              <a:rPr lang="zh-CN" altLang="en-US" sz="2100" dirty="0">
                <a:latin typeface="宋体" pitchFamily="2" charset="-122"/>
                <a:cs typeface="+mj-cs"/>
              </a:rPr>
              <a:t>            </a:t>
            </a:r>
            <a:r>
              <a:rPr lang="en-US" altLang="zh-CN" sz="2100" dirty="0">
                <a:latin typeface="宋体" pitchFamily="2" charset="-122"/>
                <a:cs typeface="+mj-cs"/>
              </a:rPr>
              <a:t>MOVX  </a:t>
            </a:r>
            <a:r>
              <a:rPr lang="zh-CN" altLang="en-US" sz="2100" dirty="0">
                <a:latin typeface="宋体" pitchFamily="2" charset="-122"/>
                <a:cs typeface="+mj-cs"/>
              </a:rPr>
              <a:t>＠</a:t>
            </a:r>
            <a:r>
              <a:rPr lang="en-US" altLang="zh-CN" sz="2100" dirty="0">
                <a:latin typeface="宋体" pitchFamily="2" charset="-122"/>
                <a:cs typeface="+mj-cs"/>
              </a:rPr>
              <a:t>DPTR</a:t>
            </a:r>
            <a:r>
              <a:rPr lang="zh-CN" altLang="en-US" sz="2100" dirty="0">
                <a:latin typeface="宋体" pitchFamily="2" charset="-122"/>
                <a:cs typeface="+mj-cs"/>
              </a:rPr>
              <a:t>，</a:t>
            </a:r>
            <a:r>
              <a:rPr lang="en-US" altLang="zh-CN" sz="2100" dirty="0">
                <a:latin typeface="宋体" pitchFamily="2" charset="-122"/>
                <a:cs typeface="+mj-cs"/>
              </a:rPr>
              <a:t>A    </a:t>
            </a:r>
            <a:r>
              <a:rPr lang="zh-CN" altLang="en-US" sz="2100" dirty="0">
                <a:latin typeface="宋体" pitchFamily="2" charset="-122"/>
                <a:cs typeface="+mj-cs"/>
              </a:rPr>
              <a:t>；</a:t>
            </a:r>
            <a:r>
              <a:rPr lang="zh-CN" altLang="en-US" sz="2100" dirty="0" smtClean="0">
                <a:latin typeface="宋体" pitchFamily="2" charset="-122"/>
                <a:cs typeface="+mj-cs"/>
              </a:rPr>
              <a:t>写</a:t>
            </a:r>
            <a:endParaRPr lang="en-US" altLang="zh-CN" sz="2100" dirty="0" smtClean="0">
              <a:latin typeface="宋体" pitchFamily="2" charset="-122"/>
              <a:cs typeface="+mj-cs"/>
            </a:endParaRPr>
          </a:p>
          <a:p>
            <a:pPr lvl="3"/>
            <a:r>
              <a:rPr lang="en-US" altLang="zh-CN" sz="2100" dirty="0">
                <a:latin typeface="宋体" pitchFamily="2" charset="-122"/>
                <a:cs typeface="+mj-cs"/>
              </a:rPr>
              <a:t>DPTR</a:t>
            </a:r>
            <a:r>
              <a:rPr lang="zh-CN" altLang="en-US" sz="2100" dirty="0">
                <a:latin typeface="宋体" pitchFamily="2" charset="-122"/>
                <a:cs typeface="+mj-cs"/>
              </a:rPr>
              <a:t>寄存器也可以作为访问程序存储器时的</a:t>
            </a:r>
            <a:r>
              <a:rPr lang="zh-CN" altLang="en-US" sz="2100" dirty="0">
                <a:solidFill>
                  <a:srgbClr val="FF0000"/>
                </a:solidFill>
                <a:latin typeface="宋体" pitchFamily="2" charset="-122"/>
                <a:cs typeface="+mj-cs"/>
              </a:rPr>
              <a:t>基址寄存器</a:t>
            </a:r>
            <a:r>
              <a:rPr lang="zh-CN" altLang="en-US" sz="2100" dirty="0">
                <a:latin typeface="宋体" pitchFamily="2" charset="-122"/>
                <a:cs typeface="+mj-cs"/>
              </a:rPr>
              <a:t>。这时寻址程序存储器中的表格、常数等单元</a:t>
            </a:r>
            <a:r>
              <a:rPr lang="zh-CN" altLang="en-US" sz="2100" dirty="0" smtClean="0">
                <a:latin typeface="宋体" pitchFamily="2" charset="-122"/>
                <a:cs typeface="+mj-cs"/>
              </a:rPr>
              <a:t>，不</a:t>
            </a:r>
            <a:r>
              <a:rPr lang="zh-CN" altLang="en-US" sz="2100" dirty="0">
                <a:latin typeface="宋体" pitchFamily="2" charset="-122"/>
                <a:cs typeface="+mj-cs"/>
              </a:rPr>
              <a:t>是寻址指</a:t>
            </a:r>
            <a:r>
              <a:rPr lang="zh-CN" altLang="en-US" sz="2100" dirty="0" smtClean="0">
                <a:latin typeface="宋体" pitchFamily="2" charset="-122"/>
                <a:cs typeface="+mj-cs"/>
              </a:rPr>
              <a:t>令</a:t>
            </a:r>
            <a:endParaRPr lang="zh-CN" altLang="en-US" sz="2100" dirty="0">
              <a:latin typeface="宋体" pitchFamily="2" charset="-122"/>
              <a:cs typeface="+mj-cs"/>
            </a:endParaRPr>
          </a:p>
          <a:p>
            <a:pPr marL="1371600" lvl="3" indent="0">
              <a:buNone/>
            </a:pPr>
            <a:r>
              <a:rPr lang="zh-CN" altLang="en-US" sz="2100" dirty="0">
                <a:latin typeface="宋体" pitchFamily="2" charset="-122"/>
                <a:cs typeface="+mj-cs"/>
              </a:rPr>
              <a:t>            </a:t>
            </a:r>
            <a:r>
              <a:rPr lang="en-US" altLang="zh-CN" sz="2100" dirty="0">
                <a:latin typeface="宋体" pitchFamily="2" charset="-122"/>
                <a:cs typeface="+mj-cs"/>
              </a:rPr>
              <a:t>MOVC  A</a:t>
            </a:r>
            <a:r>
              <a:rPr lang="zh-CN" altLang="en-US" sz="2100" dirty="0">
                <a:latin typeface="宋体" pitchFamily="2" charset="-122"/>
                <a:cs typeface="+mj-cs"/>
              </a:rPr>
              <a:t>，＠</a:t>
            </a:r>
            <a:r>
              <a:rPr lang="en-US" altLang="zh-CN" sz="2100" dirty="0">
                <a:latin typeface="宋体" pitchFamily="2" charset="-122"/>
                <a:cs typeface="+mj-cs"/>
              </a:rPr>
              <a:t>A</a:t>
            </a:r>
            <a:r>
              <a:rPr lang="zh-CN" altLang="en-US" sz="2100" dirty="0">
                <a:latin typeface="宋体" pitchFamily="2" charset="-122"/>
                <a:cs typeface="+mj-cs"/>
              </a:rPr>
              <a:t>＋</a:t>
            </a:r>
            <a:r>
              <a:rPr lang="en-US" altLang="zh-CN" sz="2100" dirty="0">
                <a:latin typeface="宋体" pitchFamily="2" charset="-122"/>
                <a:cs typeface="+mj-cs"/>
              </a:rPr>
              <a:t>DPTR</a:t>
            </a:r>
          </a:p>
          <a:p>
            <a:pPr marL="1371600" lvl="3" indent="0">
              <a:buNone/>
            </a:pPr>
            <a:r>
              <a:rPr lang="en-US" altLang="zh-CN" sz="2100" dirty="0">
                <a:latin typeface="宋体" pitchFamily="2" charset="-122"/>
                <a:cs typeface="+mj-cs"/>
              </a:rPr>
              <a:t>            JMP   </a:t>
            </a:r>
            <a:r>
              <a:rPr lang="zh-CN" altLang="en-US" sz="2100" dirty="0">
                <a:latin typeface="宋体" pitchFamily="2" charset="-122"/>
                <a:cs typeface="+mj-cs"/>
              </a:rPr>
              <a:t>＠</a:t>
            </a:r>
            <a:r>
              <a:rPr lang="en-US" altLang="zh-CN" sz="2100" dirty="0">
                <a:latin typeface="宋体" pitchFamily="2" charset="-122"/>
                <a:cs typeface="+mj-cs"/>
              </a:rPr>
              <a:t>A</a:t>
            </a:r>
            <a:r>
              <a:rPr lang="zh-CN" altLang="en-US" sz="2100" dirty="0">
                <a:latin typeface="宋体" pitchFamily="2" charset="-122"/>
                <a:cs typeface="+mj-cs"/>
              </a:rPr>
              <a:t>＋</a:t>
            </a:r>
            <a:r>
              <a:rPr lang="en-US" altLang="zh-CN" sz="2100" dirty="0" smtClean="0">
                <a:latin typeface="宋体" pitchFamily="2" charset="-122"/>
                <a:cs typeface="+mj-cs"/>
              </a:rPr>
              <a:t>DPTR</a:t>
            </a:r>
            <a:endParaRPr lang="zh-CN" altLang="en-US" sz="2200" b="0" dirty="0"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ACD574-D28F-4D5D-B841-E9D24123FE0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</a:t>
            </a:r>
            <a:r>
              <a:rPr lang="zh-CN" altLang="en-US" smtClean="0"/>
              <a:t>逻辑结构及信号引脚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0141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口 字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节操作和位操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有关位操作的指令有：</a:t>
            </a:r>
          </a:p>
          <a:p>
            <a:pPr marL="914400" lvl="2" indent="0">
              <a:buNone/>
            </a:pP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置位、清除：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SETB  P1.i      	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P1.i←1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CLR  </a:t>
            </a:r>
            <a:r>
              <a:rPr lang="en-US" altLang="zh-CN" sz="1400" b="0" dirty="0" smtClean="0">
                <a:latin typeface="宋体" pitchFamily="2" charset="-122"/>
                <a:cs typeface="+mj-cs"/>
              </a:rPr>
              <a:t>  </a:t>
            </a:r>
            <a:r>
              <a:rPr lang="en-US" altLang="zh-CN" sz="1400" b="0" dirty="0" err="1" smtClean="0">
                <a:latin typeface="宋体" pitchFamily="2" charset="-122"/>
                <a:cs typeface="+mj-cs"/>
              </a:rPr>
              <a:t>Pl.i</a:t>
            </a:r>
            <a:r>
              <a:rPr lang="en-US" altLang="zh-CN" sz="1400" b="0" dirty="0" smtClean="0">
                <a:latin typeface="宋体" pitchFamily="2" charset="-122"/>
                <a:cs typeface="+mj-cs"/>
              </a:rPr>
              <a:t>            </a:t>
            </a:r>
            <a:r>
              <a:rPr lang="zh-CN" altLang="en-US" sz="1400" b="0" dirty="0" smtClean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 smtClean="0">
                <a:latin typeface="宋体" pitchFamily="2" charset="-122"/>
                <a:cs typeface="+mj-cs"/>
              </a:rPr>
              <a:t>P1.i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←0</a:t>
            </a:r>
          </a:p>
          <a:p>
            <a:pPr marL="914400" lvl="2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 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输入、输出：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MOV   P1.i, C   	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P1.i←CY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MOV   C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，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P1.i  	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CY←P1.i</a:t>
            </a:r>
          </a:p>
          <a:p>
            <a:pPr marL="914400" lvl="2" indent="0">
              <a:buNone/>
            </a:pP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判跳：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JB	P1.i, </a:t>
            </a:r>
            <a:r>
              <a:rPr lang="en-US" altLang="zh-CN" sz="1400" b="0" dirty="0" err="1">
                <a:latin typeface="宋体" pitchFamily="2" charset="-122"/>
                <a:cs typeface="+mj-cs"/>
              </a:rPr>
              <a:t>rel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           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P1.i=1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，跳转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JBC   </a:t>
            </a:r>
            <a:r>
              <a:rPr lang="en-US" altLang="zh-CN" sz="1400" b="0" dirty="0" smtClean="0">
                <a:latin typeface="宋体" pitchFamily="2" charset="-122"/>
                <a:cs typeface="+mj-cs"/>
              </a:rPr>
              <a:t>P1.i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, </a:t>
            </a:r>
            <a:r>
              <a:rPr lang="en-US" altLang="zh-CN" sz="1400" b="0" dirty="0" err="1">
                <a:latin typeface="宋体" pitchFamily="2" charset="-122"/>
                <a:cs typeface="+mj-cs"/>
              </a:rPr>
              <a:t>rel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           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P1.i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＝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1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，跳 转且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P1.i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＝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0</a:t>
            </a:r>
          </a:p>
          <a:p>
            <a:pPr marL="914400" lvl="2" indent="0">
              <a:buNone/>
            </a:pP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逻辑运算：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ANL   </a:t>
            </a:r>
            <a:r>
              <a:rPr lang="en-US" altLang="zh-CN" sz="1400" b="0" dirty="0" smtClean="0">
                <a:latin typeface="宋体" pitchFamily="2" charset="-122"/>
                <a:cs typeface="+mj-cs"/>
              </a:rPr>
              <a:t> C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, P1.i             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CY←(P1.i·CY)</a:t>
            </a:r>
          </a:p>
          <a:p>
            <a:pPr marL="1371600" lvl="3" indent="0">
              <a:buNone/>
            </a:pPr>
            <a:r>
              <a:rPr lang="en-US" altLang="zh-CN" sz="1400" b="0" dirty="0">
                <a:latin typeface="宋体" pitchFamily="2" charset="-122"/>
                <a:cs typeface="+mj-cs"/>
              </a:rPr>
              <a:t>ORL    C, P1.i            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；</a:t>
            </a:r>
            <a:r>
              <a:rPr lang="en-US" altLang="zh-CN" sz="1400" b="0" dirty="0">
                <a:latin typeface="宋体" pitchFamily="2" charset="-122"/>
                <a:cs typeface="+mj-cs"/>
              </a:rPr>
              <a:t>CY←(P1.i</a:t>
            </a:r>
            <a:r>
              <a:rPr lang="zh-CN" altLang="en-US" sz="1400" b="0" dirty="0">
                <a:latin typeface="宋体" pitchFamily="2" charset="-122"/>
                <a:cs typeface="+mj-cs"/>
              </a:rPr>
              <a:t>＋</a:t>
            </a:r>
            <a:r>
              <a:rPr lang="en-US" altLang="zh-CN" sz="1400" b="0" dirty="0" smtClean="0">
                <a:latin typeface="宋体" pitchFamily="2" charset="-122"/>
                <a:cs typeface="+mj-cs"/>
              </a:rPr>
              <a:t>CY)</a:t>
            </a:r>
          </a:p>
          <a:p>
            <a:pPr marL="914400" lvl="2" indent="0">
              <a:buNone/>
            </a:pP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P1.i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中的</a:t>
            </a:r>
            <a:r>
              <a:rPr lang="en-US" altLang="zh-CN" sz="2200" b="0" dirty="0" err="1">
                <a:latin typeface="宋体" pitchFamily="2" charset="-122"/>
                <a:ea typeface="宋体" pitchFamily="2" charset="-122"/>
                <a:cs typeface="+mj-cs"/>
              </a:rPr>
              <a:t>i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＝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0, … , </a:t>
            </a:r>
            <a:r>
              <a:rPr lang="en-US" altLang="zh-CN" sz="2200" b="0" dirty="0" smtClean="0">
                <a:latin typeface="宋体" pitchFamily="2" charset="-122"/>
                <a:ea typeface="宋体" pitchFamily="2" charset="-122"/>
                <a:cs typeface="+mj-cs"/>
              </a:rPr>
              <a:t>7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354D9-6B47-4ED9-9499-868666CF29C7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4339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口不仅可以以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位一组进行输入、输出操作，还可以逐位分别定义各口线为输入线或输出线。例如：</a:t>
            </a:r>
          </a:p>
          <a:p>
            <a:pPr marL="457200" lvl="1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		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ORL	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，＃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 0 0 0 0 0 1 0 B</a:t>
            </a:r>
          </a:p>
          <a:p>
            <a:pPr marL="457200" lvl="1" indent="0">
              <a:buNone/>
            </a:pP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    使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位口线输出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l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，而使其余各位不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变         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    		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ANL   	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，＃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 1 1 1 1 1 0 1 B</a:t>
            </a:r>
          </a:p>
          <a:p>
            <a:pPr marL="457200" lvl="1" indent="0">
              <a:buNone/>
            </a:pP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    使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位线输出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，而使其余各位不变</a:t>
            </a:r>
            <a:endParaRPr lang="zh-CN" altLang="en-US" sz="2200" b="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C9A8B0-E920-46FA-A495-1F5DAD55B612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4849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读引脚操作和读锁存器操作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响应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输出的读引脚信号时，端口本身引脚的电平值通过缓冲器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BUF1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进入内部总线。这种类型的指令，执行之前必须先将端口锁存器置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1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，使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点处于高电平，否则会损坏引脚，而且也使信号无法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读出。这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种类型的指令有：</a:t>
            </a:r>
          </a:p>
          <a:p>
            <a:pPr marL="914400" lvl="2" indent="0">
              <a:buNone/>
            </a:pP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        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MOV  	A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P1        	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A←P1</a:t>
            </a:r>
          </a:p>
          <a:p>
            <a:pPr marL="914400" lvl="2" indent="0">
              <a:buNone/>
            </a:pP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        MOV	direct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P1     	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；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direct←P1</a:t>
            </a:r>
          </a:p>
          <a:p>
            <a:pPr lvl="2"/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在执行读锁存器的指令时，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CPU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首先完成将锁存器的值通过缓冲器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BUF2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读入内部，进行修改，然后重新写到锁存器中去，这就是“读一修改一写”指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令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3"/>
            <a:r>
              <a:rPr lang="zh-CN" altLang="en-US" sz="1800" dirty="0">
                <a:latin typeface="宋体" pitchFamily="2" charset="-122"/>
                <a:cs typeface="+mj-cs"/>
              </a:rPr>
              <a:t>这种类型的指令包含所有口的逻辑操作（</a:t>
            </a:r>
            <a:r>
              <a:rPr lang="en-US" altLang="zh-CN" sz="1800" dirty="0">
                <a:latin typeface="宋体" pitchFamily="2" charset="-122"/>
                <a:cs typeface="+mj-cs"/>
              </a:rPr>
              <a:t>ANL</a:t>
            </a:r>
            <a:r>
              <a:rPr lang="zh-CN" altLang="en-US" sz="1800" dirty="0">
                <a:latin typeface="宋体" pitchFamily="2" charset="-122"/>
                <a:cs typeface="+mj-cs"/>
              </a:rPr>
              <a:t>、</a:t>
            </a:r>
            <a:r>
              <a:rPr lang="en-US" altLang="zh-CN" sz="1800" dirty="0">
                <a:latin typeface="宋体" pitchFamily="2" charset="-122"/>
                <a:cs typeface="+mj-cs"/>
              </a:rPr>
              <a:t>ORL</a:t>
            </a:r>
            <a:r>
              <a:rPr lang="zh-CN" altLang="en-US" sz="1800" dirty="0">
                <a:latin typeface="宋体" pitchFamily="2" charset="-122"/>
                <a:cs typeface="+mj-cs"/>
              </a:rPr>
              <a:t>、</a:t>
            </a:r>
            <a:r>
              <a:rPr lang="en-US" altLang="zh-CN" sz="1800" dirty="0">
                <a:latin typeface="宋体" pitchFamily="2" charset="-122"/>
                <a:cs typeface="+mj-cs"/>
              </a:rPr>
              <a:t>XRL</a:t>
            </a:r>
            <a:r>
              <a:rPr lang="zh-CN" altLang="en-US" sz="1800" dirty="0">
                <a:latin typeface="宋体" pitchFamily="2" charset="-122"/>
                <a:cs typeface="+mj-cs"/>
              </a:rPr>
              <a:t>）和位操作</a:t>
            </a:r>
            <a:r>
              <a:rPr lang="en-US" altLang="zh-CN" sz="1800" dirty="0">
                <a:latin typeface="宋体" pitchFamily="2" charset="-122"/>
                <a:cs typeface="+mj-cs"/>
              </a:rPr>
              <a:t>(JBC</a:t>
            </a:r>
            <a:r>
              <a:rPr lang="zh-CN" altLang="en-US" sz="1800" dirty="0">
                <a:latin typeface="宋体" pitchFamily="2" charset="-122"/>
                <a:cs typeface="+mj-cs"/>
              </a:rPr>
              <a:t>、</a:t>
            </a:r>
            <a:r>
              <a:rPr lang="en-US" altLang="zh-CN" sz="1800" dirty="0">
                <a:latin typeface="宋体" pitchFamily="2" charset="-122"/>
                <a:cs typeface="+mj-cs"/>
              </a:rPr>
              <a:t>CPL</a:t>
            </a:r>
            <a:r>
              <a:rPr lang="zh-CN" altLang="en-US" sz="1800" dirty="0">
                <a:latin typeface="宋体" pitchFamily="2" charset="-122"/>
                <a:cs typeface="+mj-cs"/>
              </a:rPr>
              <a:t>、</a:t>
            </a:r>
            <a:r>
              <a:rPr lang="en-US" altLang="zh-CN" sz="1800" dirty="0">
                <a:latin typeface="宋体" pitchFamily="2" charset="-122"/>
                <a:cs typeface="+mj-cs"/>
              </a:rPr>
              <a:t>MOV</a:t>
            </a:r>
            <a:r>
              <a:rPr lang="zh-CN" altLang="en-US" sz="1800" dirty="0">
                <a:latin typeface="宋体" pitchFamily="2" charset="-122"/>
                <a:cs typeface="+mj-cs"/>
              </a:rPr>
              <a:t>、</a:t>
            </a:r>
            <a:r>
              <a:rPr lang="en-US" altLang="zh-CN" sz="1800" dirty="0">
                <a:latin typeface="宋体" pitchFamily="2" charset="-122"/>
                <a:cs typeface="+mj-cs"/>
              </a:rPr>
              <a:t>SETB</a:t>
            </a:r>
            <a:r>
              <a:rPr lang="zh-CN" altLang="en-US" sz="1800" dirty="0">
                <a:latin typeface="宋体" pitchFamily="2" charset="-122"/>
                <a:cs typeface="+mj-cs"/>
              </a:rPr>
              <a:t>、</a:t>
            </a:r>
            <a:r>
              <a:rPr lang="en-US" altLang="zh-CN" sz="1800" dirty="0">
                <a:latin typeface="宋体" pitchFamily="2" charset="-122"/>
                <a:cs typeface="+mj-cs"/>
              </a:rPr>
              <a:t>CLR</a:t>
            </a:r>
            <a:r>
              <a:rPr lang="zh-CN" altLang="en-US" sz="1800" dirty="0">
                <a:latin typeface="宋体" pitchFamily="2" charset="-122"/>
                <a:cs typeface="+mj-cs"/>
              </a:rPr>
              <a:t>等）指令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05923-44AC-4D8A-89D2-BA1970511EC6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4723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口的多功能线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80C52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中，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P1.0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P1.1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口线是多功能的，即除作一般双向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口线之外，这两根口线还具有下列功能：</a:t>
            </a:r>
          </a:p>
          <a:p>
            <a:pPr marL="1828800" lvl="4" indent="0">
              <a:buNone/>
            </a:pPr>
            <a:r>
              <a:rPr lang="en-US" altLang="zh-CN" sz="2200" b="0" dirty="0" smtClean="0">
                <a:latin typeface="宋体" pitchFamily="2" charset="-122"/>
                <a:cs typeface="+mj-cs"/>
              </a:rPr>
              <a:t>P1.0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—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定时器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/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计数器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2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的外部输入端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T2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；</a:t>
            </a:r>
          </a:p>
          <a:p>
            <a:pPr marL="1828800" lvl="4" indent="0">
              <a:buNone/>
            </a:pPr>
            <a:r>
              <a:rPr lang="en-US" altLang="zh-CN" sz="2200" b="0" dirty="0" smtClean="0">
                <a:latin typeface="宋体" pitchFamily="2" charset="-122"/>
                <a:cs typeface="+mj-cs"/>
              </a:rPr>
              <a:t>P1.1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—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定时器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/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计数器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2</a:t>
            </a:r>
            <a:r>
              <a:rPr lang="zh-CN" altLang="en-US" sz="2200" b="0" dirty="0">
                <a:latin typeface="宋体" pitchFamily="2" charset="-122"/>
                <a:cs typeface="+mj-cs"/>
              </a:rPr>
              <a:t>的外部控制端</a:t>
            </a:r>
            <a:r>
              <a:rPr lang="en-US" altLang="zh-CN" sz="2200" b="0" dirty="0">
                <a:latin typeface="宋体" pitchFamily="2" charset="-122"/>
                <a:cs typeface="+mj-cs"/>
              </a:rPr>
              <a:t>T2EX</a:t>
            </a:r>
            <a:endParaRPr lang="zh-CN" altLang="en-US" sz="2200" dirty="0">
              <a:latin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C3548-CAB8-4DAF-89B4-68A718C3C49B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61463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endParaRPr lang="en-US" altLang="zh-CN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口是准双向口。 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口是一个多功能的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位口，可以字节访问也可位访问，其字节访问地址为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，位访问地址为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A0H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A7H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E06E1D-B1FD-443E-AF37-18B9A51E2CF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pic>
        <p:nvPicPr>
          <p:cNvPr id="7" name="Picture 3" descr="2-13、P2口结构原理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0857" y="2492896"/>
            <a:ext cx="6118547" cy="388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7653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口的功能</a:t>
            </a: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I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／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O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口使用时，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口为一准双向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口</a:t>
            </a:r>
            <a:endParaRPr lang="zh-CN" altLang="en-US" sz="22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地址输出时，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口可以输出程序存储器或片外数据存储器的高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位地址，与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P0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输出的低地址一起构成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16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位地址线，从而可分别寻址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64KB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的程序存储器或片外数据存储器。地址线是</a:t>
            </a:r>
            <a:r>
              <a:rPr lang="en-US" altLang="zh-CN" sz="22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200" b="0" dirty="0">
                <a:latin typeface="宋体" pitchFamily="2" charset="-122"/>
                <a:ea typeface="宋体" pitchFamily="2" charset="-122"/>
                <a:cs typeface="+mj-cs"/>
              </a:rPr>
              <a:t>位一起自动输出</a:t>
            </a:r>
            <a:r>
              <a:rPr lang="zh-CN" altLang="en-US" sz="2200" b="0" dirty="0" smtClean="0">
                <a:latin typeface="宋体" pitchFamily="2" charset="-122"/>
                <a:ea typeface="宋体" pitchFamily="2" charset="-122"/>
                <a:cs typeface="+mj-cs"/>
              </a:rPr>
              <a:t>的</a:t>
            </a:r>
            <a:endParaRPr lang="zh-CN" altLang="en-US" sz="1800" b="0" dirty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0FA1C-A437-475B-9FF9-37148C51776E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25479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</a:p>
          <a:p>
            <a:pPr lvl="1"/>
            <a:r>
              <a:rPr lang="en-US" altLang="zh-CN" sz="2200" b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22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+mj-cs"/>
              </a:rPr>
              <a:t>口使用中注意的问题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由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于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口的输出锁存功能，在取指周期内或外部数据存储器读、写选通期间，输出的高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位地址是锁存的，故无需外加地址锁存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器</a:t>
            </a:r>
            <a:endParaRPr lang="en-US" altLang="zh-CN" sz="18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在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系统中如果外接有程序存储器，由于访问片外程序存储器的连续不断的取指操作，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口需要不断送出高位地址，这时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口的全部口线均不宜再作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口使用。</a:t>
            </a:r>
          </a:p>
          <a:p>
            <a:pPr lvl="2"/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无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外接程序存储器而有片外数据存储</a:t>
            </a:r>
            <a:r>
              <a:rPr lang="zh-CN" altLang="en-US" sz="1800" b="0" dirty="0" smtClean="0">
                <a:latin typeface="宋体" pitchFamily="2" charset="-122"/>
                <a:ea typeface="宋体" pitchFamily="2" charset="-122"/>
                <a:cs typeface="+mj-cs"/>
              </a:rPr>
              <a:t>器，</a:t>
            </a:r>
            <a:r>
              <a:rPr lang="en-US" altLang="zh-CN" sz="1800" b="0" dirty="0">
                <a:latin typeface="宋体" pitchFamily="2" charset="-122"/>
                <a:ea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ea typeface="宋体" pitchFamily="2" charset="-122"/>
                <a:cs typeface="+mj-cs"/>
              </a:rPr>
              <a:t>口使用可分为两种情况：</a:t>
            </a:r>
          </a:p>
          <a:p>
            <a:pPr marL="1371600" lvl="3" indent="0">
              <a:buNone/>
            </a:pPr>
            <a:r>
              <a:rPr lang="zh-CN" altLang="en-US" sz="1800" b="0" dirty="0" smtClean="0">
                <a:latin typeface="宋体" pitchFamily="2" charset="-122"/>
                <a:cs typeface="+mj-cs"/>
              </a:rPr>
              <a:t>若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片外数据存储器的容量＜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256B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：可使用“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MOVX A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，＠</a:t>
            </a:r>
            <a:r>
              <a:rPr lang="en-US" altLang="zh-CN" sz="1800" b="0" dirty="0" err="1">
                <a:latin typeface="宋体" pitchFamily="2" charset="-122"/>
                <a:cs typeface="+mj-cs"/>
              </a:rPr>
              <a:t>Ri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”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及“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MOVX 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＠</a:t>
            </a:r>
            <a:r>
              <a:rPr lang="en-US" altLang="zh-CN" sz="1800" b="0" dirty="0" err="1">
                <a:latin typeface="宋体" pitchFamily="2" charset="-122"/>
                <a:cs typeface="+mj-cs"/>
              </a:rPr>
              <a:t>Ri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，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A”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类指令访问片外数据存储器，这时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口不输出地址，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口仍可作为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I/O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口使用；</a:t>
            </a:r>
          </a:p>
          <a:p>
            <a:pPr marL="1371600" lvl="3" indent="0">
              <a:buNone/>
            </a:pPr>
            <a:r>
              <a:rPr lang="zh-CN" altLang="en-US" sz="1800" b="0" dirty="0" smtClean="0">
                <a:latin typeface="宋体" pitchFamily="2" charset="-122"/>
                <a:cs typeface="+mj-cs"/>
              </a:rPr>
              <a:t>若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片外数据存储器的容量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&gt;256 </a:t>
            </a:r>
            <a:r>
              <a:rPr lang="en-US" altLang="zh-CN" sz="1800" b="0" dirty="0" smtClean="0">
                <a:latin typeface="宋体" pitchFamily="2" charset="-122"/>
                <a:cs typeface="+mj-cs"/>
              </a:rPr>
              <a:t>B:</a:t>
            </a:r>
            <a:r>
              <a:rPr lang="zh-CN" altLang="en-US" sz="1800" b="0" dirty="0" smtClean="0">
                <a:latin typeface="宋体" pitchFamily="2" charset="-122"/>
                <a:cs typeface="+mj-cs"/>
              </a:rPr>
              <a:t>使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用“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MOVX A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，＠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DPTR”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及“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MOVX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＠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DPTR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，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A”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类指令访问片外数据存储器，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口需输出高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位地址。在片外数据存储器读、写选通期</a:t>
            </a:r>
            <a:r>
              <a:rPr lang="zh-CN" altLang="en-US" sz="1800" b="0" dirty="0" smtClean="0">
                <a:latin typeface="宋体" pitchFamily="2" charset="-122"/>
                <a:cs typeface="+mj-cs"/>
              </a:rPr>
              <a:t>间</a:t>
            </a:r>
            <a:r>
              <a:rPr lang="en-US" altLang="zh-CN" sz="1800" b="0" dirty="0" smtClean="0">
                <a:latin typeface="宋体" pitchFamily="2" charset="-122"/>
                <a:cs typeface="+mj-cs"/>
              </a:rPr>
              <a:t>,P2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口引脚上锁存高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8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位地址信息，但是在选通结束后，</a:t>
            </a:r>
            <a:r>
              <a:rPr lang="en-US" altLang="zh-CN" sz="1800" b="0" dirty="0">
                <a:latin typeface="宋体" pitchFamily="2" charset="-122"/>
                <a:cs typeface="+mj-cs"/>
              </a:rPr>
              <a:t>P2</a:t>
            </a:r>
            <a:r>
              <a:rPr lang="zh-CN" altLang="en-US" sz="1800" b="0" dirty="0">
                <a:latin typeface="宋体" pitchFamily="2" charset="-122"/>
                <a:cs typeface="+mj-cs"/>
              </a:rPr>
              <a:t>口内原来锁存的内容又重新出现在引脚上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81E43-543C-4A6D-953D-2497844E2CFF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05884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</a:p>
          <a:p>
            <a:pPr lvl="1"/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口是一个多功能的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位口，可以字节访问也可位访问，其字节访问地址为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B0H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，位访问地址为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B0H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～</a:t>
            </a:r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B7H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有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两个输入缓冲器，第二输入功能取自第一个缓冲器的输出端；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口的通用输入信号取自第二个缓冲器的输出端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7B514-82E7-44CE-9D8B-317E13BD0C64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  <p:pic>
        <p:nvPicPr>
          <p:cNvPr id="7" name="Picture 3" descr="2-14、P3口结构原理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5614988" cy="345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2885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并行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输入</a:t>
            </a:r>
            <a:r>
              <a:rPr lang="en-US" altLang="zh-CN" sz="3600" b="0" dirty="0">
                <a:latin typeface="宋体" pitchFamily="2" charset="-122"/>
                <a:ea typeface="宋体" pitchFamily="2" charset="-122"/>
                <a:sym typeface="CMU Serif" charset="0"/>
              </a:rPr>
              <a:t>/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输出端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口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(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续</a:t>
            </a:r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)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口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续</a:t>
            </a:r>
            <a:r>
              <a:rPr lang="en-US" altLang="zh-CN" sz="2600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j-cs"/>
              </a:rPr>
              <a:t>)</a:t>
            </a:r>
            <a:endParaRPr lang="zh-CN" altLang="en-US" sz="2600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lang="en-US" altLang="zh-CN" sz="2000" b="0" dirty="0" smtClean="0">
                <a:latin typeface="宋体" pitchFamily="2" charset="-122"/>
                <a:ea typeface="宋体" pitchFamily="2" charset="-122"/>
                <a:cs typeface="+mj-cs"/>
              </a:rPr>
              <a:t>P3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口是一个多功能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口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可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I/O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口使用，为准双向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口。 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既可以字节操作，也可以位操作；既可以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8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位口操作，也可以逐位定义口线为输入线或输出线；既可以读引脚，也可以读锁存器，实现“读一修改一输出”操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作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lvl="2"/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可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以作为第二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(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替代</a:t>
            </a:r>
            <a:r>
              <a:rPr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)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功能的输入、输</a:t>
            </a:r>
            <a:r>
              <a:rPr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出</a:t>
            </a:r>
            <a:endParaRPr lang="zh-CN" altLang="en-US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zh-CN" altLang="en-US" sz="1600" b="0" dirty="0">
                <a:latin typeface="宋体" pitchFamily="2" charset="-122"/>
                <a:cs typeface="+mj-cs"/>
              </a:rPr>
              <a:t>    第二输入功能：</a:t>
            </a:r>
          </a:p>
          <a:p>
            <a:pPr marL="1314450" lvl="3" indent="0">
              <a:buNone/>
            </a:pPr>
            <a:r>
              <a:rPr lang="zh-CN" altLang="en-US" sz="1600" b="0" dirty="0">
                <a:latin typeface="宋体" pitchFamily="2" charset="-122"/>
                <a:cs typeface="+mj-cs"/>
              </a:rPr>
              <a:t>   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P3.0 —— RXD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，串行输入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口</a:t>
            </a:r>
            <a:endParaRPr lang="zh-CN" altLang="en-US" sz="1600" b="0" dirty="0">
              <a:latin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zh-CN" altLang="en-US" sz="1600" b="0" dirty="0">
                <a:latin typeface="宋体" pitchFamily="2" charset="-122"/>
                <a:cs typeface="+mj-cs"/>
              </a:rPr>
              <a:t>   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P3.2——/INT0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，外部中断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0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的请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求</a:t>
            </a:r>
            <a:endParaRPr lang="zh-CN" altLang="en-US" sz="1600" b="0" dirty="0">
              <a:latin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zh-CN" altLang="en-US" sz="1600" b="0" dirty="0">
                <a:latin typeface="宋体" pitchFamily="2" charset="-122"/>
                <a:cs typeface="+mj-cs"/>
              </a:rPr>
              <a:t>   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P3.3——/INT1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，外部中断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1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的请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求</a:t>
            </a:r>
            <a:endParaRPr lang="en-US" altLang="zh-CN" sz="1600" b="0" dirty="0" smtClean="0">
              <a:latin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en-US" altLang="zh-CN" sz="1600" b="0" dirty="0" smtClean="0">
                <a:latin typeface="宋体" pitchFamily="2" charset="-122"/>
                <a:cs typeface="+mj-cs"/>
              </a:rPr>
              <a:t>    P3.4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—— T0</a:t>
            </a:r>
            <a:r>
              <a:rPr lang="en-US" altLang="zh-CN" sz="1600" b="0" dirty="0" smtClean="0">
                <a:latin typeface="宋体" pitchFamily="2" charset="-122"/>
                <a:cs typeface="+mj-cs"/>
              </a:rPr>
              <a:t>, 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定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时器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/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计数器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0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外部计数脉冲输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入</a:t>
            </a:r>
            <a:endParaRPr lang="zh-CN" altLang="en-US" sz="1600" b="0" dirty="0">
              <a:latin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en-US" altLang="zh-CN" sz="1600" b="0" dirty="0" smtClean="0">
                <a:latin typeface="宋体" pitchFamily="2" charset="-122"/>
                <a:cs typeface="+mj-cs"/>
              </a:rPr>
              <a:t>    P3.5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—— T0</a:t>
            </a:r>
            <a:r>
              <a:rPr lang="en-US" altLang="zh-CN" sz="1600" b="0" dirty="0" smtClean="0">
                <a:latin typeface="宋体" pitchFamily="2" charset="-122"/>
                <a:cs typeface="+mj-cs"/>
              </a:rPr>
              <a:t>, 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定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时器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/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计数器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0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外部计数脉冲输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入</a:t>
            </a:r>
            <a:endParaRPr lang="zh-CN" altLang="en-US" sz="1600" b="0" dirty="0">
              <a:latin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zh-CN" altLang="en-US" sz="1600" b="0" dirty="0" smtClean="0">
                <a:latin typeface="宋体" pitchFamily="2" charset="-122"/>
                <a:cs typeface="+mj-cs"/>
              </a:rPr>
              <a:t>    第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二输出功能：</a:t>
            </a:r>
          </a:p>
          <a:p>
            <a:pPr marL="1314450" lvl="3" indent="0">
              <a:buNone/>
            </a:pPr>
            <a:r>
              <a:rPr lang="en-US" altLang="zh-CN" sz="1600" b="0" dirty="0" smtClean="0">
                <a:latin typeface="宋体" pitchFamily="2" charset="-122"/>
                <a:cs typeface="+mj-cs"/>
              </a:rPr>
              <a:t>    P3.1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——TXD</a:t>
            </a:r>
            <a:r>
              <a:rPr lang="en-US" altLang="zh-CN" sz="1600" b="0" dirty="0" smtClean="0">
                <a:latin typeface="宋体" pitchFamily="2" charset="-122"/>
                <a:cs typeface="+mj-cs"/>
              </a:rPr>
              <a:t>, 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串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行输出口。</a:t>
            </a:r>
          </a:p>
          <a:p>
            <a:pPr marL="1314450" lvl="3" indent="0">
              <a:buNone/>
            </a:pPr>
            <a:r>
              <a:rPr lang="en-US" altLang="zh-CN" sz="1600" b="0" dirty="0" smtClean="0">
                <a:latin typeface="宋体" pitchFamily="2" charset="-122"/>
                <a:cs typeface="+mj-cs"/>
              </a:rPr>
              <a:t>    P3.6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——/WR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，外部数据存储器写选通，输</a:t>
            </a:r>
            <a:r>
              <a:rPr lang="zh-CN" altLang="en-US" sz="1600" b="0" dirty="0" smtClean="0">
                <a:latin typeface="宋体" pitchFamily="2" charset="-122"/>
                <a:cs typeface="+mj-cs"/>
              </a:rPr>
              <a:t>出</a:t>
            </a:r>
            <a:endParaRPr lang="zh-CN" altLang="en-US" sz="1600" b="0" dirty="0">
              <a:latin typeface="宋体" pitchFamily="2" charset="-122"/>
              <a:cs typeface="+mj-cs"/>
            </a:endParaRPr>
          </a:p>
          <a:p>
            <a:pPr marL="1314450" lvl="3" indent="0">
              <a:buNone/>
            </a:pPr>
            <a:r>
              <a:rPr lang="en-US" altLang="zh-CN" sz="1600" b="0" dirty="0" smtClean="0">
                <a:latin typeface="宋体" pitchFamily="2" charset="-122"/>
                <a:cs typeface="+mj-cs"/>
              </a:rPr>
              <a:t>    P3.7 </a:t>
            </a:r>
            <a:r>
              <a:rPr lang="en-US" altLang="zh-CN" sz="1600" b="0" dirty="0">
                <a:latin typeface="宋体" pitchFamily="2" charset="-122"/>
                <a:cs typeface="+mj-cs"/>
              </a:rPr>
              <a:t>——/RD</a:t>
            </a:r>
            <a:r>
              <a:rPr lang="zh-CN" altLang="en-US" sz="1600" b="0" dirty="0">
                <a:latin typeface="宋体" pitchFamily="2" charset="-122"/>
                <a:cs typeface="+mj-cs"/>
              </a:rPr>
              <a:t>，外部数据存储器读选通，输出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D29515-3F59-4E0C-B892-50BAB2C0C270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5172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80C51</a:t>
            </a:r>
            <a:r>
              <a:rPr lang="zh-CN" altLang="en-US" sz="3600" b="0" dirty="0">
                <a:latin typeface="宋体" pitchFamily="2" charset="-122"/>
                <a:ea typeface="宋体" pitchFamily="2" charset="-122"/>
                <a:sym typeface="CMU Serif" charset="0"/>
              </a:rPr>
              <a:t>存储器扩</a:t>
            </a:r>
            <a:r>
              <a:rPr lang="zh-CN" altLang="en-US" sz="3600" b="0" dirty="0" smtClean="0">
                <a:latin typeface="宋体" pitchFamily="2" charset="-122"/>
                <a:ea typeface="宋体" pitchFamily="2" charset="-122"/>
                <a:sym typeface="CMU Serif" charset="0"/>
              </a:rPr>
              <a:t>展</a:t>
            </a:r>
            <a:endParaRPr lang="zh-CN" altLang="en-US" sz="36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扩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展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的地址与芯片内是否有程序存储器有关，如果没有片内程序存储器，扩展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的地址从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开始，如果有片内程序器，则扩展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ROM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的地址从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1000H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开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始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扩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展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RAM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的地址，不管容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量大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小，都是从</a:t>
            </a:r>
            <a:r>
              <a:rPr kumimoji="1" lang="en-US" altLang="zh-CN" sz="2000" b="0" dirty="0">
                <a:latin typeface="宋体" pitchFamily="2" charset="-122"/>
                <a:ea typeface="宋体" pitchFamily="2" charset="-122"/>
                <a:cs typeface="+mj-cs"/>
              </a:rPr>
              <a:t>0000H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开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始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endParaRPr kumimoji="1" lang="en-US" altLang="zh-CN" sz="2000" b="0" dirty="0">
              <a:latin typeface="宋体" pitchFamily="2" charset="-122"/>
              <a:ea typeface="宋体" pitchFamily="2" charset="-122"/>
              <a:cs typeface="+mj-cs"/>
            </a:endParaRPr>
          </a:p>
          <a:p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如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何使用系统提供的地址线，通过适当连接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，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使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系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统中的一个存储单元只唯一地对应一个地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址，存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储器编址分两个层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次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存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储芯片的选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择，</a:t>
            </a:r>
            <a:r>
              <a:rPr lang="zh-CN" altLang="en-US" sz="2000" b="0" dirty="0">
                <a:latin typeface="宋体" pitchFamily="2" charset="-122"/>
                <a:ea typeface="宋体" pitchFamily="2" charset="-122"/>
              </a:rPr>
              <a:t>实质就是如何产生芯片的“片选”信号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  <a:p>
            <a:pPr lvl="1"/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芯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片内部存储单元的编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址，是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由芯片自身的译码电路完成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的，只</a:t>
            </a:r>
            <a:r>
              <a:rPr kumimoji="1" lang="zh-CN" altLang="en-US" sz="2000" b="0" dirty="0">
                <a:latin typeface="宋体" pitchFamily="2" charset="-122"/>
                <a:ea typeface="宋体" pitchFamily="2" charset="-122"/>
                <a:cs typeface="+mj-cs"/>
              </a:rPr>
              <a:t>需把存储器芯片的地址引脚与相应的系统地址线直接连接即</a:t>
            </a:r>
            <a:r>
              <a:rPr kumimoji="1" lang="zh-CN" altLang="en-US" sz="2000" b="0" dirty="0" smtClean="0">
                <a:latin typeface="宋体" pitchFamily="2" charset="-122"/>
                <a:ea typeface="宋体" pitchFamily="2" charset="-122"/>
                <a:cs typeface="+mj-cs"/>
              </a:rPr>
              <a:t>可</a:t>
            </a:r>
            <a:endParaRPr kumimoji="1" lang="en-US" altLang="zh-CN" sz="2000" b="0" dirty="0" smtClean="0"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25DA8-C4FC-4C50-99CA-70E538F96F1A}" type="datetime1">
              <a:rPr lang="zh-CN" altLang="en-US" smtClean="0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80C51 </a:t>
            </a:r>
            <a:r>
              <a:rPr lang="zh-CN" altLang="en-US" smtClean="0"/>
              <a:t>总线、接口与扩展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AB2DD-6E80-468E-8D8E-7F533F9D2062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81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ool01">
  <a:themeElements>
    <a:clrScheme name="School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School01">
      <a:majorFont>
        <a:latin typeface="CMU Sans Serif"/>
        <a:ea typeface="文泉驿正黑"/>
        <a:cs typeface=""/>
      </a:majorFont>
      <a:minorFont>
        <a:latin typeface="CMU Serif"/>
        <a:ea typeface="文鼎ＰＬ简报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anose="05000000000000000000" pitchFamily="2" charset="2"/>
          <a:buChar char="n"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ctr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anose="05000000000000000000" pitchFamily="2" charset="2"/>
          <a:buChar char="n"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lnDef>
  </a:objectDefaults>
  <a:extraClrSchemeLst>
    <a:extraClrScheme>
      <a:clrScheme name="School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hool0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hool0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14481</Words>
  <Application>Microsoft Office PowerPoint</Application>
  <PresentationFormat>全屏显示(4:3)</PresentationFormat>
  <Paragraphs>1879</Paragraphs>
  <Slides>123</Slides>
  <Notes>93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123</vt:i4>
      </vt:variant>
    </vt:vector>
  </HeadingPairs>
  <TitlesOfParts>
    <vt:vector size="126" baseType="lpstr">
      <vt:lpstr>School01</vt:lpstr>
      <vt:lpstr>Image</vt:lpstr>
      <vt:lpstr>文档</vt:lpstr>
      <vt:lpstr>80C51单片机</vt:lpstr>
      <vt:lpstr>幻灯片 2</vt:lpstr>
      <vt:lpstr>80C51逻辑结构</vt:lpstr>
      <vt:lpstr>80C51逻辑结构（续）</vt:lpstr>
      <vt:lpstr>80C51逻辑结构</vt:lpstr>
      <vt:lpstr>80C51逻辑结构（续）</vt:lpstr>
      <vt:lpstr>80C51逻辑结构（续）</vt:lpstr>
      <vt:lpstr>1 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80C51逻辑结构（续）</vt:lpstr>
      <vt:lpstr>80C51信号引脚</vt:lpstr>
      <vt:lpstr>80C51信号引脚（续）</vt:lpstr>
      <vt:lpstr>80C51信号引脚（续）</vt:lpstr>
      <vt:lpstr>80C51信号引脚（续）</vt:lpstr>
      <vt:lpstr>80C51信号引脚（续）</vt:lpstr>
      <vt:lpstr>80C51信号引脚（续）</vt:lpstr>
      <vt:lpstr>80C51信号引脚（续）</vt:lpstr>
      <vt:lpstr>80C51信号引脚（续）</vt:lpstr>
      <vt:lpstr>80C51信号引脚（续）</vt:lpstr>
      <vt:lpstr>80C51时钟电路</vt:lpstr>
      <vt:lpstr>80C51时钟电路（续）</vt:lpstr>
      <vt:lpstr>80C51时钟电路（续）</vt:lpstr>
      <vt:lpstr>时序定时单位</vt:lpstr>
      <vt:lpstr>时序定时单位(续)</vt:lpstr>
      <vt:lpstr>时序定时单位(续)</vt:lpstr>
      <vt:lpstr>指令时序</vt:lpstr>
      <vt:lpstr>指令时序(续)</vt:lpstr>
      <vt:lpstr>指令时序(续)</vt:lpstr>
      <vt:lpstr>指令时序(续)</vt:lpstr>
      <vt:lpstr>访问外部ROM和RAM的时序</vt:lpstr>
      <vt:lpstr>访问外部ROM和RAM的时序</vt:lpstr>
      <vt:lpstr>80C51工作方式</vt:lpstr>
      <vt:lpstr>80C51复位</vt:lpstr>
      <vt:lpstr>80C51复位(续)</vt:lpstr>
      <vt:lpstr>80C51复位(续)</vt:lpstr>
      <vt:lpstr>80C51复位(续)</vt:lpstr>
      <vt:lpstr>80C51复位(续)</vt:lpstr>
      <vt:lpstr>80C51 程序执行</vt:lpstr>
      <vt:lpstr>80C51低功耗工作方式</vt:lpstr>
      <vt:lpstr>80C51 编程工作方式(烧录)</vt:lpstr>
      <vt:lpstr>80C51 编程工作方式(续)</vt:lpstr>
      <vt:lpstr>80C51 编程工作方式(续)</vt:lpstr>
      <vt:lpstr>80C51 编程工作方式(续)</vt:lpstr>
      <vt:lpstr>80C51 编程工作方式(续)</vt:lpstr>
      <vt:lpstr>80C51 编程工作方式(续)</vt:lpstr>
      <vt:lpstr>80C51 编程工作方式(续)</vt:lpstr>
      <vt:lpstr>80C51 编程工作方式(续)</vt:lpstr>
      <vt:lpstr>80C51 布尔(位)处理器</vt:lpstr>
      <vt:lpstr>80C51存储器结构与地址空间</vt:lpstr>
      <vt:lpstr>80C51存储器结构与地址空间(续)</vt:lpstr>
      <vt:lpstr>80C51程序存储器</vt:lpstr>
      <vt:lpstr>80C51程序存储器(续)</vt:lpstr>
      <vt:lpstr>80C51片内数据存储器</vt:lpstr>
      <vt:lpstr>80C51片内数据存储器(续)</vt:lpstr>
      <vt:lpstr>80C51片内数据存储器(续)</vt:lpstr>
      <vt:lpstr>80C51片内数据存储器(续)</vt:lpstr>
      <vt:lpstr>80C51片内数据存储器(续)</vt:lpstr>
      <vt:lpstr>80C51片内数据存储器(续)</vt:lpstr>
      <vt:lpstr>80C51片内数据存储器(续)</vt:lpstr>
      <vt:lpstr>80C51片内数据存储器(续)</vt:lpstr>
      <vt:lpstr>80C51片外数据存储器</vt:lpstr>
      <vt:lpstr>80C51系统总线</vt:lpstr>
      <vt:lpstr>80C51系统总线(续)</vt:lpstr>
      <vt:lpstr>80C51系统总线(续)</vt:lpstr>
      <vt:lpstr>80C51系统总线(续)</vt:lpstr>
      <vt:lpstr>并行输入/输出端口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并行输入/输出端口(续)</vt:lpstr>
      <vt:lpstr>80C51存储器扩展</vt:lpstr>
      <vt:lpstr>80C51存储器扩展(续)</vt:lpstr>
      <vt:lpstr>80C51存储器扩展(续)</vt:lpstr>
      <vt:lpstr>80C51存储器扩展(续)</vt:lpstr>
      <vt:lpstr>80C51存储器扩展(续)</vt:lpstr>
      <vt:lpstr>80C51存储器扩展(续)</vt:lpstr>
      <vt:lpstr>80C51存储器扩展(续)</vt:lpstr>
      <vt:lpstr>80C51存储器扩展(续)</vt:lpstr>
      <vt:lpstr>80C51存储器扩展(续)</vt:lpstr>
      <vt:lpstr>80C51存储器扩展(续) --- RAM扩展</vt:lpstr>
      <vt:lpstr>80C51存储器扩展(续) --- RAM扩展(续)</vt:lpstr>
      <vt:lpstr>80C51存储器扩展(续) --- RAM扩展(续)</vt:lpstr>
      <vt:lpstr>80C51存储器扩展(续) --- RAM扩展(续)</vt:lpstr>
      <vt:lpstr>80C51存储器扩展(续) --- RAM扩展(续)</vt:lpstr>
      <vt:lpstr>80C51存储器扩展(续) --- RAM扩展(续)</vt:lpstr>
      <vt:lpstr>80C51存储器扩展(续) --- RAM扩展(续)</vt:lpstr>
      <vt:lpstr>80C51存储器扩展(续) --- RAM扩展(续)</vt:lpstr>
      <vt:lpstr>80C51存储器扩展(续) --- RAM扩展(续)</vt:lpstr>
      <vt:lpstr>80C51存储器扩展(续) --- 综合扩展</vt:lpstr>
      <vt:lpstr>80C51存储器扩展(续) --- 综合扩展</vt:lpstr>
      <vt:lpstr>80C51存储器扩展(续) --- 综合扩展</vt:lpstr>
      <vt:lpstr>80C51存储器扩展(续) --- 综合扩展</vt:lpstr>
      <vt:lpstr>80C51存储器扩展(续) --- 综合扩展</vt:lpstr>
      <vt:lpstr>80C51存储器扩展(续) --- 综合扩展</vt:lpstr>
      <vt:lpstr>80C51存储器扩展(续) --- 综合扩展</vt:lpstr>
    </vt:vector>
  </TitlesOfParts>
  <Company>adfadfadsf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adfadfadf</dc:creator>
  <cp:lastModifiedBy>think</cp:lastModifiedBy>
  <cp:revision>630</cp:revision>
  <dcterms:created xsi:type="dcterms:W3CDTF">2008-12-24T07:43:23Z</dcterms:created>
  <dcterms:modified xsi:type="dcterms:W3CDTF">2020-02-25T04:46:09Z</dcterms:modified>
</cp:coreProperties>
</file>