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63" r:id="rId4"/>
    <p:sldId id="264" r:id="rId5"/>
    <p:sldId id="301" r:id="rId6"/>
    <p:sldId id="302" r:id="rId7"/>
    <p:sldId id="303" r:id="rId8"/>
    <p:sldId id="304" r:id="rId9"/>
    <p:sldId id="305" r:id="rId10"/>
    <p:sldId id="290" r:id="rId11"/>
    <p:sldId id="299" r:id="rId12"/>
    <p:sldId id="292" r:id="rId13"/>
    <p:sldId id="293" r:id="rId14"/>
    <p:sldId id="294" r:id="rId15"/>
    <p:sldId id="296" r:id="rId16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0066"/>
    <a:srgbClr val="FF3399"/>
    <a:srgbClr val="00FF00"/>
    <a:srgbClr val="FF0000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/>
    <p:restoredTop sz="94634"/>
  </p:normalViewPr>
  <p:slideViewPr>
    <p:cSldViewPr showGuides="1">
      <p:cViewPr varScale="1">
        <p:scale>
          <a:sx n="87" d="100"/>
          <a:sy n="87" d="100"/>
        </p:scale>
        <p:origin x="1062" y="66"/>
      </p:cViewPr>
      <p:guideLst>
        <p:guide orient="horz" pos="3744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62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59.wmf"/><Relationship Id="rId10" Type="http://schemas.openxmlformats.org/officeDocument/2006/relationships/image" Target="../media/image76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3" Type="http://schemas.openxmlformats.org/officeDocument/2006/relationships/image" Target="../media/image36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wmf"/><Relationship Id="rId7" Type="http://schemas.openxmlformats.org/officeDocument/2006/relationships/image" Target="../media/image32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20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6" Type="http://schemas.openxmlformats.org/officeDocument/2006/relationships/image" Target="../media/image49.wmf"/><Relationship Id="rId15" Type="http://schemas.openxmlformats.org/officeDocument/2006/relationships/image" Target="../media/image48.wmf"/><Relationship Id="rId14" Type="http://schemas.openxmlformats.org/officeDocument/2006/relationships/image" Target="../media/image47.wmf"/><Relationship Id="rId13" Type="http://schemas.openxmlformats.org/officeDocument/2006/relationships/image" Target="../media/image46.wmf"/><Relationship Id="rId12" Type="http://schemas.openxmlformats.org/officeDocument/2006/relationships/image" Target="../media/image45.emf"/><Relationship Id="rId11" Type="http://schemas.openxmlformats.org/officeDocument/2006/relationships/image" Target="../media/image44.emf"/><Relationship Id="rId10" Type="http://schemas.openxmlformats.org/officeDocument/2006/relationships/image" Target="../media/image43.e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0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3FD42-C5BC-4D82-B471-E44F2AEB44F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6:54:4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214 215,'24'0,"-24"-24,24 24,-24-24,23 24,-23 0,48-24,-1-23,1 47,-1 0,24-24,-23 0,-1 0,1 24,-24-24,23 24,-23 0,0 0,-1 0,-23 0,48 0,-25 0,-23 0,48 0,-48 0,24 0,-24 0,0 24,0-24,0 24,0-24,0 48,-48-1,24-23,-70 24,70-25,-71 49</inkml:trace>
  <inkml:trace contextRef="#ctx0" brushRef="#br0">0 572,'0'0,"24"0,24-24,23 24,0-24,0 0,48 1,-24 23,47-24,-47 0,0 0,-47 24,23 0,-47 0,-24 0,-24 0,0 24,24-24,-24 24,-70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6:54:5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8881 25,'24'0,"-24"-23,24 23,-24 0,24 0,-24 0,24 0,-1 0,-23 0,24 0,0 0,0 0,23 0,1 0,0 0,-25 0,25 0,-48 0,24 0,-24 0,24 0,-24 0,24 23,-24-23,23 0,1 0,-24 0,24 0,-24 0,24 0,-24 0</inkml:trace>
  <inkml:trace contextRef="#ctx0" brushRef="#br0">0 1876,'0'0,"24"-24,-24 24,24 0,-24-24,47 24,-23-24,0 24,24 0,-1 0,1 0,23 0,1 0,23 0,0 0,24 0,24 0,-24 0,48 24,-24-24,0 0,-1 0,25 0,0 0,-48 24,48 0,-48-24,23 0,-46 0,-25 0,1 0,-1 0,-23 0,-25 0,49 0,-48 0,-1 0,25 0,0 0,-1 0,-23 0,48 0,-25 0,1 0,23 0,24 0,-23 0,47 0,0 0,-24 0,72 0,-72 0,48 0,-24 0,24 23,-48 1,48 0,-48-1,48 1,0 0,-48 23,0-47,1 0,-1 0,24 0,-48 0,25 0,-25 24,0-24,1 0,-24 0,-1 0,1 0,-24 0,-24 0,47 0,-47 0,24 0,-24 0,24 0,-24 0,24 0,-1 0,-23 0,24 0,-24 0,24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6:5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97 1549,'0'-24,"24"24,-24 0,24 0,-24-23,47-1,1 24,71-24,-48 24,48-24,1 24,46-71,1 71,0 0,-48-24,-24 24,-24 0,1 0,-25-23,-70 23,-1 0,-71 47,-1 1,-94-1</inkml:trace>
  <inkml:trace contextRef="#ctx0" brushRef="#br0">121 1454,'0'0,"-24"0,24-24,-24 1,0 23,24-24,0 24,0-48,0 25,-23-1,23-24,-24-23,24 47,0-23,0 23,0-24,0 1,0-1,0 1,0-1,0 24,0-23,0-24,0 23,0 24,24 0,-24-47,0 47,0 1,0-25,0 24,23-23,1 23,-24-24,24 1,0-1,23 1,-23 23,24-23,-48 23,24 24,0-24,-24 0,23 24,-23 0,24 0,-24 0,24 0,0 0,-24 0,24 24,23 0,-23 23,24 25,-25-25,49 24,-24 48,-48-24,23 24,25-24,-48 0,0 24,0-24,0 0,24-47,-24 23,0-47,0 47,0-47,0 0,0 0,-24 23,0-23,24 0,-47-1,47 1,-24 0,0 0,24-24,-24 24,0-1,0-23,24 0,24-23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0-11-03T06:56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772 974,'-23'0,"-1"0,1 23,-23-23,23 0,-47 48,1-25,22-23,-22 24,46 0,-24-24,24 0,0 24,0-24,23 0,-23 0,23 0,-24 0,1 0,23 0,-23 0,23 0,-23 0,23 0,-47 0,47 0,-23 0,23 0,-23 0,23-24,0 0,0 24,-23-24,23 1,0-1,0-23,0 23,0 0,0 1,0-1,0 0,0-23,0 47,0-24,0 1,0-1,0 0,0 0,0-23,0 23,0 1,0-1,0 0,0-23,0 47,0-24,0 1,23-1,-23 0,0 0,0 1,23 23,-23-24,0 0,23 24,-23-23,0 23,24-24,-24 24,23-47,0 47,0-48,24 48,-24-23,0-1,0 24,23-24,-22 24,-1-23,0 23,0-24,0 24,24-24,-24 24,23 0,-23-24,-23 24,24 0,-1 0,-23 0,23 0,-23 0,23 24,-23-24,23 24,0 0,-23-1,24 25,-1-1,-23 0,23 1,-23-1,0 0,0-47,0 48,0 23,0-47,0-1,0 25,0-25,0 25,0-25,0 1,0-24,0 24,0 0,0-1,0-23,0 24,-23-24,23 24,-47 23,47-47,-23 47,0-47,23 24,-23-24,23 24,-23-1,0 1,-1-24,24 24,-23-24,0 0,23 0,-23 0,23 0,-23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15F365-B8C0-4877-AF06-F66CB75CA4F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75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6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5F3EF3-9AF1-4BF0-A6AF-8CE3CE44705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FFFF"/>
            </a:gs>
            <a:gs pos="100000">
              <a:srgbClr val="FFFF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kumimoji="0" sz="1400" b="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CADAF-41D6-4AE4-AE8E-A25E07F07CB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0" sz="1000" b="0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E2D87A-D77E-4BE2-83E4-9103811453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5" name="Group 8"/>
          <p:cNvGrpSpPr/>
          <p:nvPr/>
        </p:nvGrpSpPr>
        <p:grpSpPr>
          <a:xfrm>
            <a:off x="8316913" y="188913"/>
            <a:ext cx="666750" cy="684212"/>
            <a:chOff x="5136" y="960"/>
            <a:chExt cx="528" cy="864"/>
          </a:xfrm>
        </p:grpSpPr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3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4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5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6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7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8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9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0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1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2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3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4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5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6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7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0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1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2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3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4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5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6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7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8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6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669088"/>
            <a:ext cx="539750" cy="188913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9575" y="6669088"/>
            <a:ext cx="574675" cy="188913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82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18.xml"/><Relationship Id="rId24" Type="http://schemas.openxmlformats.org/officeDocument/2006/relationships/audio" Target="../media/audio2.wav"/><Relationship Id="rId23" Type="http://schemas.openxmlformats.org/officeDocument/2006/relationships/audio" Target="../media/audio1.wav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75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7.wmf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18.xml"/><Relationship Id="rId3" Type="http://schemas.openxmlformats.org/officeDocument/2006/relationships/oleObject" Target="../embeddings/oleObject94.bin"/><Relationship Id="rId29" Type="http://schemas.openxmlformats.org/officeDocument/2006/relationships/audio" Target="../media/audio1.wav"/><Relationship Id="rId28" Type="http://schemas.openxmlformats.org/officeDocument/2006/relationships/image" Target="../media/image89.png"/><Relationship Id="rId27" Type="http://schemas.openxmlformats.org/officeDocument/2006/relationships/customXml" Target="../ink/ink2.xml"/><Relationship Id="rId26" Type="http://schemas.openxmlformats.org/officeDocument/2006/relationships/image" Target="../media/image88.png"/><Relationship Id="rId25" Type="http://schemas.openxmlformats.org/officeDocument/2006/relationships/customXml" Target="../ink/ink1.xml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85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0.emf"/><Relationship Id="rId1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9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93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101.png"/><Relationship Id="rId17" Type="http://schemas.openxmlformats.org/officeDocument/2006/relationships/customXml" Target="../ink/ink4.xml"/><Relationship Id="rId16" Type="http://schemas.openxmlformats.org/officeDocument/2006/relationships/image" Target="../media/image100.png"/><Relationship Id="rId15" Type="http://schemas.openxmlformats.org/officeDocument/2006/relationships/customXml" Target="../ink/ink3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7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6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30" Type="http://schemas.openxmlformats.org/officeDocument/2006/relationships/vmlDrawing" Target="../drawings/vmlDrawing5.vml"/><Relationship Id="rId3" Type="http://schemas.openxmlformats.org/officeDocument/2006/relationships/oleObject" Target="../embeddings/oleObject26.bin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35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2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28.emf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Relationship Id="rId35" Type="http://schemas.openxmlformats.org/officeDocument/2006/relationships/vmlDrawing" Target="../drawings/vmlDrawing6.vml"/><Relationship Id="rId34" Type="http://schemas.openxmlformats.org/officeDocument/2006/relationships/slideLayout" Target="../slideLayouts/slideLayout18.xml"/><Relationship Id="rId33" Type="http://schemas.openxmlformats.org/officeDocument/2006/relationships/image" Target="../media/image49.wmf"/><Relationship Id="rId32" Type="http://schemas.openxmlformats.org/officeDocument/2006/relationships/oleObject" Target="../embeddings/oleObject56.bin"/><Relationship Id="rId31" Type="http://schemas.openxmlformats.org/officeDocument/2006/relationships/image" Target="../media/image48.wmf"/><Relationship Id="rId30" Type="http://schemas.openxmlformats.org/officeDocument/2006/relationships/oleObject" Target="../embeddings/oleObject55.bin"/><Relationship Id="rId3" Type="http://schemas.openxmlformats.org/officeDocument/2006/relationships/oleObject" Target="../embeddings/oleObject41.bin"/><Relationship Id="rId29" Type="http://schemas.openxmlformats.org/officeDocument/2006/relationships/image" Target="../media/image47.wmf"/><Relationship Id="rId28" Type="http://schemas.openxmlformats.org/officeDocument/2006/relationships/oleObject" Target="../embeddings/oleObject54.bin"/><Relationship Id="rId27" Type="http://schemas.openxmlformats.org/officeDocument/2006/relationships/image" Target="../media/image46.wmf"/><Relationship Id="rId26" Type="http://schemas.openxmlformats.org/officeDocument/2006/relationships/oleObject" Target="../embeddings/oleObject53.bin"/><Relationship Id="rId25" Type="http://schemas.openxmlformats.org/officeDocument/2006/relationships/oleObject" Target="../embeddings/oleObject52.bin"/><Relationship Id="rId24" Type="http://schemas.openxmlformats.org/officeDocument/2006/relationships/image" Target="../media/image45.emf"/><Relationship Id="rId23" Type="http://schemas.openxmlformats.org/officeDocument/2006/relationships/oleObject" Target="../embeddings/oleObject51.bin"/><Relationship Id="rId22" Type="http://schemas.openxmlformats.org/officeDocument/2006/relationships/image" Target="../media/image44.e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43.e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8.bin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48.wmf"/><Relationship Id="rId20" Type="http://schemas.openxmlformats.org/officeDocument/2006/relationships/oleObject" Target="../embeddings/oleObject67.bin"/><Relationship Id="rId2" Type="http://schemas.openxmlformats.org/officeDocument/2006/relationships/image" Target="../media/image47.wmf"/><Relationship Id="rId19" Type="http://schemas.openxmlformats.org/officeDocument/2006/relationships/image" Target="../media/image57.wmf"/><Relationship Id="rId18" Type="http://schemas.openxmlformats.org/officeDocument/2006/relationships/oleObject" Target="../embeddings/oleObject66.bin"/><Relationship Id="rId17" Type="http://schemas.openxmlformats.org/officeDocument/2006/relationships/image" Target="../media/image56.wmf"/><Relationship Id="rId16" Type="http://schemas.openxmlformats.org/officeDocument/2006/relationships/oleObject" Target="../embeddings/oleObject65.bin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64.bin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58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75.bin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5.wmf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18.xml"/><Relationship Id="rId11" Type="http://schemas.openxmlformats.org/officeDocument/2006/relationships/audio" Target="../media/audio1.wav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2F6641-56EA-46FA-9B59-66FF1161AD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762000" y="2809875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分量全为实数的向量称为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实向量</a:t>
            </a:r>
            <a:r>
              <a:rPr lang="zh-CN" altLang="en-US" sz="2400" b="1" dirty="0">
                <a:latin typeface="Times New Roman" panose="02020603050405020304" pitchFamily="18" charset="0"/>
              </a:rPr>
              <a:t>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5382" name="Group 22"/>
          <p:cNvGrpSpPr/>
          <p:nvPr/>
        </p:nvGrpSpPr>
        <p:grpSpPr>
          <a:xfrm>
            <a:off x="323850" y="4076700"/>
            <a:ext cx="8569325" cy="1562100"/>
            <a:chOff x="204" y="2568"/>
            <a:chExt cx="5398" cy="984"/>
          </a:xfrm>
        </p:grpSpPr>
        <p:sp>
          <p:nvSpPr>
            <p:cNvPr id="6162" name="Text Box 7"/>
            <p:cNvSpPr txBox="1"/>
            <p:nvPr/>
          </p:nvSpPr>
          <p:spPr>
            <a:xfrm>
              <a:off x="521" y="2568"/>
              <a:ext cx="5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维向量可写成一行，也可写成一列，分别称为行向量和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Text Box 8"/>
            <p:cNvSpPr txBox="1"/>
            <p:nvPr/>
          </p:nvSpPr>
          <p:spPr>
            <a:xfrm>
              <a:off x="204" y="2928"/>
              <a:ext cx="5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列向量，即行矩阵和列矩阵, 并规定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行向量和列向量都按矩阵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4" name="Text Box 9"/>
            <p:cNvSpPr txBox="1"/>
            <p:nvPr/>
          </p:nvSpPr>
          <p:spPr>
            <a:xfrm>
              <a:off x="204" y="3264"/>
              <a:ext cx="30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的运算规则进行运算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70" name="Text Box 10"/>
          <p:cNvSpPr txBox="1"/>
          <p:nvPr/>
        </p:nvSpPr>
        <p:spPr>
          <a:xfrm>
            <a:off x="96838" y="1511300"/>
            <a:ext cx="1162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定义1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73" name="Text Box 13"/>
          <p:cNvSpPr txBox="1"/>
          <p:nvPr/>
        </p:nvSpPr>
        <p:spPr>
          <a:xfrm>
            <a:off x="755650" y="3403600"/>
            <a:ext cx="5111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分量为复数的向量称为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复向量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5381" name="Group 21"/>
          <p:cNvGrpSpPr/>
          <p:nvPr/>
        </p:nvGrpSpPr>
        <p:grpSpPr>
          <a:xfrm>
            <a:off x="774700" y="1425575"/>
            <a:ext cx="8378825" cy="1163638"/>
            <a:chOff x="488" y="898"/>
            <a:chExt cx="5278" cy="733"/>
          </a:xfrm>
        </p:grpSpPr>
        <p:grpSp>
          <p:nvGrpSpPr>
            <p:cNvPr id="6153" name="Group 2"/>
            <p:cNvGrpSpPr/>
            <p:nvPr/>
          </p:nvGrpSpPr>
          <p:grpSpPr>
            <a:xfrm>
              <a:off x="624" y="898"/>
              <a:ext cx="5142" cy="334"/>
              <a:chOff x="624" y="898"/>
              <a:chExt cx="5062" cy="334"/>
            </a:xfrm>
          </p:grpSpPr>
          <p:sp>
            <p:nvSpPr>
              <p:cNvPr id="6159" name="Text Box 3"/>
              <p:cNvSpPr txBox="1"/>
              <p:nvPr/>
            </p:nvSpPr>
            <p:spPr>
              <a:xfrm>
                <a:off x="624" y="940"/>
                <a:ext cx="248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个有序的数所组成的数组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60" name="Object 4"/>
              <p:cNvGraphicFramePr>
                <a:graphicFrameLocks noChangeAspect="1"/>
              </p:cNvGraphicFramePr>
              <p:nvPr/>
            </p:nvGraphicFramePr>
            <p:xfrm>
              <a:off x="2899" y="898"/>
              <a:ext cx="1395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" imgW="838200" imgH="228600" progId="Equation.3">
                      <p:embed/>
                    </p:oleObj>
                  </mc:Choice>
                  <mc:Fallback>
                    <p:oleObj name="" r:id="rId1" imgW="838200" imgH="2286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899" y="898"/>
                            <a:ext cx="1395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1" name="Text Box 5"/>
              <p:cNvSpPr txBox="1"/>
              <p:nvPr/>
            </p:nvSpPr>
            <p:spPr>
              <a:xfrm>
                <a:off x="4238" y="926"/>
                <a:ext cx="144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u="sng" dirty="0">
                    <a:latin typeface="Times New Roman" panose="02020603050405020304" pitchFamily="18" charset="0"/>
                  </a:rPr>
                  <a:t>称为 </a:t>
                </a:r>
                <a:r>
                  <a:rPr lang="en-US" altLang="zh-CN" sz="24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 </a:t>
                </a:r>
                <a:r>
                  <a:rPr lang="zh-CN" altLang="en-US" sz="24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维向量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,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54" name="Group 15"/>
            <p:cNvGrpSpPr/>
            <p:nvPr/>
          </p:nvGrpSpPr>
          <p:grpSpPr>
            <a:xfrm>
              <a:off x="546" y="1295"/>
              <a:ext cx="2601" cy="336"/>
              <a:chOff x="475" y="1302"/>
              <a:chExt cx="2601" cy="336"/>
            </a:xfrm>
          </p:grpSpPr>
          <p:graphicFrame>
            <p:nvGraphicFramePr>
              <p:cNvPr id="6156" name="Object 16"/>
              <p:cNvGraphicFramePr>
                <a:graphicFrameLocks noChangeAspect="1"/>
              </p:cNvGraphicFramePr>
              <p:nvPr/>
            </p:nvGraphicFramePr>
            <p:xfrm>
              <a:off x="1257" y="1302"/>
              <a:ext cx="24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152400" imgH="228600" progId="Equation.3">
                      <p:embed/>
                    </p:oleObj>
                  </mc:Choice>
                  <mc:Fallback>
                    <p:oleObj name="" r:id="rId3" imgW="152400" imgH="2286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57" y="1302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7" name="Text Box 17"/>
              <p:cNvSpPr txBox="1"/>
              <p:nvPr/>
            </p:nvSpPr>
            <p:spPr>
              <a:xfrm>
                <a:off x="1605" y="1324"/>
                <a:ext cx="14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称为第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i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个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分量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.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" name="Text Box 18"/>
              <p:cNvSpPr txBox="1"/>
              <p:nvPr/>
            </p:nvSpPr>
            <p:spPr>
              <a:xfrm>
                <a:off x="475" y="1340"/>
                <a:ext cx="8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第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i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个数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55" name="Text Box 19"/>
            <p:cNvSpPr txBox="1"/>
            <p:nvPr/>
          </p:nvSpPr>
          <p:spPr>
            <a:xfrm>
              <a:off x="488" y="1312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908175" y="188913"/>
            <a:ext cx="55038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§</a:t>
            </a:r>
            <a:r>
              <a:rPr kumimoji="0" lang="en-US" altLang="zh-CN" sz="28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8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n 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维向量</a:t>
            </a:r>
            <a:endParaRPr kumimoji="0" lang="zh-CN" altLang="en-US" sz="2800" kern="120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70" grpId="0"/>
      <p:bldP spid="15373" grpId="0"/>
      <p:bldP spid="153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C6993C-9C68-4F8E-839E-08469424E0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Text Box 1026"/>
          <p:cNvSpPr txBox="1"/>
          <p:nvPr/>
        </p:nvSpPr>
        <p:spPr>
          <a:xfrm>
            <a:off x="39688" y="381000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定理3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07" name="Group 1027"/>
          <p:cNvGrpSpPr/>
          <p:nvPr/>
        </p:nvGrpSpPr>
        <p:grpSpPr>
          <a:xfrm>
            <a:off x="990600" y="381000"/>
            <a:ext cx="7162800" cy="1143000"/>
            <a:chOff x="624" y="240"/>
            <a:chExt cx="4512" cy="720"/>
          </a:xfrm>
        </p:grpSpPr>
        <p:grpSp>
          <p:nvGrpSpPr>
            <p:cNvPr id="15392" name="Group 1028"/>
            <p:cNvGrpSpPr/>
            <p:nvPr/>
          </p:nvGrpSpPr>
          <p:grpSpPr>
            <a:xfrm>
              <a:off x="624" y="240"/>
              <a:ext cx="4512" cy="335"/>
              <a:chOff x="624" y="240"/>
              <a:chExt cx="4512" cy="335"/>
            </a:xfrm>
          </p:grpSpPr>
          <p:sp>
            <p:nvSpPr>
              <p:cNvPr id="15394" name="Text Box 1029"/>
              <p:cNvSpPr txBox="1"/>
              <p:nvPr/>
            </p:nvSpPr>
            <p:spPr>
              <a:xfrm>
                <a:off x="624" y="240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95" name="Object 1030"/>
              <p:cNvGraphicFramePr>
                <a:graphicFrameLocks noChangeAspect="1"/>
              </p:cNvGraphicFramePr>
              <p:nvPr/>
            </p:nvGraphicFramePr>
            <p:xfrm>
              <a:off x="1248" y="240"/>
              <a:ext cx="129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1" imgW="889000" imgH="228600" progId="Equation.3">
                      <p:embed/>
                    </p:oleObj>
                  </mc:Choice>
                  <mc:Fallback>
                    <p:oleObj name="" r:id="rId1" imgW="889000" imgH="2286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48" y="240"/>
                            <a:ext cx="1296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6" name="Object 1031"/>
              <p:cNvGraphicFramePr>
                <a:graphicFrameLocks noChangeAspect="1"/>
              </p:cNvGraphicFramePr>
              <p:nvPr/>
            </p:nvGraphicFramePr>
            <p:xfrm>
              <a:off x="3600" y="259"/>
              <a:ext cx="153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3" imgW="2044700" imgH="381000" progId="Equation.3">
                      <p:embed/>
                    </p:oleObj>
                  </mc:Choice>
                  <mc:Fallback>
                    <p:oleObj name="" r:id="rId3" imgW="2044700" imgH="3810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00" y="259"/>
                            <a:ext cx="1536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7" name="Text Box 1032"/>
              <p:cNvSpPr txBox="1"/>
              <p:nvPr/>
            </p:nvSpPr>
            <p:spPr>
              <a:xfrm>
                <a:off x="2544" y="240"/>
                <a:ext cx="10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能由向量组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93" name="Text Box 1033"/>
            <p:cNvSpPr txBox="1"/>
            <p:nvPr/>
          </p:nvSpPr>
          <p:spPr>
            <a:xfrm>
              <a:off x="624" y="672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线性表示，则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7114" name="Object 1034"/>
          <p:cNvGraphicFramePr>
            <a:graphicFrameLocks noChangeAspect="1"/>
          </p:cNvGraphicFramePr>
          <p:nvPr/>
        </p:nvGraphicFramePr>
        <p:xfrm>
          <a:off x="2971800" y="1066800"/>
          <a:ext cx="5105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019300" imgH="228600" progId="Equation.3">
                  <p:embed/>
                </p:oleObj>
              </mc:Choice>
              <mc:Fallback>
                <p:oleObj name="" r:id="rId5" imgW="2019300" imgH="2286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066800"/>
                        <a:ext cx="51054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035"/>
          <p:cNvSpPr txBox="1"/>
          <p:nvPr/>
        </p:nvSpPr>
        <p:spPr>
          <a:xfrm>
            <a:off x="228600" y="1828800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6" name="Text Box 1036"/>
          <p:cNvSpPr txBox="1"/>
          <p:nvPr/>
        </p:nvSpPr>
        <p:spPr>
          <a:xfrm>
            <a:off x="914400" y="2590800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由定理2得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7141" name="Group 1061"/>
          <p:cNvGrpSpPr/>
          <p:nvPr/>
        </p:nvGrpSpPr>
        <p:grpSpPr>
          <a:xfrm>
            <a:off x="1042988" y="1844675"/>
            <a:ext cx="6861175" cy="574675"/>
            <a:chOff x="576" y="1152"/>
            <a:chExt cx="4322" cy="362"/>
          </a:xfrm>
        </p:grpSpPr>
        <p:sp>
          <p:nvSpPr>
            <p:cNvPr id="15389" name="Text Box 1038"/>
            <p:cNvSpPr txBox="1"/>
            <p:nvPr/>
          </p:nvSpPr>
          <p:spPr>
            <a:xfrm>
              <a:off x="576" y="1188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0" name="Object 1039"/>
            <p:cNvGraphicFramePr>
              <a:graphicFrameLocks noChangeAspect="1"/>
            </p:cNvGraphicFramePr>
            <p:nvPr/>
          </p:nvGraphicFramePr>
          <p:xfrm>
            <a:off x="3142" y="1152"/>
            <a:ext cx="175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1117600" imgH="228600" progId="Equation.3">
                    <p:embed/>
                  </p:oleObj>
                </mc:Choice>
                <mc:Fallback>
                  <p:oleObj name="" r:id="rId7" imgW="1117600" imgH="2286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42" y="1152"/>
                          <a:ext cx="175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1040"/>
            <p:cNvGraphicFramePr>
              <a:graphicFrameLocks noChangeAspect="1"/>
            </p:cNvGraphicFramePr>
            <p:nvPr/>
          </p:nvGraphicFramePr>
          <p:xfrm>
            <a:off x="864" y="1152"/>
            <a:ext cx="20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9" imgW="1270000" imgH="228600" progId="Equation.3">
                    <p:embed/>
                  </p:oleObj>
                </mc:Choice>
                <mc:Fallback>
                  <p:oleObj name="" r:id="rId9" imgW="1270000" imgH="2286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4" y="1152"/>
                          <a:ext cx="2036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21" name="Object 1041"/>
          <p:cNvGraphicFramePr>
            <a:graphicFrameLocks noChangeAspect="1"/>
          </p:cNvGraphicFramePr>
          <p:nvPr/>
        </p:nvGraphicFramePr>
        <p:xfrm>
          <a:off x="2438400" y="2590800"/>
          <a:ext cx="24717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028065" imgH="203200" progId="Equation.3">
                  <p:embed/>
                </p:oleObj>
              </mc:Choice>
              <mc:Fallback>
                <p:oleObj name="" r:id="rId11" imgW="1028065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2590800"/>
                        <a:ext cx="24717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2" name="Group 1042"/>
          <p:cNvGrpSpPr/>
          <p:nvPr/>
        </p:nvGrpSpPr>
        <p:grpSpPr>
          <a:xfrm>
            <a:off x="990600" y="3276600"/>
            <a:ext cx="2928938" cy="466725"/>
            <a:chOff x="624" y="2064"/>
            <a:chExt cx="1845" cy="294"/>
          </a:xfrm>
        </p:grpSpPr>
        <p:sp>
          <p:nvSpPr>
            <p:cNvPr id="15387" name="Text Box 1043"/>
            <p:cNvSpPr txBox="1"/>
            <p:nvPr/>
          </p:nvSpPr>
          <p:spPr>
            <a:xfrm>
              <a:off x="624" y="206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8" name="Object 1044"/>
            <p:cNvGraphicFramePr>
              <a:graphicFrameLocks noChangeAspect="1"/>
            </p:cNvGraphicFramePr>
            <p:nvPr/>
          </p:nvGraphicFramePr>
          <p:xfrm>
            <a:off x="912" y="2064"/>
            <a:ext cx="155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3" imgW="1028065" imgH="203200" progId="Equation.3">
                    <p:embed/>
                  </p:oleObj>
                </mc:Choice>
                <mc:Fallback>
                  <p:oleObj name="" r:id="rId13" imgW="1028065" imgH="2032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12" y="2064"/>
                          <a:ext cx="1557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40" name="Group 1060"/>
          <p:cNvGrpSpPr/>
          <p:nvPr/>
        </p:nvGrpSpPr>
        <p:grpSpPr>
          <a:xfrm>
            <a:off x="4140200" y="3213100"/>
            <a:ext cx="2819400" cy="466725"/>
            <a:chOff x="3264" y="2064"/>
            <a:chExt cx="1776" cy="294"/>
          </a:xfrm>
        </p:grpSpPr>
        <p:sp>
          <p:nvSpPr>
            <p:cNvPr id="15385" name="Text Box 1045"/>
            <p:cNvSpPr txBox="1"/>
            <p:nvPr/>
          </p:nvSpPr>
          <p:spPr>
            <a:xfrm>
              <a:off x="3264" y="206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因此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6" name="Object 1046"/>
            <p:cNvGraphicFramePr>
              <a:graphicFrameLocks noChangeAspect="1"/>
            </p:cNvGraphicFramePr>
            <p:nvPr/>
          </p:nvGraphicFramePr>
          <p:xfrm>
            <a:off x="3733" y="2064"/>
            <a:ext cx="13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5" imgW="862965" imgH="203200" progId="Equation.3">
                    <p:embed/>
                  </p:oleObj>
                </mc:Choice>
                <mc:Fallback>
                  <p:oleObj name="" r:id="rId15" imgW="862965" imgH="2032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33" y="2064"/>
                          <a:ext cx="1307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42" name="Group 1062"/>
          <p:cNvGrpSpPr/>
          <p:nvPr/>
        </p:nvGrpSpPr>
        <p:grpSpPr>
          <a:xfrm>
            <a:off x="971550" y="4652963"/>
            <a:ext cx="7913688" cy="531812"/>
            <a:chOff x="144" y="3024"/>
            <a:chExt cx="5428" cy="335"/>
          </a:xfrm>
        </p:grpSpPr>
        <p:sp>
          <p:nvSpPr>
            <p:cNvPr id="15380" name="Text Box 1063"/>
            <p:cNvSpPr txBox="1"/>
            <p:nvPr/>
          </p:nvSpPr>
          <p:spPr>
            <a:xfrm>
              <a:off x="144" y="3024"/>
              <a:ext cx="7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向量组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1" name="Object 1064"/>
            <p:cNvGraphicFramePr>
              <a:graphicFrameLocks noChangeAspect="1"/>
            </p:cNvGraphicFramePr>
            <p:nvPr/>
          </p:nvGraphicFramePr>
          <p:xfrm>
            <a:off x="768" y="3024"/>
            <a:ext cx="129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7" imgW="889000" imgH="228600" progId="Equation.3">
                    <p:embed/>
                  </p:oleObj>
                </mc:Choice>
                <mc:Fallback>
                  <p:oleObj name="" r:id="rId17" imgW="889000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3024"/>
                          <a:ext cx="1296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1065"/>
            <p:cNvGraphicFramePr>
              <a:graphicFrameLocks noChangeAspect="1"/>
            </p:cNvGraphicFramePr>
            <p:nvPr/>
          </p:nvGraphicFramePr>
          <p:xfrm>
            <a:off x="3120" y="3043"/>
            <a:ext cx="15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8" imgW="2044700" imgH="381000" progId="Equation.3">
                    <p:embed/>
                  </p:oleObj>
                </mc:Choice>
                <mc:Fallback>
                  <p:oleObj name="" r:id="rId18" imgW="2044700" imgH="3810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20" y="3043"/>
                          <a:ext cx="153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Text Box 1066"/>
            <p:cNvSpPr txBox="1"/>
            <p:nvPr/>
          </p:nvSpPr>
          <p:spPr>
            <a:xfrm>
              <a:off x="2064" y="3024"/>
              <a:ext cx="11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能由向量组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Text Box 1067"/>
            <p:cNvSpPr txBox="1"/>
            <p:nvPr/>
          </p:nvSpPr>
          <p:spPr>
            <a:xfrm>
              <a:off x="4609" y="3024"/>
              <a:ext cx="9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线性表示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48" name="Group 1068"/>
          <p:cNvGrpSpPr/>
          <p:nvPr/>
        </p:nvGrpSpPr>
        <p:grpSpPr>
          <a:xfrm>
            <a:off x="971550" y="5445125"/>
            <a:ext cx="3113088" cy="457200"/>
            <a:chOff x="240" y="3421"/>
            <a:chExt cx="2136" cy="288"/>
          </a:xfrm>
        </p:grpSpPr>
        <p:graphicFrame>
          <p:nvGraphicFramePr>
            <p:cNvPr id="15378" name="Object 1069"/>
            <p:cNvGraphicFramePr>
              <a:graphicFrameLocks noChangeAspect="1"/>
            </p:cNvGraphicFramePr>
            <p:nvPr/>
          </p:nvGraphicFramePr>
          <p:xfrm>
            <a:off x="240" y="3502"/>
            <a:ext cx="32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9" imgW="215900" imgH="139700" progId="Equation.3">
                    <p:embed/>
                  </p:oleObj>
                </mc:Choice>
                <mc:Fallback>
                  <p:oleObj name="" r:id="rId19" imgW="215900" imgH="1397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0" y="3502"/>
                          <a:ext cx="327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Text Box 1070"/>
            <p:cNvSpPr txBox="1"/>
            <p:nvPr/>
          </p:nvSpPr>
          <p:spPr>
            <a:xfrm>
              <a:off x="527" y="3421"/>
              <a:ext cx="18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有矩阵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使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AK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51" name="Group 1071"/>
          <p:cNvGrpSpPr/>
          <p:nvPr/>
        </p:nvGrpSpPr>
        <p:grpSpPr>
          <a:xfrm>
            <a:off x="4159250" y="5386388"/>
            <a:ext cx="2746375" cy="457200"/>
            <a:chOff x="2304" y="3408"/>
            <a:chExt cx="1884" cy="288"/>
          </a:xfrm>
        </p:grpSpPr>
        <p:graphicFrame>
          <p:nvGraphicFramePr>
            <p:cNvPr id="15376" name="Object 1072"/>
            <p:cNvGraphicFramePr>
              <a:graphicFrameLocks noChangeAspect="1"/>
            </p:cNvGraphicFramePr>
            <p:nvPr/>
          </p:nvGraphicFramePr>
          <p:xfrm>
            <a:off x="2304" y="3494"/>
            <a:ext cx="32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21" imgW="215900" imgH="139700" progId="Equation.3">
                    <p:embed/>
                  </p:oleObj>
                </mc:Choice>
                <mc:Fallback>
                  <p:oleObj name="" r:id="rId21" imgW="215900" imgH="1397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04" y="3494"/>
                          <a:ext cx="327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Text Box 1073"/>
            <p:cNvSpPr txBox="1"/>
            <p:nvPr/>
          </p:nvSpPr>
          <p:spPr>
            <a:xfrm>
              <a:off x="2688" y="3408"/>
              <a:ext cx="1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方程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AX=B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有解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154" name="Text Box 1074"/>
          <p:cNvSpPr txBox="1"/>
          <p:nvPr/>
        </p:nvSpPr>
        <p:spPr>
          <a:xfrm>
            <a:off x="900113" y="4005263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由向量组与矩阵的对应，得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471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75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16" grpId="0" advAuto="1000" build="p"/>
      <p:bldP spid="471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CCDE34-4F70-496E-92B8-9AD7B9B1213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387" name="Group 33"/>
          <p:cNvGrpSpPr/>
          <p:nvPr/>
        </p:nvGrpSpPr>
        <p:grpSpPr>
          <a:xfrm>
            <a:off x="539750" y="404813"/>
            <a:ext cx="7999413" cy="1600200"/>
            <a:chOff x="113" y="268"/>
            <a:chExt cx="5039" cy="1008"/>
          </a:xfrm>
        </p:grpSpPr>
        <p:sp>
          <p:nvSpPr>
            <p:cNvPr id="16411" name="Text Box 2"/>
            <p:cNvSpPr txBox="1"/>
            <p:nvPr/>
          </p:nvSpPr>
          <p:spPr>
            <a:xfrm>
              <a:off x="113" y="300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例3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2" name="Text Box 4"/>
            <p:cNvSpPr txBox="1"/>
            <p:nvPr/>
          </p:nvSpPr>
          <p:spPr>
            <a:xfrm>
              <a:off x="549" y="988"/>
              <a:ext cx="27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的列向量叫做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</a:t>
              </a:r>
              <a:r>
                <a:rPr lang="zh-CN" altLang="en-US" sz="2400" b="1" dirty="0">
                  <a:solidFill>
                    <a:srgbClr val="6600FF"/>
                  </a:solidFill>
                  <a:latin typeface="Times New Roman" panose="02020603050405020304" pitchFamily="18" charset="0"/>
                </a:rPr>
                <a:t>单位坐标向量</a:t>
              </a:r>
              <a:endParaRPr lang="zh-CN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13" name="Object 5"/>
            <p:cNvGraphicFramePr>
              <a:graphicFrameLocks noChangeAspect="1"/>
            </p:cNvGraphicFramePr>
            <p:nvPr/>
          </p:nvGraphicFramePr>
          <p:xfrm>
            <a:off x="1701" y="346"/>
            <a:ext cx="15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" imgW="2044700" imgH="381000" progId="Equation.3">
                    <p:embed/>
                  </p:oleObj>
                </mc:Choice>
                <mc:Fallback>
                  <p:oleObj name="" r:id="rId1" imgW="2044700" imgH="3810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01" y="346"/>
                          <a:ext cx="153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Text Box 6"/>
            <p:cNvSpPr txBox="1"/>
            <p:nvPr/>
          </p:nvSpPr>
          <p:spPr>
            <a:xfrm>
              <a:off x="521" y="300"/>
              <a:ext cx="1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7"/>
            <p:cNvSpPr txBox="1"/>
            <p:nvPr/>
          </p:nvSpPr>
          <p:spPr>
            <a:xfrm>
              <a:off x="3285" y="268"/>
              <a:ext cx="14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构成           矩阵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16" name="Object 8"/>
            <p:cNvGraphicFramePr>
              <a:graphicFrameLocks noChangeAspect="1"/>
            </p:cNvGraphicFramePr>
            <p:nvPr/>
          </p:nvGraphicFramePr>
          <p:xfrm>
            <a:off x="3765" y="345"/>
            <a:ext cx="5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381000" imgH="139700" progId="Equation.3">
                    <p:embed/>
                  </p:oleObj>
                </mc:Choice>
                <mc:Fallback>
                  <p:oleObj name="" r:id="rId3" imgW="381000" imgH="139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65" y="345"/>
                          <a:ext cx="527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9"/>
            <p:cNvGraphicFramePr>
              <a:graphicFrameLocks noChangeAspect="1"/>
            </p:cNvGraphicFramePr>
            <p:nvPr/>
          </p:nvGraphicFramePr>
          <p:xfrm>
            <a:off x="521" y="655"/>
            <a:ext cx="178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5" imgW="1181100" imgH="228600" progId="Equation.3">
                    <p:embed/>
                  </p:oleObj>
                </mc:Choice>
                <mc:Fallback>
                  <p:oleObj name="" r:id="rId5" imgW="1181100" imgH="2286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1" y="655"/>
                          <a:ext cx="1785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Text Box 10"/>
            <p:cNvSpPr txBox="1"/>
            <p:nvPr/>
          </p:nvSpPr>
          <p:spPr>
            <a:xfrm>
              <a:off x="2325" y="652"/>
              <a:ext cx="1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阶单位矩阵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19" name="Object 11"/>
            <p:cNvGraphicFramePr>
              <a:graphicFrameLocks noChangeAspect="1"/>
            </p:cNvGraphicFramePr>
            <p:nvPr/>
          </p:nvGraphicFramePr>
          <p:xfrm>
            <a:off x="3424" y="655"/>
            <a:ext cx="172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7" imgW="1143000" imgH="228600" progId="Equation.3">
                    <p:embed/>
                  </p:oleObj>
                </mc:Choice>
                <mc:Fallback>
                  <p:oleObj name="" r:id="rId7" imgW="1143000" imgH="2286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24" y="655"/>
                          <a:ext cx="1728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0" name="Group 12"/>
          <p:cNvGrpSpPr/>
          <p:nvPr/>
        </p:nvGrpSpPr>
        <p:grpSpPr>
          <a:xfrm>
            <a:off x="755650" y="2133600"/>
            <a:ext cx="8035925" cy="1279525"/>
            <a:chOff x="528" y="1978"/>
            <a:chExt cx="5062" cy="806"/>
          </a:xfrm>
        </p:grpSpPr>
        <p:graphicFrame>
          <p:nvGraphicFramePr>
            <p:cNvPr id="16407" name="Object 13"/>
            <p:cNvGraphicFramePr>
              <a:graphicFrameLocks noChangeAspect="1"/>
            </p:cNvGraphicFramePr>
            <p:nvPr/>
          </p:nvGraphicFramePr>
          <p:xfrm>
            <a:off x="2592" y="2486"/>
            <a:ext cx="96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9" imgW="660400" imgH="203200" progId="Equation.3">
                    <p:embed/>
                  </p:oleObj>
                </mc:Choice>
                <mc:Fallback>
                  <p:oleObj name="" r:id="rId9" imgW="660400" imgH="2032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92" y="2486"/>
                          <a:ext cx="962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 Box 14"/>
            <p:cNvSpPr txBox="1"/>
            <p:nvPr/>
          </p:nvSpPr>
          <p:spPr>
            <a:xfrm>
              <a:off x="528" y="2016"/>
              <a:ext cx="23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证明：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维单位坐标向量组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9" name="Object 15"/>
            <p:cNvGraphicFramePr>
              <a:graphicFrameLocks noChangeAspect="1"/>
            </p:cNvGraphicFramePr>
            <p:nvPr/>
          </p:nvGraphicFramePr>
          <p:xfrm>
            <a:off x="2880" y="1978"/>
            <a:ext cx="105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1" imgW="698500" imgH="228600" progId="Equation.3">
                    <p:embed/>
                  </p:oleObj>
                </mc:Choice>
                <mc:Fallback>
                  <p:oleObj name="" r:id="rId11" imgW="698500" imgH="228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0" y="1978"/>
                          <a:ext cx="1057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Text Box 16"/>
            <p:cNvSpPr txBox="1"/>
            <p:nvPr/>
          </p:nvSpPr>
          <p:spPr>
            <a:xfrm>
              <a:off x="528" y="2016"/>
              <a:ext cx="506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                                                               能由向量组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线性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表示的充分必要条件是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45" name="Text Box 17"/>
          <p:cNvSpPr txBox="1"/>
          <p:nvPr/>
        </p:nvSpPr>
        <p:spPr>
          <a:xfrm>
            <a:off x="228600" y="3657600"/>
            <a:ext cx="500063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8160" name="Group 32"/>
          <p:cNvGrpSpPr/>
          <p:nvPr/>
        </p:nvGrpSpPr>
        <p:grpSpPr>
          <a:xfrm>
            <a:off x="838200" y="3581400"/>
            <a:ext cx="7397750" cy="1295400"/>
            <a:chOff x="528" y="2256"/>
            <a:chExt cx="4660" cy="816"/>
          </a:xfrm>
        </p:grpSpPr>
        <p:grpSp>
          <p:nvGrpSpPr>
            <p:cNvPr id="16402" name="Group 18"/>
            <p:cNvGrpSpPr/>
            <p:nvPr/>
          </p:nvGrpSpPr>
          <p:grpSpPr>
            <a:xfrm>
              <a:off x="528" y="2256"/>
              <a:ext cx="4660" cy="352"/>
              <a:chOff x="662" y="2938"/>
              <a:chExt cx="4660" cy="352"/>
            </a:xfrm>
          </p:grpSpPr>
          <p:sp>
            <p:nvSpPr>
              <p:cNvPr id="16405" name="Text Box 19"/>
              <p:cNvSpPr txBox="1"/>
              <p:nvPr/>
            </p:nvSpPr>
            <p:spPr>
              <a:xfrm>
                <a:off x="662" y="3002"/>
                <a:ext cx="46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根据定理2，向量组                      能由向量组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线性表示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06" name="Object 20"/>
              <p:cNvGraphicFramePr>
                <a:graphicFrameLocks noChangeAspect="1"/>
              </p:cNvGraphicFramePr>
              <p:nvPr/>
            </p:nvGraphicFramePr>
            <p:xfrm>
              <a:off x="2352" y="2938"/>
              <a:ext cx="105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13" imgW="698500" imgH="228600" progId="Equation.3">
                      <p:embed/>
                    </p:oleObj>
                  </mc:Choice>
                  <mc:Fallback>
                    <p:oleObj name="" r:id="rId13" imgW="698500" imgH="2286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352" y="2938"/>
                            <a:ext cx="105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3" name="Text Box 21"/>
            <p:cNvSpPr txBox="1"/>
            <p:nvPr/>
          </p:nvSpPr>
          <p:spPr>
            <a:xfrm>
              <a:off x="528" y="2736"/>
              <a:ext cx="16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的充分必要条件是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4" name="Object 22"/>
            <p:cNvGraphicFramePr>
              <a:graphicFrameLocks noChangeAspect="1"/>
            </p:cNvGraphicFramePr>
            <p:nvPr/>
          </p:nvGraphicFramePr>
          <p:xfrm>
            <a:off x="2151" y="2778"/>
            <a:ext cx="157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5" imgW="1040765" imgH="203200" progId="Equation.3">
                    <p:embed/>
                  </p:oleObj>
                </mc:Choice>
                <mc:Fallback>
                  <p:oleObj name="" r:id="rId15" imgW="1040765" imgH="2032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51" y="2778"/>
                          <a:ext cx="1576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1" name="Group 23"/>
          <p:cNvGrpSpPr/>
          <p:nvPr/>
        </p:nvGrpSpPr>
        <p:grpSpPr>
          <a:xfrm>
            <a:off x="838200" y="5019675"/>
            <a:ext cx="3581400" cy="466725"/>
            <a:chOff x="528" y="3162"/>
            <a:chExt cx="2256" cy="294"/>
          </a:xfrm>
        </p:grpSpPr>
        <p:sp>
          <p:nvSpPr>
            <p:cNvPr id="16400" name="Text Box 24"/>
            <p:cNvSpPr txBox="1"/>
            <p:nvPr/>
          </p:nvSpPr>
          <p:spPr>
            <a:xfrm>
              <a:off x="528" y="3168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1" name="Object 25"/>
            <p:cNvGraphicFramePr>
              <a:graphicFrameLocks noChangeAspect="1"/>
            </p:cNvGraphicFramePr>
            <p:nvPr/>
          </p:nvGraphicFramePr>
          <p:xfrm>
            <a:off x="824" y="3162"/>
            <a:ext cx="196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7" imgW="1295400" imgH="203200" progId="Equation.3">
                    <p:embed/>
                  </p:oleObj>
                </mc:Choice>
                <mc:Fallback>
                  <p:oleObj name="" r:id="rId17" imgW="1295400" imgH="2032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4" y="3162"/>
                          <a:ext cx="196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4" name="Text Box 26"/>
          <p:cNvSpPr txBox="1"/>
          <p:nvPr/>
        </p:nvSpPr>
        <p:spPr>
          <a:xfrm>
            <a:off x="4419600" y="4973638"/>
            <a:ext cx="441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又因为矩阵(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含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行，可知：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914400" y="5638800"/>
          <a:ext cx="1922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9" imgW="799465" imgH="203200" progId="Equation.3">
                  <p:embed/>
                </p:oleObj>
              </mc:Choice>
              <mc:Fallback>
                <p:oleObj name="" r:id="rId19" imgW="799465" imgH="203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19224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6" name="Group 28"/>
          <p:cNvGrpSpPr/>
          <p:nvPr/>
        </p:nvGrpSpPr>
        <p:grpSpPr>
          <a:xfrm>
            <a:off x="2895600" y="5638800"/>
            <a:ext cx="3141663" cy="466725"/>
            <a:chOff x="1824" y="3552"/>
            <a:chExt cx="1979" cy="294"/>
          </a:xfrm>
        </p:grpSpPr>
        <p:sp>
          <p:nvSpPr>
            <p:cNvPr id="16398" name="Text Box 29"/>
            <p:cNvSpPr txBox="1"/>
            <p:nvPr/>
          </p:nvSpPr>
          <p:spPr>
            <a:xfrm>
              <a:off x="1824" y="3552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从而得：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9" name="Object 30"/>
            <p:cNvGraphicFramePr>
              <a:graphicFrameLocks noChangeAspect="1"/>
            </p:cNvGraphicFramePr>
            <p:nvPr/>
          </p:nvGraphicFramePr>
          <p:xfrm>
            <a:off x="2592" y="3552"/>
            <a:ext cx="121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1" imgW="799465" imgH="203200" progId="Equation.3">
                    <p:embed/>
                  </p:oleObj>
                </mc:Choice>
                <mc:Fallback>
                  <p:oleObj name="" r:id="rId21" imgW="799465" imgH="2032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92" y="3552"/>
                          <a:ext cx="121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6477000" y="5638800"/>
          <a:ext cx="1770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3" imgW="736600" imgH="203200" progId="Equation.3">
                  <p:embed/>
                </p:oleObj>
              </mc:Choice>
              <mc:Fallback>
                <p:oleObj name="" r:id="rId23" imgW="736600" imgH="203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77000" y="5638800"/>
                        <a:ext cx="17700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8162" name="Ink 34"/>
              <p14:cNvContentPartPr/>
              <p14:nvPr/>
            </p14:nvContentPartPr>
            <p14:xfrm>
              <a:off x="7664450" y="2546350"/>
              <a:ext cx="350838" cy="206375"/>
            </p14:xfrm>
          </p:contentPart>
        </mc:Choice>
        <mc:Fallback xmlns="">
          <p:pic>
            <p:nvPicPr>
              <p:cNvPr id="48162" name="Ink 34"/>
            </p:nvPicPr>
            <p:blipFill>
              <a:blip r:embed="rId26"/>
            </p:blipFill>
            <p:spPr>
              <a:xfrm>
                <a:off x="7664450" y="2546350"/>
                <a:ext cx="350838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8163" name="Ink 35"/>
              <p14:cNvContentPartPr/>
              <p14:nvPr/>
            </p14:nvContentPartPr>
            <p14:xfrm>
              <a:off x="3557588" y="4089400"/>
              <a:ext cx="3403600" cy="754063"/>
            </p14:xfrm>
          </p:contentPart>
        </mc:Choice>
        <mc:Fallback xmlns="">
          <p:pic>
            <p:nvPicPr>
              <p:cNvPr id="48163" name="Ink 35"/>
            </p:nvPicPr>
            <p:blipFill>
              <a:blip r:embed="rId28"/>
            </p:blipFill>
            <p:spPr>
              <a:xfrm>
                <a:off x="3557588" y="4089400"/>
                <a:ext cx="3403600" cy="754063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nimBg="1"/>
      <p:bldP spid="48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AC3B2F-222A-4B0F-8494-AE15CE09AB2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Text Box 2"/>
          <p:cNvSpPr txBox="1"/>
          <p:nvPr/>
        </p:nvSpPr>
        <p:spPr>
          <a:xfrm>
            <a:off x="212725" y="381000"/>
            <a:ext cx="795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/>
          <p:nvPr/>
        </p:nvSpPr>
        <p:spPr>
          <a:xfrm>
            <a:off x="901700" y="381000"/>
            <a:ext cx="7251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zh-CN" sz="2400" b="1" dirty="0">
                <a:latin typeface="Times New Roman" panose="02020603050405020304" pitchFamily="18" charset="0"/>
              </a:rPr>
              <a:t>线性表示, 且它们的秩相等,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920750" y="990600"/>
            <a:ext cx="3422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证明向量组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9157" name="Text Box 5">
            <a:hlinkClick r:id="" action="ppaction://noaction"/>
          </p:cNvPr>
          <p:cNvSpPr txBox="1"/>
          <p:nvPr/>
        </p:nvSpPr>
        <p:spPr>
          <a:xfrm>
            <a:off x="338138" y="1752600"/>
            <a:ext cx="500062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59" name="Text Box 7"/>
          <p:cNvSpPr txBox="1"/>
          <p:nvPr/>
        </p:nvSpPr>
        <p:spPr>
          <a:xfrm>
            <a:off x="1016000" y="1773238"/>
            <a:ext cx="6508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因为向量组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能由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线性表示，由定理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可得：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147763" y="2459038"/>
          <a:ext cx="23447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1358900" imgH="254000" progId="Equation.3">
                  <p:embed/>
                </p:oleObj>
              </mc:Choice>
              <mc:Fallback>
                <p:oleObj name="" r:id="rId1" imgW="1358900" imgH="2540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7763" y="2459038"/>
                        <a:ext cx="23447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092200" y="3068638"/>
          <a:ext cx="26622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549400" imgH="279400" progId="Equation.3">
                  <p:embed/>
                </p:oleObj>
              </mc:Choice>
              <mc:Fallback>
                <p:oleObj name="" r:id="rId3" imgW="1549400" imgH="2794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3068638"/>
                        <a:ext cx="266223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198563" y="3754438"/>
          <a:ext cx="3733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2171700" imgH="254000" progId="Equation.3">
                  <p:embed/>
                </p:oleObj>
              </mc:Choice>
              <mc:Fallback>
                <p:oleObj name="" r:id="rId5" imgW="2171700" imgH="2540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8563" y="3754438"/>
                        <a:ext cx="37338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/>
          <p:nvPr/>
        </p:nvSpPr>
        <p:spPr>
          <a:xfrm>
            <a:off x="1016000" y="4440238"/>
            <a:ext cx="531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推论，知向量组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7" grpId="0" animBg="1"/>
      <p:bldP spid="49159" grpId="0"/>
      <p:bldP spid="49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097C0A-7B6F-4754-A81F-35A5526087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02" name="Group 2"/>
          <p:cNvGrpSpPr/>
          <p:nvPr/>
        </p:nvGrpSpPr>
        <p:grpSpPr>
          <a:xfrm>
            <a:off x="1547813" y="1625600"/>
            <a:ext cx="6316662" cy="484188"/>
            <a:chOff x="1920" y="3268"/>
            <a:chExt cx="3979" cy="305"/>
          </a:xfrm>
        </p:grpSpPr>
        <p:graphicFrame>
          <p:nvGraphicFramePr>
            <p:cNvPr id="18451" name="Object 3"/>
            <p:cNvGraphicFramePr>
              <a:graphicFrameLocks noChangeAspect="1"/>
            </p:cNvGraphicFramePr>
            <p:nvPr/>
          </p:nvGraphicFramePr>
          <p:xfrm>
            <a:off x="1920" y="3280"/>
            <a:ext cx="26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" imgW="3327400" imgH="381000" progId="Equation.3">
                    <p:embed/>
                  </p:oleObj>
                </mc:Choice>
                <mc:Fallback>
                  <p:oleObj name="" r:id="rId1" imgW="3327400" imgH="3810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0" y="3280"/>
                          <a:ext cx="2648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4"/>
            <p:cNvSpPr txBox="1"/>
            <p:nvPr/>
          </p:nvSpPr>
          <p:spPr>
            <a:xfrm>
              <a:off x="4552" y="3268"/>
              <a:ext cx="13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有解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Ax = 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)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1205" name="Text Box 5"/>
          <p:cNvSpPr txBox="1"/>
          <p:nvPr/>
        </p:nvSpPr>
        <p:spPr>
          <a:xfrm>
            <a:off x="468313" y="1100138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能由向量组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线性表示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752600" y="2286000"/>
          <a:ext cx="2085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977265" imgH="215900" progId="Equation.3">
                  <p:embed/>
                </p:oleObj>
              </mc:Choice>
              <mc:Fallback>
                <p:oleObj name="" r:id="rId3" imgW="977265" imgH="215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286000"/>
                        <a:ext cx="20859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/>
          <p:nvPr/>
        </p:nvSpPr>
        <p:spPr>
          <a:xfrm>
            <a:off x="539750" y="3044825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能由向量组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线性表示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476375" y="3549650"/>
          <a:ext cx="50260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2184400" imgH="228600" progId="Equation.3">
                  <p:embed/>
                </p:oleObj>
              </mc:Choice>
              <mc:Fallback>
                <p:oleObj name="" r:id="rId5" imgW="21844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3549650"/>
                        <a:ext cx="502602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905000" y="4191000"/>
          <a:ext cx="2087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1002665" imgH="215900" progId="Equation.3">
                  <p:embed/>
                </p:oleObj>
              </mc:Choice>
              <mc:Fallback>
                <p:oleObj name="" r:id="rId7" imgW="1002665" imgH="215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191000"/>
                        <a:ext cx="2087563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/>
          <p:nvPr/>
        </p:nvSpPr>
        <p:spPr>
          <a:xfrm>
            <a:off x="611188" y="4700588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与向量组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等价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1" name="AutoShape 11"/>
          <p:cNvSpPr/>
          <p:nvPr/>
        </p:nvSpPr>
        <p:spPr>
          <a:xfrm>
            <a:off x="903288" y="5357813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12" name="AutoShape 12"/>
          <p:cNvSpPr/>
          <p:nvPr/>
        </p:nvSpPr>
        <p:spPr>
          <a:xfrm>
            <a:off x="900113" y="4197350"/>
            <a:ext cx="936625" cy="287338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13" name="AutoShape 13"/>
          <p:cNvSpPr/>
          <p:nvPr/>
        </p:nvSpPr>
        <p:spPr>
          <a:xfrm>
            <a:off x="755650" y="2324100"/>
            <a:ext cx="936625" cy="287338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905000" y="5257800"/>
          <a:ext cx="3092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485265" imgH="215900" progId="Equation.3">
                  <p:embed/>
                </p:oleObj>
              </mc:Choice>
              <mc:Fallback>
                <p:oleObj name="" r:id="rId9" imgW="1485265" imgH="215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5257800"/>
                        <a:ext cx="309245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/>
          <p:cNvGraphicFramePr>
            <a:graphicFrameLocks noChangeAspect="1"/>
          </p:cNvGraphicFramePr>
          <p:nvPr/>
        </p:nvGraphicFramePr>
        <p:xfrm>
          <a:off x="4514850" y="3729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114300" imgH="215900" progId="Equation.3">
                  <p:embed/>
                </p:oleObj>
              </mc:Choice>
              <mc:Fallback>
                <p:oleObj name="" r:id="rId11" imgW="114300" imgH="215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72903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3886200" y="2133600"/>
          <a:ext cx="25923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1371600" imgH="482600" progId="Equation.3">
                  <p:embed/>
                </p:oleObj>
              </mc:Choice>
              <mc:Fallback>
                <p:oleObj name="" r:id="rId13" imgW="1371600" imgH="482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6200" y="2133600"/>
                        <a:ext cx="2592388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7"/>
          <p:cNvSpPr txBox="1"/>
          <p:nvPr/>
        </p:nvSpPr>
        <p:spPr>
          <a:xfrm>
            <a:off x="250825" y="333375"/>
            <a:ext cx="3275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本节小结 ：</a:t>
            </a: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51218" name="Ink 18"/>
              <p14:cNvContentPartPr/>
              <p14:nvPr/>
            </p14:nvContentPartPr>
            <p14:xfrm>
              <a:off x="1928813" y="4560888"/>
              <a:ext cx="566737" cy="592137"/>
            </p14:xfrm>
          </p:contentPart>
        </mc:Choice>
        <mc:Fallback xmlns="">
          <p:pic>
            <p:nvPicPr>
              <p:cNvPr id="51218" name="Ink 18"/>
            </p:nvPicPr>
            <p:blipFill>
              <a:blip r:embed="rId16"/>
            </p:blipFill>
            <p:spPr>
              <a:xfrm>
                <a:off x="1928813" y="4560888"/>
                <a:ext cx="566737" cy="592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1219" name="Ink 19"/>
              <p14:cNvContentPartPr/>
              <p14:nvPr/>
            </p14:nvContentPartPr>
            <p14:xfrm>
              <a:off x="3378200" y="4732338"/>
              <a:ext cx="290513" cy="411162"/>
            </p14:xfrm>
          </p:contentPart>
        </mc:Choice>
        <mc:Fallback xmlns="">
          <p:pic>
            <p:nvPicPr>
              <p:cNvPr id="51219" name="Ink 19"/>
            </p:nvPicPr>
            <p:blipFill>
              <a:blip r:embed="rId18"/>
            </p:blipFill>
            <p:spPr>
              <a:xfrm>
                <a:off x="3378200" y="4732338"/>
                <a:ext cx="290513" cy="411162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10" grpId="0"/>
      <p:bldP spid="51211" grpId="0" animBg="1"/>
      <p:bldP spid="51212" grpId="0" animBg="1"/>
      <p:bldP spid="512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8C8681-F2AB-4E14-ADE0-980508C85BE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915025" y="838200"/>
          <a:ext cx="26209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93800" imgH="241300" progId="Equation.3">
                  <p:embed/>
                </p:oleObj>
              </mc:Choice>
              <mc:Fallback>
                <p:oleObj name="" r:id="rId1" imgW="11938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15025" y="838200"/>
                        <a:ext cx="2620963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4284663" y="844550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</a:rPr>
              <a:t>维行向量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804863" y="2255838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规定：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Text Box 7"/>
          <p:cNvSpPr txBox="1"/>
          <p:nvPr/>
        </p:nvSpPr>
        <p:spPr>
          <a:xfrm>
            <a:off x="838200" y="844550"/>
            <a:ext cx="1731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</a:rPr>
              <a:t>维列向量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2555875" y="115888"/>
          <a:ext cx="12668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609600" imgH="939800" progId="Equation.3">
                  <p:embed/>
                </p:oleObj>
              </mc:Choice>
              <mc:Fallback>
                <p:oleObj name="" r:id="rId3" imgW="609600" imgH="939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115888"/>
                        <a:ext cx="12668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/>
          <p:nvPr/>
        </p:nvSpPr>
        <p:spPr>
          <a:xfrm>
            <a:off x="1908175" y="2276475"/>
            <a:ext cx="6192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sz="2400" b="1" dirty="0">
                <a:latin typeface="Times New Roman" panose="02020603050405020304" pitchFamily="18" charset="0"/>
              </a:rPr>
              <a:t>向量用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黑体小写字母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a, b,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, 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等表示，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6399" name="Group 15"/>
          <p:cNvGrpSpPr/>
          <p:nvPr/>
        </p:nvGrpSpPr>
        <p:grpSpPr>
          <a:xfrm>
            <a:off x="1917700" y="2781300"/>
            <a:ext cx="5462588" cy="457200"/>
            <a:chOff x="91" y="1797"/>
            <a:chExt cx="3441" cy="288"/>
          </a:xfrm>
        </p:grpSpPr>
        <p:sp>
          <p:nvSpPr>
            <p:cNvPr id="7185" name="Text Box 11"/>
            <p:cNvSpPr txBox="1"/>
            <p:nvPr/>
          </p:nvSpPr>
          <p:spPr>
            <a:xfrm>
              <a:off x="91" y="1797"/>
              <a:ext cx="16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行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向量则用字母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6" name="Object 12"/>
            <p:cNvGraphicFramePr>
              <a:graphicFrameLocks noChangeAspect="1"/>
            </p:cNvGraphicFramePr>
            <p:nvPr/>
          </p:nvGraphicFramePr>
          <p:xfrm>
            <a:off x="1610" y="1797"/>
            <a:ext cx="119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1803400" imgH="393700" progId="Equation.3">
                    <p:embed/>
                  </p:oleObj>
                </mc:Choice>
                <mc:Fallback>
                  <p:oleObj name="" r:id="rId5" imgW="1803400" imgH="3937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0" y="1797"/>
                          <a:ext cx="119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Text Box 13"/>
            <p:cNvSpPr txBox="1"/>
            <p:nvPr/>
          </p:nvSpPr>
          <p:spPr>
            <a:xfrm>
              <a:off x="2789" y="1797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等表示.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398" name="Text Box 14"/>
          <p:cNvSpPr txBox="1"/>
          <p:nvPr/>
        </p:nvSpPr>
        <p:spPr>
          <a:xfrm>
            <a:off x="1931988" y="3332163"/>
            <a:ext cx="566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除特别说明外，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向量都当作列向量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410" name="Text Box 26"/>
          <p:cNvSpPr txBox="1"/>
          <p:nvPr/>
        </p:nvSpPr>
        <p:spPr>
          <a:xfrm>
            <a:off x="609600" y="4437063"/>
            <a:ext cx="803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“空间”通常是作为点的集合, 即作为“空间”的元素是点,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411" name="Text Box 27"/>
          <p:cNvSpPr txBox="1"/>
          <p:nvPr/>
        </p:nvSpPr>
        <p:spPr>
          <a:xfrm>
            <a:off x="323850" y="4929188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这样的空间叫做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点空间</a:t>
            </a:r>
            <a:r>
              <a:rPr lang="zh-CN" altLang="en-US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1" name="Group 35"/>
          <p:cNvGrpSpPr/>
          <p:nvPr/>
        </p:nvGrpSpPr>
        <p:grpSpPr>
          <a:xfrm>
            <a:off x="387350" y="5427663"/>
            <a:ext cx="7631113" cy="1533525"/>
            <a:chOff x="-131" y="2087"/>
            <a:chExt cx="4891" cy="662"/>
          </a:xfrm>
        </p:grpSpPr>
        <p:sp>
          <p:nvSpPr>
            <p:cNvPr id="7182" name="Text Box 24"/>
            <p:cNvSpPr txBox="1"/>
            <p:nvPr/>
          </p:nvSpPr>
          <p:spPr>
            <a:xfrm>
              <a:off x="289" y="2087"/>
              <a:ext cx="4062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维向量的全体所组成的集合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3" name="Object 25"/>
            <p:cNvGraphicFramePr>
              <a:graphicFrameLocks noChangeAspect="1"/>
            </p:cNvGraphicFramePr>
            <p:nvPr/>
          </p:nvGraphicFramePr>
          <p:xfrm>
            <a:off x="1050" y="2251"/>
            <a:ext cx="37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781300" imgH="279400" progId="Equation.3">
                    <p:embed/>
                  </p:oleObj>
                </mc:Choice>
                <mc:Fallback>
                  <p:oleObj name="" r:id="rId7" imgW="2781300" imgH="279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0" y="2251"/>
                          <a:ext cx="3710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Text Box 31"/>
            <p:cNvSpPr txBox="1"/>
            <p:nvPr/>
          </p:nvSpPr>
          <p:spPr>
            <a:xfrm>
              <a:off x="-131" y="2461"/>
              <a:ext cx="17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叫做 </a:t>
              </a:r>
              <a:r>
                <a:rPr lang="en-US" altLang="zh-CN" sz="2400" b="1" i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维向量空间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3" grpId="0"/>
      <p:bldP spid="16398" grpId="0"/>
      <p:bldP spid="16410" grpId="0"/>
      <p:bldP spid="16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37BC22-795F-41DA-85DF-3D4317C16F4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120650" y="762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Text Box 4"/>
          <p:cNvSpPr txBox="1"/>
          <p:nvPr/>
        </p:nvSpPr>
        <p:spPr>
          <a:xfrm>
            <a:off x="1416050" y="762000"/>
            <a:ext cx="757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若干个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同维数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的列向量（或同维数的行向量）所组成的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6325" name="Text Box 5"/>
          <p:cNvSpPr txBox="1"/>
          <p:nvPr/>
        </p:nvSpPr>
        <p:spPr>
          <a:xfrm>
            <a:off x="1431925" y="1219200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集合。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6326" name="Text Box 6"/>
          <p:cNvSpPr txBox="1"/>
          <p:nvPr/>
        </p:nvSpPr>
        <p:spPr>
          <a:xfrm>
            <a:off x="812800" y="1828800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如矩阵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425825" y="1371600"/>
          <a:ext cx="23653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84300" imgH="939800" progId="Equation.3">
                  <p:embed/>
                </p:oleObj>
              </mc:Choice>
              <mc:Fallback>
                <p:oleObj name="" r:id="rId1" imgW="1384300" imgH="939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5825" y="1371600"/>
                        <a:ext cx="2365375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949575" y="1905000"/>
          <a:ext cx="4762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79400" imgH="165100" progId="Equation.3">
                  <p:embed/>
                </p:oleObj>
              </mc:Choice>
              <mc:Fallback>
                <p:oleObj name="" r:id="rId3" imgW="279400" imgH="165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9575" y="1905000"/>
                        <a:ext cx="476250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9"/>
          <p:cNvSpPr/>
          <p:nvPr/>
        </p:nvSpPr>
        <p:spPr>
          <a:xfrm>
            <a:off x="3959225" y="1447800"/>
            <a:ext cx="0" cy="1447800"/>
          </a:xfrm>
          <a:prstGeom prst="line">
            <a:avLst/>
          </a:prstGeom>
          <a:ln w="9525" cap="rnd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6330" name="Line 10"/>
          <p:cNvSpPr/>
          <p:nvPr/>
        </p:nvSpPr>
        <p:spPr>
          <a:xfrm>
            <a:off x="4645025" y="1447800"/>
            <a:ext cx="0" cy="1447800"/>
          </a:xfrm>
          <a:prstGeom prst="line">
            <a:avLst/>
          </a:prstGeom>
          <a:ln w="9525" cap="rnd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6331" name="Line 11"/>
          <p:cNvSpPr/>
          <p:nvPr/>
        </p:nvSpPr>
        <p:spPr>
          <a:xfrm>
            <a:off x="5178425" y="1447800"/>
            <a:ext cx="0" cy="1447800"/>
          </a:xfrm>
          <a:prstGeom prst="line">
            <a:avLst/>
          </a:prstGeom>
          <a:ln w="9525" cap="rnd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6332" name="Text Box 12"/>
          <p:cNvSpPr txBox="1"/>
          <p:nvPr/>
        </p:nvSpPr>
        <p:spPr>
          <a:xfrm>
            <a:off x="152400" y="35258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</a:rPr>
              <a:t>维列向量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3533775" y="3048000"/>
          <a:ext cx="9318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546100" imgH="939165" progId="Equation.3">
                  <p:embed/>
                </p:oleObj>
              </mc:Choice>
              <mc:Fallback>
                <p:oleObj name="" r:id="rId5" imgW="546100" imgH="9391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775" y="3048000"/>
                        <a:ext cx="931863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4648200" y="3657600"/>
          <a:ext cx="14938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875665" imgH="215900" progId="Equation.3">
                  <p:embed/>
                </p:oleObj>
              </mc:Choice>
              <mc:Fallback>
                <p:oleObj name="" r:id="rId7" imgW="8756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1493838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" name="Group 15"/>
          <p:cNvGrpSpPr/>
          <p:nvPr/>
        </p:nvGrpSpPr>
        <p:grpSpPr>
          <a:xfrm>
            <a:off x="120650" y="4645025"/>
            <a:ext cx="7473950" cy="457200"/>
            <a:chOff x="76" y="2928"/>
            <a:chExt cx="4708" cy="288"/>
          </a:xfrm>
        </p:grpSpPr>
        <p:graphicFrame>
          <p:nvGraphicFramePr>
            <p:cNvPr id="8219" name="Object 16"/>
            <p:cNvGraphicFramePr>
              <a:graphicFrameLocks noChangeAspect="1"/>
            </p:cNvGraphicFramePr>
            <p:nvPr/>
          </p:nvGraphicFramePr>
          <p:xfrm>
            <a:off x="1712" y="2958"/>
            <a:ext cx="8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774065" imgH="228600" progId="Equation.3">
                    <p:embed/>
                  </p:oleObj>
                </mc:Choice>
                <mc:Fallback>
                  <p:oleObj name="" r:id="rId9" imgW="774065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12" y="2958"/>
                          <a:ext cx="83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Text Box 17"/>
            <p:cNvSpPr txBox="1"/>
            <p:nvPr/>
          </p:nvSpPr>
          <p:spPr>
            <a:xfrm>
              <a:off x="76" y="2928"/>
              <a:ext cx="47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它们组成的向量组                   称为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矩阵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的列向量组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；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201988" y="3624263"/>
          <a:ext cx="3032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177800" imgH="241300" progId="Equation.3">
                  <p:embed/>
                </p:oleObj>
              </mc:Choice>
              <mc:Fallback>
                <p:oleObj name="" r:id="rId11" imgW="1778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1988" y="3624263"/>
                        <a:ext cx="303212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9" name="Group 19"/>
          <p:cNvGrpSpPr/>
          <p:nvPr/>
        </p:nvGrpSpPr>
        <p:grpSpPr>
          <a:xfrm>
            <a:off x="3581400" y="1752600"/>
            <a:ext cx="2057400" cy="838200"/>
            <a:chOff x="1776" y="1200"/>
            <a:chExt cx="1296" cy="528"/>
          </a:xfrm>
        </p:grpSpPr>
        <p:sp>
          <p:nvSpPr>
            <p:cNvPr id="8216" name="Line 20"/>
            <p:cNvSpPr/>
            <p:nvPr/>
          </p:nvSpPr>
          <p:spPr>
            <a:xfrm>
              <a:off x="1776" y="1200"/>
              <a:ext cx="1296" cy="0"/>
            </a:xfrm>
            <a:prstGeom prst="line">
              <a:avLst/>
            </a:prstGeom>
            <a:ln w="9525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7" name="Line 21"/>
            <p:cNvSpPr/>
            <p:nvPr/>
          </p:nvSpPr>
          <p:spPr>
            <a:xfrm>
              <a:off x="1776" y="1440"/>
              <a:ext cx="1296" cy="0"/>
            </a:xfrm>
            <a:prstGeom prst="line">
              <a:avLst/>
            </a:prstGeom>
            <a:ln w="9525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8" name="Line 22"/>
            <p:cNvSpPr/>
            <p:nvPr/>
          </p:nvSpPr>
          <p:spPr>
            <a:xfrm>
              <a:off x="1776" y="1728"/>
              <a:ext cx="1296" cy="0"/>
            </a:xfrm>
            <a:prstGeom prst="line">
              <a:avLst/>
            </a:prstGeom>
            <a:ln w="9525" cap="rnd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56343" name="Text Box 23"/>
          <p:cNvSpPr txBox="1"/>
          <p:nvPr/>
        </p:nvSpPr>
        <p:spPr>
          <a:xfrm>
            <a:off x="152400" y="5178425"/>
            <a:ext cx="371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矩阵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维行向量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4022725" y="5254625"/>
          <a:ext cx="6064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355600" imgH="241300" progId="Equation.3">
                  <p:embed/>
                </p:oleObj>
              </mc:Choice>
              <mc:Fallback>
                <p:oleObj name="" r:id="rId13" imgW="3556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22725" y="5254625"/>
                        <a:ext cx="60642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4632325" y="5246688"/>
          <a:ext cx="31400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841500" imgH="228600" progId="Equation.3">
                  <p:embed/>
                </p:oleObj>
              </mc:Choice>
              <mc:Fallback>
                <p:oleObj name="" r:id="rId15" imgW="18415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2325" y="5246688"/>
                        <a:ext cx="314007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6" name="Group 26"/>
          <p:cNvGrpSpPr/>
          <p:nvPr/>
        </p:nvGrpSpPr>
        <p:grpSpPr>
          <a:xfrm>
            <a:off x="146050" y="5711825"/>
            <a:ext cx="7473950" cy="457200"/>
            <a:chOff x="92" y="3600"/>
            <a:chExt cx="4708" cy="288"/>
          </a:xfrm>
        </p:grpSpPr>
        <p:graphicFrame>
          <p:nvGraphicFramePr>
            <p:cNvPr id="8214" name="Object 27"/>
            <p:cNvGraphicFramePr>
              <a:graphicFrameLocks noChangeAspect="1"/>
            </p:cNvGraphicFramePr>
            <p:nvPr/>
          </p:nvGraphicFramePr>
          <p:xfrm>
            <a:off x="1706" y="3623"/>
            <a:ext cx="98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7" imgW="914400" imgH="241300" progId="Equation.3">
                    <p:embed/>
                  </p:oleObj>
                </mc:Choice>
                <mc:Fallback>
                  <p:oleObj name="" r:id="rId17" imgW="914400" imgH="2413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06" y="3623"/>
                          <a:ext cx="98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28"/>
            <p:cNvSpPr txBox="1"/>
            <p:nvPr/>
          </p:nvSpPr>
          <p:spPr>
            <a:xfrm>
              <a:off x="92" y="3600"/>
              <a:ext cx="47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它们组成的向量组                      称为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矩阵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的行向量组.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/>
      <p:bldP spid="56325" grpId="0"/>
      <p:bldP spid="56326" grpId="0"/>
      <p:bldP spid="56332" grpId="0"/>
      <p:bldP spid="563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7346" name="Text Box 2"/>
          <p:cNvSpPr txBox="1"/>
          <p:nvPr/>
        </p:nvSpPr>
        <p:spPr>
          <a:xfrm>
            <a:off x="698500" y="173038"/>
            <a:ext cx="765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反之，由有限个向量所组成的向量组可以构成一个矩阵.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8343900" y="1524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7348" name="Group 4"/>
          <p:cNvGrpSpPr/>
          <p:nvPr/>
        </p:nvGrpSpPr>
        <p:grpSpPr>
          <a:xfrm>
            <a:off x="679450" y="685800"/>
            <a:ext cx="8426450" cy="457200"/>
            <a:chOff x="432" y="432"/>
            <a:chExt cx="5308" cy="288"/>
          </a:xfrm>
        </p:grpSpPr>
        <p:sp>
          <p:nvSpPr>
            <p:cNvPr id="9243" name="Text Box 5"/>
            <p:cNvSpPr txBox="1"/>
            <p:nvPr/>
          </p:nvSpPr>
          <p:spPr>
            <a:xfrm>
              <a:off x="432" y="432"/>
              <a:ext cx="5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由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维列向量所组成的向量组                    构成一个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×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4" name="Object 6"/>
            <p:cNvGraphicFramePr>
              <a:graphicFrameLocks noChangeAspect="1"/>
            </p:cNvGraphicFramePr>
            <p:nvPr/>
          </p:nvGraphicFramePr>
          <p:xfrm>
            <a:off x="3508" y="475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08" y="475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1" name="Text Box 7"/>
          <p:cNvSpPr txBox="1"/>
          <p:nvPr/>
        </p:nvSpPr>
        <p:spPr>
          <a:xfrm>
            <a:off x="130175" y="11430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矩阵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813050" y="1347788"/>
          <a:ext cx="2209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219200" imgH="228600" progId="Equation.3">
                  <p:embed/>
                </p:oleObj>
              </mc:Choice>
              <mc:Fallback>
                <p:oleObj name="" r:id="rId3" imgW="12192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3050" y="1347788"/>
                        <a:ext cx="22098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3" name="Group 9"/>
          <p:cNvGrpSpPr/>
          <p:nvPr/>
        </p:nvGrpSpPr>
        <p:grpSpPr>
          <a:xfrm>
            <a:off x="679450" y="1828800"/>
            <a:ext cx="8445500" cy="457200"/>
            <a:chOff x="432" y="1152"/>
            <a:chExt cx="5320" cy="288"/>
          </a:xfrm>
        </p:grpSpPr>
        <p:sp>
          <p:nvSpPr>
            <p:cNvPr id="9241" name="Text Box 10"/>
            <p:cNvSpPr txBox="1"/>
            <p:nvPr/>
          </p:nvSpPr>
          <p:spPr>
            <a:xfrm>
              <a:off x="432" y="1152"/>
              <a:ext cx="5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由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维行向量所组成的向量组                    构成一个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×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2" name="Object 11"/>
            <p:cNvGraphicFramePr>
              <a:graphicFrameLocks noChangeAspect="1"/>
            </p:cNvGraphicFramePr>
            <p:nvPr/>
          </p:nvGraphicFramePr>
          <p:xfrm>
            <a:off x="3437" y="1163"/>
            <a:ext cx="102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951865" imgH="241300" progId="Equation.3">
                    <p:embed/>
                  </p:oleObj>
                </mc:Choice>
                <mc:Fallback>
                  <p:oleObj name="" r:id="rId5" imgW="951865" imgH="2413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7" y="1163"/>
                          <a:ext cx="102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6" name="Text Box 12"/>
          <p:cNvSpPr txBox="1"/>
          <p:nvPr/>
        </p:nvSpPr>
        <p:spPr>
          <a:xfrm>
            <a:off x="146050" y="22860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矩阵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987675" y="2420938"/>
          <a:ext cx="1192213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698500" imgH="939800" progId="Equation.3">
                  <p:embed/>
                </p:oleObj>
              </mc:Choice>
              <mc:Fallback>
                <p:oleObj name="" r:id="rId7" imgW="698500" imgH="939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5" y="2420938"/>
                        <a:ext cx="1192213" cy="159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/>
          <p:nvPr/>
        </p:nvSpPr>
        <p:spPr>
          <a:xfrm>
            <a:off x="587375" y="39624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定义2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7359" name="Group 15"/>
          <p:cNvGrpSpPr/>
          <p:nvPr/>
        </p:nvGrpSpPr>
        <p:grpSpPr>
          <a:xfrm>
            <a:off x="1730375" y="3983038"/>
            <a:ext cx="4054475" cy="457200"/>
            <a:chOff x="1094" y="2509"/>
            <a:chExt cx="2554" cy="288"/>
          </a:xfrm>
        </p:grpSpPr>
        <p:sp>
          <p:nvSpPr>
            <p:cNvPr id="9239" name="Text Box 16"/>
            <p:cNvSpPr txBox="1"/>
            <p:nvPr/>
          </p:nvSpPr>
          <p:spPr>
            <a:xfrm>
              <a:off x="1094" y="2509"/>
              <a:ext cx="25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给定向量组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 ，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0" name="Object 17"/>
            <p:cNvGraphicFramePr>
              <a:graphicFrameLocks noChangeAspect="1"/>
            </p:cNvGraphicFramePr>
            <p:nvPr/>
          </p:nvGraphicFramePr>
          <p:xfrm>
            <a:off x="2500" y="2531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800100" imgH="228600" progId="Equation.3">
                    <p:embed/>
                  </p:oleObj>
                </mc:Choice>
                <mc:Fallback>
                  <p:oleObj name="" r:id="rId9" imgW="800100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00" y="2531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2" name="Text Box 18"/>
          <p:cNvSpPr txBox="1"/>
          <p:nvPr/>
        </p:nvSpPr>
        <p:spPr>
          <a:xfrm>
            <a:off x="5692775" y="3962400"/>
            <a:ext cx="2641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对于任何一组实数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185738" y="4475163"/>
          <a:ext cx="14081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825500" imgH="228600" progId="Equation.3">
                  <p:embed/>
                </p:oleObj>
              </mc:Choice>
              <mc:Fallback>
                <p:oleObj name="" r:id="rId11" imgW="8255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738" y="4475163"/>
                        <a:ext cx="140811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Text Box 20"/>
          <p:cNvSpPr txBox="1"/>
          <p:nvPr/>
        </p:nvSpPr>
        <p:spPr>
          <a:xfrm>
            <a:off x="1654175" y="44196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向量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7365" name="Group 21"/>
          <p:cNvGrpSpPr/>
          <p:nvPr/>
        </p:nvGrpSpPr>
        <p:grpSpPr>
          <a:xfrm>
            <a:off x="2638425" y="4773613"/>
            <a:ext cx="2744788" cy="401637"/>
            <a:chOff x="1679" y="3059"/>
            <a:chExt cx="1633" cy="250"/>
          </a:xfrm>
        </p:grpSpPr>
        <p:graphicFrame>
          <p:nvGraphicFramePr>
            <p:cNvPr id="9237" name="Object 22"/>
            <p:cNvGraphicFramePr>
              <a:graphicFrameLocks noChangeAspect="1"/>
            </p:cNvGraphicFramePr>
            <p:nvPr/>
          </p:nvGraphicFramePr>
          <p:xfrm>
            <a:off x="1851" y="3064"/>
            <a:ext cx="146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3" imgW="1358900" imgH="228600" progId="Equation.3">
                    <p:embed/>
                  </p:oleObj>
                </mc:Choice>
                <mc:Fallback>
                  <p:oleObj name="" r:id="rId13" imgW="13589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51" y="3064"/>
                          <a:ext cx="1461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23"/>
            <p:cNvGraphicFramePr>
              <a:graphicFrameLocks noChangeAspect="1"/>
            </p:cNvGraphicFramePr>
            <p:nvPr/>
          </p:nvGraphicFramePr>
          <p:xfrm>
            <a:off x="1679" y="3059"/>
            <a:ext cx="142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1320800" imgH="228600" progId="Equation.3">
                    <p:embed/>
                  </p:oleObj>
                </mc:Choice>
                <mc:Fallback>
                  <p:oleObj name="" r:id="rId15" imgW="13208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79" y="3059"/>
                          <a:ext cx="142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8" name="Text Box 24"/>
          <p:cNvSpPr txBox="1"/>
          <p:nvPr/>
        </p:nvSpPr>
        <p:spPr>
          <a:xfrm>
            <a:off x="130175" y="5334000"/>
            <a:ext cx="450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称为向量组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线性组合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69" name="Group 25"/>
          <p:cNvGrpSpPr/>
          <p:nvPr/>
        </p:nvGrpSpPr>
        <p:grpSpPr>
          <a:xfrm>
            <a:off x="4684713" y="5354638"/>
            <a:ext cx="4183062" cy="457200"/>
            <a:chOff x="2955" y="3373"/>
            <a:chExt cx="2635" cy="288"/>
          </a:xfrm>
        </p:grpSpPr>
        <p:graphicFrame>
          <p:nvGraphicFramePr>
            <p:cNvPr id="9235" name="Object 26"/>
            <p:cNvGraphicFramePr>
              <a:graphicFrameLocks noChangeAspect="1"/>
            </p:cNvGraphicFramePr>
            <p:nvPr/>
          </p:nvGraphicFramePr>
          <p:xfrm>
            <a:off x="2955" y="3416"/>
            <a:ext cx="8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7" imgW="774065" imgH="228600" progId="Equation.3">
                    <p:embed/>
                  </p:oleObj>
                </mc:Choice>
                <mc:Fallback>
                  <p:oleObj name="" r:id="rId17" imgW="774065" imgH="2286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55" y="3416"/>
                          <a:ext cx="83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Text Box 27"/>
            <p:cNvSpPr txBox="1"/>
            <p:nvPr/>
          </p:nvSpPr>
          <p:spPr>
            <a:xfrm>
              <a:off x="3744" y="3373"/>
              <a:ext cx="18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称为这个线性组合的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72" name="Text Box 28"/>
          <p:cNvSpPr txBox="1"/>
          <p:nvPr/>
        </p:nvSpPr>
        <p:spPr>
          <a:xfrm>
            <a:off x="114300" y="5776913"/>
            <a:ext cx="876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系数.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/>
      <p:bldP spid="57351" grpId="0"/>
      <p:bldP spid="57356" grpId="0"/>
      <p:bldP spid="57358" grpId="0"/>
      <p:bldP spid="57362" grpId="0"/>
      <p:bldP spid="57364" grpId="0"/>
      <p:bldP spid="57368" grpId="0"/>
      <p:bldP spid="573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163456-2A13-4A9C-B160-67F99E5374F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370" name="Group 2"/>
          <p:cNvGrpSpPr/>
          <p:nvPr/>
        </p:nvGrpSpPr>
        <p:grpSpPr>
          <a:xfrm>
            <a:off x="685800" y="152400"/>
            <a:ext cx="5187950" cy="457200"/>
            <a:chOff x="432" y="96"/>
            <a:chExt cx="3268" cy="288"/>
          </a:xfrm>
        </p:grpSpPr>
        <p:sp>
          <p:nvSpPr>
            <p:cNvPr id="10273" name="Text Box 3"/>
            <p:cNvSpPr txBox="1"/>
            <p:nvPr/>
          </p:nvSpPr>
          <p:spPr>
            <a:xfrm>
              <a:off x="432" y="96"/>
              <a:ext cx="3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给定向量组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和向量   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4" name="Object 4"/>
            <p:cNvGraphicFramePr>
              <a:graphicFrameLocks noChangeAspect="1"/>
            </p:cNvGraphicFramePr>
            <p:nvPr/>
          </p:nvGraphicFramePr>
          <p:xfrm>
            <a:off x="1838" y="139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800100" imgH="228600" progId="Equation.3">
                    <p:embed/>
                  </p:oleObj>
                </mc:Choice>
                <mc:Fallback>
                  <p:oleObj name="" r:id="rId1" imgW="800100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38" y="139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5"/>
            <p:cNvGraphicFramePr>
              <a:graphicFrameLocks noChangeAspect="1"/>
            </p:cNvGraphicFramePr>
            <p:nvPr/>
          </p:nvGraphicFramePr>
          <p:xfrm>
            <a:off x="3320" y="145"/>
            <a:ext cx="1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127000" imgH="177165" progId="Equation.3">
                    <p:embed/>
                  </p:oleObj>
                </mc:Choice>
                <mc:Fallback>
                  <p:oleObj name="" r:id="rId3" imgW="127000" imgH="1771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20" y="145"/>
                          <a:ext cx="13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Text Box 6"/>
          <p:cNvSpPr txBox="1"/>
          <p:nvPr/>
        </p:nvSpPr>
        <p:spPr>
          <a:xfrm>
            <a:off x="5851525" y="152400"/>
            <a:ext cx="2327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如果存在一组数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85738" y="609600"/>
          <a:ext cx="1473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862965" imgH="228600" progId="Equation.3">
                  <p:embed/>
                </p:oleObj>
              </mc:Choice>
              <mc:Fallback>
                <p:oleObj name="" r:id="rId5" imgW="862965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8" y="609600"/>
                        <a:ext cx="14732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/>
          <p:nvPr/>
        </p:nvSpPr>
        <p:spPr>
          <a:xfrm>
            <a:off x="1676400" y="5334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265363" y="1011238"/>
          <a:ext cx="33734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790700" imgH="228600" progId="Equation.3">
                  <p:embed/>
                </p:oleObj>
              </mc:Choice>
              <mc:Fallback>
                <p:oleObj name="" r:id="rId7" imgW="17907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5363" y="1011238"/>
                        <a:ext cx="3373437" cy="430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8" name="Group 10"/>
          <p:cNvGrpSpPr/>
          <p:nvPr/>
        </p:nvGrpSpPr>
        <p:grpSpPr>
          <a:xfrm>
            <a:off x="152400" y="1482725"/>
            <a:ext cx="4727575" cy="457200"/>
            <a:chOff x="96" y="886"/>
            <a:chExt cx="2978" cy="288"/>
          </a:xfrm>
        </p:grpSpPr>
        <p:sp>
          <p:nvSpPr>
            <p:cNvPr id="10271" name="Text Box 11"/>
            <p:cNvSpPr txBox="1"/>
            <p:nvPr/>
          </p:nvSpPr>
          <p:spPr>
            <a:xfrm>
              <a:off x="96" y="886"/>
              <a:ext cx="29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则向量   是向量组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的线性组合，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2" name="Object 12"/>
            <p:cNvGraphicFramePr>
              <a:graphicFrameLocks noChangeAspect="1"/>
            </p:cNvGraphicFramePr>
            <p:nvPr/>
          </p:nvGraphicFramePr>
          <p:xfrm>
            <a:off x="730" y="957"/>
            <a:ext cx="1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" y="957"/>
                          <a:ext cx="13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1" name="Text Box 13"/>
          <p:cNvSpPr txBox="1"/>
          <p:nvPr/>
        </p:nvSpPr>
        <p:spPr>
          <a:xfrm>
            <a:off x="136525" y="1905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性表示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82" name="Group 14"/>
          <p:cNvGrpSpPr/>
          <p:nvPr/>
        </p:nvGrpSpPr>
        <p:grpSpPr>
          <a:xfrm>
            <a:off x="4784725" y="1447800"/>
            <a:ext cx="4197350" cy="457200"/>
            <a:chOff x="3014" y="864"/>
            <a:chExt cx="2644" cy="288"/>
          </a:xfrm>
        </p:grpSpPr>
        <p:sp>
          <p:nvSpPr>
            <p:cNvPr id="10269" name="Text Box 15"/>
            <p:cNvSpPr txBox="1"/>
            <p:nvPr/>
          </p:nvSpPr>
          <p:spPr>
            <a:xfrm>
              <a:off x="3014" y="864"/>
              <a:ext cx="2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这时称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向量    能由向量组 </a:t>
              </a:r>
              <a:r>
                <a:rPr lang="en-US" altLang="zh-CN" sz="2400" b="1" i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线</a:t>
              </a:r>
              <a:endPara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0" name="Object 16"/>
            <p:cNvGraphicFramePr>
              <a:graphicFrameLocks noChangeAspect="1"/>
            </p:cNvGraphicFramePr>
            <p:nvPr/>
          </p:nvGraphicFramePr>
          <p:xfrm>
            <a:off x="4080" y="913"/>
            <a:ext cx="1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0" imgW="152400" imgH="228600" progId="Equation.3">
                    <p:embed/>
                  </p:oleObj>
                </mc:Choice>
                <mc:Fallback>
                  <p:oleObj name="" r:id="rId10" imgW="152400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6699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913"/>
                          <a:ext cx="13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85" name="Group 17"/>
          <p:cNvGrpSpPr/>
          <p:nvPr/>
        </p:nvGrpSpPr>
        <p:grpSpPr>
          <a:xfrm>
            <a:off x="838200" y="3830638"/>
            <a:ext cx="4514850" cy="457200"/>
            <a:chOff x="518" y="1453"/>
            <a:chExt cx="2844" cy="288"/>
          </a:xfrm>
        </p:grpSpPr>
        <p:sp>
          <p:nvSpPr>
            <p:cNvPr id="10267" name="Text Box 18"/>
            <p:cNvSpPr txBox="1"/>
            <p:nvPr/>
          </p:nvSpPr>
          <p:spPr>
            <a:xfrm>
              <a:off x="518" y="1453"/>
              <a:ext cx="28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向量    能由向量组 </a:t>
              </a: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线性表示，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8" name="Object 19"/>
            <p:cNvGraphicFramePr>
              <a:graphicFrameLocks noChangeAspect="1"/>
            </p:cNvGraphicFramePr>
            <p:nvPr/>
          </p:nvGraphicFramePr>
          <p:xfrm>
            <a:off x="1008" y="1523"/>
            <a:ext cx="1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2" imgW="127000" imgH="177165" progId="Equation.3">
                    <p:embed/>
                  </p:oleObj>
                </mc:Choice>
                <mc:Fallback>
                  <p:oleObj name="" r:id="rId12" imgW="127000" imgH="1771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8" y="1523"/>
                          <a:ext cx="13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8" name="Text Box 20"/>
          <p:cNvSpPr txBox="1"/>
          <p:nvPr/>
        </p:nvSpPr>
        <p:spPr>
          <a:xfrm>
            <a:off x="5121275" y="3810000"/>
            <a:ext cx="2006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也就是方程组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8389" name="Group 21"/>
          <p:cNvGrpSpPr/>
          <p:nvPr/>
        </p:nvGrpSpPr>
        <p:grpSpPr>
          <a:xfrm>
            <a:off x="2444750" y="4267200"/>
            <a:ext cx="3057525" cy="401638"/>
            <a:chOff x="1530" y="1776"/>
            <a:chExt cx="1919" cy="250"/>
          </a:xfrm>
        </p:grpSpPr>
        <p:graphicFrame>
          <p:nvGraphicFramePr>
            <p:cNvPr id="10265" name="Object 22"/>
            <p:cNvGraphicFramePr>
              <a:graphicFrameLocks noChangeAspect="1"/>
            </p:cNvGraphicFramePr>
            <p:nvPr/>
          </p:nvGraphicFramePr>
          <p:xfrm>
            <a:off x="1715" y="1781"/>
            <a:ext cx="173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3" imgW="1612900" imgH="228600" progId="Equation.3">
                    <p:embed/>
                  </p:oleObj>
                </mc:Choice>
                <mc:Fallback>
                  <p:oleObj name="" r:id="rId13" imgW="1612900" imgH="228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15" y="1781"/>
                          <a:ext cx="173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23"/>
            <p:cNvGraphicFramePr>
              <a:graphicFrameLocks noChangeAspect="1"/>
            </p:cNvGraphicFramePr>
            <p:nvPr/>
          </p:nvGraphicFramePr>
          <p:xfrm>
            <a:off x="1530" y="1776"/>
            <a:ext cx="143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5" imgW="1333500" imgH="228600" progId="Equation.3">
                    <p:embed/>
                  </p:oleObj>
                </mc:Choice>
                <mc:Fallback>
                  <p:oleObj name="" r:id="rId15" imgW="1333500" imgH="228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30" y="1776"/>
                          <a:ext cx="143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2" name="Text Box 24"/>
          <p:cNvSpPr txBox="1"/>
          <p:nvPr/>
        </p:nvSpPr>
        <p:spPr>
          <a:xfrm>
            <a:off x="152400" y="4648200"/>
            <a:ext cx="110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有解。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8393" name="Line 25"/>
          <p:cNvSpPr/>
          <p:nvPr/>
        </p:nvSpPr>
        <p:spPr>
          <a:xfrm>
            <a:off x="3749675" y="4648200"/>
            <a:ext cx="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1849438" y="5683250"/>
          <a:ext cx="16557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7" imgW="914400" imgH="228600" progId="Equation.3">
                  <p:embed/>
                </p:oleObj>
              </mc:Choice>
              <mc:Fallback>
                <p:oleObj name="" r:id="rId17" imgW="9144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9438" y="5683250"/>
                        <a:ext cx="1655762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3449638" y="5029200"/>
          <a:ext cx="6080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355600" imgH="939165" progId="Equation.3">
                  <p:embed/>
                </p:oleObj>
              </mc:Choice>
              <mc:Fallback>
                <p:oleObj name="" r:id="rId19" imgW="355600" imgH="9391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49638" y="5029200"/>
                        <a:ext cx="608012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4135438" y="5715000"/>
          <a:ext cx="4365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241300" imgH="177800" progId="Equation.3">
                  <p:embed/>
                </p:oleObj>
              </mc:Choice>
              <mc:Fallback>
                <p:oleObj name="" r:id="rId21" imgW="241300" imgH="177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35438" y="5715000"/>
                        <a:ext cx="4365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Text Box 29"/>
          <p:cNvSpPr txBox="1"/>
          <p:nvPr/>
        </p:nvSpPr>
        <p:spPr>
          <a:xfrm>
            <a:off x="1508125" y="19256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685800" y="2438400"/>
          <a:ext cx="25781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3" imgW="1422400" imgH="711200" progId="Equation.3">
                  <p:embed/>
                </p:oleObj>
              </mc:Choice>
              <mc:Fallback>
                <p:oleObj name="" r:id="rId23" imgW="1422400" imgH="711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5800" y="2438400"/>
                        <a:ext cx="2578100" cy="1284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9" name="Group 31"/>
          <p:cNvGrpSpPr/>
          <p:nvPr/>
        </p:nvGrpSpPr>
        <p:grpSpPr>
          <a:xfrm>
            <a:off x="3429000" y="2438400"/>
            <a:ext cx="5289550" cy="1284288"/>
            <a:chOff x="2160" y="1488"/>
            <a:chExt cx="3332" cy="809"/>
          </a:xfrm>
        </p:grpSpPr>
        <p:sp>
          <p:nvSpPr>
            <p:cNvPr id="10262" name="Text Box 32"/>
            <p:cNvSpPr txBox="1"/>
            <p:nvPr/>
          </p:nvSpPr>
          <p:spPr>
            <a:xfrm>
              <a:off x="2160" y="1754"/>
              <a:ext cx="33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即向量      能由向量组            线性表示.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3" name="Object 33"/>
            <p:cNvGraphicFramePr>
              <a:graphicFrameLocks noChangeAspect="1"/>
            </p:cNvGraphicFramePr>
            <p:nvPr/>
          </p:nvGraphicFramePr>
          <p:xfrm>
            <a:off x="2794" y="1488"/>
            <a:ext cx="305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5" imgW="266700" imgH="711200" progId="Equation.3">
                    <p:embed/>
                  </p:oleObj>
                </mc:Choice>
                <mc:Fallback>
                  <p:oleObj name="" r:id="rId25" imgW="266700" imgH="711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94" y="1488"/>
                          <a:ext cx="305" cy="8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34"/>
            <p:cNvGraphicFramePr>
              <a:graphicFrameLocks noChangeAspect="1"/>
            </p:cNvGraphicFramePr>
            <p:nvPr/>
          </p:nvGraphicFramePr>
          <p:xfrm>
            <a:off x="3994" y="1488"/>
            <a:ext cx="609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7" imgW="533400" imgH="711200" progId="Equation.3">
                    <p:embed/>
                  </p:oleObj>
                </mc:Choice>
                <mc:Fallback>
                  <p:oleObj name="" r:id="rId27" imgW="533400" imgH="711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994" y="1488"/>
                          <a:ext cx="609" cy="8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6" grpId="0"/>
      <p:bldP spid="58381" grpId="0"/>
      <p:bldP spid="58388" grpId="0"/>
      <p:bldP spid="58392" grpId="0"/>
      <p:bldP spid="583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FA3A3D-C0F9-4F98-B4E4-EF231465AA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4" name="Text Box 2"/>
          <p:cNvSpPr txBox="1"/>
          <p:nvPr/>
        </p:nvSpPr>
        <p:spPr>
          <a:xfrm>
            <a:off x="685800" y="2133600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定理1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9395" name="Group 3"/>
          <p:cNvGrpSpPr/>
          <p:nvPr/>
        </p:nvGrpSpPr>
        <p:grpSpPr>
          <a:xfrm>
            <a:off x="1736725" y="2133600"/>
            <a:ext cx="7318375" cy="457200"/>
            <a:chOff x="1094" y="2330"/>
            <a:chExt cx="4610" cy="288"/>
          </a:xfrm>
        </p:grpSpPr>
        <p:sp>
          <p:nvSpPr>
            <p:cNvPr id="11308" name="Text Box 4"/>
            <p:cNvSpPr txBox="1"/>
            <p:nvPr/>
          </p:nvSpPr>
          <p:spPr>
            <a:xfrm>
              <a:off x="1094" y="2330"/>
              <a:ext cx="46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向量  能由向量组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线性表示的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充分必要条件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是矩阵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1309" name="Object 5"/>
            <p:cNvGraphicFramePr>
              <a:graphicFrameLocks noChangeAspect="1"/>
            </p:cNvGraphicFramePr>
            <p:nvPr/>
          </p:nvGraphicFramePr>
          <p:xfrm>
            <a:off x="1592" y="2400"/>
            <a:ext cx="13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127000" imgH="177165" progId="Equation.3">
                    <p:embed/>
                  </p:oleObj>
                </mc:Choice>
                <mc:Fallback>
                  <p:oleObj name="" r:id="rId1" imgW="127000" imgH="17716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92" y="2400"/>
                          <a:ext cx="13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8" name="Group 6"/>
          <p:cNvGrpSpPr/>
          <p:nvPr/>
        </p:nvGrpSpPr>
        <p:grpSpPr>
          <a:xfrm>
            <a:off x="152400" y="2590800"/>
            <a:ext cx="7239000" cy="457200"/>
            <a:chOff x="96" y="432"/>
            <a:chExt cx="4560" cy="288"/>
          </a:xfrm>
        </p:grpSpPr>
        <p:graphicFrame>
          <p:nvGraphicFramePr>
            <p:cNvPr id="11305" name="Object 7"/>
            <p:cNvGraphicFramePr>
              <a:graphicFrameLocks noChangeAspect="1"/>
            </p:cNvGraphicFramePr>
            <p:nvPr/>
          </p:nvGraphicFramePr>
          <p:xfrm>
            <a:off x="96" y="470"/>
            <a:ext cx="129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1181100" imgH="228600" progId="Equation.3">
                    <p:embed/>
                  </p:oleObj>
                </mc:Choice>
                <mc:Fallback>
                  <p:oleObj name="" r:id="rId3" imgW="1181100" imgH="228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" y="470"/>
                          <a:ext cx="1296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Text Box 8"/>
            <p:cNvSpPr txBox="1"/>
            <p:nvPr/>
          </p:nvSpPr>
          <p:spPr>
            <a:xfrm>
              <a:off x="1324" y="432"/>
              <a:ext cx="33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的秩等于矩阵               的秩。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1307" name="Object 9"/>
            <p:cNvGraphicFramePr>
              <a:graphicFrameLocks noChangeAspect="1"/>
            </p:cNvGraphicFramePr>
            <p:nvPr/>
          </p:nvGraphicFramePr>
          <p:xfrm>
            <a:off x="2496" y="466"/>
            <a:ext cx="14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1333500" imgH="228600" progId="Equation.3">
                    <p:embed/>
                  </p:oleObj>
                </mc:Choice>
                <mc:Fallback>
                  <p:oleObj name="" r:id="rId5" imgW="1333500" imgH="2286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>
                          <a:lum bright="6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466"/>
                          <a:ext cx="148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2" name="Text Box 10"/>
          <p:cNvSpPr txBox="1"/>
          <p:nvPr/>
        </p:nvSpPr>
        <p:spPr>
          <a:xfrm>
            <a:off x="644525" y="31242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定义3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9403" name="Group 11"/>
          <p:cNvGrpSpPr/>
          <p:nvPr/>
        </p:nvGrpSpPr>
        <p:grpSpPr>
          <a:xfrm>
            <a:off x="1812925" y="3165475"/>
            <a:ext cx="6613525" cy="492125"/>
            <a:chOff x="1142" y="2954"/>
            <a:chExt cx="4166" cy="310"/>
          </a:xfrm>
        </p:grpSpPr>
        <p:sp>
          <p:nvSpPr>
            <p:cNvPr id="11302" name="Text Box 12"/>
            <p:cNvSpPr txBox="1"/>
            <p:nvPr/>
          </p:nvSpPr>
          <p:spPr>
            <a:xfrm>
              <a:off x="1142" y="2954"/>
              <a:ext cx="41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设有两个向量组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及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：                ，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303" name="Object 13"/>
            <p:cNvGraphicFramePr>
              <a:graphicFrameLocks noChangeAspect="1"/>
            </p:cNvGraphicFramePr>
            <p:nvPr/>
          </p:nvGraphicFramePr>
          <p:xfrm>
            <a:off x="2836" y="2976"/>
            <a:ext cx="8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800100" imgH="228600" progId="Equation.3">
                    <p:embed/>
                  </p:oleObj>
                </mc:Choice>
                <mc:Fallback>
                  <p:oleObj name="" r:id="rId7" imgW="800100" imgH="2286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6" y="2976"/>
                          <a:ext cx="86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14"/>
            <p:cNvGraphicFramePr>
              <a:graphicFrameLocks noChangeAspect="1"/>
            </p:cNvGraphicFramePr>
            <p:nvPr/>
          </p:nvGraphicFramePr>
          <p:xfrm>
            <a:off x="4224" y="3019"/>
            <a:ext cx="79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9" imgW="736600" imgH="228600" progId="Equation.3">
                    <p:embed/>
                  </p:oleObj>
                </mc:Choice>
                <mc:Fallback>
                  <p:oleObj name="" r:id="rId9" imgW="7366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24" y="3019"/>
                          <a:ext cx="79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7" name="Text Box 15"/>
          <p:cNvSpPr txBox="1"/>
          <p:nvPr/>
        </p:nvSpPr>
        <p:spPr>
          <a:xfrm>
            <a:off x="8213725" y="3241675"/>
            <a:ext cx="771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9408" name="Text Box 16"/>
          <p:cNvSpPr txBox="1"/>
          <p:nvPr/>
        </p:nvSpPr>
        <p:spPr>
          <a:xfrm>
            <a:off x="136525" y="3622675"/>
            <a:ext cx="6032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组中的每个向量都能由向量组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线性表示，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9409" name="Text Box 17"/>
          <p:cNvSpPr txBox="1"/>
          <p:nvPr/>
        </p:nvSpPr>
        <p:spPr>
          <a:xfrm>
            <a:off x="6019800" y="3622675"/>
            <a:ext cx="297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 </a:t>
            </a:r>
            <a:r>
              <a:rPr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能由向</a:t>
            </a:r>
            <a:endParaRPr lang="en-US" altLang="zh-CN" sz="24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0" name="Text Box 18"/>
          <p:cNvSpPr txBox="1"/>
          <p:nvPr/>
        </p:nvSpPr>
        <p:spPr>
          <a:xfrm>
            <a:off x="136525" y="4114800"/>
            <a:ext cx="267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量组 </a:t>
            </a:r>
            <a:r>
              <a:rPr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线性表示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1577975" y="241300"/>
          <a:ext cx="246221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358900" imgH="939800" progId="Equation.3">
                  <p:embed/>
                </p:oleObj>
              </mc:Choice>
              <mc:Fallback>
                <p:oleObj name="" r:id="rId11" imgW="1358900" imgH="939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7975" y="241300"/>
                        <a:ext cx="2462213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4059238" y="228600"/>
          <a:ext cx="6445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355600" imgH="939165" progId="Equation.3">
                  <p:embed/>
                </p:oleObj>
              </mc:Choice>
              <mc:Fallback>
                <p:oleObj name="" r:id="rId13" imgW="355600" imgH="9391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9238" y="228600"/>
                        <a:ext cx="644525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4689475" y="228600"/>
          <a:ext cx="87312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482600" imgH="939165" progId="Equation.3">
                  <p:embed/>
                </p:oleObj>
              </mc:Choice>
              <mc:Fallback>
                <p:oleObj name="" r:id="rId15" imgW="482600" imgH="9391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9475" y="228600"/>
                        <a:ext cx="873125" cy="169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4" name="Group 22"/>
          <p:cNvGrpSpPr/>
          <p:nvPr/>
        </p:nvGrpSpPr>
        <p:grpSpPr>
          <a:xfrm>
            <a:off x="2133600" y="381000"/>
            <a:ext cx="1219200" cy="1524000"/>
            <a:chOff x="1344" y="240"/>
            <a:chExt cx="768" cy="960"/>
          </a:xfrm>
        </p:grpSpPr>
        <p:sp>
          <p:nvSpPr>
            <p:cNvPr id="11299" name="Line 23"/>
            <p:cNvSpPr/>
            <p:nvPr/>
          </p:nvSpPr>
          <p:spPr>
            <a:xfrm>
              <a:off x="1344" y="240"/>
              <a:ext cx="0" cy="960"/>
            </a:xfrm>
            <a:prstGeom prst="line">
              <a:avLst/>
            </a:prstGeom>
            <a:ln w="9525" cap="rnd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00" name="Line 24"/>
            <p:cNvSpPr/>
            <p:nvPr/>
          </p:nvSpPr>
          <p:spPr>
            <a:xfrm>
              <a:off x="1776" y="240"/>
              <a:ext cx="0" cy="960"/>
            </a:xfrm>
            <a:prstGeom prst="line">
              <a:avLst/>
            </a:prstGeom>
            <a:ln w="9525" cap="rnd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01" name="Line 25"/>
            <p:cNvSpPr/>
            <p:nvPr/>
          </p:nvSpPr>
          <p:spPr>
            <a:xfrm>
              <a:off x="2112" y="240"/>
              <a:ext cx="0" cy="960"/>
            </a:xfrm>
            <a:prstGeom prst="line">
              <a:avLst/>
            </a:prstGeom>
            <a:ln w="9525" cap="rnd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59418" name="Group 26"/>
          <p:cNvGrpSpPr/>
          <p:nvPr/>
        </p:nvGrpSpPr>
        <p:grpSpPr>
          <a:xfrm>
            <a:off x="1716088" y="822325"/>
            <a:ext cx="2219325" cy="573088"/>
            <a:chOff x="1081" y="518"/>
            <a:chExt cx="1398" cy="361"/>
          </a:xfrm>
        </p:grpSpPr>
        <p:graphicFrame>
          <p:nvGraphicFramePr>
            <p:cNvPr id="11296" name="Object 27"/>
            <p:cNvGraphicFramePr>
              <a:graphicFrameLocks noChangeAspect="1"/>
            </p:cNvGraphicFramePr>
            <p:nvPr/>
          </p:nvGraphicFramePr>
          <p:xfrm>
            <a:off x="1081" y="528"/>
            <a:ext cx="26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7" imgW="203200" imgH="279400" progId="Equation.3">
                    <p:embed/>
                  </p:oleObj>
                </mc:Choice>
                <mc:Fallback>
                  <p:oleObj name="" r:id="rId17" imgW="203200" imgH="279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1" y="528"/>
                          <a:ext cx="263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28"/>
            <p:cNvGraphicFramePr>
              <a:graphicFrameLocks noChangeAspect="1"/>
            </p:cNvGraphicFramePr>
            <p:nvPr/>
          </p:nvGraphicFramePr>
          <p:xfrm>
            <a:off x="1407" y="528"/>
            <a:ext cx="28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9" imgW="228600" imgH="279400" progId="Equation.3">
                    <p:embed/>
                  </p:oleObj>
                </mc:Choice>
                <mc:Fallback>
                  <p:oleObj name="" r:id="rId19" imgW="228600" imgH="2794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7" y="528"/>
                          <a:ext cx="283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29"/>
            <p:cNvGraphicFramePr>
              <a:graphicFrameLocks noChangeAspect="1"/>
            </p:cNvGraphicFramePr>
            <p:nvPr/>
          </p:nvGraphicFramePr>
          <p:xfrm>
            <a:off x="2155" y="518"/>
            <a:ext cx="32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1" imgW="254000" imgH="292100" progId="Equation.3">
                    <p:embed/>
                  </p:oleObj>
                </mc:Choice>
                <mc:Fallback>
                  <p:oleObj name="" r:id="rId21" imgW="254000" imgH="292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55" y="518"/>
                          <a:ext cx="324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5089525" y="838200"/>
          <a:ext cx="320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3" imgW="152400" imgH="228600" progId="Equation.3">
                  <p:embed/>
                </p:oleObj>
              </mc:Choice>
              <mc:Fallback>
                <p:oleObj name="" r:id="rId23" imgW="1524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9525" y="838200"/>
                        <a:ext cx="3206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Text Box 31"/>
          <p:cNvSpPr txBox="1"/>
          <p:nvPr/>
        </p:nvSpPr>
        <p:spPr>
          <a:xfrm>
            <a:off x="685800" y="4689475"/>
            <a:ext cx="6375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所构成的矩阵依次记作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6934200" y="4733925"/>
          <a:ext cx="2133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5" imgW="1181100" imgH="228600" progId="Equation.3">
                  <p:embed/>
                </p:oleObj>
              </mc:Choice>
              <mc:Fallback>
                <p:oleObj name="" r:id="rId25" imgW="1181100" imgH="228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200" y="4733925"/>
                        <a:ext cx="213360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5" name="Group 33"/>
          <p:cNvGrpSpPr/>
          <p:nvPr/>
        </p:nvGrpSpPr>
        <p:grpSpPr>
          <a:xfrm>
            <a:off x="136525" y="5146675"/>
            <a:ext cx="2705100" cy="457200"/>
            <a:chOff x="86" y="698"/>
            <a:chExt cx="1704" cy="288"/>
          </a:xfrm>
        </p:grpSpPr>
        <p:sp>
          <p:nvSpPr>
            <p:cNvPr id="11294" name="Text Box 34"/>
            <p:cNvSpPr txBox="1"/>
            <p:nvPr/>
          </p:nvSpPr>
          <p:spPr>
            <a:xfrm>
              <a:off x="86" y="698"/>
              <a:ext cx="17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和                         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5" name="Object 35"/>
            <p:cNvGraphicFramePr>
              <a:graphicFrameLocks noChangeAspect="1"/>
            </p:cNvGraphicFramePr>
            <p:nvPr/>
          </p:nvGraphicFramePr>
          <p:xfrm>
            <a:off x="336" y="720"/>
            <a:ext cx="120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6" imgW="1117600" imgH="228600" progId="Equation.3">
                    <p:embed/>
                  </p:oleObj>
                </mc:Choice>
                <mc:Fallback>
                  <p:oleObj name="" r:id="rId26" imgW="1117600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36" y="720"/>
                          <a:ext cx="1201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28" name="Text Box 36"/>
          <p:cNvSpPr txBox="1"/>
          <p:nvPr/>
        </p:nvSpPr>
        <p:spPr>
          <a:xfrm>
            <a:off x="2727325" y="5105400"/>
            <a:ext cx="3578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组能由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组线性表示，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9429" name="Group 37"/>
          <p:cNvGrpSpPr/>
          <p:nvPr/>
        </p:nvGrpSpPr>
        <p:grpSpPr>
          <a:xfrm>
            <a:off x="6196013" y="5105400"/>
            <a:ext cx="2262187" cy="485775"/>
            <a:chOff x="3903" y="672"/>
            <a:chExt cx="1425" cy="306"/>
          </a:xfrm>
        </p:grpSpPr>
        <p:sp>
          <p:nvSpPr>
            <p:cNvPr id="11292" name="Text Box 38"/>
            <p:cNvSpPr txBox="1"/>
            <p:nvPr/>
          </p:nvSpPr>
          <p:spPr>
            <a:xfrm>
              <a:off x="3903" y="672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即对每个向量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3" name="Object 39"/>
            <p:cNvGraphicFramePr>
              <a:graphicFrameLocks noChangeAspect="1"/>
            </p:cNvGraphicFramePr>
            <p:nvPr/>
          </p:nvGraphicFramePr>
          <p:xfrm>
            <a:off x="5151" y="720"/>
            <a:ext cx="17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8" imgW="165100" imgH="241300" progId="Equation.3">
                    <p:embed/>
                  </p:oleObj>
                </mc:Choice>
                <mc:Fallback>
                  <p:oleObj name="" r:id="rId28" imgW="165100" imgH="2413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151" y="720"/>
                          <a:ext cx="177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32" name="Object 40"/>
          <p:cNvGraphicFramePr>
            <a:graphicFrameLocks noChangeAspect="1"/>
          </p:cNvGraphicFramePr>
          <p:nvPr/>
        </p:nvGraphicFramePr>
        <p:xfrm>
          <a:off x="196850" y="5715000"/>
          <a:ext cx="1539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0" imgW="901065" imgH="215900" progId="Equation.3">
                  <p:embed/>
                </p:oleObj>
              </mc:Choice>
              <mc:Fallback>
                <p:oleObj name="" r:id="rId30" imgW="901065" imgH="215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96850" y="5715000"/>
                        <a:ext cx="15398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3" name="Group 41"/>
          <p:cNvGrpSpPr/>
          <p:nvPr/>
        </p:nvGrpSpPr>
        <p:grpSpPr>
          <a:xfrm>
            <a:off x="1812925" y="5638800"/>
            <a:ext cx="3009900" cy="457200"/>
            <a:chOff x="1142" y="960"/>
            <a:chExt cx="1896" cy="288"/>
          </a:xfrm>
        </p:grpSpPr>
        <p:sp>
          <p:nvSpPr>
            <p:cNvPr id="11290" name="Text Box 42"/>
            <p:cNvSpPr txBox="1"/>
            <p:nvPr/>
          </p:nvSpPr>
          <p:spPr>
            <a:xfrm>
              <a:off x="1142" y="960"/>
              <a:ext cx="18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存在数                     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1" name="Object 43"/>
            <p:cNvGraphicFramePr>
              <a:graphicFrameLocks noChangeAspect="1"/>
            </p:cNvGraphicFramePr>
            <p:nvPr/>
          </p:nvGraphicFramePr>
          <p:xfrm>
            <a:off x="1815" y="990"/>
            <a:ext cx="96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2" imgW="901065" imgH="241300" progId="Equation.3">
                    <p:embed/>
                  </p:oleObj>
                </mc:Choice>
                <mc:Fallback>
                  <p:oleObj name="" r:id="rId32" imgW="901065" imgH="2413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815" y="990"/>
                          <a:ext cx="969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36" name="Text Box 44"/>
          <p:cNvSpPr txBox="1"/>
          <p:nvPr/>
        </p:nvSpPr>
        <p:spPr>
          <a:xfrm>
            <a:off x="4572000" y="56388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402" grpId="0"/>
      <p:bldP spid="59407" grpId="0"/>
      <p:bldP spid="59408" grpId="0"/>
      <p:bldP spid="59409" grpId="0"/>
      <p:bldP spid="59410" grpId="0"/>
      <p:bldP spid="59423" grpId="0"/>
      <p:bldP spid="59428" grpId="0"/>
      <p:bldP spid="59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DD2E77-65E7-4DF4-95D4-B95184226F8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833438"/>
          <a:ext cx="317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65100" imgH="241300" progId="Equation.3">
                  <p:embed/>
                </p:oleObj>
              </mc:Choice>
              <mc:Fallback>
                <p:oleObj name="" r:id="rId1" imgW="165100" imgH="241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833438"/>
                        <a:ext cx="3175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3"/>
          <p:cNvGrpSpPr/>
          <p:nvPr/>
        </p:nvGrpSpPr>
        <p:grpSpPr>
          <a:xfrm>
            <a:off x="1066800" y="833438"/>
            <a:ext cx="3087688" cy="422275"/>
            <a:chOff x="753" y="1584"/>
            <a:chExt cx="1960" cy="263"/>
          </a:xfrm>
        </p:grpSpPr>
        <p:graphicFrame>
          <p:nvGraphicFramePr>
            <p:cNvPr id="12306" name="Object 4"/>
            <p:cNvGraphicFramePr>
              <a:graphicFrameLocks noChangeAspect="1"/>
            </p:cNvGraphicFramePr>
            <p:nvPr/>
          </p:nvGraphicFramePr>
          <p:xfrm>
            <a:off x="1089" y="1584"/>
            <a:ext cx="16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1511300" imgH="228600" progId="Equation.3">
                    <p:embed/>
                  </p:oleObj>
                </mc:Choice>
                <mc:Fallback>
                  <p:oleObj name="" r:id="rId3" imgW="1511300" imgH="2286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9" y="1584"/>
                          <a:ext cx="162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5"/>
            <p:cNvGraphicFramePr>
              <a:graphicFrameLocks noChangeAspect="1"/>
            </p:cNvGraphicFramePr>
            <p:nvPr/>
          </p:nvGraphicFramePr>
          <p:xfrm>
            <a:off x="753" y="1589"/>
            <a:ext cx="17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1612900" imgH="241300" progId="Equation.3">
                    <p:embed/>
                  </p:oleObj>
                </mc:Choice>
                <mc:Fallback>
                  <p:oleObj name="" r:id="rId5" imgW="1612900" imgH="2413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3" y="1589"/>
                          <a:ext cx="1734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191000" y="833438"/>
          <a:ext cx="190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028700" imgH="228600" progId="Equation.3">
                  <p:embed/>
                </p:oleObj>
              </mc:Choice>
              <mc:Fallback>
                <p:oleObj name="" r:id="rId7" imgW="10287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833438"/>
                        <a:ext cx="19050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065838" y="304800"/>
          <a:ext cx="71596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419100" imgH="939800" progId="Equation.3">
                  <p:embed/>
                </p:oleObj>
              </mc:Choice>
              <mc:Fallback>
                <p:oleObj name="" r:id="rId9" imgW="419100" imgH="939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5838" y="304800"/>
                        <a:ext cx="715962" cy="159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/>
          <p:cNvSpPr txBox="1"/>
          <p:nvPr/>
        </p:nvSpPr>
        <p:spPr>
          <a:xfrm>
            <a:off x="152400" y="25908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从而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222375" y="2659063"/>
          <a:ext cx="14509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850900" imgH="228600" progId="Equation.3">
                  <p:embed/>
                </p:oleObj>
              </mc:Choice>
              <mc:Fallback>
                <p:oleObj name="" r:id="rId11" imgW="8509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2375" y="2659063"/>
                        <a:ext cx="145097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2667000" y="2667000"/>
          <a:ext cx="17526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1028700" imgH="228600" progId="Equation.3">
                  <p:embed/>
                </p:oleObj>
              </mc:Choice>
              <mc:Fallback>
                <p:oleObj name="" r:id="rId13" imgW="10287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17526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4419600" y="2057400"/>
          <a:ext cx="2449513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4" imgW="1435100" imgH="939800" progId="Equation.3">
                  <p:embed/>
                </p:oleObj>
              </mc:Choice>
              <mc:Fallback>
                <p:oleObj name="" r:id="rId14" imgW="1435100" imgH="939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19600" y="2057400"/>
                        <a:ext cx="2449513" cy="159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8" name="Group 12"/>
          <p:cNvGrpSpPr/>
          <p:nvPr/>
        </p:nvGrpSpPr>
        <p:grpSpPr>
          <a:xfrm>
            <a:off x="200025" y="3676650"/>
            <a:ext cx="7042150" cy="466725"/>
            <a:chOff x="76" y="3450"/>
            <a:chExt cx="4436" cy="294"/>
          </a:xfrm>
        </p:grpSpPr>
        <p:sp>
          <p:nvSpPr>
            <p:cNvPr id="12303" name="Text Box 13"/>
            <p:cNvSpPr txBox="1"/>
            <p:nvPr/>
          </p:nvSpPr>
          <p:spPr>
            <a:xfrm>
              <a:off x="76" y="3450"/>
              <a:ext cx="44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这里，矩阵                 称为这一线性表示的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系数矩阵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4" name="Object 14"/>
            <p:cNvGraphicFramePr>
              <a:graphicFrameLocks noChangeAspect="1"/>
            </p:cNvGraphicFramePr>
            <p:nvPr/>
          </p:nvGraphicFramePr>
          <p:xfrm>
            <a:off x="1152" y="3485"/>
            <a:ext cx="36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6" imgW="342900" imgH="228600" progId="Equation.3">
                    <p:embed/>
                  </p:oleObj>
                </mc:Choice>
                <mc:Fallback>
                  <p:oleObj name="" r:id="rId16" imgW="342900" imgH="228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152" y="3485"/>
                          <a:ext cx="368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5"/>
            <p:cNvGraphicFramePr>
              <a:graphicFrameLocks noChangeAspect="1"/>
            </p:cNvGraphicFramePr>
            <p:nvPr/>
          </p:nvGraphicFramePr>
          <p:xfrm>
            <a:off x="1488" y="3485"/>
            <a:ext cx="43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8" imgW="406400" imgH="241300" progId="Equation.3">
                    <p:embed/>
                  </p:oleObj>
                </mc:Choice>
                <mc:Fallback>
                  <p:oleObj name="" r:id="rId18" imgW="406400" imgH="2413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88" y="3485"/>
                          <a:ext cx="43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2" name="Text Box 16"/>
          <p:cNvSpPr txBox="1"/>
          <p:nvPr/>
        </p:nvSpPr>
        <p:spPr>
          <a:xfrm>
            <a:off x="784225" y="4343400"/>
            <a:ext cx="790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与向量组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能相互线性表示，则称这两个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3" name="Text Box 17"/>
          <p:cNvSpPr txBox="1"/>
          <p:nvPr/>
        </p:nvSpPr>
        <p:spPr>
          <a:xfrm>
            <a:off x="120650" y="480060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7086600" y="927100"/>
          <a:ext cx="1539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0" imgW="901065" imgH="215900" progId="Equation.3">
                  <p:embed/>
                </p:oleObj>
              </mc:Choice>
              <mc:Fallback>
                <p:oleObj name="" r:id="rId20" imgW="901065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86600" y="927100"/>
                        <a:ext cx="15398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32" grpId="0"/>
      <p:bldP spid="604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EDAB10-90AB-4889-8DBA-59F7B4C4AB3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8" name="Text Box 1026"/>
          <p:cNvSpPr txBox="1"/>
          <p:nvPr/>
        </p:nvSpPr>
        <p:spPr>
          <a:xfrm>
            <a:off x="39688" y="990600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定理2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082" name="Group 1050"/>
          <p:cNvGrpSpPr/>
          <p:nvPr/>
        </p:nvGrpSpPr>
        <p:grpSpPr>
          <a:xfrm>
            <a:off x="990600" y="990600"/>
            <a:ext cx="7467600" cy="2590800"/>
            <a:chOff x="624" y="240"/>
            <a:chExt cx="4704" cy="1632"/>
          </a:xfrm>
        </p:grpSpPr>
        <p:grpSp>
          <p:nvGrpSpPr>
            <p:cNvPr id="13326" name="Group 1027"/>
            <p:cNvGrpSpPr/>
            <p:nvPr/>
          </p:nvGrpSpPr>
          <p:grpSpPr>
            <a:xfrm>
              <a:off x="624" y="240"/>
              <a:ext cx="4512" cy="335"/>
              <a:chOff x="624" y="240"/>
              <a:chExt cx="4512" cy="335"/>
            </a:xfrm>
          </p:grpSpPr>
          <p:sp>
            <p:nvSpPr>
              <p:cNvPr id="13337" name="Text Box 1028"/>
              <p:cNvSpPr txBox="1"/>
              <p:nvPr/>
            </p:nvSpPr>
            <p:spPr>
              <a:xfrm>
                <a:off x="624" y="240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38" name="Object 1029"/>
              <p:cNvGraphicFramePr>
                <a:graphicFrameLocks noChangeAspect="1"/>
              </p:cNvGraphicFramePr>
              <p:nvPr/>
            </p:nvGraphicFramePr>
            <p:xfrm>
              <a:off x="1248" y="240"/>
              <a:ext cx="129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1" imgW="889000" imgH="228600" progId="Equation.3">
                      <p:embed/>
                    </p:oleObj>
                  </mc:Choice>
                  <mc:Fallback>
                    <p:oleObj name="" r:id="rId1" imgW="889000" imgH="2286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48" y="240"/>
                            <a:ext cx="1296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9" name="Object 1030"/>
              <p:cNvGraphicFramePr>
                <a:graphicFrameLocks noChangeAspect="1"/>
              </p:cNvGraphicFramePr>
              <p:nvPr/>
            </p:nvGraphicFramePr>
            <p:xfrm>
              <a:off x="3600" y="259"/>
              <a:ext cx="153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3" imgW="2044700" imgH="381000" progId="Equation.3">
                      <p:embed/>
                    </p:oleObj>
                  </mc:Choice>
                  <mc:Fallback>
                    <p:oleObj name="" r:id="rId3" imgW="2044700" imgH="3810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00" y="259"/>
                            <a:ext cx="1536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0" name="Text Box 1031"/>
              <p:cNvSpPr txBox="1"/>
              <p:nvPr/>
            </p:nvSpPr>
            <p:spPr>
              <a:xfrm>
                <a:off x="2544" y="240"/>
                <a:ext cx="10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能由向量组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27" name="Group 1032"/>
            <p:cNvGrpSpPr/>
            <p:nvPr/>
          </p:nvGrpSpPr>
          <p:grpSpPr>
            <a:xfrm>
              <a:off x="624" y="672"/>
              <a:ext cx="4548" cy="331"/>
              <a:chOff x="624" y="672"/>
              <a:chExt cx="4548" cy="331"/>
            </a:xfrm>
          </p:grpSpPr>
          <p:sp>
            <p:nvSpPr>
              <p:cNvPr id="13335" name="Text Box 1033"/>
              <p:cNvSpPr txBox="1"/>
              <p:nvPr/>
            </p:nvSpPr>
            <p:spPr>
              <a:xfrm>
                <a:off x="624" y="685"/>
                <a:ext cx="45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线性表示的充分必要条件是矩阵                            的秩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36" name="Object 1034"/>
              <p:cNvGraphicFramePr>
                <a:graphicFrameLocks noChangeAspect="1"/>
              </p:cNvGraphicFramePr>
              <p:nvPr/>
            </p:nvGraphicFramePr>
            <p:xfrm>
              <a:off x="3360" y="672"/>
              <a:ext cx="1344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5" imgW="1143000" imgH="228600" progId="Equation.3">
                      <p:embed/>
                    </p:oleObj>
                  </mc:Choice>
                  <mc:Fallback>
                    <p:oleObj name="" r:id="rId5" imgW="1143000" imgH="2286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60" y="672"/>
                            <a:ext cx="1344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8" name="Group 1035"/>
            <p:cNvGrpSpPr/>
            <p:nvPr/>
          </p:nvGrpSpPr>
          <p:grpSpPr>
            <a:xfrm>
              <a:off x="624" y="1104"/>
              <a:ext cx="4704" cy="336"/>
              <a:chOff x="624" y="1104"/>
              <a:chExt cx="4704" cy="336"/>
            </a:xfrm>
          </p:grpSpPr>
          <p:sp>
            <p:nvSpPr>
              <p:cNvPr id="13332" name="Text Box 1036"/>
              <p:cNvSpPr txBox="1"/>
              <p:nvPr/>
            </p:nvSpPr>
            <p:spPr>
              <a:xfrm>
                <a:off x="4704" y="1104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的秩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Text Box 1037"/>
              <p:cNvSpPr txBox="1"/>
              <p:nvPr/>
            </p:nvSpPr>
            <p:spPr>
              <a:xfrm>
                <a:off x="624" y="1104"/>
                <a:ext cx="8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等于矩阵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34" name="Object 1038"/>
              <p:cNvGraphicFramePr>
                <a:graphicFrameLocks noChangeAspect="1"/>
              </p:cNvGraphicFramePr>
              <p:nvPr/>
            </p:nvGraphicFramePr>
            <p:xfrm>
              <a:off x="1476" y="1109"/>
              <a:ext cx="322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7" imgW="2133600" imgH="228600" progId="Equation.3">
                      <p:embed/>
                    </p:oleObj>
                  </mc:Choice>
                  <mc:Fallback>
                    <p:oleObj name="" r:id="rId7" imgW="2133600" imgH="228600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6" y="1109"/>
                            <a:ext cx="3228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9" name="Group 1039"/>
            <p:cNvGrpSpPr/>
            <p:nvPr/>
          </p:nvGrpSpPr>
          <p:grpSpPr>
            <a:xfrm>
              <a:off x="624" y="1536"/>
              <a:ext cx="1845" cy="336"/>
              <a:chOff x="624" y="1536"/>
              <a:chExt cx="1845" cy="336"/>
            </a:xfrm>
          </p:grpSpPr>
          <p:sp>
            <p:nvSpPr>
              <p:cNvPr id="13330" name="Text Box 1040"/>
              <p:cNvSpPr txBox="1"/>
              <p:nvPr/>
            </p:nvSpPr>
            <p:spPr>
              <a:xfrm>
                <a:off x="624" y="153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即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31" name="Object 1041"/>
              <p:cNvGraphicFramePr>
                <a:graphicFrameLocks noChangeAspect="1"/>
              </p:cNvGraphicFramePr>
              <p:nvPr/>
            </p:nvGraphicFramePr>
            <p:xfrm>
              <a:off x="912" y="1578"/>
              <a:ext cx="155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9" imgW="1028065" imgH="203200" progId="Equation.3">
                      <p:embed/>
                    </p:oleObj>
                  </mc:Choice>
                  <mc:Fallback>
                    <p:oleObj name="" r:id="rId9" imgW="1028065" imgH="2032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12" y="1578"/>
                            <a:ext cx="1557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074" name="Text Box 1042"/>
          <p:cNvSpPr txBox="1"/>
          <p:nvPr/>
        </p:nvSpPr>
        <p:spPr>
          <a:xfrm>
            <a:off x="0" y="38227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083" name="Group 1051"/>
          <p:cNvGrpSpPr/>
          <p:nvPr/>
        </p:nvGrpSpPr>
        <p:grpSpPr>
          <a:xfrm>
            <a:off x="914400" y="3822700"/>
            <a:ext cx="6781800" cy="1219200"/>
            <a:chOff x="576" y="2024"/>
            <a:chExt cx="4272" cy="768"/>
          </a:xfrm>
        </p:grpSpPr>
        <p:grpSp>
          <p:nvGrpSpPr>
            <p:cNvPr id="13319" name="Group 1043"/>
            <p:cNvGrpSpPr/>
            <p:nvPr/>
          </p:nvGrpSpPr>
          <p:grpSpPr>
            <a:xfrm>
              <a:off x="576" y="2024"/>
              <a:ext cx="4176" cy="335"/>
              <a:chOff x="624" y="1968"/>
              <a:chExt cx="4176" cy="335"/>
            </a:xfrm>
          </p:grpSpPr>
          <p:sp>
            <p:nvSpPr>
              <p:cNvPr id="13322" name="Text Box 1044"/>
              <p:cNvSpPr txBox="1"/>
              <p:nvPr/>
            </p:nvSpPr>
            <p:spPr>
              <a:xfrm>
                <a:off x="624" y="1968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23" name="Object 1045"/>
              <p:cNvGraphicFramePr>
                <a:graphicFrameLocks noChangeAspect="1"/>
              </p:cNvGraphicFramePr>
              <p:nvPr/>
            </p:nvGraphicFramePr>
            <p:xfrm>
              <a:off x="3504" y="1968"/>
              <a:ext cx="129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11" imgW="889000" imgH="228600" progId="Equation.3">
                      <p:embed/>
                    </p:oleObj>
                  </mc:Choice>
                  <mc:Fallback>
                    <p:oleObj name="" r:id="rId11" imgW="889000" imgH="2286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04" y="1968"/>
                            <a:ext cx="1296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4" name="Object 1046"/>
              <p:cNvGraphicFramePr>
                <a:graphicFrameLocks noChangeAspect="1"/>
              </p:cNvGraphicFramePr>
              <p:nvPr/>
            </p:nvGraphicFramePr>
            <p:xfrm>
              <a:off x="1248" y="1987"/>
              <a:ext cx="153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13" imgW="2044700" imgH="381000" progId="Equation.3">
                      <p:embed/>
                    </p:oleObj>
                  </mc:Choice>
                  <mc:Fallback>
                    <p:oleObj name="" r:id="rId13" imgW="2044700" imgH="3810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48" y="1987"/>
                            <a:ext cx="1536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5" name="Text Box 1047"/>
              <p:cNvSpPr txBox="1"/>
              <p:nvPr/>
            </p:nvSpPr>
            <p:spPr>
              <a:xfrm>
                <a:off x="2688" y="1968"/>
                <a:ext cx="8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与向量组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20" name="Text Box 1048"/>
            <p:cNvSpPr txBox="1"/>
            <p:nvPr/>
          </p:nvSpPr>
          <p:spPr>
            <a:xfrm>
              <a:off x="576" y="2456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等价的充分必要条件是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1" name="Object 1049"/>
            <p:cNvGraphicFramePr>
              <a:graphicFrameLocks noChangeAspect="1"/>
            </p:cNvGraphicFramePr>
            <p:nvPr/>
          </p:nvGraphicFramePr>
          <p:xfrm>
            <a:off x="2541" y="2498"/>
            <a:ext cx="23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4" imgW="1524000" imgH="203200" progId="Equation.3">
                    <p:embed/>
                  </p:oleObj>
                </mc:Choice>
                <mc:Fallback>
                  <p:oleObj name="" r:id="rId14" imgW="1524000" imgH="203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41" y="2498"/>
                          <a:ext cx="2307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B7FAE-DA3C-4D71-BC70-7E754893126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171450" y="11430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860425" y="106680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290638" y="381000"/>
          <a:ext cx="671036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225800" imgH="914400" progId="Equation.3">
                  <p:embed/>
                </p:oleObj>
              </mc:Choice>
              <mc:Fallback>
                <p:oleObj name="" r:id="rId1" imgW="3225800" imgH="914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381000"/>
                        <a:ext cx="6710362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5"/>
          <p:cNvGrpSpPr/>
          <p:nvPr/>
        </p:nvGrpSpPr>
        <p:grpSpPr>
          <a:xfrm>
            <a:off x="873125" y="2349500"/>
            <a:ext cx="5799138" cy="490538"/>
            <a:chOff x="550" y="1480"/>
            <a:chExt cx="3653" cy="309"/>
          </a:xfrm>
        </p:grpSpPr>
        <p:sp>
          <p:nvSpPr>
            <p:cNvPr id="14348" name="Text Box 6"/>
            <p:cNvSpPr txBox="1"/>
            <p:nvPr/>
          </p:nvSpPr>
          <p:spPr>
            <a:xfrm>
              <a:off x="550" y="1494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证明向量组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9" name="Object 7"/>
            <p:cNvGraphicFramePr>
              <a:graphicFrameLocks noChangeAspect="1"/>
            </p:cNvGraphicFramePr>
            <p:nvPr/>
          </p:nvGraphicFramePr>
          <p:xfrm>
            <a:off x="1648" y="1488"/>
            <a:ext cx="45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342900" imgH="215900" progId="Equation.3">
                    <p:embed/>
                  </p:oleObj>
                </mc:Choice>
                <mc:Fallback>
                  <p:oleObj name="" r:id="rId3" imgW="342900" imgH="2159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48" y="1488"/>
                          <a:ext cx="45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8"/>
            <p:cNvSpPr txBox="1"/>
            <p:nvPr/>
          </p:nvSpPr>
          <p:spPr>
            <a:xfrm>
              <a:off x="2016" y="1501"/>
              <a:ext cx="21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与向量组               等价。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1" name="Object 9"/>
            <p:cNvGraphicFramePr>
              <a:graphicFrameLocks noChangeAspect="1"/>
            </p:cNvGraphicFramePr>
            <p:nvPr/>
          </p:nvGraphicFramePr>
          <p:xfrm>
            <a:off x="2859" y="1480"/>
            <a:ext cx="69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5" imgW="520700" imgH="228600" progId="Equation.3">
                    <p:embed/>
                  </p:oleObj>
                </mc:Choice>
                <mc:Fallback>
                  <p:oleObj name="" r:id="rId5" imgW="520700" imgH="2286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9" y="1480"/>
                          <a:ext cx="693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2" name="Text Box 10"/>
          <p:cNvSpPr txBox="1"/>
          <p:nvPr/>
        </p:nvSpPr>
        <p:spPr>
          <a:xfrm>
            <a:off x="228600" y="3190875"/>
            <a:ext cx="806450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分析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143000" y="3208338"/>
          <a:ext cx="4457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854200" imgH="228600" progId="Equation.3">
                  <p:embed/>
                </p:oleObj>
              </mc:Choice>
              <mc:Fallback>
                <p:oleObj name="" r:id="rId7" imgW="18542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208338"/>
                        <a:ext cx="44577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/>
          <p:nvPr/>
        </p:nvSpPr>
        <p:spPr>
          <a:xfrm>
            <a:off x="1143000" y="3962400"/>
            <a:ext cx="340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根据定理2我们只需证明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285" name="Text Box 13"/>
          <p:cNvSpPr txBox="1"/>
          <p:nvPr/>
        </p:nvSpPr>
        <p:spPr>
          <a:xfrm>
            <a:off x="1219200" y="4648200"/>
            <a:ext cx="73914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因此我们需要把矩阵(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化成行阶梯形，从而观察得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出结论。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416425" y="3952875"/>
          <a:ext cx="3660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524000" imgH="203200" progId="Equation.3">
                  <p:embed/>
                </p:oleObj>
              </mc:Choice>
              <mc:Fallback>
                <p:oleObj name="" r:id="rId9" imgW="1524000" imgH="203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6425" y="3952875"/>
                        <a:ext cx="36607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animBg="1"/>
      <p:bldP spid="54284" grpId="0"/>
      <p:bldP spid="54285" grpId="0"/>
    </p:bldLst>
  </p:timing>
</p:sld>
</file>

<file path=ppt/tags/tag1.xml><?xml version="1.0" encoding="utf-8"?>
<p:tagLst xmlns:p="http://schemas.openxmlformats.org/presentationml/2006/main">
  <p:tag name="KSO_WM_DOC_GUID" val="{f82389a4-a5fa-4924-87f9-57b293ec4a03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全屏显示(4:3)</PresentationFormat>
  <Paragraphs>288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114</vt:i4>
      </vt:variant>
      <vt:variant>
        <vt:lpstr>幻灯片标题</vt:lpstr>
      </vt:variant>
      <vt:variant>
        <vt:i4>13</vt:i4>
      </vt:variant>
    </vt:vector>
  </HeadingPairs>
  <TitlesOfParts>
    <vt:vector size="138" baseType="lpstr">
      <vt:lpstr>Arial</vt:lpstr>
      <vt:lpstr>宋体</vt:lpstr>
      <vt:lpstr>Wingdings</vt:lpstr>
      <vt:lpstr>Times New Roman</vt:lpstr>
      <vt:lpstr>黑体</vt:lpstr>
      <vt:lpstr>Symbol</vt:lpstr>
      <vt:lpstr>隶书</vt:lpstr>
      <vt:lpstr>微软雅黑</vt:lpstr>
      <vt:lpstr>Arial Unicode MS</vt:lpstr>
      <vt:lpstr>自定义设计方案</vt:lpstr>
      <vt:lpstr>Network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ljy</dc:creator>
  <cp:lastModifiedBy>Ggapsong</cp:lastModifiedBy>
  <cp:revision>60</cp:revision>
  <dcterms:created xsi:type="dcterms:W3CDTF">2000-05-25T14:16:06Z</dcterms:created>
  <dcterms:modified xsi:type="dcterms:W3CDTF">2019-04-03T08:39:13Z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