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17"/>
  </p:handoutMasterIdLst>
  <p:sldIdLst>
    <p:sldId id="307" r:id="rId4"/>
    <p:sldId id="308" r:id="rId5"/>
    <p:sldId id="277" r:id="rId6"/>
    <p:sldId id="278" r:id="rId7"/>
    <p:sldId id="279" r:id="rId8"/>
    <p:sldId id="280" r:id="rId9"/>
    <p:sldId id="300" r:id="rId10"/>
    <p:sldId id="312" r:id="rId11"/>
    <p:sldId id="281" r:id="rId12"/>
    <p:sldId id="313" r:id="rId13"/>
    <p:sldId id="309" r:id="rId14"/>
    <p:sldId id="311" r:id="rId15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0066"/>
    <a:srgbClr val="FF3399"/>
    <a:srgbClr val="00FF00"/>
    <a:srgbClr val="FF0000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/>
    <p:restoredTop sz="94634"/>
  </p:normalViewPr>
  <p:slideViewPr>
    <p:cSldViewPr showGuides="1">
      <p:cViewPr varScale="1">
        <p:scale>
          <a:sx n="87" d="100"/>
          <a:sy n="87" d="100"/>
        </p:scale>
        <p:origin x="1062" y="66"/>
      </p:cViewPr>
      <p:guideLst>
        <p:guide orient="horz" pos="3744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1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5.wmf"/><Relationship Id="rId4" Type="http://schemas.openxmlformats.org/officeDocument/2006/relationships/image" Target="../media/image20.wmf"/><Relationship Id="rId3" Type="http://schemas.openxmlformats.org/officeDocument/2006/relationships/image" Target="../media/image2.wmf"/><Relationship Id="rId2" Type="http://schemas.openxmlformats.org/officeDocument/2006/relationships/image" Target="../media/image19.wmf"/><Relationship Id="rId19" Type="http://schemas.openxmlformats.org/officeDocument/2006/relationships/image" Target="../media/image34.wmf"/><Relationship Id="rId18" Type="http://schemas.openxmlformats.org/officeDocument/2006/relationships/image" Target="../media/image33.wmf"/><Relationship Id="rId17" Type="http://schemas.openxmlformats.org/officeDocument/2006/relationships/image" Target="../media/image32.wmf"/><Relationship Id="rId16" Type="http://schemas.openxmlformats.org/officeDocument/2006/relationships/image" Target="../media/image31.wmf"/><Relationship Id="rId15" Type="http://schemas.openxmlformats.org/officeDocument/2006/relationships/image" Target="../media/image30.wmf"/><Relationship Id="rId14" Type="http://schemas.openxmlformats.org/officeDocument/2006/relationships/image" Target="../media/image29.wmf"/><Relationship Id="rId13" Type="http://schemas.openxmlformats.org/officeDocument/2006/relationships/image" Target="../media/image28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7" Type="http://schemas.openxmlformats.org/officeDocument/2006/relationships/image" Target="../media/image58.wmf"/><Relationship Id="rId16" Type="http://schemas.openxmlformats.org/officeDocument/2006/relationships/image" Target="../media/image57.wmf"/><Relationship Id="rId15" Type="http://schemas.openxmlformats.org/officeDocument/2006/relationships/image" Target="../media/image56.wmf"/><Relationship Id="rId14" Type="http://schemas.openxmlformats.org/officeDocument/2006/relationships/image" Target="../media/image55.wmf"/><Relationship Id="rId13" Type="http://schemas.openxmlformats.org/officeDocument/2006/relationships/image" Target="../media/image54.wmf"/><Relationship Id="rId12" Type="http://schemas.openxmlformats.org/officeDocument/2006/relationships/image" Target="../media/image53.wmf"/><Relationship Id="rId11" Type="http://schemas.openxmlformats.org/officeDocument/2006/relationships/image" Target="../media/image52.wmf"/><Relationship Id="rId10" Type="http://schemas.openxmlformats.org/officeDocument/2006/relationships/image" Target="../media/image51.wmf"/><Relationship Id="rId1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6" Type="http://schemas.openxmlformats.org/officeDocument/2006/relationships/image" Target="../media/image74.wmf"/><Relationship Id="rId15" Type="http://schemas.openxmlformats.org/officeDocument/2006/relationships/image" Target="../media/image73.wmf"/><Relationship Id="rId14" Type="http://schemas.openxmlformats.org/officeDocument/2006/relationships/image" Target="../media/image72.wmf"/><Relationship Id="rId13" Type="http://schemas.openxmlformats.org/officeDocument/2006/relationships/image" Target="../media/image71.wmf"/><Relationship Id="rId12" Type="http://schemas.openxmlformats.org/officeDocument/2006/relationships/image" Target="../media/image70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2" Type="http://schemas.openxmlformats.org/officeDocument/2006/relationships/image" Target="../media/image85.wmf"/><Relationship Id="rId11" Type="http://schemas.openxmlformats.org/officeDocument/2006/relationships/image" Target="../media/image84.wmf"/><Relationship Id="rId10" Type="http://schemas.openxmlformats.org/officeDocument/2006/relationships/image" Target="../media/image83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75.wmf"/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89.wmf"/><Relationship Id="rId11" Type="http://schemas.openxmlformats.org/officeDocument/2006/relationships/image" Target="../media/image83.wmf"/><Relationship Id="rId10" Type="http://schemas.openxmlformats.org/officeDocument/2006/relationships/image" Target="../media/image1.wmf"/><Relationship Id="rId1" Type="http://schemas.openxmlformats.org/officeDocument/2006/relationships/image" Target="../media/image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AA210-DCA6-4EAB-918C-52B72FC34E91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0-11-03T07:01:3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0 327,'0'-21,"24"21,-24 0,23 0,-23 0,48-21,0 21,71-21,0-1,47 1,49-1,23 1,47-44,25 23,23 42,0 0,24 0,-47 0,-25 0,1 0,-48 0,-71 0,-1 0,-70 0,-25 0,0 22,-23-2,-48-20,24 22,0-1,0-21,-24 22,23-22,49 21,-1 1,24-1,1-21,70 0,1 0,23 0,-47 0,95 0,-47 0,23 0,-24 0,1 0,-25 0,-70 0,-25 0,-23 0,-1 0,1 22,-24-22,-1 21,1-21,0 21,0-21,0 0,47 43,1-43,70 0,25 0,-24 0,47 0,48 0,-47 0,23 21,-24 1,25 21,-25-21,-23-1,-1 21,1 1,-24 0,-24-21,0-1,-24 1,48 20,-48-42,0 0,1 0,46 0,-23 0,24 0,0 0,24 0,-1 0,1 0,-48 0,0 0,24 0,-48 21,0-21,24 0,-47 22,-1-1,24-21,-23 0,-1 0,25 0,-49 0,25 0,-25 0,-23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0-11-03T07:01:4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0 461,'0'-22,"0"22,0-21,24 21,0-21,-24 21,48-21,-48 0,47 21,-23 0,71-21,-23-21,23 42,0 0,48-42,-24 42,24 0,-24 0,24 0,0 0,0 0,-24 0,48 0,-72 0,1 0,47 0,-48 0,-24 0,25 0,-25 0,0 0,1 0,-1 0,1 0,-1 0,1 0,23 0,-23 0,47-21,-24 21,24-21,0-1,-24 1,1 21,47-21,-72 0,1 21,-1 0,-23 0,23 0,1 0,-1 0,0 0,25 0,-1-21,-23 21,-1 0,24-21,-23 21,23-21,-47 21,23 0,1 0,-1 0,-23 0,23 0,1 0,23 0,0 0,24 0,0 0,0 0,-23 0,-1 0,-23 0,-25 0,25 0,-25 0,-23 0,24 0,-1 0,1 0,23 0,1 0,-1 0,1 0,23 0,0 0,-23 0,23 0,24 0,0 0,-47 0,47 0,-24 0,0 0,1 0,-25 0,72 21,-24-21,-23 0,23 21,0 0,47 0,-46 0,-25 0,0 1,24-1,-23-21,-25 0,0 0,-23 0,0 0,-1 0,-23 0,0 0,0 0,0 0,0 0,-1 0,1 0,0 0,-24 0,24 0,-24 0,24 0,-1 0,1 0,0 0,0 0,24 0,-1 0,72 0,24 0,-24 0,48 0,-48 0,24 0,24 21,-72-21,48 0,-48 21,-23 0,-25-21,1 0,-24 0,0 0,23 0,-47 0,24 0,-24 0,24 0,-24 0,24 0,0 0,-24 0,23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D49E6D-C4C7-4575-9102-30352ECFE25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075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6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669088"/>
            <a:ext cx="539750" cy="188913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9575" y="6669088"/>
            <a:ext cx="574675" cy="188913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42933-831D-4CC4-BD8A-BFA325B7F8D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FFFF"/>
            </a:gs>
            <a:gs pos="100000">
              <a:srgbClr val="FFFF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kumimoji="0" sz="1400" b="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0"/>
              </a:spcBef>
              <a:buFontTx/>
              <a:buNone/>
              <a:defRPr kumimoji="0" sz="1400" b="0" smtClean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kumimoji="0" sz="1400" b="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44B36-CFAA-4B56-9D7D-70BF5FAC54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669088"/>
            <a:ext cx="539750" cy="188913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9575" y="6669088"/>
            <a:ext cx="574675" cy="188913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第二级</a:t>
            </a:r>
            <a:endParaRPr lang="en-US" altLang="zh-CN" dirty="0"/>
          </a:p>
          <a:p>
            <a:pPr lvl="2"/>
            <a:r>
              <a:rPr lang="en-US" altLang="zh-CN" dirty="0"/>
              <a:t>第三级</a:t>
            </a:r>
            <a:endParaRPr lang="en-US" altLang="zh-CN" dirty="0"/>
          </a:p>
          <a:p>
            <a:pPr lvl="3"/>
            <a:r>
              <a:rPr lang="en-US" altLang="zh-CN" dirty="0"/>
              <a:t>第四级</a:t>
            </a:r>
            <a:endParaRPr lang="en-US" altLang="zh-CN" dirty="0"/>
          </a:p>
          <a:p>
            <a:pPr lvl="4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0" sz="1000" b="0" smtClean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kumimoji="0" sz="1000" b="0" smtClean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0" sz="1000" b="0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2C9947-35F3-4390-9BB5-F0ED796B443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5" name="Group 8"/>
          <p:cNvGrpSpPr/>
          <p:nvPr/>
        </p:nvGrpSpPr>
        <p:grpSpPr>
          <a:xfrm>
            <a:off x="8316913" y="188913"/>
            <a:ext cx="666750" cy="684212"/>
            <a:chOff x="5136" y="960"/>
            <a:chExt cx="528" cy="864"/>
          </a:xfrm>
        </p:grpSpPr>
        <p:sp>
          <p:nvSpPr>
            <p:cNvPr id="2058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1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2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3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4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5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6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7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8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9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0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1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2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3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4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5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6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7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8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0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1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2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3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4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5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6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7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8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6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669088"/>
            <a:ext cx="539750" cy="188913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9575" y="6669088"/>
            <a:ext cx="574675" cy="188913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7" Type="http://schemas.openxmlformats.org/officeDocument/2006/relationships/vmlDrawing" Target="../drawings/vmlDrawing1.vml"/><Relationship Id="rId36" Type="http://schemas.openxmlformats.org/officeDocument/2006/relationships/slideLayout" Target="../slideLayouts/slideLayout18.xml"/><Relationship Id="rId35" Type="http://schemas.openxmlformats.org/officeDocument/2006/relationships/image" Target="../media/image17.wmf"/><Relationship Id="rId34" Type="http://schemas.openxmlformats.org/officeDocument/2006/relationships/oleObject" Target="../embeddings/oleObject18.bin"/><Relationship Id="rId33" Type="http://schemas.openxmlformats.org/officeDocument/2006/relationships/image" Target="../media/image16.wmf"/><Relationship Id="rId32" Type="http://schemas.openxmlformats.org/officeDocument/2006/relationships/oleObject" Target="../embeddings/oleObject17.bin"/><Relationship Id="rId31" Type="http://schemas.openxmlformats.org/officeDocument/2006/relationships/image" Target="../media/image15.wmf"/><Relationship Id="rId30" Type="http://schemas.openxmlformats.org/officeDocument/2006/relationships/oleObject" Target="../embeddings/oleObject16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15.bin"/><Relationship Id="rId27" Type="http://schemas.openxmlformats.org/officeDocument/2006/relationships/image" Target="../media/image13.wmf"/><Relationship Id="rId26" Type="http://schemas.openxmlformats.org/officeDocument/2006/relationships/oleObject" Target="../embeddings/oleObject14.bin"/><Relationship Id="rId25" Type="http://schemas.openxmlformats.org/officeDocument/2006/relationships/image" Target="../media/image12.wmf"/><Relationship Id="rId24" Type="http://schemas.openxmlformats.org/officeDocument/2006/relationships/oleObject" Target="../embeddings/oleObject13.bin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12.bin"/><Relationship Id="rId21" Type="http://schemas.openxmlformats.org/officeDocument/2006/relationships/image" Target="../media/image10.w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18.xml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91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11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19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94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126.bin"/><Relationship Id="rId16" Type="http://schemas.openxmlformats.org/officeDocument/2006/relationships/image" Target="../media/image1.w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1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.wmf"/><Relationship Id="rId5" Type="http://schemas.openxmlformats.org/officeDocument/2006/relationships/oleObject" Target="../embeddings/oleObject21.bin"/><Relationship Id="rId41" Type="http://schemas.openxmlformats.org/officeDocument/2006/relationships/vmlDrawing" Target="../drawings/vmlDrawing2.vml"/><Relationship Id="rId40" Type="http://schemas.openxmlformats.org/officeDocument/2006/relationships/slideLayout" Target="../slideLayouts/slideLayout18.xml"/><Relationship Id="rId4" Type="http://schemas.openxmlformats.org/officeDocument/2006/relationships/image" Target="../media/image19.wmf"/><Relationship Id="rId39" Type="http://schemas.openxmlformats.org/officeDocument/2006/relationships/image" Target="../media/image34.wmf"/><Relationship Id="rId38" Type="http://schemas.openxmlformats.org/officeDocument/2006/relationships/oleObject" Target="../embeddings/oleObject38.bin"/><Relationship Id="rId37" Type="http://schemas.openxmlformats.org/officeDocument/2006/relationships/image" Target="../media/image33.wmf"/><Relationship Id="rId36" Type="http://schemas.openxmlformats.org/officeDocument/2006/relationships/oleObject" Target="../embeddings/oleObject37.bin"/><Relationship Id="rId35" Type="http://schemas.openxmlformats.org/officeDocument/2006/relationships/image" Target="../media/image32.wmf"/><Relationship Id="rId34" Type="http://schemas.openxmlformats.org/officeDocument/2006/relationships/oleObject" Target="../embeddings/oleObject36.bin"/><Relationship Id="rId33" Type="http://schemas.openxmlformats.org/officeDocument/2006/relationships/image" Target="../media/image31.wmf"/><Relationship Id="rId32" Type="http://schemas.openxmlformats.org/officeDocument/2006/relationships/oleObject" Target="../embeddings/oleObject35.bin"/><Relationship Id="rId31" Type="http://schemas.openxmlformats.org/officeDocument/2006/relationships/image" Target="../media/image30.wmf"/><Relationship Id="rId30" Type="http://schemas.openxmlformats.org/officeDocument/2006/relationships/oleObject" Target="../embeddings/oleObject34.bin"/><Relationship Id="rId3" Type="http://schemas.openxmlformats.org/officeDocument/2006/relationships/oleObject" Target="../embeddings/oleObject20.bin"/><Relationship Id="rId29" Type="http://schemas.openxmlformats.org/officeDocument/2006/relationships/oleObject" Target="../embeddings/oleObject33.bin"/><Relationship Id="rId28" Type="http://schemas.openxmlformats.org/officeDocument/2006/relationships/image" Target="../media/image29.wmf"/><Relationship Id="rId27" Type="http://schemas.openxmlformats.org/officeDocument/2006/relationships/oleObject" Target="../embeddings/oleObject32.bin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31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25.w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43.bin"/><Relationship Id="rId7" Type="http://schemas.openxmlformats.org/officeDocument/2006/relationships/image" Target="../media/image36.wmf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1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18.xml"/><Relationship Id="rId13" Type="http://schemas.openxmlformats.org/officeDocument/2006/relationships/image" Target="../media/image39.png"/><Relationship Id="rId12" Type="http://schemas.openxmlformats.org/officeDocument/2006/relationships/customXml" Target="../ink/ink2.xml"/><Relationship Id="rId11" Type="http://schemas.openxmlformats.org/officeDocument/2006/relationships/image" Target="../media/image38.png"/><Relationship Id="rId10" Type="http://schemas.openxmlformats.org/officeDocument/2006/relationships/customXml" Target="../ink/ink1.xml"/><Relationship Id="rId1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3.emf"/><Relationship Id="rId37" Type="http://schemas.openxmlformats.org/officeDocument/2006/relationships/vmlDrawing" Target="../drawings/vmlDrawing5.vml"/><Relationship Id="rId36" Type="http://schemas.openxmlformats.org/officeDocument/2006/relationships/slideLayout" Target="../slideLayouts/slideLayout18.xml"/><Relationship Id="rId35" Type="http://schemas.openxmlformats.org/officeDocument/2006/relationships/image" Target="../media/image58.wmf"/><Relationship Id="rId34" Type="http://schemas.openxmlformats.org/officeDocument/2006/relationships/oleObject" Target="../embeddings/oleObject63.bin"/><Relationship Id="rId33" Type="http://schemas.openxmlformats.org/officeDocument/2006/relationships/oleObject" Target="../embeddings/oleObject62.bin"/><Relationship Id="rId32" Type="http://schemas.openxmlformats.org/officeDocument/2006/relationships/image" Target="../media/image57.wmf"/><Relationship Id="rId31" Type="http://schemas.openxmlformats.org/officeDocument/2006/relationships/oleObject" Target="../embeddings/oleObject61.bin"/><Relationship Id="rId30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29" Type="http://schemas.openxmlformats.org/officeDocument/2006/relationships/oleObject" Target="../embeddings/oleObject60.bin"/><Relationship Id="rId28" Type="http://schemas.openxmlformats.org/officeDocument/2006/relationships/image" Target="../media/image55.wmf"/><Relationship Id="rId27" Type="http://schemas.openxmlformats.org/officeDocument/2006/relationships/oleObject" Target="../embeddings/oleObject59.bin"/><Relationship Id="rId26" Type="http://schemas.openxmlformats.org/officeDocument/2006/relationships/image" Target="../media/image54.wmf"/><Relationship Id="rId25" Type="http://schemas.openxmlformats.org/officeDocument/2006/relationships/oleObject" Target="../embeddings/oleObject58.bin"/><Relationship Id="rId24" Type="http://schemas.openxmlformats.org/officeDocument/2006/relationships/image" Target="../media/image53.wmf"/><Relationship Id="rId23" Type="http://schemas.openxmlformats.org/officeDocument/2006/relationships/oleObject" Target="../embeddings/oleObject57.bin"/><Relationship Id="rId22" Type="http://schemas.openxmlformats.org/officeDocument/2006/relationships/image" Target="../media/image52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51.wmf"/><Relationship Id="rId2" Type="http://schemas.openxmlformats.org/officeDocument/2006/relationships/image" Target="../media/image42.e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2.e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0.emf"/><Relationship Id="rId34" Type="http://schemas.openxmlformats.org/officeDocument/2006/relationships/vmlDrawing" Target="../drawings/vmlDrawing6.vml"/><Relationship Id="rId33" Type="http://schemas.openxmlformats.org/officeDocument/2006/relationships/slideLayout" Target="../slideLayouts/slideLayout18.xml"/><Relationship Id="rId32" Type="http://schemas.openxmlformats.org/officeDocument/2006/relationships/image" Target="../media/image74.wmf"/><Relationship Id="rId31" Type="http://schemas.openxmlformats.org/officeDocument/2006/relationships/oleObject" Target="../embeddings/oleObject79.bin"/><Relationship Id="rId30" Type="http://schemas.openxmlformats.org/officeDocument/2006/relationships/image" Target="../media/image73.wmf"/><Relationship Id="rId3" Type="http://schemas.openxmlformats.org/officeDocument/2006/relationships/oleObject" Target="../embeddings/oleObject65.bin"/><Relationship Id="rId29" Type="http://schemas.openxmlformats.org/officeDocument/2006/relationships/oleObject" Target="../embeddings/oleObject78.bin"/><Relationship Id="rId28" Type="http://schemas.openxmlformats.org/officeDocument/2006/relationships/image" Target="../media/image72.wmf"/><Relationship Id="rId27" Type="http://schemas.openxmlformats.org/officeDocument/2006/relationships/oleObject" Target="../embeddings/oleObject77.bin"/><Relationship Id="rId26" Type="http://schemas.openxmlformats.org/officeDocument/2006/relationships/image" Target="../media/image71.wmf"/><Relationship Id="rId25" Type="http://schemas.openxmlformats.org/officeDocument/2006/relationships/oleObject" Target="../embeddings/oleObject76.bin"/><Relationship Id="rId24" Type="http://schemas.openxmlformats.org/officeDocument/2006/relationships/image" Target="../media/image70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69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68.wmf"/><Relationship Id="rId2" Type="http://schemas.openxmlformats.org/officeDocument/2006/relationships/image" Target="../media/image59.e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81.bin"/><Relationship Id="rId28" Type="http://schemas.openxmlformats.org/officeDocument/2006/relationships/vmlDrawing" Target="../drawings/vmlDrawing7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85.wmf"/><Relationship Id="rId25" Type="http://schemas.openxmlformats.org/officeDocument/2006/relationships/oleObject" Target="../embeddings/oleObject93.bin"/><Relationship Id="rId24" Type="http://schemas.openxmlformats.org/officeDocument/2006/relationships/image" Target="../media/image84.wmf"/><Relationship Id="rId23" Type="http://schemas.openxmlformats.org/officeDocument/2006/relationships/oleObject" Target="../embeddings/oleObject92.bin"/><Relationship Id="rId22" Type="http://schemas.openxmlformats.org/officeDocument/2006/relationships/oleObject" Target="../embeddings/oleObject91.bin"/><Relationship Id="rId21" Type="http://schemas.openxmlformats.org/officeDocument/2006/relationships/image" Target="../media/image83.wmf"/><Relationship Id="rId20" Type="http://schemas.openxmlformats.org/officeDocument/2006/relationships/oleObject" Target="../embeddings/oleObject90.bin"/><Relationship Id="rId2" Type="http://schemas.openxmlformats.org/officeDocument/2006/relationships/image" Target="../media/image1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9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9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83.wmf"/><Relationship Id="rId21" Type="http://schemas.openxmlformats.org/officeDocument/2006/relationships/oleObject" Target="../embeddings/oleObject108.bin"/><Relationship Id="rId20" Type="http://schemas.openxmlformats.org/officeDocument/2006/relationships/image" Target="../media/image1.wmf"/><Relationship Id="rId2" Type="http://schemas.openxmlformats.org/officeDocument/2006/relationships/image" Target="../media/image88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9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A4C28C-F1DE-4937-B9F0-E80D2638374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0" name="Text Box 2"/>
          <p:cNvSpPr txBox="1"/>
          <p:nvPr/>
        </p:nvSpPr>
        <p:spPr>
          <a:xfrm>
            <a:off x="669925" y="727075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定义4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3491" name="Group 3"/>
          <p:cNvGrpSpPr/>
          <p:nvPr/>
        </p:nvGrpSpPr>
        <p:grpSpPr>
          <a:xfrm>
            <a:off x="1676400" y="747713"/>
            <a:ext cx="3968750" cy="457200"/>
            <a:chOff x="1056" y="109"/>
            <a:chExt cx="2500" cy="288"/>
          </a:xfrm>
        </p:grpSpPr>
        <p:sp>
          <p:nvSpPr>
            <p:cNvPr id="6212" name="Text Box 4"/>
            <p:cNvSpPr txBox="1"/>
            <p:nvPr/>
          </p:nvSpPr>
          <p:spPr>
            <a:xfrm>
              <a:off x="1056" y="109"/>
              <a:ext cx="2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给定向量组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 ，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13" name="Object 5"/>
            <p:cNvGraphicFramePr>
              <a:graphicFrameLocks noChangeAspect="1"/>
            </p:cNvGraphicFramePr>
            <p:nvPr/>
          </p:nvGraphicFramePr>
          <p:xfrm>
            <a:off x="2404" y="144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800100" imgH="228600" progId="Equation.3">
                    <p:embed/>
                  </p:oleObj>
                </mc:Choice>
                <mc:Fallback>
                  <p:oleObj name="" r:id="rId1" imgW="8001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04" y="144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4" name="Text Box 6"/>
          <p:cNvSpPr txBox="1"/>
          <p:nvPr/>
        </p:nvSpPr>
        <p:spPr>
          <a:xfrm>
            <a:off x="5546725" y="747713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存在不全为零的数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92088" y="1336675"/>
          <a:ext cx="14081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825500" imgH="228600" progId="Equation.3">
                  <p:embed/>
                </p:oleObj>
              </mc:Choice>
              <mc:Fallback>
                <p:oleObj name="" r:id="rId3" imgW="8255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088" y="1336675"/>
                        <a:ext cx="1408112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/>
          <p:nvPr/>
        </p:nvSpPr>
        <p:spPr>
          <a:xfrm>
            <a:off x="1676400" y="1260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3497" name="Text Box 9"/>
          <p:cNvSpPr txBox="1"/>
          <p:nvPr/>
        </p:nvSpPr>
        <p:spPr>
          <a:xfrm>
            <a:off x="87313" y="1870075"/>
            <a:ext cx="419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则称向量组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线性相关</a:t>
            </a:r>
            <a:r>
              <a:rPr lang="zh-CN" altLang="en-US" sz="2400" b="1" dirty="0">
                <a:latin typeface="Times New Roman" panose="02020603050405020304" pitchFamily="18" charset="0"/>
              </a:rPr>
              <a:t>的，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3498" name="Text Box 10"/>
          <p:cNvSpPr txBox="1"/>
          <p:nvPr/>
        </p:nvSpPr>
        <p:spPr>
          <a:xfrm>
            <a:off x="4175125" y="1890713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否则称它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线性无关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3499" name="Text Box 11"/>
          <p:cNvSpPr txBox="1"/>
          <p:nvPr/>
        </p:nvSpPr>
        <p:spPr>
          <a:xfrm>
            <a:off x="166688" y="2327275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“否则”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3500" name="Line 12"/>
          <p:cNvSpPr/>
          <p:nvPr/>
        </p:nvSpPr>
        <p:spPr>
          <a:xfrm>
            <a:off x="1295400" y="2555875"/>
            <a:ext cx="5334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3501" name="Group 13"/>
          <p:cNvGrpSpPr/>
          <p:nvPr/>
        </p:nvGrpSpPr>
        <p:grpSpPr>
          <a:xfrm>
            <a:off x="1752600" y="2327275"/>
            <a:ext cx="4108450" cy="457200"/>
            <a:chOff x="1056" y="1248"/>
            <a:chExt cx="2588" cy="288"/>
          </a:xfrm>
        </p:grpSpPr>
        <p:sp>
          <p:nvSpPr>
            <p:cNvPr id="6209" name="Text Box 14"/>
            <p:cNvSpPr txBox="1"/>
            <p:nvPr/>
          </p:nvSpPr>
          <p:spPr>
            <a:xfrm>
              <a:off x="1056" y="1248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只有当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10" name="Object 15"/>
            <p:cNvGraphicFramePr>
              <a:graphicFrameLocks noChangeAspect="1"/>
            </p:cNvGraphicFramePr>
            <p:nvPr/>
          </p:nvGraphicFramePr>
          <p:xfrm>
            <a:off x="1728" y="1296"/>
            <a:ext cx="14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1778000" imgH="279400" progId="Equation.3">
                    <p:embed/>
                  </p:oleObj>
                </mc:Choice>
                <mc:Fallback>
                  <p:oleObj name="" r:id="rId5" imgW="1778000" imgH="2794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28" y="1296"/>
                          <a:ext cx="1440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1" name="Text Box 16"/>
            <p:cNvSpPr txBox="1"/>
            <p:nvPr/>
          </p:nvSpPr>
          <p:spPr>
            <a:xfrm>
              <a:off x="3144" y="1248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时，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505" name="Group 17"/>
          <p:cNvGrpSpPr/>
          <p:nvPr/>
        </p:nvGrpSpPr>
        <p:grpSpPr>
          <a:xfrm>
            <a:off x="2438400" y="1295400"/>
            <a:ext cx="3733800" cy="533400"/>
            <a:chOff x="1536" y="528"/>
            <a:chExt cx="2478" cy="384"/>
          </a:xfrm>
        </p:grpSpPr>
        <p:grpSp>
          <p:nvGrpSpPr>
            <p:cNvPr id="6203" name="Group 18"/>
            <p:cNvGrpSpPr/>
            <p:nvPr/>
          </p:nvGrpSpPr>
          <p:grpSpPr>
            <a:xfrm>
              <a:off x="1536" y="528"/>
              <a:ext cx="2064" cy="384"/>
              <a:chOff x="1536" y="528"/>
              <a:chExt cx="2064" cy="384"/>
            </a:xfrm>
          </p:grpSpPr>
          <p:sp>
            <p:nvSpPr>
              <p:cNvPr id="6205" name="Rectangle 19"/>
              <p:cNvSpPr/>
              <p:nvPr/>
            </p:nvSpPr>
            <p:spPr>
              <a:xfrm>
                <a:off x="1536" y="528"/>
                <a:ext cx="2064" cy="384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buClrTx/>
                  <a:buSzTx/>
                  <a:buFontTx/>
                  <a:buChar char="•"/>
                </a:pP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206" name="Group 20"/>
              <p:cNvGrpSpPr/>
              <p:nvPr/>
            </p:nvGrpSpPr>
            <p:grpSpPr>
              <a:xfrm>
                <a:off x="1562" y="558"/>
                <a:ext cx="1942" cy="306"/>
                <a:chOff x="1679" y="662"/>
                <a:chExt cx="1928" cy="255"/>
              </a:xfrm>
            </p:grpSpPr>
            <p:graphicFrame>
              <p:nvGraphicFramePr>
                <p:cNvPr id="6207" name="Object 21"/>
                <p:cNvGraphicFramePr>
                  <a:graphicFrameLocks noChangeAspect="1"/>
                </p:cNvGraphicFramePr>
                <p:nvPr/>
              </p:nvGraphicFramePr>
              <p:xfrm>
                <a:off x="1859" y="672"/>
                <a:ext cx="1748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5" name="" r:id="rId7" imgW="1625600" imgH="228600" progId="Equation.3">
                        <p:embed/>
                      </p:oleObj>
                    </mc:Choice>
                    <mc:Fallback>
                      <p:oleObj name="" r:id="rId7" imgW="1625600" imgH="228600" progId="Equation.3">
                        <p:embed/>
                        <p:pic>
                          <p:nvPicPr>
                            <p:cNvPr id="0" name="图片 3084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59" y="672"/>
                              <a:ext cx="1748" cy="24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08" name="Object 22"/>
                <p:cNvGraphicFramePr>
                  <a:graphicFrameLocks noChangeAspect="1"/>
                </p:cNvGraphicFramePr>
                <p:nvPr/>
              </p:nvGraphicFramePr>
              <p:xfrm>
                <a:off x="1679" y="662"/>
                <a:ext cx="1420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2" name="" r:id="rId9" imgW="1320800" imgH="228600" progId="Equation.3">
                        <p:embed/>
                      </p:oleObj>
                    </mc:Choice>
                    <mc:Fallback>
                      <p:oleObj name="" r:id="rId9" imgW="1320800" imgH="228600" progId="Equation.3">
                        <p:embed/>
                        <p:pic>
                          <p:nvPicPr>
                            <p:cNvPr id="0" name="图片 3091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79" y="662"/>
                              <a:ext cx="1420" cy="24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6204" name="AutoShape 23"/>
            <p:cNvSpPr/>
            <p:nvPr/>
          </p:nvSpPr>
          <p:spPr>
            <a:xfrm>
              <a:off x="3870" y="67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Char char="•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512" name="Group 24"/>
          <p:cNvGrpSpPr/>
          <p:nvPr/>
        </p:nvGrpSpPr>
        <p:grpSpPr>
          <a:xfrm>
            <a:off x="5792788" y="2327275"/>
            <a:ext cx="1976437" cy="457200"/>
            <a:chOff x="3421" y="1261"/>
            <a:chExt cx="1245" cy="288"/>
          </a:xfrm>
        </p:grpSpPr>
        <p:sp>
          <p:nvSpPr>
            <p:cNvPr id="6201" name="AutoShape 25"/>
            <p:cNvSpPr/>
            <p:nvPr/>
          </p:nvSpPr>
          <p:spPr>
            <a:xfrm>
              <a:off x="3421" y="1331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Char char="•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202" name="Text Box 26"/>
            <p:cNvSpPr txBox="1"/>
            <p:nvPr/>
          </p:nvSpPr>
          <p:spPr>
            <a:xfrm>
              <a:off x="3590" y="1261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式才成立。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515" name="Group 27"/>
          <p:cNvGrpSpPr/>
          <p:nvPr/>
        </p:nvGrpSpPr>
        <p:grpSpPr>
          <a:xfrm>
            <a:off x="1663700" y="2784475"/>
            <a:ext cx="5330825" cy="493713"/>
            <a:chOff x="790" y="1575"/>
            <a:chExt cx="3358" cy="311"/>
          </a:xfrm>
        </p:grpSpPr>
        <p:sp>
          <p:nvSpPr>
            <p:cNvPr id="6196" name="Text Box 28"/>
            <p:cNvSpPr txBox="1"/>
            <p:nvPr/>
          </p:nvSpPr>
          <p:spPr>
            <a:xfrm>
              <a:off x="790" y="1575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或若向量组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197" name="Group 29"/>
            <p:cNvGrpSpPr/>
            <p:nvPr/>
          </p:nvGrpSpPr>
          <p:grpSpPr>
            <a:xfrm>
              <a:off x="1799" y="1585"/>
              <a:ext cx="1492" cy="288"/>
              <a:chOff x="768" y="2112"/>
              <a:chExt cx="1492" cy="288"/>
            </a:xfrm>
          </p:grpSpPr>
          <p:sp>
            <p:nvSpPr>
              <p:cNvPr id="6199" name="Text Box 30"/>
              <p:cNvSpPr txBox="1"/>
              <p:nvPr/>
            </p:nvSpPr>
            <p:spPr>
              <a:xfrm>
                <a:off x="768" y="2112"/>
                <a:ext cx="14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：                 ，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200" name="Object 31"/>
              <p:cNvGraphicFramePr>
                <a:graphicFrameLocks noChangeAspect="1"/>
              </p:cNvGraphicFramePr>
              <p:nvPr/>
            </p:nvGraphicFramePr>
            <p:xfrm>
              <a:off x="1134" y="2138"/>
              <a:ext cx="860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1" imgW="800100" imgH="228600" progId="Equation.3">
                      <p:embed/>
                    </p:oleObj>
                  </mc:Choice>
                  <mc:Fallback>
                    <p:oleObj name="" r:id="rId11" imgW="800100" imgH="2286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134" y="2138"/>
                            <a:ext cx="860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98" name="Text Box 32"/>
            <p:cNvSpPr txBox="1"/>
            <p:nvPr/>
          </p:nvSpPr>
          <p:spPr>
            <a:xfrm>
              <a:off x="3072" y="1598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线性无关，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521" name="Group 33"/>
          <p:cNvGrpSpPr/>
          <p:nvPr/>
        </p:nvGrpSpPr>
        <p:grpSpPr>
          <a:xfrm>
            <a:off x="6858000" y="2806700"/>
            <a:ext cx="1973263" cy="471488"/>
            <a:chOff x="2905" y="2103"/>
            <a:chExt cx="1243" cy="297"/>
          </a:xfrm>
        </p:grpSpPr>
        <p:sp>
          <p:nvSpPr>
            <p:cNvPr id="6193" name="Text Box 34"/>
            <p:cNvSpPr txBox="1"/>
            <p:nvPr/>
          </p:nvSpPr>
          <p:spPr>
            <a:xfrm>
              <a:off x="2905" y="2103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且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94" name="AutoShape 35"/>
            <p:cNvSpPr/>
            <p:nvPr/>
          </p:nvSpPr>
          <p:spPr>
            <a:xfrm>
              <a:off x="3134" y="218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Char char="•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95" name="Text Box 36"/>
            <p:cNvSpPr txBox="1"/>
            <p:nvPr/>
          </p:nvSpPr>
          <p:spPr>
            <a:xfrm>
              <a:off x="3264" y="2112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式成立，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525" name="Text Box 37"/>
          <p:cNvSpPr txBox="1"/>
          <p:nvPr/>
        </p:nvSpPr>
        <p:spPr>
          <a:xfrm>
            <a:off x="1619250" y="320198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则必有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26" name="Object 38"/>
          <p:cNvGraphicFramePr>
            <a:graphicFrameLocks noChangeAspect="1"/>
          </p:cNvGraphicFramePr>
          <p:nvPr/>
        </p:nvGraphicFramePr>
        <p:xfrm>
          <a:off x="2667000" y="3278188"/>
          <a:ext cx="2136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2" imgW="1384300" imgH="228600" progId="Equation.3">
                  <p:embed/>
                </p:oleObj>
              </mc:Choice>
              <mc:Fallback>
                <p:oleObj name="" r:id="rId12" imgW="13843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00" y="3278188"/>
                        <a:ext cx="21367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7" name="AutoShape 39"/>
          <p:cNvSpPr/>
          <p:nvPr/>
        </p:nvSpPr>
        <p:spPr>
          <a:xfrm>
            <a:off x="152400" y="5527675"/>
            <a:ext cx="914400" cy="762000"/>
          </a:xfrm>
          <a:prstGeom prst="flowChartMagneticTape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说明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3528" name="Group 40"/>
          <p:cNvGrpSpPr/>
          <p:nvPr/>
        </p:nvGrpSpPr>
        <p:grpSpPr>
          <a:xfrm>
            <a:off x="1311275" y="5645150"/>
            <a:ext cx="3500438" cy="457200"/>
            <a:chOff x="602" y="2474"/>
            <a:chExt cx="2205" cy="288"/>
          </a:xfrm>
        </p:grpSpPr>
        <p:sp>
          <p:nvSpPr>
            <p:cNvPr id="6190" name="Text Box 41"/>
            <p:cNvSpPr txBox="1"/>
            <p:nvPr/>
          </p:nvSpPr>
          <p:spPr>
            <a:xfrm>
              <a:off x="602" y="2474"/>
              <a:ext cx="12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(1). 单个向量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91" name="Object 42"/>
            <p:cNvGraphicFramePr>
              <a:graphicFrameLocks noChangeAspect="1"/>
            </p:cNvGraphicFramePr>
            <p:nvPr/>
          </p:nvGraphicFramePr>
          <p:xfrm>
            <a:off x="1788" y="2568"/>
            <a:ext cx="18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4" imgW="152400" imgH="139700" progId="Equation.3">
                    <p:embed/>
                  </p:oleObj>
                </mc:Choice>
                <mc:Fallback>
                  <p:oleObj name="" r:id="rId14" imgW="152400" imgH="139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88" y="2568"/>
                          <a:ext cx="180" cy="1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2" name="Text Box 43"/>
            <p:cNvSpPr txBox="1"/>
            <p:nvPr/>
          </p:nvSpPr>
          <p:spPr>
            <a:xfrm>
              <a:off x="1923" y="247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线性相关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532" name="AutoShape 44"/>
          <p:cNvSpPr/>
          <p:nvPr/>
        </p:nvSpPr>
        <p:spPr>
          <a:xfrm>
            <a:off x="4789488" y="5832475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33" name="Object 45"/>
          <p:cNvGraphicFramePr>
            <a:graphicFrameLocks noChangeAspect="1"/>
          </p:cNvGraphicFramePr>
          <p:nvPr/>
        </p:nvGraphicFramePr>
        <p:xfrm>
          <a:off x="5308600" y="5732463"/>
          <a:ext cx="7810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6" imgW="419100" imgH="177800" progId="Equation.3">
                  <p:embed/>
                </p:oleObj>
              </mc:Choice>
              <mc:Fallback>
                <p:oleObj name="" r:id="rId16" imgW="419100" imgH="177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08600" y="5732463"/>
                        <a:ext cx="781050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34" name="Group 46"/>
          <p:cNvGrpSpPr/>
          <p:nvPr/>
        </p:nvGrpSpPr>
        <p:grpSpPr>
          <a:xfrm>
            <a:off x="1295400" y="6102350"/>
            <a:ext cx="3975100" cy="498475"/>
            <a:chOff x="610" y="2535"/>
            <a:chExt cx="2504" cy="314"/>
          </a:xfrm>
        </p:grpSpPr>
        <p:graphicFrame>
          <p:nvGraphicFramePr>
            <p:cNvPr id="6187" name="Object 47"/>
            <p:cNvGraphicFramePr>
              <a:graphicFrameLocks noChangeAspect="1"/>
            </p:cNvGraphicFramePr>
            <p:nvPr/>
          </p:nvGraphicFramePr>
          <p:xfrm>
            <a:off x="1788" y="2535"/>
            <a:ext cx="51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8" imgW="381000" imgH="215900" progId="Equation.3">
                    <p:embed/>
                  </p:oleObj>
                </mc:Choice>
                <mc:Fallback>
                  <p:oleObj name="" r:id="rId18" imgW="381000" imgH="215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88" y="2535"/>
                          <a:ext cx="516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8" name="Text Box 48"/>
            <p:cNvSpPr txBox="1"/>
            <p:nvPr/>
          </p:nvSpPr>
          <p:spPr>
            <a:xfrm>
              <a:off x="610" y="2561"/>
              <a:ext cx="12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(2). 两个向量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9" name="Text Box 49"/>
            <p:cNvSpPr txBox="1"/>
            <p:nvPr/>
          </p:nvSpPr>
          <p:spPr>
            <a:xfrm>
              <a:off x="2230" y="2561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线性相关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538" name="Text Box 50"/>
          <p:cNvSpPr txBox="1"/>
          <p:nvPr/>
        </p:nvSpPr>
        <p:spPr>
          <a:xfrm>
            <a:off x="5694363" y="6172200"/>
            <a:ext cx="239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对应分量成比例.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3539" name="AutoShape 51"/>
          <p:cNvSpPr/>
          <p:nvPr/>
        </p:nvSpPr>
        <p:spPr>
          <a:xfrm>
            <a:off x="5280025" y="6365875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3540" name="Text Box 52"/>
          <p:cNvSpPr txBox="1"/>
          <p:nvPr/>
        </p:nvSpPr>
        <p:spPr>
          <a:xfrm>
            <a:off x="152400" y="392747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3541" name="Group 53"/>
          <p:cNvGrpSpPr/>
          <p:nvPr/>
        </p:nvGrpSpPr>
        <p:grpSpPr>
          <a:xfrm>
            <a:off x="914400" y="3698875"/>
            <a:ext cx="2851150" cy="838200"/>
            <a:chOff x="576" y="2208"/>
            <a:chExt cx="1796" cy="528"/>
          </a:xfrm>
        </p:grpSpPr>
        <p:graphicFrame>
          <p:nvGraphicFramePr>
            <p:cNvPr id="6184" name="Object 54"/>
            <p:cNvGraphicFramePr>
              <a:graphicFrameLocks noChangeAspect="1"/>
            </p:cNvGraphicFramePr>
            <p:nvPr/>
          </p:nvGraphicFramePr>
          <p:xfrm>
            <a:off x="1056" y="2216"/>
            <a:ext cx="3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0" imgW="266700" imgH="457200" progId="Equation.3">
                    <p:embed/>
                  </p:oleObj>
                </mc:Choice>
                <mc:Fallback>
                  <p:oleObj name="" r:id="rId20" imgW="266700" imgH="457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56" y="2216"/>
                          <a:ext cx="304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" name="Object 55"/>
            <p:cNvGraphicFramePr>
              <a:graphicFrameLocks noChangeAspect="1"/>
            </p:cNvGraphicFramePr>
            <p:nvPr/>
          </p:nvGraphicFramePr>
          <p:xfrm>
            <a:off x="576" y="2208"/>
            <a:ext cx="3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2" imgW="266700" imgH="457200" progId="Equation.3">
                    <p:embed/>
                  </p:oleObj>
                </mc:Choice>
                <mc:Fallback>
                  <p:oleObj name="" r:id="rId22" imgW="266700" imgH="457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76" y="2208"/>
                          <a:ext cx="304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6" name="Text Box 56"/>
            <p:cNvSpPr txBox="1"/>
            <p:nvPr/>
          </p:nvSpPr>
          <p:spPr>
            <a:xfrm>
              <a:off x="816" y="2330"/>
              <a:ext cx="15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与      线性相关，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545" name="Text Box 57"/>
          <p:cNvSpPr txBox="1"/>
          <p:nvPr/>
        </p:nvSpPr>
        <p:spPr>
          <a:xfrm>
            <a:off x="3505200" y="39068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因为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46" name="Object 58"/>
          <p:cNvGraphicFramePr>
            <a:graphicFrameLocks noChangeAspect="1"/>
          </p:cNvGraphicFramePr>
          <p:nvPr/>
        </p:nvGraphicFramePr>
        <p:xfrm>
          <a:off x="4267200" y="3787775"/>
          <a:ext cx="2941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4" imgW="1625600" imgH="457200" progId="Equation.3">
                  <p:embed/>
                </p:oleObj>
              </mc:Choice>
              <mc:Fallback>
                <p:oleObj name="" r:id="rId24" imgW="16256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67200" y="3787775"/>
                        <a:ext cx="2941638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7" name="Object 59"/>
          <p:cNvGraphicFramePr>
            <a:graphicFrameLocks noChangeAspect="1"/>
          </p:cNvGraphicFramePr>
          <p:nvPr/>
        </p:nvGraphicFramePr>
        <p:xfrm>
          <a:off x="7299325" y="3994150"/>
          <a:ext cx="1768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6" imgW="977265" imgH="215900" progId="Equation.3">
                  <p:embed/>
                </p:oleObj>
              </mc:Choice>
              <mc:Fallback>
                <p:oleObj name="" r:id="rId26" imgW="977265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299325" y="3994150"/>
                        <a:ext cx="17684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48" name="Group 60"/>
          <p:cNvGrpSpPr/>
          <p:nvPr/>
        </p:nvGrpSpPr>
        <p:grpSpPr>
          <a:xfrm>
            <a:off x="838200" y="4689475"/>
            <a:ext cx="2895600" cy="838200"/>
            <a:chOff x="528" y="2832"/>
            <a:chExt cx="1824" cy="528"/>
          </a:xfrm>
        </p:grpSpPr>
        <p:graphicFrame>
          <p:nvGraphicFramePr>
            <p:cNvPr id="6181" name="Object 61"/>
            <p:cNvGraphicFramePr>
              <a:graphicFrameLocks noChangeAspect="1"/>
            </p:cNvGraphicFramePr>
            <p:nvPr/>
          </p:nvGraphicFramePr>
          <p:xfrm>
            <a:off x="528" y="2840"/>
            <a:ext cx="3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8" imgW="266700" imgH="457200" progId="Equation.3">
                    <p:embed/>
                  </p:oleObj>
                </mc:Choice>
                <mc:Fallback>
                  <p:oleObj name="" r:id="rId28" imgW="266700" imgH="457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28" y="2840"/>
                          <a:ext cx="304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2" name="Object 62"/>
            <p:cNvGraphicFramePr>
              <a:graphicFrameLocks noChangeAspect="1"/>
            </p:cNvGraphicFramePr>
            <p:nvPr/>
          </p:nvGraphicFramePr>
          <p:xfrm>
            <a:off x="1056" y="2832"/>
            <a:ext cx="3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0" imgW="266700" imgH="457200" progId="Equation.3">
                    <p:embed/>
                  </p:oleObj>
                </mc:Choice>
                <mc:Fallback>
                  <p:oleObj name="" r:id="rId30" imgW="266700" imgH="4572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56" y="2832"/>
                          <a:ext cx="304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3" name="Text Box 63"/>
            <p:cNvSpPr txBox="1"/>
            <p:nvPr/>
          </p:nvSpPr>
          <p:spPr>
            <a:xfrm>
              <a:off x="796" y="2976"/>
              <a:ext cx="15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与      线性无关，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552" name="Text Box 64"/>
          <p:cNvSpPr txBox="1"/>
          <p:nvPr/>
        </p:nvSpPr>
        <p:spPr>
          <a:xfrm>
            <a:off x="3581400" y="491807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由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53" name="Object 65"/>
          <p:cNvGraphicFramePr>
            <a:graphicFrameLocks noChangeAspect="1"/>
          </p:cNvGraphicFramePr>
          <p:nvPr/>
        </p:nvGraphicFramePr>
        <p:xfrm>
          <a:off x="3970338" y="4765675"/>
          <a:ext cx="23907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2" imgW="1320800" imgH="457200" progId="Equation.3">
                  <p:embed/>
                </p:oleObj>
              </mc:Choice>
              <mc:Fallback>
                <p:oleObj name="" r:id="rId32" imgW="1320800" imgH="457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70338" y="4765675"/>
                        <a:ext cx="239077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54" name="AutoShape 66"/>
          <p:cNvSpPr/>
          <p:nvPr/>
        </p:nvSpPr>
        <p:spPr>
          <a:xfrm>
            <a:off x="6553200" y="514667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55" name="Object 67"/>
          <p:cNvGraphicFramePr>
            <a:graphicFrameLocks noChangeAspect="1"/>
          </p:cNvGraphicFramePr>
          <p:nvPr/>
        </p:nvGraphicFramePr>
        <p:xfrm>
          <a:off x="7178675" y="4984750"/>
          <a:ext cx="1355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4" imgW="748665" imgH="215900" progId="Equation.3">
                  <p:embed/>
                </p:oleObj>
              </mc:Choice>
              <mc:Fallback>
                <p:oleObj name="" r:id="rId34" imgW="748665" imgH="21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178675" y="4984750"/>
                        <a:ext cx="135572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56" name="Text Box 68"/>
          <p:cNvSpPr txBox="1">
            <a:spLocks noChangeArrowheads="1"/>
          </p:cNvSpPr>
          <p:nvPr/>
        </p:nvSpPr>
        <p:spPr bwMode="auto">
          <a:xfrm>
            <a:off x="2195513" y="173038"/>
            <a:ext cx="500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§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向量组的线性相关系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49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5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6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1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353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4" grpId="0"/>
      <p:bldP spid="63496" grpId="0"/>
      <p:bldP spid="63497" grpId="0"/>
      <p:bldP spid="63498" grpId="0"/>
      <p:bldP spid="63499" grpId="0" build="p"/>
      <p:bldP spid="63525" grpId="0" build="p"/>
      <p:bldP spid="63527" grpId="0" animBg="1"/>
      <p:bldP spid="63532" grpId="0" animBg="1"/>
      <p:bldP spid="63538" grpId="0" build="p"/>
      <p:bldP spid="63539" grpId="0" animBg="1"/>
      <p:bldP spid="63540" grpId="0"/>
      <p:bldP spid="63545" grpId="0"/>
      <p:bldP spid="63552" grpId="0"/>
      <p:bldP spid="63554" grpId="0" animBg="1"/>
      <p:bldP spid="635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5362" name="Group 6"/>
          <p:cNvGrpSpPr/>
          <p:nvPr/>
        </p:nvGrpSpPr>
        <p:grpSpPr>
          <a:xfrm>
            <a:off x="179388" y="404813"/>
            <a:ext cx="8701087" cy="914400"/>
            <a:chOff x="113" y="255"/>
            <a:chExt cx="5481" cy="576"/>
          </a:xfrm>
        </p:grpSpPr>
        <p:sp>
          <p:nvSpPr>
            <p:cNvPr id="15374" name="Text Box 4"/>
            <p:cNvSpPr txBox="1"/>
            <p:nvPr/>
          </p:nvSpPr>
          <p:spPr>
            <a:xfrm>
              <a:off x="363" y="255"/>
              <a:ext cx="52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（3）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m 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个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n</a:t>
              </a:r>
              <a:r>
                <a:rPr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维向量组成的向量组，当维数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n  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小于向量个数</a:t>
              </a:r>
              <a:endPara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375" name="Text Box 5"/>
            <p:cNvSpPr txBox="1"/>
            <p:nvPr/>
          </p:nvSpPr>
          <p:spPr>
            <a:xfrm>
              <a:off x="113" y="543"/>
              <a:ext cx="17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m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时一定线性相关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55" name="Group 7"/>
          <p:cNvGrpSpPr/>
          <p:nvPr/>
        </p:nvGrpSpPr>
        <p:grpSpPr>
          <a:xfrm>
            <a:off x="539750" y="1628775"/>
            <a:ext cx="5695950" cy="457200"/>
            <a:chOff x="422" y="96"/>
            <a:chExt cx="3588" cy="288"/>
          </a:xfrm>
        </p:grpSpPr>
        <p:sp>
          <p:nvSpPr>
            <p:cNvPr id="15372" name="Text Box 8"/>
            <p:cNvSpPr txBox="1"/>
            <p:nvPr/>
          </p:nvSpPr>
          <p:spPr>
            <a:xfrm>
              <a:off x="422" y="96"/>
              <a:ext cx="3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证：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维向量                    构成的矩阵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3" name="Object 9"/>
            <p:cNvGraphicFramePr>
              <a:graphicFrameLocks noChangeAspect="1"/>
            </p:cNvGraphicFramePr>
            <p:nvPr/>
          </p:nvGraphicFramePr>
          <p:xfrm>
            <a:off x="2164" y="139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" imgW="800100" imgH="228600" progId="Equation.3">
                    <p:embed/>
                  </p:oleObj>
                </mc:Choice>
                <mc:Fallback>
                  <p:oleObj name="" r:id="rId1" imgW="800100" imgH="2286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64" y="139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6156325" y="1628775"/>
          <a:ext cx="24050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409700" imgH="228600" progId="Equation.3">
                  <p:embed/>
                </p:oleObj>
              </mc:Choice>
              <mc:Fallback>
                <p:oleObj name="" r:id="rId3" imgW="1409700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325" y="1628775"/>
                        <a:ext cx="2405063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Text Box 11"/>
          <p:cNvSpPr txBox="1"/>
          <p:nvPr/>
        </p:nvSpPr>
        <p:spPr>
          <a:xfrm>
            <a:off x="1187450" y="2420938"/>
            <a:ext cx="1725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)≤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8860" name="Text Box 12"/>
          <p:cNvSpPr txBox="1"/>
          <p:nvPr/>
        </p:nvSpPr>
        <p:spPr>
          <a:xfrm>
            <a:off x="2987675" y="2420938"/>
            <a:ext cx="1601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&lt;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8861" name="Text Box 13"/>
          <p:cNvSpPr txBox="1"/>
          <p:nvPr/>
        </p:nvSpPr>
        <p:spPr>
          <a:xfrm>
            <a:off x="4427538" y="2420938"/>
            <a:ext cx="1736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&lt;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grpSp>
        <p:nvGrpSpPr>
          <p:cNvPr id="78862" name="Group 14"/>
          <p:cNvGrpSpPr/>
          <p:nvPr/>
        </p:nvGrpSpPr>
        <p:grpSpPr>
          <a:xfrm>
            <a:off x="1258888" y="3141663"/>
            <a:ext cx="3438525" cy="457200"/>
            <a:chOff x="3398" y="410"/>
            <a:chExt cx="2166" cy="288"/>
          </a:xfrm>
        </p:grpSpPr>
        <p:sp>
          <p:nvSpPr>
            <p:cNvPr id="15370" name="Text Box 15"/>
            <p:cNvSpPr txBox="1"/>
            <p:nvPr/>
          </p:nvSpPr>
          <p:spPr>
            <a:xfrm>
              <a:off x="3398" y="410"/>
              <a:ext cx="1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所以</a:t>
              </a:r>
              <a:r>
                <a:rPr lang="zh-CN" altLang="en-US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个向量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1" name="Object 16"/>
            <p:cNvGraphicFramePr>
              <a:graphicFrameLocks noChangeAspect="1"/>
            </p:cNvGraphicFramePr>
            <p:nvPr/>
          </p:nvGraphicFramePr>
          <p:xfrm>
            <a:off x="4704" y="432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5" imgW="800100" imgH="228600" progId="Equation.3">
                    <p:embed/>
                  </p:oleObj>
                </mc:Choice>
                <mc:Fallback>
                  <p:oleObj name="" r:id="rId5" imgW="800100" imgH="2286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04" y="432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5" name="Text Box 17"/>
          <p:cNvSpPr txBox="1"/>
          <p:nvPr/>
        </p:nvSpPr>
        <p:spPr>
          <a:xfrm>
            <a:off x="4643438" y="3141663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线性相关.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9" grpId="0"/>
      <p:bldP spid="78860" grpId="0"/>
      <p:bldP spid="78861" grpId="0"/>
      <p:bldP spid="788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5549" name="Text Box 13"/>
          <p:cNvSpPr txBox="1"/>
          <p:nvPr/>
        </p:nvSpPr>
        <p:spPr>
          <a:xfrm>
            <a:off x="727075" y="1774825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1946275" y="1871663"/>
          <a:ext cx="20796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219200" imgH="228600" progId="Equation.3">
                  <p:embed/>
                </p:oleObj>
              </mc:Choice>
              <mc:Fallback>
                <p:oleObj name="" r:id="rId1" imgW="1219200" imgH="228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6275" y="1871663"/>
                        <a:ext cx="207962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4146550" y="1871663"/>
          <a:ext cx="22955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1346200" imgH="228600" progId="Equation.3">
                  <p:embed/>
                </p:oleObj>
              </mc:Choice>
              <mc:Fallback>
                <p:oleObj name="" r:id="rId3" imgW="1346200" imgH="228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6550" y="1871663"/>
                        <a:ext cx="229552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16"/>
          <p:cNvSpPr txBox="1"/>
          <p:nvPr/>
        </p:nvSpPr>
        <p:spPr>
          <a:xfrm>
            <a:off x="6442075" y="1871663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53" name="Text Box 17"/>
          <p:cNvSpPr txBox="1"/>
          <p:nvPr/>
        </p:nvSpPr>
        <p:spPr>
          <a:xfrm>
            <a:off x="177800" y="2328863"/>
            <a:ext cx="267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因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组线性无关，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5554" name="Text Box 18"/>
          <p:cNvSpPr txBox="1"/>
          <p:nvPr/>
        </p:nvSpPr>
        <p:spPr>
          <a:xfrm>
            <a:off x="2555875" y="2349500"/>
            <a:ext cx="1965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55" name="Text Box 19"/>
          <p:cNvSpPr txBox="1"/>
          <p:nvPr/>
        </p:nvSpPr>
        <p:spPr>
          <a:xfrm>
            <a:off x="4308475" y="2405063"/>
            <a:ext cx="267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因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组线性相关，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5556" name="Text Box 20"/>
          <p:cNvSpPr txBox="1"/>
          <p:nvPr/>
        </p:nvSpPr>
        <p:spPr>
          <a:xfrm>
            <a:off x="6823075" y="2425700"/>
            <a:ext cx="206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&lt;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m+</a:t>
            </a:r>
            <a:r>
              <a:rPr lang="en-US" altLang="zh-CN" sz="2400" b="1" dirty="0">
                <a:latin typeface="Times New Roman" panose="02020603050405020304" pitchFamily="18" charset="0"/>
              </a:rPr>
              <a:t>1.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57" name="Text Box 21"/>
          <p:cNvSpPr txBox="1"/>
          <p:nvPr/>
        </p:nvSpPr>
        <p:spPr>
          <a:xfrm>
            <a:off x="177800" y="2827338"/>
            <a:ext cx="3060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所以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&lt;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m+</a:t>
            </a:r>
            <a:r>
              <a:rPr lang="en-US" altLang="zh-CN" sz="2400" b="1" dirty="0">
                <a:latin typeface="Times New Roman" panose="02020603050405020304" pitchFamily="18" charset="0"/>
              </a:rPr>
              <a:t>1,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58" name="Text Box 22"/>
          <p:cNvSpPr txBox="1"/>
          <p:nvPr/>
        </p:nvSpPr>
        <p:spPr>
          <a:xfrm>
            <a:off x="3302000" y="2882900"/>
            <a:ext cx="20415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即有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59" name="Text Box 23"/>
          <p:cNvSpPr txBox="1"/>
          <p:nvPr/>
        </p:nvSpPr>
        <p:spPr>
          <a:xfrm>
            <a:off x="863600" y="3360738"/>
            <a:ext cx="2747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由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m,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60" name="Text Box 24"/>
          <p:cNvSpPr txBox="1"/>
          <p:nvPr/>
        </p:nvSpPr>
        <p:spPr>
          <a:xfrm>
            <a:off x="3606800" y="3360738"/>
            <a:ext cx="216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及上章定理3，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61" name="Text Box 25"/>
          <p:cNvSpPr txBox="1"/>
          <p:nvPr/>
        </p:nvSpPr>
        <p:spPr>
          <a:xfrm>
            <a:off x="5740400" y="33401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知方程组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5562" name="Object 26"/>
          <p:cNvGraphicFramePr>
            <a:graphicFrameLocks noChangeAspect="1"/>
          </p:cNvGraphicFramePr>
          <p:nvPr/>
        </p:nvGraphicFramePr>
        <p:xfrm>
          <a:off x="2641600" y="3929063"/>
          <a:ext cx="21240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1244600" imgH="228600" progId="Equation.3">
                  <p:embed/>
                </p:oleObj>
              </mc:Choice>
              <mc:Fallback>
                <p:oleObj name="" r:id="rId5" imgW="1244600" imgH="228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1600" y="3929063"/>
                        <a:ext cx="212407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3" name="Text Box 27"/>
          <p:cNvSpPr txBox="1"/>
          <p:nvPr/>
        </p:nvSpPr>
        <p:spPr>
          <a:xfrm>
            <a:off x="193675" y="4386263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有唯一解，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64" name="Text Box 28"/>
          <p:cNvSpPr txBox="1"/>
          <p:nvPr/>
        </p:nvSpPr>
        <p:spPr>
          <a:xfrm>
            <a:off x="1717675" y="4386263"/>
            <a:ext cx="480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即向量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能有向量组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线性表示，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5565" name="Text Box 29"/>
          <p:cNvSpPr txBox="1"/>
          <p:nvPr/>
        </p:nvSpPr>
        <p:spPr>
          <a:xfrm>
            <a:off x="6365875" y="4406900"/>
            <a:ext cx="1784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且表示唯一.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403" name="AutoShape 30">
            <a:hlinkClick r:id="" action="ppaction://hlinkshowjump?jump=firstslide"/>
          </p:cNvPr>
          <p:cNvSpPr/>
          <p:nvPr/>
        </p:nvSpPr>
        <p:spPr>
          <a:xfrm>
            <a:off x="7543800" y="6553200"/>
            <a:ext cx="381000" cy="304800"/>
          </a:xfrm>
          <a:prstGeom prst="actionButtonHom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6404" name="Group 70"/>
          <p:cNvGrpSpPr/>
          <p:nvPr/>
        </p:nvGrpSpPr>
        <p:grpSpPr>
          <a:xfrm>
            <a:off x="57150" y="333375"/>
            <a:ext cx="8836025" cy="1057275"/>
            <a:chOff x="194" y="184"/>
            <a:chExt cx="5566" cy="666"/>
          </a:xfrm>
        </p:grpSpPr>
        <p:grpSp>
          <p:nvGrpSpPr>
            <p:cNvPr id="16405" name="Group 60"/>
            <p:cNvGrpSpPr/>
            <p:nvPr/>
          </p:nvGrpSpPr>
          <p:grpSpPr>
            <a:xfrm>
              <a:off x="382" y="210"/>
              <a:ext cx="3508" cy="288"/>
              <a:chOff x="336" y="3290"/>
              <a:chExt cx="3508" cy="288"/>
            </a:xfrm>
          </p:grpSpPr>
          <p:sp>
            <p:nvSpPr>
              <p:cNvPr id="16413" name="Text Box 61"/>
              <p:cNvSpPr txBox="1"/>
              <p:nvPr/>
            </p:nvSpPr>
            <p:spPr>
              <a:xfrm>
                <a:off x="336" y="3290"/>
                <a:ext cx="35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（4）</a:t>
                </a:r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若向量组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：                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线性无关，</a:t>
                </a:r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6414" name="Object 62"/>
              <p:cNvGraphicFramePr>
                <a:graphicFrameLocks noChangeAspect="1"/>
              </p:cNvGraphicFramePr>
              <p:nvPr/>
            </p:nvGraphicFramePr>
            <p:xfrm>
              <a:off x="1920" y="3312"/>
              <a:ext cx="860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7" imgW="800100" imgH="228600" progId="Equation.3">
                      <p:embed/>
                    </p:oleObj>
                  </mc:Choice>
                  <mc:Fallback>
                    <p:oleObj name="" r:id="rId7" imgW="800100" imgH="228600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920" y="3312"/>
                            <a:ext cx="860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06" name="Group 63"/>
            <p:cNvGrpSpPr/>
            <p:nvPr/>
          </p:nvGrpSpPr>
          <p:grpSpPr>
            <a:xfrm>
              <a:off x="194" y="527"/>
              <a:ext cx="1172" cy="288"/>
              <a:chOff x="144" y="3565"/>
              <a:chExt cx="1172" cy="288"/>
            </a:xfrm>
          </p:grpSpPr>
          <p:graphicFrame>
            <p:nvGraphicFramePr>
              <p:cNvPr id="16411" name="Object 64"/>
              <p:cNvGraphicFramePr>
                <a:graphicFrameLocks noChangeAspect="1"/>
              </p:cNvGraphicFramePr>
              <p:nvPr/>
            </p:nvGraphicFramePr>
            <p:xfrm>
              <a:off x="144" y="3622"/>
              <a:ext cx="137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9" imgW="127000" imgH="177165" progId="Equation.3">
                      <p:embed/>
                    </p:oleObj>
                  </mc:Choice>
                  <mc:Fallback>
                    <p:oleObj name="" r:id="rId9" imgW="127000" imgH="177165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4" y="3622"/>
                            <a:ext cx="137" cy="1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2" name="Text Box 65"/>
              <p:cNvSpPr txBox="1"/>
              <p:nvPr/>
            </p:nvSpPr>
            <p:spPr>
              <a:xfrm>
                <a:off x="240" y="3565"/>
                <a:ext cx="10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线性相关，</a:t>
                </a:r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6407" name="Text Box 66"/>
            <p:cNvSpPr txBox="1"/>
            <p:nvPr/>
          </p:nvSpPr>
          <p:spPr>
            <a:xfrm>
              <a:off x="1202" y="562"/>
              <a:ext cx="44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则向量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必能由向量组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线性表示，且表示式唯一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408" name="Group 67"/>
            <p:cNvGrpSpPr/>
            <p:nvPr/>
          </p:nvGrpSpPr>
          <p:grpSpPr>
            <a:xfrm>
              <a:off x="3749" y="184"/>
              <a:ext cx="2011" cy="288"/>
              <a:chOff x="3703" y="3264"/>
              <a:chExt cx="2011" cy="288"/>
            </a:xfrm>
          </p:grpSpPr>
          <p:sp>
            <p:nvSpPr>
              <p:cNvPr id="16409" name="Text Box 68"/>
              <p:cNvSpPr txBox="1"/>
              <p:nvPr/>
            </p:nvSpPr>
            <p:spPr>
              <a:xfrm>
                <a:off x="3703" y="3264"/>
                <a:ext cx="12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而向量组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410" name="Object 69"/>
              <p:cNvGraphicFramePr>
                <a:graphicFrameLocks noChangeAspect="1"/>
              </p:cNvGraphicFramePr>
              <p:nvPr/>
            </p:nvGraphicFramePr>
            <p:xfrm>
              <a:off x="4800" y="3307"/>
              <a:ext cx="914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11" imgW="850900" imgH="228600" progId="Equation.3">
                      <p:embed/>
                    </p:oleObj>
                  </mc:Choice>
                  <mc:Fallback>
                    <p:oleObj name="" r:id="rId11" imgW="850900" imgH="2286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800" y="3307"/>
                            <a:ext cx="914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9" grpId="0"/>
      <p:bldP spid="65552" grpId="0"/>
      <p:bldP spid="65553" grpId="0"/>
      <p:bldP spid="65554" grpId="0"/>
      <p:bldP spid="65555" grpId="0"/>
      <p:bldP spid="65556" grpId="0"/>
      <p:bldP spid="65557" grpId="0"/>
      <p:bldP spid="65558" grpId="0"/>
      <p:bldP spid="65559" grpId="0"/>
      <p:bldP spid="65560" grpId="0"/>
      <p:bldP spid="65561" grpId="0"/>
      <p:bldP spid="65563" grpId="0"/>
      <p:bldP spid="65564" grpId="0"/>
      <p:bldP spid="655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E92AFB-1E97-41B9-9A50-23BD64F85C8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11" name="Group 2"/>
          <p:cNvGrpSpPr/>
          <p:nvPr/>
        </p:nvGrpSpPr>
        <p:grpSpPr>
          <a:xfrm>
            <a:off x="792163" y="0"/>
            <a:ext cx="7894637" cy="6705600"/>
            <a:chOff x="499" y="0"/>
            <a:chExt cx="4973" cy="4224"/>
          </a:xfrm>
        </p:grpSpPr>
        <p:grpSp>
          <p:nvGrpSpPr>
            <p:cNvPr id="17412" name="Group 3"/>
            <p:cNvGrpSpPr/>
            <p:nvPr/>
          </p:nvGrpSpPr>
          <p:grpSpPr>
            <a:xfrm>
              <a:off x="1179" y="667"/>
              <a:ext cx="3979" cy="305"/>
              <a:chOff x="1920" y="3268"/>
              <a:chExt cx="3979" cy="305"/>
            </a:xfrm>
          </p:grpSpPr>
          <p:graphicFrame>
            <p:nvGraphicFramePr>
              <p:cNvPr id="17433" name="Object 4"/>
              <p:cNvGraphicFramePr>
                <a:graphicFrameLocks noChangeAspect="1"/>
              </p:cNvGraphicFramePr>
              <p:nvPr/>
            </p:nvGraphicFramePr>
            <p:xfrm>
              <a:off x="1920" y="3280"/>
              <a:ext cx="2648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" imgW="3327400" imgH="381000" progId="Equation.3">
                      <p:embed/>
                    </p:oleObj>
                  </mc:Choice>
                  <mc:Fallback>
                    <p:oleObj name="" r:id="rId1" imgW="3327400" imgH="38100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920" y="3280"/>
                            <a:ext cx="2648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4" name="Text Box 5"/>
              <p:cNvSpPr txBox="1"/>
              <p:nvPr/>
            </p:nvSpPr>
            <p:spPr>
              <a:xfrm>
                <a:off x="4552" y="3268"/>
                <a:ext cx="134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有解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(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Ax = b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)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13" name="Text Box 6"/>
            <p:cNvSpPr txBox="1"/>
            <p:nvPr/>
          </p:nvSpPr>
          <p:spPr>
            <a:xfrm>
              <a:off x="499" y="336"/>
              <a:ext cx="37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定理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1.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向量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能由向量组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线性表示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14" name="Object 7"/>
            <p:cNvGraphicFramePr>
              <a:graphicFrameLocks noChangeAspect="1"/>
            </p:cNvGraphicFramePr>
            <p:nvPr/>
          </p:nvGraphicFramePr>
          <p:xfrm>
            <a:off x="1308" y="1083"/>
            <a:ext cx="131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977265" imgH="215900" progId="Equation.3">
                    <p:embed/>
                  </p:oleObj>
                </mc:Choice>
                <mc:Fallback>
                  <p:oleObj name="" r:id="rId3" imgW="977265" imgH="2159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08" y="1083"/>
                          <a:ext cx="1314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5" name="Text Box 8"/>
            <p:cNvSpPr txBox="1"/>
            <p:nvPr/>
          </p:nvSpPr>
          <p:spPr>
            <a:xfrm>
              <a:off x="544" y="1561"/>
              <a:ext cx="32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定理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2.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向量组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能由向量组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线性表示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16" name="Object 9"/>
            <p:cNvGraphicFramePr>
              <a:graphicFrameLocks noChangeAspect="1"/>
            </p:cNvGraphicFramePr>
            <p:nvPr/>
          </p:nvGraphicFramePr>
          <p:xfrm>
            <a:off x="1134" y="1879"/>
            <a:ext cx="316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5" imgW="2184400" imgH="228600" progId="Equation.3">
                    <p:embed/>
                  </p:oleObj>
                </mc:Choice>
                <mc:Fallback>
                  <p:oleObj name="" r:id="rId5" imgW="2184400" imgH="2286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4" y="1879"/>
                          <a:ext cx="3166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10"/>
            <p:cNvGraphicFramePr>
              <a:graphicFrameLocks noChangeAspect="1"/>
            </p:cNvGraphicFramePr>
            <p:nvPr/>
          </p:nvGraphicFramePr>
          <p:xfrm>
            <a:off x="1404" y="2283"/>
            <a:ext cx="131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7" imgW="1002665" imgH="215900" progId="Equation.3">
                    <p:embed/>
                  </p:oleObj>
                </mc:Choice>
                <mc:Fallback>
                  <p:oleObj name="" r:id="rId7" imgW="1002665" imgH="2159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04" y="2283"/>
                          <a:ext cx="1315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Text Box 11"/>
            <p:cNvSpPr txBox="1"/>
            <p:nvPr/>
          </p:nvSpPr>
          <p:spPr>
            <a:xfrm>
              <a:off x="589" y="2604"/>
              <a:ext cx="32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定理2的推论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.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向量组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与向量组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等价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AutoShape 12"/>
            <p:cNvSpPr/>
            <p:nvPr/>
          </p:nvSpPr>
          <p:spPr>
            <a:xfrm>
              <a:off x="773" y="3018"/>
              <a:ext cx="590" cy="181"/>
            </a:xfrm>
            <a:prstGeom prst="leftRightArrow">
              <a:avLst>
                <a:gd name="adj1" fmla="val 50000"/>
                <a:gd name="adj2" fmla="val 6519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Char char="•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0" name="AutoShape 13"/>
            <p:cNvSpPr/>
            <p:nvPr/>
          </p:nvSpPr>
          <p:spPr>
            <a:xfrm>
              <a:off x="771" y="2287"/>
              <a:ext cx="590" cy="181"/>
            </a:xfrm>
            <a:prstGeom prst="leftRightArrow">
              <a:avLst>
                <a:gd name="adj1" fmla="val 50000"/>
                <a:gd name="adj2" fmla="val 6519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Char char="•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1" name="AutoShape 14"/>
            <p:cNvSpPr/>
            <p:nvPr/>
          </p:nvSpPr>
          <p:spPr>
            <a:xfrm>
              <a:off x="680" y="1107"/>
              <a:ext cx="590" cy="181"/>
            </a:xfrm>
            <a:prstGeom prst="leftRightArrow">
              <a:avLst>
                <a:gd name="adj1" fmla="val 50000"/>
                <a:gd name="adj2" fmla="val 6519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Char char="•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2" name="Object 15"/>
            <p:cNvGraphicFramePr>
              <a:graphicFrameLocks noChangeAspect="1"/>
            </p:cNvGraphicFramePr>
            <p:nvPr/>
          </p:nvGraphicFramePr>
          <p:xfrm>
            <a:off x="1404" y="2955"/>
            <a:ext cx="19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9" imgW="1485265" imgH="215900" progId="Equation.3">
                    <p:embed/>
                  </p:oleObj>
                </mc:Choice>
                <mc:Fallback>
                  <p:oleObj name="" r:id="rId9" imgW="1485265" imgH="2159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04" y="2955"/>
                          <a:ext cx="194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6"/>
            <p:cNvGraphicFramePr>
              <a:graphicFrameLocks noChangeAspect="1"/>
            </p:cNvGraphicFramePr>
            <p:nvPr/>
          </p:nvGraphicFramePr>
          <p:xfrm>
            <a:off x="3048" y="19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1" imgW="114300" imgH="215900" progId="Equation.3">
                    <p:embed/>
                  </p:oleObj>
                </mc:Choice>
                <mc:Fallback>
                  <p:oleObj name="" r:id="rId11" imgW="114300" imgH="2159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48" y="19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17"/>
            <p:cNvGraphicFramePr>
              <a:graphicFrameLocks noChangeAspect="1"/>
            </p:cNvGraphicFramePr>
            <p:nvPr/>
          </p:nvGraphicFramePr>
          <p:xfrm>
            <a:off x="2652" y="987"/>
            <a:ext cx="1633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3" imgW="1371600" imgH="482600" progId="Equation.3">
                    <p:embed/>
                  </p:oleObj>
                </mc:Choice>
                <mc:Fallback>
                  <p:oleObj name="" r:id="rId13" imgW="1371600" imgH="4826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52" y="987"/>
                          <a:ext cx="1633" cy="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Text Box 18"/>
            <p:cNvSpPr txBox="1"/>
            <p:nvPr/>
          </p:nvSpPr>
          <p:spPr>
            <a:xfrm>
              <a:off x="1680" y="0"/>
              <a:ext cx="20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7200" lvl="1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复习</a:t>
              </a:r>
              <a:endPara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grpSp>
          <p:nvGrpSpPr>
            <p:cNvPr id="17426" name="Group 19"/>
            <p:cNvGrpSpPr/>
            <p:nvPr/>
          </p:nvGrpSpPr>
          <p:grpSpPr>
            <a:xfrm>
              <a:off x="571" y="3216"/>
              <a:ext cx="4901" cy="1008"/>
              <a:chOff x="336" y="1296"/>
              <a:chExt cx="4848" cy="1008"/>
            </a:xfrm>
          </p:grpSpPr>
          <p:sp>
            <p:nvSpPr>
              <p:cNvPr id="17427" name="Text Box 20"/>
              <p:cNvSpPr txBox="1"/>
              <p:nvPr/>
            </p:nvSpPr>
            <p:spPr>
              <a:xfrm>
                <a:off x="336" y="1296"/>
                <a:ext cx="5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定理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4</a:t>
                </a:r>
                <a:endParaRPr lang="en-US" altLang="zh-CN" sz="24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7428" name="Text Box 21"/>
              <p:cNvSpPr txBox="1"/>
              <p:nvPr/>
            </p:nvSpPr>
            <p:spPr>
              <a:xfrm>
                <a:off x="960" y="1296"/>
                <a:ext cx="42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向量组         线性相关的充分必要条件是矩阵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7429" name="Object 22"/>
              <p:cNvGraphicFramePr>
                <a:graphicFrameLocks noChangeAspect="1"/>
              </p:cNvGraphicFramePr>
              <p:nvPr/>
            </p:nvGraphicFramePr>
            <p:xfrm>
              <a:off x="1588" y="1317"/>
              <a:ext cx="908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5" imgW="800100" imgH="228600" progId="Equation.3">
                      <p:embed/>
                    </p:oleObj>
                  </mc:Choice>
                  <mc:Fallback>
                    <p:oleObj name="" r:id="rId15" imgW="800100" imgH="22860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588" y="1317"/>
                            <a:ext cx="908" cy="2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0" name="Text Box 23"/>
              <p:cNvSpPr txBox="1"/>
              <p:nvPr/>
            </p:nvSpPr>
            <p:spPr>
              <a:xfrm>
                <a:off x="2193" y="1680"/>
                <a:ext cx="20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的秩小于向量个数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；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7431" name="Object 24"/>
              <p:cNvGraphicFramePr>
                <a:graphicFrameLocks noChangeAspect="1"/>
              </p:cNvGraphicFramePr>
              <p:nvPr/>
            </p:nvGraphicFramePr>
            <p:xfrm>
              <a:off x="993" y="1702"/>
              <a:ext cx="1270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17" imgW="1181100" imgH="228600" progId="Equation.3">
                      <p:embed/>
                    </p:oleObj>
                  </mc:Choice>
                  <mc:Fallback>
                    <p:oleObj name="" r:id="rId17" imgW="1181100" imgH="2286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993" y="1702"/>
                            <a:ext cx="1270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2" name="Text Box 25"/>
              <p:cNvSpPr txBox="1"/>
              <p:nvPr/>
            </p:nvSpPr>
            <p:spPr>
              <a:xfrm>
                <a:off x="943" y="2016"/>
                <a:ext cx="380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向量组线性无关的充分必要条件是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) =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.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AF0448-B7D0-4EA1-98E8-C5542BDC66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514" name="Group 2"/>
          <p:cNvGrpSpPr/>
          <p:nvPr/>
        </p:nvGrpSpPr>
        <p:grpSpPr>
          <a:xfrm>
            <a:off x="981075" y="1066800"/>
            <a:ext cx="5111750" cy="457200"/>
            <a:chOff x="618" y="144"/>
            <a:chExt cx="3220" cy="288"/>
          </a:xfrm>
        </p:grpSpPr>
        <p:sp>
          <p:nvSpPr>
            <p:cNvPr id="7219" name="Text Box 3"/>
            <p:cNvSpPr txBox="1"/>
            <p:nvPr/>
          </p:nvSpPr>
          <p:spPr>
            <a:xfrm>
              <a:off x="618" y="144"/>
              <a:ext cx="32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向量组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：                   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线性相关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20" name="Object 4"/>
            <p:cNvGraphicFramePr>
              <a:graphicFrameLocks noChangeAspect="1"/>
            </p:cNvGraphicFramePr>
            <p:nvPr/>
          </p:nvGraphicFramePr>
          <p:xfrm>
            <a:off x="1584" y="166"/>
            <a:ext cx="91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812165" imgH="228600" progId="Equation.3">
                    <p:embed/>
                  </p:oleObj>
                </mc:Choice>
                <mc:Fallback>
                  <p:oleObj name="" r:id="rId1" imgW="812165" imgH="228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4" y="166"/>
                          <a:ext cx="915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1" name="Object 5"/>
            <p:cNvGraphicFramePr>
              <a:graphicFrameLocks noChangeAspect="1"/>
            </p:cNvGraphicFramePr>
            <p:nvPr/>
          </p:nvGraphicFramePr>
          <p:xfrm>
            <a:off x="2480" y="192"/>
            <a:ext cx="51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481965" imgH="215900" progId="Equation.3">
                    <p:embed/>
                  </p:oleObj>
                </mc:Choice>
                <mc:Fallback>
                  <p:oleObj name="" r:id="rId3" imgW="481965" imgH="215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80" y="192"/>
                          <a:ext cx="519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8" name="AutoShape 6"/>
          <p:cNvSpPr/>
          <p:nvPr/>
        </p:nvSpPr>
        <p:spPr>
          <a:xfrm>
            <a:off x="6054725" y="1177925"/>
            <a:ext cx="533400" cy="228600"/>
          </a:xfrm>
          <a:prstGeom prst="leftRightArrow">
            <a:avLst>
              <a:gd name="adj1" fmla="val 50000"/>
              <a:gd name="adj2" fmla="val 46666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19" name="Text Box 7"/>
          <p:cNvSpPr txBox="1"/>
          <p:nvPr/>
        </p:nvSpPr>
        <p:spPr>
          <a:xfrm>
            <a:off x="6588125" y="1065213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其中至少有一个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20" name="Rectangle 8"/>
          <p:cNvSpPr/>
          <p:nvPr/>
        </p:nvSpPr>
        <p:spPr>
          <a:xfrm>
            <a:off x="990600" y="1524000"/>
            <a:ext cx="4865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向量能由其余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-1 </a:t>
            </a:r>
            <a:r>
              <a:rPr lang="zh-CN" altLang="en-US" sz="2400" b="1" dirty="0">
                <a:latin typeface="Times New Roman" panose="02020603050405020304" pitchFamily="18" charset="0"/>
              </a:rPr>
              <a:t>个向量线性表示.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21" name="Text Box 9"/>
          <p:cNvSpPr txBox="1"/>
          <p:nvPr/>
        </p:nvSpPr>
        <p:spPr>
          <a:xfrm>
            <a:off x="109538" y="1981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22" name="Text Box 10"/>
          <p:cNvSpPr txBox="1"/>
          <p:nvPr/>
        </p:nvSpPr>
        <p:spPr>
          <a:xfrm>
            <a:off x="685800" y="2005013"/>
            <a:ext cx="328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若向量组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线性相关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523" name="Group 11"/>
          <p:cNvGrpSpPr/>
          <p:nvPr/>
        </p:nvGrpSpPr>
        <p:grpSpPr>
          <a:xfrm>
            <a:off x="3736975" y="1984375"/>
            <a:ext cx="3978275" cy="457200"/>
            <a:chOff x="2726" y="349"/>
            <a:chExt cx="2506" cy="288"/>
          </a:xfrm>
        </p:grpSpPr>
        <p:sp>
          <p:nvSpPr>
            <p:cNvPr id="7217" name="Text Box 12"/>
            <p:cNvSpPr txBox="1"/>
            <p:nvPr/>
          </p:nvSpPr>
          <p:spPr>
            <a:xfrm>
              <a:off x="2726" y="349"/>
              <a:ext cx="16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则有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不全为零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18" name="Object 13"/>
            <p:cNvGraphicFramePr>
              <a:graphicFrameLocks noChangeAspect="1"/>
            </p:cNvGraphicFramePr>
            <p:nvPr/>
          </p:nvGraphicFramePr>
          <p:xfrm>
            <a:off x="4345" y="384"/>
            <a:ext cx="88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5" imgW="825500" imgH="228600" progId="Equation.3">
                    <p:embed/>
                  </p:oleObj>
                </mc:Choice>
                <mc:Fallback>
                  <p:oleObj name="" r:id="rId5" imgW="8255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45" y="384"/>
                          <a:ext cx="887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6" name="Text Box 14"/>
          <p:cNvSpPr txBox="1"/>
          <p:nvPr/>
        </p:nvSpPr>
        <p:spPr>
          <a:xfrm>
            <a:off x="7707313" y="19843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4527" name="Group 15"/>
          <p:cNvGrpSpPr/>
          <p:nvPr/>
        </p:nvGrpSpPr>
        <p:grpSpPr>
          <a:xfrm>
            <a:off x="2528888" y="2438400"/>
            <a:ext cx="2805112" cy="449263"/>
            <a:chOff x="1679" y="662"/>
            <a:chExt cx="1921" cy="250"/>
          </a:xfrm>
        </p:grpSpPr>
        <p:graphicFrame>
          <p:nvGraphicFramePr>
            <p:cNvPr id="7215" name="Object 16"/>
            <p:cNvGraphicFramePr>
              <a:graphicFrameLocks noChangeAspect="1"/>
            </p:cNvGraphicFramePr>
            <p:nvPr/>
          </p:nvGraphicFramePr>
          <p:xfrm>
            <a:off x="1852" y="667"/>
            <a:ext cx="174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" imgW="1625600" imgH="228600" progId="Equation.3">
                    <p:embed/>
                  </p:oleObj>
                </mc:Choice>
                <mc:Fallback>
                  <p:oleObj name="" r:id="rId7" imgW="1625600" imgH="2286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52" y="667"/>
                          <a:ext cx="1748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6" name="Object 17"/>
            <p:cNvGraphicFramePr>
              <a:graphicFrameLocks noChangeAspect="1"/>
            </p:cNvGraphicFramePr>
            <p:nvPr/>
          </p:nvGraphicFramePr>
          <p:xfrm>
            <a:off x="1679" y="662"/>
            <a:ext cx="142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9" imgW="1320800" imgH="228600" progId="Equation.3">
                    <p:embed/>
                  </p:oleObj>
                </mc:Choice>
                <mc:Fallback>
                  <p:oleObj name="" r:id="rId9" imgW="1320800" imgH="228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79" y="662"/>
                          <a:ext cx="142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0" name="Group 18"/>
          <p:cNvGrpSpPr/>
          <p:nvPr/>
        </p:nvGrpSpPr>
        <p:grpSpPr>
          <a:xfrm>
            <a:off x="180975" y="2959100"/>
            <a:ext cx="1876425" cy="504825"/>
            <a:chOff x="2102" y="912"/>
            <a:chExt cx="1162" cy="288"/>
          </a:xfrm>
        </p:grpSpPr>
        <p:sp>
          <p:nvSpPr>
            <p:cNvPr id="7213" name="Text Box 19"/>
            <p:cNvSpPr txBox="1"/>
            <p:nvPr/>
          </p:nvSpPr>
          <p:spPr>
            <a:xfrm>
              <a:off x="2102" y="912"/>
              <a:ext cx="680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不妨设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14" name="Object 20"/>
            <p:cNvGraphicFramePr>
              <a:graphicFrameLocks noChangeAspect="1"/>
            </p:cNvGraphicFramePr>
            <p:nvPr/>
          </p:nvGraphicFramePr>
          <p:xfrm>
            <a:off x="2786" y="968"/>
            <a:ext cx="47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1" imgW="443865" imgH="215900" progId="Equation.3">
                    <p:embed/>
                  </p:oleObj>
                </mc:Choice>
                <mc:Fallback>
                  <p:oleObj name="" r:id="rId11" imgW="443865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86" y="968"/>
                          <a:ext cx="47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3" name="Text Box 21"/>
          <p:cNvSpPr txBox="1"/>
          <p:nvPr/>
        </p:nvSpPr>
        <p:spPr>
          <a:xfrm>
            <a:off x="2085975" y="29797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于是便有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4534" name="Group 22"/>
          <p:cNvGrpSpPr/>
          <p:nvPr/>
        </p:nvGrpSpPr>
        <p:grpSpPr>
          <a:xfrm>
            <a:off x="3457575" y="2878138"/>
            <a:ext cx="2971800" cy="811212"/>
            <a:chOff x="1256" y="1217"/>
            <a:chExt cx="1864" cy="463"/>
          </a:xfrm>
        </p:grpSpPr>
        <p:graphicFrame>
          <p:nvGraphicFramePr>
            <p:cNvPr id="7210" name="Object 23"/>
            <p:cNvGraphicFramePr>
              <a:graphicFrameLocks noChangeAspect="1"/>
            </p:cNvGraphicFramePr>
            <p:nvPr/>
          </p:nvGraphicFramePr>
          <p:xfrm>
            <a:off x="2036" y="1301"/>
            <a:ext cx="99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3" imgW="927100" imgH="228600" progId="Equation.3">
                    <p:embed/>
                  </p:oleObj>
                </mc:Choice>
                <mc:Fallback>
                  <p:oleObj name="" r:id="rId13" imgW="9271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36" y="1301"/>
                          <a:ext cx="997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1" name="Object 24"/>
            <p:cNvGraphicFramePr>
              <a:graphicFrameLocks noChangeAspect="1"/>
            </p:cNvGraphicFramePr>
            <p:nvPr/>
          </p:nvGraphicFramePr>
          <p:xfrm>
            <a:off x="1604" y="1217"/>
            <a:ext cx="1516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5" imgW="1409065" imgH="431800" progId="Equation.3">
                    <p:embed/>
                  </p:oleObj>
                </mc:Choice>
                <mc:Fallback>
                  <p:oleObj name="" r:id="rId15" imgW="1409065" imgH="4318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04" y="1217"/>
                          <a:ext cx="1516" cy="4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2" name="Object 25"/>
            <p:cNvGraphicFramePr>
              <a:graphicFrameLocks noChangeAspect="1"/>
            </p:cNvGraphicFramePr>
            <p:nvPr/>
          </p:nvGraphicFramePr>
          <p:xfrm>
            <a:off x="1256" y="1296"/>
            <a:ext cx="3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7" imgW="304800" imgH="215900" progId="Equation.3">
                    <p:embed/>
                  </p:oleObj>
                </mc:Choice>
                <mc:Fallback>
                  <p:oleObj name="" r:id="rId17" imgW="304800" imgH="2159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56" y="1296"/>
                          <a:ext cx="328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8" name="Group 26"/>
          <p:cNvGrpSpPr/>
          <p:nvPr/>
        </p:nvGrpSpPr>
        <p:grpSpPr>
          <a:xfrm>
            <a:off x="222250" y="3600450"/>
            <a:ext cx="3765550" cy="457200"/>
            <a:chOff x="96" y="1658"/>
            <a:chExt cx="2372" cy="288"/>
          </a:xfrm>
        </p:grpSpPr>
        <p:sp>
          <p:nvSpPr>
            <p:cNvPr id="7207" name="Text Box 27"/>
            <p:cNvSpPr txBox="1"/>
            <p:nvPr/>
          </p:nvSpPr>
          <p:spPr>
            <a:xfrm>
              <a:off x="96" y="1658"/>
              <a:ext cx="2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即    能由              线性表示.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08" name="Object 28"/>
            <p:cNvGraphicFramePr>
              <a:graphicFrameLocks noChangeAspect="1"/>
            </p:cNvGraphicFramePr>
            <p:nvPr/>
          </p:nvGraphicFramePr>
          <p:xfrm>
            <a:off x="336" y="1680"/>
            <a:ext cx="17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9" imgW="165100" imgH="215900" progId="Equation.3">
                    <p:embed/>
                  </p:oleObj>
                </mc:Choice>
                <mc:Fallback>
                  <p:oleObj name="" r:id="rId19" imgW="165100" imgH="2159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36" y="1680"/>
                          <a:ext cx="178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9" name="Object 29"/>
            <p:cNvGraphicFramePr>
              <a:graphicFrameLocks noChangeAspect="1"/>
            </p:cNvGraphicFramePr>
            <p:nvPr/>
          </p:nvGraphicFramePr>
          <p:xfrm>
            <a:off x="912" y="1675"/>
            <a:ext cx="65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1" imgW="609600" imgH="228600" progId="Equation.3">
                    <p:embed/>
                  </p:oleObj>
                </mc:Choice>
                <mc:Fallback>
                  <p:oleObj name="" r:id="rId21" imgW="609600" imgH="228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12" y="1675"/>
                          <a:ext cx="655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2" name="Text Box 30"/>
          <p:cNvSpPr txBox="1"/>
          <p:nvPr/>
        </p:nvSpPr>
        <p:spPr>
          <a:xfrm>
            <a:off x="871538" y="4051300"/>
            <a:ext cx="76596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若向量组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中有某个向量能由其余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-1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个向量线性表示.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543" name="Group 31"/>
          <p:cNvGrpSpPr/>
          <p:nvPr/>
        </p:nvGrpSpPr>
        <p:grpSpPr>
          <a:xfrm>
            <a:off x="152400" y="4470400"/>
            <a:ext cx="5213350" cy="495300"/>
            <a:chOff x="642" y="2210"/>
            <a:chExt cx="3284" cy="312"/>
          </a:xfrm>
        </p:grpSpPr>
        <p:sp>
          <p:nvSpPr>
            <p:cNvPr id="7204" name="Text Box 32"/>
            <p:cNvSpPr txBox="1"/>
            <p:nvPr/>
          </p:nvSpPr>
          <p:spPr>
            <a:xfrm>
              <a:off x="642" y="2234"/>
              <a:ext cx="3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不妨设    能由                      线性表示，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05" name="Object 33"/>
            <p:cNvGraphicFramePr>
              <a:graphicFrameLocks noChangeAspect="1"/>
            </p:cNvGraphicFramePr>
            <p:nvPr/>
          </p:nvGraphicFramePr>
          <p:xfrm>
            <a:off x="1291" y="2210"/>
            <a:ext cx="19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3" imgW="203200" imgH="228600" progId="Equation.3">
                    <p:embed/>
                  </p:oleObj>
                </mc:Choice>
                <mc:Fallback>
                  <p:oleObj name="" r:id="rId23" imgW="203200" imgH="2286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291" y="2210"/>
                          <a:ext cx="197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34"/>
            <p:cNvGraphicFramePr>
              <a:graphicFrameLocks noChangeAspect="1"/>
            </p:cNvGraphicFramePr>
            <p:nvPr/>
          </p:nvGraphicFramePr>
          <p:xfrm>
            <a:off x="1872" y="2242"/>
            <a:ext cx="98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5" imgW="889000" imgH="228600" progId="Equation.3">
                    <p:embed/>
                  </p:oleObj>
                </mc:Choice>
                <mc:Fallback>
                  <p:oleObj name="" r:id="rId25" imgW="889000" imgH="2286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872" y="2242"/>
                          <a:ext cx="98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7" name="Group 35"/>
          <p:cNvGrpSpPr/>
          <p:nvPr/>
        </p:nvGrpSpPr>
        <p:grpSpPr>
          <a:xfrm>
            <a:off x="5197475" y="4508500"/>
            <a:ext cx="2698750" cy="457200"/>
            <a:chOff x="3820" y="2256"/>
            <a:chExt cx="1700" cy="288"/>
          </a:xfrm>
        </p:grpSpPr>
        <p:sp>
          <p:nvSpPr>
            <p:cNvPr id="7202" name="Text Box 36"/>
            <p:cNvSpPr txBox="1"/>
            <p:nvPr/>
          </p:nvSpPr>
          <p:spPr>
            <a:xfrm>
              <a:off x="3820" y="2256"/>
              <a:ext cx="17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即有                     使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03" name="Object 37"/>
            <p:cNvGraphicFramePr>
              <a:graphicFrameLocks noChangeAspect="1"/>
            </p:cNvGraphicFramePr>
            <p:nvPr/>
          </p:nvGraphicFramePr>
          <p:xfrm>
            <a:off x="4272" y="2291"/>
            <a:ext cx="97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27" imgW="901065" imgH="228600" progId="Equation.3">
                    <p:embed/>
                  </p:oleObj>
                </mc:Choice>
                <mc:Fallback>
                  <p:oleObj name="" r:id="rId27" imgW="901065" imgH="2286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272" y="2291"/>
                          <a:ext cx="97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65" name="Group 53"/>
          <p:cNvGrpSpPr/>
          <p:nvPr/>
        </p:nvGrpSpPr>
        <p:grpSpPr>
          <a:xfrm>
            <a:off x="2209800" y="4953000"/>
            <a:ext cx="3352800" cy="415925"/>
            <a:chOff x="1392" y="3120"/>
            <a:chExt cx="2112" cy="262"/>
          </a:xfrm>
        </p:grpSpPr>
        <p:graphicFrame>
          <p:nvGraphicFramePr>
            <p:cNvPr id="7199" name="Object 39"/>
            <p:cNvGraphicFramePr>
              <a:graphicFrameLocks noChangeAspect="1"/>
            </p:cNvGraphicFramePr>
            <p:nvPr/>
          </p:nvGraphicFramePr>
          <p:xfrm>
            <a:off x="1392" y="3120"/>
            <a:ext cx="22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9" imgW="203200" imgH="228600" progId="Equation.3">
                    <p:embed/>
                  </p:oleObj>
                </mc:Choice>
                <mc:Fallback>
                  <p:oleObj name="" r:id="rId29" imgW="203200" imgH="2286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92" y="3120"/>
                          <a:ext cx="227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40"/>
            <p:cNvGraphicFramePr>
              <a:graphicFrameLocks noChangeAspect="1"/>
            </p:cNvGraphicFramePr>
            <p:nvPr/>
          </p:nvGraphicFramePr>
          <p:xfrm>
            <a:off x="1889" y="3120"/>
            <a:ext cx="161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0" imgW="1447800" imgH="228600" progId="Equation.3">
                    <p:embed/>
                  </p:oleObj>
                </mc:Choice>
                <mc:Fallback>
                  <p:oleObj name="" r:id="rId30" imgW="14478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889" y="3120"/>
                          <a:ext cx="161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41"/>
            <p:cNvGraphicFramePr>
              <a:graphicFrameLocks noChangeAspect="1"/>
            </p:cNvGraphicFramePr>
            <p:nvPr/>
          </p:nvGraphicFramePr>
          <p:xfrm>
            <a:off x="1549" y="3120"/>
            <a:ext cx="169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2" imgW="1524000" imgH="228600" progId="Equation.3">
                    <p:embed/>
                  </p:oleObj>
                </mc:Choice>
                <mc:Fallback>
                  <p:oleObj name="" r:id="rId32" imgW="1524000" imgH="2286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549" y="3120"/>
                          <a:ext cx="1699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54" name="Text Box 42"/>
          <p:cNvSpPr txBox="1"/>
          <p:nvPr/>
        </p:nvSpPr>
        <p:spPr>
          <a:xfrm>
            <a:off x="182563" y="543401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于是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4566" name="Group 54"/>
          <p:cNvGrpSpPr/>
          <p:nvPr/>
        </p:nvGrpSpPr>
        <p:grpSpPr>
          <a:xfrm>
            <a:off x="1570038" y="5489575"/>
            <a:ext cx="4260850" cy="412750"/>
            <a:chOff x="989" y="3458"/>
            <a:chExt cx="2684" cy="260"/>
          </a:xfrm>
        </p:grpSpPr>
        <p:graphicFrame>
          <p:nvGraphicFramePr>
            <p:cNvPr id="7197" name="Object 44"/>
            <p:cNvGraphicFramePr>
              <a:graphicFrameLocks noChangeAspect="1"/>
            </p:cNvGraphicFramePr>
            <p:nvPr/>
          </p:nvGraphicFramePr>
          <p:xfrm>
            <a:off x="1184" y="3458"/>
            <a:ext cx="248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4" imgW="2273300" imgH="228600" progId="Equation.3">
                    <p:embed/>
                  </p:oleObj>
                </mc:Choice>
                <mc:Fallback>
                  <p:oleObj name="" r:id="rId34" imgW="2273300" imgH="2286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184" y="3458"/>
                          <a:ext cx="2489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45"/>
            <p:cNvGraphicFramePr>
              <a:graphicFrameLocks noChangeAspect="1"/>
            </p:cNvGraphicFramePr>
            <p:nvPr/>
          </p:nvGraphicFramePr>
          <p:xfrm>
            <a:off x="989" y="3458"/>
            <a:ext cx="154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6" imgW="1409700" imgH="228600" progId="Equation.3">
                    <p:embed/>
                  </p:oleObj>
                </mc:Choice>
                <mc:Fallback>
                  <p:oleObj name="" r:id="rId36" imgW="1409700" imgH="2286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989" y="3458"/>
                          <a:ext cx="1542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58" name="Group 46"/>
          <p:cNvGrpSpPr/>
          <p:nvPr/>
        </p:nvGrpSpPr>
        <p:grpSpPr>
          <a:xfrm>
            <a:off x="136525" y="5989638"/>
            <a:ext cx="5373688" cy="457200"/>
            <a:chOff x="86" y="3338"/>
            <a:chExt cx="3385" cy="288"/>
          </a:xfrm>
        </p:grpSpPr>
        <p:graphicFrame>
          <p:nvGraphicFramePr>
            <p:cNvPr id="7195" name="Object 47"/>
            <p:cNvGraphicFramePr>
              <a:graphicFrameLocks noChangeAspect="1"/>
            </p:cNvGraphicFramePr>
            <p:nvPr/>
          </p:nvGraphicFramePr>
          <p:xfrm>
            <a:off x="528" y="3360"/>
            <a:ext cx="11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8" imgW="1104900" imgH="228600" progId="Equation.3">
                    <p:embed/>
                  </p:oleObj>
                </mc:Choice>
                <mc:Fallback>
                  <p:oleObj name="" r:id="rId38" imgW="1104900" imgH="228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528" y="3360"/>
                          <a:ext cx="1188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6" name="Text Box 48"/>
            <p:cNvSpPr txBox="1"/>
            <p:nvPr/>
          </p:nvSpPr>
          <p:spPr>
            <a:xfrm>
              <a:off x="86" y="3338"/>
              <a:ext cx="33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由于                         这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个数不全为0，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4561" name="Text Box 49"/>
          <p:cNvSpPr txBox="1"/>
          <p:nvPr/>
        </p:nvSpPr>
        <p:spPr>
          <a:xfrm>
            <a:off x="5257800" y="5989638"/>
            <a:ext cx="335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所以向量组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线性相关.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4562" name="Text Box 50"/>
          <p:cNvSpPr txBox="1"/>
          <p:nvPr/>
        </p:nvSpPr>
        <p:spPr>
          <a:xfrm>
            <a:off x="984250" y="152400"/>
            <a:ext cx="655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(3). 两个向量线性相关的几何意义是两向量共线.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63" name="Text Box 51"/>
          <p:cNvSpPr txBox="1"/>
          <p:nvPr/>
        </p:nvSpPr>
        <p:spPr>
          <a:xfrm>
            <a:off x="1482725" y="588963"/>
            <a:ext cx="6051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三个向量线性相关的几何意义是三向量共面.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64" name="Text Box 52"/>
          <p:cNvSpPr txBox="1"/>
          <p:nvPr/>
        </p:nvSpPr>
        <p:spPr>
          <a:xfrm>
            <a:off x="130175" y="106680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结论：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6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6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nimBg="1"/>
      <p:bldP spid="64519" grpId="0"/>
      <p:bldP spid="64520" grpId="0"/>
      <p:bldP spid="64521" grpId="0" build="p"/>
      <p:bldP spid="64522" grpId="0"/>
      <p:bldP spid="64526" grpId="0"/>
      <p:bldP spid="64533" grpId="0"/>
      <p:bldP spid="64542" grpId="0"/>
      <p:bldP spid="64554" grpId="0"/>
      <p:bldP spid="64561" grpId="0"/>
      <p:bldP spid="64562" grpId="0" build="p"/>
      <p:bldP spid="64563" grpId="0" build="p"/>
      <p:bldP spid="645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263761-1CE1-455F-8B46-011C5E0096E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746" name="Group 2"/>
          <p:cNvGrpSpPr/>
          <p:nvPr/>
        </p:nvGrpSpPr>
        <p:grpSpPr>
          <a:xfrm>
            <a:off x="381000" y="2514600"/>
            <a:ext cx="7780338" cy="1600200"/>
            <a:chOff x="336" y="1296"/>
            <a:chExt cx="4848" cy="1008"/>
          </a:xfrm>
        </p:grpSpPr>
        <p:sp>
          <p:nvSpPr>
            <p:cNvPr id="8210" name="Text Box 3"/>
            <p:cNvSpPr txBox="1"/>
            <p:nvPr/>
          </p:nvSpPr>
          <p:spPr>
            <a:xfrm>
              <a:off x="336" y="1296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定理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endPara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8211" name="Text Box 4"/>
            <p:cNvSpPr txBox="1"/>
            <p:nvPr/>
          </p:nvSpPr>
          <p:spPr>
            <a:xfrm>
              <a:off x="960" y="1296"/>
              <a:ext cx="4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向量组         线性相关的充分必要条件是矩阵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212" name="Object 5"/>
            <p:cNvGraphicFramePr>
              <a:graphicFrameLocks noChangeAspect="1"/>
            </p:cNvGraphicFramePr>
            <p:nvPr/>
          </p:nvGraphicFramePr>
          <p:xfrm>
            <a:off x="1588" y="1317"/>
            <a:ext cx="90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800100" imgH="228600" progId="Equation.3">
                    <p:embed/>
                  </p:oleObj>
                </mc:Choice>
                <mc:Fallback>
                  <p:oleObj name="" r:id="rId1" imgW="800100" imgH="228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8" y="1317"/>
                          <a:ext cx="90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Text Box 6"/>
            <p:cNvSpPr txBox="1"/>
            <p:nvPr/>
          </p:nvSpPr>
          <p:spPr>
            <a:xfrm>
              <a:off x="2193" y="1680"/>
              <a:ext cx="20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的秩小于向量个数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；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4" name="Object 7"/>
            <p:cNvGraphicFramePr>
              <a:graphicFrameLocks noChangeAspect="1"/>
            </p:cNvGraphicFramePr>
            <p:nvPr/>
          </p:nvGraphicFramePr>
          <p:xfrm>
            <a:off x="993" y="1702"/>
            <a:ext cx="127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181100" imgH="228600" progId="Equation.3">
                    <p:embed/>
                  </p:oleObj>
                </mc:Choice>
                <mc:Fallback>
                  <p:oleObj name="" r:id="rId3" imgW="1181100" imgH="2286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93" y="1702"/>
                          <a:ext cx="127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Text Box 8"/>
            <p:cNvSpPr txBox="1"/>
            <p:nvPr/>
          </p:nvSpPr>
          <p:spPr>
            <a:xfrm>
              <a:off x="943" y="2016"/>
              <a:ext cx="38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向量组线性无关的充分必要条件是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 =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3" name="Group 9"/>
          <p:cNvGrpSpPr/>
          <p:nvPr/>
        </p:nvGrpSpPr>
        <p:grpSpPr>
          <a:xfrm>
            <a:off x="2300288" y="541338"/>
            <a:ext cx="4687887" cy="457200"/>
            <a:chOff x="1056" y="382"/>
            <a:chExt cx="2953" cy="288"/>
          </a:xfrm>
        </p:grpSpPr>
        <p:grpSp>
          <p:nvGrpSpPr>
            <p:cNvPr id="8206" name="Group 10"/>
            <p:cNvGrpSpPr/>
            <p:nvPr/>
          </p:nvGrpSpPr>
          <p:grpSpPr>
            <a:xfrm>
              <a:off x="1056" y="382"/>
              <a:ext cx="1976" cy="288"/>
              <a:chOff x="480" y="1200"/>
              <a:chExt cx="1976" cy="288"/>
            </a:xfrm>
          </p:grpSpPr>
          <p:sp>
            <p:nvSpPr>
              <p:cNvPr id="8208" name="Text Box 11"/>
              <p:cNvSpPr txBox="1"/>
              <p:nvPr/>
            </p:nvSpPr>
            <p:spPr>
              <a:xfrm>
                <a:off x="480" y="1200"/>
                <a:ext cx="19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向量组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：              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209" name="Object 12"/>
              <p:cNvGraphicFramePr>
                <a:graphicFrameLocks noChangeAspect="1"/>
              </p:cNvGraphicFramePr>
              <p:nvPr/>
            </p:nvGraphicFramePr>
            <p:xfrm>
              <a:off x="1450" y="1222"/>
              <a:ext cx="90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5" imgW="800100" imgH="228600" progId="Equation.3">
                      <p:embed/>
                    </p:oleObj>
                  </mc:Choice>
                  <mc:Fallback>
                    <p:oleObj name="" r:id="rId5" imgW="800100" imgH="2286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450" y="1222"/>
                            <a:ext cx="902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7" name="Text Box 13"/>
            <p:cNvSpPr txBox="1"/>
            <p:nvPr/>
          </p:nvSpPr>
          <p:spPr>
            <a:xfrm>
              <a:off x="2928" y="382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线性相关，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8" name="Group 14"/>
          <p:cNvGrpSpPr/>
          <p:nvPr/>
        </p:nvGrpSpPr>
        <p:grpSpPr>
          <a:xfrm>
            <a:off x="2300288" y="1531938"/>
            <a:ext cx="4695825" cy="477837"/>
            <a:chOff x="2442" y="814"/>
            <a:chExt cx="2958" cy="301"/>
          </a:xfrm>
        </p:grpSpPr>
        <p:grpSp>
          <p:nvGrpSpPr>
            <p:cNvPr id="8202" name="Group 15"/>
            <p:cNvGrpSpPr/>
            <p:nvPr/>
          </p:nvGrpSpPr>
          <p:grpSpPr>
            <a:xfrm>
              <a:off x="2442" y="814"/>
              <a:ext cx="2022" cy="288"/>
              <a:chOff x="1152" y="1862"/>
              <a:chExt cx="1926" cy="250"/>
            </a:xfrm>
          </p:grpSpPr>
          <p:graphicFrame>
            <p:nvGraphicFramePr>
              <p:cNvPr id="8204" name="Object 16"/>
              <p:cNvGraphicFramePr>
                <a:graphicFrameLocks noChangeAspect="1"/>
              </p:cNvGraphicFramePr>
              <p:nvPr/>
            </p:nvGraphicFramePr>
            <p:xfrm>
              <a:off x="1330" y="1867"/>
              <a:ext cx="174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6" imgW="1625600" imgH="228600" progId="Equation.3">
                      <p:embed/>
                    </p:oleObj>
                  </mc:Choice>
                  <mc:Fallback>
                    <p:oleObj name="" r:id="rId6" imgW="1625600" imgH="2286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330" y="1867"/>
                            <a:ext cx="1748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5" name="Object 17"/>
              <p:cNvGraphicFramePr>
                <a:graphicFrameLocks noChangeAspect="1"/>
              </p:cNvGraphicFramePr>
              <p:nvPr/>
            </p:nvGraphicFramePr>
            <p:xfrm>
              <a:off x="1152" y="1862"/>
              <a:ext cx="1433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8" imgW="1333500" imgH="228600" progId="Equation.3">
                      <p:embed/>
                    </p:oleObj>
                  </mc:Choice>
                  <mc:Fallback>
                    <p:oleObj name="" r:id="rId8" imgW="1333500" imgH="2286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152" y="1862"/>
                            <a:ext cx="1433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3" name="Text Box 18"/>
            <p:cNvSpPr txBox="1"/>
            <p:nvPr/>
          </p:nvSpPr>
          <p:spPr>
            <a:xfrm>
              <a:off x="4464" y="827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有非零解.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1763" name="AutoShape 19"/>
          <p:cNvSpPr/>
          <p:nvPr/>
        </p:nvSpPr>
        <p:spPr>
          <a:xfrm>
            <a:off x="4205288" y="998538"/>
            <a:ext cx="228600" cy="609600"/>
          </a:xfrm>
          <a:prstGeom prst="upDownArrow">
            <a:avLst>
              <a:gd name="adj1" fmla="val 50000"/>
              <a:gd name="adj2" fmla="val 53333"/>
            </a:avLst>
          </a:prstGeom>
          <a:solidFill>
            <a:srgbClr val="FF0000"/>
          </a:solidFill>
          <a:ln w="9525">
            <a:noFill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1764" name="Rectangle 20"/>
          <p:cNvSpPr/>
          <p:nvPr/>
        </p:nvSpPr>
        <p:spPr>
          <a:xfrm>
            <a:off x="1912938" y="476250"/>
            <a:ext cx="5334000" cy="175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1774" name="Ink 30"/>
              <p14:cNvContentPartPr/>
              <p14:nvPr/>
            </p14:nvContentPartPr>
            <p14:xfrm>
              <a:off x="2435225" y="1878013"/>
              <a:ext cx="4662488" cy="282575"/>
            </p14:xfrm>
          </p:contentPart>
        </mc:Choice>
        <mc:Fallback xmlns="">
          <p:pic>
            <p:nvPicPr>
              <p:cNvPr id="31774" name="Ink 30"/>
            </p:nvPicPr>
            <p:blipFill>
              <a:blip r:embed="rId11"/>
            </p:blipFill>
            <p:spPr>
              <a:xfrm>
                <a:off x="2435225" y="1878013"/>
                <a:ext cx="4662488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1775" name="Ink 31"/>
              <p14:cNvContentPartPr/>
              <p14:nvPr/>
            </p14:nvContentPartPr>
            <p14:xfrm>
              <a:off x="3094038" y="4021138"/>
              <a:ext cx="4202112" cy="161925"/>
            </p14:xfrm>
          </p:contentPart>
        </mc:Choice>
        <mc:Fallback xmlns="">
          <p:pic>
            <p:nvPicPr>
              <p:cNvPr id="31775" name="Ink 31"/>
            </p:nvPicPr>
            <p:blipFill>
              <a:blip r:embed="rId13"/>
            </p:blipFill>
            <p:spPr>
              <a:xfrm>
                <a:off x="3094038" y="4021138"/>
                <a:ext cx="4202112" cy="1619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A816E8-93D1-4FE0-AA71-B874FE7C0D3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19" name="Group 2"/>
          <p:cNvGrpSpPr/>
          <p:nvPr/>
        </p:nvGrpSpPr>
        <p:grpSpPr>
          <a:xfrm>
            <a:off x="365125" y="152400"/>
            <a:ext cx="7458075" cy="2438400"/>
            <a:chOff x="230" y="96"/>
            <a:chExt cx="4698" cy="1536"/>
          </a:xfrm>
        </p:grpSpPr>
        <p:sp>
          <p:nvSpPr>
            <p:cNvPr id="9228" name="Text Box 3"/>
            <p:cNvSpPr txBox="1"/>
            <p:nvPr/>
          </p:nvSpPr>
          <p:spPr>
            <a:xfrm>
              <a:off x="230" y="96"/>
              <a:ext cx="14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维向量组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9" name="Object 4"/>
            <p:cNvGraphicFramePr>
              <a:graphicFrameLocks noChangeAspect="1"/>
            </p:cNvGraphicFramePr>
            <p:nvPr/>
          </p:nvGraphicFramePr>
          <p:xfrm>
            <a:off x="1986" y="288"/>
            <a:ext cx="2526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3124200" imgH="1206500" progId="Equation.3">
                    <p:embed/>
                  </p:oleObj>
                </mc:Choice>
                <mc:Fallback>
                  <p:oleObj name="" r:id="rId1" imgW="3124200" imgH="1206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86" y="288"/>
                          <a:ext cx="2526" cy="9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Text Box 5"/>
            <p:cNvSpPr txBox="1"/>
            <p:nvPr/>
          </p:nvSpPr>
          <p:spPr>
            <a:xfrm>
              <a:off x="508" y="1344"/>
              <a:ext cx="44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称为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维单位坐标向量组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试讨论它的线性相关性.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74" name="Text Box 6"/>
          <p:cNvSpPr txBox="1"/>
          <p:nvPr/>
        </p:nvSpPr>
        <p:spPr>
          <a:xfrm>
            <a:off x="323850" y="2708275"/>
            <a:ext cx="5000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Text Box 7"/>
          <p:cNvSpPr txBox="1"/>
          <p:nvPr/>
        </p:nvSpPr>
        <p:spPr>
          <a:xfrm>
            <a:off x="1042988" y="2708275"/>
            <a:ext cx="5097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维单位坐标向量组构成的矩阵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2782" name="Group 14"/>
          <p:cNvGrpSpPr/>
          <p:nvPr/>
        </p:nvGrpSpPr>
        <p:grpSpPr>
          <a:xfrm>
            <a:off x="1187450" y="3284538"/>
            <a:ext cx="4643438" cy="457200"/>
            <a:chOff x="612" y="2099"/>
            <a:chExt cx="2925" cy="288"/>
          </a:xfrm>
        </p:grpSpPr>
        <p:graphicFrame>
          <p:nvGraphicFramePr>
            <p:cNvPr id="9226" name="Object 8"/>
            <p:cNvGraphicFramePr>
              <a:graphicFrameLocks noChangeAspect="1"/>
            </p:cNvGraphicFramePr>
            <p:nvPr/>
          </p:nvGraphicFramePr>
          <p:xfrm>
            <a:off x="612" y="2125"/>
            <a:ext cx="128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117600" imgH="228600" progId="Equation.3">
                    <p:embed/>
                  </p:oleObj>
                </mc:Choice>
                <mc:Fallback>
                  <p:oleObj name="" r:id="rId3" imgW="1117600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2125"/>
                          <a:ext cx="1286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Text Box 9"/>
            <p:cNvSpPr txBox="1"/>
            <p:nvPr/>
          </p:nvSpPr>
          <p:spPr>
            <a:xfrm>
              <a:off x="2018" y="2099"/>
              <a:ext cx="15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是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阶单位矩阵.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79" name="Text Box 11"/>
          <p:cNvSpPr txBox="1"/>
          <p:nvPr/>
        </p:nvSpPr>
        <p:spPr>
          <a:xfrm>
            <a:off x="1187450" y="3860800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∴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n,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32780" name="Text Box 12"/>
          <p:cNvSpPr txBox="1"/>
          <p:nvPr/>
        </p:nvSpPr>
        <p:spPr>
          <a:xfrm>
            <a:off x="971550" y="4581525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即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等于向量组中向量个数，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2781" name="Text Box 13"/>
          <p:cNvSpPr txBox="1"/>
          <p:nvPr/>
        </p:nvSpPr>
        <p:spPr>
          <a:xfrm>
            <a:off x="900113" y="5300663"/>
            <a:ext cx="54594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∴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维单位坐标向量组向量组线性无关.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32775" grpId="0"/>
      <p:bldP spid="32779" grpId="0"/>
      <p:bldP spid="32780" grpId="0"/>
      <p:bldP spid="327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5F69E8-20B8-4346-909B-2FA319FE7E2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43" name="Group 2"/>
          <p:cNvGrpSpPr/>
          <p:nvPr/>
        </p:nvGrpSpPr>
        <p:grpSpPr>
          <a:xfrm>
            <a:off x="539750" y="115888"/>
            <a:ext cx="7391400" cy="1905000"/>
            <a:chOff x="384" y="336"/>
            <a:chExt cx="4656" cy="1200"/>
          </a:xfrm>
        </p:grpSpPr>
        <p:sp>
          <p:nvSpPr>
            <p:cNvPr id="10278" name="Text Box 3"/>
            <p:cNvSpPr txBox="1"/>
            <p:nvPr/>
          </p:nvSpPr>
          <p:spPr>
            <a:xfrm>
              <a:off x="384" y="604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 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已知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9" name="Object 4"/>
            <p:cNvGraphicFramePr>
              <a:graphicFrameLocks noChangeAspect="1"/>
            </p:cNvGraphicFramePr>
            <p:nvPr/>
          </p:nvGraphicFramePr>
          <p:xfrm>
            <a:off x="1584" y="336"/>
            <a:ext cx="2208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" imgW="2628900" imgH="939800" progId="Equation.3">
                    <p:embed/>
                  </p:oleObj>
                </mc:Choice>
                <mc:Fallback>
                  <p:oleObj name="" r:id="rId1" imgW="2628900" imgH="9398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4" y="336"/>
                          <a:ext cx="2208" cy="7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80" name="Group 5"/>
            <p:cNvGrpSpPr/>
            <p:nvPr/>
          </p:nvGrpSpPr>
          <p:grpSpPr>
            <a:xfrm>
              <a:off x="700" y="1248"/>
              <a:ext cx="4340" cy="288"/>
              <a:chOff x="76" y="1104"/>
              <a:chExt cx="4340" cy="288"/>
            </a:xfrm>
          </p:grpSpPr>
          <p:sp>
            <p:nvSpPr>
              <p:cNvPr id="10281" name="Text Box 6"/>
              <p:cNvSpPr txBox="1"/>
              <p:nvPr/>
            </p:nvSpPr>
            <p:spPr>
              <a:xfrm>
                <a:off x="76" y="1104"/>
                <a:ext cx="4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试讨论向量组              及向量组         的线性相关性.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82" name="Object 7"/>
              <p:cNvGraphicFramePr>
                <a:graphicFrameLocks noChangeAspect="1"/>
              </p:cNvGraphicFramePr>
              <p:nvPr/>
            </p:nvGraphicFramePr>
            <p:xfrm>
              <a:off x="1353" y="1126"/>
              <a:ext cx="61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" name="" r:id="rId3" imgW="749300" imgH="292100" progId="Equation.3">
                      <p:embed/>
                    </p:oleObj>
                  </mc:Choice>
                  <mc:Fallback>
                    <p:oleObj name="" r:id="rId3" imgW="749300" imgH="292100" progId="Equation.3">
                      <p:embed/>
                      <p:pic>
                        <p:nvPicPr>
                          <p:cNvPr id="0" name="图片 3194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353" y="1126"/>
                            <a:ext cx="615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3" name="Object 8"/>
              <p:cNvGraphicFramePr>
                <a:graphicFrameLocks noChangeAspect="1"/>
              </p:cNvGraphicFramePr>
              <p:nvPr/>
            </p:nvGraphicFramePr>
            <p:xfrm>
              <a:off x="2736" y="1126"/>
              <a:ext cx="39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2" name="" r:id="rId5" imgW="482600" imgH="279400" progId="Equation.3">
                      <p:embed/>
                    </p:oleObj>
                  </mc:Choice>
                  <mc:Fallback>
                    <p:oleObj name="" r:id="rId5" imgW="482600" imgH="279400" progId="Equation.3">
                      <p:embed/>
                      <p:pic>
                        <p:nvPicPr>
                          <p:cNvPr id="0" name="图片 3191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36" y="1126"/>
                            <a:ext cx="396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801" name="Text Box 9"/>
          <p:cNvSpPr txBox="1"/>
          <p:nvPr/>
        </p:nvSpPr>
        <p:spPr>
          <a:xfrm>
            <a:off x="327025" y="2241550"/>
            <a:ext cx="5000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755650" y="3836988"/>
          <a:ext cx="277495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1625600" imgH="698500" progId="Equation.3">
                  <p:embed/>
                </p:oleObj>
              </mc:Choice>
              <mc:Fallback>
                <p:oleObj name="" r:id="rId7" imgW="1625600" imgH="6985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3836988"/>
                        <a:ext cx="2774950" cy="1195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1" name="Group 29"/>
          <p:cNvGrpSpPr/>
          <p:nvPr/>
        </p:nvGrpSpPr>
        <p:grpSpPr>
          <a:xfrm>
            <a:off x="3563938" y="4073525"/>
            <a:ext cx="762000" cy="771525"/>
            <a:chOff x="2245" y="1946"/>
            <a:chExt cx="480" cy="486"/>
          </a:xfrm>
        </p:grpSpPr>
        <p:graphicFrame>
          <p:nvGraphicFramePr>
            <p:cNvPr id="10275" name="Object 11"/>
            <p:cNvGraphicFramePr>
              <a:graphicFrameLocks noChangeAspect="1"/>
            </p:cNvGraphicFramePr>
            <p:nvPr/>
          </p:nvGraphicFramePr>
          <p:xfrm>
            <a:off x="2252" y="1946"/>
            <a:ext cx="42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9" imgW="393065" imgH="215900" progId="Equation.3">
                    <p:embed/>
                  </p:oleObj>
                </mc:Choice>
                <mc:Fallback>
                  <p:oleObj name="" r:id="rId9" imgW="393065" imgH="2159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52" y="1946"/>
                          <a:ext cx="42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Freeform 12"/>
            <p:cNvSpPr/>
            <p:nvPr/>
          </p:nvSpPr>
          <p:spPr>
            <a:xfrm>
              <a:off x="2245" y="2179"/>
              <a:ext cx="480" cy="4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76" y="0"/>
                </a:cxn>
                <a:cxn ang="0">
                  <a:pos x="163" y="24"/>
                </a:cxn>
                <a:cxn ang="0">
                  <a:pos x="229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77" name="Object 13"/>
            <p:cNvGraphicFramePr>
              <a:graphicFrameLocks noChangeAspect="1"/>
            </p:cNvGraphicFramePr>
            <p:nvPr/>
          </p:nvGraphicFramePr>
          <p:xfrm>
            <a:off x="2268" y="2186"/>
            <a:ext cx="40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1" imgW="381000" imgH="228600" progId="Equation.3">
                    <p:embed/>
                  </p:oleObj>
                </mc:Choice>
                <mc:Fallback>
                  <p:oleObj name="" r:id="rId11" imgW="381000" imgH="2286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68" y="2186"/>
                          <a:ext cx="409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6" name="Group 14"/>
          <p:cNvGrpSpPr/>
          <p:nvPr/>
        </p:nvGrpSpPr>
        <p:grpSpPr>
          <a:xfrm>
            <a:off x="4356100" y="3908425"/>
            <a:ext cx="1517650" cy="1195388"/>
            <a:chOff x="2836" y="1668"/>
            <a:chExt cx="956" cy="753"/>
          </a:xfrm>
        </p:grpSpPr>
        <p:graphicFrame>
          <p:nvGraphicFramePr>
            <p:cNvPr id="10272" name="Object 15"/>
            <p:cNvGraphicFramePr>
              <a:graphicFrameLocks noChangeAspect="1"/>
            </p:cNvGraphicFramePr>
            <p:nvPr/>
          </p:nvGraphicFramePr>
          <p:xfrm>
            <a:off x="2836" y="1668"/>
            <a:ext cx="956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3" imgW="889000" imgH="698500" progId="Equation.3">
                    <p:embed/>
                  </p:oleObj>
                </mc:Choice>
                <mc:Fallback>
                  <p:oleObj name="" r:id="rId13" imgW="889000" imgH="6985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36" y="1668"/>
                          <a:ext cx="956" cy="7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16"/>
            <p:cNvGraphicFramePr>
              <a:graphicFrameLocks noChangeAspect="1"/>
            </p:cNvGraphicFramePr>
            <p:nvPr/>
          </p:nvGraphicFramePr>
          <p:xfrm>
            <a:off x="2942" y="1902"/>
            <a:ext cx="7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5" imgW="711200" imgH="215900" progId="Equation.3">
                    <p:embed/>
                  </p:oleObj>
                </mc:Choice>
                <mc:Fallback>
                  <p:oleObj name="" r:id="rId15" imgW="711200" imgH="2159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42" y="1902"/>
                          <a:ext cx="765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4" name="Object 17"/>
            <p:cNvGraphicFramePr>
              <a:graphicFrameLocks noChangeAspect="1"/>
            </p:cNvGraphicFramePr>
            <p:nvPr/>
          </p:nvGraphicFramePr>
          <p:xfrm>
            <a:off x="2942" y="2150"/>
            <a:ext cx="7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7" imgW="711200" imgH="215900" progId="Equation.3">
                    <p:embed/>
                  </p:oleObj>
                </mc:Choice>
                <mc:Fallback>
                  <p:oleObj name="" r:id="rId17" imgW="711200" imgH="2159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42" y="2150"/>
                          <a:ext cx="765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22" name="Group 30"/>
          <p:cNvGrpSpPr/>
          <p:nvPr/>
        </p:nvGrpSpPr>
        <p:grpSpPr>
          <a:xfrm>
            <a:off x="5989638" y="3836988"/>
            <a:ext cx="887412" cy="720725"/>
            <a:chOff x="3773" y="1797"/>
            <a:chExt cx="559" cy="454"/>
          </a:xfrm>
        </p:grpSpPr>
        <p:sp>
          <p:nvSpPr>
            <p:cNvPr id="10270" name="Freeform 18"/>
            <p:cNvSpPr/>
            <p:nvPr/>
          </p:nvSpPr>
          <p:spPr>
            <a:xfrm>
              <a:off x="3837" y="2203"/>
              <a:ext cx="480" cy="4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76" y="0"/>
                </a:cxn>
                <a:cxn ang="0">
                  <a:pos x="163" y="24"/>
                </a:cxn>
                <a:cxn ang="0">
                  <a:pos x="229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71" name="Object 19"/>
            <p:cNvGraphicFramePr>
              <a:graphicFrameLocks noChangeAspect="1"/>
            </p:cNvGraphicFramePr>
            <p:nvPr/>
          </p:nvGraphicFramePr>
          <p:xfrm>
            <a:off x="3773" y="1797"/>
            <a:ext cx="559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9" imgW="520700" imgH="406400" progId="Equation.3">
                    <p:embed/>
                  </p:oleObj>
                </mc:Choice>
                <mc:Fallback>
                  <p:oleObj name="" r:id="rId19" imgW="520700" imgH="4064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773" y="1797"/>
                          <a:ext cx="559" cy="4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7015163" y="3873500"/>
          <a:ext cx="15176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1" imgW="889000" imgH="698500" progId="Equation.3">
                  <p:embed/>
                </p:oleObj>
              </mc:Choice>
              <mc:Fallback>
                <p:oleObj name="" r:id="rId21" imgW="889000" imgH="698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15163" y="3873500"/>
                        <a:ext cx="1517650" cy="119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690563" y="5278438"/>
          <a:ext cx="21701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3" imgW="1270000" imgH="228600" progId="Equation.3">
                  <p:embed/>
                </p:oleObj>
              </mc:Choice>
              <mc:Fallback>
                <p:oleObj name="" r:id="rId23" imgW="1270000" imgH="228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0563" y="5278438"/>
                        <a:ext cx="21701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4" name="Group 22"/>
          <p:cNvGrpSpPr/>
          <p:nvPr/>
        </p:nvGrpSpPr>
        <p:grpSpPr>
          <a:xfrm>
            <a:off x="2987675" y="5205413"/>
            <a:ext cx="3689350" cy="457200"/>
            <a:chOff x="1584" y="2640"/>
            <a:chExt cx="2324" cy="288"/>
          </a:xfrm>
        </p:grpSpPr>
        <p:sp>
          <p:nvSpPr>
            <p:cNvPr id="10268" name="Text Box 23"/>
            <p:cNvSpPr txBox="1"/>
            <p:nvPr/>
          </p:nvSpPr>
          <p:spPr>
            <a:xfrm>
              <a:off x="1584" y="2640"/>
              <a:ext cx="2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向量组              线性相关；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9" name="Object 24"/>
            <p:cNvGraphicFramePr>
              <a:graphicFrameLocks noChangeAspect="1"/>
            </p:cNvGraphicFramePr>
            <p:nvPr/>
          </p:nvGraphicFramePr>
          <p:xfrm>
            <a:off x="2265" y="2682"/>
            <a:ext cx="61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25" imgW="571500" imgH="228600" progId="Equation.3">
                    <p:embed/>
                  </p:oleObj>
                </mc:Choice>
                <mc:Fallback>
                  <p:oleObj name="" r:id="rId25" imgW="571500" imgH="2286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265" y="2682"/>
                          <a:ext cx="615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1116013" y="5949950"/>
          <a:ext cx="14303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7" imgW="837565" imgH="215900" progId="Equation.3">
                  <p:embed/>
                </p:oleObj>
              </mc:Choice>
              <mc:Fallback>
                <p:oleObj name="" r:id="rId27" imgW="837565" imgH="215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16013" y="5949950"/>
                        <a:ext cx="1430337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8" name="Group 26"/>
          <p:cNvGrpSpPr/>
          <p:nvPr/>
        </p:nvGrpSpPr>
        <p:grpSpPr>
          <a:xfrm>
            <a:off x="2916238" y="5924550"/>
            <a:ext cx="3308350" cy="457200"/>
            <a:chOff x="1632" y="2880"/>
            <a:chExt cx="2084" cy="288"/>
          </a:xfrm>
        </p:grpSpPr>
        <p:sp>
          <p:nvSpPr>
            <p:cNvPr id="10266" name="Text Box 27"/>
            <p:cNvSpPr txBox="1"/>
            <p:nvPr/>
          </p:nvSpPr>
          <p:spPr>
            <a:xfrm>
              <a:off x="1632" y="2880"/>
              <a:ext cx="20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向量组            线性无关.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7" name="Object 28"/>
            <p:cNvGraphicFramePr>
              <a:graphicFrameLocks noChangeAspect="1"/>
            </p:cNvGraphicFramePr>
            <p:nvPr/>
          </p:nvGraphicFramePr>
          <p:xfrm>
            <a:off x="2352" y="2880"/>
            <a:ext cx="42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29" imgW="393065" imgH="215900" progId="Equation.3">
                    <p:embed/>
                  </p:oleObj>
                </mc:Choice>
                <mc:Fallback>
                  <p:oleObj name="" r:id="rId29" imgW="393065" imgH="2159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352" y="2880"/>
                          <a:ext cx="424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4" name="Group 42"/>
          <p:cNvGrpSpPr/>
          <p:nvPr/>
        </p:nvGrpSpPr>
        <p:grpSpPr>
          <a:xfrm>
            <a:off x="1042988" y="2133600"/>
            <a:ext cx="7435850" cy="1603375"/>
            <a:chOff x="664" y="1766"/>
            <a:chExt cx="4684" cy="1010"/>
          </a:xfrm>
        </p:grpSpPr>
        <p:grpSp>
          <p:nvGrpSpPr>
            <p:cNvPr id="10255" name="Group 31"/>
            <p:cNvGrpSpPr/>
            <p:nvPr/>
          </p:nvGrpSpPr>
          <p:grpSpPr>
            <a:xfrm>
              <a:off x="702" y="1766"/>
              <a:ext cx="4646" cy="303"/>
              <a:chOff x="566" y="1630"/>
              <a:chExt cx="4646" cy="303"/>
            </a:xfrm>
          </p:grpSpPr>
          <p:sp>
            <p:nvSpPr>
              <p:cNvPr id="10263" name="Text Box 32"/>
              <p:cNvSpPr txBox="1"/>
              <p:nvPr/>
            </p:nvSpPr>
            <p:spPr>
              <a:xfrm>
                <a:off x="566" y="1630"/>
                <a:ext cx="6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对矩阵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64" name="Object 33"/>
              <p:cNvGraphicFramePr>
                <a:graphicFrameLocks noChangeAspect="1"/>
              </p:cNvGraphicFramePr>
              <p:nvPr/>
            </p:nvGraphicFramePr>
            <p:xfrm>
              <a:off x="1248" y="1637"/>
              <a:ext cx="96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31" imgW="1282700" imgH="381000" progId="Equation.3">
                      <p:embed/>
                    </p:oleObj>
                  </mc:Choice>
                  <mc:Fallback>
                    <p:oleObj name="" r:id="rId31" imgW="1282700" imgH="38100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248" y="1637"/>
                            <a:ext cx="960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5" name="Text Box 34"/>
              <p:cNvSpPr txBox="1"/>
              <p:nvPr/>
            </p:nvSpPr>
            <p:spPr>
              <a:xfrm>
                <a:off x="2168" y="1645"/>
                <a:ext cx="30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施行初等行变换变成行阶梯形矩阵,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56" name="Group 35"/>
            <p:cNvGrpSpPr/>
            <p:nvPr/>
          </p:nvGrpSpPr>
          <p:grpSpPr>
            <a:xfrm>
              <a:off x="672" y="2104"/>
              <a:ext cx="4028" cy="312"/>
              <a:chOff x="536" y="1992"/>
              <a:chExt cx="4028" cy="312"/>
            </a:xfrm>
          </p:grpSpPr>
          <p:sp>
            <p:nvSpPr>
              <p:cNvPr id="10258" name="Text Box 36"/>
              <p:cNvSpPr txBox="1"/>
              <p:nvPr/>
            </p:nvSpPr>
            <p:spPr>
              <a:xfrm>
                <a:off x="536" y="2008"/>
                <a:ext cx="16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即可同时看出矩阵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59" name="Object 37"/>
              <p:cNvGraphicFramePr>
                <a:graphicFrameLocks noChangeAspect="1"/>
              </p:cNvGraphicFramePr>
              <p:nvPr/>
            </p:nvGraphicFramePr>
            <p:xfrm>
              <a:off x="2160" y="2020"/>
              <a:ext cx="960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33" imgW="1282700" imgH="381000" progId="Equation.3">
                      <p:embed/>
                    </p:oleObj>
                  </mc:Choice>
                  <mc:Fallback>
                    <p:oleObj name="" r:id="rId33" imgW="1282700" imgH="38100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160" y="2020"/>
                            <a:ext cx="960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0" name="Text Box 38"/>
              <p:cNvSpPr txBox="1"/>
              <p:nvPr/>
            </p:nvSpPr>
            <p:spPr>
              <a:xfrm>
                <a:off x="3056" y="1992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及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61" name="Object 39"/>
              <p:cNvGraphicFramePr>
                <a:graphicFrameLocks noChangeAspect="1"/>
              </p:cNvGraphicFramePr>
              <p:nvPr/>
            </p:nvGraphicFramePr>
            <p:xfrm>
              <a:off x="3360" y="2010"/>
              <a:ext cx="67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34" imgW="901065" imgH="368300" progId="Equation.3">
                      <p:embed/>
                    </p:oleObj>
                  </mc:Choice>
                  <mc:Fallback>
                    <p:oleObj name="" r:id="rId34" imgW="901065" imgH="3683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3360" y="2010"/>
                            <a:ext cx="672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2" name="Text Box 40"/>
              <p:cNvSpPr txBox="1"/>
              <p:nvPr/>
            </p:nvSpPr>
            <p:spPr>
              <a:xfrm>
                <a:off x="4016" y="2005"/>
                <a:ext cx="5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的秩,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57" name="Text Box 41"/>
            <p:cNvSpPr txBox="1"/>
            <p:nvPr/>
          </p:nvSpPr>
          <p:spPr>
            <a:xfrm>
              <a:off x="664" y="2488"/>
              <a:ext cx="2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再利用定理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即可得出结论.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E7E4-FCA6-4D4D-87F9-0856116B1BC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7" name="Group 2"/>
          <p:cNvGrpSpPr/>
          <p:nvPr/>
        </p:nvGrpSpPr>
        <p:grpSpPr>
          <a:xfrm>
            <a:off x="349250" y="333375"/>
            <a:ext cx="7894638" cy="1076325"/>
            <a:chOff x="326" y="234"/>
            <a:chExt cx="4973" cy="678"/>
          </a:xfrm>
        </p:grpSpPr>
        <p:sp>
          <p:nvSpPr>
            <p:cNvPr id="11293" name="Text Box 3"/>
            <p:cNvSpPr txBox="1"/>
            <p:nvPr/>
          </p:nvSpPr>
          <p:spPr>
            <a:xfrm>
              <a:off x="326" y="234"/>
              <a:ext cx="25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已知             线性无关，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4" name="Object 4"/>
            <p:cNvGraphicFramePr>
              <a:graphicFrameLocks noChangeAspect="1"/>
            </p:cNvGraphicFramePr>
            <p:nvPr/>
          </p:nvGraphicFramePr>
          <p:xfrm>
            <a:off x="1296" y="276"/>
            <a:ext cx="61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" imgW="749300" imgH="292100" progId="Equation.3">
                    <p:embed/>
                  </p:oleObj>
                </mc:Choice>
                <mc:Fallback>
                  <p:oleObj name="" r:id="rId1" imgW="749300" imgH="2921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276"/>
                          <a:ext cx="615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5" name="Group 5"/>
            <p:cNvGrpSpPr/>
            <p:nvPr/>
          </p:nvGrpSpPr>
          <p:grpSpPr>
            <a:xfrm>
              <a:off x="2736" y="240"/>
              <a:ext cx="2563" cy="246"/>
              <a:chOff x="864" y="384"/>
              <a:chExt cx="2563" cy="246"/>
            </a:xfrm>
          </p:grpSpPr>
          <p:graphicFrame>
            <p:nvGraphicFramePr>
              <p:cNvPr id="11299" name="Object 6"/>
              <p:cNvGraphicFramePr>
                <a:graphicFrameLocks noChangeAspect="1"/>
              </p:cNvGraphicFramePr>
              <p:nvPr/>
            </p:nvGraphicFramePr>
            <p:xfrm>
              <a:off x="864" y="384"/>
              <a:ext cx="2023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3" imgW="2489200" imgH="292100" progId="Equation.3">
                      <p:embed/>
                    </p:oleObj>
                  </mc:Choice>
                  <mc:Fallback>
                    <p:oleObj name="" r:id="rId3" imgW="2489200" imgH="292100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64" y="384"/>
                            <a:ext cx="2023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0" name="Object 7"/>
              <p:cNvGraphicFramePr>
                <a:graphicFrameLocks noChangeAspect="1"/>
              </p:cNvGraphicFramePr>
              <p:nvPr/>
            </p:nvGraphicFramePr>
            <p:xfrm>
              <a:off x="2880" y="384"/>
              <a:ext cx="547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5" imgW="660400" imgH="292100" progId="Equation.3">
                      <p:embed/>
                    </p:oleObj>
                  </mc:Choice>
                  <mc:Fallback>
                    <p:oleObj name="" r:id="rId5" imgW="660400" imgH="2921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80" y="384"/>
                            <a:ext cx="547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96" name="Group 8"/>
            <p:cNvGrpSpPr/>
            <p:nvPr/>
          </p:nvGrpSpPr>
          <p:grpSpPr>
            <a:xfrm>
              <a:off x="816" y="624"/>
              <a:ext cx="1940" cy="288"/>
              <a:chOff x="864" y="720"/>
              <a:chExt cx="1940" cy="288"/>
            </a:xfrm>
          </p:grpSpPr>
          <p:sp>
            <p:nvSpPr>
              <p:cNvPr id="11297" name="Text Box 9"/>
              <p:cNvSpPr txBox="1"/>
              <p:nvPr/>
            </p:nvSpPr>
            <p:spPr>
              <a:xfrm>
                <a:off x="864" y="720"/>
                <a:ext cx="19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试证             线性无关.</a:t>
                </a:r>
                <a:endPara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298" name="Object 10"/>
              <p:cNvGraphicFramePr>
                <a:graphicFrameLocks noChangeAspect="1"/>
              </p:cNvGraphicFramePr>
              <p:nvPr/>
            </p:nvGraphicFramePr>
            <p:xfrm>
              <a:off x="1344" y="762"/>
              <a:ext cx="57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" r:id="rId7" imgW="698500" imgH="292100" progId="Equation.3">
                      <p:embed/>
                    </p:oleObj>
                  </mc:Choice>
                  <mc:Fallback>
                    <p:oleObj name="" r:id="rId7" imgW="698500" imgH="292100" progId="Equation.3">
                      <p:embed/>
                      <p:pic>
                        <p:nvPicPr>
                          <p:cNvPr id="0" name="图片 3153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344" y="762"/>
                            <a:ext cx="574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827" name="Text Box 11"/>
          <p:cNvSpPr txBox="1"/>
          <p:nvPr/>
        </p:nvSpPr>
        <p:spPr>
          <a:xfrm>
            <a:off x="139700" y="1436688"/>
            <a:ext cx="814388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1363663" y="2036763"/>
          <a:ext cx="47958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2717800" imgH="228600" progId="Equation.3">
                  <p:embed/>
                </p:oleObj>
              </mc:Choice>
              <mc:Fallback>
                <p:oleObj name="" r:id="rId9" imgW="2717800" imgH="2286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3663" y="2036763"/>
                        <a:ext cx="47958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2" name="Group 16"/>
          <p:cNvGrpSpPr/>
          <p:nvPr/>
        </p:nvGrpSpPr>
        <p:grpSpPr>
          <a:xfrm>
            <a:off x="1344613" y="3021013"/>
            <a:ext cx="2819400" cy="457200"/>
            <a:chOff x="960" y="2160"/>
            <a:chExt cx="1776" cy="288"/>
          </a:xfrm>
        </p:grpSpPr>
        <p:sp>
          <p:nvSpPr>
            <p:cNvPr id="11291" name="Text Box 17"/>
            <p:cNvSpPr txBox="1"/>
            <p:nvPr/>
          </p:nvSpPr>
          <p:spPr>
            <a:xfrm>
              <a:off x="1660" y="2160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线性无关，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2" name="Object 18"/>
            <p:cNvGraphicFramePr>
              <a:graphicFrameLocks noChangeAspect="1"/>
            </p:cNvGraphicFramePr>
            <p:nvPr/>
          </p:nvGraphicFramePr>
          <p:xfrm>
            <a:off x="960" y="2185"/>
            <a:ext cx="72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1" imgW="660400" imgH="228600" progId="Equation.3">
                    <p:embed/>
                  </p:oleObj>
                </mc:Choice>
                <mc:Fallback>
                  <p:oleObj name="" r:id="rId11" imgW="660400" imgH="2286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0" y="2185"/>
                          <a:ext cx="721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3595688" y="3597275"/>
          <a:ext cx="12382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3" imgW="723900" imgH="698500" progId="Equation.3">
                  <p:embed/>
                </p:oleObj>
              </mc:Choice>
              <mc:Fallback>
                <p:oleObj name="" r:id="rId13" imgW="723900" imgH="6985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95688" y="3597275"/>
                        <a:ext cx="12382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4964113" y="4029075"/>
          <a:ext cx="8905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5" imgW="520065" imgH="177800" progId="Equation.3">
                  <p:embed/>
                </p:oleObj>
              </mc:Choice>
              <mc:Fallback>
                <p:oleObj name="" r:id="rId15" imgW="520065" imgH="1778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64113" y="4029075"/>
                        <a:ext cx="890587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7" name="Group 21"/>
          <p:cNvGrpSpPr/>
          <p:nvPr/>
        </p:nvGrpSpPr>
        <p:grpSpPr>
          <a:xfrm>
            <a:off x="1219200" y="4749800"/>
            <a:ext cx="4359275" cy="457200"/>
            <a:chOff x="1728" y="2928"/>
            <a:chExt cx="2746" cy="288"/>
          </a:xfrm>
        </p:grpSpPr>
        <p:sp>
          <p:nvSpPr>
            <p:cNvPr id="11289" name="Text Box 22"/>
            <p:cNvSpPr txBox="1"/>
            <p:nvPr/>
          </p:nvSpPr>
          <p:spPr>
            <a:xfrm>
              <a:off x="1728" y="2928"/>
              <a:ext cx="16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∴方程组只有零解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0" name="Object 23"/>
            <p:cNvGraphicFramePr>
              <a:graphicFrameLocks noChangeAspect="1"/>
            </p:cNvGraphicFramePr>
            <p:nvPr/>
          </p:nvGraphicFramePr>
          <p:xfrm>
            <a:off x="3299" y="2970"/>
            <a:ext cx="117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7" imgW="1091565" imgH="228600" progId="Equation.3">
                    <p:embed/>
                  </p:oleObj>
                </mc:Choice>
                <mc:Fallback>
                  <p:oleObj name="" r:id="rId17" imgW="1091565" imgH="2286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99" y="2970"/>
                          <a:ext cx="1175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40" name="Group 24"/>
          <p:cNvGrpSpPr/>
          <p:nvPr/>
        </p:nvGrpSpPr>
        <p:grpSpPr>
          <a:xfrm>
            <a:off x="1263650" y="5803900"/>
            <a:ext cx="3689350" cy="457200"/>
            <a:chOff x="1488" y="3696"/>
            <a:chExt cx="2324" cy="288"/>
          </a:xfrm>
        </p:grpSpPr>
        <p:sp>
          <p:nvSpPr>
            <p:cNvPr id="11287" name="Text Box 25"/>
            <p:cNvSpPr txBox="1"/>
            <p:nvPr/>
          </p:nvSpPr>
          <p:spPr>
            <a:xfrm>
              <a:off x="1488" y="3696"/>
              <a:ext cx="2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∴向量组             线性无关.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8" name="Object 26"/>
            <p:cNvGraphicFramePr>
              <a:graphicFrameLocks noChangeAspect="1"/>
            </p:cNvGraphicFramePr>
            <p:nvPr/>
          </p:nvGraphicFramePr>
          <p:xfrm>
            <a:off x="2352" y="3718"/>
            <a:ext cx="5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9" imgW="533400" imgH="228600" progId="Equation.3">
                    <p:embed/>
                  </p:oleObj>
                </mc:Choice>
                <mc:Fallback>
                  <p:oleObj name="" r:id="rId19" imgW="533400" imgH="2286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52" y="3718"/>
                          <a:ext cx="574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51" name="Group 35"/>
          <p:cNvGrpSpPr/>
          <p:nvPr/>
        </p:nvGrpSpPr>
        <p:grpSpPr>
          <a:xfrm>
            <a:off x="1147763" y="1436688"/>
            <a:ext cx="4968875" cy="468312"/>
            <a:chOff x="839" y="935"/>
            <a:chExt cx="3130" cy="295"/>
          </a:xfrm>
        </p:grpSpPr>
        <p:grpSp>
          <p:nvGrpSpPr>
            <p:cNvPr id="11283" name="Group 12"/>
            <p:cNvGrpSpPr/>
            <p:nvPr/>
          </p:nvGrpSpPr>
          <p:grpSpPr>
            <a:xfrm>
              <a:off x="839" y="935"/>
              <a:ext cx="1364" cy="288"/>
              <a:chOff x="758" y="624"/>
              <a:chExt cx="1364" cy="288"/>
            </a:xfrm>
          </p:grpSpPr>
          <p:sp>
            <p:nvSpPr>
              <p:cNvPr id="11285" name="Text Box 13"/>
              <p:cNvSpPr txBox="1"/>
              <p:nvPr/>
            </p:nvSpPr>
            <p:spPr>
              <a:xfrm>
                <a:off x="758" y="624"/>
                <a:ext cx="13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设有              使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286" name="Object 14"/>
              <p:cNvGraphicFramePr>
                <a:graphicFrameLocks noChangeAspect="1"/>
              </p:cNvGraphicFramePr>
              <p:nvPr/>
            </p:nvGraphicFramePr>
            <p:xfrm>
              <a:off x="1216" y="646"/>
              <a:ext cx="65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21" imgW="609600" imgH="228600" progId="Equation.3">
                      <p:embed/>
                    </p:oleObj>
                  </mc:Choice>
                  <mc:Fallback>
                    <p:oleObj name="" r:id="rId21" imgW="609600" imgH="228600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216" y="646"/>
                            <a:ext cx="656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84" name="Object 27"/>
            <p:cNvGraphicFramePr>
              <a:graphicFrameLocks noChangeAspect="1"/>
            </p:cNvGraphicFramePr>
            <p:nvPr/>
          </p:nvGraphicFramePr>
          <p:xfrm>
            <a:off x="2336" y="953"/>
            <a:ext cx="163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23" imgW="1346200" imgH="228600" progId="Equation.3">
                    <p:embed/>
                  </p:oleObj>
                </mc:Choice>
                <mc:Fallback>
                  <p:oleObj name="" r:id="rId23" imgW="1346200" imgH="2286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336" y="953"/>
                          <a:ext cx="1633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1327150" y="3597275"/>
          <a:ext cx="177641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5" imgW="1040765" imgH="711200" progId="Equation.3">
                  <p:embed/>
                </p:oleObj>
              </mc:Choice>
              <mc:Fallback>
                <p:oleObj name="" r:id="rId25" imgW="1040765" imgH="711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27150" y="3597275"/>
                        <a:ext cx="1776413" cy="1214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1363663" y="2570163"/>
          <a:ext cx="5127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7" imgW="2857500" imgH="228600" progId="Equation.3">
                  <p:embed/>
                </p:oleObj>
              </mc:Choice>
              <mc:Fallback>
                <p:oleObj name="" r:id="rId27" imgW="2857500" imgH="228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63663" y="2570163"/>
                        <a:ext cx="51276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46" name="Group 30"/>
          <p:cNvGrpSpPr/>
          <p:nvPr/>
        </p:nvGrpSpPr>
        <p:grpSpPr>
          <a:xfrm>
            <a:off x="1263650" y="5256213"/>
            <a:ext cx="4146550" cy="466725"/>
            <a:chOff x="1440" y="3360"/>
            <a:chExt cx="2612" cy="294"/>
          </a:xfrm>
        </p:grpSpPr>
        <p:graphicFrame>
          <p:nvGraphicFramePr>
            <p:cNvPr id="11280" name="Object 31"/>
            <p:cNvGraphicFramePr>
              <a:graphicFrameLocks noChangeAspect="1"/>
            </p:cNvGraphicFramePr>
            <p:nvPr/>
          </p:nvGraphicFramePr>
          <p:xfrm>
            <a:off x="2441" y="3408"/>
            <a:ext cx="11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29" imgW="1079500" imgH="228600" progId="Equation.3">
                    <p:embed/>
                  </p:oleObj>
                </mc:Choice>
                <mc:Fallback>
                  <p:oleObj name="" r:id="rId29" imgW="1079500" imgH="2286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441" y="3408"/>
                          <a:ext cx="1162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Rectangle 32"/>
            <p:cNvSpPr/>
            <p:nvPr/>
          </p:nvSpPr>
          <p:spPr>
            <a:xfrm>
              <a:off x="1440" y="3360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∴当且仅当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33"/>
            <p:cNvSpPr/>
            <p:nvPr/>
          </p:nvSpPr>
          <p:spPr>
            <a:xfrm>
              <a:off x="3552" y="3360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时，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4850" name="Object 34"/>
          <p:cNvGraphicFramePr>
            <a:graphicFrameLocks noChangeAspect="1"/>
          </p:cNvGraphicFramePr>
          <p:nvPr/>
        </p:nvGraphicFramePr>
        <p:xfrm>
          <a:off x="5211763" y="5322888"/>
          <a:ext cx="25606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1" imgW="1346200" imgH="228600" progId="Equation.3">
                  <p:embed/>
                </p:oleObj>
              </mc:Choice>
              <mc:Fallback>
                <p:oleObj name="" r:id="rId31" imgW="1346200" imgH="228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11763" y="5322888"/>
                        <a:ext cx="2560637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5330" name="Text Box 34"/>
          <p:cNvSpPr txBox="1"/>
          <p:nvPr/>
        </p:nvSpPr>
        <p:spPr>
          <a:xfrm>
            <a:off x="593725" y="96838"/>
            <a:ext cx="1258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定理5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24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331" name="Group 35"/>
          <p:cNvGrpSpPr/>
          <p:nvPr/>
        </p:nvGrpSpPr>
        <p:grpSpPr>
          <a:xfrm>
            <a:off x="1736725" y="117475"/>
            <a:ext cx="5607050" cy="457200"/>
            <a:chOff x="1094" y="74"/>
            <a:chExt cx="3532" cy="288"/>
          </a:xfrm>
        </p:grpSpPr>
        <p:sp>
          <p:nvSpPr>
            <p:cNvPr id="12331" name="Text Box 36"/>
            <p:cNvSpPr txBox="1"/>
            <p:nvPr/>
          </p:nvSpPr>
          <p:spPr>
            <a:xfrm>
              <a:off x="1094" y="74"/>
              <a:ext cx="3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（1）若向量组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线性相关，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2332" name="Object 37"/>
            <p:cNvGraphicFramePr>
              <a:graphicFrameLocks noChangeAspect="1"/>
            </p:cNvGraphicFramePr>
            <p:nvPr/>
          </p:nvGraphicFramePr>
          <p:xfrm>
            <a:off x="2688" y="96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" imgW="800100" imgH="228600" progId="Equation.3">
                    <p:embed/>
                  </p:oleObj>
                </mc:Choice>
                <mc:Fallback>
                  <p:oleObj name="" r:id="rId1" imgW="800100" imgH="2286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88" y="96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34" name="Text Box 38"/>
          <p:cNvSpPr txBox="1"/>
          <p:nvPr/>
        </p:nvSpPr>
        <p:spPr>
          <a:xfrm>
            <a:off x="7086600" y="117475"/>
            <a:ext cx="2003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则向量组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5335" name="Group 39"/>
          <p:cNvGrpSpPr/>
          <p:nvPr/>
        </p:nvGrpSpPr>
        <p:grpSpPr>
          <a:xfrm>
            <a:off x="228600" y="609600"/>
            <a:ext cx="3225800" cy="457200"/>
            <a:chOff x="144" y="384"/>
            <a:chExt cx="2032" cy="288"/>
          </a:xfrm>
        </p:grpSpPr>
        <p:graphicFrame>
          <p:nvGraphicFramePr>
            <p:cNvPr id="12329" name="Object 40"/>
            <p:cNvGraphicFramePr>
              <a:graphicFrameLocks noChangeAspect="1"/>
            </p:cNvGraphicFramePr>
            <p:nvPr/>
          </p:nvGraphicFramePr>
          <p:xfrm>
            <a:off x="144" y="414"/>
            <a:ext cx="120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3" imgW="1117600" imgH="228600" progId="Equation.3">
                    <p:embed/>
                  </p:oleObj>
                </mc:Choice>
                <mc:Fallback>
                  <p:oleObj name="" r:id="rId3" imgW="1117600" imgH="2286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" y="414"/>
                          <a:ext cx="120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0" name="Text Box 41"/>
            <p:cNvSpPr txBox="1"/>
            <p:nvPr/>
          </p:nvSpPr>
          <p:spPr>
            <a:xfrm>
              <a:off x="1284" y="384"/>
              <a:ext cx="8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也相关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；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5338" name="Text Box 42"/>
          <p:cNvSpPr txBox="1"/>
          <p:nvPr/>
        </p:nvSpPr>
        <p:spPr>
          <a:xfrm>
            <a:off x="3200400" y="588963"/>
            <a:ext cx="141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反言之，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39" name="Text Box 43"/>
          <p:cNvSpPr txBox="1"/>
          <p:nvPr/>
        </p:nvSpPr>
        <p:spPr>
          <a:xfrm>
            <a:off x="4437063" y="588963"/>
            <a:ext cx="4543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若向量组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线性无关，则向量组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40" name="Text Box 44"/>
          <p:cNvSpPr txBox="1"/>
          <p:nvPr/>
        </p:nvSpPr>
        <p:spPr>
          <a:xfrm>
            <a:off x="136525" y="1108075"/>
            <a:ext cx="206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也线性无关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5341" name="Text Box 45"/>
          <p:cNvSpPr txBox="1"/>
          <p:nvPr/>
        </p:nvSpPr>
        <p:spPr>
          <a:xfrm>
            <a:off x="533400" y="1524000"/>
            <a:ext cx="1260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（2）设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5342" name="Object 46"/>
          <p:cNvGraphicFramePr>
            <a:graphicFrameLocks noChangeAspect="1"/>
          </p:cNvGraphicFramePr>
          <p:nvPr/>
        </p:nvGraphicFramePr>
        <p:xfrm>
          <a:off x="2209800" y="1895475"/>
          <a:ext cx="542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317500" imgH="241300" progId="Equation.3">
                  <p:embed/>
                </p:oleObj>
              </mc:Choice>
              <mc:Fallback>
                <p:oleObj name="" r:id="rId5" imgW="317500" imgH="2413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1895475"/>
                        <a:ext cx="5429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3" name="Object 47"/>
          <p:cNvGraphicFramePr>
            <a:graphicFrameLocks noChangeAspect="1"/>
          </p:cNvGraphicFramePr>
          <p:nvPr/>
        </p:nvGraphicFramePr>
        <p:xfrm>
          <a:off x="3810000" y="1905000"/>
          <a:ext cx="542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317500" imgH="241300" progId="Equation.3">
                  <p:embed/>
                </p:oleObj>
              </mc:Choice>
              <mc:Fallback>
                <p:oleObj name="" r:id="rId7" imgW="317500" imgH="2413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1905000"/>
                        <a:ext cx="5429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4" name="Object 48"/>
          <p:cNvGraphicFramePr>
            <a:graphicFrameLocks noChangeAspect="1"/>
          </p:cNvGraphicFramePr>
          <p:nvPr/>
        </p:nvGraphicFramePr>
        <p:xfrm>
          <a:off x="2724150" y="1447800"/>
          <a:ext cx="7159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9" imgW="419100" imgH="736600" progId="Equation.3">
                  <p:embed/>
                </p:oleObj>
              </mc:Choice>
              <mc:Fallback>
                <p:oleObj name="" r:id="rId9" imgW="419100" imgH="736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4150" y="1447800"/>
                        <a:ext cx="715963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5" name="Object 49"/>
          <p:cNvGraphicFramePr>
            <a:graphicFrameLocks noChangeAspect="1"/>
          </p:cNvGraphicFramePr>
          <p:nvPr/>
        </p:nvGraphicFramePr>
        <p:xfrm>
          <a:off x="4344988" y="1284288"/>
          <a:ext cx="93345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1" imgW="546100" imgH="951865" progId="Equation.3">
                  <p:embed/>
                </p:oleObj>
              </mc:Choice>
              <mc:Fallback>
                <p:oleObj name="" r:id="rId11" imgW="546100" imgH="95186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4988" y="1284288"/>
                        <a:ext cx="933450" cy="161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6" name="Object 50"/>
          <p:cNvGraphicFramePr>
            <a:graphicFrameLocks noChangeAspect="1"/>
          </p:cNvGraphicFramePr>
          <p:nvPr/>
        </p:nvGraphicFramePr>
        <p:xfrm>
          <a:off x="5438775" y="1905000"/>
          <a:ext cx="16049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3" imgW="939165" imgH="215900" progId="Equation.3">
                  <p:embed/>
                </p:oleObj>
              </mc:Choice>
              <mc:Fallback>
                <p:oleObj name="" r:id="rId13" imgW="939165" imgH="2159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8775" y="1905000"/>
                        <a:ext cx="1604963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47" name="Group 51"/>
          <p:cNvGrpSpPr/>
          <p:nvPr/>
        </p:nvGrpSpPr>
        <p:grpSpPr>
          <a:xfrm>
            <a:off x="136525" y="2895600"/>
            <a:ext cx="4965700" cy="506413"/>
            <a:chOff x="86" y="1824"/>
            <a:chExt cx="3128" cy="319"/>
          </a:xfrm>
        </p:grpSpPr>
        <p:sp>
          <p:nvSpPr>
            <p:cNvPr id="12326" name="Text Box 52"/>
            <p:cNvSpPr txBox="1"/>
            <p:nvPr/>
          </p:nvSpPr>
          <p:spPr>
            <a:xfrm>
              <a:off x="86" y="1824"/>
              <a:ext cx="31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即向量  添上一个分量后得向量  .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2327" name="Object 53"/>
            <p:cNvGraphicFramePr>
              <a:graphicFrameLocks noChangeAspect="1"/>
            </p:cNvGraphicFramePr>
            <p:nvPr/>
          </p:nvGraphicFramePr>
          <p:xfrm>
            <a:off x="720" y="1859"/>
            <a:ext cx="1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5" imgW="177800" imgH="241300" progId="Equation.3">
                    <p:embed/>
                  </p:oleObj>
                </mc:Choice>
                <mc:Fallback>
                  <p:oleObj name="" r:id="rId15" imgW="177800" imgH="2413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0" y="1859"/>
                          <a:ext cx="19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54"/>
            <p:cNvGraphicFramePr>
              <a:graphicFrameLocks noChangeAspect="1"/>
            </p:cNvGraphicFramePr>
            <p:nvPr/>
          </p:nvGraphicFramePr>
          <p:xfrm>
            <a:off x="2846" y="1885"/>
            <a:ext cx="17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7" imgW="165100" imgH="241300" progId="Equation.3">
                    <p:embed/>
                  </p:oleObj>
                </mc:Choice>
                <mc:Fallback>
                  <p:oleObj name="" r:id="rId17" imgW="165100" imgH="2413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46" y="1885"/>
                          <a:ext cx="178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51" name="Group 55"/>
          <p:cNvGrpSpPr/>
          <p:nvPr/>
        </p:nvGrpSpPr>
        <p:grpSpPr>
          <a:xfrm>
            <a:off x="5040313" y="2916238"/>
            <a:ext cx="3990975" cy="457200"/>
            <a:chOff x="3175" y="1837"/>
            <a:chExt cx="2514" cy="257"/>
          </a:xfrm>
        </p:grpSpPr>
        <p:sp>
          <p:nvSpPr>
            <p:cNvPr id="12324" name="Text Box 56"/>
            <p:cNvSpPr txBox="1"/>
            <p:nvPr/>
          </p:nvSpPr>
          <p:spPr>
            <a:xfrm>
              <a:off x="3175" y="1837"/>
              <a:ext cx="2514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若向量组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线性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2325" name="Object 57"/>
            <p:cNvGraphicFramePr>
              <a:graphicFrameLocks noChangeAspect="1"/>
            </p:cNvGraphicFramePr>
            <p:nvPr/>
          </p:nvGraphicFramePr>
          <p:xfrm>
            <a:off x="4337" y="1837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9" imgW="800100" imgH="228600" progId="Equation.3">
                    <p:embed/>
                  </p:oleObj>
                </mc:Choice>
                <mc:Fallback>
                  <p:oleObj name="" r:id="rId19" imgW="800100" imgH="2286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37" y="1837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54" name="Text Box 58"/>
          <p:cNvSpPr txBox="1"/>
          <p:nvPr/>
        </p:nvSpPr>
        <p:spPr>
          <a:xfrm>
            <a:off x="136525" y="3373438"/>
            <a:ext cx="1108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无关，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55355" name="Group 59"/>
          <p:cNvGrpSpPr/>
          <p:nvPr/>
        </p:nvGrpSpPr>
        <p:grpSpPr>
          <a:xfrm>
            <a:off x="1066800" y="3352800"/>
            <a:ext cx="5146675" cy="465138"/>
            <a:chOff x="672" y="2112"/>
            <a:chExt cx="3242" cy="293"/>
          </a:xfrm>
        </p:grpSpPr>
        <p:sp>
          <p:nvSpPr>
            <p:cNvPr id="12322" name="Text Box 60"/>
            <p:cNvSpPr txBox="1"/>
            <p:nvPr/>
          </p:nvSpPr>
          <p:spPr>
            <a:xfrm>
              <a:off x="672" y="2112"/>
              <a:ext cx="32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则向量组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也线性无关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；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23" name="Object 61"/>
            <p:cNvGraphicFramePr>
              <a:graphicFrameLocks noChangeAspect="1"/>
            </p:cNvGraphicFramePr>
            <p:nvPr/>
          </p:nvGraphicFramePr>
          <p:xfrm>
            <a:off x="1837" y="2160"/>
            <a:ext cx="83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20" imgW="774065" imgH="228600" progId="Equation.3">
                    <p:embed/>
                  </p:oleObj>
                </mc:Choice>
                <mc:Fallback>
                  <p:oleObj name="" r:id="rId20" imgW="774065" imgH="2286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837" y="2160"/>
                          <a:ext cx="83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58" name="Text Box 62"/>
          <p:cNvSpPr txBox="1"/>
          <p:nvPr/>
        </p:nvSpPr>
        <p:spPr>
          <a:xfrm>
            <a:off x="6013450" y="3352800"/>
            <a:ext cx="141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反言之，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59" name="Text Box 63"/>
          <p:cNvSpPr txBox="1"/>
          <p:nvPr/>
        </p:nvSpPr>
        <p:spPr>
          <a:xfrm>
            <a:off x="7250113" y="3352800"/>
            <a:ext cx="1893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若向量组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60" name="Text Box 64"/>
          <p:cNvSpPr txBox="1"/>
          <p:nvPr/>
        </p:nvSpPr>
        <p:spPr>
          <a:xfrm>
            <a:off x="87313" y="3810000"/>
            <a:ext cx="4895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线性相关，则向量组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也线性相关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5361" name="Text Box 65"/>
          <p:cNvSpPr txBox="1"/>
          <p:nvPr/>
        </p:nvSpPr>
        <p:spPr>
          <a:xfrm>
            <a:off x="533400" y="4287838"/>
            <a:ext cx="83169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（3）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m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个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维向量组成的向量组，当维数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n 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小于向量个数</a:t>
            </a:r>
            <a:endParaRPr lang="en-US" altLang="zh-CN" sz="2400" b="1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62" name="Text Box 66"/>
          <p:cNvSpPr txBox="1"/>
          <p:nvPr/>
        </p:nvSpPr>
        <p:spPr>
          <a:xfrm>
            <a:off x="136525" y="4745038"/>
            <a:ext cx="2716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时一定线性相关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5363" name="Group 67"/>
          <p:cNvGrpSpPr/>
          <p:nvPr/>
        </p:nvGrpSpPr>
        <p:grpSpPr>
          <a:xfrm>
            <a:off x="533400" y="5222875"/>
            <a:ext cx="5607050" cy="457200"/>
            <a:chOff x="336" y="3290"/>
            <a:chExt cx="3532" cy="288"/>
          </a:xfrm>
        </p:grpSpPr>
        <p:sp>
          <p:nvSpPr>
            <p:cNvPr id="12320" name="Text Box 68"/>
            <p:cNvSpPr txBox="1"/>
            <p:nvPr/>
          </p:nvSpPr>
          <p:spPr>
            <a:xfrm>
              <a:off x="336" y="3290"/>
              <a:ext cx="3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（4）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若向量组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线性无关，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2321" name="Object 69"/>
            <p:cNvGraphicFramePr>
              <a:graphicFrameLocks noChangeAspect="1"/>
            </p:cNvGraphicFramePr>
            <p:nvPr/>
          </p:nvGraphicFramePr>
          <p:xfrm>
            <a:off x="1920" y="3312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22" imgW="800100" imgH="228600" progId="Equation.3">
                    <p:embed/>
                  </p:oleObj>
                </mc:Choice>
                <mc:Fallback>
                  <p:oleObj name="" r:id="rId22" imgW="800100" imgH="2286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0" y="3312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66" name="Group 70"/>
          <p:cNvGrpSpPr/>
          <p:nvPr/>
        </p:nvGrpSpPr>
        <p:grpSpPr>
          <a:xfrm>
            <a:off x="228600" y="5659438"/>
            <a:ext cx="1876425" cy="457200"/>
            <a:chOff x="144" y="3565"/>
            <a:chExt cx="1182" cy="288"/>
          </a:xfrm>
        </p:grpSpPr>
        <p:graphicFrame>
          <p:nvGraphicFramePr>
            <p:cNvPr id="12318" name="Object 71"/>
            <p:cNvGraphicFramePr>
              <a:graphicFrameLocks noChangeAspect="1"/>
            </p:cNvGraphicFramePr>
            <p:nvPr/>
          </p:nvGraphicFramePr>
          <p:xfrm>
            <a:off x="144" y="3622"/>
            <a:ext cx="13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23" imgW="127000" imgH="177165" progId="Equation.3">
                    <p:embed/>
                  </p:oleObj>
                </mc:Choice>
                <mc:Fallback>
                  <p:oleObj name="" r:id="rId23" imgW="127000" imgH="177165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4" y="3622"/>
                          <a:ext cx="137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Text Box 72"/>
            <p:cNvSpPr txBox="1"/>
            <p:nvPr/>
          </p:nvSpPr>
          <p:spPr>
            <a:xfrm>
              <a:off x="240" y="3565"/>
              <a:ext cx="10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线性相关，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55369" name="Text Box 73"/>
          <p:cNvSpPr txBox="1"/>
          <p:nvPr/>
        </p:nvSpPr>
        <p:spPr>
          <a:xfrm>
            <a:off x="1828800" y="5715000"/>
            <a:ext cx="70612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则向量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必能由向量组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线性表示，且表示式唯一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5370" name="Group 74"/>
          <p:cNvGrpSpPr/>
          <p:nvPr/>
        </p:nvGrpSpPr>
        <p:grpSpPr>
          <a:xfrm>
            <a:off x="5878513" y="5181600"/>
            <a:ext cx="3192462" cy="457200"/>
            <a:chOff x="3703" y="3264"/>
            <a:chExt cx="2011" cy="288"/>
          </a:xfrm>
        </p:grpSpPr>
        <p:sp>
          <p:nvSpPr>
            <p:cNvPr id="12316" name="Text Box 75"/>
            <p:cNvSpPr txBox="1"/>
            <p:nvPr/>
          </p:nvSpPr>
          <p:spPr>
            <a:xfrm>
              <a:off x="3703" y="3264"/>
              <a:ext cx="12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而向量组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7" name="Object 76"/>
            <p:cNvGraphicFramePr>
              <a:graphicFrameLocks noChangeAspect="1"/>
            </p:cNvGraphicFramePr>
            <p:nvPr/>
          </p:nvGraphicFramePr>
          <p:xfrm>
            <a:off x="4800" y="3307"/>
            <a:ext cx="91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25" imgW="850900" imgH="228600" progId="Equation.3">
                    <p:embed/>
                  </p:oleObj>
                </mc:Choice>
                <mc:Fallback>
                  <p:oleObj name="" r:id="rId25" imgW="850900" imgH="2286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800" y="3307"/>
                          <a:ext cx="914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0" grpId="0"/>
      <p:bldP spid="55334" grpId="0"/>
      <p:bldP spid="55338" grpId="0"/>
      <p:bldP spid="55339" grpId="0"/>
      <p:bldP spid="55340" grpId="0"/>
      <p:bldP spid="55341" grpId="0"/>
      <p:bldP spid="55354" grpId="0"/>
      <p:bldP spid="55358" grpId="0"/>
      <p:bldP spid="55359" grpId="0"/>
      <p:bldP spid="55360" grpId="0"/>
      <p:bldP spid="55361" grpId="0"/>
      <p:bldP spid="55362" grpId="0"/>
      <p:bldP spid="553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3314" name="Group 18"/>
          <p:cNvGrpSpPr/>
          <p:nvPr/>
        </p:nvGrpSpPr>
        <p:grpSpPr>
          <a:xfrm>
            <a:off x="136525" y="96838"/>
            <a:ext cx="8843963" cy="1468437"/>
            <a:chOff x="86" y="61"/>
            <a:chExt cx="5571" cy="925"/>
          </a:xfrm>
        </p:grpSpPr>
        <p:sp>
          <p:nvSpPr>
            <p:cNvPr id="13335" name="Text Box 7"/>
            <p:cNvSpPr txBox="1"/>
            <p:nvPr/>
          </p:nvSpPr>
          <p:spPr>
            <a:xfrm>
              <a:off x="374" y="61"/>
              <a:ext cx="7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定理5</a:t>
              </a:r>
              <a:r>
                <a:rPr lang="zh-CN" altLang="en-US" sz="24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endParaRPr lang="zh-CN" altLang="en-US" sz="24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13336" name="Group 8"/>
            <p:cNvGrpSpPr/>
            <p:nvPr/>
          </p:nvGrpSpPr>
          <p:grpSpPr>
            <a:xfrm>
              <a:off x="793" y="103"/>
              <a:ext cx="3508" cy="288"/>
              <a:chOff x="1094" y="74"/>
              <a:chExt cx="3508" cy="288"/>
            </a:xfrm>
          </p:grpSpPr>
          <p:sp>
            <p:nvSpPr>
              <p:cNvPr id="13344" name="Text Box 9"/>
              <p:cNvSpPr txBox="1"/>
              <p:nvPr/>
            </p:nvSpPr>
            <p:spPr>
              <a:xfrm>
                <a:off x="1094" y="74"/>
                <a:ext cx="35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（1）若向量组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：                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线性相关，</a:t>
                </a:r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3345" name="Object 10"/>
              <p:cNvGraphicFramePr>
                <a:graphicFrameLocks noChangeAspect="1"/>
              </p:cNvGraphicFramePr>
              <p:nvPr/>
            </p:nvGraphicFramePr>
            <p:xfrm>
              <a:off x="2688" y="96"/>
              <a:ext cx="860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" name="" r:id="rId1" imgW="800100" imgH="228600" progId="Equation.3">
                      <p:embed/>
                    </p:oleObj>
                  </mc:Choice>
                  <mc:Fallback>
                    <p:oleObj name="" r:id="rId1" imgW="800100" imgH="228600" progId="Equation.3">
                      <p:embed/>
                      <p:pic>
                        <p:nvPicPr>
                          <p:cNvPr id="0" name="图片 318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688" y="96"/>
                            <a:ext cx="860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7" name="Group 11"/>
            <p:cNvGrpSpPr/>
            <p:nvPr/>
          </p:nvGrpSpPr>
          <p:grpSpPr>
            <a:xfrm>
              <a:off x="144" y="384"/>
              <a:ext cx="2032" cy="288"/>
              <a:chOff x="144" y="384"/>
              <a:chExt cx="2032" cy="288"/>
            </a:xfrm>
          </p:grpSpPr>
          <p:graphicFrame>
            <p:nvGraphicFramePr>
              <p:cNvPr id="13342" name="Object 12"/>
              <p:cNvGraphicFramePr>
                <a:graphicFrameLocks noChangeAspect="1"/>
              </p:cNvGraphicFramePr>
              <p:nvPr/>
            </p:nvGraphicFramePr>
            <p:xfrm>
              <a:off x="144" y="414"/>
              <a:ext cx="1200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" name="" r:id="rId3" imgW="1117600" imgH="228600" progId="Equation.3">
                      <p:embed/>
                    </p:oleObj>
                  </mc:Choice>
                  <mc:Fallback>
                    <p:oleObj name="" r:id="rId3" imgW="1117600" imgH="228600" progId="Equation.3">
                      <p:embed/>
                      <p:pic>
                        <p:nvPicPr>
                          <p:cNvPr id="0" name="图片 318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4" y="414"/>
                            <a:ext cx="1200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3" name="Text Box 13"/>
              <p:cNvSpPr txBox="1"/>
              <p:nvPr/>
            </p:nvSpPr>
            <p:spPr>
              <a:xfrm>
                <a:off x="1284" y="384"/>
                <a:ext cx="8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也相关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；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38" name="Text Box 14"/>
            <p:cNvSpPr txBox="1"/>
            <p:nvPr/>
          </p:nvSpPr>
          <p:spPr>
            <a:xfrm>
              <a:off x="2795" y="371"/>
              <a:ext cx="28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若向量组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线性无关，则向量组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339" name="Text Box 15"/>
            <p:cNvSpPr txBox="1"/>
            <p:nvPr/>
          </p:nvSpPr>
          <p:spPr>
            <a:xfrm>
              <a:off x="86" y="698"/>
              <a:ext cx="13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也线性无关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40" name="Text Box 16"/>
            <p:cNvSpPr txBox="1"/>
            <p:nvPr/>
          </p:nvSpPr>
          <p:spPr>
            <a:xfrm>
              <a:off x="2064" y="391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反言之，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341" name="Text Box 17"/>
            <p:cNvSpPr txBox="1"/>
            <p:nvPr/>
          </p:nvSpPr>
          <p:spPr>
            <a:xfrm>
              <a:off x="4150" y="103"/>
              <a:ext cx="1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则向量组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315" name="Text Box 19"/>
          <p:cNvSpPr txBox="1"/>
          <p:nvPr/>
        </p:nvSpPr>
        <p:spPr>
          <a:xfrm>
            <a:off x="388938" y="15001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77844" name="Group 20"/>
          <p:cNvGrpSpPr/>
          <p:nvPr/>
        </p:nvGrpSpPr>
        <p:grpSpPr>
          <a:xfrm>
            <a:off x="709613" y="1479550"/>
            <a:ext cx="6048375" cy="477838"/>
            <a:chOff x="432" y="83"/>
            <a:chExt cx="3810" cy="301"/>
          </a:xfrm>
        </p:grpSpPr>
        <p:sp>
          <p:nvSpPr>
            <p:cNvPr id="13332" name="Text Box 21"/>
            <p:cNvSpPr txBox="1"/>
            <p:nvPr/>
          </p:nvSpPr>
          <p:spPr>
            <a:xfrm>
              <a:off x="432" y="83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：记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3" name="Object 22"/>
            <p:cNvGraphicFramePr>
              <a:graphicFrameLocks noChangeAspect="1"/>
            </p:cNvGraphicFramePr>
            <p:nvPr/>
          </p:nvGraphicFramePr>
          <p:xfrm>
            <a:off x="1168" y="139"/>
            <a:ext cx="131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5" imgW="1219200" imgH="228600" progId="Equation.3">
                    <p:embed/>
                  </p:oleObj>
                </mc:Choice>
                <mc:Fallback>
                  <p:oleObj name="" r:id="rId5" imgW="1219200" imgH="2286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8" y="139"/>
                          <a:ext cx="131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23"/>
            <p:cNvGraphicFramePr>
              <a:graphicFrameLocks noChangeAspect="1"/>
            </p:cNvGraphicFramePr>
            <p:nvPr/>
          </p:nvGraphicFramePr>
          <p:xfrm>
            <a:off x="2592" y="139"/>
            <a:ext cx="165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7" imgW="1536700" imgH="228600" progId="Equation.3">
                    <p:embed/>
                  </p:oleObj>
                </mc:Choice>
                <mc:Fallback>
                  <p:oleObj name="" r:id="rId7" imgW="1536700" imgH="2286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92" y="139"/>
                          <a:ext cx="165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48" name="Text Box 24"/>
          <p:cNvSpPr txBox="1"/>
          <p:nvPr/>
        </p:nvSpPr>
        <p:spPr>
          <a:xfrm>
            <a:off x="6729413" y="1500188"/>
            <a:ext cx="24145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)+1.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7849" name="Text Box 25"/>
          <p:cNvSpPr txBox="1"/>
          <p:nvPr/>
        </p:nvSpPr>
        <p:spPr>
          <a:xfrm>
            <a:off x="160338" y="2060575"/>
            <a:ext cx="328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线性相关，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7850" name="Text Box 26"/>
          <p:cNvSpPr txBox="1"/>
          <p:nvPr/>
        </p:nvSpPr>
        <p:spPr>
          <a:xfrm>
            <a:off x="3224213" y="2060575"/>
            <a:ext cx="247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则根据定理2，有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7851" name="Text Box 27"/>
          <p:cNvSpPr txBox="1"/>
          <p:nvPr/>
        </p:nvSpPr>
        <p:spPr>
          <a:xfrm>
            <a:off x="5561013" y="2060575"/>
            <a:ext cx="1508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7852" name="Text Box 28"/>
          <p:cNvSpPr txBox="1"/>
          <p:nvPr/>
        </p:nvSpPr>
        <p:spPr>
          <a:xfrm>
            <a:off x="6805613" y="2081213"/>
            <a:ext cx="2290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从而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)&lt;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+1.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7853" name="Text Box 29"/>
          <p:cNvSpPr txBox="1"/>
          <p:nvPr/>
        </p:nvSpPr>
        <p:spPr>
          <a:xfrm>
            <a:off x="160338" y="2517775"/>
            <a:ext cx="186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由定理2知，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7854" name="Text Box 30"/>
          <p:cNvSpPr txBox="1"/>
          <p:nvPr/>
        </p:nvSpPr>
        <p:spPr>
          <a:xfrm>
            <a:off x="1776413" y="2517775"/>
            <a:ext cx="274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线性相关.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7855" name="Text Box 31"/>
          <p:cNvSpPr txBox="1"/>
          <p:nvPr/>
        </p:nvSpPr>
        <p:spPr>
          <a:xfrm>
            <a:off x="338138" y="343217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推论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7856" name="Text Box 32"/>
          <p:cNvSpPr txBox="1"/>
          <p:nvPr/>
        </p:nvSpPr>
        <p:spPr>
          <a:xfrm>
            <a:off x="709613" y="2974975"/>
            <a:ext cx="808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的一部分，称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组是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组的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部分组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7857" name="Text Box 33"/>
          <p:cNvSpPr txBox="1"/>
          <p:nvPr/>
        </p:nvSpPr>
        <p:spPr>
          <a:xfrm>
            <a:off x="1236663" y="3452813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一个向量组若有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部分组线性相关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7858" name="Text Box 34"/>
          <p:cNvSpPr txBox="1"/>
          <p:nvPr/>
        </p:nvSpPr>
        <p:spPr>
          <a:xfrm>
            <a:off x="5888038" y="3473450"/>
            <a:ext cx="300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则该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向量组线性相关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7859" name="Text Box 35"/>
          <p:cNvSpPr txBox="1"/>
          <p:nvPr/>
        </p:nvSpPr>
        <p:spPr>
          <a:xfrm>
            <a:off x="658813" y="3975100"/>
            <a:ext cx="5145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i）</a:t>
            </a:r>
            <a:r>
              <a:rPr lang="zh-CN" altLang="en-US" sz="2400" b="1" dirty="0">
                <a:latin typeface="Times New Roman" panose="02020603050405020304" pitchFamily="18" charset="0"/>
              </a:rPr>
              <a:t>含零向量的向量组必线性相关；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7860" name="Text Box 36"/>
          <p:cNvSpPr txBox="1"/>
          <p:nvPr/>
        </p:nvSpPr>
        <p:spPr>
          <a:xfrm>
            <a:off x="658813" y="4432300"/>
            <a:ext cx="4314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ii）</a:t>
            </a:r>
            <a:r>
              <a:rPr lang="zh-CN" altLang="en-US" sz="2400" b="1" dirty="0">
                <a:latin typeface="Times New Roman" panose="02020603050405020304" pitchFamily="18" charset="0"/>
              </a:rPr>
              <a:t>一个向量组若线性无关，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7861" name="Text Box 37"/>
          <p:cNvSpPr txBox="1"/>
          <p:nvPr/>
        </p:nvSpPr>
        <p:spPr>
          <a:xfrm>
            <a:off x="4741863" y="4432300"/>
            <a:ext cx="4222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则它的任何部分组都线性无关.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7862" name="Text Box 38"/>
          <p:cNvSpPr txBox="1"/>
          <p:nvPr/>
        </p:nvSpPr>
        <p:spPr>
          <a:xfrm>
            <a:off x="304800" y="391318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注：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8" grpId="0"/>
      <p:bldP spid="77849" grpId="0"/>
      <p:bldP spid="77850" grpId="0"/>
      <p:bldP spid="77851" grpId="0"/>
      <p:bldP spid="77852" grpId="0"/>
      <p:bldP spid="77853" grpId="0"/>
      <p:bldP spid="77854" grpId="0"/>
      <p:bldP spid="77855" grpId="0"/>
      <p:bldP spid="77856" grpId="0"/>
      <p:bldP spid="77857" grpId="0"/>
      <p:bldP spid="77858" grpId="0"/>
      <p:bldP spid="77859" grpId="0"/>
      <p:bldP spid="77860" grpId="0"/>
      <p:bldP spid="77861" grpId="0"/>
      <p:bldP spid="778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5892" name="Text Box 52"/>
          <p:cNvSpPr txBox="1"/>
          <p:nvPr/>
        </p:nvSpPr>
        <p:spPr>
          <a:xfrm>
            <a:off x="479425" y="317658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93" name="Object 53"/>
          <p:cNvGraphicFramePr>
            <a:graphicFrameLocks noChangeAspect="1"/>
          </p:cNvGraphicFramePr>
          <p:nvPr/>
        </p:nvGraphicFramePr>
        <p:xfrm>
          <a:off x="1612900" y="3232150"/>
          <a:ext cx="24050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409700" imgH="228600" progId="Equation.3">
                  <p:embed/>
                </p:oleObj>
              </mc:Choice>
              <mc:Fallback>
                <p:oleObj name="" r:id="rId1" imgW="14097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2900" y="3232150"/>
                        <a:ext cx="2405063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4" name="Object 54"/>
          <p:cNvGraphicFramePr>
            <a:graphicFrameLocks noChangeAspect="1"/>
          </p:cNvGraphicFramePr>
          <p:nvPr/>
        </p:nvGraphicFramePr>
        <p:xfrm>
          <a:off x="4203700" y="3232150"/>
          <a:ext cx="26003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1524000" imgH="241300" progId="Equation.3">
                  <p:embed/>
                </p:oleObj>
              </mc:Choice>
              <mc:Fallback>
                <p:oleObj name="" r:id="rId3" imgW="1524000" imgH="2413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3700" y="3232150"/>
                        <a:ext cx="260032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5" name="Text Box 55"/>
          <p:cNvSpPr txBox="1"/>
          <p:nvPr/>
        </p:nvSpPr>
        <p:spPr>
          <a:xfrm>
            <a:off x="6804025" y="3197225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5896" name="Text Box 56"/>
          <p:cNvSpPr txBox="1"/>
          <p:nvPr/>
        </p:nvSpPr>
        <p:spPr>
          <a:xfrm>
            <a:off x="119063" y="3716338"/>
            <a:ext cx="328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线性无关，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5897" name="Text Box 57"/>
          <p:cNvSpPr txBox="1"/>
          <p:nvPr/>
        </p:nvSpPr>
        <p:spPr>
          <a:xfrm>
            <a:off x="3167063" y="3716338"/>
            <a:ext cx="1736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m,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35898" name="Text Box 58"/>
          <p:cNvSpPr txBox="1"/>
          <p:nvPr/>
        </p:nvSpPr>
        <p:spPr>
          <a:xfrm>
            <a:off x="4979988" y="3757613"/>
            <a:ext cx="2020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从而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5899" name="Text Box 59"/>
          <p:cNvSpPr txBox="1"/>
          <p:nvPr/>
        </p:nvSpPr>
        <p:spPr>
          <a:xfrm>
            <a:off x="7037388" y="3792538"/>
            <a:ext cx="175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但因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只有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5900" name="Text Box 60"/>
          <p:cNvSpPr txBox="1"/>
          <p:nvPr/>
        </p:nvSpPr>
        <p:spPr>
          <a:xfrm>
            <a:off x="158750" y="4297363"/>
            <a:ext cx="1106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列，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5901" name="Text Box 61"/>
          <p:cNvSpPr txBox="1"/>
          <p:nvPr/>
        </p:nvSpPr>
        <p:spPr>
          <a:xfrm>
            <a:off x="1149350" y="4297363"/>
            <a:ext cx="1944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m，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35902" name="Text Box 62"/>
          <p:cNvSpPr txBox="1"/>
          <p:nvPr/>
        </p:nvSpPr>
        <p:spPr>
          <a:xfrm>
            <a:off x="2978150" y="4297363"/>
            <a:ext cx="1736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故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m.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35903" name="Text Box 63"/>
          <p:cNvSpPr txBox="1"/>
          <p:nvPr/>
        </p:nvSpPr>
        <p:spPr>
          <a:xfrm>
            <a:off x="4806950" y="4297363"/>
            <a:ext cx="335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因此向量组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线性无关.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5904" name="Text Box 64"/>
          <p:cNvSpPr txBox="1"/>
          <p:nvPr/>
        </p:nvSpPr>
        <p:spPr>
          <a:xfrm>
            <a:off x="506413" y="47037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注：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5" name="Text Box 65"/>
          <p:cNvSpPr txBox="1"/>
          <p:nvPr/>
        </p:nvSpPr>
        <p:spPr>
          <a:xfrm>
            <a:off x="1116013" y="4724400"/>
            <a:ext cx="483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如果增加多个分量，结论仍然成立.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4352" name="Group 86"/>
          <p:cNvGrpSpPr/>
          <p:nvPr/>
        </p:nvGrpSpPr>
        <p:grpSpPr>
          <a:xfrm>
            <a:off x="52388" y="169863"/>
            <a:ext cx="9056687" cy="2982912"/>
            <a:chOff x="22" y="107"/>
            <a:chExt cx="5705" cy="1879"/>
          </a:xfrm>
        </p:grpSpPr>
        <p:sp>
          <p:nvSpPr>
            <p:cNvPr id="14353" name="Text Box 66"/>
            <p:cNvSpPr txBox="1"/>
            <p:nvPr/>
          </p:nvSpPr>
          <p:spPr>
            <a:xfrm>
              <a:off x="303" y="258"/>
              <a:ext cx="7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（2）设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4354" name="Object 67"/>
            <p:cNvGraphicFramePr>
              <a:graphicFrameLocks noChangeAspect="1"/>
            </p:cNvGraphicFramePr>
            <p:nvPr/>
          </p:nvGraphicFramePr>
          <p:xfrm>
            <a:off x="1359" y="492"/>
            <a:ext cx="3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5" imgW="317500" imgH="241300" progId="Equation.3">
                    <p:embed/>
                  </p:oleObj>
                </mc:Choice>
                <mc:Fallback>
                  <p:oleObj name="" r:id="rId5" imgW="317500" imgH="2413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59" y="492"/>
                          <a:ext cx="34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68"/>
            <p:cNvGraphicFramePr>
              <a:graphicFrameLocks noChangeAspect="1"/>
            </p:cNvGraphicFramePr>
            <p:nvPr/>
          </p:nvGraphicFramePr>
          <p:xfrm>
            <a:off x="2367" y="498"/>
            <a:ext cx="3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7" imgW="317500" imgH="241300" progId="Equation.3">
                    <p:embed/>
                  </p:oleObj>
                </mc:Choice>
                <mc:Fallback>
                  <p:oleObj name="" r:id="rId7" imgW="317500" imgH="2413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67" y="498"/>
                          <a:ext cx="34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69"/>
            <p:cNvGraphicFramePr>
              <a:graphicFrameLocks noChangeAspect="1"/>
            </p:cNvGraphicFramePr>
            <p:nvPr/>
          </p:nvGraphicFramePr>
          <p:xfrm>
            <a:off x="1683" y="210"/>
            <a:ext cx="451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9" imgW="419100" imgH="736600" progId="Equation.3">
                    <p:embed/>
                  </p:oleObj>
                </mc:Choice>
                <mc:Fallback>
                  <p:oleObj name="" r:id="rId9" imgW="419100" imgH="7366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83" y="210"/>
                          <a:ext cx="451" cy="7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70"/>
            <p:cNvGraphicFramePr>
              <a:graphicFrameLocks noChangeAspect="1"/>
            </p:cNvGraphicFramePr>
            <p:nvPr/>
          </p:nvGraphicFramePr>
          <p:xfrm>
            <a:off x="2704" y="107"/>
            <a:ext cx="588" cy="1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1" imgW="546100" imgH="951865" progId="Equation.3">
                    <p:embed/>
                  </p:oleObj>
                </mc:Choice>
                <mc:Fallback>
                  <p:oleObj name="" r:id="rId11" imgW="546100" imgH="95186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04" y="107"/>
                          <a:ext cx="588" cy="10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71"/>
            <p:cNvGraphicFramePr>
              <a:graphicFrameLocks noChangeAspect="1"/>
            </p:cNvGraphicFramePr>
            <p:nvPr/>
          </p:nvGraphicFramePr>
          <p:xfrm>
            <a:off x="3393" y="498"/>
            <a:ext cx="101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3" imgW="939165" imgH="215900" progId="Equation.3">
                    <p:embed/>
                  </p:oleObj>
                </mc:Choice>
                <mc:Fallback>
                  <p:oleObj name="" r:id="rId13" imgW="939165" imgH="2159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93" y="498"/>
                          <a:ext cx="1011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9" name="Group 72"/>
            <p:cNvGrpSpPr/>
            <p:nvPr/>
          </p:nvGrpSpPr>
          <p:grpSpPr>
            <a:xfrm>
              <a:off x="53" y="1122"/>
              <a:ext cx="3092" cy="319"/>
              <a:chOff x="86" y="1824"/>
              <a:chExt cx="3092" cy="319"/>
            </a:xfrm>
          </p:grpSpPr>
          <p:sp>
            <p:nvSpPr>
              <p:cNvPr id="14370" name="Text Box 73"/>
              <p:cNvSpPr txBox="1"/>
              <p:nvPr/>
            </p:nvSpPr>
            <p:spPr>
              <a:xfrm>
                <a:off x="86" y="1824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即向量  添上一个分量后得向量  .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4371" name="Object 74"/>
              <p:cNvGraphicFramePr>
                <a:graphicFrameLocks noChangeAspect="1"/>
              </p:cNvGraphicFramePr>
              <p:nvPr/>
            </p:nvGraphicFramePr>
            <p:xfrm>
              <a:off x="720" y="1859"/>
              <a:ext cx="19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" r:id="rId15" imgW="177800" imgH="241300" progId="Equation.3">
                      <p:embed/>
                    </p:oleObj>
                  </mc:Choice>
                  <mc:Fallback>
                    <p:oleObj name="" r:id="rId15" imgW="177800" imgH="241300" progId="Equation.3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20" y="1859"/>
                            <a:ext cx="192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2" name="Object 75"/>
              <p:cNvGraphicFramePr>
                <a:graphicFrameLocks noChangeAspect="1"/>
              </p:cNvGraphicFramePr>
              <p:nvPr/>
            </p:nvGraphicFramePr>
            <p:xfrm>
              <a:off x="2846" y="1885"/>
              <a:ext cx="17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17" imgW="165100" imgH="241300" progId="Equation.3">
                      <p:embed/>
                    </p:oleObj>
                  </mc:Choice>
                  <mc:Fallback>
                    <p:oleObj name="" r:id="rId17" imgW="165100" imgH="2413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846" y="1885"/>
                            <a:ext cx="178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60" name="Group 76"/>
            <p:cNvGrpSpPr/>
            <p:nvPr/>
          </p:nvGrpSpPr>
          <p:grpSpPr>
            <a:xfrm>
              <a:off x="3142" y="1135"/>
              <a:ext cx="2500" cy="288"/>
              <a:chOff x="3175" y="1837"/>
              <a:chExt cx="2500" cy="257"/>
            </a:xfrm>
          </p:grpSpPr>
          <p:sp>
            <p:nvSpPr>
              <p:cNvPr id="14368" name="Text Box 77"/>
              <p:cNvSpPr txBox="1"/>
              <p:nvPr/>
            </p:nvSpPr>
            <p:spPr>
              <a:xfrm>
                <a:off x="3175" y="1837"/>
                <a:ext cx="2500" cy="2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若向量组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：                 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线性</a:t>
                </a:r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4369" name="Object 78"/>
              <p:cNvGraphicFramePr>
                <a:graphicFrameLocks noChangeAspect="1"/>
              </p:cNvGraphicFramePr>
              <p:nvPr/>
            </p:nvGraphicFramePr>
            <p:xfrm>
              <a:off x="4337" y="1837"/>
              <a:ext cx="860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19" imgW="800100" imgH="228600" progId="Equation.3">
                      <p:embed/>
                    </p:oleObj>
                  </mc:Choice>
                  <mc:Fallback>
                    <p:oleObj name="" r:id="rId19" imgW="800100" imgH="228600" progId="Equation.3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337" y="1837"/>
                            <a:ext cx="860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61" name="Text Box 79"/>
            <p:cNvSpPr txBox="1"/>
            <p:nvPr/>
          </p:nvSpPr>
          <p:spPr>
            <a:xfrm>
              <a:off x="53" y="1423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无关，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14362" name="Group 80"/>
            <p:cNvGrpSpPr/>
            <p:nvPr/>
          </p:nvGrpSpPr>
          <p:grpSpPr>
            <a:xfrm>
              <a:off x="639" y="1410"/>
              <a:ext cx="3220" cy="293"/>
              <a:chOff x="672" y="2112"/>
              <a:chExt cx="3220" cy="293"/>
            </a:xfrm>
          </p:grpSpPr>
          <p:sp>
            <p:nvSpPr>
              <p:cNvPr id="14366" name="Text Box 81"/>
              <p:cNvSpPr txBox="1"/>
              <p:nvPr/>
            </p:nvSpPr>
            <p:spPr>
              <a:xfrm>
                <a:off x="672" y="2112"/>
                <a:ext cx="32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则向量组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：                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也线性无关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；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4367" name="Object 82"/>
              <p:cNvGraphicFramePr>
                <a:graphicFrameLocks noChangeAspect="1"/>
              </p:cNvGraphicFramePr>
              <p:nvPr/>
            </p:nvGraphicFramePr>
            <p:xfrm>
              <a:off x="1837" y="2160"/>
              <a:ext cx="833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21" imgW="774065" imgH="228600" progId="Equation.3">
                      <p:embed/>
                    </p:oleObj>
                  </mc:Choice>
                  <mc:Fallback>
                    <p:oleObj name="" r:id="rId21" imgW="774065" imgH="22860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837" y="2160"/>
                            <a:ext cx="833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63" name="Text Box 83"/>
            <p:cNvSpPr txBox="1"/>
            <p:nvPr/>
          </p:nvSpPr>
          <p:spPr>
            <a:xfrm>
              <a:off x="3755" y="141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反言之，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364" name="Text Box 84"/>
            <p:cNvSpPr txBox="1"/>
            <p:nvPr/>
          </p:nvSpPr>
          <p:spPr>
            <a:xfrm>
              <a:off x="4534" y="1410"/>
              <a:ext cx="11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若向量组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365" name="Text Box 85"/>
            <p:cNvSpPr txBox="1"/>
            <p:nvPr/>
          </p:nvSpPr>
          <p:spPr>
            <a:xfrm>
              <a:off x="22" y="1698"/>
              <a:ext cx="3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线性相关，则向量组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也线性相关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2" grpId="0"/>
      <p:bldP spid="35895" grpId="0"/>
      <p:bldP spid="35896" grpId="0"/>
      <p:bldP spid="35897" grpId="0"/>
      <p:bldP spid="35898" grpId="0"/>
      <p:bldP spid="35899" grpId="0"/>
      <p:bldP spid="35900" grpId="0"/>
      <p:bldP spid="35901" grpId="0"/>
      <p:bldP spid="35902" grpId="0"/>
      <p:bldP spid="35903" grpId="0"/>
      <p:bldP spid="35904" grpId="0"/>
      <p:bldP spid="35905" grpId="0"/>
    </p:bldLst>
  </p:timing>
</p:sld>
</file>

<file path=ppt/tags/tag1.xml><?xml version="1.0" encoding="utf-8"?>
<p:tagLst xmlns:p="http://schemas.openxmlformats.org/presentationml/2006/main">
  <p:tag name="KSO_WM_DOC_GUID" val="{adf8bf83-102e-473a-96da-d42769bb3d8e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演示</Application>
  <PresentationFormat>全屏显示(4:3)</PresentationFormat>
  <Paragraphs>378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126</vt:i4>
      </vt:variant>
      <vt:variant>
        <vt:lpstr>幻灯片标题</vt:lpstr>
      </vt:variant>
      <vt:variant>
        <vt:i4>12</vt:i4>
      </vt:variant>
    </vt:vector>
  </HeadingPairs>
  <TitlesOfParts>
    <vt:vector size="148" baseType="lpstr">
      <vt:lpstr>Arial</vt:lpstr>
      <vt:lpstr>宋体</vt:lpstr>
      <vt:lpstr>Wingdings</vt:lpstr>
      <vt:lpstr>Times New Roman</vt:lpstr>
      <vt:lpstr>黑体</vt:lpstr>
      <vt:lpstr>隶书</vt:lpstr>
      <vt:lpstr>微软雅黑</vt:lpstr>
      <vt:lpstr>Arial Unicode MS</vt:lpstr>
      <vt:lpstr>自定义设计方案</vt:lpstr>
      <vt:lpstr>Network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ljy</dc:creator>
  <cp:lastModifiedBy>Ggapsong</cp:lastModifiedBy>
  <cp:revision>63</cp:revision>
  <dcterms:created xsi:type="dcterms:W3CDTF">2000-05-25T14:16:06Z</dcterms:created>
  <dcterms:modified xsi:type="dcterms:W3CDTF">2019-03-21T15:06:07Z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