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2" r:id="rId3"/>
    <p:sldId id="291" r:id="rId4"/>
    <p:sldId id="271" r:id="rId5"/>
    <p:sldId id="270" r:id="rId6"/>
    <p:sldId id="269" r:id="rId7"/>
    <p:sldId id="286" r:id="rId8"/>
    <p:sldId id="287" r:id="rId9"/>
    <p:sldId id="274" r:id="rId10"/>
    <p:sldId id="268" r:id="rId11"/>
    <p:sldId id="293" r:id="rId12"/>
    <p:sldId id="275" r:id="rId13"/>
    <p:sldId id="264" r:id="rId14"/>
    <p:sldId id="276" r:id="rId15"/>
    <p:sldId id="263" r:id="rId16"/>
    <p:sldId id="301" r:id="rId17"/>
    <p:sldId id="302" r:id="rId18"/>
    <p:sldId id="303" r:id="rId19"/>
    <p:sldId id="288" r:id="rId20"/>
    <p:sldId id="294" r:id="rId21"/>
    <p:sldId id="295" r:id="rId22"/>
    <p:sldId id="296" r:id="rId23"/>
    <p:sldId id="279" r:id="rId24"/>
    <p:sldId id="297" r:id="rId25"/>
    <p:sldId id="259" r:id="rId26"/>
    <p:sldId id="285" r:id="rId27"/>
    <p:sldId id="257" r:id="rId28"/>
    <p:sldId id="299" r:id="rId29"/>
    <p:sldId id="300" r:id="rId30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FF"/>
    <a:srgbClr val="FFFFFF"/>
    <a:srgbClr val="33CC33"/>
    <a:srgbClr val="FFFF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/>
    <p:restoredTop sz="94634"/>
  </p:normalViewPr>
  <p:slideViewPr>
    <p:cSldViewPr showGuides="1">
      <p:cViewPr varScale="1">
        <p:scale>
          <a:sx n="87" d="100"/>
          <a:sy n="87" d="100"/>
        </p:scale>
        <p:origin x="1464" y="54"/>
      </p:cViewPr>
      <p:guideLst>
        <p:guide orient="horz" pos="3744"/>
        <p:guide pos="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emf"/><Relationship Id="rId8" Type="http://schemas.openxmlformats.org/officeDocument/2006/relationships/image" Target="../media/image102.emf"/><Relationship Id="rId7" Type="http://schemas.openxmlformats.org/officeDocument/2006/relationships/image" Target="../media/image101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1" Type="http://schemas.openxmlformats.org/officeDocument/2006/relationships/image" Target="../media/image105.emf"/><Relationship Id="rId10" Type="http://schemas.openxmlformats.org/officeDocument/2006/relationships/image" Target="../media/image104.emf"/><Relationship Id="rId1" Type="http://schemas.openxmlformats.org/officeDocument/2006/relationships/image" Target="../media/image95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emf"/><Relationship Id="rId8" Type="http://schemas.openxmlformats.org/officeDocument/2006/relationships/image" Target="../media/image113.emf"/><Relationship Id="rId7" Type="http://schemas.openxmlformats.org/officeDocument/2006/relationships/image" Target="../media/image112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7" Type="http://schemas.openxmlformats.org/officeDocument/2006/relationships/image" Target="../media/image124.wmf"/><Relationship Id="rId16" Type="http://schemas.openxmlformats.org/officeDocument/2006/relationships/image" Target="../media/image121.wmf"/><Relationship Id="rId15" Type="http://schemas.openxmlformats.org/officeDocument/2006/relationships/image" Target="../media/image120.wmf"/><Relationship Id="rId14" Type="http://schemas.openxmlformats.org/officeDocument/2006/relationships/image" Target="../media/image119.wmf"/><Relationship Id="rId13" Type="http://schemas.openxmlformats.org/officeDocument/2006/relationships/image" Target="../media/image118.emf"/><Relationship Id="rId12" Type="http://schemas.openxmlformats.org/officeDocument/2006/relationships/image" Target="../media/image117.emf"/><Relationship Id="rId11" Type="http://schemas.openxmlformats.org/officeDocument/2006/relationships/image" Target="../media/image116.emf"/><Relationship Id="rId10" Type="http://schemas.openxmlformats.org/officeDocument/2006/relationships/image" Target="../media/image115.emf"/><Relationship Id="rId1" Type="http://schemas.openxmlformats.org/officeDocument/2006/relationships/image" Target="../media/image106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19.wmf"/><Relationship Id="rId7" Type="http://schemas.openxmlformats.org/officeDocument/2006/relationships/image" Target="../media/image130.wmf"/><Relationship Id="rId6" Type="http://schemas.openxmlformats.org/officeDocument/2006/relationships/image" Target="../media/image31.w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Relationship Id="rId3" Type="http://schemas.openxmlformats.org/officeDocument/2006/relationships/image" Target="../media/image127.w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52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C4CB4-F464-4E67-9247-3FE129229406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F6F483-8391-4902-8442-4BD859893193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EA0BB8-05D8-4AF0-BFCA-265A958BFE6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BDE4D4-2630-43BB-AB59-B765FD12FE5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1.e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51.bin"/><Relationship Id="rId7" Type="http://schemas.openxmlformats.org/officeDocument/2006/relationships/slide" Target="slide6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7.xml"/><Relationship Id="rId25" Type="http://schemas.openxmlformats.org/officeDocument/2006/relationships/oleObject" Target="../embeddings/oleObject60.bin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8.bin"/><Relationship Id="rId20" Type="http://schemas.openxmlformats.org/officeDocument/2006/relationships/oleObject" Target="../embeddings/oleObject57.bin"/><Relationship Id="rId2" Type="http://schemas.openxmlformats.org/officeDocument/2006/relationships/image" Target="../media/image47.wmf"/><Relationship Id="rId19" Type="http://schemas.openxmlformats.org/officeDocument/2006/relationships/image" Target="../media/image55.wmf"/><Relationship Id="rId18" Type="http://schemas.openxmlformats.org/officeDocument/2006/relationships/oleObject" Target="../embeddings/oleObject56.bin"/><Relationship Id="rId17" Type="http://schemas.openxmlformats.org/officeDocument/2006/relationships/image" Target="../media/image54.wmf"/><Relationship Id="rId16" Type="http://schemas.openxmlformats.org/officeDocument/2006/relationships/oleObject" Target="../embeddings/oleObject55.bin"/><Relationship Id="rId15" Type="http://schemas.openxmlformats.org/officeDocument/2006/relationships/image" Target="../media/image53.wmf"/><Relationship Id="rId14" Type="http://schemas.openxmlformats.org/officeDocument/2006/relationships/oleObject" Target="../embeddings/oleObject54.bin"/><Relationship Id="rId13" Type="http://schemas.openxmlformats.org/officeDocument/2006/relationships/image" Target="../media/image52.wmf"/><Relationship Id="rId12" Type="http://schemas.openxmlformats.org/officeDocument/2006/relationships/oleObject" Target="../embeddings/oleObject53.bin"/><Relationship Id="rId11" Type="http://schemas.openxmlformats.org/officeDocument/2006/relationships/image" Target="../media/image51.wmf"/><Relationship Id="rId10" Type="http://schemas.openxmlformats.org/officeDocument/2006/relationships/oleObject" Target="../embeddings/oleObject52.bin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8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6.wmf"/><Relationship Id="rId2" Type="http://schemas.openxmlformats.org/officeDocument/2006/relationships/oleObject" Target="../embeddings/oleObject78.bin"/><Relationship Id="rId1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83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1.bin"/><Relationship Id="rId3" Type="http://schemas.openxmlformats.org/officeDocument/2006/relationships/slide" Target="slide6.xml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8.wmf"/><Relationship Id="rId20" Type="http://schemas.openxmlformats.org/officeDocument/2006/relationships/oleObject" Target="../embeddings/oleObject89.bin"/><Relationship Id="rId2" Type="http://schemas.openxmlformats.org/officeDocument/2006/relationships/image" Target="../media/image79.wmf"/><Relationship Id="rId19" Type="http://schemas.openxmlformats.org/officeDocument/2006/relationships/image" Target="../media/image87.wmf"/><Relationship Id="rId18" Type="http://schemas.openxmlformats.org/officeDocument/2006/relationships/oleObject" Target="../embeddings/oleObject88.bin"/><Relationship Id="rId17" Type="http://schemas.openxmlformats.org/officeDocument/2006/relationships/image" Target="../media/image86.wmf"/><Relationship Id="rId16" Type="http://schemas.openxmlformats.org/officeDocument/2006/relationships/oleObject" Target="../embeddings/oleObject87.bin"/><Relationship Id="rId15" Type="http://schemas.openxmlformats.org/officeDocument/2006/relationships/image" Target="../media/image85.w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84.wmf"/><Relationship Id="rId12" Type="http://schemas.openxmlformats.org/officeDocument/2006/relationships/oleObject" Target="../embeddings/oleObject85.bin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84.bin"/><Relationship Id="rId1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2.e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9.e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4.e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3.emf"/><Relationship Id="rId1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8.e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emf"/><Relationship Id="rId3" Type="http://schemas.openxmlformats.org/officeDocument/2006/relationships/oleObject" Target="../embeddings/oleObject97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5.emf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104.emf"/><Relationship Id="rId2" Type="http://schemas.openxmlformats.org/officeDocument/2006/relationships/image" Target="../media/image95.e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103.e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102.e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1.e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0.e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9.emf"/><Relationship Id="rId1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9.e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9.bin"/><Relationship Id="rId49" Type="http://schemas.openxmlformats.org/officeDocument/2006/relationships/vmlDrawing" Target="../drawings/vmlDrawing19.vml"/><Relationship Id="rId48" Type="http://schemas.openxmlformats.org/officeDocument/2006/relationships/slideLayout" Target="../slideLayouts/slideLayout7.xml"/><Relationship Id="rId47" Type="http://schemas.openxmlformats.org/officeDocument/2006/relationships/oleObject" Target="../embeddings/oleObject134.bin"/><Relationship Id="rId46" Type="http://schemas.openxmlformats.org/officeDocument/2006/relationships/image" Target="../media/image124.wmf"/><Relationship Id="rId45" Type="http://schemas.openxmlformats.org/officeDocument/2006/relationships/oleObject" Target="../embeddings/oleObject133.bin"/><Relationship Id="rId44" Type="http://schemas.openxmlformats.org/officeDocument/2006/relationships/oleObject" Target="../embeddings/oleObject132.bin"/><Relationship Id="rId43" Type="http://schemas.openxmlformats.org/officeDocument/2006/relationships/oleObject" Target="../embeddings/oleObject131.bin"/><Relationship Id="rId42" Type="http://schemas.openxmlformats.org/officeDocument/2006/relationships/oleObject" Target="../embeddings/oleObject130.bin"/><Relationship Id="rId41" Type="http://schemas.openxmlformats.org/officeDocument/2006/relationships/image" Target="../media/image123.png"/><Relationship Id="rId40" Type="http://schemas.openxmlformats.org/officeDocument/2006/relationships/oleObject" Target="../embeddings/oleObject129.bin"/><Relationship Id="rId4" Type="http://schemas.openxmlformats.org/officeDocument/2006/relationships/image" Target="../media/image107.emf"/><Relationship Id="rId39" Type="http://schemas.openxmlformats.org/officeDocument/2006/relationships/oleObject" Target="../embeddings/oleObject128.bin"/><Relationship Id="rId38" Type="http://schemas.openxmlformats.org/officeDocument/2006/relationships/image" Target="../media/image122.png"/><Relationship Id="rId37" Type="http://schemas.openxmlformats.org/officeDocument/2006/relationships/oleObject" Target="../embeddings/oleObject127.bin"/><Relationship Id="rId36" Type="http://schemas.openxmlformats.org/officeDocument/2006/relationships/oleObject" Target="../embeddings/oleObject126.bin"/><Relationship Id="rId35" Type="http://schemas.openxmlformats.org/officeDocument/2006/relationships/image" Target="../media/image121.wmf"/><Relationship Id="rId34" Type="http://schemas.openxmlformats.org/officeDocument/2006/relationships/oleObject" Target="../embeddings/oleObject125.bin"/><Relationship Id="rId33" Type="http://schemas.openxmlformats.org/officeDocument/2006/relationships/oleObject" Target="../embeddings/oleObject124.bin"/><Relationship Id="rId32" Type="http://schemas.openxmlformats.org/officeDocument/2006/relationships/oleObject" Target="../embeddings/oleObject123.bin"/><Relationship Id="rId31" Type="http://schemas.openxmlformats.org/officeDocument/2006/relationships/image" Target="../media/image120.wmf"/><Relationship Id="rId30" Type="http://schemas.openxmlformats.org/officeDocument/2006/relationships/oleObject" Target="../embeddings/oleObject122.bin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119.w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118.e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117.e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16.e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15.emf"/><Relationship Id="rId2" Type="http://schemas.openxmlformats.org/officeDocument/2006/relationships/image" Target="../media/image106.e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4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3.e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2.e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1.e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0.emf"/><Relationship Id="rId1" Type="http://schemas.openxmlformats.org/officeDocument/2006/relationships/oleObject" Target="../embeddings/oleObject10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28.e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6.emf"/><Relationship Id="rId3" Type="http://schemas.openxmlformats.org/officeDocument/2006/relationships/oleObject" Target="../embeddings/oleObject136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25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29.emf"/><Relationship Id="rId1" Type="http://schemas.openxmlformats.org/officeDocument/2006/relationships/oleObject" Target="../embeddings/oleObject13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2.emf"/><Relationship Id="rId1" Type="http://schemas.openxmlformats.org/officeDocument/2006/relationships/oleObject" Target="../embeddings/oleObject14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6.bin"/><Relationship Id="rId24" Type="http://schemas.openxmlformats.org/officeDocument/2006/relationships/vmlDrawing" Target="../drawings/vmlDrawing2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1.wmf"/><Relationship Id="rId2" Type="http://schemas.openxmlformats.org/officeDocument/2006/relationships/image" Target="../media/image133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4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43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48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15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50.wmf"/><Relationship Id="rId1" Type="http://schemas.openxmlformats.org/officeDocument/2006/relationships/oleObject" Target="../embeddings/oleObject16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8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17.wmf"/><Relationship Id="rId14" Type="http://schemas.openxmlformats.org/officeDocument/2006/relationships/oleObject" Target="../embeddings/oleObject18.bin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36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35.bin"/><Relationship Id="rId5" Type="http://schemas.openxmlformats.org/officeDocument/2006/relationships/slide" Target="slide5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7.bin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0178" name="Text Box 2"/>
          <p:cNvSpPr txBox="1"/>
          <p:nvPr/>
        </p:nvSpPr>
        <p:spPr>
          <a:xfrm>
            <a:off x="1905000" y="239713"/>
            <a:ext cx="571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§4  线性方程组的解的结构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147638" y="1166813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复习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698500" y="1817688"/>
            <a:ext cx="8002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（1）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个未知量的齐次线性方程组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 </a:t>
            </a:r>
            <a:r>
              <a:rPr lang="zh-CN" altLang="en-US" sz="2400" b="1" dirty="0">
                <a:latin typeface="Times New Roman" panose="02020603050405020304" pitchFamily="18" charset="0"/>
              </a:rPr>
              <a:t>有非零解的充要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250825" y="2428875"/>
            <a:ext cx="4122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条件是系数矩阵的秩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/>
          <p:nvPr/>
        </p:nvSpPr>
        <p:spPr>
          <a:xfrm>
            <a:off x="835025" y="3081338"/>
            <a:ext cx="83089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（2）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个未知量的非齐次线性方程组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有解的充要条件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0183" name="Text Box 7"/>
          <p:cNvSpPr txBox="1"/>
          <p:nvPr/>
        </p:nvSpPr>
        <p:spPr>
          <a:xfrm>
            <a:off x="250825" y="3606800"/>
            <a:ext cx="579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是系数矩阵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的秩等于增广矩阵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的秩，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0184" name="Text Box 8"/>
          <p:cNvSpPr txBox="1"/>
          <p:nvPr/>
        </p:nvSpPr>
        <p:spPr>
          <a:xfrm>
            <a:off x="5795963" y="3606800"/>
            <a:ext cx="33480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且当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0185" name="Text Box 9"/>
          <p:cNvSpPr txBox="1"/>
          <p:nvPr/>
        </p:nvSpPr>
        <p:spPr>
          <a:xfrm>
            <a:off x="395288" y="4167188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方程有唯一解，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0186" name="Text Box 10"/>
          <p:cNvSpPr txBox="1"/>
          <p:nvPr/>
        </p:nvSpPr>
        <p:spPr>
          <a:xfrm>
            <a:off x="2568575" y="4132263"/>
            <a:ext cx="574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时方程组有无穷多个解.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0187" name="Text Box 11"/>
          <p:cNvSpPr txBox="1"/>
          <p:nvPr/>
        </p:nvSpPr>
        <p:spPr>
          <a:xfrm>
            <a:off x="647700" y="5275263"/>
            <a:ext cx="7667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下面用向量组线性相关的理论来讨论线性方程组的解.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0192" name="Rectangle 16"/>
          <p:cNvSpPr/>
          <p:nvPr/>
        </p:nvSpPr>
        <p:spPr>
          <a:xfrm>
            <a:off x="1116013" y="116205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有关线性方程组解的两个重要定理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/>
      <p:bldP spid="50181" grpId="0"/>
      <p:bldP spid="50182" grpId="0"/>
      <p:bldP spid="50183" grpId="0"/>
      <p:bldP spid="50184" grpId="0"/>
      <p:bldP spid="50185" grpId="0"/>
      <p:bldP spid="50186" grpId="0"/>
      <p:bldP spid="50187" grpId="0"/>
      <p:bldP spid="501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1202" name="Rectangle 2"/>
          <p:cNvSpPr/>
          <p:nvPr/>
        </p:nvSpPr>
        <p:spPr>
          <a:xfrm>
            <a:off x="2232025" y="2743200"/>
            <a:ext cx="3733800" cy="533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152400" y="803275"/>
            <a:ext cx="3125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（1）当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2959100" y="803275"/>
            <a:ext cx="3400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方程组（1）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只有零解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6080125" y="782638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因而没有基础解系；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158750" y="1295400"/>
            <a:ext cx="3646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（2）当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08" name="Text Box 8"/>
          <p:cNvSpPr txBox="1"/>
          <p:nvPr/>
        </p:nvSpPr>
        <p:spPr>
          <a:xfrm>
            <a:off x="3505200" y="1295400"/>
            <a:ext cx="544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方程组(1)必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有含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n-r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个向量的基础解系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1209" name="Group 9"/>
          <p:cNvGrpSpPr/>
          <p:nvPr/>
        </p:nvGrpSpPr>
        <p:grpSpPr>
          <a:xfrm>
            <a:off x="898525" y="1793875"/>
            <a:ext cx="7145338" cy="457200"/>
            <a:chOff x="566" y="1034"/>
            <a:chExt cx="4501" cy="288"/>
          </a:xfrm>
        </p:grpSpPr>
        <p:sp>
          <p:nvSpPr>
            <p:cNvPr id="14359" name="Text Box 10"/>
            <p:cNvSpPr txBox="1"/>
            <p:nvPr/>
          </p:nvSpPr>
          <p:spPr>
            <a:xfrm>
              <a:off x="566" y="1034"/>
              <a:ext cx="45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设求得                     为方程组（1）的一个基础解系，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60" name="Object 11"/>
            <p:cNvGraphicFramePr>
              <a:graphicFrameLocks noChangeAspect="1"/>
            </p:cNvGraphicFramePr>
            <p:nvPr/>
          </p:nvGraphicFramePr>
          <p:xfrm>
            <a:off x="1235" y="1056"/>
            <a:ext cx="92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884555" imgH="218440" progId="Equation.3">
                    <p:embed/>
                  </p:oleObj>
                </mc:Choice>
                <mc:Fallback>
                  <p:oleObj name="" r:id="rId1" imgW="884555" imgH="21844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35" y="1056"/>
                          <a:ext cx="925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2" name="Text Box 12"/>
          <p:cNvSpPr txBox="1"/>
          <p:nvPr/>
        </p:nvSpPr>
        <p:spPr>
          <a:xfrm>
            <a:off x="7772400" y="1793875"/>
            <a:ext cx="125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则（1）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13" name="Text Box 13"/>
          <p:cNvSpPr txBox="1"/>
          <p:nvPr/>
        </p:nvSpPr>
        <p:spPr>
          <a:xfrm>
            <a:off x="152400" y="2230438"/>
            <a:ext cx="2124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的解可表示为: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1214" name="Group 14"/>
          <p:cNvGrpSpPr/>
          <p:nvPr/>
        </p:nvGrpSpPr>
        <p:grpSpPr>
          <a:xfrm>
            <a:off x="2287588" y="2819400"/>
            <a:ext cx="3656012" cy="457200"/>
            <a:chOff x="1608" y="1677"/>
            <a:chExt cx="2122" cy="243"/>
          </a:xfrm>
        </p:grpSpPr>
        <p:graphicFrame>
          <p:nvGraphicFramePr>
            <p:cNvPr id="14357" name="Object 15"/>
            <p:cNvGraphicFramePr>
              <a:graphicFrameLocks noChangeAspect="1"/>
            </p:cNvGraphicFramePr>
            <p:nvPr/>
          </p:nvGraphicFramePr>
          <p:xfrm>
            <a:off x="1608" y="1677"/>
            <a:ext cx="21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2047240" imgH="218440" progId="Equation.3">
                    <p:embed/>
                  </p:oleObj>
                </mc:Choice>
                <mc:Fallback>
                  <p:oleObj name="" r:id="rId3" imgW="2047240" imgH="21844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08" y="1677"/>
                          <a:ext cx="21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16"/>
            <p:cNvGraphicFramePr>
              <a:graphicFrameLocks noChangeAspect="1"/>
            </p:cNvGraphicFramePr>
            <p:nvPr/>
          </p:nvGraphicFramePr>
          <p:xfrm>
            <a:off x="1901" y="1680"/>
            <a:ext cx="15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1480820" imgH="218440" progId="Equation.3">
                    <p:embed/>
                  </p:oleObj>
                </mc:Choice>
                <mc:Fallback>
                  <p:oleObj name="" r:id="rId5" imgW="1480820" imgH="21844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01" y="1680"/>
                          <a:ext cx="151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17" name="Group 17"/>
          <p:cNvGrpSpPr/>
          <p:nvPr/>
        </p:nvGrpSpPr>
        <p:grpSpPr>
          <a:xfrm>
            <a:off x="152400" y="3498850"/>
            <a:ext cx="3852863" cy="457200"/>
            <a:chOff x="96" y="1824"/>
            <a:chExt cx="2427" cy="288"/>
          </a:xfrm>
        </p:grpSpPr>
        <p:sp>
          <p:nvSpPr>
            <p:cNvPr id="14355" name="Text Box 18"/>
            <p:cNvSpPr txBox="1"/>
            <p:nvPr/>
          </p:nvSpPr>
          <p:spPr>
            <a:xfrm>
              <a:off x="96" y="1824"/>
              <a:ext cx="24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其中                   为任意实数.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6" name="Object 19"/>
            <p:cNvGraphicFramePr>
              <a:graphicFrameLocks noChangeAspect="1"/>
            </p:cNvGraphicFramePr>
            <p:nvPr/>
          </p:nvGraphicFramePr>
          <p:xfrm>
            <a:off x="558" y="1846"/>
            <a:ext cx="9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7" imgW="864870" imgH="218440" progId="Equation.3">
                    <p:embed/>
                  </p:oleObj>
                </mc:Choice>
                <mc:Fallback>
                  <p:oleObj name="" r:id="rId7" imgW="864870" imgH="21844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8" y="1846"/>
                          <a:ext cx="9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0" name="Text Box 20"/>
          <p:cNvSpPr txBox="1"/>
          <p:nvPr/>
        </p:nvSpPr>
        <p:spPr>
          <a:xfrm>
            <a:off x="3992563" y="3519488"/>
            <a:ext cx="40894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上式称为方程组（1）的</a:t>
            </a:r>
            <a:r>
              <a:rPr lang="zh-CN" altLang="en-US" sz="2400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通解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21" name="Text Box 21"/>
          <p:cNvSpPr txBox="1"/>
          <p:nvPr/>
        </p:nvSpPr>
        <p:spPr>
          <a:xfrm>
            <a:off x="762000" y="403860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此时解集可表示为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1222" name="Group 22"/>
          <p:cNvGrpSpPr/>
          <p:nvPr/>
        </p:nvGrpSpPr>
        <p:grpSpPr>
          <a:xfrm>
            <a:off x="1833563" y="4648200"/>
            <a:ext cx="6167437" cy="457200"/>
            <a:chOff x="1155" y="2496"/>
            <a:chExt cx="3886" cy="240"/>
          </a:xfrm>
        </p:grpSpPr>
        <p:graphicFrame>
          <p:nvGraphicFramePr>
            <p:cNvPr id="14353" name="Object 23"/>
            <p:cNvGraphicFramePr>
              <a:graphicFrameLocks noChangeAspect="1"/>
            </p:cNvGraphicFramePr>
            <p:nvPr/>
          </p:nvGraphicFramePr>
          <p:xfrm>
            <a:off x="1517" y="2496"/>
            <a:ext cx="34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9" imgW="3240405" imgH="218440" progId="Equation.3">
                    <p:embed/>
                  </p:oleObj>
                </mc:Choice>
                <mc:Fallback>
                  <p:oleObj name="" r:id="rId9" imgW="3240405" imgH="21844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17" y="2496"/>
                          <a:ext cx="341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24"/>
            <p:cNvGraphicFramePr>
              <a:graphicFrameLocks noChangeAspect="1"/>
            </p:cNvGraphicFramePr>
            <p:nvPr/>
          </p:nvGraphicFramePr>
          <p:xfrm>
            <a:off x="1155" y="2496"/>
            <a:ext cx="38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1" imgW="3806825" imgH="218440" progId="Equation.3">
                    <p:embed/>
                  </p:oleObj>
                </mc:Choice>
                <mc:Fallback>
                  <p:oleObj name="" r:id="rId11" imgW="3806825" imgH="21844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5" y="2496"/>
                          <a:ext cx="388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4" grpId="0"/>
      <p:bldP spid="51205" grpId="0"/>
      <p:bldP spid="51206" grpId="0"/>
      <p:bldP spid="51207" grpId="0"/>
      <p:bldP spid="51208" grpId="0"/>
      <p:bldP spid="51212" grpId="0"/>
      <p:bldP spid="51213" grpId="0"/>
      <p:bldP spid="51220" grpId="0"/>
      <p:bldP spid="51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5363" name="Text Box 47"/>
          <p:cNvSpPr txBox="1"/>
          <p:nvPr/>
        </p:nvSpPr>
        <p:spPr>
          <a:xfrm>
            <a:off x="107950" y="933450"/>
            <a:ext cx="798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例12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7718" name="Group 70"/>
          <p:cNvGrpSpPr/>
          <p:nvPr/>
        </p:nvGrpSpPr>
        <p:grpSpPr>
          <a:xfrm>
            <a:off x="827088" y="528638"/>
            <a:ext cx="8316912" cy="1387475"/>
            <a:chOff x="521" y="333"/>
            <a:chExt cx="5239" cy="874"/>
          </a:xfrm>
        </p:grpSpPr>
        <p:sp>
          <p:nvSpPr>
            <p:cNvPr id="15386" name="Text Box 43"/>
            <p:cNvSpPr txBox="1"/>
            <p:nvPr/>
          </p:nvSpPr>
          <p:spPr>
            <a:xfrm>
              <a:off x="521" y="588"/>
              <a:ext cx="16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求齐次线性方程组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5387" name="Object 44"/>
            <p:cNvGraphicFramePr>
              <a:graphicFrameLocks noChangeAspect="1"/>
            </p:cNvGraphicFramePr>
            <p:nvPr/>
          </p:nvGraphicFramePr>
          <p:xfrm>
            <a:off x="2174" y="333"/>
            <a:ext cx="1819" cy="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" imgW="1688465" imgH="711200" progId="Equation.3">
                    <p:embed/>
                  </p:oleObj>
                </mc:Choice>
                <mc:Fallback>
                  <p:oleObj name="" r:id="rId1" imgW="1688465" imgH="7112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74" y="333"/>
                          <a:ext cx="1819" cy="8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Text Box 48"/>
            <p:cNvSpPr txBox="1"/>
            <p:nvPr/>
          </p:nvSpPr>
          <p:spPr>
            <a:xfrm>
              <a:off x="4012" y="588"/>
              <a:ext cx="17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的基础解系与通解.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7697" name="Text Box 49"/>
          <p:cNvSpPr txBox="1"/>
          <p:nvPr/>
        </p:nvSpPr>
        <p:spPr>
          <a:xfrm>
            <a:off x="900113" y="2133600"/>
            <a:ext cx="6697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对系数矩阵作初等行变换化成行最简形矩阵，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7698" name="Object 50"/>
          <p:cNvGraphicFramePr>
            <a:graphicFrameLocks noChangeAspect="1"/>
          </p:cNvGraphicFramePr>
          <p:nvPr/>
        </p:nvGraphicFramePr>
        <p:xfrm>
          <a:off x="1042988" y="2636838"/>
          <a:ext cx="2506662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1574800" imgH="711200" progId="Equation.3">
                  <p:embed/>
                </p:oleObj>
              </mc:Choice>
              <mc:Fallback>
                <p:oleObj name="" r:id="rId3" imgW="1574800" imgH="711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2636838"/>
                        <a:ext cx="2506662" cy="162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4356100" y="2565400"/>
          <a:ext cx="21621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346200" imgH="711200" progId="Equation.3">
                  <p:embed/>
                </p:oleObj>
              </mc:Choice>
              <mc:Fallback>
                <p:oleObj name="" r:id="rId5" imgW="1346200" imgH="711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2565400"/>
                        <a:ext cx="2162175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0" name="Text Box 52">
            <a:hlinkClick r:id="rId7" action="ppaction://hlinksldjump"/>
          </p:cNvPr>
          <p:cNvSpPr txBox="1"/>
          <p:nvPr/>
        </p:nvSpPr>
        <p:spPr>
          <a:xfrm>
            <a:off x="179388" y="2141538"/>
            <a:ext cx="649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7701" name="Group 53"/>
          <p:cNvGrpSpPr/>
          <p:nvPr/>
        </p:nvGrpSpPr>
        <p:grpSpPr>
          <a:xfrm>
            <a:off x="3582988" y="3068638"/>
            <a:ext cx="628650" cy="755650"/>
            <a:chOff x="2532" y="863"/>
            <a:chExt cx="396" cy="476"/>
          </a:xfrm>
        </p:grpSpPr>
        <p:graphicFrame>
          <p:nvGraphicFramePr>
            <p:cNvPr id="15383" name="Object 54"/>
            <p:cNvGraphicFramePr>
              <a:graphicFrameLocks noChangeAspect="1"/>
            </p:cNvGraphicFramePr>
            <p:nvPr/>
          </p:nvGraphicFramePr>
          <p:xfrm>
            <a:off x="2532" y="863"/>
            <a:ext cx="37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8" imgW="862965" imgH="368300" progId="Equation.3">
                    <p:embed/>
                  </p:oleObj>
                </mc:Choice>
                <mc:Fallback>
                  <p:oleObj name="" r:id="rId8" imgW="862965" imgH="3683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32" y="863"/>
                          <a:ext cx="37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55"/>
            <p:cNvGraphicFramePr>
              <a:graphicFrameLocks noChangeAspect="1"/>
            </p:cNvGraphicFramePr>
            <p:nvPr/>
          </p:nvGraphicFramePr>
          <p:xfrm>
            <a:off x="2540" y="1151"/>
            <a:ext cx="3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0" imgW="469900" imgH="228600" progId="Equation.3">
                    <p:embed/>
                  </p:oleObj>
                </mc:Choice>
                <mc:Fallback>
                  <p:oleObj name="" r:id="rId10" imgW="469900" imgH="2286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40" y="1151"/>
                          <a:ext cx="3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56"/>
            <p:cNvGraphicFramePr>
              <a:graphicFrameLocks noChangeAspect="1"/>
            </p:cNvGraphicFramePr>
            <p:nvPr/>
          </p:nvGraphicFramePr>
          <p:xfrm>
            <a:off x="2540" y="999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2" imgW="215900" imgH="101600" progId="Equation.3">
                    <p:embed/>
                  </p:oleObj>
                </mc:Choice>
                <mc:Fallback>
                  <p:oleObj name="" r:id="rId12" imgW="215900" imgH="1016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40" y="999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705" name="Object 57"/>
          <p:cNvGraphicFramePr>
            <a:graphicFrameLocks noChangeAspect="1"/>
          </p:cNvGraphicFramePr>
          <p:nvPr/>
        </p:nvGraphicFramePr>
        <p:xfrm>
          <a:off x="1979613" y="4437063"/>
          <a:ext cx="2160587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4" imgW="1231265" imgH="711200" progId="Equation.3">
                  <p:embed/>
                </p:oleObj>
              </mc:Choice>
              <mc:Fallback>
                <p:oleObj name="" r:id="rId14" imgW="1231265" imgH="711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9613" y="4437063"/>
                        <a:ext cx="2160587" cy="175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6" name="Object 58"/>
          <p:cNvGraphicFramePr>
            <a:graphicFrameLocks noChangeAspect="1"/>
          </p:cNvGraphicFramePr>
          <p:nvPr/>
        </p:nvGraphicFramePr>
        <p:xfrm>
          <a:off x="5003800" y="4333875"/>
          <a:ext cx="20161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6" imgW="1193800" imgH="1168400" progId="Equation.3">
                  <p:embed/>
                </p:oleObj>
              </mc:Choice>
              <mc:Fallback>
                <p:oleObj name="" r:id="rId16" imgW="1193800" imgH="11684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03800" y="4333875"/>
                        <a:ext cx="2016125" cy="197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07" name="Group 59"/>
          <p:cNvGrpSpPr/>
          <p:nvPr/>
        </p:nvGrpSpPr>
        <p:grpSpPr>
          <a:xfrm>
            <a:off x="1331913" y="4949825"/>
            <a:ext cx="725487" cy="495300"/>
            <a:chOff x="744" y="2026"/>
            <a:chExt cx="457" cy="312"/>
          </a:xfrm>
        </p:grpSpPr>
        <p:graphicFrame>
          <p:nvGraphicFramePr>
            <p:cNvPr id="15381" name="Object 60"/>
            <p:cNvGraphicFramePr>
              <a:graphicFrameLocks noChangeAspect="1"/>
            </p:cNvGraphicFramePr>
            <p:nvPr/>
          </p:nvGraphicFramePr>
          <p:xfrm>
            <a:off x="744" y="2026"/>
            <a:ext cx="45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8" imgW="876300" imgH="381000" progId="Equation.3">
                    <p:embed/>
                  </p:oleObj>
                </mc:Choice>
                <mc:Fallback>
                  <p:oleObj name="" r:id="rId18" imgW="876300" imgH="3810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44" y="2026"/>
                          <a:ext cx="457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61"/>
            <p:cNvGraphicFramePr>
              <a:graphicFrameLocks noChangeAspect="1"/>
            </p:cNvGraphicFramePr>
            <p:nvPr/>
          </p:nvGraphicFramePr>
          <p:xfrm>
            <a:off x="768" y="2159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0" imgW="215900" imgH="101600" progId="Equation.3">
                    <p:embed/>
                  </p:oleObj>
                </mc:Choice>
                <mc:Fallback>
                  <p:oleObj name="" r:id="rId20" imgW="215900" imgH="1016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8" y="2159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710" name="Group 62"/>
          <p:cNvGrpSpPr/>
          <p:nvPr/>
        </p:nvGrpSpPr>
        <p:grpSpPr>
          <a:xfrm>
            <a:off x="4151313" y="4811713"/>
            <a:ext cx="852487" cy="849312"/>
            <a:chOff x="2400" y="1919"/>
            <a:chExt cx="537" cy="535"/>
          </a:xfrm>
        </p:grpSpPr>
        <p:graphicFrame>
          <p:nvGraphicFramePr>
            <p:cNvPr id="15378" name="Object 63"/>
            <p:cNvGraphicFramePr>
              <a:graphicFrameLocks noChangeAspect="1"/>
            </p:cNvGraphicFramePr>
            <p:nvPr/>
          </p:nvGraphicFramePr>
          <p:xfrm>
            <a:off x="2400" y="1919"/>
            <a:ext cx="53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21" imgW="1079500" imgH="368300" progId="Equation.3">
                    <p:embed/>
                  </p:oleObj>
                </mc:Choice>
                <mc:Fallback>
                  <p:oleObj name="" r:id="rId21" imgW="1079500" imgH="368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00" y="1919"/>
                          <a:ext cx="537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64"/>
            <p:cNvGraphicFramePr>
              <a:graphicFrameLocks noChangeAspect="1"/>
            </p:cNvGraphicFramePr>
            <p:nvPr/>
          </p:nvGraphicFramePr>
          <p:xfrm>
            <a:off x="2448" y="2255"/>
            <a:ext cx="38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23" imgW="711200" imgH="368300" progId="Equation.3">
                    <p:embed/>
                  </p:oleObj>
                </mc:Choice>
                <mc:Fallback>
                  <p:oleObj name="" r:id="rId23" imgW="711200" imgH="3683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48" y="2255"/>
                          <a:ext cx="384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65"/>
            <p:cNvGraphicFramePr>
              <a:graphicFrameLocks noChangeAspect="1"/>
            </p:cNvGraphicFramePr>
            <p:nvPr/>
          </p:nvGraphicFramePr>
          <p:xfrm>
            <a:off x="2496" y="2111"/>
            <a:ext cx="3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5" imgW="215900" imgH="101600" progId="Equation.3">
                    <p:embed/>
                  </p:oleObj>
                </mc:Choice>
                <mc:Fallback>
                  <p:oleObj name="" r:id="rId25" imgW="215900" imgH="1016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96" y="2111"/>
                          <a:ext cx="384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714" name="Group 66"/>
          <p:cNvGrpSpPr/>
          <p:nvPr/>
        </p:nvGrpSpPr>
        <p:grpSpPr>
          <a:xfrm>
            <a:off x="5164138" y="4941888"/>
            <a:ext cx="1752600" cy="685800"/>
            <a:chOff x="3072" y="1920"/>
            <a:chExt cx="1104" cy="432"/>
          </a:xfrm>
        </p:grpSpPr>
        <p:sp>
          <p:nvSpPr>
            <p:cNvPr id="15375" name="Line 67"/>
            <p:cNvSpPr/>
            <p:nvPr/>
          </p:nvSpPr>
          <p:spPr>
            <a:xfrm>
              <a:off x="3072" y="1920"/>
              <a:ext cx="14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76" name="Line 68"/>
            <p:cNvSpPr/>
            <p:nvPr/>
          </p:nvSpPr>
          <p:spPr>
            <a:xfrm>
              <a:off x="3216" y="1920"/>
              <a:ext cx="0" cy="43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77" name="Line 69"/>
            <p:cNvSpPr/>
            <p:nvPr/>
          </p:nvSpPr>
          <p:spPr>
            <a:xfrm>
              <a:off x="3216" y="2352"/>
              <a:ext cx="96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7" grpId="0"/>
      <p:bldP spid="277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6387" name="Text Box 3"/>
          <p:cNvSpPr txBox="1"/>
          <p:nvPr/>
        </p:nvSpPr>
        <p:spPr>
          <a:xfrm>
            <a:off x="684213" y="1047750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便得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908175" y="476250"/>
          <a:ext cx="40322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1930400" imgH="787400" progId="Equation.3">
                  <p:embed/>
                </p:oleObj>
              </mc:Choice>
              <mc:Fallback>
                <p:oleObj name="" r:id="rId1" imgW="1930400" imgH="787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476250"/>
                        <a:ext cx="4032250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755650" y="2565400"/>
          <a:ext cx="23844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1371600" imgH="482600" progId="Equation.3">
                  <p:embed/>
                </p:oleObj>
              </mc:Choice>
              <mc:Fallback>
                <p:oleObj name="" r:id="rId3" imgW="1371600" imgH="482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565400"/>
                        <a:ext cx="2384425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Text Box 47"/>
          <p:cNvSpPr txBox="1"/>
          <p:nvPr/>
        </p:nvSpPr>
        <p:spPr>
          <a:xfrm>
            <a:off x="3384550" y="2781300"/>
            <a:ext cx="161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则对应有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432" name="Object 48"/>
          <p:cNvGraphicFramePr>
            <a:graphicFrameLocks noChangeAspect="1"/>
          </p:cNvGraphicFramePr>
          <p:nvPr/>
        </p:nvGraphicFramePr>
        <p:xfrm>
          <a:off x="4932363" y="2205038"/>
          <a:ext cx="25923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1244600" imgH="787400" progId="Equation.3">
                  <p:embed/>
                </p:oleObj>
              </mc:Choice>
              <mc:Fallback>
                <p:oleObj name="" r:id="rId5" imgW="1244600" imgH="787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2205038"/>
                        <a:ext cx="2592387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6" name="Text Box 52"/>
          <p:cNvSpPr txBox="1"/>
          <p:nvPr/>
        </p:nvSpPr>
        <p:spPr>
          <a:xfrm>
            <a:off x="827088" y="4652963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得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基础解系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6439" name="Group 55"/>
          <p:cNvGrpSpPr/>
          <p:nvPr/>
        </p:nvGrpSpPr>
        <p:grpSpPr>
          <a:xfrm>
            <a:off x="2916238" y="3933825"/>
            <a:ext cx="3186112" cy="2232025"/>
            <a:chOff x="1837" y="2478"/>
            <a:chExt cx="2007" cy="1406"/>
          </a:xfrm>
        </p:grpSpPr>
        <p:graphicFrame>
          <p:nvGraphicFramePr>
            <p:cNvPr id="16394" name="Object 53"/>
            <p:cNvGraphicFramePr>
              <a:graphicFrameLocks noChangeAspect="1"/>
            </p:cNvGraphicFramePr>
            <p:nvPr/>
          </p:nvGraphicFramePr>
          <p:xfrm>
            <a:off x="2971" y="2523"/>
            <a:ext cx="873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7" imgW="622300" imgH="1193800" progId="Equation.3">
                    <p:embed/>
                  </p:oleObj>
                </mc:Choice>
                <mc:Fallback>
                  <p:oleObj name="" r:id="rId7" imgW="622300" imgH="11938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1" y="2523"/>
                          <a:ext cx="873" cy="1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54"/>
            <p:cNvGraphicFramePr>
              <a:graphicFrameLocks noChangeAspect="1"/>
            </p:cNvGraphicFramePr>
            <p:nvPr/>
          </p:nvGraphicFramePr>
          <p:xfrm>
            <a:off x="1837" y="2478"/>
            <a:ext cx="916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609600" imgH="1193800" progId="Equation.3">
                    <p:embed/>
                  </p:oleObj>
                </mc:Choice>
                <mc:Fallback>
                  <p:oleObj name="" r:id="rId9" imgW="609600" imgH="11938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37" y="2478"/>
                          <a:ext cx="916" cy="1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431" grpId="0"/>
      <p:bldP spid="164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8680" name="Text Box 8"/>
          <p:cNvSpPr txBox="1"/>
          <p:nvPr/>
        </p:nvSpPr>
        <p:spPr>
          <a:xfrm>
            <a:off x="250825" y="869950"/>
            <a:ext cx="2052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由此得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通解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303463" y="115888"/>
          <a:ext cx="43211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324100" imgH="1193800" progId="Equation.3">
                  <p:embed/>
                </p:oleObj>
              </mc:Choice>
              <mc:Fallback>
                <p:oleObj name="" r:id="rId1" imgW="2324100" imgH="11938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3463" y="115888"/>
                        <a:ext cx="4321175" cy="212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2" name="Group 20"/>
          <p:cNvGrpSpPr/>
          <p:nvPr/>
        </p:nvGrpSpPr>
        <p:grpSpPr>
          <a:xfrm>
            <a:off x="755650" y="2492375"/>
            <a:ext cx="4597400" cy="995363"/>
            <a:chOff x="256" y="1570"/>
            <a:chExt cx="2896" cy="627"/>
          </a:xfrm>
        </p:grpSpPr>
        <p:sp>
          <p:nvSpPr>
            <p:cNvPr id="17421" name="Text Box 12"/>
            <p:cNvSpPr txBox="1"/>
            <p:nvPr/>
          </p:nvSpPr>
          <p:spPr>
            <a:xfrm>
              <a:off x="256" y="1760"/>
              <a:ext cx="15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另外</a:t>
              </a:r>
              <a:r>
                <a:rPr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如果取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7422" name="Object 13"/>
            <p:cNvGraphicFramePr>
              <a:graphicFrameLocks noChangeAspect="1"/>
            </p:cNvGraphicFramePr>
            <p:nvPr/>
          </p:nvGraphicFramePr>
          <p:xfrm>
            <a:off x="1700" y="1570"/>
            <a:ext cx="1452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" imgW="1282700" imgH="482600" progId="Equation.3">
                    <p:embed/>
                  </p:oleObj>
                </mc:Choice>
                <mc:Fallback>
                  <p:oleObj name="" r:id="rId3" imgW="1282700" imgH="4826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0" y="1570"/>
                          <a:ext cx="1452" cy="6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3" name="Group 21"/>
          <p:cNvGrpSpPr/>
          <p:nvPr/>
        </p:nvGrpSpPr>
        <p:grpSpPr>
          <a:xfrm>
            <a:off x="5372100" y="2324100"/>
            <a:ext cx="3771900" cy="1465263"/>
            <a:chOff x="3384" y="1464"/>
            <a:chExt cx="2376" cy="923"/>
          </a:xfrm>
        </p:grpSpPr>
        <p:sp>
          <p:nvSpPr>
            <p:cNvPr id="17419" name="Text Box 15"/>
            <p:cNvSpPr txBox="1"/>
            <p:nvPr/>
          </p:nvSpPr>
          <p:spPr>
            <a:xfrm>
              <a:off x="3384" y="1750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对应得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7420" name="Object 16"/>
            <p:cNvGraphicFramePr>
              <a:graphicFrameLocks noChangeAspect="1"/>
            </p:cNvGraphicFramePr>
            <p:nvPr/>
          </p:nvGraphicFramePr>
          <p:xfrm>
            <a:off x="4059" y="1464"/>
            <a:ext cx="1701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5" imgW="1358900" imgH="787400" progId="Equation.3">
                    <p:embed/>
                  </p:oleObj>
                </mc:Choice>
                <mc:Fallback>
                  <p:oleObj name="" r:id="rId5" imgW="1358900" imgH="7874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59" y="1464"/>
                          <a:ext cx="1701" cy="9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9" name="Text Box 17"/>
          <p:cNvSpPr txBox="1"/>
          <p:nvPr/>
        </p:nvSpPr>
        <p:spPr>
          <a:xfrm>
            <a:off x="352425" y="4700588"/>
            <a:ext cx="2924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可得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另一基础解系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8694" name="Group 22"/>
          <p:cNvGrpSpPr/>
          <p:nvPr/>
        </p:nvGrpSpPr>
        <p:grpSpPr>
          <a:xfrm>
            <a:off x="3203575" y="3789363"/>
            <a:ext cx="3117850" cy="2271712"/>
            <a:chOff x="2018" y="2387"/>
            <a:chExt cx="1964" cy="1431"/>
          </a:xfrm>
        </p:grpSpPr>
        <p:graphicFrame>
          <p:nvGraphicFramePr>
            <p:cNvPr id="17417" name="Object 18"/>
            <p:cNvGraphicFramePr>
              <a:graphicFrameLocks noChangeAspect="1"/>
            </p:cNvGraphicFramePr>
            <p:nvPr/>
          </p:nvGraphicFramePr>
          <p:xfrm>
            <a:off x="2950" y="2387"/>
            <a:ext cx="103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7" imgW="749300" imgH="1193800" progId="Equation.3">
                    <p:embed/>
                  </p:oleObj>
                </mc:Choice>
                <mc:Fallback>
                  <p:oleObj name="" r:id="rId7" imgW="749300" imgH="11938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50" y="2387"/>
                          <a:ext cx="1032" cy="1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9"/>
            <p:cNvGraphicFramePr>
              <a:graphicFrameLocks noChangeAspect="1"/>
            </p:cNvGraphicFramePr>
            <p:nvPr/>
          </p:nvGraphicFramePr>
          <p:xfrm>
            <a:off x="2018" y="2387"/>
            <a:ext cx="889" cy="1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635000" imgH="1193800" progId="Equation.3">
                    <p:embed/>
                  </p:oleObj>
                </mc:Choice>
                <mc:Fallback>
                  <p:oleObj name="" r:id="rId9" imgW="635000" imgH="1193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18" y="2387"/>
                          <a:ext cx="889" cy="14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5371" name="Text Box 11"/>
          <p:cNvSpPr txBox="1"/>
          <p:nvPr/>
        </p:nvSpPr>
        <p:spPr>
          <a:xfrm>
            <a:off x="871538" y="1084263"/>
            <a:ext cx="1971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从而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通解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771775" y="115888"/>
          <a:ext cx="5113338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794000" imgH="1193800" progId="Equation.3">
                  <p:embed/>
                </p:oleObj>
              </mc:Choice>
              <mc:Fallback>
                <p:oleObj name="" r:id="rId1" imgW="2794000" imgH="1193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15888"/>
                        <a:ext cx="5113338" cy="220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Text Box 30"/>
          <p:cNvSpPr txBox="1"/>
          <p:nvPr/>
        </p:nvSpPr>
        <p:spPr>
          <a:xfrm>
            <a:off x="1042988" y="26717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显然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91" name="Text Box 31"/>
          <p:cNvSpPr txBox="1"/>
          <p:nvPr/>
        </p:nvSpPr>
        <p:spPr>
          <a:xfrm>
            <a:off x="1044575" y="3284538"/>
            <a:ext cx="416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两个通解虽然形式不一样, 但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5393" name="Group 33"/>
          <p:cNvGrpSpPr/>
          <p:nvPr/>
        </p:nvGrpSpPr>
        <p:grpSpPr>
          <a:xfrm>
            <a:off x="1838325" y="2641600"/>
            <a:ext cx="3406775" cy="466725"/>
            <a:chOff x="917" y="285"/>
            <a:chExt cx="2146" cy="294"/>
          </a:xfrm>
        </p:grpSpPr>
        <p:sp>
          <p:nvSpPr>
            <p:cNvPr id="18454" name="Text Box 34"/>
            <p:cNvSpPr txBox="1"/>
            <p:nvPr/>
          </p:nvSpPr>
          <p:spPr>
            <a:xfrm>
              <a:off x="1306" y="291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与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8455" name="Object 35"/>
            <p:cNvGraphicFramePr>
              <a:graphicFrameLocks noChangeAspect="1"/>
            </p:cNvGraphicFramePr>
            <p:nvPr/>
          </p:nvGraphicFramePr>
          <p:xfrm>
            <a:off x="1617" y="320"/>
            <a:ext cx="4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711200" imgH="368300" progId="Equation.3">
                    <p:embed/>
                  </p:oleObj>
                </mc:Choice>
                <mc:Fallback>
                  <p:oleObj name="" r:id="rId3" imgW="711200" imgH="368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17" y="320"/>
                          <a:ext cx="4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36"/>
            <p:cNvGraphicFramePr>
              <a:graphicFrameLocks noChangeAspect="1"/>
            </p:cNvGraphicFramePr>
            <p:nvPr/>
          </p:nvGraphicFramePr>
          <p:xfrm>
            <a:off x="917" y="332"/>
            <a:ext cx="40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673100" imgH="368300" progId="Equation.3">
                    <p:embed/>
                  </p:oleObj>
                </mc:Choice>
                <mc:Fallback>
                  <p:oleObj name="" r:id="rId5" imgW="673100" imgH="368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7" y="332"/>
                          <a:ext cx="40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Text Box 37"/>
            <p:cNvSpPr txBox="1"/>
            <p:nvPr/>
          </p:nvSpPr>
          <p:spPr>
            <a:xfrm>
              <a:off x="2078" y="285"/>
              <a:ext cx="9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是等价的,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409" name="Group 49"/>
          <p:cNvGrpSpPr/>
          <p:nvPr/>
        </p:nvGrpSpPr>
        <p:grpSpPr>
          <a:xfrm>
            <a:off x="323850" y="3284538"/>
            <a:ext cx="7993063" cy="1008062"/>
            <a:chOff x="204" y="2069"/>
            <a:chExt cx="5035" cy="635"/>
          </a:xfrm>
        </p:grpSpPr>
        <p:sp>
          <p:nvSpPr>
            <p:cNvPr id="18452" name="Text Box 32"/>
            <p:cNvSpPr txBox="1"/>
            <p:nvPr/>
          </p:nvSpPr>
          <p:spPr>
            <a:xfrm>
              <a:off x="3243" y="2069"/>
              <a:ext cx="19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都含两个任意常数,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53" name="Text Box 38"/>
            <p:cNvSpPr txBox="1"/>
            <p:nvPr/>
          </p:nvSpPr>
          <p:spPr>
            <a:xfrm>
              <a:off x="204" y="2416"/>
              <a:ext cx="25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且都可表示方程组的任一解.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402" name="Text Box 42"/>
          <p:cNvSpPr txBox="1"/>
          <p:nvPr/>
        </p:nvSpPr>
        <p:spPr>
          <a:xfrm>
            <a:off x="360363" y="4467225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定理7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5410" name="Group 50"/>
          <p:cNvGrpSpPr/>
          <p:nvPr/>
        </p:nvGrpSpPr>
        <p:grpSpPr>
          <a:xfrm>
            <a:off x="1458913" y="4497388"/>
            <a:ext cx="7289800" cy="1092200"/>
            <a:chOff x="884" y="3060"/>
            <a:chExt cx="4592" cy="688"/>
          </a:xfrm>
        </p:grpSpPr>
        <p:grpSp>
          <p:nvGrpSpPr>
            <p:cNvPr id="18443" name="Group 39"/>
            <p:cNvGrpSpPr/>
            <p:nvPr/>
          </p:nvGrpSpPr>
          <p:grpSpPr>
            <a:xfrm>
              <a:off x="932" y="3412"/>
              <a:ext cx="2320" cy="288"/>
              <a:chOff x="816" y="528"/>
              <a:chExt cx="2320" cy="288"/>
            </a:xfrm>
          </p:grpSpPr>
          <p:graphicFrame>
            <p:nvGraphicFramePr>
              <p:cNvPr id="18450" name="Object 40"/>
              <p:cNvGraphicFramePr>
                <a:graphicFrameLocks noChangeAspect="1"/>
              </p:cNvGraphicFramePr>
              <p:nvPr/>
            </p:nvGraphicFramePr>
            <p:xfrm>
              <a:off x="816" y="528"/>
              <a:ext cx="696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7" imgW="469900" imgH="177800" progId="Equation.3">
                      <p:embed/>
                    </p:oleObj>
                  </mc:Choice>
                  <mc:Fallback>
                    <p:oleObj name="" r:id="rId7" imgW="469900" imgH="1778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16" y="528"/>
                            <a:ext cx="696" cy="2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1" name="Text Box 41"/>
              <p:cNvSpPr txBox="1"/>
              <p:nvPr/>
            </p:nvSpPr>
            <p:spPr>
              <a:xfrm>
                <a:off x="1440" y="528"/>
                <a:ext cx="169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的解集</a:t>
                </a:r>
                <a:r>
                  <a:rPr lang="en-US" altLang="zh-CN" sz="2400" b="1" i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S </a:t>
                </a: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的秩为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8444" name="Text Box 43"/>
            <p:cNvSpPr txBox="1"/>
            <p:nvPr/>
          </p:nvSpPr>
          <p:spPr>
            <a:xfrm>
              <a:off x="3332" y="3076"/>
              <a:ext cx="2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,则</a:t>
              </a:r>
              <a:r>
                <a:rPr lang="en-US" altLang="zh-CN" sz="24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n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元齐次线性方程组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18445" name="Group 44"/>
            <p:cNvGrpSpPr/>
            <p:nvPr/>
          </p:nvGrpSpPr>
          <p:grpSpPr>
            <a:xfrm>
              <a:off x="884" y="3060"/>
              <a:ext cx="2458" cy="304"/>
              <a:chOff x="2054" y="541"/>
              <a:chExt cx="2458" cy="304"/>
            </a:xfrm>
          </p:grpSpPr>
          <p:graphicFrame>
            <p:nvGraphicFramePr>
              <p:cNvPr id="18447" name="Object 45"/>
              <p:cNvGraphicFramePr>
                <a:graphicFrameLocks noChangeAspect="1"/>
              </p:cNvGraphicFramePr>
              <p:nvPr/>
            </p:nvGraphicFramePr>
            <p:xfrm>
              <a:off x="3719" y="579"/>
              <a:ext cx="793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9" imgW="609600" imgH="203200" progId="Equation.3">
                      <p:embed/>
                    </p:oleObj>
                  </mc:Choice>
                  <mc:Fallback>
                    <p:oleObj name="" r:id="rId9" imgW="609600" imgH="2032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19" y="579"/>
                            <a:ext cx="793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8" name="Text Box 46"/>
              <p:cNvSpPr txBox="1"/>
              <p:nvPr/>
            </p:nvSpPr>
            <p:spPr>
              <a:xfrm>
                <a:off x="2054" y="541"/>
                <a:ext cx="17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设     矩阵</a:t>
                </a:r>
                <a:r>
                  <a:rPr lang="en-US" altLang="zh-CN" sz="2400" b="1" i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A </a:t>
                </a:r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的秩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8449" name="Object 47"/>
              <p:cNvGraphicFramePr>
                <a:graphicFrameLocks noChangeAspect="1"/>
              </p:cNvGraphicFramePr>
              <p:nvPr/>
            </p:nvGraphicFramePr>
            <p:xfrm>
              <a:off x="2288" y="585"/>
              <a:ext cx="496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1" imgW="381000" imgH="139700" progId="Equation.3">
                      <p:embed/>
                    </p:oleObj>
                  </mc:Choice>
                  <mc:Fallback>
                    <p:oleObj name="" r:id="rId11" imgW="381000" imgH="1397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288" y="585"/>
                            <a:ext cx="496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46" name="Object 48"/>
            <p:cNvGraphicFramePr>
              <a:graphicFrameLocks noChangeAspect="1"/>
            </p:cNvGraphicFramePr>
            <p:nvPr/>
          </p:nvGraphicFramePr>
          <p:xfrm>
            <a:off x="2948" y="3407"/>
            <a:ext cx="99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3" imgW="673100" imgH="228600" progId="Equation.3">
                    <p:embed/>
                  </p:oleObj>
                </mc:Choice>
                <mc:Fallback>
                  <p:oleObj name="" r:id="rId13" imgW="6731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48" y="3407"/>
                          <a:ext cx="997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90" grpId="0"/>
      <p:bldP spid="15391" grpId="0"/>
      <p:bldP spid="154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188640"/>
            <a:ext cx="7309373" cy="4658519"/>
          </a:xfrm>
          <a:prstGeom prst="rect">
            <a:avLst/>
          </a:prstGeom>
          <a:blipFill rotWithShape="0">
            <a:blip r:embed="rId1"/>
            <a:stretch>
              <a:fillRect l="-1334" t="-144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2222500" y="4581525"/>
          <a:ext cx="2824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917700" imgH="711200" progId="Equation.3">
                  <p:embed/>
                </p:oleObj>
              </mc:Choice>
              <mc:Fallback>
                <p:oleObj name="" r:id="rId2" imgW="19177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0" y="4581525"/>
                        <a:ext cx="2824163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188639"/>
            <a:ext cx="8676456" cy="5747599"/>
          </a:xfrm>
          <a:prstGeom prst="rect">
            <a:avLst/>
          </a:prstGeom>
          <a:blipFill rotWithShape="0">
            <a:blip r:embed="rId1"/>
            <a:stretch>
              <a:fillRect l="-1124" t="-84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方程组的通解为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323850" y="1417638"/>
          <a:ext cx="87122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073400" imgH="1397000" progId="Equation.3">
                  <p:embed/>
                </p:oleObj>
              </mc:Choice>
              <mc:Fallback>
                <p:oleObj name="" r:id="rId1" imgW="3073400" imgH="1397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23850" y="1417638"/>
                        <a:ext cx="8712200" cy="3206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2531" name="Text Box 2"/>
          <p:cNvSpPr txBox="1"/>
          <p:nvPr/>
        </p:nvSpPr>
        <p:spPr>
          <a:xfrm>
            <a:off x="304800" y="3048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例13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143000" y="320675"/>
          <a:ext cx="51958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235200" imgH="228600" progId="Equation.3">
                  <p:embed/>
                </p:oleObj>
              </mc:Choice>
              <mc:Fallback>
                <p:oleObj name="" r:id="rId1" imgW="22352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20675"/>
                        <a:ext cx="5195888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>
            <a:hlinkClick r:id="rId3" action="ppaction://hlinksldjump"/>
          </p:cNvPr>
          <p:cNvSpPr txBox="1"/>
          <p:nvPr/>
        </p:nvSpPr>
        <p:spPr>
          <a:xfrm>
            <a:off x="490538" y="1052513"/>
            <a:ext cx="500062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219200" y="1052513"/>
          <a:ext cx="2692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1206500" imgH="228600" progId="Equation.3">
                  <p:embed/>
                </p:oleObj>
              </mc:Choice>
              <mc:Fallback>
                <p:oleObj name="" r:id="rId4" imgW="12065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052513"/>
                        <a:ext cx="26924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/>
          <p:nvPr/>
        </p:nvSpPr>
        <p:spPr>
          <a:xfrm>
            <a:off x="4083050" y="1128713"/>
            <a:ext cx="633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4603750" y="1052513"/>
          <a:ext cx="37131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6" imgW="1663700" imgH="228600" progId="Equation.3">
                  <p:embed/>
                </p:oleObj>
              </mc:Choice>
              <mc:Fallback>
                <p:oleObj name="" r:id="rId6" imgW="16637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3750" y="1052513"/>
                        <a:ext cx="3713163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0" name="Group 18"/>
          <p:cNvGrpSpPr/>
          <p:nvPr/>
        </p:nvGrpSpPr>
        <p:grpSpPr>
          <a:xfrm>
            <a:off x="1295400" y="1738313"/>
            <a:ext cx="3297238" cy="600075"/>
            <a:chOff x="892" y="1296"/>
            <a:chExt cx="2077" cy="378"/>
          </a:xfrm>
        </p:grpSpPr>
        <p:graphicFrame>
          <p:nvGraphicFramePr>
            <p:cNvPr id="22548" name="Object 6"/>
            <p:cNvGraphicFramePr>
              <a:graphicFrameLocks noChangeAspect="1"/>
            </p:cNvGraphicFramePr>
            <p:nvPr/>
          </p:nvGraphicFramePr>
          <p:xfrm>
            <a:off x="1200" y="1296"/>
            <a:ext cx="176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8" imgW="1257300" imgH="228600" progId="Equation.3">
                    <p:embed/>
                  </p:oleObj>
                </mc:Choice>
                <mc:Fallback>
                  <p:oleObj name="" r:id="rId8" imgW="12573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00" y="1296"/>
                          <a:ext cx="1769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 Box 9"/>
            <p:cNvSpPr txBox="1"/>
            <p:nvPr/>
          </p:nvSpPr>
          <p:spPr>
            <a:xfrm>
              <a:off x="892" y="134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即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44042" name="Text Box 10"/>
          <p:cNvSpPr txBox="1"/>
          <p:nvPr/>
        </p:nvSpPr>
        <p:spPr>
          <a:xfrm>
            <a:off x="1295400" y="2500313"/>
            <a:ext cx="5986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可知矩阵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个列向量都是齐次方程的解。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4045" name="Group 13"/>
          <p:cNvGrpSpPr/>
          <p:nvPr/>
        </p:nvGrpSpPr>
        <p:grpSpPr>
          <a:xfrm>
            <a:off x="1319213" y="3186113"/>
            <a:ext cx="4102100" cy="466725"/>
            <a:chOff x="912" y="2154"/>
            <a:chExt cx="2584" cy="294"/>
          </a:xfrm>
        </p:grpSpPr>
        <p:sp>
          <p:nvSpPr>
            <p:cNvPr id="22546" name="Text Box 11"/>
            <p:cNvSpPr txBox="1"/>
            <p:nvPr/>
          </p:nvSpPr>
          <p:spPr>
            <a:xfrm>
              <a:off x="912" y="2160"/>
              <a:ext cx="2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记方程             的解集为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S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2547" name="Object 12"/>
            <p:cNvGraphicFramePr>
              <a:graphicFrameLocks noChangeAspect="1"/>
            </p:cNvGraphicFramePr>
            <p:nvPr/>
          </p:nvGraphicFramePr>
          <p:xfrm>
            <a:off x="1499" y="2154"/>
            <a:ext cx="66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0" imgW="469900" imgH="177800" progId="Equation.3">
                    <p:embed/>
                  </p:oleObj>
                </mc:Choice>
                <mc:Fallback>
                  <p:oleObj name="" r:id="rId10" imgW="469900" imgH="177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99" y="2154"/>
                          <a:ext cx="661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5486400" y="3109913"/>
          <a:ext cx="1219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2" imgW="546100" imgH="228600" progId="Equation.3">
                  <p:embed/>
                </p:oleObj>
              </mc:Choice>
              <mc:Fallback>
                <p:oleObj name="" r:id="rId12" imgW="5461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86400" y="3109913"/>
                        <a:ext cx="12192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1416050" y="3881438"/>
          <a:ext cx="3003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4" imgW="1346200" imgH="228600" progId="Equation.3">
                  <p:embed/>
                </p:oleObj>
              </mc:Choice>
              <mc:Fallback>
                <p:oleObj name="" r:id="rId14" imgW="13462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6050" y="3881438"/>
                        <a:ext cx="30035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5508625" y="3860800"/>
          <a:ext cx="1841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6" imgW="825500" imgH="228600" progId="Equation.3">
                  <p:embed/>
                </p:oleObj>
              </mc:Choice>
              <mc:Fallback>
                <p:oleObj name="" r:id="rId16" imgW="8255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08625" y="3860800"/>
                        <a:ext cx="18415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Text Box 19"/>
          <p:cNvSpPr txBox="1"/>
          <p:nvPr/>
        </p:nvSpPr>
        <p:spPr>
          <a:xfrm>
            <a:off x="1339850" y="4633913"/>
            <a:ext cx="1719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由定理7得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3178175" y="4605338"/>
          <a:ext cx="2185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8" imgW="939800" imgH="228600" progId="Equation.3">
                  <p:embed/>
                </p:oleObj>
              </mc:Choice>
              <mc:Fallback>
                <p:oleObj name="" r:id="rId18" imgW="9398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78175" y="4605338"/>
                        <a:ext cx="2185988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1447800" y="5319713"/>
          <a:ext cx="28051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0" imgW="1206500" imgH="203200" progId="Equation.3">
                  <p:embed/>
                </p:oleObj>
              </mc:Choice>
              <mc:Fallback>
                <p:oleObj name="" r:id="rId20" imgW="12065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47800" y="5319713"/>
                        <a:ext cx="280511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9" grpId="0"/>
      <p:bldP spid="44042" grpId="0"/>
      <p:bldP spid="440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2226" name="Text Box 2"/>
          <p:cNvSpPr txBox="1"/>
          <p:nvPr/>
        </p:nvSpPr>
        <p:spPr>
          <a:xfrm>
            <a:off x="227013" y="228600"/>
            <a:ext cx="35829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例15</a:t>
            </a:r>
            <a:r>
              <a:rPr lang="zh-CN" altLang="en-US" sz="2400" b="1" dirty="0">
                <a:latin typeface="Times New Roman" panose="02020603050405020304" pitchFamily="18" charset="0"/>
              </a:rPr>
              <a:t>  证明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/>
          <p:nvPr/>
        </p:nvSpPr>
        <p:spPr>
          <a:xfrm>
            <a:off x="193675" y="7620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730250" y="803275"/>
            <a:ext cx="5326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矩阵，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维列向量。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29" name="Text Box 5"/>
          <p:cNvSpPr txBox="1"/>
          <p:nvPr/>
        </p:nvSpPr>
        <p:spPr>
          <a:xfrm>
            <a:off x="746125" y="1295400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满足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0,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30" name="Text Box 6"/>
          <p:cNvSpPr txBox="1"/>
          <p:nvPr/>
        </p:nvSpPr>
        <p:spPr>
          <a:xfrm>
            <a:off x="3244850" y="1336675"/>
            <a:ext cx="23129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则有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0,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31" name="Text Box 7"/>
          <p:cNvSpPr txBox="1"/>
          <p:nvPr/>
        </p:nvSpPr>
        <p:spPr>
          <a:xfrm>
            <a:off x="5486400" y="1336675"/>
            <a:ext cx="2570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即（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32" name="Text Box 8"/>
          <p:cNvSpPr txBox="1"/>
          <p:nvPr/>
        </p:nvSpPr>
        <p:spPr>
          <a:xfrm>
            <a:off x="762000" y="1828800"/>
            <a:ext cx="3487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满足（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/>
          <p:nvPr/>
        </p:nvSpPr>
        <p:spPr>
          <a:xfrm>
            <a:off x="4098925" y="1870075"/>
            <a:ext cx="22812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0,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2234" name="Text Box 10"/>
          <p:cNvSpPr txBox="1"/>
          <p:nvPr/>
        </p:nvSpPr>
        <p:spPr>
          <a:xfrm>
            <a:off x="6324600" y="1905000"/>
            <a:ext cx="2490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即(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）= 0,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35" name="Text Box 11"/>
          <p:cNvSpPr txBox="1"/>
          <p:nvPr/>
        </p:nvSpPr>
        <p:spPr>
          <a:xfrm>
            <a:off x="120650" y="2286000"/>
            <a:ext cx="201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36" name="Text Box 12"/>
          <p:cNvSpPr txBox="1"/>
          <p:nvPr/>
        </p:nvSpPr>
        <p:spPr>
          <a:xfrm>
            <a:off x="746125" y="2784475"/>
            <a:ext cx="5546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即方程组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 </a:t>
            </a:r>
            <a:r>
              <a:rPr lang="zh-CN" altLang="en-US" sz="2400" b="1" dirty="0">
                <a:latin typeface="Times New Roman" panose="02020603050405020304" pitchFamily="18" charset="0"/>
              </a:rPr>
              <a:t>同解，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37" name="Text Box 13"/>
          <p:cNvSpPr txBox="1"/>
          <p:nvPr/>
        </p:nvSpPr>
        <p:spPr>
          <a:xfrm>
            <a:off x="6097588" y="2819400"/>
            <a:ext cx="28209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143000" y="4117975"/>
          <a:ext cx="5524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8295" imgH="188595" progId="Equation.3">
                  <p:embed/>
                </p:oleObj>
              </mc:Choice>
              <mc:Fallback>
                <p:oleObj name="" r:id="rId1" imgW="328295" imgH="18859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117975"/>
                        <a:ext cx="552450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1762125" y="3541713"/>
          <a:ext cx="216693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331595" imgH="963930" progId="Equation.3">
                  <p:embed/>
                </p:oleObj>
              </mc:Choice>
              <mc:Fallback>
                <p:oleObj name="" r:id="rId3" imgW="1331595" imgH="96393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2125" y="3541713"/>
                        <a:ext cx="2166938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3989388" y="4114800"/>
          <a:ext cx="19113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172845" imgH="228600" progId="Equation.3">
                  <p:embed/>
                </p:oleObj>
              </mc:Choice>
              <mc:Fallback>
                <p:oleObj name="" r:id="rId5" imgW="1172845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89388" y="4114800"/>
                        <a:ext cx="1911350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5943600" y="4167188"/>
          <a:ext cx="403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28600" imgH="168910" progId="Equation.3">
                  <p:embed/>
                </p:oleObj>
              </mc:Choice>
              <mc:Fallback>
                <p:oleObj name="" r:id="rId7" imgW="228600" imgH="16891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4167188"/>
                        <a:ext cx="40322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154113" y="5181600"/>
          <a:ext cx="22320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1361440" imgH="218440" progId="Equation.3">
                  <p:embed/>
                </p:oleObj>
              </mc:Choice>
              <mc:Fallback>
                <p:oleObj name="" r:id="rId9" imgW="1361440" imgH="21844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4113" y="5181600"/>
                        <a:ext cx="223202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3886200" y="5254625"/>
          <a:ext cx="6365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377825" imgH="168910" progId="Equation.3">
                  <p:embed/>
                </p:oleObj>
              </mc:Choice>
              <mc:Fallback>
                <p:oleObj name="" r:id="rId11" imgW="377825" imgH="16891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5254625"/>
                        <a:ext cx="636588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4" name="AutoShape 20"/>
          <p:cNvSpPr/>
          <p:nvPr/>
        </p:nvSpPr>
        <p:spPr>
          <a:xfrm>
            <a:off x="6400800" y="4267200"/>
            <a:ext cx="681038" cy="152400"/>
          </a:xfrm>
          <a:prstGeom prst="leftRightArrow">
            <a:avLst>
              <a:gd name="adj1" fmla="val 50000"/>
              <a:gd name="adj2" fmla="val 89375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/>
      <p:bldP spid="52229" grpId="0"/>
      <p:bldP spid="52230" grpId="0"/>
      <p:bldP spid="52231" grpId="0"/>
      <p:bldP spid="52232" grpId="0"/>
      <p:bldP spid="52233" grpId="0"/>
      <p:bldP spid="52234" grpId="0"/>
      <p:bldP spid="52235" grpId="0"/>
      <p:bldP spid="52236" grpId="0"/>
      <p:bldP spid="52237" grpId="0"/>
      <p:bldP spid="522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051050" y="1319213"/>
          <a:ext cx="6192838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857500" imgH="939800" progId="Equation.3">
                  <p:embed/>
                </p:oleObj>
              </mc:Choice>
              <mc:Fallback>
                <p:oleObj name="" r:id="rId1" imgW="2857500" imgH="939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1319213"/>
                        <a:ext cx="6192838" cy="203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/>
          <p:nvPr/>
        </p:nvSpPr>
        <p:spPr>
          <a:xfrm>
            <a:off x="611188" y="90805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设有齐次线性方程组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842963" y="4195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记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620838" y="3570288"/>
          <a:ext cx="33115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701800" imgH="927100" progId="Equation.3">
                  <p:embed/>
                </p:oleObj>
              </mc:Choice>
              <mc:Fallback>
                <p:oleObj name="" r:id="rId3" imgW="17018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3570288"/>
                        <a:ext cx="3311525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5594350" y="3500438"/>
          <a:ext cx="13176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635000" imgH="939165" progId="Equation.3">
                  <p:embed/>
                </p:oleObj>
              </mc:Choice>
              <mc:Fallback>
                <p:oleObj name="" r:id="rId5" imgW="635000" imgH="9391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4350" y="3500438"/>
                        <a:ext cx="1317625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/>
          <p:nvPr/>
        </p:nvSpPr>
        <p:spPr>
          <a:xfrm>
            <a:off x="736600" y="5465763"/>
            <a:ext cx="3403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则(1)式可写成向量方程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427538" y="5516563"/>
          <a:ext cx="1908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078865" imgH="215900" progId="Equation.3">
                  <p:embed/>
                </p:oleObj>
              </mc:Choice>
              <mc:Fallback>
                <p:oleObj name="" r:id="rId7" imgW="10788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538" y="5516563"/>
                        <a:ext cx="19081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93675" y="363538"/>
            <a:ext cx="34305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一、齐次线性方程组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4579" name="Text Box 2"/>
          <p:cNvSpPr txBox="1"/>
          <p:nvPr/>
        </p:nvSpPr>
        <p:spPr>
          <a:xfrm>
            <a:off x="127000" y="152400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二、非齐次线性方程组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51" name="Text Box 3"/>
          <p:cNvSpPr txBox="1"/>
          <p:nvPr/>
        </p:nvSpPr>
        <p:spPr>
          <a:xfrm>
            <a:off x="685800" y="609600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设有非齐次线性方程组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873250" y="1066800"/>
          <a:ext cx="35433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157095" imgH="963930" progId="Equation.3">
                  <p:embed/>
                </p:oleObj>
              </mc:Choice>
              <mc:Fallback>
                <p:oleObj name="" r:id="rId1" imgW="2157095" imgH="96393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3250" y="1066800"/>
                        <a:ext cx="3543300" cy="158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/>
          <p:nvPr/>
        </p:nvSpPr>
        <p:spPr>
          <a:xfrm>
            <a:off x="7299325" y="1728788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（4）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685800" y="2667000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它也可写作向量方程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963863" y="3141663"/>
          <a:ext cx="8223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87045" imgH="168910" progId="Equation.3">
                  <p:embed/>
                </p:oleObj>
              </mc:Choice>
              <mc:Fallback>
                <p:oleObj name="" r:id="rId3" imgW="487045" imgH="16891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3863" y="3141663"/>
                        <a:ext cx="822325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/>
          <p:nvPr/>
        </p:nvSpPr>
        <p:spPr>
          <a:xfrm>
            <a:off x="7315200" y="3048000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（5）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57" name="Text Box 9"/>
          <p:cNvSpPr txBox="1"/>
          <p:nvPr/>
        </p:nvSpPr>
        <p:spPr>
          <a:xfrm>
            <a:off x="644525" y="3505200"/>
            <a:ext cx="1260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性质3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8" name="Text Box 10"/>
          <p:cNvSpPr txBox="1"/>
          <p:nvPr/>
        </p:nvSpPr>
        <p:spPr>
          <a:xfrm>
            <a:off x="133350" y="3997325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的齐次线性方程组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124200" y="4383088"/>
          <a:ext cx="8207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487045" imgH="168910" progId="Equation.3">
                  <p:embed/>
                </p:oleObj>
              </mc:Choice>
              <mc:Fallback>
                <p:oleObj name="" r:id="rId5" imgW="487045" imgH="16891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383088"/>
                        <a:ext cx="820738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/>
          <p:nvPr/>
        </p:nvSpPr>
        <p:spPr>
          <a:xfrm>
            <a:off x="136525" y="4683125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的解.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261" name="Text Box 13"/>
          <p:cNvSpPr txBox="1"/>
          <p:nvPr/>
        </p:nvSpPr>
        <p:spPr>
          <a:xfrm>
            <a:off x="685800" y="5140325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1524000" y="5216525"/>
          <a:ext cx="11890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705485" imgH="208915" progId="Equation.3">
                  <p:embed/>
                </p:oleObj>
              </mc:Choice>
              <mc:Fallback>
                <p:oleObj name="" r:id="rId7" imgW="705485" imgH="20891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5216525"/>
                        <a:ext cx="1189038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743200" y="5216525"/>
          <a:ext cx="1447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864870" imgH="208915" progId="Equation.3">
                  <p:embed/>
                </p:oleObj>
              </mc:Choice>
              <mc:Fallback>
                <p:oleObj name="" r:id="rId9" imgW="864870" imgH="20891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5216525"/>
                        <a:ext cx="144780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4191000" y="5262563"/>
          <a:ext cx="800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467360" imgH="168910" progId="Equation.3">
                  <p:embed/>
                </p:oleObj>
              </mc:Choice>
              <mc:Fallback>
                <p:oleObj name="" r:id="rId11" imgW="467360" imgH="16891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5262563"/>
                        <a:ext cx="800100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4999038" y="5262563"/>
          <a:ext cx="4111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228600" imgH="168910" progId="Equation.3">
                  <p:embed/>
                </p:oleObj>
              </mc:Choice>
              <mc:Fallback>
                <p:oleObj name="" r:id="rId13" imgW="228600" imgH="16891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99038" y="5262563"/>
                        <a:ext cx="411162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Text Box 18"/>
          <p:cNvSpPr txBox="1"/>
          <p:nvPr/>
        </p:nvSpPr>
        <p:spPr>
          <a:xfrm>
            <a:off x="7315200" y="4225925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（6）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3267" name="Group 19"/>
          <p:cNvGrpSpPr/>
          <p:nvPr/>
        </p:nvGrpSpPr>
        <p:grpSpPr>
          <a:xfrm>
            <a:off x="1628775" y="3505200"/>
            <a:ext cx="7189788" cy="457200"/>
            <a:chOff x="1026" y="2208"/>
            <a:chExt cx="4529" cy="288"/>
          </a:xfrm>
        </p:grpSpPr>
        <p:sp>
          <p:nvSpPr>
            <p:cNvPr id="24600" name="Text Box 20"/>
            <p:cNvSpPr txBox="1"/>
            <p:nvPr/>
          </p:nvSpPr>
          <p:spPr>
            <a:xfrm>
              <a:off x="1026" y="2208"/>
              <a:ext cx="45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设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i="1" dirty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及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i="1" dirty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都是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（5）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的解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为对应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4601" name="Object 21"/>
            <p:cNvGraphicFramePr>
              <a:graphicFrameLocks noChangeAspect="1"/>
            </p:cNvGraphicFramePr>
            <p:nvPr/>
          </p:nvGraphicFramePr>
          <p:xfrm>
            <a:off x="1296" y="2219"/>
            <a:ext cx="48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5" imgW="417195" imgH="208915" progId="Equation.3">
                    <p:embed/>
                  </p:oleObj>
                </mc:Choice>
                <mc:Fallback>
                  <p:oleObj name="" r:id="rId15" imgW="417195" imgH="20891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2219"/>
                          <a:ext cx="488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22"/>
            <p:cNvGraphicFramePr>
              <a:graphicFrameLocks noChangeAspect="1"/>
            </p:cNvGraphicFramePr>
            <p:nvPr/>
          </p:nvGraphicFramePr>
          <p:xfrm>
            <a:off x="1968" y="2219"/>
            <a:ext cx="51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7" imgW="447040" imgH="208915" progId="Equation.3">
                    <p:embed/>
                  </p:oleObj>
                </mc:Choice>
                <mc:Fallback>
                  <p:oleObj name="" r:id="rId17" imgW="447040" imgH="20891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2219"/>
                          <a:ext cx="517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23"/>
            <p:cNvGraphicFramePr>
              <a:graphicFrameLocks noChangeAspect="1"/>
            </p:cNvGraphicFramePr>
            <p:nvPr/>
          </p:nvGraphicFramePr>
          <p:xfrm>
            <a:off x="4128" y="2219"/>
            <a:ext cx="84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9" imgW="735330" imgH="208915" progId="Equation.3">
                    <p:embed/>
                  </p:oleObj>
                </mc:Choice>
                <mc:Fallback>
                  <p:oleObj name="" r:id="rId19" imgW="735330" imgH="20891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2219"/>
                          <a:ext cx="84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2" name="Group 24"/>
          <p:cNvGrpSpPr/>
          <p:nvPr/>
        </p:nvGrpSpPr>
        <p:grpSpPr>
          <a:xfrm>
            <a:off x="1355725" y="5715000"/>
            <a:ext cx="4083050" cy="457200"/>
            <a:chOff x="854" y="3600"/>
            <a:chExt cx="2572" cy="288"/>
          </a:xfrm>
        </p:grpSpPr>
        <p:sp>
          <p:nvSpPr>
            <p:cNvPr id="24598" name="Text Box 25"/>
            <p:cNvSpPr txBox="1"/>
            <p:nvPr/>
          </p:nvSpPr>
          <p:spPr>
            <a:xfrm>
              <a:off x="854" y="3600"/>
              <a:ext cx="25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所以                满足方程（6）.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9" name="Object 26"/>
            <p:cNvGraphicFramePr>
              <a:graphicFrameLocks noChangeAspect="1"/>
            </p:cNvGraphicFramePr>
            <p:nvPr/>
          </p:nvGraphicFramePr>
          <p:xfrm>
            <a:off x="1296" y="3600"/>
            <a:ext cx="77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1" imgW="735330" imgH="208915" progId="Equation.3">
                    <p:embed/>
                  </p:oleObj>
                </mc:Choice>
                <mc:Fallback>
                  <p:oleObj name="" r:id="rId21" imgW="735330" imgH="20891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3600"/>
                          <a:ext cx="775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3" grpId="0"/>
      <p:bldP spid="53254" grpId="0"/>
      <p:bldP spid="53256" grpId="0"/>
      <p:bldP spid="53257" grpId="0"/>
      <p:bldP spid="53258" grpId="0"/>
      <p:bldP spid="53260" grpId="0"/>
      <p:bldP spid="53261" grpId="0"/>
      <p:bldP spid="532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09538" y="179388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性质4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275" name="Group 3"/>
          <p:cNvGrpSpPr/>
          <p:nvPr/>
        </p:nvGrpSpPr>
        <p:grpSpPr>
          <a:xfrm>
            <a:off x="1266825" y="195263"/>
            <a:ext cx="7410450" cy="461962"/>
            <a:chOff x="806" y="109"/>
            <a:chExt cx="4668" cy="291"/>
          </a:xfrm>
        </p:grpSpPr>
        <p:sp>
          <p:nvSpPr>
            <p:cNvPr id="25653" name="Text Box 4"/>
            <p:cNvSpPr txBox="1"/>
            <p:nvPr/>
          </p:nvSpPr>
          <p:spPr>
            <a:xfrm>
              <a:off x="806" y="109"/>
              <a:ext cx="466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      是方程的      解，    是方程      的解，</a:t>
              </a:r>
              <a:endPara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5654" name="Object 5"/>
            <p:cNvGraphicFramePr>
              <a:graphicFrameLocks noChangeAspect="1"/>
            </p:cNvGraphicFramePr>
            <p:nvPr/>
          </p:nvGraphicFramePr>
          <p:xfrm>
            <a:off x="1162" y="192"/>
            <a:ext cx="42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387350" imgH="149225" progId="Equation.3">
                    <p:embed/>
                  </p:oleObj>
                </mc:Choice>
                <mc:Fallback>
                  <p:oleObj name="" r:id="rId1" imgW="387350" imgH="14922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2" y="192"/>
                          <a:ext cx="422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5" name="Object 6"/>
            <p:cNvGraphicFramePr>
              <a:graphicFrameLocks noChangeAspect="1"/>
            </p:cNvGraphicFramePr>
            <p:nvPr/>
          </p:nvGraphicFramePr>
          <p:xfrm>
            <a:off x="3296" y="146"/>
            <a:ext cx="42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387350" imgH="188595" progId="Equation.3">
                    <p:embed/>
                  </p:oleObj>
                </mc:Choice>
                <mc:Fallback>
                  <p:oleObj name="" r:id="rId3" imgW="387350" imgH="18859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6" y="146"/>
                          <a:ext cx="42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9" name="Group 7"/>
          <p:cNvGrpSpPr/>
          <p:nvPr/>
        </p:nvGrpSpPr>
        <p:grpSpPr>
          <a:xfrm>
            <a:off x="592138" y="685800"/>
            <a:ext cx="4149725" cy="461963"/>
            <a:chOff x="69" y="384"/>
            <a:chExt cx="2614" cy="291"/>
          </a:xfrm>
        </p:grpSpPr>
        <p:graphicFrame>
          <p:nvGraphicFramePr>
            <p:cNvPr id="25651" name="Object 8"/>
            <p:cNvGraphicFramePr>
              <a:graphicFrameLocks noChangeAspect="1"/>
            </p:cNvGraphicFramePr>
            <p:nvPr/>
          </p:nvGraphicFramePr>
          <p:xfrm>
            <a:off x="69" y="425"/>
            <a:ext cx="6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5" imgW="626110" imgH="188595" progId="Equation.3">
                    <p:embed/>
                  </p:oleObj>
                </mc:Choice>
                <mc:Fallback>
                  <p:oleObj name="" r:id="rId5" imgW="626110" imgH="18859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" y="425"/>
                          <a:ext cx="66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Text Box 9"/>
            <p:cNvSpPr txBox="1"/>
            <p:nvPr/>
          </p:nvSpPr>
          <p:spPr>
            <a:xfrm>
              <a:off x="712" y="384"/>
              <a:ext cx="197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仍是方程      的解.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4282" name="Text Box 10"/>
          <p:cNvSpPr txBox="1"/>
          <p:nvPr/>
        </p:nvSpPr>
        <p:spPr>
          <a:xfrm>
            <a:off x="169863" y="1398588"/>
            <a:ext cx="4937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836613" y="1425575"/>
          <a:ext cx="10477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576580" imgH="208915" progId="Equation.3">
                  <p:embed/>
                </p:oleObj>
              </mc:Choice>
              <mc:Fallback>
                <p:oleObj name="" r:id="rId7" imgW="576580" imgH="20891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6613" y="1425575"/>
                        <a:ext cx="104775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828800" y="1476375"/>
          <a:ext cx="13747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765175" imgH="188595" progId="Equation.3">
                  <p:embed/>
                </p:oleObj>
              </mc:Choice>
              <mc:Fallback>
                <p:oleObj name="" r:id="rId9" imgW="765175" imgH="18859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1476375"/>
                        <a:ext cx="137477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178175" y="1552575"/>
          <a:ext cx="8620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1" imgW="467360" imgH="168910" progId="Equation.3">
                  <p:embed/>
                </p:oleObj>
              </mc:Choice>
              <mc:Fallback>
                <p:oleObj name="" r:id="rId11" imgW="467360" imgH="16891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8175" y="1552575"/>
                        <a:ext cx="862013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065588" y="1552575"/>
          <a:ext cx="4429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228600" imgH="168910" progId="Equation.3">
                  <p:embed/>
                </p:oleObj>
              </mc:Choice>
              <mc:Fallback>
                <p:oleObj name="" r:id="rId13" imgW="228600" imgH="16891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5588" y="1552575"/>
                        <a:ext cx="442912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7" name="Group 15"/>
          <p:cNvGrpSpPr/>
          <p:nvPr/>
        </p:nvGrpSpPr>
        <p:grpSpPr>
          <a:xfrm>
            <a:off x="641350" y="1993900"/>
            <a:ext cx="3990975" cy="461963"/>
            <a:chOff x="404" y="1208"/>
            <a:chExt cx="2514" cy="291"/>
          </a:xfrm>
        </p:grpSpPr>
        <p:sp>
          <p:nvSpPr>
            <p:cNvPr id="25649" name="Text Box 16"/>
            <p:cNvSpPr txBox="1"/>
            <p:nvPr/>
          </p:nvSpPr>
          <p:spPr>
            <a:xfrm>
              <a:off x="404" y="1208"/>
              <a:ext cx="25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即               满足方程             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50" name="Object 17"/>
            <p:cNvGraphicFramePr>
              <a:graphicFrameLocks noChangeAspect="1"/>
            </p:cNvGraphicFramePr>
            <p:nvPr/>
          </p:nvGraphicFramePr>
          <p:xfrm>
            <a:off x="682" y="1236"/>
            <a:ext cx="6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626110" imgH="188595" progId="Equation.3">
                    <p:embed/>
                  </p:oleObj>
                </mc:Choice>
                <mc:Fallback>
                  <p:oleObj name="" r:id="rId15" imgW="626110" imgH="18859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2" y="1236"/>
                          <a:ext cx="66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0" name="Text Box 18"/>
          <p:cNvSpPr txBox="1"/>
          <p:nvPr/>
        </p:nvSpPr>
        <p:spPr>
          <a:xfrm>
            <a:off x="977900" y="2251075"/>
            <a:ext cx="2619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5613" name="Text Box 20"/>
          <p:cNvSpPr txBox="1"/>
          <p:nvPr/>
        </p:nvSpPr>
        <p:spPr>
          <a:xfrm>
            <a:off x="862013" y="2844800"/>
            <a:ext cx="5546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94" name="Text Box 22"/>
          <p:cNvSpPr txBox="1"/>
          <p:nvPr/>
        </p:nvSpPr>
        <p:spPr>
          <a:xfrm>
            <a:off x="6108700" y="2841625"/>
            <a:ext cx="40068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是方程       的通解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95" name="Text Box 23"/>
          <p:cNvSpPr txBox="1"/>
          <p:nvPr/>
        </p:nvSpPr>
        <p:spPr>
          <a:xfrm>
            <a:off x="334963" y="3563938"/>
            <a:ext cx="4937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1008063" y="3627438"/>
          <a:ext cx="12096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7" imgW="725805" imgH="188595" progId="Equation.3">
                  <p:embed/>
                </p:oleObj>
              </mc:Choice>
              <mc:Fallback>
                <p:oleObj name="" r:id="rId17" imgW="725805" imgH="18859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8063" y="3627438"/>
                        <a:ext cx="1209675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26"/>
          <p:cNvSpPr txBox="1"/>
          <p:nvPr/>
        </p:nvSpPr>
        <p:spPr>
          <a:xfrm>
            <a:off x="2419350" y="3581400"/>
            <a:ext cx="34290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方程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   的通解。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5618" name="Text Box 41"/>
          <p:cNvSpPr txBox="1"/>
          <p:nvPr/>
        </p:nvSpPr>
        <p:spPr>
          <a:xfrm>
            <a:off x="3413125" y="59436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4316" name="Text Box 44"/>
          <p:cNvSpPr txBox="1"/>
          <p:nvPr/>
        </p:nvSpPr>
        <p:spPr>
          <a:xfrm>
            <a:off x="152400" y="6302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20" name="矩形 1"/>
          <p:cNvSpPr/>
          <p:nvPr/>
        </p:nvSpPr>
        <p:spPr>
          <a:xfrm>
            <a:off x="169863" y="2870200"/>
            <a:ext cx="8255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3848100" y="304800"/>
          <a:ext cx="8207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487045" imgH="168910" progId="Equation.3">
                  <p:embed/>
                </p:oleObj>
              </mc:Choice>
              <mc:Fallback>
                <p:oleObj name="" r:id="rId19" imgW="487045" imgH="16891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48100" y="304800"/>
                        <a:ext cx="82073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1"/>
          <p:cNvGraphicFramePr>
            <a:graphicFrameLocks noChangeAspect="1"/>
          </p:cNvGraphicFramePr>
          <p:nvPr/>
        </p:nvGraphicFramePr>
        <p:xfrm>
          <a:off x="6853238" y="282575"/>
          <a:ext cx="9144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1" imgW="487045" imgH="168910" progId="Equation.3">
                  <p:embed/>
                </p:oleObj>
              </mc:Choice>
              <mc:Fallback>
                <p:oleObj name="" r:id="rId21" imgW="487045" imgH="16891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3238" y="282575"/>
                        <a:ext cx="914400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2930525" y="763588"/>
          <a:ext cx="8207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3" imgW="487045" imgH="168910" progId="Equation.3">
                  <p:embed/>
                </p:oleObj>
              </mc:Choice>
              <mc:Fallback>
                <p:oleObj name="" r:id="rId23" imgW="487045" imgH="16891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0525" y="763588"/>
                        <a:ext cx="820738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3505200" y="2079625"/>
          <a:ext cx="8207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5" imgW="487045" imgH="168910" progId="Equation.3">
                  <p:embed/>
                </p:oleObj>
              </mc:Choice>
              <mc:Fallback>
                <p:oleObj name="" r:id="rId25" imgW="487045" imgH="16891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2079625"/>
                        <a:ext cx="82073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31"/>
          <p:cNvGraphicFramePr>
            <a:graphicFrameLocks noChangeAspect="1"/>
          </p:cNvGraphicFramePr>
          <p:nvPr/>
        </p:nvGraphicFramePr>
        <p:xfrm>
          <a:off x="1466850" y="2805113"/>
          <a:ext cx="511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7" imgW="177800" imgH="228600" progId="Equation.3">
                  <p:embed/>
                </p:oleObj>
              </mc:Choice>
              <mc:Fallback>
                <p:oleObj name="" r:id="rId27" imgW="1778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66850" y="2805113"/>
                        <a:ext cx="5111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矩形 1"/>
          <p:cNvSpPr/>
          <p:nvPr/>
        </p:nvSpPr>
        <p:spPr>
          <a:xfrm>
            <a:off x="1846263" y="2859088"/>
            <a:ext cx="72834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是方程       的一个特解，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3" name="Object 7"/>
          <p:cNvGraphicFramePr>
            <a:graphicFrameLocks noChangeAspect="1"/>
          </p:cNvGraphicFramePr>
          <p:nvPr/>
        </p:nvGraphicFramePr>
        <p:xfrm>
          <a:off x="2835275" y="2890838"/>
          <a:ext cx="10620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9" imgW="487045" imgH="168910" progId="Equation.3">
                  <p:embed/>
                </p:oleObj>
              </mc:Choice>
              <mc:Fallback>
                <p:oleObj name="" r:id="rId29" imgW="487045" imgH="16891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5275" y="2890838"/>
                        <a:ext cx="10620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6"/>
          <p:cNvGraphicFramePr>
            <a:graphicFrameLocks noChangeAspect="1"/>
          </p:cNvGraphicFramePr>
          <p:nvPr/>
        </p:nvGraphicFramePr>
        <p:xfrm>
          <a:off x="5802313" y="2884488"/>
          <a:ext cx="466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0" imgW="127000" imgH="202565" progId="Equation.3">
                  <p:embed/>
                </p:oleObj>
              </mc:Choice>
              <mc:Fallback>
                <p:oleObj name="" r:id="rId30" imgW="127000" imgH="2025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02313" y="2884488"/>
                        <a:ext cx="4667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"/>
          <p:cNvGraphicFramePr>
            <a:graphicFrameLocks noChangeAspect="1"/>
          </p:cNvGraphicFramePr>
          <p:nvPr/>
        </p:nvGraphicFramePr>
        <p:xfrm>
          <a:off x="7092950" y="2890838"/>
          <a:ext cx="9842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2" imgW="487045" imgH="168910" progId="Equation.3">
                  <p:embed/>
                </p:oleObj>
              </mc:Choice>
              <mc:Fallback>
                <p:oleObj name="" r:id="rId32" imgW="487045" imgH="16891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2950" y="2890838"/>
                        <a:ext cx="98425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3278188" y="3638550"/>
          <a:ext cx="1062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3" imgW="487045" imgH="168910" progId="Equation.3">
                  <p:embed/>
                </p:oleObj>
              </mc:Choice>
              <mc:Fallback>
                <p:oleObj name="" r:id="rId33" imgW="487045" imgH="16891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8188" y="3638550"/>
                        <a:ext cx="106203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矩形 2"/>
          <p:cNvSpPr/>
          <p:nvPr/>
        </p:nvSpPr>
        <p:spPr>
          <a:xfrm>
            <a:off x="76200" y="4308475"/>
            <a:ext cx="88979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由性质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知  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5632" name="Object 6"/>
          <p:cNvGraphicFramePr>
            <a:graphicFrameLocks noChangeAspect="1"/>
          </p:cNvGraphicFramePr>
          <p:nvPr/>
        </p:nvGraphicFramePr>
        <p:xfrm>
          <a:off x="2217738" y="4357688"/>
          <a:ext cx="1028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4" imgW="279400" imgH="203200" progId="Equation.3">
                  <p:embed/>
                </p:oleObj>
              </mc:Choice>
              <mc:Fallback>
                <p:oleObj name="" r:id="rId34" imgW="2794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7738" y="4357688"/>
                        <a:ext cx="10287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31"/>
          <p:cNvGraphicFramePr>
            <a:graphicFrameLocks noChangeAspect="1"/>
          </p:cNvGraphicFramePr>
          <p:nvPr/>
        </p:nvGraphicFramePr>
        <p:xfrm>
          <a:off x="3225800" y="4306888"/>
          <a:ext cx="511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6" imgW="177800" imgH="228600" progId="Equation.3">
                  <p:embed/>
                </p:oleObj>
              </mc:Choice>
              <mc:Fallback>
                <p:oleObj name="" r:id="rId36" imgW="1778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25800" y="4306888"/>
                        <a:ext cx="5111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4" name="矩形 3"/>
          <p:cNvSpPr/>
          <p:nvPr/>
        </p:nvSpPr>
        <p:spPr>
          <a:xfrm>
            <a:off x="3800475" y="4387850"/>
            <a:ext cx="5359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是方程        的解。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4887913" y="4421188"/>
          <a:ext cx="1062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7" imgW="487045" imgH="168910" progId="Equation.3">
                  <p:embed/>
                </p:oleObj>
              </mc:Choice>
              <mc:Fallback>
                <p:oleObj name="" r:id="rId37" imgW="487045" imgH="16891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7913" y="4421188"/>
                        <a:ext cx="106203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6875" y="4957376"/>
            <a:ext cx="8355225" cy="461665"/>
          </a:xfrm>
          <a:prstGeom prst="rect">
            <a:avLst/>
          </a:prstGeom>
          <a:blipFill rotWithShape="0">
            <a:blip r:embed="rId38"/>
            <a:stretch>
              <a:fillRect l="-1094" t="-14474" b="-25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68" name="Object 7"/>
          <p:cNvGraphicFramePr>
            <a:graphicFrameLocks noChangeAspect="1"/>
          </p:cNvGraphicFramePr>
          <p:nvPr/>
        </p:nvGraphicFramePr>
        <p:xfrm>
          <a:off x="2551113" y="5024438"/>
          <a:ext cx="1062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9" imgW="487045" imgH="168910" progId="Equation.3">
                  <p:embed/>
                </p:oleObj>
              </mc:Choice>
              <mc:Fallback>
                <p:oleObj name="" r:id="rId39" imgW="487045" imgH="16891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1113" y="5024438"/>
                        <a:ext cx="106203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Object 31"/>
          <p:cNvGraphicFramePr>
            <a:graphicFrameLocks noChangeAspect="1"/>
          </p:cNvGraphicFramePr>
          <p:nvPr/>
        </p:nvGraphicFramePr>
        <p:xfrm>
          <a:off x="7512050" y="4887913"/>
          <a:ext cx="5127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40" imgW="177800" imgH="228600" progId="Equation.3">
                  <p:embed/>
                </p:oleObj>
              </mc:Choice>
              <mc:Fallback>
                <p:oleObj name="" r:id="rId40" imgW="177800" imgH="228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12050" y="4887913"/>
                        <a:ext cx="51276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639" y="5510743"/>
            <a:ext cx="7438412" cy="461665"/>
          </a:xfrm>
          <a:prstGeom prst="rect">
            <a:avLst/>
          </a:prstGeom>
          <a:blipFill rotWithShape="0">
            <a:blip r:embed="rId41"/>
            <a:stretch>
              <a:fillRect l="-1230" t="-14474" b="-3026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71" name="Object 11"/>
          <p:cNvGraphicFramePr>
            <a:graphicFrameLocks noChangeAspect="1"/>
          </p:cNvGraphicFramePr>
          <p:nvPr/>
        </p:nvGraphicFramePr>
        <p:xfrm>
          <a:off x="1354138" y="5557838"/>
          <a:ext cx="12842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42" imgW="487045" imgH="168910" progId="Equation.3">
                  <p:embed/>
                </p:oleObj>
              </mc:Choice>
              <mc:Fallback>
                <p:oleObj name="" r:id="rId42" imgW="487045" imgH="16891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4138" y="5557838"/>
                        <a:ext cx="1284287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1" name="Object 31"/>
          <p:cNvGraphicFramePr>
            <a:graphicFrameLocks noChangeAspect="1"/>
          </p:cNvGraphicFramePr>
          <p:nvPr/>
        </p:nvGraphicFramePr>
        <p:xfrm>
          <a:off x="4935538" y="5451475"/>
          <a:ext cx="511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43" imgW="177800" imgH="228600" progId="Equation.3">
                  <p:embed/>
                </p:oleObj>
              </mc:Choice>
              <mc:Fallback>
                <p:oleObj name="" r:id="rId43" imgW="1778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35538" y="5451475"/>
                        <a:ext cx="5111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2" name="矩形 7"/>
          <p:cNvSpPr/>
          <p:nvPr/>
        </p:nvSpPr>
        <p:spPr>
          <a:xfrm>
            <a:off x="5376863" y="5548313"/>
            <a:ext cx="3190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+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5643" name="Object 31"/>
          <p:cNvGraphicFramePr>
            <a:graphicFrameLocks noChangeAspect="1"/>
          </p:cNvGraphicFramePr>
          <p:nvPr/>
        </p:nvGraphicFramePr>
        <p:xfrm>
          <a:off x="5651500" y="5434013"/>
          <a:ext cx="511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44" imgW="177800" imgH="228600" progId="Equation.3">
                  <p:embed/>
                </p:oleObj>
              </mc:Choice>
              <mc:Fallback>
                <p:oleObj name="" r:id="rId44" imgW="177800" imgH="228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51500" y="5434013"/>
                        <a:ext cx="5111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4" name="矩形 8"/>
          <p:cNvSpPr/>
          <p:nvPr/>
        </p:nvSpPr>
        <p:spPr>
          <a:xfrm>
            <a:off x="457200" y="6184900"/>
            <a:ext cx="36290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表示成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76" name="Object 24"/>
          <p:cNvGraphicFramePr>
            <a:graphicFrameLocks noChangeAspect="1"/>
          </p:cNvGraphicFramePr>
          <p:nvPr/>
        </p:nvGraphicFramePr>
        <p:xfrm>
          <a:off x="1550988" y="6232525"/>
          <a:ext cx="9509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45" imgW="545465" imgH="203200" progId="Equation.3">
                  <p:embed/>
                </p:oleObj>
              </mc:Choice>
              <mc:Fallback>
                <p:oleObj name="" r:id="rId45" imgW="545465" imgH="203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0988" y="6232525"/>
                        <a:ext cx="95091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6" name="矩形 9"/>
          <p:cNvSpPr/>
          <p:nvPr/>
        </p:nvSpPr>
        <p:spPr>
          <a:xfrm>
            <a:off x="2501900" y="6154738"/>
            <a:ext cx="58150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的形式，所以它是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8" name="Object 7"/>
          <p:cNvGraphicFramePr>
            <a:graphicFrameLocks noChangeAspect="1"/>
          </p:cNvGraphicFramePr>
          <p:nvPr/>
        </p:nvGraphicFramePr>
        <p:xfrm>
          <a:off x="5068888" y="6184900"/>
          <a:ext cx="1062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47" imgW="487045" imgH="168910" progId="Equation.3">
                  <p:embed/>
                </p:oleObj>
              </mc:Choice>
              <mc:Fallback>
                <p:oleObj name="" r:id="rId47" imgW="487045" imgH="16891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68888" y="6184900"/>
                        <a:ext cx="106203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矩形 10"/>
          <p:cNvSpPr/>
          <p:nvPr/>
        </p:nvSpPr>
        <p:spPr>
          <a:xfrm>
            <a:off x="6111875" y="6121400"/>
            <a:ext cx="1577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的通解。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82" grpId="0"/>
      <p:bldP spid="54290" grpId="0"/>
      <p:bldP spid="54294" grpId="0"/>
      <p:bldP spid="54295" grpId="0"/>
      <p:bldP spid="543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390900" y="2206625"/>
          <a:ext cx="34067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530350" imgH="218440" progId="Equation.3">
                  <p:embed/>
                </p:oleObj>
              </mc:Choice>
              <mc:Fallback>
                <p:oleObj name="" r:id="rId1" imgW="1530350" imgH="21844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0900" y="2206625"/>
                        <a:ext cx="3406775" cy="522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403600" y="2735263"/>
          <a:ext cx="45672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1818640" imgH="228600" progId="Equation.3">
                  <p:embed/>
                </p:oleObj>
              </mc:Choice>
              <mc:Fallback>
                <p:oleObj name="" r:id="rId3" imgW="1818640" imgH="228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3600" y="2735263"/>
                        <a:ext cx="4567238" cy="622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2195513" y="3378200"/>
          <a:ext cx="39195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600200" imgH="228600" progId="Equation.3">
                  <p:embed/>
                </p:oleObj>
              </mc:Choice>
              <mc:Fallback>
                <p:oleObj name="" r:id="rId5" imgW="16002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513" y="3378200"/>
                        <a:ext cx="39195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2" name="Group 28"/>
          <p:cNvGrpSpPr/>
          <p:nvPr/>
        </p:nvGrpSpPr>
        <p:grpSpPr>
          <a:xfrm>
            <a:off x="685800" y="2206625"/>
            <a:ext cx="2640013" cy="457200"/>
            <a:chOff x="432" y="227"/>
            <a:chExt cx="1663" cy="288"/>
          </a:xfrm>
        </p:grpSpPr>
        <p:sp>
          <p:nvSpPr>
            <p:cNvPr id="26647" name="Text Box 2"/>
            <p:cNvSpPr txBox="1"/>
            <p:nvPr/>
          </p:nvSpPr>
          <p:spPr>
            <a:xfrm>
              <a:off x="432" y="227"/>
              <a:ext cx="16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  的通解为</a:t>
              </a:r>
              <a:endPara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6648" name="Object 19"/>
            <p:cNvGraphicFramePr>
              <a:graphicFrameLocks noChangeAspect="1"/>
            </p:cNvGraphicFramePr>
            <p:nvPr/>
          </p:nvGraphicFramePr>
          <p:xfrm>
            <a:off x="634" y="252"/>
            <a:ext cx="66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7" imgW="467360" imgH="168910" progId="Equation.3">
                    <p:embed/>
                  </p:oleObj>
                </mc:Choice>
                <mc:Fallback>
                  <p:oleObj name="" r:id="rId7" imgW="467360" imgH="16891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4" y="252"/>
                          <a:ext cx="662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0" name="Group 36"/>
          <p:cNvGrpSpPr/>
          <p:nvPr/>
        </p:nvGrpSpPr>
        <p:grpSpPr>
          <a:xfrm>
            <a:off x="900113" y="2854325"/>
            <a:ext cx="2417762" cy="457200"/>
            <a:chOff x="567" y="1389"/>
            <a:chExt cx="1523" cy="288"/>
          </a:xfrm>
        </p:grpSpPr>
        <p:sp>
          <p:nvSpPr>
            <p:cNvPr id="26645" name="Text Box 9"/>
            <p:cNvSpPr txBox="1"/>
            <p:nvPr/>
          </p:nvSpPr>
          <p:spPr>
            <a:xfrm>
              <a:off x="1202" y="1389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的通解为</a:t>
              </a:r>
              <a:endPara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567" y="1389"/>
            <a:ext cx="6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9" imgW="467360" imgH="168910" progId="Equation.3">
                    <p:embed/>
                  </p:oleObj>
                </mc:Choice>
                <mc:Fallback>
                  <p:oleObj name="" r:id="rId9" imgW="467360" imgH="16891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7" y="1389"/>
                          <a:ext cx="67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79" name="Group 35"/>
          <p:cNvGrpSpPr/>
          <p:nvPr/>
        </p:nvGrpSpPr>
        <p:grpSpPr>
          <a:xfrm>
            <a:off x="755650" y="866775"/>
            <a:ext cx="8280400" cy="1147763"/>
            <a:chOff x="204" y="137"/>
            <a:chExt cx="5216" cy="723"/>
          </a:xfrm>
        </p:grpSpPr>
        <p:grpSp>
          <p:nvGrpSpPr>
            <p:cNvPr id="26635" name="Group 25"/>
            <p:cNvGrpSpPr/>
            <p:nvPr/>
          </p:nvGrpSpPr>
          <p:grpSpPr>
            <a:xfrm>
              <a:off x="385" y="164"/>
              <a:ext cx="4298" cy="292"/>
              <a:chOff x="384" y="2304"/>
              <a:chExt cx="4298" cy="292"/>
            </a:xfrm>
          </p:grpSpPr>
          <p:grpSp>
            <p:nvGrpSpPr>
              <p:cNvPr id="26640" name="Group 18"/>
              <p:cNvGrpSpPr/>
              <p:nvPr/>
            </p:nvGrpSpPr>
            <p:grpSpPr>
              <a:xfrm>
                <a:off x="384" y="2304"/>
                <a:ext cx="4298" cy="292"/>
                <a:chOff x="432" y="2309"/>
                <a:chExt cx="4298" cy="292"/>
              </a:xfrm>
            </p:grpSpPr>
            <p:sp>
              <p:nvSpPr>
                <p:cNvPr id="26642" name="Text Box 12"/>
                <p:cNvSpPr txBox="1"/>
                <p:nvPr/>
              </p:nvSpPr>
              <p:spPr>
                <a:xfrm>
                  <a:off x="432" y="2312"/>
                  <a:ext cx="40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2400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 设</a:t>
                  </a:r>
                  <a:endPara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graphicFrame>
              <p:nvGraphicFramePr>
                <p:cNvPr id="26643" name="Object 13"/>
                <p:cNvGraphicFramePr>
                  <a:graphicFrameLocks noChangeAspect="1"/>
                </p:cNvGraphicFramePr>
                <p:nvPr/>
              </p:nvGraphicFramePr>
              <p:xfrm>
                <a:off x="912" y="2338"/>
                <a:ext cx="1248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8" name="" r:id="rId11" imgW="1663700" imgH="381000" progId="Equation.3">
                        <p:embed/>
                      </p:oleObj>
                    </mc:Choice>
                    <mc:Fallback>
                      <p:oleObj name="" r:id="rId11" imgW="1663700" imgH="381000" progId="Equation.3">
                        <p:embed/>
                        <p:pic>
                          <p:nvPicPr>
                            <p:cNvPr id="0" name="图片 3137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12" y="2338"/>
                              <a:ext cx="1248" cy="2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44" name="Text Box 14"/>
                <p:cNvSpPr txBox="1"/>
                <p:nvPr/>
              </p:nvSpPr>
              <p:spPr>
                <a:xfrm>
                  <a:off x="2198" y="2309"/>
                  <a:ext cx="253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2400" b="1" dirty="0">
                      <a:latin typeface="黑体" panose="02010609060101010101" pitchFamily="2" charset="-122"/>
                      <a:ea typeface="黑体" panose="02010609060101010101" pitchFamily="2" charset="-122"/>
                    </a:rPr>
                    <a:t>是方程       的基础解系，</a:t>
                  </a:r>
                  <a:endPara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graphicFrame>
            <p:nvGraphicFramePr>
              <p:cNvPr id="26641" name="Object 23"/>
              <p:cNvGraphicFramePr>
                <a:graphicFrameLocks noChangeAspect="1"/>
              </p:cNvGraphicFramePr>
              <p:nvPr/>
            </p:nvGraphicFramePr>
            <p:xfrm>
              <a:off x="2784" y="2352"/>
              <a:ext cx="662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13" imgW="469900" imgH="177800" progId="Equation.3">
                      <p:embed/>
                    </p:oleObj>
                  </mc:Choice>
                  <mc:Fallback>
                    <p:oleObj name="" r:id="rId13" imgW="469900" imgH="1778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784" y="2352"/>
                            <a:ext cx="662" cy="2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36" name="Object 31"/>
            <p:cNvGraphicFramePr>
              <a:graphicFrameLocks noChangeAspect="1"/>
            </p:cNvGraphicFramePr>
            <p:nvPr/>
          </p:nvGraphicFramePr>
          <p:xfrm>
            <a:off x="4603" y="137"/>
            <a:ext cx="23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5" imgW="177800" imgH="228600" progId="Equation.3">
                    <p:embed/>
                  </p:oleObj>
                </mc:Choice>
                <mc:Fallback>
                  <p:oleObj name="" r:id="rId15" imgW="177800" imgH="2286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03" y="137"/>
                          <a:ext cx="23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Text Box 32"/>
            <p:cNvSpPr txBox="1"/>
            <p:nvPr/>
          </p:nvSpPr>
          <p:spPr>
            <a:xfrm>
              <a:off x="4875" y="164"/>
              <a:ext cx="5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是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6638" name="Object 33"/>
            <p:cNvGraphicFramePr>
              <a:graphicFrameLocks noChangeAspect="1"/>
            </p:cNvGraphicFramePr>
            <p:nvPr/>
          </p:nvGraphicFramePr>
          <p:xfrm>
            <a:off x="204" y="572"/>
            <a:ext cx="6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7" imgW="469900" imgH="177800" progId="Equation.3">
                    <p:embed/>
                  </p:oleObj>
                </mc:Choice>
                <mc:Fallback>
                  <p:oleObj name="" r:id="rId17" imgW="469900" imgH="1778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4" y="572"/>
                          <a:ext cx="67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Text Box 34"/>
            <p:cNvSpPr txBox="1"/>
            <p:nvPr/>
          </p:nvSpPr>
          <p:spPr>
            <a:xfrm>
              <a:off x="930" y="572"/>
              <a:ext cx="28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的一个解（特解）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6633" name="Text Box 37"/>
          <p:cNvSpPr txBox="1"/>
          <p:nvPr/>
        </p:nvSpPr>
        <p:spPr>
          <a:xfrm>
            <a:off x="179388" y="957263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34" name="矩形 1"/>
          <p:cNvSpPr/>
          <p:nvPr/>
        </p:nvSpPr>
        <p:spPr>
          <a:xfrm>
            <a:off x="3275013" y="4071938"/>
            <a:ext cx="17224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结构式通解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5314" name="Text Box 18"/>
          <p:cNvSpPr txBox="1"/>
          <p:nvPr/>
        </p:nvSpPr>
        <p:spPr>
          <a:xfrm>
            <a:off x="212725" y="1884363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求非齐次线性方程组解的步骤: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315" name="Text Box 19"/>
          <p:cNvSpPr txBox="1"/>
          <p:nvPr/>
        </p:nvSpPr>
        <p:spPr>
          <a:xfrm>
            <a:off x="781050" y="2362200"/>
            <a:ext cx="7277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</a:rPr>
              <a:t>  对增广矩阵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施行初等行变换变为行最简形矩阵;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5316" name="Group 20"/>
          <p:cNvGrpSpPr/>
          <p:nvPr/>
        </p:nvGrpSpPr>
        <p:grpSpPr>
          <a:xfrm>
            <a:off x="773113" y="2819400"/>
            <a:ext cx="6688137" cy="457200"/>
            <a:chOff x="487" y="672"/>
            <a:chExt cx="4213" cy="288"/>
          </a:xfrm>
        </p:grpSpPr>
        <p:sp>
          <p:nvSpPr>
            <p:cNvPr id="27656" name="Text Box 21"/>
            <p:cNvSpPr txBox="1"/>
            <p:nvPr/>
          </p:nvSpPr>
          <p:spPr>
            <a:xfrm>
              <a:off x="487" y="672"/>
              <a:ext cx="4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(2)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写出同解方程组,   并求出方程组的一个解     ;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7" name="Object 22"/>
            <p:cNvGraphicFramePr>
              <a:graphicFrameLocks noChangeAspect="1"/>
            </p:cNvGraphicFramePr>
            <p:nvPr/>
          </p:nvGraphicFramePr>
          <p:xfrm>
            <a:off x="4320" y="723"/>
            <a:ext cx="24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" imgW="218440" imgH="168910" progId="Equation.3">
                    <p:embed/>
                  </p:oleObj>
                </mc:Choice>
                <mc:Fallback>
                  <p:oleObj name="" r:id="rId1" imgW="218440" imgH="16891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723"/>
                          <a:ext cx="245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9" name="Text Box 23"/>
          <p:cNvSpPr txBox="1"/>
          <p:nvPr/>
        </p:nvSpPr>
        <p:spPr>
          <a:xfrm>
            <a:off x="762000" y="3276600"/>
            <a:ext cx="8145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</a:rPr>
              <a:t>  写出对应的齐次方程组,   并求出齐次方程组的基础解系;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5320" name="Text Box 24"/>
          <p:cNvSpPr txBox="1"/>
          <p:nvPr/>
        </p:nvSpPr>
        <p:spPr>
          <a:xfrm>
            <a:off x="762000" y="3733800"/>
            <a:ext cx="3219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</a:rPr>
              <a:t>  写出方程组的通解.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/>
      <p:bldP spid="55315" grpId="0"/>
      <p:bldP spid="55319" grpId="0"/>
      <p:bldP spid="553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8675" name="Text Box 12"/>
          <p:cNvSpPr txBox="1"/>
          <p:nvPr/>
        </p:nvSpPr>
        <p:spPr>
          <a:xfrm>
            <a:off x="250825" y="6350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例16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77" name="Text Box 13"/>
          <p:cNvSpPr txBox="1"/>
          <p:nvPr/>
        </p:nvSpPr>
        <p:spPr>
          <a:xfrm>
            <a:off x="1193800" y="642938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求解方程组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3059113" y="115888"/>
          <a:ext cx="338296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765300" imgH="711200" progId="Equation.3">
                  <p:embed/>
                </p:oleObj>
              </mc:Choice>
              <mc:Fallback>
                <p:oleObj name="" r:id="rId1" imgW="1765300" imgH="711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115888"/>
                        <a:ext cx="3382962" cy="155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>
            <a:hlinkClick r:id="" action="ppaction://noaction"/>
          </p:cNvPr>
          <p:cNvSpPr txBox="1"/>
          <p:nvPr/>
        </p:nvSpPr>
        <p:spPr>
          <a:xfrm>
            <a:off x="304800" y="1905000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042988" y="2662238"/>
          <a:ext cx="2879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1955800" imgH="711200" progId="Equation.3">
                  <p:embed/>
                </p:oleObj>
              </mc:Choice>
              <mc:Fallback>
                <p:oleObj name="" r:id="rId3" imgW="1955800" imgH="711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2662238"/>
                        <a:ext cx="28797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643438" y="2701925"/>
          <a:ext cx="28082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676400" imgH="711200" progId="Equation.3">
                  <p:embed/>
                </p:oleObj>
              </mc:Choice>
              <mc:Fallback>
                <p:oleObj name="" r:id="rId5" imgW="1676400" imgH="711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2701925"/>
                        <a:ext cx="2808287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2339975" y="4221163"/>
          <a:ext cx="23749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1473200" imgH="711200" progId="Equation.3">
                  <p:embed/>
                </p:oleObj>
              </mc:Choice>
              <mc:Fallback>
                <p:oleObj name="" r:id="rId7" imgW="1473200" imgH="711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4221163"/>
                        <a:ext cx="2374900" cy="135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/>
          <p:cNvSpPr txBox="1"/>
          <p:nvPr/>
        </p:nvSpPr>
        <p:spPr>
          <a:xfrm>
            <a:off x="1203325" y="1925638"/>
            <a:ext cx="7545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对增广矩阵 </a:t>
            </a:r>
            <a:r>
              <a:rPr lang="en-US" altLang="zh-CN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施行初等行变换，化为行最简形矩阵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302" name="Group 38"/>
          <p:cNvGrpSpPr/>
          <p:nvPr/>
        </p:nvGrpSpPr>
        <p:grpSpPr>
          <a:xfrm>
            <a:off x="3995738" y="2984500"/>
            <a:ext cx="685800" cy="692150"/>
            <a:chOff x="2555" y="1880"/>
            <a:chExt cx="432" cy="436"/>
          </a:xfrm>
        </p:grpSpPr>
        <p:graphicFrame>
          <p:nvGraphicFramePr>
            <p:cNvPr id="28696" name="Object 18"/>
            <p:cNvGraphicFramePr>
              <a:graphicFrameLocks noChangeAspect="1"/>
            </p:cNvGraphicFramePr>
            <p:nvPr/>
          </p:nvGraphicFramePr>
          <p:xfrm>
            <a:off x="2603" y="1880"/>
            <a:ext cx="3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9" imgW="393065" imgH="215900" progId="Equation.3">
                    <p:embed/>
                  </p:oleObj>
                </mc:Choice>
                <mc:Fallback>
                  <p:oleObj name="" r:id="rId9" imgW="393065" imgH="2159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03" y="1880"/>
                          <a:ext cx="33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19"/>
            <p:cNvGraphicFramePr>
              <a:graphicFrameLocks noChangeAspect="1"/>
            </p:cNvGraphicFramePr>
            <p:nvPr/>
          </p:nvGraphicFramePr>
          <p:xfrm>
            <a:off x="2603" y="2120"/>
            <a:ext cx="33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1" imgW="393700" imgH="228600" progId="Equation.3">
                    <p:embed/>
                  </p:oleObj>
                </mc:Choice>
                <mc:Fallback>
                  <p:oleObj name="" r:id="rId11" imgW="393700" imgH="2286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03" y="2120"/>
                          <a:ext cx="336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8" name="Object 29"/>
            <p:cNvGraphicFramePr>
              <a:graphicFrameLocks noChangeAspect="1"/>
            </p:cNvGraphicFramePr>
            <p:nvPr/>
          </p:nvGraphicFramePr>
          <p:xfrm>
            <a:off x="2555" y="2024"/>
            <a:ext cx="4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3" imgW="215900" imgH="101600" progId="Equation.3">
                    <p:embed/>
                  </p:oleObj>
                </mc:Choice>
                <mc:Fallback>
                  <p:oleObj name="" r:id="rId13" imgW="215900" imgH="1016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55" y="2024"/>
                          <a:ext cx="432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3" name="Group 39"/>
          <p:cNvGrpSpPr/>
          <p:nvPr/>
        </p:nvGrpSpPr>
        <p:grpSpPr>
          <a:xfrm>
            <a:off x="1668463" y="4500563"/>
            <a:ext cx="550862" cy="930275"/>
            <a:chOff x="1043" y="2835"/>
            <a:chExt cx="347" cy="586"/>
          </a:xfrm>
        </p:grpSpPr>
        <p:graphicFrame>
          <p:nvGraphicFramePr>
            <p:cNvPr id="28692" name="Object 22"/>
            <p:cNvGraphicFramePr>
              <a:graphicFrameLocks noChangeAspect="1"/>
            </p:cNvGraphicFramePr>
            <p:nvPr/>
          </p:nvGraphicFramePr>
          <p:xfrm>
            <a:off x="1048" y="2835"/>
            <a:ext cx="33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5" imgW="393700" imgH="228600" progId="Equation.3">
                    <p:embed/>
                  </p:oleObj>
                </mc:Choice>
                <mc:Fallback>
                  <p:oleObj name="" r:id="rId15" imgW="393700" imgH="2286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48" y="2835"/>
                          <a:ext cx="336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23"/>
            <p:cNvGraphicFramePr>
              <a:graphicFrameLocks noChangeAspect="1"/>
            </p:cNvGraphicFramePr>
            <p:nvPr/>
          </p:nvGraphicFramePr>
          <p:xfrm>
            <a:off x="1059" y="3081"/>
            <a:ext cx="31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7" imgW="368300" imgH="215900" progId="Equation.3">
                    <p:embed/>
                  </p:oleObj>
                </mc:Choice>
                <mc:Fallback>
                  <p:oleObj name="" r:id="rId17" imgW="368300" imgH="2159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59" y="3081"/>
                          <a:ext cx="31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24"/>
            <p:cNvGraphicFramePr>
              <a:graphicFrameLocks noChangeAspect="1"/>
            </p:cNvGraphicFramePr>
            <p:nvPr/>
          </p:nvGraphicFramePr>
          <p:xfrm>
            <a:off x="1043" y="3225"/>
            <a:ext cx="34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9" imgW="406400" imgH="228600" progId="Equation.3">
                    <p:embed/>
                  </p:oleObj>
                </mc:Choice>
                <mc:Fallback>
                  <p:oleObj name="" r:id="rId19" imgW="406400" imgH="2286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43" y="3225"/>
                          <a:ext cx="347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30"/>
            <p:cNvGraphicFramePr>
              <a:graphicFrameLocks noChangeAspect="1"/>
            </p:cNvGraphicFramePr>
            <p:nvPr/>
          </p:nvGraphicFramePr>
          <p:xfrm>
            <a:off x="1076" y="2996"/>
            <a:ext cx="2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1" imgW="139700" imgH="76200" progId="Equation.3">
                    <p:embed/>
                  </p:oleObj>
                </mc:Choice>
                <mc:Fallback>
                  <p:oleObj name="" r:id="rId21" imgW="139700" imgH="762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76" y="2996"/>
                          <a:ext cx="28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5" name="Line 31"/>
          <p:cNvSpPr/>
          <p:nvPr/>
        </p:nvSpPr>
        <p:spPr>
          <a:xfrm>
            <a:off x="3276600" y="2819400"/>
            <a:ext cx="0" cy="1066800"/>
          </a:xfrm>
          <a:prstGeom prst="line">
            <a:avLst/>
          </a:prstGeom>
          <a:ln w="28575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96" name="Line 32"/>
          <p:cNvSpPr/>
          <p:nvPr/>
        </p:nvSpPr>
        <p:spPr>
          <a:xfrm>
            <a:off x="6684963" y="2819400"/>
            <a:ext cx="0" cy="1066800"/>
          </a:xfrm>
          <a:prstGeom prst="line">
            <a:avLst/>
          </a:prstGeom>
          <a:ln w="28575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97" name="Line 33"/>
          <p:cNvSpPr/>
          <p:nvPr/>
        </p:nvSpPr>
        <p:spPr>
          <a:xfrm>
            <a:off x="4114800" y="4343400"/>
            <a:ext cx="0" cy="1066800"/>
          </a:xfrm>
          <a:prstGeom prst="line">
            <a:avLst/>
          </a:prstGeom>
          <a:ln w="28575" cap="flat" cmpd="sng"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301" name="Group 37"/>
          <p:cNvGrpSpPr/>
          <p:nvPr/>
        </p:nvGrpSpPr>
        <p:grpSpPr>
          <a:xfrm>
            <a:off x="2590800" y="4648200"/>
            <a:ext cx="1981200" cy="457200"/>
            <a:chOff x="1296" y="2928"/>
            <a:chExt cx="1248" cy="288"/>
          </a:xfrm>
        </p:grpSpPr>
        <p:sp>
          <p:nvSpPr>
            <p:cNvPr id="28689" name="Line 34"/>
            <p:cNvSpPr/>
            <p:nvPr/>
          </p:nvSpPr>
          <p:spPr>
            <a:xfrm>
              <a:off x="1296" y="2928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90" name="Line 35"/>
            <p:cNvSpPr/>
            <p:nvPr/>
          </p:nvSpPr>
          <p:spPr>
            <a:xfrm>
              <a:off x="1728" y="2928"/>
              <a:ext cx="0" cy="28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91" name="Line 36"/>
            <p:cNvSpPr/>
            <p:nvPr/>
          </p:nvSpPr>
          <p:spPr>
            <a:xfrm>
              <a:off x="1728" y="3216"/>
              <a:ext cx="81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9" grpId="0"/>
      <p:bldP spid="112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37914" name="Group 26"/>
          <p:cNvGrpSpPr/>
          <p:nvPr/>
        </p:nvGrpSpPr>
        <p:grpSpPr>
          <a:xfrm>
            <a:off x="323850" y="2890838"/>
            <a:ext cx="2085975" cy="490537"/>
            <a:chOff x="384" y="1821"/>
            <a:chExt cx="1314" cy="309"/>
          </a:xfrm>
        </p:grpSpPr>
        <p:sp>
          <p:nvSpPr>
            <p:cNvPr id="29720" name="Text Box 5"/>
            <p:cNvSpPr txBox="1"/>
            <p:nvPr/>
          </p:nvSpPr>
          <p:spPr>
            <a:xfrm>
              <a:off x="384" y="1821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取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9721" name="Object 6"/>
            <p:cNvGraphicFramePr>
              <a:graphicFrameLocks noChangeAspect="1"/>
            </p:cNvGraphicFramePr>
            <p:nvPr/>
          </p:nvGraphicFramePr>
          <p:xfrm>
            <a:off x="634" y="1840"/>
            <a:ext cx="106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" imgW="786765" imgH="215900" progId="Equation.3">
                    <p:embed/>
                  </p:oleObj>
                </mc:Choice>
                <mc:Fallback>
                  <p:oleObj name="" r:id="rId1" imgW="786765" imgH="2159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4" y="1840"/>
                          <a:ext cx="1064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5" name="Group 27"/>
          <p:cNvGrpSpPr/>
          <p:nvPr/>
        </p:nvGrpSpPr>
        <p:grpSpPr>
          <a:xfrm>
            <a:off x="2555875" y="2781300"/>
            <a:ext cx="2097088" cy="766763"/>
            <a:chOff x="1730" y="1728"/>
            <a:chExt cx="1321" cy="483"/>
          </a:xfrm>
        </p:grpSpPr>
        <p:sp>
          <p:nvSpPr>
            <p:cNvPr id="29718" name="Text Box 7"/>
            <p:cNvSpPr txBox="1"/>
            <p:nvPr/>
          </p:nvSpPr>
          <p:spPr>
            <a:xfrm>
              <a:off x="1730" y="182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9719" name="Object 8"/>
            <p:cNvGraphicFramePr>
              <a:graphicFrameLocks noChangeAspect="1"/>
            </p:cNvGraphicFramePr>
            <p:nvPr/>
          </p:nvGraphicFramePr>
          <p:xfrm>
            <a:off x="1970" y="1728"/>
            <a:ext cx="108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799465" imgH="393700" progId="Equation.3">
                    <p:embed/>
                  </p:oleObj>
                </mc:Choice>
                <mc:Fallback>
                  <p:oleObj name="" r:id="rId3" imgW="799465" imgH="3937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0" y="1728"/>
                          <a:ext cx="1081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6" name="Group 28"/>
          <p:cNvGrpSpPr/>
          <p:nvPr/>
        </p:nvGrpSpPr>
        <p:grpSpPr>
          <a:xfrm>
            <a:off x="4826000" y="2362200"/>
            <a:ext cx="4068763" cy="1560513"/>
            <a:chOff x="3040" y="1488"/>
            <a:chExt cx="2563" cy="983"/>
          </a:xfrm>
        </p:grpSpPr>
        <p:sp>
          <p:nvSpPr>
            <p:cNvPr id="29716" name="Text Box 9"/>
            <p:cNvSpPr txBox="1"/>
            <p:nvPr/>
          </p:nvSpPr>
          <p:spPr>
            <a:xfrm>
              <a:off x="3040" y="1832"/>
              <a:ext cx="18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得方程组的一个特解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9717" name="Object 10"/>
            <p:cNvGraphicFramePr>
              <a:graphicFrameLocks noChangeAspect="1"/>
            </p:cNvGraphicFramePr>
            <p:nvPr/>
          </p:nvGraphicFramePr>
          <p:xfrm>
            <a:off x="4893" y="1488"/>
            <a:ext cx="710" cy="9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5" imgW="1371600" imgH="1778000" progId="Equation.3">
                    <p:embed/>
                  </p:oleObj>
                </mc:Choice>
                <mc:Fallback>
                  <p:oleObj name="" r:id="rId5" imgW="1371600" imgH="17780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3" y="1488"/>
                          <a:ext cx="710" cy="9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7" name="Group 29"/>
          <p:cNvGrpSpPr/>
          <p:nvPr/>
        </p:nvGrpSpPr>
        <p:grpSpPr>
          <a:xfrm>
            <a:off x="762000" y="3617913"/>
            <a:ext cx="5822950" cy="990600"/>
            <a:chOff x="392" y="2279"/>
            <a:chExt cx="3668" cy="624"/>
          </a:xfrm>
        </p:grpSpPr>
        <p:sp>
          <p:nvSpPr>
            <p:cNvPr id="29713" name="Text Box 11"/>
            <p:cNvSpPr txBox="1"/>
            <p:nvPr/>
          </p:nvSpPr>
          <p:spPr>
            <a:xfrm>
              <a:off x="392" y="2447"/>
              <a:ext cx="2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在对应的齐次线性方程组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9714" name="Object 12"/>
            <p:cNvGraphicFramePr>
              <a:graphicFrameLocks noChangeAspect="1"/>
            </p:cNvGraphicFramePr>
            <p:nvPr/>
          </p:nvGraphicFramePr>
          <p:xfrm>
            <a:off x="2630" y="2279"/>
            <a:ext cx="9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7" imgW="862965" imgH="469900" progId="Equation.3">
                    <p:embed/>
                  </p:oleObj>
                </mc:Choice>
                <mc:Fallback>
                  <p:oleObj name="" r:id="rId7" imgW="862965" imgH="4699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30" y="2279"/>
                          <a:ext cx="968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Text Box 13"/>
            <p:cNvSpPr txBox="1"/>
            <p:nvPr/>
          </p:nvSpPr>
          <p:spPr>
            <a:xfrm>
              <a:off x="3654" y="2460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中,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7919" name="Group 31"/>
          <p:cNvGrpSpPr/>
          <p:nvPr/>
        </p:nvGrpSpPr>
        <p:grpSpPr>
          <a:xfrm>
            <a:off x="3905250" y="4927600"/>
            <a:ext cx="2754313" cy="1022350"/>
            <a:chOff x="2184" y="3104"/>
            <a:chExt cx="1524" cy="519"/>
          </a:xfrm>
        </p:grpSpPr>
        <p:sp>
          <p:nvSpPr>
            <p:cNvPr id="29711" name="Text Box 15"/>
            <p:cNvSpPr txBox="1"/>
            <p:nvPr/>
          </p:nvSpPr>
          <p:spPr>
            <a:xfrm>
              <a:off x="2184" y="3216"/>
              <a:ext cx="27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2512" y="3104"/>
            <a:ext cx="1196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9" imgW="2286000" imgH="863600" progId="Equation.3">
                    <p:embed/>
                  </p:oleObj>
                </mc:Choice>
                <mc:Fallback>
                  <p:oleObj name="" r:id="rId9" imgW="2286000" imgH="8636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12" y="3104"/>
                          <a:ext cx="1196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8" name="Group 30"/>
          <p:cNvGrpSpPr/>
          <p:nvPr/>
        </p:nvGrpSpPr>
        <p:grpSpPr>
          <a:xfrm>
            <a:off x="974725" y="4964113"/>
            <a:ext cx="2589213" cy="1057275"/>
            <a:chOff x="518" y="3127"/>
            <a:chExt cx="1498" cy="521"/>
          </a:xfrm>
        </p:grpSpPr>
        <p:graphicFrame>
          <p:nvGraphicFramePr>
            <p:cNvPr id="29709" name="Object 14"/>
            <p:cNvGraphicFramePr>
              <a:graphicFrameLocks noChangeAspect="1"/>
            </p:cNvGraphicFramePr>
            <p:nvPr/>
          </p:nvGraphicFramePr>
          <p:xfrm>
            <a:off x="816" y="3127"/>
            <a:ext cx="120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1" imgW="2286000" imgH="863600" progId="Equation.3">
                    <p:embed/>
                  </p:oleObj>
                </mc:Choice>
                <mc:Fallback>
                  <p:oleObj name="" r:id="rId11" imgW="2286000" imgH="8636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6" y="3127"/>
                          <a:ext cx="1200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Text Box 18"/>
            <p:cNvSpPr txBox="1"/>
            <p:nvPr/>
          </p:nvSpPr>
          <p:spPr>
            <a:xfrm>
              <a:off x="518" y="3215"/>
              <a:ext cx="284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取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9705" name="Text Box 22"/>
          <p:cNvSpPr txBox="1"/>
          <p:nvPr/>
        </p:nvSpPr>
        <p:spPr>
          <a:xfrm>
            <a:off x="587375" y="274638"/>
            <a:ext cx="3568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可见 </a:t>
            </a:r>
            <a:r>
              <a:rPr lang="en-US" altLang="zh-CN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) = </a:t>
            </a:r>
            <a:r>
              <a:rPr lang="en-US" altLang="zh-CN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) = 2, 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6" name="Text Box 23"/>
          <p:cNvSpPr txBox="1"/>
          <p:nvPr/>
        </p:nvSpPr>
        <p:spPr>
          <a:xfrm>
            <a:off x="4340225" y="260350"/>
            <a:ext cx="2536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故方程组有解.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12" name="Text Box 24"/>
          <p:cNvSpPr txBox="1"/>
          <p:nvPr/>
        </p:nvSpPr>
        <p:spPr>
          <a:xfrm>
            <a:off x="250825" y="1484313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且方程组可表示为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3203575" y="850900"/>
          <a:ext cx="22939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3" imgW="1117600" imgH="838200" progId="Equation.3">
                  <p:embed/>
                </p:oleObj>
              </mc:Choice>
              <mc:Fallback>
                <p:oleObj name="" r:id="rId13" imgW="1117600" imgH="838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75" y="850900"/>
                        <a:ext cx="2293938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905000" y="3048000"/>
          <a:ext cx="54641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5549900" imgH="1778000" progId="Equation.3">
                  <p:embed/>
                </p:oleObj>
              </mc:Choice>
              <mc:Fallback>
                <p:oleObj name="" r:id="rId1" imgW="5549900" imgH="17780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048000"/>
                        <a:ext cx="5464175" cy="183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/>
          <p:nvPr/>
        </p:nvSpPr>
        <p:spPr>
          <a:xfrm>
            <a:off x="685800" y="2209800"/>
            <a:ext cx="23288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于是所求通解为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638925" y="471488"/>
          <a:ext cx="136207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1143000" imgH="1778000" progId="Equation.3">
                  <p:embed/>
                </p:oleObj>
              </mc:Choice>
              <mc:Fallback>
                <p:oleObj name="" r:id="rId3" imgW="1143000" imgH="17780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8925" y="471488"/>
                        <a:ext cx="1362075" cy="166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830763" y="458788"/>
          <a:ext cx="1341437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1117600" imgH="1778000" progId="Equation.3">
                  <p:embed/>
                </p:oleObj>
              </mc:Choice>
              <mc:Fallback>
                <p:oleObj name="" r:id="rId5" imgW="1117600" imgH="17780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0763" y="458788"/>
                        <a:ext cx="1341437" cy="167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10"/>
          <p:cNvSpPr/>
          <p:nvPr/>
        </p:nvSpPr>
        <p:spPr>
          <a:xfrm>
            <a:off x="654050" y="9906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得齐次线性方程组基础解系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260647"/>
            <a:ext cx="8892480" cy="5764721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 bwMode="auto">
          <a:xfrm>
            <a:off x="251520" y="2708920"/>
            <a:ext cx="9036496" cy="2808312"/>
          </a:xfrm>
          <a:blipFill rotWithShape="0">
            <a:blip r:embed="rId1"/>
            <a:stretch>
              <a:fillRect l="-1011" t="-80694" r="-405" b="-4338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endParaRPr kumimoji="0" lang="zh-CN" altLang="en-US" sz="39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7171" name="Group 33"/>
          <p:cNvGrpSpPr/>
          <p:nvPr/>
        </p:nvGrpSpPr>
        <p:grpSpPr>
          <a:xfrm>
            <a:off x="762000" y="525463"/>
            <a:ext cx="6753225" cy="465137"/>
            <a:chOff x="480" y="331"/>
            <a:chExt cx="4254" cy="293"/>
          </a:xfrm>
        </p:grpSpPr>
        <p:sp>
          <p:nvSpPr>
            <p:cNvPr id="7192" name="Text Box 9"/>
            <p:cNvSpPr txBox="1"/>
            <p:nvPr/>
          </p:nvSpPr>
          <p:spPr>
            <a:xfrm>
              <a:off x="480" y="3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193" name="Object 10"/>
            <p:cNvGraphicFramePr>
              <a:graphicFrameLocks noChangeAspect="1"/>
            </p:cNvGraphicFramePr>
            <p:nvPr/>
          </p:nvGraphicFramePr>
          <p:xfrm>
            <a:off x="816" y="366"/>
            <a:ext cx="254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3759200" imgH="381000" progId="Equation.3">
                    <p:embed/>
                  </p:oleObj>
                </mc:Choice>
                <mc:Fallback>
                  <p:oleObj name="" r:id="rId1" imgW="3759200" imgH="3810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366"/>
                          <a:ext cx="2544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Text Box 11"/>
            <p:cNvSpPr txBox="1"/>
            <p:nvPr/>
          </p:nvSpPr>
          <p:spPr>
            <a:xfrm>
              <a:off x="3360" y="331"/>
              <a:ext cx="13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为 (1) 的解, 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3565" name="Text Box 13"/>
          <p:cNvSpPr txBox="1"/>
          <p:nvPr/>
        </p:nvSpPr>
        <p:spPr>
          <a:xfrm>
            <a:off x="762000" y="3103563"/>
            <a:ext cx="4017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称之为方程组(1)的</a:t>
            </a:r>
            <a:r>
              <a:rPr lang="zh-CN" altLang="en-US" sz="2400" b="1" u="sng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解向量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74700" y="3675063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n-cs"/>
              </a:rPr>
              <a:t>解向量的性质</a:t>
            </a:r>
            <a:endParaRPr kumimoji="0" lang="zh-CN" altLang="en-US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23576" name="Text Box 24"/>
          <p:cNvSpPr txBox="1"/>
          <p:nvPr/>
        </p:nvSpPr>
        <p:spPr>
          <a:xfrm>
            <a:off x="4419600" y="3103563"/>
            <a:ext cx="38639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它也就是向量方程(2)的解.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77" name="Text Box 25"/>
          <p:cNvSpPr txBox="1"/>
          <p:nvPr/>
        </p:nvSpPr>
        <p:spPr>
          <a:xfrm>
            <a:off x="203200" y="4262438"/>
            <a:ext cx="1200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性质1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78" name="Text Box 26"/>
          <p:cNvSpPr txBox="1"/>
          <p:nvPr/>
        </p:nvSpPr>
        <p:spPr>
          <a:xfrm>
            <a:off x="250825" y="4987925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1460500" y="5011738"/>
          <a:ext cx="3384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447165" imgH="215900" progId="Equation.3">
                  <p:embed/>
                </p:oleObj>
              </mc:Choice>
              <mc:Fallback>
                <p:oleObj name="" r:id="rId3" imgW="144716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0500" y="5011738"/>
                        <a:ext cx="33845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4845050" y="5000625"/>
          <a:ext cx="181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723265" imgH="177800" progId="Equation.3">
                  <p:embed/>
                </p:oleObj>
              </mc:Choice>
              <mc:Fallback>
                <p:oleObj name="" r:id="rId5" imgW="723265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5050" y="5000625"/>
                        <a:ext cx="18145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6" name="Group 34"/>
          <p:cNvGrpSpPr/>
          <p:nvPr/>
        </p:nvGrpSpPr>
        <p:grpSpPr>
          <a:xfrm>
            <a:off x="1905000" y="1143000"/>
            <a:ext cx="5570538" cy="1828800"/>
            <a:chOff x="1180" y="720"/>
            <a:chExt cx="3509" cy="1152"/>
          </a:xfrm>
        </p:grpSpPr>
        <p:graphicFrame>
          <p:nvGraphicFramePr>
            <p:cNvPr id="7189" name="Object 12"/>
            <p:cNvGraphicFramePr>
              <a:graphicFrameLocks noChangeAspect="1"/>
            </p:cNvGraphicFramePr>
            <p:nvPr/>
          </p:nvGraphicFramePr>
          <p:xfrm>
            <a:off x="1584" y="720"/>
            <a:ext cx="1145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765300" imgH="1778000" progId="Equation.3">
                    <p:embed/>
                  </p:oleObj>
                </mc:Choice>
                <mc:Fallback>
                  <p:oleObj name="" r:id="rId7" imgW="1765300" imgH="17780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84" y="720"/>
                          <a:ext cx="1145" cy="1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Text Box 29"/>
            <p:cNvSpPr txBox="1"/>
            <p:nvPr/>
          </p:nvSpPr>
          <p:spPr>
            <a:xfrm>
              <a:off x="2928" y="1091"/>
              <a:ext cx="17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满足方程(2) </a:t>
              </a:r>
              <a:r>
                <a:rPr lang="en-US" altLang="zh-CN" sz="24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AX </a:t>
              </a:r>
              <a:r>
                <a:rPr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=0</a:t>
              </a:r>
              <a:endPara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191" name="Text Box 32"/>
            <p:cNvSpPr txBox="1"/>
            <p:nvPr/>
          </p:nvSpPr>
          <p:spPr>
            <a:xfrm>
              <a:off x="1180" y="115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3590" name="Group 38"/>
          <p:cNvGrpSpPr/>
          <p:nvPr/>
        </p:nvGrpSpPr>
        <p:grpSpPr>
          <a:xfrm>
            <a:off x="1397000" y="4271963"/>
            <a:ext cx="7423150" cy="477837"/>
            <a:chOff x="700" y="2691"/>
            <a:chExt cx="4676" cy="301"/>
          </a:xfrm>
        </p:grpSpPr>
        <p:grpSp>
          <p:nvGrpSpPr>
            <p:cNvPr id="7181" name="Group 36"/>
            <p:cNvGrpSpPr/>
            <p:nvPr/>
          </p:nvGrpSpPr>
          <p:grpSpPr>
            <a:xfrm>
              <a:off x="700" y="2691"/>
              <a:ext cx="2540" cy="293"/>
              <a:chOff x="700" y="2691"/>
              <a:chExt cx="2540" cy="293"/>
            </a:xfrm>
          </p:grpSpPr>
          <p:sp>
            <p:nvSpPr>
              <p:cNvPr id="7186" name="Text Box 15"/>
              <p:cNvSpPr txBox="1"/>
              <p:nvPr/>
            </p:nvSpPr>
            <p:spPr>
              <a:xfrm>
                <a:off x="700" y="269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若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7187" name="Object 16"/>
              <p:cNvGraphicFramePr>
                <a:graphicFrameLocks noChangeAspect="1"/>
              </p:cNvGraphicFramePr>
              <p:nvPr/>
            </p:nvGraphicFramePr>
            <p:xfrm>
              <a:off x="975" y="2735"/>
              <a:ext cx="1137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9" imgW="1765300" imgH="368300" progId="Equation.3">
                      <p:embed/>
                    </p:oleObj>
                  </mc:Choice>
                  <mc:Fallback>
                    <p:oleObj name="" r:id="rId9" imgW="1765300" imgH="3683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75" y="2735"/>
                            <a:ext cx="1137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8" name="Text Box 17"/>
              <p:cNvSpPr txBox="1"/>
              <p:nvPr/>
            </p:nvSpPr>
            <p:spPr>
              <a:xfrm>
                <a:off x="2060" y="2691"/>
                <a:ext cx="1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为(2)的解, 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7182" name="Group 37"/>
            <p:cNvGrpSpPr/>
            <p:nvPr/>
          </p:nvGrpSpPr>
          <p:grpSpPr>
            <a:xfrm>
              <a:off x="2976" y="2701"/>
              <a:ext cx="2400" cy="291"/>
              <a:chOff x="2976" y="2701"/>
              <a:chExt cx="2304" cy="291"/>
            </a:xfrm>
          </p:grpSpPr>
          <p:graphicFrame>
            <p:nvGraphicFramePr>
              <p:cNvPr id="7183" name="Object 19"/>
              <p:cNvGraphicFramePr>
                <a:graphicFrameLocks noChangeAspect="1"/>
              </p:cNvGraphicFramePr>
              <p:nvPr/>
            </p:nvGraphicFramePr>
            <p:xfrm>
              <a:off x="3290" y="2747"/>
              <a:ext cx="816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1" imgW="1346200" imgH="368300" progId="Equation.3">
                      <p:embed/>
                    </p:oleObj>
                  </mc:Choice>
                  <mc:Fallback>
                    <p:oleObj name="" r:id="rId11" imgW="1346200" imgH="3683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290" y="2747"/>
                            <a:ext cx="816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4" name="Text Box 20"/>
              <p:cNvSpPr txBox="1"/>
              <p:nvPr/>
            </p:nvSpPr>
            <p:spPr>
              <a:xfrm>
                <a:off x="4106" y="2704"/>
                <a:ext cx="117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也是(2)的解.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7185" name="Text Box 35"/>
              <p:cNvSpPr txBox="1"/>
              <p:nvPr/>
            </p:nvSpPr>
            <p:spPr>
              <a:xfrm>
                <a:off x="2976" y="2701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则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6" grpId="0"/>
      <p:bldP spid="23576" grpId="0"/>
      <p:bldP spid="23577" grpId="0"/>
      <p:bldP spid="235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2541" name="Text Box 13"/>
          <p:cNvSpPr txBox="1"/>
          <p:nvPr/>
        </p:nvSpPr>
        <p:spPr>
          <a:xfrm>
            <a:off x="107950" y="10668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3692525" y="1052513"/>
          <a:ext cx="1455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96900" imgH="177800" progId="Equation.3">
                  <p:embed/>
                </p:oleObj>
              </mc:Choice>
              <mc:Fallback>
                <p:oleObj name="" r:id="rId1" imgW="596900" imgH="177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2525" y="1052513"/>
                        <a:ext cx="14557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/>
          <p:nvPr/>
        </p:nvSpPr>
        <p:spPr>
          <a:xfrm>
            <a:off x="468313" y="1628775"/>
            <a:ext cx="6696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用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S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表示方程(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2)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的全体解向量所组成的集合,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56" name="Text Box 28"/>
          <p:cNvSpPr txBox="1"/>
          <p:nvPr/>
        </p:nvSpPr>
        <p:spPr>
          <a:xfrm>
            <a:off x="484188" y="3197225"/>
            <a:ext cx="4232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设解集</a:t>
            </a:r>
            <a:r>
              <a:rPr lang="en-US" altLang="zh-CN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S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的一个最大无关组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9" name="Text Box 33"/>
          <p:cNvSpPr txBox="1"/>
          <p:nvPr/>
        </p:nvSpPr>
        <p:spPr>
          <a:xfrm>
            <a:off x="0" y="304800"/>
            <a:ext cx="1187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性质2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1258888" y="1004888"/>
          <a:ext cx="2376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066165" imgH="215900" progId="Equation.3">
                  <p:embed/>
                </p:oleObj>
              </mc:Choice>
              <mc:Fallback>
                <p:oleObj name="" r:id="rId3" imgW="106616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1004888"/>
                        <a:ext cx="2376487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6" name="Text Box 38"/>
          <p:cNvSpPr txBox="1"/>
          <p:nvPr/>
        </p:nvSpPr>
        <p:spPr>
          <a:xfrm>
            <a:off x="179388" y="388302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则：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584" name="Group 56"/>
          <p:cNvGrpSpPr/>
          <p:nvPr/>
        </p:nvGrpSpPr>
        <p:grpSpPr>
          <a:xfrm>
            <a:off x="1066800" y="304800"/>
            <a:ext cx="8077200" cy="460375"/>
            <a:chOff x="672" y="192"/>
            <a:chExt cx="5088" cy="290"/>
          </a:xfrm>
        </p:grpSpPr>
        <p:sp>
          <p:nvSpPr>
            <p:cNvPr id="8218" name="Text Box 9"/>
            <p:cNvSpPr txBox="1"/>
            <p:nvPr/>
          </p:nvSpPr>
          <p:spPr>
            <a:xfrm>
              <a:off x="2544" y="192"/>
              <a:ext cx="10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k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为实数, 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8219" name="Group 41"/>
            <p:cNvGrpSpPr/>
            <p:nvPr/>
          </p:nvGrpSpPr>
          <p:grpSpPr>
            <a:xfrm>
              <a:off x="672" y="192"/>
              <a:ext cx="2023" cy="290"/>
              <a:chOff x="652" y="227"/>
              <a:chExt cx="2023" cy="290"/>
            </a:xfrm>
          </p:grpSpPr>
          <p:sp>
            <p:nvSpPr>
              <p:cNvPr id="8224" name="Text Box 7"/>
              <p:cNvSpPr txBox="1"/>
              <p:nvPr/>
            </p:nvSpPr>
            <p:spPr>
              <a:xfrm>
                <a:off x="652" y="227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若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8225" name="Text Box 34"/>
              <p:cNvSpPr txBox="1"/>
              <p:nvPr/>
            </p:nvSpPr>
            <p:spPr>
              <a:xfrm>
                <a:off x="1398" y="229"/>
                <a:ext cx="127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为 (2) 的解,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8226" name="Object 40"/>
              <p:cNvGraphicFramePr>
                <a:graphicFrameLocks noChangeAspect="1"/>
              </p:cNvGraphicFramePr>
              <p:nvPr/>
            </p:nvGraphicFramePr>
            <p:xfrm>
              <a:off x="952" y="272"/>
              <a:ext cx="46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5" imgW="761365" imgH="368300" progId="Equation.3">
                      <p:embed/>
                    </p:oleObj>
                  </mc:Choice>
                  <mc:Fallback>
                    <p:oleObj name="" r:id="rId5" imgW="761365" imgH="3683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52" y="272"/>
                            <a:ext cx="467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0" name="Group 43"/>
            <p:cNvGrpSpPr/>
            <p:nvPr/>
          </p:nvGrpSpPr>
          <p:grpSpPr>
            <a:xfrm>
              <a:off x="3392" y="192"/>
              <a:ext cx="2368" cy="290"/>
              <a:chOff x="3262" y="211"/>
              <a:chExt cx="2368" cy="290"/>
            </a:xfrm>
          </p:grpSpPr>
          <p:graphicFrame>
            <p:nvGraphicFramePr>
              <p:cNvPr id="8221" name="Object 10"/>
              <p:cNvGraphicFramePr>
                <a:graphicFrameLocks noChangeAspect="1"/>
              </p:cNvGraphicFramePr>
              <p:nvPr/>
            </p:nvGraphicFramePr>
            <p:xfrm>
              <a:off x="3600" y="240"/>
              <a:ext cx="57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7" imgW="939800" imgH="368300" progId="Equation.3">
                      <p:embed/>
                    </p:oleObj>
                  </mc:Choice>
                  <mc:Fallback>
                    <p:oleObj name="" r:id="rId7" imgW="939800" imgH="3683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00" y="240"/>
                            <a:ext cx="576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2" name="Text Box 11"/>
              <p:cNvSpPr txBox="1"/>
              <p:nvPr/>
            </p:nvSpPr>
            <p:spPr>
              <a:xfrm>
                <a:off x="4160" y="211"/>
                <a:ext cx="147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也是 (2) 的解.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8223" name="Text Box 42"/>
              <p:cNvSpPr txBox="1"/>
              <p:nvPr/>
            </p:nvSpPr>
            <p:spPr>
              <a:xfrm>
                <a:off x="3262" y="213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则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aphicFrame>
        <p:nvGraphicFramePr>
          <p:cNvPr id="22572" name="Object 44"/>
          <p:cNvGraphicFramePr>
            <a:graphicFrameLocks noChangeAspect="1"/>
          </p:cNvGraphicFramePr>
          <p:nvPr/>
        </p:nvGraphicFramePr>
        <p:xfrm>
          <a:off x="5003800" y="3197225"/>
          <a:ext cx="2057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990600" imgH="228600" progId="Equation.3">
                  <p:embed/>
                </p:oleObj>
              </mc:Choice>
              <mc:Fallback>
                <p:oleObj name="" r:id="rId9" imgW="9906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3800" y="3197225"/>
                        <a:ext cx="20574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3" name="Group 55"/>
          <p:cNvGrpSpPr/>
          <p:nvPr/>
        </p:nvGrpSpPr>
        <p:grpSpPr>
          <a:xfrm>
            <a:off x="914400" y="3883025"/>
            <a:ext cx="7699375" cy="488950"/>
            <a:chOff x="576" y="2016"/>
            <a:chExt cx="4850" cy="308"/>
          </a:xfrm>
        </p:grpSpPr>
        <p:sp>
          <p:nvSpPr>
            <p:cNvPr id="8216" name="Text Box 45"/>
            <p:cNvSpPr txBox="1"/>
            <p:nvPr/>
          </p:nvSpPr>
          <p:spPr>
            <a:xfrm>
              <a:off x="576" y="2016"/>
              <a:ext cx="48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①   方程(</a:t>
              </a:r>
              <a:r>
                <a:rPr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2)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的任一解都可由最大无关组   线性表示, 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217" name="Object 47"/>
            <p:cNvGraphicFramePr>
              <a:graphicFrameLocks noChangeAspect="1"/>
            </p:cNvGraphicFramePr>
            <p:nvPr/>
          </p:nvGraphicFramePr>
          <p:xfrm>
            <a:off x="4105" y="2024"/>
            <a:ext cx="2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190500" imgH="228600" progId="Equation.3">
                    <p:embed/>
                  </p:oleObj>
                </mc:Choice>
                <mc:Fallback>
                  <p:oleObj name="" r:id="rId11" imgW="1905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05" y="2024"/>
                          <a:ext cx="25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89" name="Group 61"/>
          <p:cNvGrpSpPr/>
          <p:nvPr/>
        </p:nvGrpSpPr>
        <p:grpSpPr>
          <a:xfrm>
            <a:off x="914400" y="4492625"/>
            <a:ext cx="7697788" cy="1600200"/>
            <a:chOff x="576" y="2830"/>
            <a:chExt cx="4849" cy="1008"/>
          </a:xfrm>
        </p:grpSpPr>
        <p:grpSp>
          <p:nvGrpSpPr>
            <p:cNvPr id="8211" name="Group 52"/>
            <p:cNvGrpSpPr/>
            <p:nvPr/>
          </p:nvGrpSpPr>
          <p:grpSpPr>
            <a:xfrm>
              <a:off x="576" y="2830"/>
              <a:ext cx="4849" cy="300"/>
              <a:chOff x="576" y="2400"/>
              <a:chExt cx="4849" cy="300"/>
            </a:xfrm>
          </p:grpSpPr>
          <p:sp>
            <p:nvSpPr>
              <p:cNvPr id="8214" name="Text Box 46"/>
              <p:cNvSpPr txBox="1"/>
              <p:nvPr/>
            </p:nvSpPr>
            <p:spPr>
              <a:xfrm>
                <a:off x="576" y="2400"/>
                <a:ext cx="484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②   由性质1，2可知，最大无关组   的任何线性组合 </a:t>
                </a:r>
                <a:endPara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8215" name="Object 48"/>
              <p:cNvGraphicFramePr>
                <a:graphicFrameLocks noChangeAspect="1"/>
              </p:cNvGraphicFramePr>
              <p:nvPr/>
            </p:nvGraphicFramePr>
            <p:xfrm>
              <a:off x="3648" y="2400"/>
              <a:ext cx="25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3" imgW="190500" imgH="228600" progId="Equation.3">
                      <p:embed/>
                    </p:oleObj>
                  </mc:Choice>
                  <mc:Fallback>
                    <p:oleObj name="" r:id="rId13" imgW="190500" imgH="2286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648" y="2400"/>
                            <a:ext cx="25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2" name="Object 49"/>
            <p:cNvGraphicFramePr>
              <a:graphicFrameLocks noChangeAspect="1"/>
            </p:cNvGraphicFramePr>
            <p:nvPr/>
          </p:nvGraphicFramePr>
          <p:xfrm>
            <a:off x="1618" y="3214"/>
            <a:ext cx="209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4" imgW="1600200" imgH="228600" progId="Equation.3">
                    <p:embed/>
                  </p:oleObj>
                </mc:Choice>
                <mc:Fallback>
                  <p:oleObj name="" r:id="rId14" imgW="1600200" imgH="2286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18" y="3214"/>
                          <a:ext cx="2093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Text Box 50"/>
            <p:cNvSpPr txBox="1"/>
            <p:nvPr/>
          </p:nvSpPr>
          <p:spPr>
            <a:xfrm>
              <a:off x="1056" y="3550"/>
              <a:ext cx="4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都是方程(</a:t>
              </a:r>
              <a:r>
                <a:rPr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2)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的解，因此它是方程(2)的</a:t>
              </a:r>
              <a:r>
                <a:rPr lang="zh-CN" altLang="en-US" sz="2400" b="1" dirty="0">
                  <a:solidFill>
                    <a:srgbClr val="0000C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通解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。 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2588" name="Group 60"/>
          <p:cNvGrpSpPr/>
          <p:nvPr/>
        </p:nvGrpSpPr>
        <p:grpSpPr>
          <a:xfrm>
            <a:off x="34925" y="1628775"/>
            <a:ext cx="9109075" cy="1465263"/>
            <a:chOff x="22" y="1026"/>
            <a:chExt cx="5738" cy="923"/>
          </a:xfrm>
        </p:grpSpPr>
        <p:sp>
          <p:nvSpPr>
            <p:cNvPr id="8208" name="Text Box 57"/>
            <p:cNvSpPr txBox="1"/>
            <p:nvPr/>
          </p:nvSpPr>
          <p:spPr>
            <a:xfrm>
              <a:off x="22" y="1344"/>
              <a:ext cx="57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无关组，即齐次线性方程组解集的最大线性无关组称为该方程组</a:t>
              </a:r>
              <a:endParaRPr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209" name="Rectangle 58"/>
            <p:cNvSpPr/>
            <p:nvPr/>
          </p:nvSpPr>
          <p:spPr>
            <a:xfrm>
              <a:off x="22" y="1661"/>
              <a:ext cx="11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</a:t>
              </a:r>
              <a:r>
                <a:rPr lang="zh-CN" altLang="en-US" sz="2400" b="1" u="sng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基础解系</a:t>
              </a:r>
              <a:r>
                <a:rPr lang="zh-CN" altLang="en-US" sz="2400" b="1" u="sng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.</a:t>
              </a:r>
              <a:endParaRPr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210" name="Rectangle 59"/>
            <p:cNvSpPr/>
            <p:nvPr/>
          </p:nvSpPr>
          <p:spPr>
            <a:xfrm>
              <a:off x="4420" y="1026"/>
              <a:ext cx="10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则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S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的最大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8207" name="Object 6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6" imgW="114300" imgH="215900" progId="Equation.3">
                  <p:embed/>
                </p:oleObj>
              </mc:Choice>
              <mc:Fallback>
                <p:oleObj name="" r:id="rId16" imgW="11430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  <p:bldP spid="22543" grpId="0"/>
      <p:bldP spid="22556" grpId="0"/>
      <p:bldP spid="225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21507" name="Object 1027"/>
          <p:cNvGraphicFramePr>
            <a:graphicFrameLocks noChangeAspect="1"/>
          </p:cNvGraphicFramePr>
          <p:nvPr/>
        </p:nvGraphicFramePr>
        <p:xfrm>
          <a:off x="1835150" y="1058863"/>
          <a:ext cx="4392613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095500" imgH="1371600" progId="Equation.3">
                  <p:embed/>
                </p:oleObj>
              </mc:Choice>
              <mc:Fallback>
                <p:oleObj name="" r:id="rId1" imgW="2095500" imgH="1371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058863"/>
                        <a:ext cx="4392613" cy="287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29"/>
          <p:cNvGraphicFramePr>
            <a:graphicFrameLocks noChangeAspect="1"/>
          </p:cNvGraphicFramePr>
          <p:nvPr/>
        </p:nvGraphicFramePr>
        <p:xfrm>
          <a:off x="2195513" y="4465638"/>
          <a:ext cx="5761037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578100" imgH="736600" progId="Equation.3">
                  <p:embed/>
                </p:oleObj>
              </mc:Choice>
              <mc:Fallback>
                <p:oleObj name="" r:id="rId3" imgW="2578100" imgH="736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465638"/>
                        <a:ext cx="5761037" cy="170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Text Box 1043"/>
          <p:cNvSpPr txBox="1"/>
          <p:nvPr/>
        </p:nvSpPr>
        <p:spPr>
          <a:xfrm>
            <a:off x="496888" y="3933825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得到相应的方程组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1526" name="Group 1046"/>
          <p:cNvGrpSpPr/>
          <p:nvPr/>
        </p:nvGrpSpPr>
        <p:grpSpPr>
          <a:xfrm>
            <a:off x="2538413" y="1196975"/>
            <a:ext cx="3429000" cy="2667000"/>
            <a:chOff x="2448" y="672"/>
            <a:chExt cx="2160" cy="1680"/>
          </a:xfrm>
        </p:grpSpPr>
        <p:sp>
          <p:nvSpPr>
            <p:cNvPr id="9228" name="Line 1044"/>
            <p:cNvSpPr/>
            <p:nvPr/>
          </p:nvSpPr>
          <p:spPr>
            <a:xfrm>
              <a:off x="2448" y="1520"/>
              <a:ext cx="2160" cy="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229" name="Line 1045"/>
            <p:cNvSpPr/>
            <p:nvPr/>
          </p:nvSpPr>
          <p:spPr>
            <a:xfrm>
              <a:off x="3264" y="672"/>
              <a:ext cx="0" cy="1680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21531" name="Group 1051"/>
          <p:cNvGrpSpPr/>
          <p:nvPr/>
        </p:nvGrpSpPr>
        <p:grpSpPr>
          <a:xfrm>
            <a:off x="611188" y="595313"/>
            <a:ext cx="7200900" cy="482600"/>
            <a:chOff x="385" y="375"/>
            <a:chExt cx="4536" cy="304"/>
          </a:xfrm>
        </p:grpSpPr>
        <p:sp>
          <p:nvSpPr>
            <p:cNvPr id="9226" name="Text Box 1026"/>
            <p:cNvSpPr txBox="1"/>
            <p:nvPr/>
          </p:nvSpPr>
          <p:spPr>
            <a:xfrm>
              <a:off x="3106" y="375"/>
              <a:ext cx="18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为行最简形矩阵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227" name="Text Box 1048"/>
            <p:cNvSpPr txBox="1"/>
            <p:nvPr/>
          </p:nvSpPr>
          <p:spPr>
            <a:xfrm>
              <a:off x="385" y="391"/>
              <a:ext cx="27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化齐次线性方程组的系数矩阵</a:t>
              </a:r>
              <a:r>
                <a:rPr lang="en-US" altLang="zh-CN" sz="24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529" name="Text Box 1049"/>
          <p:cNvSpPr txBox="1"/>
          <p:nvPr/>
        </p:nvSpPr>
        <p:spPr>
          <a:xfrm>
            <a:off x="179388" y="44450"/>
            <a:ext cx="3311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如何求基础解系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1530" name="Text Box 1050"/>
          <p:cNvSpPr txBox="1"/>
          <p:nvPr/>
        </p:nvSpPr>
        <p:spPr>
          <a:xfrm>
            <a:off x="396875" y="2276475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不妨设为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3" grpId="0"/>
      <p:bldP spid="21529" grpId="0"/>
      <p:bldP spid="215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611188" y="188913"/>
          <a:ext cx="76168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759200" imgH="228600" progId="Equation.3">
                  <p:embed/>
                </p:oleObj>
              </mc:Choice>
              <mc:Fallback>
                <p:oleObj name="" r:id="rId1" imgW="37592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88913"/>
                        <a:ext cx="76168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/>
          <p:nvPr/>
        </p:nvSpPr>
        <p:spPr>
          <a:xfrm>
            <a:off x="617538" y="836613"/>
            <a:ext cx="4025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可得方程组（1）的通解: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922338" y="1484313"/>
          <a:ext cx="625316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3086100" imgH="1625600" progId="Equation.3">
                  <p:embed/>
                </p:oleObj>
              </mc:Choice>
              <mc:Fallback>
                <p:oleObj name="" r:id="rId3" imgW="3086100" imgH="1625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484313"/>
                        <a:ext cx="6253162" cy="328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8"/>
          <p:cNvSpPr txBox="1"/>
          <p:nvPr/>
        </p:nvSpPr>
        <p:spPr>
          <a:xfrm>
            <a:off x="693738" y="4905375"/>
            <a:ext cx="14303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记作: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906588" y="4868863"/>
          <a:ext cx="46085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790700" imgH="228600" progId="Equation.3">
                  <p:embed/>
                </p:oleObj>
              </mc:Choice>
              <mc:Fallback>
                <p:oleObj name="" r:id="rId5" imgW="17907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6588" y="4868863"/>
                        <a:ext cx="46085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/>
          <p:nvPr/>
        </p:nvSpPr>
        <p:spPr>
          <a:xfrm>
            <a:off x="755650" y="5491163"/>
            <a:ext cx="1069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则：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403350" y="5516563"/>
          <a:ext cx="7200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3276600" imgH="228600" progId="Equation.3">
                  <p:embed/>
                </p:oleObj>
              </mc:Choice>
              <mc:Fallback>
                <p:oleObj name="" r:id="rId7" imgW="32766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5516563"/>
                        <a:ext cx="72009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2" grpId="0"/>
      <p:bldP spid="419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43025" name="Group 17"/>
          <p:cNvGrpSpPr/>
          <p:nvPr/>
        </p:nvGrpSpPr>
        <p:grpSpPr>
          <a:xfrm>
            <a:off x="549275" y="2108200"/>
            <a:ext cx="7191375" cy="477838"/>
            <a:chOff x="288" y="432"/>
            <a:chExt cx="4530" cy="301"/>
          </a:xfrm>
        </p:grpSpPr>
        <p:sp>
          <p:nvSpPr>
            <p:cNvPr id="11289" name="Text Box 2"/>
            <p:cNvSpPr txBox="1"/>
            <p:nvPr/>
          </p:nvSpPr>
          <p:spPr>
            <a:xfrm>
              <a:off x="288" y="445"/>
              <a:ext cx="45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(2)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解集中任一向量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都能由                       线性表示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1290" name="Object 3"/>
            <p:cNvGraphicFramePr>
              <a:graphicFrameLocks noChangeAspect="1"/>
            </p:cNvGraphicFramePr>
            <p:nvPr/>
          </p:nvGraphicFramePr>
          <p:xfrm>
            <a:off x="2928" y="432"/>
            <a:ext cx="10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28" y="432"/>
                          <a:ext cx="104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4" name="Group 16"/>
          <p:cNvGrpSpPr/>
          <p:nvPr/>
        </p:nvGrpSpPr>
        <p:grpSpPr>
          <a:xfrm>
            <a:off x="1485900" y="930275"/>
            <a:ext cx="6831013" cy="530225"/>
            <a:chOff x="336" y="895"/>
            <a:chExt cx="4303" cy="334"/>
          </a:xfrm>
        </p:grpSpPr>
        <p:sp>
          <p:nvSpPr>
            <p:cNvPr id="11286" name="Text Box 4"/>
            <p:cNvSpPr txBox="1"/>
            <p:nvPr/>
          </p:nvSpPr>
          <p:spPr>
            <a:xfrm>
              <a:off x="336" y="912"/>
              <a:ext cx="3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(1)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矩阵                          中有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-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r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阶子式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1287" name="Object 5"/>
            <p:cNvGraphicFramePr>
              <a:graphicFrameLocks noChangeAspect="1"/>
            </p:cNvGraphicFramePr>
            <p:nvPr/>
          </p:nvGraphicFramePr>
          <p:xfrm>
            <a:off x="1392" y="912"/>
            <a:ext cx="119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914400" imgH="228600" progId="Equation.3">
                    <p:embed/>
                  </p:oleObj>
                </mc:Choice>
                <mc:Fallback>
                  <p:oleObj name="" r:id="rId3" imgW="914400" imgH="2286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912"/>
                          <a:ext cx="119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6"/>
            <p:cNvGraphicFramePr>
              <a:graphicFrameLocks noChangeAspect="1"/>
            </p:cNvGraphicFramePr>
            <p:nvPr/>
          </p:nvGraphicFramePr>
          <p:xfrm>
            <a:off x="3840" y="895"/>
            <a:ext cx="79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609600" imgH="254000" progId="Equation.3">
                    <p:embed/>
                  </p:oleObj>
                </mc:Choice>
                <mc:Fallback>
                  <p:oleObj name="" r:id="rId5" imgW="609600" imgH="254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0" y="895"/>
                          <a:ext cx="799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3" name="Group 15"/>
          <p:cNvGrpSpPr/>
          <p:nvPr/>
        </p:nvGrpSpPr>
        <p:grpSpPr>
          <a:xfrm>
            <a:off x="333375" y="1539875"/>
            <a:ext cx="3471863" cy="496888"/>
            <a:chOff x="336" y="1523"/>
            <a:chExt cx="2187" cy="313"/>
          </a:xfrm>
        </p:grpSpPr>
        <p:sp>
          <p:nvSpPr>
            <p:cNvPr id="11284" name="Text Box 7"/>
            <p:cNvSpPr txBox="1"/>
            <p:nvPr/>
          </p:nvSpPr>
          <p:spPr>
            <a:xfrm>
              <a:off x="336" y="1523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故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1285" name="Object 8"/>
            <p:cNvGraphicFramePr>
              <a:graphicFrameLocks noChangeAspect="1"/>
            </p:cNvGraphicFramePr>
            <p:nvPr/>
          </p:nvGraphicFramePr>
          <p:xfrm>
            <a:off x="576" y="1536"/>
            <a:ext cx="19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7" imgW="1485900" imgH="228600" progId="Equation.3">
                    <p:embed/>
                  </p:oleObj>
                </mc:Choice>
                <mc:Fallback>
                  <p:oleObj name="" r:id="rId7" imgW="1485900" imgH="2286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6" y="1536"/>
                          <a:ext cx="1947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51" name="Group 43"/>
          <p:cNvGrpSpPr/>
          <p:nvPr/>
        </p:nvGrpSpPr>
        <p:grpSpPr>
          <a:xfrm>
            <a:off x="404813" y="407988"/>
            <a:ext cx="7416800" cy="477837"/>
            <a:chOff x="249" y="0"/>
            <a:chExt cx="4672" cy="301"/>
          </a:xfrm>
        </p:grpSpPr>
        <p:sp>
          <p:nvSpPr>
            <p:cNvPr id="11282" name="Text Box 9"/>
            <p:cNvSpPr txBox="1"/>
            <p:nvPr/>
          </p:nvSpPr>
          <p:spPr>
            <a:xfrm>
              <a:off x="249" y="13"/>
              <a:ext cx="4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结论：                       是解集 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 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的最大无关组。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1283" name="Object 10"/>
            <p:cNvGraphicFramePr>
              <a:graphicFrameLocks noChangeAspect="1"/>
            </p:cNvGraphicFramePr>
            <p:nvPr/>
          </p:nvGraphicFramePr>
          <p:xfrm>
            <a:off x="884" y="0"/>
            <a:ext cx="10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9" imgW="814705" imgH="218440" progId="Equation.3">
                    <p:embed/>
                  </p:oleObj>
                </mc:Choice>
                <mc:Fallback>
                  <p:oleObj name="" r:id="rId9" imgW="814705" imgH="21844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4" y="0"/>
                          <a:ext cx="104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0" name="Text Box 12"/>
          <p:cNvSpPr txBox="1"/>
          <p:nvPr/>
        </p:nvSpPr>
        <p:spPr>
          <a:xfrm>
            <a:off x="620713" y="2757488"/>
            <a:ext cx="3095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因此，结论成立。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3027" name="Group 19"/>
          <p:cNvGrpSpPr/>
          <p:nvPr/>
        </p:nvGrpSpPr>
        <p:grpSpPr>
          <a:xfrm>
            <a:off x="693738" y="3443288"/>
            <a:ext cx="5919787" cy="477837"/>
            <a:chOff x="1152" y="2400"/>
            <a:chExt cx="3729" cy="301"/>
          </a:xfrm>
        </p:grpSpPr>
        <p:sp>
          <p:nvSpPr>
            <p:cNvPr id="11280" name="Text Box 13"/>
            <p:cNvSpPr txBox="1"/>
            <p:nvPr/>
          </p:nvSpPr>
          <p:spPr>
            <a:xfrm>
              <a:off x="1152" y="2413"/>
              <a:ext cx="37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即                     是方程组（1）的基础解系。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1281" name="Object 14"/>
            <p:cNvGraphicFramePr>
              <a:graphicFrameLocks noChangeAspect="1"/>
            </p:cNvGraphicFramePr>
            <p:nvPr/>
          </p:nvGraphicFramePr>
          <p:xfrm>
            <a:off x="1392" y="2400"/>
            <a:ext cx="10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1" imgW="814705" imgH="218440" progId="Equation.3">
                    <p:embed/>
                  </p:oleObj>
                </mc:Choice>
                <mc:Fallback>
                  <p:oleObj name="" r:id="rId11" imgW="814705" imgH="21844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2400"/>
                          <a:ext cx="104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5" name="Group 27"/>
          <p:cNvGrpSpPr/>
          <p:nvPr/>
        </p:nvGrpSpPr>
        <p:grpSpPr>
          <a:xfrm>
            <a:off x="4516438" y="1492250"/>
            <a:ext cx="3487737" cy="476250"/>
            <a:chOff x="1011" y="2099"/>
            <a:chExt cx="2197" cy="300"/>
          </a:xfrm>
        </p:grpSpPr>
        <p:graphicFrame>
          <p:nvGraphicFramePr>
            <p:cNvPr id="11278" name="Object 28"/>
            <p:cNvGraphicFramePr>
              <a:graphicFrameLocks noChangeAspect="1"/>
            </p:cNvGraphicFramePr>
            <p:nvPr/>
          </p:nvGraphicFramePr>
          <p:xfrm>
            <a:off x="1011" y="2136"/>
            <a:ext cx="124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3" imgW="1663700" imgH="381000" progId="Equation.3">
                    <p:embed/>
                  </p:oleObj>
                </mc:Choice>
                <mc:Fallback>
                  <p:oleObj name="" r:id="rId13" imgW="1663700" imgH="3810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11" y="2136"/>
                          <a:ext cx="1248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Text Box 29"/>
            <p:cNvSpPr txBox="1"/>
            <p:nvPr/>
          </p:nvSpPr>
          <p:spPr>
            <a:xfrm>
              <a:off x="2223" y="2099"/>
              <a:ext cx="9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线性无关.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3038" name="Text Box 30"/>
          <p:cNvSpPr txBox="1"/>
          <p:nvPr/>
        </p:nvSpPr>
        <p:spPr>
          <a:xfrm>
            <a:off x="1341438" y="4052888"/>
            <a:ext cx="32496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基础解系不是唯一的,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39" name="Text Box 31"/>
          <p:cNvSpPr txBox="1"/>
          <p:nvPr/>
        </p:nvSpPr>
        <p:spPr>
          <a:xfrm>
            <a:off x="290513" y="4052888"/>
            <a:ext cx="977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endParaRPr lang="zh-CN" altLang="en-US" sz="24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40" name="Text Box 32"/>
          <p:cNvSpPr txBox="1"/>
          <p:nvPr/>
        </p:nvSpPr>
        <p:spPr>
          <a:xfrm>
            <a:off x="1268413" y="4700588"/>
            <a:ext cx="5329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因此通解的表达式也不是唯一的.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52" name="Text Box 44"/>
          <p:cNvSpPr txBox="1"/>
          <p:nvPr/>
        </p:nvSpPr>
        <p:spPr>
          <a:xfrm>
            <a:off x="620713" y="957263"/>
            <a:ext cx="1584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事实上，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/>
      <p:bldP spid="43038" grpId="0"/>
      <p:bldP spid="43039" grpId="0"/>
      <p:bldP spid="43040" grpId="0"/>
      <p:bldP spid="430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26646" name="Group 22"/>
          <p:cNvGrpSpPr/>
          <p:nvPr/>
        </p:nvGrpSpPr>
        <p:grpSpPr>
          <a:xfrm>
            <a:off x="138113" y="1466850"/>
            <a:ext cx="4387850" cy="457200"/>
            <a:chOff x="3168" y="916"/>
            <a:chExt cx="2764" cy="288"/>
          </a:xfrm>
        </p:grpSpPr>
        <p:graphicFrame>
          <p:nvGraphicFramePr>
            <p:cNvPr id="12298" name="Object 9"/>
            <p:cNvGraphicFramePr>
              <a:graphicFrameLocks noChangeAspect="1"/>
            </p:cNvGraphicFramePr>
            <p:nvPr/>
          </p:nvGraphicFramePr>
          <p:xfrm>
            <a:off x="3168" y="936"/>
            <a:ext cx="104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1625600" imgH="393700" progId="Equation.3">
                    <p:embed/>
                  </p:oleObj>
                </mc:Choice>
                <mc:Fallback>
                  <p:oleObj name="" r:id="rId1" imgW="1625600" imgH="3937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68" y="936"/>
                          <a:ext cx="1041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 Box 10"/>
            <p:cNvSpPr txBox="1"/>
            <p:nvPr/>
          </p:nvSpPr>
          <p:spPr>
            <a:xfrm>
              <a:off x="4175" y="916"/>
              <a:ext cx="17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取下列 </a:t>
              </a:r>
              <a:r>
                <a:rPr lang="en-US" altLang="zh-CN" sz="24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n </a:t>
              </a:r>
              <a:r>
                <a:rPr lang="en-US" altLang="zh-CN" sz="2400" b="1" dirty="0"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r </a:t>
              </a: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组数: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4643438" y="476250"/>
          <a:ext cx="17430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625600" imgH="1778000" progId="Equation.3">
                  <p:embed/>
                </p:oleObj>
              </mc:Choice>
              <mc:Fallback>
                <p:oleObj name="" r:id="rId3" imgW="1625600" imgH="1778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476250"/>
                        <a:ext cx="1743075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8">
            <a:hlinkClick r:id="rId5" action="ppaction://hlinksldjump"/>
          </p:cNvPr>
          <p:cNvSpPr txBox="1"/>
          <p:nvPr/>
        </p:nvSpPr>
        <p:spPr>
          <a:xfrm>
            <a:off x="319088" y="3752850"/>
            <a:ext cx="247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由(3), 依次可得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2957513" y="3219450"/>
          <a:ext cx="5562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6" imgW="4940300" imgH="1371600" progId="Equation.3">
                  <p:embed/>
                </p:oleObj>
              </mc:Choice>
              <mc:Fallback>
                <p:oleObj name="" r:id="rId6" imgW="4940300" imgH="1371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7513" y="3219450"/>
                        <a:ext cx="55626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6478588" y="476250"/>
          <a:ext cx="1279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1193800" imgH="1778000" progId="Equation.3">
                  <p:embed/>
                </p:oleObj>
              </mc:Choice>
              <mc:Fallback>
                <p:oleObj name="" r:id="rId8" imgW="1193800" imgH="1778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78588" y="476250"/>
                        <a:ext cx="1279525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7778750" y="552450"/>
          <a:ext cx="665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0" imgW="622300" imgH="1777365" progId="Equation.3">
                  <p:embed/>
                </p:oleObj>
              </mc:Choice>
              <mc:Fallback>
                <p:oleObj name="" r:id="rId10" imgW="622300" imgH="17773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78750" y="552450"/>
                        <a:ext cx="665163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Text Box 27"/>
          <p:cNvSpPr txBox="1"/>
          <p:nvPr/>
        </p:nvSpPr>
        <p:spPr>
          <a:xfrm>
            <a:off x="395288" y="115888"/>
            <a:ext cx="66246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我们可以根据基础解系写出通解。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/>
      <p:bldP spid="266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3315" name="Text Box 6"/>
          <p:cNvSpPr txBox="1"/>
          <p:nvPr/>
        </p:nvSpPr>
        <p:spPr>
          <a:xfrm>
            <a:off x="685800" y="525463"/>
            <a:ext cx="3402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合起来便得基础解系：.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84213" y="1270000"/>
          <a:ext cx="169227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800100" imgH="1600200" progId="Equation.3">
                  <p:embed/>
                </p:oleObj>
              </mc:Choice>
              <mc:Fallback>
                <p:oleObj name="" r:id="rId1" imgW="800100" imgH="1600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270000"/>
                        <a:ext cx="1692275" cy="338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0" name="Group 20"/>
          <p:cNvGrpSpPr/>
          <p:nvPr/>
        </p:nvGrpSpPr>
        <p:grpSpPr>
          <a:xfrm>
            <a:off x="2495550" y="1339850"/>
            <a:ext cx="4760913" cy="3241675"/>
            <a:chOff x="1572" y="844"/>
            <a:chExt cx="2999" cy="2042"/>
          </a:xfrm>
        </p:grpSpPr>
        <p:graphicFrame>
          <p:nvGraphicFramePr>
            <p:cNvPr id="13318" name="Object 7"/>
            <p:cNvGraphicFramePr>
              <a:graphicFrameLocks noChangeAspect="1"/>
            </p:cNvGraphicFramePr>
            <p:nvPr/>
          </p:nvGraphicFramePr>
          <p:xfrm>
            <a:off x="3256" y="844"/>
            <a:ext cx="1315" cy="1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1054100" imgH="1600200" progId="Equation.3">
                    <p:embed/>
                  </p:oleObj>
                </mc:Choice>
                <mc:Fallback>
                  <p:oleObj name="" r:id="rId3" imgW="1054100" imgH="16002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56" y="844"/>
                          <a:ext cx="1315" cy="19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1"/>
            <p:cNvGraphicFramePr>
              <a:graphicFrameLocks noChangeAspect="1"/>
            </p:cNvGraphicFramePr>
            <p:nvPr/>
          </p:nvGraphicFramePr>
          <p:xfrm>
            <a:off x="1572" y="845"/>
            <a:ext cx="1036" cy="2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812800" imgH="1600200" progId="Equation.3">
                    <p:embed/>
                  </p:oleObj>
                </mc:Choice>
                <mc:Fallback>
                  <p:oleObj name="" r:id="rId5" imgW="812800" imgH="1600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72" y="845"/>
                          <a:ext cx="1036" cy="20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2"/>
            <p:cNvGraphicFramePr>
              <a:graphicFrameLocks noChangeAspect="1"/>
            </p:cNvGraphicFramePr>
            <p:nvPr/>
          </p:nvGraphicFramePr>
          <p:xfrm>
            <a:off x="2784" y="1856"/>
            <a:ext cx="24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393700" imgH="203200" progId="Equation.3">
                    <p:embed/>
                  </p:oleObj>
                </mc:Choice>
                <mc:Fallback>
                  <p:oleObj name="" r:id="rId7" imgW="393700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84" y="1856"/>
                          <a:ext cx="245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05b17902-7719-4842-ab60-4a3997fa1964}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2065</Words>
  <Application>WPS 演示</Application>
  <PresentationFormat/>
  <Paragraphs>430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165</vt:i4>
      </vt:variant>
      <vt:variant>
        <vt:lpstr>幻灯片标题</vt:lpstr>
      </vt:variant>
      <vt:variant>
        <vt:i4>28</vt:i4>
      </vt:variant>
    </vt:vector>
  </HeadingPairs>
  <TitlesOfParts>
    <vt:vector size="203" baseType="lpstr">
      <vt:lpstr>Arial</vt:lpstr>
      <vt:lpstr>宋体</vt:lpstr>
      <vt:lpstr>Wingdings</vt:lpstr>
      <vt:lpstr>Times New Roman</vt:lpstr>
      <vt:lpstr>黑体</vt:lpstr>
      <vt:lpstr>隶书</vt:lpstr>
      <vt:lpstr>微软雅黑</vt:lpstr>
      <vt:lpstr>Symbol</vt:lpstr>
      <vt:lpstr>Arial Unicode MS</vt:lpstr>
      <vt:lpstr>Network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ljy</dc:creator>
  <cp:lastModifiedBy>Ggapsong</cp:lastModifiedBy>
  <cp:revision>155</cp:revision>
  <dcterms:created xsi:type="dcterms:W3CDTF">2000-05-25T14:29:50Z</dcterms:created>
  <dcterms:modified xsi:type="dcterms:W3CDTF">2019-04-03T08:38:44Z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