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9" r:id="rId3"/>
    <p:sldId id="280" r:id="rId4"/>
    <p:sldId id="271" r:id="rId5"/>
    <p:sldId id="257" r:id="rId6"/>
    <p:sldId id="274" r:id="rId7"/>
    <p:sldId id="259" r:id="rId8"/>
    <p:sldId id="272" r:id="rId9"/>
    <p:sldId id="260" r:id="rId10"/>
    <p:sldId id="261" r:id="rId11"/>
    <p:sldId id="277" r:id="rId12"/>
    <p:sldId id="263" r:id="rId13"/>
    <p:sldId id="264" r:id="rId14"/>
    <p:sldId id="275" r:id="rId15"/>
    <p:sldId id="276" r:id="rId16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99"/>
    <a:srgbClr val="66CCFF"/>
    <a:srgbClr val="FFFF00"/>
    <a:srgbClr val="FFCC99"/>
    <a:srgbClr val="FFCCFF"/>
    <a:srgbClr val="CC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15"/>
    <p:restoredTop sz="94660"/>
  </p:normalViewPr>
  <p:slideViewPr>
    <p:cSldViewPr showGuides="1">
      <p:cViewPr varScale="1">
        <p:scale>
          <a:sx n="87" d="100"/>
          <a:sy n="87" d="100"/>
        </p:scale>
        <p:origin x="15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56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3" Type="http://schemas.openxmlformats.org/officeDocument/2006/relationships/image" Target="../media/image51.wmf"/><Relationship Id="rId12" Type="http://schemas.openxmlformats.org/officeDocument/2006/relationships/image" Target="../media/image5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56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391CFF-0F58-4159-89B1-18CDF414629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1042988" cy="4876800"/>
          </a:xfrm>
          <a:prstGeom prst="rect">
            <a:avLst/>
          </a:prstGeom>
          <a:solidFill>
            <a:srgbClr val="C4C3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684213" y="1412875"/>
            <a:ext cx="8077200" cy="304800"/>
            <a:chOff x="400" y="336"/>
            <a:chExt cx="5088" cy="19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Line 6"/>
            <p:cNvSpPr/>
            <p:nvPr/>
          </p:nvSpPr>
          <p:spPr>
            <a:xfrm>
              <a:off x="400" y="432"/>
              <a:ext cx="5088" cy="0"/>
            </a:xfrm>
            <a:prstGeom prst="line">
              <a:avLst/>
            </a:prstGeom>
            <a:ln w="444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1255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2813" y="6251575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5F2A7-3BEB-4E9B-AAC0-09E29DD3088A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67E35F-2D41-47B1-A69E-AF9BFD339F4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GIF"/><Relationship Id="rId14" Type="http://schemas.openxmlformats.org/officeDocument/2006/relationships/image" Target="../media/image1.GI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468313" cy="4876800"/>
          </a:xfrm>
          <a:prstGeom prst="rect">
            <a:avLst/>
          </a:prstGeom>
          <a:solidFill>
            <a:srgbClr val="C7C6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/>
          <p:nvPr/>
        </p:nvSpPr>
        <p:spPr>
          <a:xfrm>
            <a:off x="468313" y="1052513"/>
            <a:ext cx="8305800" cy="0"/>
          </a:xfrm>
          <a:prstGeom prst="line">
            <a:avLst/>
          </a:prstGeom>
          <a:ln w="28575" cap="flat" cmpd="sng">
            <a:solidFill>
              <a:srgbClr val="8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574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0DEF1-50C3-4950-8A4D-B43D7F832A8E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线性空间的定义与简单性质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E88449-65B1-4090-96A2-58C4AC161E0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9"/>
          <p:cNvSpPr/>
          <p:nvPr/>
        </p:nvSpPr>
        <p:spPr>
          <a:xfrm flipV="1">
            <a:off x="0" y="4868863"/>
            <a:ext cx="468313" cy="7937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" name="Rectangle 1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7" name="Picture 13" descr="84">
            <a:hlinkClick r:id="" tooltip="下一页" action="ppaction://hlinkshowjump?jump=nex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172450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 descr="85">
            <a:hlinkClick r:id="" tooltip="上一页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67625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69.wmf"/><Relationship Id="rId22" Type="http://schemas.openxmlformats.org/officeDocument/2006/relationships/oleObject" Target="../embeddings/oleObject65.bin"/><Relationship Id="rId21" Type="http://schemas.openxmlformats.org/officeDocument/2006/relationships/image" Target="../media/image68.wmf"/><Relationship Id="rId20" Type="http://schemas.openxmlformats.org/officeDocument/2006/relationships/oleObject" Target="../embeddings/oleObject64.bin"/><Relationship Id="rId2" Type="http://schemas.openxmlformats.org/officeDocument/2006/relationships/image" Target="../media/image60.wmf"/><Relationship Id="rId19" Type="http://schemas.openxmlformats.org/officeDocument/2006/relationships/image" Target="../media/image67.wmf"/><Relationship Id="rId18" Type="http://schemas.openxmlformats.org/officeDocument/2006/relationships/oleObject" Target="../embeddings/oleObject63.bin"/><Relationship Id="rId17" Type="http://schemas.openxmlformats.org/officeDocument/2006/relationships/image" Target="../media/image66.wmf"/><Relationship Id="rId16" Type="http://schemas.openxmlformats.org/officeDocument/2006/relationships/oleObject" Target="../embeddings/oleObject62.bin"/><Relationship Id="rId15" Type="http://schemas.openxmlformats.org/officeDocument/2006/relationships/image" Target="../media/image65.wmf"/><Relationship Id="rId14" Type="http://schemas.openxmlformats.org/officeDocument/2006/relationships/oleObject" Target="../embeddings/oleObject61.bin"/><Relationship Id="rId13" Type="http://schemas.openxmlformats.org/officeDocument/2006/relationships/image" Target="../media/image64.wmf"/><Relationship Id="rId12" Type="http://schemas.openxmlformats.org/officeDocument/2006/relationships/oleObject" Target="../embeddings/oleObject60.bin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0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3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wmf"/><Relationship Id="rId1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51.w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8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116013" y="2276475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线性空间的定义 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878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16013" y="3357563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二、线性空间的简单性质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878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0825" y="260350"/>
            <a:ext cx="7848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§4.1  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线性空间的定义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及其性质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/>
      <p:bldP spid="1187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21" name="Rectangle 5"/>
          <p:cNvSpPr/>
          <p:nvPr/>
        </p:nvSpPr>
        <p:spPr>
          <a:xfrm>
            <a:off x="468313" y="1052513"/>
            <a:ext cx="8281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即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sz="1000" b="1" i="1" dirty="0">
                <a:latin typeface="Times New Roman" panose="02020603050405020304" pitchFamily="18" charset="0"/>
              </a:rPr>
              <a:t>　</a:t>
            </a:r>
            <a:r>
              <a:rPr lang="zh-CN" altLang="en-US" b="1" dirty="0"/>
              <a:t>阶方阵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/>
              <a:t>的实系数多项式的全体，则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关于矩阵</a:t>
            </a:r>
            <a:endParaRPr lang="zh-CN" altLang="en-US" b="1" dirty="0"/>
          </a:p>
        </p:txBody>
      </p:sp>
      <p:grpSp>
        <p:nvGrpSpPr>
          <p:cNvPr id="111630" name="Group 14"/>
          <p:cNvGrpSpPr/>
          <p:nvPr/>
        </p:nvGrpSpPr>
        <p:grpSpPr>
          <a:xfrm>
            <a:off x="827088" y="333375"/>
            <a:ext cx="6554787" cy="647700"/>
            <a:chOff x="476" y="255"/>
            <a:chExt cx="4129" cy="408"/>
          </a:xfrm>
        </p:grpSpPr>
        <p:sp>
          <p:nvSpPr>
            <p:cNvPr id="13326" name="Rectangle 4"/>
            <p:cNvSpPr/>
            <p:nvPr/>
          </p:nvSpPr>
          <p:spPr>
            <a:xfrm>
              <a:off x="476" y="301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</a:rPr>
                <a:t>例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b="1" dirty="0">
                  <a:solidFill>
                    <a:schemeClr val="accent2"/>
                  </a:solidFill>
                </a:rPr>
                <a:t>　</a:t>
              </a:r>
              <a:r>
                <a:rPr lang="zh-CN" altLang="en-US" b="1" dirty="0"/>
                <a:t>令　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7" name="Object 6"/>
            <p:cNvGraphicFramePr>
              <a:graphicFrameLocks noChangeAspect="1"/>
            </p:cNvGraphicFramePr>
            <p:nvPr/>
          </p:nvGraphicFramePr>
          <p:xfrm>
            <a:off x="1429" y="255"/>
            <a:ext cx="317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5041900" imgH="647700" progId="Equation.DSMT4">
                    <p:embed/>
                  </p:oleObj>
                </mc:Choice>
                <mc:Fallback>
                  <p:oleObj name="" r:id="rId1" imgW="5041900" imgH="6477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29" y="255"/>
                          <a:ext cx="3176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3" name="Rectangle 7"/>
          <p:cNvSpPr/>
          <p:nvPr/>
        </p:nvSpPr>
        <p:spPr>
          <a:xfrm>
            <a:off x="431800" y="1628775"/>
            <a:ext cx="8243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的加法和数量乘法构成实数域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/>
              <a:t>上的线性空间．</a:t>
            </a:r>
            <a:endParaRPr lang="zh-CN" altLang="en-US" b="1" dirty="0"/>
          </a:p>
        </p:txBody>
      </p:sp>
      <p:sp>
        <p:nvSpPr>
          <p:cNvPr id="111624" name="Rectangle 8"/>
          <p:cNvSpPr/>
          <p:nvPr/>
        </p:nvSpPr>
        <p:spPr>
          <a:xfrm>
            <a:off x="827088" y="2205038"/>
            <a:ext cx="8713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</a:rPr>
              <a:t>证：</a:t>
            </a:r>
            <a:r>
              <a:rPr lang="zh-CN" altLang="en-US" b="1" dirty="0"/>
              <a:t>根据矩阵的加法和数量乘法运算可知</a:t>
            </a:r>
            <a:endParaRPr lang="zh-CN" altLang="en-US" b="1" dirty="0"/>
          </a:p>
        </p:txBody>
      </p:sp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1187450" y="2924175"/>
          <a:ext cx="525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5257800" imgH="419100" progId="Equation.DSMT4">
                  <p:embed/>
                </p:oleObj>
              </mc:Choice>
              <mc:Fallback>
                <p:oleObj name="" r:id="rId3" imgW="5257800" imgH="419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924175"/>
                        <a:ext cx="525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31" name="Group 15"/>
          <p:cNvGrpSpPr/>
          <p:nvPr/>
        </p:nvGrpSpPr>
        <p:grpSpPr>
          <a:xfrm>
            <a:off x="611188" y="3357563"/>
            <a:ext cx="4802187" cy="519112"/>
            <a:chOff x="385" y="2387"/>
            <a:chExt cx="3025" cy="327"/>
          </a:xfrm>
        </p:grpSpPr>
        <p:sp>
          <p:nvSpPr>
            <p:cNvPr id="13324" name="Rectangle 10"/>
            <p:cNvSpPr/>
            <p:nvPr/>
          </p:nvSpPr>
          <p:spPr>
            <a:xfrm>
              <a:off x="385" y="2387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/>
                <a:t>其中，</a:t>
              </a:r>
              <a:endParaRPr lang="zh-CN" altLang="en-US" b="1" dirty="0"/>
            </a:p>
          </p:txBody>
        </p:sp>
        <p:graphicFrame>
          <p:nvGraphicFramePr>
            <p:cNvPr id="13325" name="Object 11"/>
            <p:cNvGraphicFramePr>
              <a:graphicFrameLocks noChangeAspect="1"/>
            </p:cNvGraphicFramePr>
            <p:nvPr/>
          </p:nvGraphicFramePr>
          <p:xfrm>
            <a:off x="1066" y="2432"/>
            <a:ext cx="23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3721100" imgH="419100" progId="Equation.DSMT4">
                    <p:embed/>
                  </p:oleObj>
                </mc:Choice>
                <mc:Fallback>
                  <p:oleObj name="" r:id="rId5" imgW="3721100" imgH="4191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6" y="2432"/>
                          <a:ext cx="234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8" name="Rectangle 12"/>
          <p:cNvSpPr/>
          <p:nvPr/>
        </p:nvSpPr>
        <p:spPr>
          <a:xfrm>
            <a:off x="431800" y="3933825"/>
            <a:ext cx="9756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又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中含有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/>
              <a:t>的零多项式，即零矩阵</a:t>
            </a:r>
            <a:r>
              <a:rPr lang="en-US" altLang="zh-CN" b="1" dirty="0"/>
              <a:t>0</a:t>
            </a:r>
            <a:r>
              <a:rPr lang="zh-CN" altLang="en-US" b="1" dirty="0"/>
              <a:t>，为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的零元素</a:t>
            </a:r>
            <a:r>
              <a:rPr lang="en-US" altLang="zh-CN" b="1" dirty="0"/>
              <a:t>.</a:t>
            </a:r>
            <a:endParaRPr lang="en-US" altLang="zh-CN" b="1" dirty="0"/>
          </a:p>
        </p:txBody>
      </p:sp>
      <p:sp>
        <p:nvSpPr>
          <p:cNvPr id="111629" name="Rectangle 13"/>
          <p:cNvSpPr/>
          <p:nvPr/>
        </p:nvSpPr>
        <p:spPr>
          <a:xfrm>
            <a:off x="431800" y="4581525"/>
            <a:ext cx="9756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以</a:t>
            </a:r>
            <a:r>
              <a:rPr lang="zh-CN" altLang="en-US" sz="900" b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sz="9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/>
              <a:t>的各项系数的相反数为系数作成的多项式记为</a:t>
            </a:r>
            <a:endParaRPr lang="zh-CN" altLang="en-US" b="1" dirty="0"/>
          </a:p>
        </p:txBody>
      </p:sp>
      <p:sp>
        <p:nvSpPr>
          <p:cNvPr id="111633" name="Rectangle 17"/>
          <p:cNvSpPr/>
          <p:nvPr/>
        </p:nvSpPr>
        <p:spPr>
          <a:xfrm>
            <a:off x="611188" y="5157788"/>
            <a:ext cx="9577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/>
              <a:t> , </a:t>
            </a:r>
            <a:r>
              <a:rPr lang="zh-CN" altLang="en-US" b="1" dirty="0"/>
              <a:t>则</a:t>
            </a:r>
            <a:r>
              <a:rPr lang="zh-CN" altLang="en-US" sz="900" b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(A)</a:t>
            </a:r>
            <a:r>
              <a:rPr lang="zh-CN" altLang="en-US" b="1" dirty="0"/>
              <a:t>有负元素－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(A)</a:t>
            </a:r>
            <a:r>
              <a:rPr lang="en-US" altLang="zh-CN" b="1" dirty="0"/>
              <a:t>. </a:t>
            </a:r>
            <a:r>
              <a:rPr lang="zh-CN" altLang="en-US" b="1" dirty="0"/>
              <a:t>由于矩阵的加法与数</a:t>
            </a:r>
            <a:endParaRPr lang="zh-CN" altLang="en-US" b="1" dirty="0"/>
          </a:p>
        </p:txBody>
      </p:sp>
      <p:sp>
        <p:nvSpPr>
          <p:cNvPr id="111635" name="Rectangle 19"/>
          <p:cNvSpPr/>
          <p:nvPr/>
        </p:nvSpPr>
        <p:spPr>
          <a:xfrm>
            <a:off x="395288" y="5734050"/>
            <a:ext cx="93614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乘满足其他各条，故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为实数域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/>
              <a:t>上的线性空间</a:t>
            </a:r>
            <a:r>
              <a:rPr lang="en-US" altLang="zh-CN" b="1" dirty="0"/>
              <a:t>.</a:t>
            </a:r>
            <a:endParaRPr lang="en-US" altLang="zh-CN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3" grpId="0"/>
      <p:bldP spid="111624" grpId="0"/>
      <p:bldP spid="111628" grpId="0"/>
      <p:bldP spid="111629" grpId="0"/>
      <p:bldP spid="111633" grpId="0"/>
      <p:bldP spid="1116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27088" y="1268413"/>
            <a:ext cx="7704137" cy="57626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</a:rPr>
              <a:t>零元素是唯一的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9251" name="Group 35"/>
          <p:cNvGrpSpPr/>
          <p:nvPr/>
        </p:nvGrpSpPr>
        <p:grpSpPr>
          <a:xfrm>
            <a:off x="827088" y="3068638"/>
            <a:ext cx="7704137" cy="530225"/>
            <a:chOff x="385" y="1661"/>
            <a:chExt cx="4853" cy="334"/>
          </a:xfrm>
        </p:grpSpPr>
        <p:sp>
          <p:nvSpPr>
            <p:cNvPr id="14351" name="Text Box 6"/>
            <p:cNvSpPr txBox="1"/>
            <p:nvPr/>
          </p:nvSpPr>
          <p:spPr>
            <a:xfrm>
              <a:off x="385" y="1661"/>
              <a:ext cx="485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b="1" dirty="0">
                  <a:latin typeface="宋体" panose="02010600030101010101" pitchFamily="2" charset="-122"/>
                </a:rPr>
                <a:t>      ，的负元素是唯一的，记为</a:t>
              </a:r>
              <a:r>
                <a:rPr lang="en-US" altLang="zh-CN" b="1" dirty="0">
                  <a:latin typeface="宋体" panose="02010600030101010101" pitchFamily="2" charset="-122"/>
                </a:rPr>
                <a:t>-   </a:t>
              </a:r>
              <a:r>
                <a:rPr lang="zh-CN" altLang="en-US" b="1" dirty="0">
                  <a:latin typeface="宋体" panose="02010600030101010101" pitchFamily="2" charset="-122"/>
                </a:rPr>
                <a:t>．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2" name="Object 7"/>
            <p:cNvGraphicFramePr>
              <a:graphicFrameLocks noChangeAspect="1"/>
            </p:cNvGraphicFramePr>
            <p:nvPr/>
          </p:nvGraphicFramePr>
          <p:xfrm>
            <a:off x="703" y="1706"/>
            <a:ext cx="80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508000" imgH="177800" progId="Equation.DSMT4">
                    <p:embed/>
                  </p:oleObj>
                </mc:Choice>
                <mc:Fallback>
                  <p:oleObj name="" r:id="rId1" imgW="508000" imgH="177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1706"/>
                          <a:ext cx="803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53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" y="1729"/>
              <a:ext cx="240" cy="22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252" name="Group 36"/>
          <p:cNvGrpSpPr/>
          <p:nvPr/>
        </p:nvGrpSpPr>
        <p:grpSpPr>
          <a:xfrm>
            <a:off x="755650" y="3716338"/>
            <a:ext cx="7696200" cy="457200"/>
            <a:chOff x="657" y="2115"/>
            <a:chExt cx="4848" cy="288"/>
          </a:xfrm>
        </p:grpSpPr>
        <p:sp>
          <p:nvSpPr>
            <p:cNvPr id="14349" name="Rectangle 10"/>
            <p:cNvSpPr/>
            <p:nvPr/>
          </p:nvSpPr>
          <p:spPr>
            <a:xfrm>
              <a:off x="657" y="2115"/>
              <a:ext cx="48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33CC"/>
                  </a:solidFill>
                  <a:latin typeface="宋体" panose="02010600030101010101" pitchFamily="2" charset="-122"/>
                </a:rPr>
                <a:t>证明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：假设  有两个负元素 </a:t>
              </a: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γ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，则有　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0" name="Object 11"/>
            <p:cNvGraphicFramePr>
              <a:graphicFrameLocks noChangeAspect="1"/>
            </p:cNvGraphicFramePr>
            <p:nvPr/>
          </p:nvGraphicFramePr>
          <p:xfrm>
            <a:off x="1655" y="2160"/>
            <a:ext cx="27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4" imgW="152400" imgH="139700" progId="Equation.DSMT4">
                    <p:embed/>
                  </p:oleObj>
                </mc:Choice>
                <mc:Fallback>
                  <p:oleObj name="" r:id="rId4" imgW="152400" imgH="1397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55" y="2160"/>
                          <a:ext cx="27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Rectangle 14"/>
          <p:cNvSpPr/>
          <p:nvPr/>
        </p:nvSpPr>
        <p:spPr>
          <a:xfrm>
            <a:off x="4495800" y="33575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9239" name="Rectangle 23"/>
          <p:cNvSpPr/>
          <p:nvPr/>
        </p:nvSpPr>
        <p:spPr>
          <a:xfrm>
            <a:off x="611188" y="5589588"/>
            <a:ext cx="56165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◇</a:t>
            </a:r>
            <a:r>
              <a:rPr lang="zh-CN" altLang="en-US" b="1" dirty="0">
                <a:latin typeface="宋体" panose="02010600030101010101" pitchFamily="2" charset="-122"/>
              </a:rPr>
              <a:t>利用负元素，我们定义</a:t>
            </a:r>
            <a:r>
              <a:rPr lang="zh-CN" altLang="en-US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减法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242" name="Rectangle 26"/>
          <p:cNvSpPr/>
          <p:nvPr/>
        </p:nvSpPr>
        <p:spPr>
          <a:xfrm>
            <a:off x="1763713" y="2492375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＋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244" name="Rectangle 28"/>
          <p:cNvSpPr/>
          <p:nvPr/>
        </p:nvSpPr>
        <p:spPr>
          <a:xfrm>
            <a:off x="755650" y="1916113"/>
            <a:ext cx="8785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sz="2400" b="1" dirty="0">
                <a:latin typeface="Times New Roman" panose="02020603050405020304" pitchFamily="18" charset="0"/>
              </a:rPr>
              <a:t>：假设线性空间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有两个零元素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468313" y="4941888"/>
          <a:ext cx="8413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3886200" imgH="203200" progId="Equation.DSMT4">
                  <p:embed/>
                </p:oleObj>
              </mc:Choice>
              <mc:Fallback>
                <p:oleObj name="" r:id="rId5" imgW="3886200" imgH="203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4941888"/>
                        <a:ext cx="84137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1979613" y="4292600"/>
          <a:ext cx="3527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548765" imgH="215900" progId="Equation.DSMT4">
                  <p:embed/>
                </p:oleObj>
              </mc:Choice>
              <mc:Fallback>
                <p:oleObj name="" r:id="rId7" imgW="1548765" imgH="215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4292600"/>
                        <a:ext cx="35274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5651500" y="5589588"/>
          <a:ext cx="26654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1104900" imgH="203200" progId="Equation.DSMT4">
                  <p:embed/>
                </p:oleObj>
              </mc:Choice>
              <mc:Fallback>
                <p:oleObj name="" r:id="rId9" imgW="1104900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1500" y="5589588"/>
                        <a:ext cx="2665413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11188" y="260350"/>
            <a:ext cx="82819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二、线性空间的简单性质 </a:t>
            </a:r>
            <a:endParaRPr kumimoji="0" lang="zh-CN" altLang="en-US" sz="42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39" grpId="0"/>
      <p:bldP spid="9242" grpId="0"/>
      <p:bldP spid="9244" grpId="0"/>
      <p:bldP spid="92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98" name="Group 58"/>
          <p:cNvGrpSpPr/>
          <p:nvPr/>
        </p:nvGrpSpPr>
        <p:grpSpPr>
          <a:xfrm>
            <a:off x="900113" y="2205038"/>
            <a:ext cx="4343400" cy="457200"/>
            <a:chOff x="1066" y="935"/>
            <a:chExt cx="2736" cy="288"/>
          </a:xfrm>
        </p:grpSpPr>
        <p:sp>
          <p:nvSpPr>
            <p:cNvPr id="15397" name="Text Box 15"/>
            <p:cNvSpPr txBox="1"/>
            <p:nvPr/>
          </p:nvSpPr>
          <p:spPr>
            <a:xfrm>
              <a:off x="1066" y="935"/>
              <a:ext cx="273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∴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两边加上    即得 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0</a:t>
              </a:r>
              <a:r>
                <a:rPr lang="en-US" altLang="zh-CN" sz="2400" dirty="0">
                  <a:latin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</a:rPr>
                <a:t>＝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dirty="0">
                  <a:latin typeface="宋体" panose="02010600030101010101" pitchFamily="2" charset="-122"/>
                </a:rPr>
                <a:t>；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8" name="Object 16"/>
            <p:cNvGraphicFramePr>
              <a:graphicFrameLocks noChangeAspect="1"/>
            </p:cNvGraphicFramePr>
            <p:nvPr/>
          </p:nvGraphicFramePr>
          <p:xfrm>
            <a:off x="2095" y="983"/>
            <a:ext cx="36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241300" imgH="139700" progId="Equation.DSMT4">
                    <p:embed/>
                  </p:oleObj>
                </mc:Choice>
                <mc:Fallback>
                  <p:oleObj name="" r:id="rId1" imgW="241300" imgH="1397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95" y="983"/>
                          <a:ext cx="363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9" name="Object 13"/>
            <p:cNvGraphicFramePr>
              <a:graphicFrameLocks noChangeAspect="1"/>
            </p:cNvGraphicFramePr>
            <p:nvPr/>
          </p:nvGraphicFramePr>
          <p:xfrm>
            <a:off x="3061" y="981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152400" imgH="139700" progId="Equation.DSMT4">
                    <p:embed/>
                  </p:oleObj>
                </mc:Choice>
                <mc:Fallback>
                  <p:oleObj name="" r:id="rId3" imgW="152400" imgH="1397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1" y="981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7" name="Group 17"/>
          <p:cNvGrpSpPr/>
          <p:nvPr/>
        </p:nvGrpSpPr>
        <p:grpSpPr>
          <a:xfrm>
            <a:off x="755650" y="2781300"/>
            <a:ext cx="4719638" cy="542925"/>
            <a:chOff x="1200" y="1008"/>
            <a:chExt cx="2973" cy="342"/>
          </a:xfrm>
        </p:grpSpPr>
        <p:sp>
          <p:nvSpPr>
            <p:cNvPr id="15395" name="Rectangle 18"/>
            <p:cNvSpPr/>
            <p:nvPr/>
          </p:nvSpPr>
          <p:spPr>
            <a:xfrm>
              <a:off x="1200" y="1017"/>
              <a:ext cx="4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∵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6" name="Object 19"/>
            <p:cNvGraphicFramePr>
              <a:graphicFrameLocks noChangeAspect="1"/>
            </p:cNvGraphicFramePr>
            <p:nvPr/>
          </p:nvGraphicFramePr>
          <p:xfrm>
            <a:off x="1584" y="1008"/>
            <a:ext cx="258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1511300" imgH="203200" progId="Equation.DSMT4">
                    <p:embed/>
                  </p:oleObj>
                </mc:Choice>
                <mc:Fallback>
                  <p:oleObj name="" r:id="rId5" imgW="1511300" imgH="2032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84" y="1008"/>
                          <a:ext cx="2589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0" name="Group 20"/>
          <p:cNvGrpSpPr/>
          <p:nvPr/>
        </p:nvGrpSpPr>
        <p:grpSpPr>
          <a:xfrm>
            <a:off x="755650" y="3284538"/>
            <a:ext cx="4800600" cy="533400"/>
            <a:chOff x="1200" y="1392"/>
            <a:chExt cx="3024" cy="336"/>
          </a:xfrm>
        </p:grpSpPr>
        <p:sp>
          <p:nvSpPr>
            <p:cNvPr id="15392" name="Text Box 21"/>
            <p:cNvSpPr txBox="1"/>
            <p:nvPr/>
          </p:nvSpPr>
          <p:spPr>
            <a:xfrm>
              <a:off x="1200" y="1440"/>
              <a:ext cx="120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∴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两边加上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93" name="Object 22"/>
            <p:cNvGraphicFramePr>
              <a:graphicFrameLocks noChangeAspect="1"/>
            </p:cNvGraphicFramePr>
            <p:nvPr/>
          </p:nvGraphicFramePr>
          <p:xfrm>
            <a:off x="2244" y="1440"/>
            <a:ext cx="45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7" imgW="330200" imgH="177800" progId="Equation.DSMT4">
                    <p:embed/>
                  </p:oleObj>
                </mc:Choice>
                <mc:Fallback>
                  <p:oleObj name="" r:id="rId7" imgW="330200" imgH="1778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44" y="1440"/>
                          <a:ext cx="453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Text Box 23"/>
            <p:cNvSpPr txBox="1"/>
            <p:nvPr/>
          </p:nvSpPr>
          <p:spPr>
            <a:xfrm>
              <a:off x="2736" y="1392"/>
              <a:ext cx="14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；即得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dirty="0">
                  <a:latin typeface="宋体" panose="02010600030101010101" pitchFamily="2" charset="-122"/>
                </a:rPr>
                <a:t>＝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 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5" name="Rectangle 24"/>
          <p:cNvSpPr/>
          <p:nvPr/>
        </p:nvSpPr>
        <p:spPr>
          <a:xfrm>
            <a:off x="3276600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0265" name="Group 25"/>
          <p:cNvGrpSpPr/>
          <p:nvPr/>
        </p:nvGrpSpPr>
        <p:grpSpPr>
          <a:xfrm>
            <a:off x="755650" y="3933825"/>
            <a:ext cx="7010400" cy="533400"/>
            <a:chOff x="1200" y="1776"/>
            <a:chExt cx="4416" cy="336"/>
          </a:xfrm>
        </p:grpSpPr>
        <p:graphicFrame>
          <p:nvGraphicFramePr>
            <p:cNvPr id="15390" name="Object 26"/>
            <p:cNvGraphicFramePr>
              <a:graphicFrameLocks noChangeAspect="1"/>
            </p:cNvGraphicFramePr>
            <p:nvPr/>
          </p:nvGraphicFramePr>
          <p:xfrm>
            <a:off x="1488" y="1776"/>
            <a:ext cx="412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9" imgW="2590800" imgH="203200" progId="Equation.DSMT4">
                    <p:embed/>
                  </p:oleObj>
                </mc:Choice>
                <mc:Fallback>
                  <p:oleObj name="" r:id="rId9" imgW="2590800" imgH="2032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88" y="1776"/>
                          <a:ext cx="4128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Text Box 27"/>
            <p:cNvSpPr txBox="1"/>
            <p:nvPr/>
          </p:nvSpPr>
          <p:spPr>
            <a:xfrm>
              <a:off x="1200" y="1824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∵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7" name="Rectangle 28"/>
          <p:cNvSpPr/>
          <p:nvPr/>
        </p:nvSpPr>
        <p:spPr>
          <a:xfrm>
            <a:off x="4495800" y="33575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5368" name="Rectangle 29"/>
          <p:cNvSpPr/>
          <p:nvPr/>
        </p:nvSpPr>
        <p:spPr>
          <a:xfrm>
            <a:off x="4195763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0270" name="Group 30"/>
          <p:cNvGrpSpPr/>
          <p:nvPr/>
        </p:nvGrpSpPr>
        <p:grpSpPr>
          <a:xfrm>
            <a:off x="755650" y="4581525"/>
            <a:ext cx="4624388" cy="481013"/>
            <a:chOff x="1200" y="2097"/>
            <a:chExt cx="2913" cy="303"/>
          </a:xfrm>
        </p:grpSpPr>
        <p:sp>
          <p:nvSpPr>
            <p:cNvPr id="15387" name="Text Box 31"/>
            <p:cNvSpPr txBox="1"/>
            <p:nvPr/>
          </p:nvSpPr>
          <p:spPr>
            <a:xfrm>
              <a:off x="1200" y="2112"/>
              <a:ext cx="22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∴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两边加上－  即得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8" name="Object 32"/>
            <p:cNvGraphicFramePr>
              <a:graphicFrameLocks noChangeAspect="1"/>
            </p:cNvGraphicFramePr>
            <p:nvPr/>
          </p:nvGraphicFramePr>
          <p:xfrm>
            <a:off x="2400" y="2160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1" imgW="152400" imgH="139700" progId="Equation.DSMT4">
                    <p:embed/>
                  </p:oleObj>
                </mc:Choice>
                <mc:Fallback>
                  <p:oleObj name="" r:id="rId11" imgW="152400" imgH="1397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0" y="2160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33"/>
            <p:cNvGraphicFramePr>
              <a:graphicFrameLocks noChangeAspect="1"/>
            </p:cNvGraphicFramePr>
            <p:nvPr/>
          </p:nvGraphicFramePr>
          <p:xfrm>
            <a:off x="2988" y="2097"/>
            <a:ext cx="112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2" imgW="799465" imgH="203200" progId="Equation.DSMT4">
                    <p:embed/>
                  </p:oleObj>
                </mc:Choice>
                <mc:Fallback>
                  <p:oleObj name="" r:id="rId12" imgW="799465" imgH="2032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88" y="2097"/>
                          <a:ext cx="1125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0" name="Rectangle 34"/>
          <p:cNvSpPr/>
          <p:nvPr/>
        </p:nvSpPr>
        <p:spPr>
          <a:xfrm>
            <a:off x="3490913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0307" name="Group 67"/>
          <p:cNvGrpSpPr/>
          <p:nvPr/>
        </p:nvGrpSpPr>
        <p:grpSpPr>
          <a:xfrm>
            <a:off x="684213" y="5157788"/>
            <a:ext cx="5875337" cy="495300"/>
            <a:chOff x="295" y="2659"/>
            <a:chExt cx="3701" cy="312"/>
          </a:xfrm>
        </p:grpSpPr>
        <p:sp>
          <p:nvSpPr>
            <p:cNvPr id="15385" name="Text Box 36"/>
            <p:cNvSpPr txBox="1"/>
            <p:nvPr/>
          </p:nvSpPr>
          <p:spPr>
            <a:xfrm>
              <a:off x="295" y="2659"/>
              <a:ext cx="7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∵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6" name="Object 37"/>
            <p:cNvGraphicFramePr>
              <a:graphicFrameLocks noChangeAspect="1"/>
            </p:cNvGraphicFramePr>
            <p:nvPr/>
          </p:nvGraphicFramePr>
          <p:xfrm>
            <a:off x="508" y="2659"/>
            <a:ext cx="34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4" imgW="2235200" imgH="203200" progId="Equation.DSMT4">
                    <p:embed/>
                  </p:oleObj>
                </mc:Choice>
                <mc:Fallback>
                  <p:oleObj name="" r:id="rId14" imgW="2235200" imgH="2032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08" y="2659"/>
                          <a:ext cx="348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2" name="Rectangle 38"/>
          <p:cNvSpPr/>
          <p:nvPr/>
        </p:nvSpPr>
        <p:spPr>
          <a:xfrm>
            <a:off x="4414838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0280" name="Group 40"/>
          <p:cNvGrpSpPr/>
          <p:nvPr/>
        </p:nvGrpSpPr>
        <p:grpSpPr>
          <a:xfrm>
            <a:off x="684213" y="5734050"/>
            <a:ext cx="5961062" cy="460375"/>
            <a:chOff x="1200" y="2832"/>
            <a:chExt cx="3755" cy="290"/>
          </a:xfrm>
        </p:grpSpPr>
        <p:sp>
          <p:nvSpPr>
            <p:cNvPr id="15380" name="Text Box 41"/>
            <p:cNvSpPr txBox="1"/>
            <p:nvPr/>
          </p:nvSpPr>
          <p:spPr>
            <a:xfrm>
              <a:off x="2640" y="2832"/>
              <a:ext cx="57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即得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381" name="Group 42"/>
            <p:cNvGrpSpPr/>
            <p:nvPr/>
          </p:nvGrpSpPr>
          <p:grpSpPr>
            <a:xfrm>
              <a:off x="1200" y="2832"/>
              <a:ext cx="3755" cy="290"/>
              <a:chOff x="1200" y="2832"/>
              <a:chExt cx="3755" cy="290"/>
            </a:xfrm>
          </p:grpSpPr>
          <p:sp>
            <p:nvSpPr>
              <p:cNvPr id="15382" name="Text Box 43"/>
              <p:cNvSpPr txBox="1"/>
              <p:nvPr/>
            </p:nvSpPr>
            <p:spPr>
              <a:xfrm>
                <a:off x="1200" y="2832"/>
                <a:ext cx="115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宋体" panose="02010600030101010101" pitchFamily="2" charset="-122"/>
                  </a:rPr>
                  <a:t>∴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两边加上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83" name="Object 44"/>
              <p:cNvGraphicFramePr>
                <a:graphicFrameLocks noChangeAspect="1"/>
              </p:cNvGraphicFramePr>
              <p:nvPr/>
            </p:nvGraphicFramePr>
            <p:xfrm>
              <a:off x="2256" y="2845"/>
              <a:ext cx="4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16" imgW="317500" imgH="203200" progId="Equation.DSMT4">
                      <p:embed/>
                    </p:oleObj>
                  </mc:Choice>
                  <mc:Fallback>
                    <p:oleObj name="" r:id="rId16" imgW="317500" imgH="203200" progId="Equation.DSMT4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56" y="2845"/>
                            <a:ext cx="432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Object 45"/>
              <p:cNvGraphicFramePr>
                <a:graphicFrameLocks noChangeAspect="1"/>
              </p:cNvGraphicFramePr>
              <p:nvPr/>
            </p:nvGraphicFramePr>
            <p:xfrm>
              <a:off x="3065" y="2832"/>
              <a:ext cx="189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18" imgW="1307465" imgH="203200" progId="Equation.DSMT4">
                      <p:embed/>
                    </p:oleObj>
                  </mc:Choice>
                  <mc:Fallback>
                    <p:oleObj name="" r:id="rId18" imgW="1307465" imgH="203200" progId="Equation.DSMT4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065" y="2832"/>
                            <a:ext cx="189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293" name="Object 53"/>
          <p:cNvGraphicFramePr>
            <a:graphicFrameLocks noChangeAspect="1"/>
          </p:cNvGraphicFramePr>
          <p:nvPr/>
        </p:nvGraphicFramePr>
        <p:xfrm>
          <a:off x="1116013" y="549275"/>
          <a:ext cx="5038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0" imgW="4546600" imgH="939800" progId="Equation.DSMT4">
                  <p:embed/>
                </p:oleObj>
              </mc:Choice>
              <mc:Fallback>
                <p:oleObj name="" r:id="rId20" imgW="4546600" imgH="939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013" y="549275"/>
                        <a:ext cx="50387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54"/>
          <p:cNvSpPr/>
          <p:nvPr/>
        </p:nvSpPr>
        <p:spPr>
          <a:xfrm>
            <a:off x="539750" y="476250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05" name="Group 65"/>
          <p:cNvGrpSpPr/>
          <p:nvPr/>
        </p:nvGrpSpPr>
        <p:grpSpPr>
          <a:xfrm>
            <a:off x="684213" y="1557338"/>
            <a:ext cx="5308600" cy="550862"/>
            <a:chOff x="431" y="572"/>
            <a:chExt cx="3344" cy="347"/>
          </a:xfrm>
        </p:grpSpPr>
        <p:sp>
          <p:nvSpPr>
            <p:cNvPr id="15377" name="Rectangle 10"/>
            <p:cNvSpPr/>
            <p:nvPr/>
          </p:nvSpPr>
          <p:spPr>
            <a:xfrm>
              <a:off x="1066" y="618"/>
              <a:ext cx="12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∵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8" name="Object 11"/>
            <p:cNvGraphicFramePr>
              <a:graphicFrameLocks noChangeAspect="1"/>
            </p:cNvGraphicFramePr>
            <p:nvPr/>
          </p:nvGraphicFramePr>
          <p:xfrm>
            <a:off x="1396" y="572"/>
            <a:ext cx="237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2" imgW="1371600" imgH="203200" progId="Equation.DSMT4">
                    <p:embed/>
                  </p:oleObj>
                </mc:Choice>
                <mc:Fallback>
                  <p:oleObj name="" r:id="rId22" imgW="1371600" imgH="203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96" y="572"/>
                          <a:ext cx="2379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Rectangle 57"/>
            <p:cNvSpPr/>
            <p:nvPr/>
          </p:nvSpPr>
          <p:spPr>
            <a:xfrm>
              <a:off x="431" y="572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33CC"/>
                  </a:solidFill>
                  <a:latin typeface="宋体" panose="02010600030101010101" pitchFamily="2" charset="-122"/>
                </a:rPr>
                <a:t>证明</a:t>
              </a:r>
              <a:r>
                <a:rPr lang="zh-CN" altLang="en-US" b="1" dirty="0">
                  <a:latin typeface="宋体" panose="02010600030101010101" pitchFamily="2" charset="-122"/>
                </a:rPr>
                <a:t>：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188" name="Group 4"/>
          <p:cNvGrpSpPr/>
          <p:nvPr/>
        </p:nvGrpSpPr>
        <p:grpSpPr>
          <a:xfrm>
            <a:off x="684213" y="404813"/>
            <a:ext cx="6121400" cy="519112"/>
            <a:chOff x="476" y="3566"/>
            <a:chExt cx="3856" cy="327"/>
          </a:xfrm>
        </p:grpSpPr>
        <p:sp>
          <p:nvSpPr>
            <p:cNvPr id="16393" name="Text Box 5"/>
            <p:cNvSpPr txBox="1"/>
            <p:nvPr/>
          </p:nvSpPr>
          <p:spPr>
            <a:xfrm>
              <a:off x="476" y="3566"/>
              <a:ext cx="140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、</a:t>
              </a:r>
              <a:r>
                <a:rPr lang="zh-CN" altLang="en-US" b="1" dirty="0">
                  <a:latin typeface="Times New Roman" panose="02020603050405020304" pitchFamily="18" charset="0"/>
                </a:rPr>
                <a:t>如果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4" name="Object 6"/>
            <p:cNvGraphicFramePr>
              <a:graphicFrameLocks noChangeAspect="1"/>
            </p:cNvGraphicFramePr>
            <p:nvPr/>
          </p:nvGraphicFramePr>
          <p:xfrm>
            <a:off x="1383" y="3566"/>
            <a:ext cx="36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8600" imgH="177800" progId="Equation.DSMT4">
                    <p:embed/>
                  </p:oleObj>
                </mc:Choice>
                <mc:Fallback>
                  <p:oleObj name="" r:id="rId1" imgW="228600" imgH="177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83" y="3566"/>
                          <a:ext cx="36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Text Box 7"/>
            <p:cNvSpPr txBox="1"/>
            <p:nvPr/>
          </p:nvSpPr>
          <p:spPr>
            <a:xfrm>
              <a:off x="1655" y="3566"/>
              <a:ext cx="267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，那么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k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或  ＝</a:t>
              </a:r>
              <a:r>
                <a:rPr lang="en-US" altLang="zh-CN" b="1" dirty="0">
                  <a:latin typeface="Times New Roman" panose="02020603050405020304" pitchFamily="18" charset="0"/>
                </a:rPr>
                <a:t>0.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6" name="Object 8"/>
            <p:cNvGraphicFramePr>
              <a:graphicFrameLocks noChangeAspect="1"/>
            </p:cNvGraphicFramePr>
            <p:nvPr/>
          </p:nvGraphicFramePr>
          <p:xfrm>
            <a:off x="3424" y="3612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52400" imgH="139700" progId="Equation.DSMT4">
                    <p:embed/>
                  </p:oleObj>
                </mc:Choice>
                <mc:Fallback>
                  <p:oleObj name="" r:id="rId3" imgW="152400" imgH="1397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4" y="3612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403350" y="1916113"/>
          <a:ext cx="5251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146300" imgH="228600" progId="Equation.DSMT4">
                  <p:embed/>
                </p:oleObj>
              </mc:Choice>
              <mc:Fallback>
                <p:oleObj name="" r:id="rId5" imgW="21463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1916113"/>
                        <a:ext cx="52514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06" name="Group 22"/>
          <p:cNvGrpSpPr/>
          <p:nvPr/>
        </p:nvGrpSpPr>
        <p:grpSpPr>
          <a:xfrm>
            <a:off x="684213" y="1125538"/>
            <a:ext cx="4392612" cy="576262"/>
            <a:chOff x="431" y="709"/>
            <a:chExt cx="2767" cy="363"/>
          </a:xfrm>
        </p:grpSpPr>
        <p:sp>
          <p:nvSpPr>
            <p:cNvPr id="16391" name="Rectangle 10"/>
            <p:cNvSpPr/>
            <p:nvPr/>
          </p:nvSpPr>
          <p:spPr>
            <a:xfrm>
              <a:off x="431" y="709"/>
              <a:ext cx="27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证明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：假若　　　则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2" name="Object 14"/>
            <p:cNvGraphicFramePr>
              <a:graphicFrameLocks noChangeAspect="1"/>
            </p:cNvGraphicFramePr>
            <p:nvPr/>
          </p:nvGraphicFramePr>
          <p:xfrm>
            <a:off x="1610" y="754"/>
            <a:ext cx="6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405765" imgH="203200" progId="Equation.DSMT4">
                    <p:embed/>
                  </p:oleObj>
                </mc:Choice>
                <mc:Fallback>
                  <p:oleObj name="" r:id="rId7" imgW="405765" imgH="2032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0" y="754"/>
                          <a:ext cx="635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07" name="Rectangle 23"/>
          <p:cNvSpPr/>
          <p:nvPr/>
        </p:nvSpPr>
        <p:spPr>
          <a:xfrm>
            <a:off x="468313" y="3036888"/>
            <a:ext cx="8280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b="1" dirty="0">
                <a:latin typeface="Times New Roman" panose="02020603050405020304" pitchFamily="18" charset="0"/>
              </a:rPr>
              <a:t>：证明：数域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若含有一个非零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3209" name="Rectangle 25"/>
          <p:cNvSpPr/>
          <p:nvPr/>
        </p:nvSpPr>
        <p:spPr>
          <a:xfrm>
            <a:off x="1198563" y="3722688"/>
            <a:ext cx="553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向量，则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一定含有无穷多个向量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/>
      <p:bldP spid="932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258" name="Group 26"/>
          <p:cNvGrpSpPr/>
          <p:nvPr/>
        </p:nvGrpSpPr>
        <p:grpSpPr>
          <a:xfrm>
            <a:off x="827088" y="476250"/>
            <a:ext cx="3600450" cy="519113"/>
            <a:chOff x="567" y="210"/>
            <a:chExt cx="2268" cy="327"/>
          </a:xfrm>
        </p:grpSpPr>
        <p:sp>
          <p:nvSpPr>
            <p:cNvPr id="17417" name="Rectangle 5"/>
            <p:cNvSpPr/>
            <p:nvPr/>
          </p:nvSpPr>
          <p:spPr>
            <a:xfrm>
              <a:off x="567" y="210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33CC"/>
                  </a:solidFill>
                  <a:latin typeface="宋体" panose="02010600030101010101" pitchFamily="2" charset="-122"/>
                </a:rPr>
                <a:t>证</a:t>
              </a:r>
              <a:r>
                <a:rPr lang="zh-CN" altLang="en-US" b="1" dirty="0">
                  <a:latin typeface="宋体" panose="02010600030101010101" pitchFamily="2" charset="-122"/>
                </a:rPr>
                <a:t>：设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7418" name="Object 8"/>
            <p:cNvGraphicFramePr>
              <a:graphicFrameLocks noChangeAspect="1"/>
            </p:cNvGraphicFramePr>
            <p:nvPr/>
          </p:nvGraphicFramePr>
          <p:xfrm>
            <a:off x="1384" y="231"/>
            <a:ext cx="145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965200" imgH="203200" progId="Equation.DSMT4">
                    <p:embed/>
                  </p:oleObj>
                </mc:Choice>
                <mc:Fallback>
                  <p:oleObj name="" r:id="rId1" imgW="965200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84" y="231"/>
                          <a:ext cx="1451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900113" y="1125538"/>
          <a:ext cx="63103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463800" imgH="228600" progId="Equation.DSMT4">
                  <p:embed/>
                </p:oleObj>
              </mc:Choice>
              <mc:Fallback>
                <p:oleObj name="" r:id="rId3" imgW="24638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125538"/>
                        <a:ext cx="6310312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827088" y="1771650"/>
          <a:ext cx="4824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917700" imgH="228600" progId="Equation.DSMT4">
                  <p:embed/>
                </p:oleObj>
              </mc:Choice>
              <mc:Fallback>
                <p:oleObj name="" r:id="rId5" imgW="19177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1771650"/>
                        <a:ext cx="4824412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898525" y="2419350"/>
          <a:ext cx="27813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914400" imgH="228600" progId="Equation.DSMT4">
                  <p:embed/>
                </p:oleObj>
              </mc:Choice>
              <mc:Fallback>
                <p:oleObj name="" r:id="rId7" imgW="9144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525" y="2419350"/>
                        <a:ext cx="27813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4" name="Rectangle 22"/>
          <p:cNvSpPr/>
          <p:nvPr/>
        </p:nvSpPr>
        <p:spPr>
          <a:xfrm>
            <a:off x="827088" y="3211513"/>
            <a:ext cx="7850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而数域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中有无限多个不同的数，所以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中有无限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5256" name="Rectangle 24"/>
          <p:cNvSpPr/>
          <p:nvPr/>
        </p:nvSpPr>
        <p:spPr>
          <a:xfrm>
            <a:off x="538163" y="3859213"/>
            <a:ext cx="286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多个不同的向量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395288" y="5157788"/>
            <a:ext cx="993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只含一个向量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零向量的线性空间称为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零空间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/>
      <p:bldP spid="95256" grpId="0"/>
      <p:bldP spid="952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0" y="344488"/>
            <a:ext cx="9144000" cy="7810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  数域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95288" y="476250"/>
            <a:ext cx="9288462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zh-CN" altLang="en-US" b="1" dirty="0"/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544" y="1122241"/>
            <a:ext cx="8424935" cy="5293758"/>
          </a:xfrm>
          <a:prstGeom prst="rect">
            <a:avLst/>
          </a:prstGeom>
          <a:blipFill rotWithShape="0">
            <a:blip r:embed="rId1"/>
            <a:stretch>
              <a:fillRect l="-1302" t="-1267" r="-1013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6769100" cy="830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一、线性空间的定义</a:t>
            </a:r>
            <a:endParaRPr kumimoji="0" lang="zh-CN" altLang="en-US" sz="38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1116013" y="1060450"/>
            <a:ext cx="80279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是一个非空集合，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/>
              <a:t>是一个数域，在集合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中</a:t>
            </a:r>
            <a:endParaRPr lang="zh-CN" altLang="en-US" b="1" dirty="0"/>
          </a:p>
        </p:txBody>
      </p:sp>
      <p:grpSp>
        <p:nvGrpSpPr>
          <p:cNvPr id="22554" name="Group 26"/>
          <p:cNvGrpSpPr/>
          <p:nvPr/>
        </p:nvGrpSpPr>
        <p:grpSpPr>
          <a:xfrm>
            <a:off x="611188" y="1709738"/>
            <a:ext cx="8532812" cy="519112"/>
            <a:chOff x="385" y="981"/>
            <a:chExt cx="5375" cy="327"/>
          </a:xfrm>
        </p:grpSpPr>
        <p:sp>
          <p:nvSpPr>
            <p:cNvPr id="6166" name="Rectangle 7"/>
            <p:cNvSpPr/>
            <p:nvPr/>
          </p:nvSpPr>
          <p:spPr>
            <a:xfrm>
              <a:off x="385" y="981"/>
              <a:ext cx="5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定义了一种代数运算，叫做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加法</a:t>
              </a:r>
              <a:r>
                <a:rPr lang="zh-CN" altLang="en-US" b="1" dirty="0">
                  <a:latin typeface="宋体" panose="02010600030101010101" pitchFamily="2" charset="-122"/>
                </a:rPr>
                <a:t>：即</a:t>
              </a:r>
              <a:r>
                <a:rPr lang="zh-CN" altLang="en-US" b="1" dirty="0"/>
                <a:t>对　　　　　，</a:t>
              </a:r>
              <a:r>
                <a:rPr lang="zh-CN" altLang="en-US" dirty="0"/>
                <a:t> </a:t>
              </a:r>
              <a:endParaRPr lang="zh-CN" altLang="en-US" dirty="0"/>
            </a:p>
          </p:txBody>
        </p:sp>
        <p:pic>
          <p:nvPicPr>
            <p:cNvPr id="6167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32" y="981"/>
              <a:ext cx="1104" cy="32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2555" name="Group 27"/>
          <p:cNvGrpSpPr/>
          <p:nvPr/>
        </p:nvGrpSpPr>
        <p:grpSpPr>
          <a:xfrm>
            <a:off x="611188" y="2357438"/>
            <a:ext cx="8532812" cy="519112"/>
            <a:chOff x="385" y="1389"/>
            <a:chExt cx="5375" cy="327"/>
          </a:xfrm>
        </p:grpSpPr>
        <p:sp>
          <p:nvSpPr>
            <p:cNvPr id="6163" name="Rectangle 11"/>
            <p:cNvSpPr/>
            <p:nvPr/>
          </p:nvSpPr>
          <p:spPr>
            <a:xfrm>
              <a:off x="385" y="1389"/>
              <a:ext cx="5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/>
                <a:t>在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/>
                <a:t>中都存在唯一的一个元素　与它们对应，称　为</a:t>
              </a:r>
              <a:endParaRPr lang="zh-CN" altLang="en-US" b="1" dirty="0"/>
            </a:p>
          </p:txBody>
        </p:sp>
        <p:graphicFrame>
          <p:nvGraphicFramePr>
            <p:cNvPr id="6164" name="Object 14"/>
            <p:cNvGraphicFramePr>
              <a:graphicFrameLocks noChangeAspect="1"/>
            </p:cNvGraphicFramePr>
            <p:nvPr/>
          </p:nvGraphicFramePr>
          <p:xfrm>
            <a:off x="3379" y="143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" imgW="228600" imgH="304800" progId="Equation.DSMT4">
                    <p:embed/>
                  </p:oleObj>
                </mc:Choice>
                <mc:Fallback>
                  <p:oleObj name="" r:id="rId2" imgW="228600" imgH="304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79" y="143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7"/>
            <p:cNvGraphicFramePr>
              <a:graphicFrameLocks noChangeAspect="1"/>
            </p:cNvGraphicFramePr>
            <p:nvPr/>
          </p:nvGraphicFramePr>
          <p:xfrm>
            <a:off x="5193" y="143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4" imgW="228600" imgH="304800" progId="Equation.DSMT4">
                    <p:embed/>
                  </p:oleObj>
                </mc:Choice>
                <mc:Fallback>
                  <p:oleObj name="" r:id="rId4" imgW="228600" imgH="304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193" y="143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3" name="Group 25"/>
          <p:cNvGrpSpPr/>
          <p:nvPr/>
        </p:nvGrpSpPr>
        <p:grpSpPr>
          <a:xfrm>
            <a:off x="611188" y="3005138"/>
            <a:ext cx="8532812" cy="531812"/>
            <a:chOff x="385" y="1752"/>
            <a:chExt cx="5375" cy="335"/>
          </a:xfrm>
        </p:grpSpPr>
        <p:sp>
          <p:nvSpPr>
            <p:cNvPr id="6160" name="Rectangle 18"/>
            <p:cNvSpPr/>
            <p:nvPr/>
          </p:nvSpPr>
          <p:spPr>
            <a:xfrm>
              <a:off x="385" y="1752"/>
              <a:ext cx="5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/>
                <a:t>　　  的</a:t>
              </a:r>
              <a:r>
                <a:rPr lang="zh-CN" altLang="en-US" b="1" dirty="0">
                  <a:solidFill>
                    <a:srgbClr val="CC0000"/>
                  </a:solidFill>
                  <a:ea typeface="黑体" panose="02010609060101010101" pitchFamily="2" charset="-122"/>
                </a:rPr>
                <a:t>和</a:t>
              </a:r>
              <a:r>
                <a:rPr lang="zh-CN" altLang="en-US" b="1" dirty="0"/>
                <a:t>，记为  　　　  ；在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/>
                <a:t>与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/>
                <a:t>的元素之间还</a:t>
              </a:r>
              <a:endParaRPr lang="zh-CN" altLang="en-US" b="1" dirty="0"/>
            </a:p>
          </p:txBody>
        </p:sp>
        <p:graphicFrame>
          <p:nvGraphicFramePr>
            <p:cNvPr id="6161" name="Object 21"/>
            <p:cNvGraphicFramePr>
              <a:graphicFrameLocks noChangeAspect="1"/>
            </p:cNvGraphicFramePr>
            <p:nvPr/>
          </p:nvGraphicFramePr>
          <p:xfrm>
            <a:off x="385" y="1797"/>
            <a:ext cx="58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850265" imgH="419100" progId="Equation.DSMT4">
                    <p:embed/>
                  </p:oleObj>
                </mc:Choice>
                <mc:Fallback>
                  <p:oleObj name="" r:id="rId5" imgW="850265" imgH="4191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5" y="1797"/>
                          <a:ext cx="58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24"/>
            <p:cNvGraphicFramePr>
              <a:graphicFrameLocks noChangeAspect="1"/>
            </p:cNvGraphicFramePr>
            <p:nvPr/>
          </p:nvGraphicFramePr>
          <p:xfrm>
            <a:off x="2188" y="1797"/>
            <a:ext cx="9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1435100" imgH="381000" progId="Equation.DSMT4">
                    <p:embed/>
                  </p:oleObj>
                </mc:Choice>
                <mc:Fallback>
                  <p:oleObj name="" r:id="rId7" imgW="1435100" imgH="381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88" y="1797"/>
                          <a:ext cx="90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80" name="Group 52"/>
          <p:cNvGrpSpPr/>
          <p:nvPr/>
        </p:nvGrpSpPr>
        <p:grpSpPr>
          <a:xfrm>
            <a:off x="539750" y="3652838"/>
            <a:ext cx="8366125" cy="519112"/>
            <a:chOff x="340" y="2251"/>
            <a:chExt cx="5270" cy="327"/>
          </a:xfrm>
        </p:grpSpPr>
        <p:sp>
          <p:nvSpPr>
            <p:cNvPr id="6158" name="Rectangle 29"/>
            <p:cNvSpPr/>
            <p:nvPr/>
          </p:nvSpPr>
          <p:spPr>
            <a:xfrm>
              <a:off x="340" y="2251"/>
              <a:ext cx="52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定义了一种运算，叫做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数量乘法</a:t>
              </a:r>
              <a:r>
                <a:rPr lang="zh-CN" altLang="en-US" b="1" dirty="0">
                  <a:latin typeface="宋体" panose="02010600030101010101" pitchFamily="2" charset="-122"/>
                </a:rPr>
                <a:t>：即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59" name="Object 32"/>
            <p:cNvGraphicFramePr>
              <a:graphicFrameLocks noChangeAspect="1"/>
            </p:cNvGraphicFramePr>
            <p:nvPr/>
          </p:nvGraphicFramePr>
          <p:xfrm>
            <a:off x="4014" y="2296"/>
            <a:ext cx="159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1320800" imgH="228600" progId="Equation.DSMT4">
                    <p:embed/>
                  </p:oleObj>
                </mc:Choice>
                <mc:Fallback>
                  <p:oleObj name="" r:id="rId9" imgW="1320800" imgH="2286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14" y="2296"/>
                          <a:ext cx="1596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2" name="Rectangle 34"/>
          <p:cNvSpPr/>
          <p:nvPr/>
        </p:nvSpPr>
        <p:spPr>
          <a:xfrm>
            <a:off x="539750" y="4373563"/>
            <a:ext cx="8604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在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/>
              <a:t>中都存在唯一的一个元素</a:t>
            </a:r>
            <a:r>
              <a:rPr lang="en-US" altLang="zh-CN" b="1" dirty="0"/>
              <a:t>δ</a:t>
            </a:r>
            <a:r>
              <a:rPr lang="zh-CN" altLang="en-US" b="1" dirty="0"/>
              <a:t>与它们对应，称</a:t>
            </a:r>
            <a:r>
              <a:rPr lang="en-US" altLang="zh-CN" b="1" dirty="0"/>
              <a:t>δ</a:t>
            </a:r>
            <a:r>
              <a:rPr lang="zh-CN" altLang="en-US" b="1" dirty="0"/>
              <a:t>为</a:t>
            </a:r>
            <a:endParaRPr lang="zh-CN" altLang="en-US" b="1" dirty="0"/>
          </a:p>
        </p:txBody>
      </p:sp>
      <p:grpSp>
        <p:nvGrpSpPr>
          <p:cNvPr id="22581" name="Group 53"/>
          <p:cNvGrpSpPr/>
          <p:nvPr/>
        </p:nvGrpSpPr>
        <p:grpSpPr>
          <a:xfrm>
            <a:off x="574675" y="5013325"/>
            <a:ext cx="8569325" cy="519113"/>
            <a:chOff x="352" y="3067"/>
            <a:chExt cx="5408" cy="289"/>
          </a:xfrm>
        </p:grpSpPr>
        <p:sp>
          <p:nvSpPr>
            <p:cNvPr id="6155" name="Rectangle 39"/>
            <p:cNvSpPr/>
            <p:nvPr/>
          </p:nvSpPr>
          <p:spPr>
            <a:xfrm>
              <a:off x="352" y="3067"/>
              <a:ext cx="540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　　 的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数量乘积</a:t>
              </a:r>
              <a:r>
                <a:rPr lang="zh-CN" altLang="en-US" b="1" dirty="0">
                  <a:latin typeface="宋体" panose="02010600030101010101" pitchFamily="2" charset="-122"/>
                </a:rPr>
                <a:t>，记为        如果加法和数量乘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56" name="Object 37"/>
            <p:cNvGraphicFramePr>
              <a:graphicFrameLocks noChangeAspect="1"/>
            </p:cNvGraphicFramePr>
            <p:nvPr/>
          </p:nvGraphicFramePr>
          <p:xfrm>
            <a:off x="398" y="3081"/>
            <a:ext cx="5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1" imgW="825500" imgH="381000" progId="Equation.DSMT4">
                    <p:embed/>
                  </p:oleObj>
                </mc:Choice>
                <mc:Fallback>
                  <p:oleObj name="" r:id="rId11" imgW="825500" imgH="3810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8" y="3081"/>
                          <a:ext cx="589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40"/>
            <p:cNvGraphicFramePr>
              <a:graphicFrameLocks noChangeAspect="1"/>
            </p:cNvGraphicFramePr>
            <p:nvPr/>
          </p:nvGraphicFramePr>
          <p:xfrm>
            <a:off x="2802" y="3126"/>
            <a:ext cx="77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3" imgW="1078865" imgH="317500" progId="Equation.DSMT4">
                    <p:embed/>
                  </p:oleObj>
                </mc:Choice>
                <mc:Fallback>
                  <p:oleObj name="" r:id="rId13" imgW="1078865" imgH="3175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02" y="3126"/>
                          <a:ext cx="771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2" name="Rectangle 44"/>
          <p:cNvSpPr/>
          <p:nvPr/>
        </p:nvSpPr>
        <p:spPr>
          <a:xfrm>
            <a:off x="468313" y="5741988"/>
            <a:ext cx="8675687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法还满足下述规则，则称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为数域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上的</a:t>
            </a:r>
            <a:r>
              <a:rPr lang="zh-CN" altLang="en-US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线性空间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62" grpId="0"/>
      <p:bldP spid="225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5" name="Rectangle 13"/>
          <p:cNvSpPr/>
          <p:nvPr/>
        </p:nvSpPr>
        <p:spPr>
          <a:xfrm>
            <a:off x="684213" y="476250"/>
            <a:ext cx="727233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加法满足下列四条规则：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153" name="Group 81"/>
          <p:cNvGrpSpPr/>
          <p:nvPr/>
        </p:nvGrpSpPr>
        <p:grpSpPr>
          <a:xfrm>
            <a:off x="684213" y="1052513"/>
            <a:ext cx="2736850" cy="495300"/>
            <a:chOff x="340" y="391"/>
            <a:chExt cx="1724" cy="312"/>
          </a:xfrm>
        </p:grpSpPr>
        <p:sp>
          <p:nvSpPr>
            <p:cNvPr id="7202" name="Rectangle 17"/>
            <p:cNvSpPr/>
            <p:nvPr/>
          </p:nvSpPr>
          <p:spPr>
            <a:xfrm>
              <a:off x="340" y="391"/>
              <a:ext cx="41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①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3" name="Object 18"/>
            <p:cNvGraphicFramePr>
              <a:graphicFrameLocks noChangeAspect="1"/>
            </p:cNvGraphicFramePr>
            <p:nvPr/>
          </p:nvGraphicFramePr>
          <p:xfrm>
            <a:off x="703" y="391"/>
            <a:ext cx="136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914400" imgH="203200" progId="Equation.DSMT4">
                    <p:embed/>
                  </p:oleObj>
                </mc:Choice>
                <mc:Fallback>
                  <p:oleObj name="" r:id="rId1" imgW="914400" imgH="2032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391"/>
                          <a:ext cx="136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51" name="Group 79"/>
          <p:cNvGrpSpPr/>
          <p:nvPr/>
        </p:nvGrpSpPr>
        <p:grpSpPr>
          <a:xfrm>
            <a:off x="755650" y="4797425"/>
            <a:ext cx="1708150" cy="488950"/>
            <a:chOff x="385" y="2886"/>
            <a:chExt cx="1076" cy="308"/>
          </a:xfrm>
        </p:grpSpPr>
        <p:graphicFrame>
          <p:nvGraphicFramePr>
            <p:cNvPr id="7200" name="Object 35"/>
            <p:cNvGraphicFramePr>
              <a:graphicFrameLocks noChangeAspect="1"/>
            </p:cNvGraphicFramePr>
            <p:nvPr/>
          </p:nvGraphicFramePr>
          <p:xfrm>
            <a:off x="661" y="2886"/>
            <a:ext cx="80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469900" imgH="177800" progId="Equation.DSMT4">
                    <p:embed/>
                  </p:oleObj>
                </mc:Choice>
                <mc:Fallback>
                  <p:oleObj name="" r:id="rId3" imgW="469900" imgH="1778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1" y="2886"/>
                          <a:ext cx="800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Rectangle 36"/>
            <p:cNvSpPr/>
            <p:nvPr/>
          </p:nvSpPr>
          <p:spPr>
            <a:xfrm>
              <a:off x="385" y="2895"/>
              <a:ext cx="43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⑤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32" name="Group 60"/>
          <p:cNvGrpSpPr/>
          <p:nvPr/>
        </p:nvGrpSpPr>
        <p:grpSpPr>
          <a:xfrm>
            <a:off x="4140200" y="4797425"/>
            <a:ext cx="3133725" cy="539750"/>
            <a:chOff x="2744" y="2886"/>
            <a:chExt cx="1974" cy="340"/>
          </a:xfrm>
        </p:grpSpPr>
        <p:sp>
          <p:nvSpPr>
            <p:cNvPr id="7198" name="Rectangle 38"/>
            <p:cNvSpPr/>
            <p:nvPr/>
          </p:nvSpPr>
          <p:spPr>
            <a:xfrm>
              <a:off x="2744" y="2886"/>
              <a:ext cx="36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⑥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9" name="Object 39"/>
            <p:cNvGraphicFramePr>
              <a:graphicFrameLocks noChangeAspect="1"/>
            </p:cNvGraphicFramePr>
            <p:nvPr/>
          </p:nvGraphicFramePr>
          <p:xfrm>
            <a:off x="3037" y="2886"/>
            <a:ext cx="168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888365" imgH="203200" progId="Equation.DSMT4">
                    <p:embed/>
                  </p:oleObj>
                </mc:Choice>
                <mc:Fallback>
                  <p:oleObj name="" r:id="rId5" imgW="888365" imgH="2032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37" y="2886"/>
                          <a:ext cx="1681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2" name="Rectangle 40"/>
          <p:cNvSpPr/>
          <p:nvPr/>
        </p:nvSpPr>
        <p:spPr>
          <a:xfrm>
            <a:off x="684213" y="5373688"/>
            <a:ext cx="79914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数量乘法与加法满足下列两条规则：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149" name="Group 77"/>
          <p:cNvGrpSpPr/>
          <p:nvPr/>
        </p:nvGrpSpPr>
        <p:grpSpPr>
          <a:xfrm>
            <a:off x="755650" y="5876925"/>
            <a:ext cx="3397250" cy="488950"/>
            <a:chOff x="340" y="3566"/>
            <a:chExt cx="2140" cy="308"/>
          </a:xfrm>
        </p:grpSpPr>
        <p:sp>
          <p:nvSpPr>
            <p:cNvPr id="7196" name="Rectangle 42"/>
            <p:cNvSpPr/>
            <p:nvPr/>
          </p:nvSpPr>
          <p:spPr>
            <a:xfrm>
              <a:off x="340" y="356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⑦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7" name="Object 43"/>
            <p:cNvGraphicFramePr>
              <a:graphicFrameLocks noChangeAspect="1"/>
            </p:cNvGraphicFramePr>
            <p:nvPr/>
          </p:nvGraphicFramePr>
          <p:xfrm>
            <a:off x="657" y="3566"/>
            <a:ext cx="182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1180465" imgH="203200" progId="Equation.DSMT4">
                    <p:embed/>
                  </p:oleObj>
                </mc:Choice>
                <mc:Fallback>
                  <p:oleObj name="" r:id="rId7" imgW="1180465" imgH="2032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7" y="3566"/>
                          <a:ext cx="1823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3" name="Rectangle 51"/>
          <p:cNvSpPr/>
          <p:nvPr/>
        </p:nvSpPr>
        <p:spPr>
          <a:xfrm>
            <a:off x="971550" y="2708275"/>
            <a:ext cx="7488238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（具有这个性质的元素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零元素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125" name="Rectangle 53"/>
          <p:cNvSpPr/>
          <p:nvPr/>
        </p:nvSpPr>
        <p:spPr>
          <a:xfrm>
            <a:off x="684213" y="4292600"/>
            <a:ext cx="7343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数量乘法满足下列两条规则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152" name="Group 80"/>
          <p:cNvGrpSpPr/>
          <p:nvPr/>
        </p:nvGrpSpPr>
        <p:grpSpPr>
          <a:xfrm>
            <a:off x="684213" y="1557338"/>
            <a:ext cx="4416425" cy="525462"/>
            <a:chOff x="340" y="736"/>
            <a:chExt cx="2782" cy="331"/>
          </a:xfrm>
        </p:grpSpPr>
        <p:sp>
          <p:nvSpPr>
            <p:cNvPr id="7194" name="Rectangle 21"/>
            <p:cNvSpPr/>
            <p:nvPr/>
          </p:nvSpPr>
          <p:spPr>
            <a:xfrm>
              <a:off x="340" y="736"/>
              <a:ext cx="56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②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5" name="Object 70"/>
            <p:cNvGraphicFramePr>
              <a:graphicFrameLocks noChangeAspect="1"/>
            </p:cNvGraphicFramePr>
            <p:nvPr/>
          </p:nvGraphicFramePr>
          <p:xfrm>
            <a:off x="703" y="754"/>
            <a:ext cx="241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574800" imgH="203200" progId="Equation.DSMT4">
                    <p:embed/>
                  </p:oleObj>
                </mc:Choice>
                <mc:Fallback>
                  <p:oleObj name="" r:id="rId9" imgW="1574800" imgH="2032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3" y="754"/>
                          <a:ext cx="241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50" name="Group 78"/>
          <p:cNvGrpSpPr/>
          <p:nvPr/>
        </p:nvGrpSpPr>
        <p:grpSpPr>
          <a:xfrm>
            <a:off x="4427538" y="5876925"/>
            <a:ext cx="3594100" cy="488950"/>
            <a:chOff x="2699" y="3566"/>
            <a:chExt cx="2264" cy="308"/>
          </a:xfrm>
        </p:grpSpPr>
        <p:sp>
          <p:nvSpPr>
            <p:cNvPr id="7192" name="Rectangle 45"/>
            <p:cNvSpPr/>
            <p:nvPr/>
          </p:nvSpPr>
          <p:spPr>
            <a:xfrm>
              <a:off x="2699" y="3566"/>
              <a:ext cx="40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⑧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3" name="Object 76"/>
            <p:cNvGraphicFramePr>
              <a:graphicFrameLocks noChangeAspect="1"/>
            </p:cNvGraphicFramePr>
            <p:nvPr/>
          </p:nvGraphicFramePr>
          <p:xfrm>
            <a:off x="3016" y="3566"/>
            <a:ext cx="194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" imgW="1282700" imgH="203200" progId="Equation.DSMT4">
                    <p:embed/>
                  </p:oleObj>
                </mc:Choice>
                <mc:Fallback>
                  <p:oleObj name="" r:id="rId11" imgW="1282700" imgH="2032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16" y="3566"/>
                          <a:ext cx="1947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0" name="Object 82"/>
          <p:cNvGraphicFramePr>
            <a:graphicFrameLocks noChangeAspect="1"/>
          </p:cNvGraphicFramePr>
          <p:nvPr>
            <p:ph sz="half" idx="1"/>
          </p:nvPr>
        </p:nvGraphicFramePr>
        <p:xfrm>
          <a:off x="4787900" y="476250"/>
          <a:ext cx="186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1866900" imgH="381000" progId="Equation.DSMT4">
                  <p:embed/>
                </p:oleObj>
              </mc:Choice>
              <mc:Fallback>
                <p:oleObj name="" r:id="rId13" imgW="1866900" imgH="381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4787900" y="476250"/>
                        <a:ext cx="1866900" cy="381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64" name="Group 92"/>
          <p:cNvGrpSpPr/>
          <p:nvPr/>
        </p:nvGrpSpPr>
        <p:grpSpPr>
          <a:xfrm>
            <a:off x="684213" y="3284538"/>
            <a:ext cx="7848600" cy="457200"/>
            <a:chOff x="431" y="2069"/>
            <a:chExt cx="4944" cy="288"/>
          </a:xfrm>
        </p:grpSpPr>
        <p:sp>
          <p:nvSpPr>
            <p:cNvPr id="7189" name="Rectangle 28"/>
            <p:cNvSpPr/>
            <p:nvPr/>
          </p:nvSpPr>
          <p:spPr>
            <a:xfrm>
              <a:off x="431" y="2069"/>
              <a:ext cx="22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④</a:t>
              </a:r>
              <a:r>
                <a:rPr lang="en-US" altLang="zh-CN" sz="2400" dirty="0">
                  <a:latin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对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190" name="Rectangle 30"/>
            <p:cNvSpPr/>
            <p:nvPr/>
          </p:nvSpPr>
          <p:spPr>
            <a:xfrm>
              <a:off x="1875" y="2069"/>
              <a:ext cx="350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都有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中的一个元素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β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，使得　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1" name="Object 87"/>
            <p:cNvGraphicFramePr>
              <a:graphicFrameLocks noChangeAspect="1"/>
            </p:cNvGraphicFramePr>
            <p:nvPr/>
          </p:nvGraphicFramePr>
          <p:xfrm>
            <a:off x="1020" y="2115"/>
            <a:ext cx="7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1243965" imgH="355600" progId="Equation.DSMT4">
                    <p:embed/>
                  </p:oleObj>
                </mc:Choice>
                <mc:Fallback>
                  <p:oleObj name="" r:id="rId15" imgW="1243965" imgH="355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20" y="2115"/>
                          <a:ext cx="78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3" name="Group 91"/>
          <p:cNvGrpSpPr/>
          <p:nvPr/>
        </p:nvGrpSpPr>
        <p:grpSpPr>
          <a:xfrm>
            <a:off x="1187450" y="3716338"/>
            <a:ext cx="6353175" cy="547687"/>
            <a:chOff x="748" y="2341"/>
            <a:chExt cx="4002" cy="345"/>
          </a:xfrm>
        </p:grpSpPr>
        <p:sp>
          <p:nvSpPr>
            <p:cNvPr id="7186" name="Rectangle 31"/>
            <p:cNvSpPr/>
            <p:nvPr/>
          </p:nvSpPr>
          <p:spPr>
            <a:xfrm>
              <a:off x="1740" y="2341"/>
              <a:ext cx="301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;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β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称为  的</a:t>
              </a:r>
              <a:r>
                <a:rPr lang="zh-CN" altLang="en-US" sz="2400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负元素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）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32"/>
            <p:cNvGraphicFramePr>
              <a:graphicFrameLocks noChangeAspect="1"/>
            </p:cNvGraphicFramePr>
            <p:nvPr/>
          </p:nvGraphicFramePr>
          <p:xfrm>
            <a:off x="748" y="2359"/>
            <a:ext cx="103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7" imgW="635000" imgH="203200" progId="Equation.DSMT4">
                    <p:embed/>
                  </p:oleObj>
                </mc:Choice>
                <mc:Fallback>
                  <p:oleObj name="" r:id="rId17" imgW="635000" imgH="2032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48" y="2359"/>
                          <a:ext cx="1032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88"/>
            <p:cNvGraphicFramePr>
              <a:graphicFrameLocks noChangeAspect="1"/>
            </p:cNvGraphicFramePr>
            <p:nvPr/>
          </p:nvGraphicFramePr>
          <p:xfrm>
            <a:off x="2653" y="2409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9" imgW="279400" imgH="241300" progId="Equation.DSMT4">
                    <p:embed/>
                  </p:oleObj>
                </mc:Choice>
                <mc:Fallback>
                  <p:oleObj name="" r:id="rId19" imgW="279400" imgH="2413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53" y="2409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9" name="Group 97"/>
          <p:cNvGrpSpPr/>
          <p:nvPr/>
        </p:nvGrpSpPr>
        <p:grpSpPr>
          <a:xfrm>
            <a:off x="611188" y="2133600"/>
            <a:ext cx="7467600" cy="431800"/>
            <a:chOff x="385" y="1344"/>
            <a:chExt cx="4704" cy="272"/>
          </a:xfrm>
        </p:grpSpPr>
        <p:sp>
          <p:nvSpPr>
            <p:cNvPr id="7184" name="Rectangle 26"/>
            <p:cNvSpPr/>
            <p:nvPr/>
          </p:nvSpPr>
          <p:spPr>
            <a:xfrm>
              <a:off x="385" y="1344"/>
              <a:ext cx="4704" cy="2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③</a:t>
              </a:r>
              <a:r>
                <a:rPr lang="en-US" altLang="zh-CN" sz="2400" dirty="0">
                  <a:latin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在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中有一个元素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5" name="Object 96"/>
            <p:cNvGraphicFramePr>
              <a:graphicFrameLocks noChangeAspect="1"/>
            </p:cNvGraphicFramePr>
            <p:nvPr/>
          </p:nvGraphicFramePr>
          <p:xfrm>
            <a:off x="2789" y="1344"/>
            <a:ext cx="21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1" imgW="3416300" imgH="431800" progId="Equation.DSMT4">
                    <p:embed/>
                  </p:oleObj>
                </mc:Choice>
                <mc:Fallback>
                  <p:oleObj name="" r:id="rId21" imgW="3416300" imgH="431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89" y="1344"/>
                          <a:ext cx="21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  <p:bldP spid="3112" grpId="0"/>
      <p:bldP spid="3123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7" name="Rectangle 3"/>
          <p:cNvSpPr/>
          <p:nvPr/>
        </p:nvSpPr>
        <p:spPr>
          <a:xfrm>
            <a:off x="1187450" y="3644900"/>
            <a:ext cx="6119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</a:rPr>
              <a:t>．线性空间的判定：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11188" y="4318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zh-CN" altLang="en-US" sz="3200" b="1" i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注：</a:t>
            </a:r>
            <a:endParaRPr kumimoji="1" lang="zh-CN" altLang="en-US" sz="3200" b="1" i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2949" name="Text Box 5"/>
          <p:cNvSpPr txBox="1"/>
          <p:nvPr/>
        </p:nvSpPr>
        <p:spPr>
          <a:xfrm>
            <a:off x="468313" y="105251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． 凡满足以上八条规则的加法及数量乘法也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2" name="Rectangle 8"/>
          <p:cNvSpPr/>
          <p:nvPr/>
        </p:nvSpPr>
        <p:spPr>
          <a:xfrm>
            <a:off x="1258888" y="2347913"/>
            <a:ext cx="7885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r>
              <a:rPr lang="zh-CN" altLang="en-US" b="1" dirty="0">
                <a:latin typeface="宋体" panose="02010600030101010101" pitchFamily="2" charset="-122"/>
              </a:rPr>
              <a:t>线性空间的元素也称为</a:t>
            </a:r>
            <a:r>
              <a:rPr lang="zh-CN" altLang="en-US" b="1" dirty="0">
                <a:solidFill>
                  <a:srgbClr val="99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</a:t>
            </a:r>
            <a:r>
              <a:rPr lang="zh-CN" altLang="en-US" b="1" dirty="0">
                <a:latin typeface="宋体" panose="02010600030101010101" pitchFamily="2" charset="-122"/>
              </a:rPr>
              <a:t>，线性空间也称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2953" name="Rectangle 9"/>
          <p:cNvSpPr/>
          <p:nvPr/>
        </p:nvSpPr>
        <p:spPr>
          <a:xfrm>
            <a:off x="468313" y="2924175"/>
            <a:ext cx="8675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99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向量空间</a:t>
            </a:r>
            <a:r>
              <a:rPr lang="zh-CN" altLang="en-US" b="1" dirty="0">
                <a:latin typeface="宋体" panose="02010600030101010101" pitchFamily="2" charset="-122"/>
              </a:rPr>
              <a:t>．</a:t>
            </a:r>
            <a:r>
              <a:rPr lang="zh-CN" altLang="en-US" b="1" dirty="0">
                <a:latin typeface="Times New Roman" panose="02020603050405020304" pitchFamily="18" charset="0"/>
              </a:rPr>
              <a:t>但这里的向量不一定是有序数组．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5" name="Rectangle 11"/>
          <p:cNvSpPr/>
          <p:nvPr/>
        </p:nvSpPr>
        <p:spPr>
          <a:xfrm>
            <a:off x="611188" y="1700213"/>
            <a:ext cx="5473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称为</a:t>
            </a:r>
            <a:r>
              <a:rPr lang="zh-CN" altLang="en-US" b="1" dirty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线性运算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7" name="Rectangle 13"/>
          <p:cNvSpPr/>
          <p:nvPr/>
        </p:nvSpPr>
        <p:spPr>
          <a:xfrm>
            <a:off x="611188" y="5589588"/>
            <a:ext cx="5473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就不能构成线性空间．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59" name="Rectangle 15"/>
          <p:cNvSpPr/>
          <p:nvPr/>
        </p:nvSpPr>
        <p:spPr>
          <a:xfrm>
            <a:off x="539750" y="4940300"/>
            <a:ext cx="8042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运算封闭但不满足八条规则中的任一条，则此集合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61" name="Rectangle 17"/>
          <p:cNvSpPr/>
          <p:nvPr/>
        </p:nvSpPr>
        <p:spPr>
          <a:xfrm>
            <a:off x="1042988" y="4292600"/>
            <a:ext cx="7685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若集合对于定义的加法和数乘运算不封闭，或者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  <p:bldP spid="82948" grpId="0"/>
      <p:bldP spid="82949" grpId="0"/>
      <p:bldP spid="82952" grpId="0"/>
      <p:bldP spid="82953" grpId="0"/>
      <p:bldP spid="82955" grpId="0"/>
      <p:bldP spid="82957" grpId="0"/>
      <p:bldP spid="82959" grpId="0"/>
      <p:bldP spid="829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Rectangle 6"/>
          <p:cNvSpPr/>
          <p:nvPr/>
        </p:nvSpPr>
        <p:spPr>
          <a:xfrm>
            <a:off x="395288" y="1196975"/>
            <a:ext cx="90725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　数域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/>
              <a:t>上的次数小于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/>
              <a:t>的多项式的全体，再添</a:t>
            </a:r>
            <a:endParaRPr lang="zh-CN" altLang="en-US" b="1" dirty="0"/>
          </a:p>
        </p:txBody>
      </p:sp>
      <p:sp>
        <p:nvSpPr>
          <p:cNvPr id="5142" name="Rectangle 22"/>
          <p:cNvSpPr/>
          <p:nvPr/>
        </p:nvSpPr>
        <p:spPr>
          <a:xfrm>
            <a:off x="539750" y="4868863"/>
            <a:ext cx="8532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的加法和数量乘法，构成数域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上的一个线性空间，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144" name="Rectangle 24"/>
          <p:cNvSpPr/>
          <p:nvPr/>
        </p:nvSpPr>
        <p:spPr>
          <a:xfrm>
            <a:off x="468313" y="2636838"/>
            <a:ext cx="8389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法构成数域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/>
              <a:t>上的一个线性空间，常用 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表示．</a:t>
            </a:r>
            <a:endParaRPr lang="zh-CN" altLang="en-US" b="1" dirty="0"/>
          </a:p>
        </p:txBody>
      </p:sp>
      <p:sp>
        <p:nvSpPr>
          <p:cNvPr id="5146" name="Rectangle 26"/>
          <p:cNvSpPr/>
          <p:nvPr/>
        </p:nvSpPr>
        <p:spPr>
          <a:xfrm>
            <a:off x="395288" y="1881188"/>
            <a:ext cx="8135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上零多项式作成的集合，按多项式的加法和数量乘</a:t>
            </a:r>
            <a:endParaRPr lang="zh-CN" altLang="en-US" b="1" dirty="0"/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>
            <p:ph/>
          </p:nvPr>
        </p:nvGraphicFramePr>
        <p:xfrm>
          <a:off x="433388" y="3398838"/>
          <a:ext cx="83359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8890000" imgH="508000" progId="Equation.DSMT4">
                  <p:embed/>
                </p:oleObj>
              </mc:Choice>
              <mc:Fallback>
                <p:oleObj name="" r:id="rId1" imgW="8890000" imgH="508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33388" y="3398838"/>
                        <a:ext cx="8335962" cy="550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4" name="Group 34"/>
          <p:cNvGrpSpPr/>
          <p:nvPr/>
        </p:nvGrpSpPr>
        <p:grpSpPr>
          <a:xfrm>
            <a:off x="395288" y="4149725"/>
            <a:ext cx="9144000" cy="519113"/>
            <a:chOff x="295" y="2069"/>
            <a:chExt cx="5760" cy="327"/>
          </a:xfrm>
        </p:grpSpPr>
        <p:sp>
          <p:nvSpPr>
            <p:cNvPr id="9227" name="Rectangle 8"/>
            <p:cNvSpPr/>
            <p:nvPr/>
          </p:nvSpPr>
          <p:spPr>
            <a:xfrm>
              <a:off x="295" y="2069"/>
              <a:ext cx="57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　数域 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　　 矩阵的全体作成的集合</a:t>
              </a:r>
              <a:r>
                <a:rPr lang="en-US" altLang="zh-CN" b="1" dirty="0">
                  <a:latin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宋体" panose="02010600030101010101" pitchFamily="2" charset="-122"/>
                </a:rPr>
                <a:t>按矩阵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9228" name="Object 33"/>
            <p:cNvGraphicFramePr>
              <a:graphicFrameLocks noChangeAspect="1"/>
            </p:cNvGraphicFramePr>
            <p:nvPr/>
          </p:nvGraphicFramePr>
          <p:xfrm>
            <a:off x="1837" y="2160"/>
            <a:ext cx="5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381000" imgH="139700" progId="Equation.DSMT4">
                    <p:embed/>
                  </p:oleObj>
                </mc:Choice>
                <mc:Fallback>
                  <p:oleObj name="" r:id="rId3" imgW="381000" imgH="1397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7" y="2160"/>
                          <a:ext cx="590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9" name="Group 39"/>
          <p:cNvGrpSpPr/>
          <p:nvPr/>
        </p:nvGrpSpPr>
        <p:grpSpPr>
          <a:xfrm>
            <a:off x="539750" y="5588000"/>
            <a:ext cx="4392613" cy="519113"/>
            <a:chOff x="340" y="3520"/>
            <a:chExt cx="2767" cy="327"/>
          </a:xfrm>
        </p:grpSpPr>
        <p:sp>
          <p:nvSpPr>
            <p:cNvPr id="9225" name="Rectangle 20"/>
            <p:cNvSpPr/>
            <p:nvPr/>
          </p:nvSpPr>
          <p:spPr>
            <a:xfrm>
              <a:off x="340" y="3520"/>
              <a:ext cx="27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用     表示．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9226" name="Object 38"/>
            <p:cNvGraphicFramePr>
              <a:graphicFrameLocks noChangeAspect="1"/>
            </p:cNvGraphicFramePr>
            <p:nvPr/>
          </p:nvGraphicFramePr>
          <p:xfrm>
            <a:off x="657" y="3566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723900" imgH="381000" progId="Equation.DSMT4">
                    <p:embed/>
                  </p:oleObj>
                </mc:Choice>
                <mc:Fallback>
                  <p:oleObj name="" r:id="rId5" imgW="723900" imgH="3810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7" y="3566"/>
                          <a:ext cx="45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42" grpId="0"/>
      <p:bldP spid="5144" grpId="0"/>
      <p:bldP spid="5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4"/>
          <p:cNvSpPr/>
          <p:nvPr/>
        </p:nvSpPr>
        <p:spPr>
          <a:xfrm>
            <a:off x="611188" y="1916113"/>
            <a:ext cx="3721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　全体正实数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＋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43" name="Rectangle 6"/>
          <p:cNvSpPr/>
          <p:nvPr/>
        </p:nvSpPr>
        <p:spPr>
          <a:xfrm>
            <a:off x="900113" y="2852738"/>
            <a:ext cx="4495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3584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3284538"/>
            <a:ext cx="2286000" cy="666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643438" y="3284538"/>
          <a:ext cx="16573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596900" imgH="203200" progId="Equation.DSMT4">
                  <p:embed/>
                </p:oleObj>
              </mc:Choice>
              <mc:Fallback>
                <p:oleObj name="" r:id="rId2" imgW="596900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3438" y="3284538"/>
                        <a:ext cx="1657350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941888"/>
            <a:ext cx="1873250" cy="520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572000" y="4797425"/>
          <a:ext cx="1873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596900" imgH="203200" progId="Equation.DSMT4">
                  <p:embed/>
                </p:oleObj>
              </mc:Choice>
              <mc:Fallback>
                <p:oleObj name="" r:id="rId5" imgW="5969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797425"/>
                        <a:ext cx="187325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15"/>
          <p:cNvSpPr/>
          <p:nvPr/>
        </p:nvSpPr>
        <p:spPr>
          <a:xfrm>
            <a:off x="900113" y="5589588"/>
            <a:ext cx="82438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判断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＋</a:t>
            </a:r>
            <a:r>
              <a:rPr lang="zh-CN" altLang="en-US" b="1" dirty="0">
                <a:latin typeface="宋体" panose="02010600030101010101" pitchFamily="2" charset="-122"/>
              </a:rPr>
              <a:t>是否构成实数域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上的线性空间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5857" name="Rectangle 17"/>
          <p:cNvSpPr/>
          <p:nvPr/>
        </p:nvSpPr>
        <p:spPr>
          <a:xfrm>
            <a:off x="755650" y="2563813"/>
            <a:ext cx="4718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1) </a:t>
            </a:r>
            <a:r>
              <a:rPr lang="zh-CN" altLang="en-US" b="1" dirty="0">
                <a:latin typeface="宋体" panose="02010600030101010101" pitchFamily="2" charset="-122"/>
              </a:rPr>
              <a:t>加法与数量乘法定义为：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5292725" y="2492375"/>
          <a:ext cx="29733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168400" imgH="228600" progId="Equation.DSMT4">
                  <p:embed/>
                </p:oleObj>
              </mc:Choice>
              <mc:Fallback>
                <p:oleObj name="" r:id="rId7" imgW="11684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725" y="2492375"/>
                        <a:ext cx="2973388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2" name="Rectangle 22"/>
          <p:cNvSpPr/>
          <p:nvPr/>
        </p:nvSpPr>
        <p:spPr>
          <a:xfrm>
            <a:off x="755650" y="4221163"/>
            <a:ext cx="4718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2) </a:t>
            </a:r>
            <a:r>
              <a:rPr lang="zh-CN" altLang="en-US" b="1" dirty="0">
                <a:latin typeface="宋体" panose="02010600030101010101" pitchFamily="2" charset="-122"/>
              </a:rPr>
              <a:t>加法与数量乘法定义为：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65" name="Object 25"/>
          <p:cNvGraphicFramePr>
            <a:graphicFrameLocks noChangeAspect="1"/>
          </p:cNvGraphicFramePr>
          <p:nvPr/>
        </p:nvGraphicFramePr>
        <p:xfrm>
          <a:off x="5435600" y="4148138"/>
          <a:ext cx="28813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168400" imgH="228600" progId="Equation.DSMT4">
                  <p:embed/>
                </p:oleObj>
              </mc:Choice>
              <mc:Fallback>
                <p:oleObj name="" r:id="rId9" imgW="11684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5600" y="4148138"/>
                        <a:ext cx="2881313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3" name="Rectangle 43"/>
          <p:cNvSpPr/>
          <p:nvPr/>
        </p:nvSpPr>
        <p:spPr>
          <a:xfrm>
            <a:off x="719138" y="549275"/>
            <a:ext cx="8388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　任一数域 </a:t>
            </a:r>
            <a:r>
              <a:rPr lang="en-US" altLang="zh-CN" b="1" dirty="0">
                <a:latin typeface="Times New Roman" panose="02020603050405020304" pitchFamily="18" charset="0"/>
              </a:rPr>
              <a:t>P </a:t>
            </a:r>
            <a:r>
              <a:rPr lang="zh-CN" altLang="en-US" b="1" dirty="0"/>
              <a:t>按照本身的加法与乘法构成一个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84" name="Rectangle 44"/>
          <p:cNvSpPr/>
          <p:nvPr/>
        </p:nvSpPr>
        <p:spPr>
          <a:xfrm>
            <a:off x="539750" y="1196975"/>
            <a:ext cx="5940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数域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/>
              <a:t>上的线性空间．</a:t>
            </a:r>
            <a:endParaRPr lang="zh-CN" alt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5" grpId="0"/>
      <p:bldP spid="35857" grpId="0"/>
      <p:bldP spid="35862" grpId="0"/>
      <p:bldP spid="35883" grpId="0"/>
      <p:bldP spid="35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7" name="Rectangle 13"/>
          <p:cNvSpPr/>
          <p:nvPr/>
        </p:nvSpPr>
        <p:spPr>
          <a:xfrm>
            <a:off x="1331913" y="476250"/>
            <a:ext cx="7086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zh-CN" altLang="en-US" b="1" dirty="0">
                <a:latin typeface="宋体" panose="02010600030101010101" pitchFamily="2" charset="-122"/>
              </a:rPr>
              <a:t>不构成实数域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上的线性空间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Object 14"/>
          <p:cNvGraphicFramePr>
            <a:graphicFrameLocks noChangeAspect="1"/>
          </p:cNvGraphicFramePr>
          <p:nvPr/>
        </p:nvGraphicFramePr>
        <p:xfrm>
          <a:off x="0" y="3436938"/>
          <a:ext cx="1619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65100" imgH="177800" progId="Equation.DSMT4">
                  <p:embed/>
                </p:oleObj>
              </mc:Choice>
              <mc:Fallback>
                <p:oleObj name="" r:id="rId1" imgW="165100" imgH="177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436938"/>
                        <a:ext cx="1619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6" name="Group 52"/>
          <p:cNvGrpSpPr/>
          <p:nvPr/>
        </p:nvGrpSpPr>
        <p:grpSpPr>
          <a:xfrm>
            <a:off x="971550" y="1052513"/>
            <a:ext cx="6594475" cy="912812"/>
            <a:chOff x="612" y="436"/>
            <a:chExt cx="4154" cy="575"/>
          </a:xfrm>
        </p:grpSpPr>
        <p:sp>
          <p:nvSpPr>
            <p:cNvPr id="11289" name="Rectangle 16"/>
            <p:cNvSpPr/>
            <p:nvPr/>
          </p:nvSpPr>
          <p:spPr>
            <a:xfrm>
              <a:off x="612" y="572"/>
              <a:ext cx="222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⊕</a:t>
              </a:r>
              <a:r>
                <a:rPr lang="zh-CN" altLang="en-US" b="1" dirty="0">
                  <a:latin typeface="宋体" panose="02010600030101010101" pitchFamily="2" charset="-122"/>
                </a:rPr>
                <a:t>不封闭，如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11290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6" y="436"/>
              <a:ext cx="1683" cy="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1" name="Rectangle 18"/>
            <p:cNvSpPr/>
            <p:nvPr/>
          </p:nvSpPr>
          <p:spPr>
            <a:xfrm>
              <a:off x="4014" y="572"/>
              <a:ext cx="7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dirty="0">
                  <a:latin typeface="宋体" panose="02010600030101010101" pitchFamily="2" charset="-122"/>
                </a:rPr>
                <a:t>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63" name="Rectangle 19"/>
          <p:cNvSpPr/>
          <p:nvPr/>
        </p:nvSpPr>
        <p:spPr>
          <a:xfrm>
            <a:off x="1116013" y="1916113"/>
            <a:ext cx="64817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 R</a:t>
            </a:r>
            <a:r>
              <a:rPr lang="zh-CN" altLang="en-US" b="1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zh-CN" altLang="en-US" b="1" dirty="0">
                <a:latin typeface="宋体" panose="02010600030101010101" pitchFamily="2" charset="-122"/>
              </a:rPr>
              <a:t>构成实数域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上的线性空间．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0" name="Object 20"/>
          <p:cNvGraphicFramePr>
            <a:graphicFrameLocks noChangeAspect="1"/>
          </p:cNvGraphicFramePr>
          <p:nvPr/>
        </p:nvGraphicFramePr>
        <p:xfrm>
          <a:off x="0" y="3436938"/>
          <a:ext cx="1619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" imgW="165100" imgH="177800" progId="Equation.DSMT4">
                  <p:embed/>
                </p:oleObj>
              </mc:Choice>
              <mc:Fallback>
                <p:oleObj name="" r:id="rId4" imgW="165100" imgH="177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436938"/>
                        <a:ext cx="16192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1" name="Group 37"/>
          <p:cNvGrpSpPr/>
          <p:nvPr/>
        </p:nvGrpSpPr>
        <p:grpSpPr>
          <a:xfrm>
            <a:off x="611188" y="2492375"/>
            <a:ext cx="8316912" cy="519113"/>
            <a:chOff x="703" y="1344"/>
            <a:chExt cx="5239" cy="327"/>
          </a:xfrm>
        </p:grpSpPr>
        <p:sp>
          <p:nvSpPr>
            <p:cNvPr id="11287" name="Rectangle 22"/>
            <p:cNvSpPr/>
            <p:nvPr/>
          </p:nvSpPr>
          <p:spPr>
            <a:xfrm>
              <a:off x="703" y="1344"/>
              <a:ext cx="523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首先，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b="1" dirty="0">
                  <a:latin typeface="宋体" panose="02010600030101010101" pitchFamily="2" charset="-122"/>
                </a:rPr>
                <a:t>≠  ，且加法和数量乘法对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b="1" dirty="0">
                  <a:latin typeface="宋体" panose="02010600030101010101" pitchFamily="2" charset="-122"/>
                </a:rPr>
                <a:t>是封闭的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1288" name="Object 26"/>
            <p:cNvGraphicFramePr>
              <a:graphicFrameLocks noChangeAspect="1"/>
            </p:cNvGraphicFramePr>
            <p:nvPr/>
          </p:nvGraphicFramePr>
          <p:xfrm>
            <a:off x="1973" y="1389"/>
            <a:ext cx="23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6" imgW="165100" imgH="177800" progId="Equation.DSMT4">
                    <p:embed/>
                  </p:oleObj>
                </mc:Choice>
                <mc:Fallback>
                  <p:oleObj name="" r:id="rId6" imgW="165100" imgH="1778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73" y="1389"/>
                          <a:ext cx="23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2" name="Group 38"/>
          <p:cNvGrpSpPr/>
          <p:nvPr/>
        </p:nvGrpSpPr>
        <p:grpSpPr>
          <a:xfrm>
            <a:off x="611188" y="3789363"/>
            <a:ext cx="8901112" cy="595312"/>
            <a:chOff x="358" y="2024"/>
            <a:chExt cx="5607" cy="375"/>
          </a:xfrm>
        </p:grpSpPr>
        <p:graphicFrame>
          <p:nvGraphicFramePr>
            <p:cNvPr id="11285" name="Object 28"/>
            <p:cNvGraphicFramePr>
              <a:graphicFrameLocks noChangeAspect="1"/>
            </p:cNvGraphicFramePr>
            <p:nvPr/>
          </p:nvGraphicFramePr>
          <p:xfrm>
            <a:off x="358" y="2024"/>
            <a:ext cx="33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8" imgW="2044700" imgH="228600" progId="Equation.DSMT4">
                    <p:embed/>
                  </p:oleObj>
                </mc:Choice>
                <mc:Fallback>
                  <p:oleObj name="" r:id="rId8" imgW="2044700" imgH="2286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8" y="2024"/>
                          <a:ext cx="3353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Rectangle 30"/>
            <p:cNvSpPr/>
            <p:nvPr/>
          </p:nvSpPr>
          <p:spPr>
            <a:xfrm>
              <a:off x="3515" y="2069"/>
              <a:ext cx="245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宋体" panose="02010600030101010101" pitchFamily="2" charset="-122"/>
                </a:rPr>
                <a:t>且</a:t>
              </a:r>
              <a:r>
                <a:rPr lang="zh-CN" altLang="en-US" sz="900" b="1" dirty="0">
                  <a:latin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30000" dirty="0">
                  <a:latin typeface="Times New Roman" panose="02020603050405020304" pitchFamily="18" charset="0"/>
                </a:rPr>
                <a:t>k</a:t>
              </a:r>
              <a:r>
                <a:rPr lang="en-US" altLang="zh-CN" sz="900" b="1" i="1" baseline="30000" dirty="0">
                  <a:latin typeface="Times New Roman" panose="02020603050405020304" pitchFamily="18" charset="0"/>
                </a:rPr>
                <a:t>   </a:t>
              </a:r>
              <a:r>
                <a:rPr lang="zh-CN" altLang="en-US" b="1" dirty="0">
                  <a:latin typeface="宋体" panose="02010600030101010101" pitchFamily="2" charset="-122"/>
                </a:rPr>
                <a:t>唯一确定．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684213" y="47625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80" name="Group 36"/>
          <p:cNvGrpSpPr/>
          <p:nvPr/>
        </p:nvGrpSpPr>
        <p:grpSpPr>
          <a:xfrm>
            <a:off x="539750" y="3141663"/>
            <a:ext cx="9074150" cy="522287"/>
            <a:chOff x="340" y="1661"/>
            <a:chExt cx="5716" cy="329"/>
          </a:xfrm>
        </p:grpSpPr>
        <p:graphicFrame>
          <p:nvGraphicFramePr>
            <p:cNvPr id="11282" name="Object 23"/>
            <p:cNvGraphicFramePr>
              <a:graphicFrameLocks noChangeAspect="1"/>
            </p:cNvGraphicFramePr>
            <p:nvPr/>
          </p:nvGraphicFramePr>
          <p:xfrm>
            <a:off x="1165" y="1661"/>
            <a:ext cx="247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0" imgW="1714500" imgH="228600" progId="Equation.DSMT4">
                    <p:embed/>
                  </p:oleObj>
                </mc:Choice>
                <mc:Fallback>
                  <p:oleObj name="" r:id="rId10" imgW="1714500" imgH="2286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65" y="1661"/>
                          <a:ext cx="2478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3" name="Rectangle 24"/>
            <p:cNvSpPr/>
            <p:nvPr/>
          </p:nvSpPr>
          <p:spPr>
            <a:xfrm>
              <a:off x="3470" y="1661"/>
              <a:ext cx="258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latin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宋体" panose="02010600030101010101" pitchFamily="2" charset="-122"/>
                </a:rPr>
                <a:t>且</a:t>
              </a:r>
              <a:r>
                <a:rPr lang="zh-CN" altLang="en-US" sz="900" b="1" dirty="0">
                  <a:latin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ab</a:t>
              </a:r>
              <a:r>
                <a:rPr lang="en-US" altLang="zh-CN" sz="900" b="1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唯一确定；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35"/>
            <p:cNvSpPr/>
            <p:nvPr/>
          </p:nvSpPr>
          <p:spPr>
            <a:xfrm>
              <a:off x="340" y="1661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事实上</a:t>
              </a:r>
              <a:r>
                <a:rPr lang="en-US" altLang="zh-CN" b="1" dirty="0">
                  <a:latin typeface="宋体" panose="02010600030101010101" pitchFamily="2" charset="-122"/>
                </a:rPr>
                <a:t>,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83" name="Rectangle 39"/>
          <p:cNvSpPr/>
          <p:nvPr/>
        </p:nvSpPr>
        <p:spPr>
          <a:xfrm>
            <a:off x="611188" y="4437063"/>
            <a:ext cx="6096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其次，加法和数量乘法满足下列算律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190" name="Group 46"/>
          <p:cNvGrpSpPr/>
          <p:nvPr/>
        </p:nvGrpSpPr>
        <p:grpSpPr>
          <a:xfrm>
            <a:off x="539750" y="5661025"/>
            <a:ext cx="8321675" cy="519113"/>
            <a:chOff x="567" y="3521"/>
            <a:chExt cx="5242" cy="327"/>
          </a:xfrm>
        </p:grpSpPr>
        <p:sp>
          <p:nvSpPr>
            <p:cNvPr id="11280" name="Rectangle 44"/>
            <p:cNvSpPr/>
            <p:nvPr/>
          </p:nvSpPr>
          <p:spPr>
            <a:xfrm>
              <a:off x="567" y="3521"/>
              <a:ext cx="44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②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1" name="Object 45"/>
            <p:cNvGraphicFramePr>
              <a:graphicFrameLocks noChangeAspect="1"/>
            </p:cNvGraphicFramePr>
            <p:nvPr/>
          </p:nvGraphicFramePr>
          <p:xfrm>
            <a:off x="868" y="3521"/>
            <a:ext cx="494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2" imgW="3848100" imgH="203200" progId="Equation.DSMT4">
                    <p:embed/>
                  </p:oleObj>
                </mc:Choice>
                <mc:Fallback>
                  <p:oleObj name="" r:id="rId12" imgW="3848100" imgH="2032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8" y="3521"/>
                          <a:ext cx="4941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95" name="Group 51"/>
          <p:cNvGrpSpPr/>
          <p:nvPr/>
        </p:nvGrpSpPr>
        <p:grpSpPr>
          <a:xfrm>
            <a:off x="611188" y="5086350"/>
            <a:ext cx="4321175" cy="519113"/>
            <a:chOff x="385" y="3158"/>
            <a:chExt cx="2722" cy="327"/>
          </a:xfrm>
        </p:grpSpPr>
        <p:sp>
          <p:nvSpPr>
            <p:cNvPr id="11278" name="Rectangle 42"/>
            <p:cNvSpPr/>
            <p:nvPr/>
          </p:nvSpPr>
          <p:spPr>
            <a:xfrm>
              <a:off x="385" y="3158"/>
              <a:ext cx="4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①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9" name="Object 50"/>
            <p:cNvGraphicFramePr>
              <a:graphicFrameLocks noChangeAspect="1"/>
            </p:cNvGraphicFramePr>
            <p:nvPr/>
          </p:nvGraphicFramePr>
          <p:xfrm>
            <a:off x="748" y="3158"/>
            <a:ext cx="235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4" imgW="1485265" imgH="177800" progId="Equation.DSMT4">
                    <p:embed/>
                  </p:oleObj>
                </mc:Choice>
                <mc:Fallback>
                  <p:oleObj name="" r:id="rId14" imgW="1485265" imgH="1778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48" y="3158"/>
                          <a:ext cx="2359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6163" grpId="0"/>
      <p:bldP spid="6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37" name="Group 69"/>
          <p:cNvGrpSpPr/>
          <p:nvPr/>
        </p:nvGrpSpPr>
        <p:grpSpPr>
          <a:xfrm>
            <a:off x="431800" y="404813"/>
            <a:ext cx="8856663" cy="549275"/>
            <a:chOff x="340" y="164"/>
            <a:chExt cx="5579" cy="346"/>
          </a:xfrm>
        </p:grpSpPr>
        <p:sp>
          <p:nvSpPr>
            <p:cNvPr id="12322" name="Rectangle 14"/>
            <p:cNvSpPr/>
            <p:nvPr/>
          </p:nvSpPr>
          <p:spPr>
            <a:xfrm>
              <a:off x="340" y="179"/>
              <a:ext cx="140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③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 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dirty="0">
                  <a:latin typeface="宋体" panose="02010600030101010101" pitchFamily="2" charset="-122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3" name="Object 12"/>
            <p:cNvGraphicFramePr>
              <a:graphicFrameLocks noChangeAspect="1"/>
            </p:cNvGraphicFramePr>
            <p:nvPr/>
          </p:nvGraphicFramePr>
          <p:xfrm>
            <a:off x="703" y="210"/>
            <a:ext cx="30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203200" imgH="165100" progId="Equation.DSMT4">
                    <p:embed/>
                  </p:oleObj>
                </mc:Choice>
                <mc:Fallback>
                  <p:oleObj name="" r:id="rId1" imgW="203200" imgH="1651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210"/>
                          <a:ext cx="30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15"/>
            <p:cNvGraphicFramePr>
              <a:graphicFrameLocks noChangeAspect="1"/>
            </p:cNvGraphicFramePr>
            <p:nvPr/>
          </p:nvGraphicFramePr>
          <p:xfrm>
            <a:off x="1428" y="164"/>
            <a:ext cx="148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888365" imgH="203200" progId="Equation.DSMT4">
                    <p:embed/>
                  </p:oleObj>
                </mc:Choice>
                <mc:Fallback>
                  <p:oleObj name="" r:id="rId3" imgW="888365" imgH="2032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8" y="164"/>
                          <a:ext cx="1482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16"/>
            <p:cNvGraphicFramePr>
              <a:graphicFrameLocks noChangeAspect="1"/>
            </p:cNvGraphicFramePr>
            <p:nvPr/>
          </p:nvGraphicFramePr>
          <p:xfrm>
            <a:off x="2968" y="179"/>
            <a:ext cx="73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342900" imgH="177800" progId="Equation.DSMT4">
                    <p:embed/>
                  </p:oleObj>
                </mc:Choice>
                <mc:Fallback>
                  <p:oleObj name="" r:id="rId5" imgW="342900" imgH="1778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68" y="179"/>
                          <a:ext cx="73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Rectangle 17"/>
            <p:cNvSpPr/>
            <p:nvPr/>
          </p:nvSpPr>
          <p:spPr>
            <a:xfrm>
              <a:off x="3556" y="179"/>
              <a:ext cx="236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dirty="0">
                  <a:latin typeface="宋体" panose="02010600030101010101" pitchFamily="2" charset="-122"/>
                </a:rPr>
                <a:t>，</a:t>
              </a:r>
              <a:r>
                <a:rPr lang="zh-CN" altLang="en-US" b="1" dirty="0">
                  <a:latin typeface="宋体" panose="02010600030101010101" pitchFamily="2" charset="-122"/>
                </a:rPr>
                <a:t>即</a:t>
              </a:r>
              <a:r>
                <a:rPr lang="en-US" altLang="zh-CN" b="1" dirty="0">
                  <a:latin typeface="宋体" panose="02010600030101010101" pitchFamily="2" charset="-122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是零元；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39" name="Group 71"/>
          <p:cNvGrpSpPr/>
          <p:nvPr/>
        </p:nvGrpSpPr>
        <p:grpSpPr>
          <a:xfrm>
            <a:off x="431800" y="981075"/>
            <a:ext cx="6005513" cy="882650"/>
            <a:chOff x="340" y="474"/>
            <a:chExt cx="3783" cy="556"/>
          </a:xfrm>
        </p:grpSpPr>
        <p:sp>
          <p:nvSpPr>
            <p:cNvPr id="12316" name="Rectangle 21"/>
            <p:cNvSpPr/>
            <p:nvPr/>
          </p:nvSpPr>
          <p:spPr>
            <a:xfrm>
              <a:off x="340" y="581"/>
              <a:ext cx="4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④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7" name="Object 22"/>
            <p:cNvGraphicFramePr>
              <a:graphicFrameLocks noChangeAspect="1"/>
            </p:cNvGraphicFramePr>
            <p:nvPr/>
          </p:nvGraphicFramePr>
          <p:xfrm>
            <a:off x="703" y="618"/>
            <a:ext cx="5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7" imgW="342900" imgH="177800" progId="Equation.DSMT4">
                    <p:embed/>
                  </p:oleObj>
                </mc:Choice>
                <mc:Fallback>
                  <p:oleObj name="" r:id="rId7" imgW="342900" imgH="1778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3" y="618"/>
                          <a:ext cx="52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Rectangle 23"/>
            <p:cNvSpPr/>
            <p:nvPr/>
          </p:nvSpPr>
          <p:spPr>
            <a:xfrm>
              <a:off x="1204" y="580"/>
              <a:ext cx="10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dirty="0">
                  <a:latin typeface="宋体" panose="02010600030101010101" pitchFamily="2" charset="-122"/>
                </a:rPr>
                <a:t>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9" name="Object 24"/>
            <p:cNvGraphicFramePr>
              <a:graphicFrameLocks noChangeAspect="1"/>
            </p:cNvGraphicFramePr>
            <p:nvPr/>
          </p:nvGraphicFramePr>
          <p:xfrm>
            <a:off x="1656" y="519"/>
            <a:ext cx="393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266700" imgH="405765" progId="Equation.DSMT4">
                    <p:embed/>
                  </p:oleObj>
                </mc:Choice>
                <mc:Fallback>
                  <p:oleObj name="" r:id="rId9" imgW="266700" imgH="405765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56" y="519"/>
                          <a:ext cx="393" cy="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Rectangle 25"/>
            <p:cNvSpPr/>
            <p:nvPr/>
          </p:nvSpPr>
          <p:spPr>
            <a:xfrm>
              <a:off x="1973" y="618"/>
              <a:ext cx="9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zh-CN" altLang="en-US" b="1" baseline="30000" dirty="0">
                  <a:latin typeface="宋体" panose="02010600030101010101" pitchFamily="2" charset="-122"/>
                </a:rPr>
                <a:t>＋</a:t>
              </a:r>
              <a:r>
                <a:rPr lang="zh-CN" altLang="en-US" b="1" dirty="0">
                  <a:latin typeface="宋体" panose="02010600030101010101" pitchFamily="2" charset="-122"/>
                </a:rPr>
                <a:t>，且</a:t>
              </a:r>
              <a:r>
                <a:rPr lang="zh-CN" altLang="en-US" dirty="0">
                  <a:latin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1" name="Object 26"/>
            <p:cNvGraphicFramePr>
              <a:graphicFrameLocks noChangeAspect="1"/>
            </p:cNvGraphicFramePr>
            <p:nvPr/>
          </p:nvGraphicFramePr>
          <p:xfrm>
            <a:off x="2773" y="474"/>
            <a:ext cx="13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977265" imgH="406400" progId="Equation.DSMT4">
                    <p:embed/>
                  </p:oleObj>
                </mc:Choice>
                <mc:Fallback>
                  <p:oleObj name="" r:id="rId11" imgW="977265" imgH="4064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73" y="474"/>
                          <a:ext cx="1350" cy="5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8" name="Group 70"/>
          <p:cNvGrpSpPr/>
          <p:nvPr/>
        </p:nvGrpSpPr>
        <p:grpSpPr>
          <a:xfrm>
            <a:off x="827088" y="1700213"/>
            <a:ext cx="4464050" cy="817562"/>
            <a:chOff x="521" y="882"/>
            <a:chExt cx="2812" cy="515"/>
          </a:xfrm>
        </p:grpSpPr>
        <p:sp>
          <p:nvSpPr>
            <p:cNvPr id="12314" name="Rectangle 28"/>
            <p:cNvSpPr/>
            <p:nvPr/>
          </p:nvSpPr>
          <p:spPr>
            <a:xfrm>
              <a:off x="521" y="1026"/>
              <a:ext cx="28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即</a:t>
              </a:r>
              <a:r>
                <a:rPr lang="zh-CN" altLang="en-US" sz="900" b="1" dirty="0">
                  <a:latin typeface="宋体" panose="02010600030101010101" pitchFamily="2" charset="-122"/>
                </a:rPr>
                <a:t>　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b="1" dirty="0">
                  <a:latin typeface="宋体" panose="02010600030101010101" pitchFamily="2" charset="-122"/>
                </a:rPr>
                <a:t>的负元素是  　；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2315" name="Object 29"/>
            <p:cNvGraphicFramePr>
              <a:graphicFrameLocks noChangeAspect="1"/>
            </p:cNvGraphicFramePr>
            <p:nvPr/>
          </p:nvGraphicFramePr>
          <p:xfrm>
            <a:off x="2245" y="882"/>
            <a:ext cx="28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3" imgW="152400" imgH="405765" progId="Equation.DSMT4">
                    <p:embed/>
                  </p:oleObj>
                </mc:Choice>
                <mc:Fallback>
                  <p:oleObj name="" r:id="rId13" imgW="152400" imgH="405765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45" y="882"/>
                          <a:ext cx="284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28" name="Group 60"/>
          <p:cNvGrpSpPr/>
          <p:nvPr/>
        </p:nvGrpSpPr>
        <p:grpSpPr>
          <a:xfrm>
            <a:off x="431800" y="2492375"/>
            <a:ext cx="5073650" cy="519113"/>
            <a:chOff x="340" y="1389"/>
            <a:chExt cx="3196" cy="327"/>
          </a:xfrm>
        </p:grpSpPr>
        <p:sp>
          <p:nvSpPr>
            <p:cNvPr id="12308" name="Rectangle 34"/>
            <p:cNvSpPr/>
            <p:nvPr/>
          </p:nvSpPr>
          <p:spPr>
            <a:xfrm>
              <a:off x="340" y="1389"/>
              <a:ext cx="4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⑤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9" name="Object 35"/>
            <p:cNvGraphicFramePr>
              <a:graphicFrameLocks noChangeAspect="1"/>
            </p:cNvGraphicFramePr>
            <p:nvPr/>
          </p:nvGraphicFramePr>
          <p:xfrm>
            <a:off x="673" y="1389"/>
            <a:ext cx="130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5" imgW="825500" imgH="203200" progId="Equation.DSMT4">
                    <p:embed/>
                  </p:oleObj>
                </mc:Choice>
                <mc:Fallback>
                  <p:oleObj name="" r:id="rId15" imgW="825500" imgH="2032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3" y="1389"/>
                          <a:ext cx="1309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Text Box 37"/>
            <p:cNvSpPr txBox="1"/>
            <p:nvPr/>
          </p:nvSpPr>
          <p:spPr>
            <a:xfrm>
              <a:off x="1927" y="1389"/>
              <a:ext cx="1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;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311" name="Group 59"/>
            <p:cNvGrpSpPr/>
            <p:nvPr/>
          </p:nvGrpSpPr>
          <p:grpSpPr>
            <a:xfrm>
              <a:off x="2154" y="1389"/>
              <a:ext cx="1382" cy="327"/>
              <a:chOff x="1924" y="1389"/>
              <a:chExt cx="1382" cy="327"/>
            </a:xfrm>
          </p:grpSpPr>
          <p:graphicFrame>
            <p:nvGraphicFramePr>
              <p:cNvPr id="12312" name="Object 36"/>
              <p:cNvGraphicFramePr>
                <a:graphicFrameLocks noChangeAspect="1"/>
              </p:cNvGraphicFramePr>
              <p:nvPr/>
            </p:nvGraphicFramePr>
            <p:xfrm>
              <a:off x="1924" y="1389"/>
              <a:ext cx="58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7" imgW="342900" imgH="177800" progId="Equation.DSMT4">
                      <p:embed/>
                    </p:oleObj>
                  </mc:Choice>
                  <mc:Fallback>
                    <p:oleObj name="" r:id="rId17" imgW="342900" imgH="177800" progId="Equation.DSMT4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24" y="1389"/>
                            <a:ext cx="588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3" name="Text Box 38"/>
              <p:cNvSpPr txBox="1"/>
              <p:nvPr/>
            </p:nvSpPr>
            <p:spPr>
              <a:xfrm>
                <a:off x="2472" y="1389"/>
                <a:ext cx="834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R</a:t>
                </a:r>
                <a:r>
                  <a:rPr lang="zh-CN" altLang="en-US" b="1" baseline="30000" dirty="0">
                    <a:latin typeface="宋体" panose="02010600030101010101" pitchFamily="2" charset="-122"/>
                  </a:rPr>
                  <a:t>＋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；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4" name="Group 66"/>
          <p:cNvGrpSpPr/>
          <p:nvPr/>
        </p:nvGrpSpPr>
        <p:grpSpPr>
          <a:xfrm>
            <a:off x="431800" y="3068638"/>
            <a:ext cx="8604250" cy="760412"/>
            <a:chOff x="340" y="1842"/>
            <a:chExt cx="5420" cy="479"/>
          </a:xfrm>
        </p:grpSpPr>
        <p:sp>
          <p:nvSpPr>
            <p:cNvPr id="12305" name="Rectangle 42"/>
            <p:cNvSpPr/>
            <p:nvPr/>
          </p:nvSpPr>
          <p:spPr>
            <a:xfrm>
              <a:off x="340" y="1888"/>
              <a:ext cx="336" cy="43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⑥</a:t>
              </a:r>
              <a:r>
                <a:rPr lang="en-US" altLang="zh-CN" sz="11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6" name="Object 43"/>
            <p:cNvGraphicFramePr>
              <a:graphicFrameLocks noChangeAspect="1"/>
            </p:cNvGraphicFramePr>
            <p:nvPr/>
          </p:nvGraphicFramePr>
          <p:xfrm>
            <a:off x="558" y="1842"/>
            <a:ext cx="484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9" imgW="2844800" imgH="228600" progId="Equation.DSMT4">
                    <p:embed/>
                  </p:oleObj>
                </mc:Choice>
                <mc:Fallback>
                  <p:oleObj name="" r:id="rId19" imgW="2844800" imgH="2286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8" y="1842"/>
                          <a:ext cx="4846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44"/>
            <p:cNvSpPr txBox="1"/>
            <p:nvPr/>
          </p:nvSpPr>
          <p:spPr>
            <a:xfrm>
              <a:off x="5352" y="1842"/>
              <a:ext cx="40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;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40" name="Group 72"/>
          <p:cNvGrpSpPr/>
          <p:nvPr/>
        </p:nvGrpSpPr>
        <p:grpSpPr>
          <a:xfrm>
            <a:off x="358775" y="3789363"/>
            <a:ext cx="8770938" cy="644525"/>
            <a:chOff x="249" y="2296"/>
            <a:chExt cx="5525" cy="406"/>
          </a:xfrm>
        </p:grpSpPr>
        <p:graphicFrame>
          <p:nvGraphicFramePr>
            <p:cNvPr id="12303" name="Object 48"/>
            <p:cNvGraphicFramePr>
              <a:graphicFrameLocks noChangeAspect="1"/>
            </p:cNvGraphicFramePr>
            <p:nvPr/>
          </p:nvGraphicFramePr>
          <p:xfrm>
            <a:off x="462" y="2296"/>
            <a:ext cx="531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1" imgW="3175000" imgH="228600" progId="Equation.DSMT4">
                    <p:embed/>
                  </p:oleObj>
                </mc:Choice>
                <mc:Fallback>
                  <p:oleObj name="" r:id="rId21" imgW="3175000" imgH="2286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2" y="2296"/>
                          <a:ext cx="5312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Rectangle 47"/>
            <p:cNvSpPr/>
            <p:nvPr/>
          </p:nvSpPr>
          <p:spPr>
            <a:xfrm>
              <a:off x="249" y="2341"/>
              <a:ext cx="48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⑦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35" name="Group 67"/>
          <p:cNvGrpSpPr/>
          <p:nvPr/>
        </p:nvGrpSpPr>
        <p:grpSpPr>
          <a:xfrm>
            <a:off x="431800" y="4508500"/>
            <a:ext cx="8377238" cy="614363"/>
            <a:chOff x="295" y="2795"/>
            <a:chExt cx="5277" cy="387"/>
          </a:xfrm>
        </p:grpSpPr>
        <p:sp>
          <p:nvSpPr>
            <p:cNvPr id="12301" name="Rectangle 53"/>
            <p:cNvSpPr/>
            <p:nvPr/>
          </p:nvSpPr>
          <p:spPr>
            <a:xfrm>
              <a:off x="295" y="2840"/>
              <a:ext cx="43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⑧</a:t>
              </a:r>
              <a:r>
                <a:rPr lang="en-US" altLang="zh-CN" sz="11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2" name="Object 54"/>
            <p:cNvGraphicFramePr>
              <a:graphicFrameLocks noChangeAspect="1"/>
            </p:cNvGraphicFramePr>
            <p:nvPr/>
          </p:nvGraphicFramePr>
          <p:xfrm>
            <a:off x="415" y="2795"/>
            <a:ext cx="515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3" imgW="2984500" imgH="228600" progId="Equation.DSMT4">
                    <p:embed/>
                  </p:oleObj>
                </mc:Choice>
                <mc:Fallback>
                  <p:oleObj name="" r:id="rId23" imgW="2984500" imgH="2286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15" y="2795"/>
                          <a:ext cx="5157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3" name="Rectangle 55"/>
          <p:cNvSpPr/>
          <p:nvPr/>
        </p:nvSpPr>
        <p:spPr>
          <a:xfrm>
            <a:off x="431800" y="5805488"/>
            <a:ext cx="66960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∴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＋</a:t>
            </a:r>
            <a:r>
              <a:rPr lang="zh-CN" altLang="en-US" b="1" dirty="0">
                <a:latin typeface="宋体" panose="02010600030101010101" pitchFamily="2" charset="-122"/>
              </a:rPr>
              <a:t>构成实数域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上的线性空间．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7236" name="Group 68"/>
          <p:cNvGrpSpPr/>
          <p:nvPr/>
        </p:nvGrpSpPr>
        <p:grpSpPr>
          <a:xfrm>
            <a:off x="971550" y="5229225"/>
            <a:ext cx="3200400" cy="534988"/>
            <a:chOff x="546" y="3203"/>
            <a:chExt cx="2016" cy="337"/>
          </a:xfrm>
        </p:grpSpPr>
        <p:sp>
          <p:nvSpPr>
            <p:cNvPr id="12299" name="Text Box 61"/>
            <p:cNvSpPr txBox="1"/>
            <p:nvPr/>
          </p:nvSpPr>
          <p:spPr>
            <a:xfrm>
              <a:off x="2290" y="3203"/>
              <a:ext cx="2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;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0" name="Object 64"/>
            <p:cNvGraphicFramePr>
              <a:graphicFrameLocks noChangeAspect="1"/>
            </p:cNvGraphicFramePr>
            <p:nvPr/>
          </p:nvGraphicFramePr>
          <p:xfrm>
            <a:off x="546" y="3203"/>
            <a:ext cx="181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5" imgW="1091565" imgH="203200" progId="Equation.DSMT4">
                    <p:embed/>
                  </p:oleObj>
                </mc:Choice>
                <mc:Fallback>
                  <p:oleObj name="" r:id="rId25" imgW="1091565" imgH="2032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46" y="3203"/>
                          <a:ext cx="1811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3" grpId="0"/>
    </p:bldLst>
  </p:timing>
</p:sld>
</file>

<file path=ppt/tags/tag1.xml><?xml version="1.0" encoding="utf-8"?>
<p:tagLst xmlns:p="http://schemas.openxmlformats.org/presentationml/2006/main">
  <p:tag name="KSO_WM_DOC_GUID" val="{6f23f1cd-adc5-496e-97b5-de6a5dee71f9}"/>
</p:tagLst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演示</Application>
  <PresentationFormat>全屏显示(4:3)</PresentationFormat>
  <Paragraphs>227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14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Layers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　线性空间</dc:title>
  <dc:creator>xfyym</dc:creator>
  <cp:lastModifiedBy>Ggapsong</cp:lastModifiedBy>
  <cp:revision>50</cp:revision>
  <dcterms:created xsi:type="dcterms:W3CDTF">2004-02-24T05:20:32Z</dcterms:created>
  <dcterms:modified xsi:type="dcterms:W3CDTF">2019-04-12T09:30:37Z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