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88" r:id="rId3"/>
    <p:sldId id="289" r:id="rId4"/>
    <p:sldId id="263" r:id="rId5"/>
    <p:sldId id="264" r:id="rId6"/>
    <p:sldId id="265" r:id="rId7"/>
    <p:sldId id="266" r:id="rId8"/>
    <p:sldId id="267" r:id="rId9"/>
    <p:sldId id="290" r:id="rId10"/>
    <p:sldId id="268" r:id="rId11"/>
    <p:sldId id="269" r:id="rId12"/>
    <p:sldId id="291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3300"/>
    <a:srgbClr val="FFFF00"/>
    <a:srgbClr val="669900"/>
    <a:srgbClr val="800000"/>
    <a:srgbClr val="996600"/>
    <a:srgbClr val="CC00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6"/>
    <p:restoredTop sz="94660"/>
  </p:normalViewPr>
  <p:slideViewPr>
    <p:cSldViewPr showGuides="1">
      <p:cViewPr varScale="1">
        <p:scale>
          <a:sx n="87" d="100"/>
          <a:sy n="87" d="100"/>
        </p:scale>
        <p:origin x="146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73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85.wmf"/><Relationship Id="rId8" Type="http://schemas.openxmlformats.org/officeDocument/2006/relationships/image" Target="../media/image84.wmf"/><Relationship Id="rId7" Type="http://schemas.openxmlformats.org/officeDocument/2006/relationships/image" Target="../media/image83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4" Type="http://schemas.openxmlformats.org/officeDocument/2006/relationships/image" Target="../media/image90.wmf"/><Relationship Id="rId13" Type="http://schemas.openxmlformats.org/officeDocument/2006/relationships/image" Target="../media/image89.wmf"/><Relationship Id="rId12" Type="http://schemas.openxmlformats.org/officeDocument/2006/relationships/image" Target="../media/image88.wmf"/><Relationship Id="rId11" Type="http://schemas.openxmlformats.org/officeDocument/2006/relationships/image" Target="../media/image87.wmf"/><Relationship Id="rId10" Type="http://schemas.openxmlformats.org/officeDocument/2006/relationships/image" Target="../media/image86.wmf"/><Relationship Id="rId1" Type="http://schemas.openxmlformats.org/officeDocument/2006/relationships/image" Target="../media/image77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99.wmf"/><Relationship Id="rId8" Type="http://schemas.openxmlformats.org/officeDocument/2006/relationships/image" Target="../media/image98.wmf"/><Relationship Id="rId7" Type="http://schemas.openxmlformats.org/officeDocument/2006/relationships/image" Target="../media/image97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2" Type="http://schemas.openxmlformats.org/officeDocument/2006/relationships/image" Target="../media/image102.wmf"/><Relationship Id="rId11" Type="http://schemas.openxmlformats.org/officeDocument/2006/relationships/image" Target="../media/image101.wmf"/><Relationship Id="rId10" Type="http://schemas.openxmlformats.org/officeDocument/2006/relationships/image" Target="../media/image100.wmf"/><Relationship Id="rId1" Type="http://schemas.openxmlformats.org/officeDocument/2006/relationships/image" Target="../media/image91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wmf"/><Relationship Id="rId8" Type="http://schemas.openxmlformats.org/officeDocument/2006/relationships/image" Target="../media/image110.wmf"/><Relationship Id="rId7" Type="http://schemas.openxmlformats.org/officeDocument/2006/relationships/image" Target="../media/image109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image" Target="../media/image26.wmf"/><Relationship Id="rId7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0" Type="http://schemas.openxmlformats.org/officeDocument/2006/relationships/image" Target="../media/image28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image" Target="../media/image36.wmf"/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0" Type="http://schemas.openxmlformats.org/officeDocument/2006/relationships/image" Target="../media/image38.wmf"/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7" Type="http://schemas.openxmlformats.org/officeDocument/2006/relationships/image" Target="../media/image46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64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AC75E3-CF0D-4F26-B372-D05586D09106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0"/>
            <a:ext cx="1042988" cy="4876800"/>
          </a:xfrm>
          <a:prstGeom prst="rect">
            <a:avLst/>
          </a:prstGeom>
          <a:solidFill>
            <a:srgbClr val="C4C3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1" name="Group 4"/>
          <p:cNvGrpSpPr/>
          <p:nvPr/>
        </p:nvGrpSpPr>
        <p:grpSpPr>
          <a:xfrm>
            <a:off x="684213" y="1412875"/>
            <a:ext cx="8077200" cy="304800"/>
            <a:chOff x="400" y="336"/>
            <a:chExt cx="5088" cy="19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3952" y="336"/>
              <a:ext cx="1536" cy="19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1" name="Line 6"/>
            <p:cNvSpPr/>
            <p:nvPr/>
          </p:nvSpPr>
          <p:spPr>
            <a:xfrm>
              <a:off x="400" y="432"/>
              <a:ext cx="5088" cy="0"/>
            </a:xfrm>
            <a:prstGeom prst="line">
              <a:avLst/>
            </a:prstGeom>
            <a:ln w="4445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9" name="Rectangle 1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72225" y="6308725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1125538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2813" y="6251575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C7C0C8-AFF2-4E66-A807-5FEEF3DDAA75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4388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48C5FF-CEF2-4197-A886-8A24F803D568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E0261E-E640-4775-A5B5-F4106AC40CC1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6.3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维数 基 坐标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085F9C-2F52-4501-9C7C-B4D627E6DA8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E0261E-E640-4775-A5B5-F4106AC40CC1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6.3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维数 基 坐标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085F9C-2F52-4501-9C7C-B4D627E6DA8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277813"/>
            <a:ext cx="77724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E0261E-E640-4775-A5B5-F4106AC40CC1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6.3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维数 基 坐标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085F9C-2F52-4501-9C7C-B4D627E6DA8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E0261E-E640-4775-A5B5-F4106AC40CC1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6.3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维数 基 坐标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085F9C-2F52-4501-9C7C-B4D627E6DA8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E0261E-E640-4775-A5B5-F4106AC40CC1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6.3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维数 基 坐标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085F9C-2F52-4501-9C7C-B4D627E6DA8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E0261E-E640-4775-A5B5-F4106AC40CC1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6.3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维数 基 坐标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085F9C-2F52-4501-9C7C-B4D627E6DA8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E0261E-E640-4775-A5B5-F4106AC40CC1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6.3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维数 基 坐标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085F9C-2F52-4501-9C7C-B4D627E6DA8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E0261E-E640-4775-A5B5-F4106AC40CC1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6.3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维数 基 坐标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085F9C-2F52-4501-9C7C-B4D627E6DA8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E0261E-E640-4775-A5B5-F4106AC40CC1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6.3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维数 基 坐标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085F9C-2F52-4501-9C7C-B4D627E6DA8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E0261E-E640-4775-A5B5-F4106AC40CC1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6.3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维数 基 坐标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085F9C-2F52-4501-9C7C-B4D627E6DA8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E0261E-E640-4775-A5B5-F4106AC40CC1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6.3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维数 基 坐标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085F9C-2F52-4501-9C7C-B4D627E6DA8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GIF"/><Relationship Id="rId13" Type="http://schemas.openxmlformats.org/officeDocument/2006/relationships/image" Target="../media/image1.GI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468313" cy="4876800"/>
          </a:xfrm>
          <a:prstGeom prst="rect">
            <a:avLst/>
          </a:prstGeom>
          <a:solidFill>
            <a:srgbClr val="C7C6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Line 5"/>
          <p:cNvSpPr/>
          <p:nvPr/>
        </p:nvSpPr>
        <p:spPr>
          <a:xfrm>
            <a:off x="468313" y="1052513"/>
            <a:ext cx="8305800" cy="0"/>
          </a:xfrm>
          <a:prstGeom prst="line">
            <a:avLst/>
          </a:prstGeom>
          <a:ln w="28575" cap="flat" cmpd="sng">
            <a:solidFill>
              <a:srgbClr val="808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5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387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20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E0261E-E640-4775-A5B5-F4106AC40CC1}" type="datetime1"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§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6.3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维数 基 坐标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100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数学与计算科学学院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00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085F9C-2F52-4501-9C7C-B4D627E6DA8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Line 9"/>
          <p:cNvSpPr/>
          <p:nvPr/>
        </p:nvSpPr>
        <p:spPr>
          <a:xfrm flipV="1">
            <a:off x="0" y="4868863"/>
            <a:ext cx="468313" cy="7937"/>
          </a:xfrm>
          <a:prstGeom prst="line">
            <a:avLst/>
          </a:prstGeom>
          <a:ln w="444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" name="Rectangle 10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72225" y="6308725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5" name="Rectangle 11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Rectangle 1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7" name="Picture 13" descr="84">
            <a:hlinkClick r:id="" tooltip="下一页" action="ppaction://hlinkshowjump?jump=nextslide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72450" y="6308725"/>
            <a:ext cx="371475" cy="371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8" name="Picture 14" descr="85">
            <a:hlinkClick r:id="" tooltip="上一页" action="ppaction://hlinkshowjump?jump=previousslide"/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67625" y="6308725"/>
            <a:ext cx="371475" cy="3714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3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54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8.wmf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4.wmf"/><Relationship Id="rId13" Type="http://schemas.openxmlformats.org/officeDocument/2006/relationships/oleObject" Target="../embeddings/oleObject65.bin"/><Relationship Id="rId12" Type="http://schemas.openxmlformats.org/officeDocument/2006/relationships/image" Target="../media/image63.wmf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5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68.w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5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9.wmf"/><Relationship Id="rId1" Type="http://schemas.openxmlformats.org/officeDocument/2006/relationships/oleObject" Target="../embeddings/oleObject6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3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70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71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3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74.w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7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80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8.wmf"/><Relationship Id="rId30" Type="http://schemas.openxmlformats.org/officeDocument/2006/relationships/vmlDrawing" Target="../drawings/vmlDrawing13.vml"/><Relationship Id="rId3" Type="http://schemas.openxmlformats.org/officeDocument/2006/relationships/oleObject" Target="../embeddings/oleObject80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90.wmf"/><Relationship Id="rId27" Type="http://schemas.openxmlformats.org/officeDocument/2006/relationships/oleObject" Target="../embeddings/oleObject92.bin"/><Relationship Id="rId26" Type="http://schemas.openxmlformats.org/officeDocument/2006/relationships/image" Target="../media/image89.wmf"/><Relationship Id="rId25" Type="http://schemas.openxmlformats.org/officeDocument/2006/relationships/oleObject" Target="../embeddings/oleObject91.bin"/><Relationship Id="rId24" Type="http://schemas.openxmlformats.org/officeDocument/2006/relationships/image" Target="../media/image88.wmf"/><Relationship Id="rId23" Type="http://schemas.openxmlformats.org/officeDocument/2006/relationships/oleObject" Target="../embeddings/oleObject90.bin"/><Relationship Id="rId22" Type="http://schemas.openxmlformats.org/officeDocument/2006/relationships/image" Target="../media/image87.wmf"/><Relationship Id="rId21" Type="http://schemas.openxmlformats.org/officeDocument/2006/relationships/oleObject" Target="../embeddings/oleObject89.bin"/><Relationship Id="rId20" Type="http://schemas.openxmlformats.org/officeDocument/2006/relationships/image" Target="../media/image86.wmf"/><Relationship Id="rId2" Type="http://schemas.openxmlformats.org/officeDocument/2006/relationships/image" Target="../media/image77.wmf"/><Relationship Id="rId19" Type="http://schemas.openxmlformats.org/officeDocument/2006/relationships/oleObject" Target="../embeddings/oleObject88.bin"/><Relationship Id="rId18" Type="http://schemas.openxmlformats.org/officeDocument/2006/relationships/image" Target="../media/image85.wmf"/><Relationship Id="rId17" Type="http://schemas.openxmlformats.org/officeDocument/2006/relationships/oleObject" Target="../embeddings/oleObject87.bin"/><Relationship Id="rId16" Type="http://schemas.openxmlformats.org/officeDocument/2006/relationships/image" Target="../media/image84.wmf"/><Relationship Id="rId15" Type="http://schemas.openxmlformats.org/officeDocument/2006/relationships/oleObject" Target="../embeddings/oleObject86.bin"/><Relationship Id="rId14" Type="http://schemas.openxmlformats.org/officeDocument/2006/relationships/image" Target="../media/image83.wmf"/><Relationship Id="rId13" Type="http://schemas.openxmlformats.org/officeDocument/2006/relationships/oleObject" Target="../embeddings/oleObject85.bin"/><Relationship Id="rId12" Type="http://schemas.openxmlformats.org/officeDocument/2006/relationships/image" Target="../media/image82.wmf"/><Relationship Id="rId11" Type="http://schemas.openxmlformats.org/officeDocument/2006/relationships/oleObject" Target="../embeddings/oleObject84.bin"/><Relationship Id="rId10" Type="http://schemas.openxmlformats.org/officeDocument/2006/relationships/image" Target="../media/image81.wmf"/><Relationship Id="rId1" Type="http://schemas.openxmlformats.org/officeDocument/2006/relationships/oleObject" Target="../embeddings/oleObject7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94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94.bin"/><Relationship Id="rId26" Type="http://schemas.openxmlformats.org/officeDocument/2006/relationships/vmlDrawing" Target="../drawings/vmlDrawing14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02.wmf"/><Relationship Id="rId23" Type="http://schemas.openxmlformats.org/officeDocument/2006/relationships/oleObject" Target="../embeddings/oleObject104.bin"/><Relationship Id="rId22" Type="http://schemas.openxmlformats.org/officeDocument/2006/relationships/image" Target="../media/image101.wmf"/><Relationship Id="rId21" Type="http://schemas.openxmlformats.org/officeDocument/2006/relationships/oleObject" Target="../embeddings/oleObject103.bin"/><Relationship Id="rId20" Type="http://schemas.openxmlformats.org/officeDocument/2006/relationships/image" Target="../media/image100.wmf"/><Relationship Id="rId2" Type="http://schemas.openxmlformats.org/officeDocument/2006/relationships/image" Target="../media/image91.wmf"/><Relationship Id="rId19" Type="http://schemas.openxmlformats.org/officeDocument/2006/relationships/oleObject" Target="../embeddings/oleObject102.bin"/><Relationship Id="rId18" Type="http://schemas.openxmlformats.org/officeDocument/2006/relationships/image" Target="../media/image99.wmf"/><Relationship Id="rId17" Type="http://schemas.openxmlformats.org/officeDocument/2006/relationships/oleObject" Target="../embeddings/oleObject101.bin"/><Relationship Id="rId16" Type="http://schemas.openxmlformats.org/officeDocument/2006/relationships/image" Target="../media/image98.wmf"/><Relationship Id="rId15" Type="http://schemas.openxmlformats.org/officeDocument/2006/relationships/oleObject" Target="../embeddings/oleObject100.bin"/><Relationship Id="rId14" Type="http://schemas.openxmlformats.org/officeDocument/2006/relationships/image" Target="../media/image97.wmf"/><Relationship Id="rId13" Type="http://schemas.openxmlformats.org/officeDocument/2006/relationships/oleObject" Target="../embeddings/oleObject99.bin"/><Relationship Id="rId12" Type="http://schemas.openxmlformats.org/officeDocument/2006/relationships/image" Target="../media/image96.wmf"/><Relationship Id="rId11" Type="http://schemas.openxmlformats.org/officeDocument/2006/relationships/oleObject" Target="../embeddings/oleObject98.bin"/><Relationship Id="rId10" Type="http://schemas.openxmlformats.org/officeDocument/2006/relationships/image" Target="../media/image95.wmf"/><Relationship Id="rId1" Type="http://schemas.openxmlformats.org/officeDocument/2006/relationships/oleObject" Target="../embeddings/oleObject93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9.bin"/><Relationship Id="rId8" Type="http://schemas.openxmlformats.org/officeDocument/2006/relationships/image" Target="../media/image106.wmf"/><Relationship Id="rId7" Type="http://schemas.openxmlformats.org/officeDocument/2006/relationships/oleObject" Target="../embeddings/oleObject108.bin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06.bin"/><Relationship Id="rId20" Type="http://schemas.openxmlformats.org/officeDocument/2006/relationships/vmlDrawing" Target="../drawings/vmlDrawing15.vml"/><Relationship Id="rId2" Type="http://schemas.openxmlformats.org/officeDocument/2006/relationships/image" Target="../media/image103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11.wmf"/><Relationship Id="rId17" Type="http://schemas.openxmlformats.org/officeDocument/2006/relationships/oleObject" Target="../embeddings/oleObject113.bin"/><Relationship Id="rId16" Type="http://schemas.openxmlformats.org/officeDocument/2006/relationships/image" Target="../media/image110.wmf"/><Relationship Id="rId15" Type="http://schemas.openxmlformats.org/officeDocument/2006/relationships/oleObject" Target="../embeddings/oleObject112.bin"/><Relationship Id="rId14" Type="http://schemas.openxmlformats.org/officeDocument/2006/relationships/image" Target="../media/image109.wmf"/><Relationship Id="rId13" Type="http://schemas.openxmlformats.org/officeDocument/2006/relationships/oleObject" Target="../embeddings/oleObject111.bin"/><Relationship Id="rId12" Type="http://schemas.openxmlformats.org/officeDocument/2006/relationships/image" Target="../media/image108.wmf"/><Relationship Id="rId11" Type="http://schemas.openxmlformats.org/officeDocument/2006/relationships/oleObject" Target="../embeddings/oleObject110.bin"/><Relationship Id="rId10" Type="http://schemas.openxmlformats.org/officeDocument/2006/relationships/image" Target="../media/image107.wmf"/><Relationship Id="rId1" Type="http://schemas.openxmlformats.org/officeDocument/2006/relationships/oleObject" Target="../embeddings/oleObject105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1.wmf"/><Relationship Id="rId18" Type="http://schemas.openxmlformats.org/officeDocument/2006/relationships/vmlDrawing" Target="../drawings/vmlDrawing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22" Type="http://schemas.openxmlformats.org/officeDocument/2006/relationships/vmlDrawing" Target="../drawings/vmlDrawing3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8.wmf"/><Relationship Id="rId2" Type="http://schemas.openxmlformats.org/officeDocument/2006/relationships/image" Target="../media/image19.wmf"/><Relationship Id="rId19" Type="http://schemas.openxmlformats.org/officeDocument/2006/relationships/oleObject" Target="../embeddings/oleObject26.bin"/><Relationship Id="rId18" Type="http://schemas.openxmlformats.org/officeDocument/2006/relationships/image" Target="../media/image27.wmf"/><Relationship Id="rId17" Type="http://schemas.openxmlformats.org/officeDocument/2006/relationships/oleObject" Target="../embeddings/oleObject25.bin"/><Relationship Id="rId16" Type="http://schemas.openxmlformats.org/officeDocument/2006/relationships/image" Target="../media/image26.wmf"/><Relationship Id="rId15" Type="http://schemas.openxmlformats.org/officeDocument/2006/relationships/oleObject" Target="../embeddings/oleObject24.bin"/><Relationship Id="rId14" Type="http://schemas.openxmlformats.org/officeDocument/2006/relationships/image" Target="../media/image25.w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22" Type="http://schemas.openxmlformats.org/officeDocument/2006/relationships/vmlDrawing" Target="../drawings/vmlDrawing4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38.wmf"/><Relationship Id="rId2" Type="http://schemas.openxmlformats.org/officeDocument/2006/relationships/image" Target="../media/image29.wmf"/><Relationship Id="rId19" Type="http://schemas.openxmlformats.org/officeDocument/2006/relationships/oleObject" Target="../embeddings/oleObject36.bin"/><Relationship Id="rId18" Type="http://schemas.openxmlformats.org/officeDocument/2006/relationships/image" Target="../media/image37.wmf"/><Relationship Id="rId17" Type="http://schemas.openxmlformats.org/officeDocument/2006/relationships/oleObject" Target="../embeddings/oleObject35.bin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34.bin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33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9.wmf"/><Relationship Id="rId1" Type="http://schemas.openxmlformats.org/officeDocument/2006/relationships/oleObject" Target="../embeddings/oleObject3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0.wmf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15" Type="http://schemas.openxmlformats.org/officeDocument/2006/relationships/oleObject" Target="../embeddings/oleObject45.bin"/><Relationship Id="rId14" Type="http://schemas.openxmlformats.org/officeDocument/2006/relationships/image" Target="../media/image46.wmf"/><Relationship Id="rId13" Type="http://schemas.openxmlformats.org/officeDocument/2006/relationships/oleObject" Target="../embeddings/oleObject44.bin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8.wmf"/><Relationship Id="rId15" Type="http://schemas.openxmlformats.org/officeDocument/2006/relationships/vmlDrawing" Target="../drawings/vmlDrawing7.vml"/><Relationship Id="rId14" Type="http://schemas.openxmlformats.org/officeDocument/2006/relationships/slideLayout" Target="../slideLayouts/slideLayout7.xml"/><Relationship Id="rId13" Type="http://schemas.openxmlformats.org/officeDocument/2006/relationships/oleObject" Target="../embeddings/oleObject53.bin"/><Relationship Id="rId12" Type="http://schemas.openxmlformats.org/officeDocument/2006/relationships/oleObject" Target="../embeddings/oleObject52.bin"/><Relationship Id="rId11" Type="http://schemas.openxmlformats.org/officeDocument/2006/relationships/image" Target="../media/image52.wmf"/><Relationship Id="rId10" Type="http://schemas.openxmlformats.org/officeDocument/2006/relationships/oleObject" Target="../embeddings/oleObject51.bin"/><Relationship Id="rId1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Rectangle 2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900113" y="2349500"/>
            <a:ext cx="87122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一、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线性空间中向量之间的线性关系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2643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00113" y="3862388"/>
            <a:ext cx="8858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二、线性空间的维数、基与坐标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2644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295400" y="333375"/>
            <a:ext cx="6732588" cy="144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§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4.2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线性空间的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基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·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维数与坐标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/>
      <p:bldP spid="112643" grpId="0"/>
      <p:bldP spid="1126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539750" y="333375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、线性空间的基与维数的确定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grpSp>
        <p:nvGrpSpPr>
          <p:cNvPr id="47139" name="Group 35"/>
          <p:cNvGrpSpPr/>
          <p:nvPr/>
        </p:nvGrpSpPr>
        <p:grpSpPr>
          <a:xfrm>
            <a:off x="539750" y="1196975"/>
            <a:ext cx="8058150" cy="519113"/>
            <a:chOff x="480" y="663"/>
            <a:chExt cx="5076" cy="327"/>
          </a:xfrm>
        </p:grpSpPr>
        <p:sp>
          <p:nvSpPr>
            <p:cNvPr id="47110" name="Rectangle 6"/>
            <p:cNvSpPr>
              <a:spLocks noChangeArrowheads="1"/>
            </p:cNvSpPr>
            <p:nvPr/>
          </p:nvSpPr>
          <p:spPr bwMode="auto">
            <a:xfrm>
              <a:off x="480" y="663"/>
              <a:ext cx="50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定理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6699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：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若线性空间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中的向量组           满足</a:t>
              </a:r>
              <a:r>
                <a:rPr kumimoji="1" lang="zh-CN" altLang="en-US" sz="11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1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327" name="Object 7"/>
            <p:cNvGraphicFramePr>
              <a:graphicFrameLocks noChangeAspect="1"/>
            </p:cNvGraphicFramePr>
            <p:nvPr/>
          </p:nvGraphicFramePr>
          <p:xfrm>
            <a:off x="3634" y="663"/>
            <a:ext cx="120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1" imgW="1790700" imgH="431800" progId="Equation.DSMT4">
                    <p:embed/>
                  </p:oleObj>
                </mc:Choice>
                <mc:Fallback>
                  <p:oleObj name="" r:id="rId1" imgW="1790700" imgH="431800" progId="Equation.DSMT4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634" y="663"/>
                          <a:ext cx="1209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138" name="Group 34"/>
          <p:cNvGrpSpPr/>
          <p:nvPr/>
        </p:nvGrpSpPr>
        <p:grpSpPr>
          <a:xfrm>
            <a:off x="971550" y="1989138"/>
            <a:ext cx="7162800" cy="519112"/>
            <a:chOff x="521" y="981"/>
            <a:chExt cx="4512" cy="327"/>
          </a:xfrm>
        </p:grpSpPr>
        <p:sp>
          <p:nvSpPr>
            <p:cNvPr id="13324" name="Rectangle 10"/>
            <p:cNvSpPr/>
            <p:nvPr/>
          </p:nvSpPr>
          <p:spPr>
            <a:xfrm>
              <a:off x="521" y="981"/>
              <a:ext cx="45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latin typeface="宋体" panose="02010600030101010101" pitchFamily="2" charset="-122"/>
                </a:rPr>
                <a:t>ⅰ</a:t>
              </a:r>
              <a:r>
                <a:rPr lang="zh-CN" altLang="en-US" b="1" dirty="0">
                  <a:latin typeface="宋体" panose="02010600030101010101" pitchFamily="2" charset="-122"/>
                </a:rPr>
                <a:t>）            线性无关；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25" name="Object 29"/>
            <p:cNvGraphicFramePr>
              <a:graphicFrameLocks noChangeAspect="1"/>
            </p:cNvGraphicFramePr>
            <p:nvPr/>
          </p:nvGraphicFramePr>
          <p:xfrm>
            <a:off x="1139" y="981"/>
            <a:ext cx="120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3" imgW="1790700" imgH="431800" progId="Equation.DSMT4">
                    <p:embed/>
                  </p:oleObj>
                </mc:Choice>
                <mc:Fallback>
                  <p:oleObj name="" r:id="rId3" imgW="1790700" imgH="431800" progId="Equation.DSMT4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39" y="981"/>
                          <a:ext cx="1209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137" name="Group 33"/>
          <p:cNvGrpSpPr/>
          <p:nvPr/>
        </p:nvGrpSpPr>
        <p:grpSpPr>
          <a:xfrm>
            <a:off x="971550" y="2781300"/>
            <a:ext cx="7405688" cy="533400"/>
            <a:chOff x="528" y="1389"/>
            <a:chExt cx="4665" cy="336"/>
          </a:xfrm>
        </p:grpSpPr>
        <p:sp>
          <p:nvSpPr>
            <p:cNvPr id="13321" name="Rectangle 15"/>
            <p:cNvSpPr/>
            <p:nvPr/>
          </p:nvSpPr>
          <p:spPr>
            <a:xfrm>
              <a:off x="528" y="1389"/>
              <a:ext cx="46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latin typeface="宋体" panose="02010600030101010101" pitchFamily="2" charset="-122"/>
                </a:rPr>
                <a:t>ⅱ</a:t>
              </a:r>
              <a:r>
                <a:rPr lang="zh-CN" altLang="en-US" b="1" dirty="0">
                  <a:latin typeface="宋体" panose="02010600030101010101" pitchFamily="2" charset="-122"/>
                </a:rPr>
                <a:t>） 　　　　　可经         　 线性表出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1100" dirty="0">
                  <a:latin typeface="Times New Roman" panose="02020603050405020304" pitchFamily="18" charset="0"/>
                </a:rPr>
                <a:t>,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22" name="Object 16"/>
            <p:cNvGraphicFramePr>
              <a:graphicFrameLocks noChangeAspect="1"/>
            </p:cNvGraphicFramePr>
            <p:nvPr/>
          </p:nvGraphicFramePr>
          <p:xfrm>
            <a:off x="1136" y="1434"/>
            <a:ext cx="10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5" imgW="1727200" imgH="419100" progId="Equation.DSMT4">
                    <p:embed/>
                  </p:oleObj>
                </mc:Choice>
                <mc:Fallback>
                  <p:oleObj name="" r:id="rId5" imgW="1727200" imgH="419100" progId="Equation.DSMT4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36" y="1434"/>
                          <a:ext cx="108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30"/>
            <p:cNvGraphicFramePr>
              <a:graphicFrameLocks noChangeAspect="1"/>
            </p:cNvGraphicFramePr>
            <p:nvPr/>
          </p:nvGraphicFramePr>
          <p:xfrm>
            <a:off x="2772" y="1434"/>
            <a:ext cx="120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7" imgW="1790700" imgH="431800" progId="Equation.DSMT4">
                    <p:embed/>
                  </p:oleObj>
                </mc:Choice>
                <mc:Fallback>
                  <p:oleObj name="" r:id="rId7" imgW="1790700" imgH="431800" progId="Equation.DSMT4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72" y="1434"/>
                          <a:ext cx="1209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136" name="Group 32"/>
          <p:cNvGrpSpPr/>
          <p:nvPr/>
        </p:nvGrpSpPr>
        <p:grpSpPr>
          <a:xfrm>
            <a:off x="539750" y="3644900"/>
            <a:ext cx="8172450" cy="519113"/>
            <a:chOff x="612" y="1842"/>
            <a:chExt cx="5148" cy="327"/>
          </a:xfrm>
        </p:grpSpPr>
        <p:sp>
          <p:nvSpPr>
            <p:cNvPr id="13319" name="Rectangle 21"/>
            <p:cNvSpPr/>
            <p:nvPr/>
          </p:nvSpPr>
          <p:spPr>
            <a:xfrm>
              <a:off x="612" y="1842"/>
              <a:ext cx="514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则</a:t>
              </a:r>
              <a:r>
                <a:rPr lang="en-US" altLang="zh-CN" b="1" dirty="0">
                  <a:latin typeface="Times New Roman" panose="02020603050405020304" pitchFamily="18" charset="0"/>
                </a:rPr>
                <a:t>V</a:t>
              </a:r>
              <a:r>
                <a:rPr lang="zh-CN" altLang="en-US" b="1" dirty="0">
                  <a:latin typeface="宋体" panose="02010600030101010101" pitchFamily="2" charset="-122"/>
                </a:rPr>
                <a:t>为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b="1" dirty="0">
                  <a:latin typeface="宋体" panose="02010600030101010101" pitchFamily="2" charset="-122"/>
                </a:rPr>
                <a:t>维线性空间，    　　　 为</a:t>
              </a:r>
              <a:r>
                <a:rPr lang="en-US" altLang="zh-CN" b="1" dirty="0">
                  <a:latin typeface="Times New Roman" panose="02020603050405020304" pitchFamily="18" charset="0"/>
                </a:rPr>
                <a:t>V</a:t>
              </a:r>
              <a:r>
                <a:rPr lang="zh-CN" altLang="en-US" b="1" dirty="0">
                  <a:latin typeface="宋体" panose="02010600030101010101" pitchFamily="2" charset="-122"/>
                </a:rPr>
                <a:t>的一组基．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11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20" name="Object 31"/>
            <p:cNvGraphicFramePr>
              <a:graphicFrameLocks noChangeAspect="1"/>
            </p:cNvGraphicFramePr>
            <p:nvPr/>
          </p:nvGraphicFramePr>
          <p:xfrm>
            <a:off x="2818" y="1842"/>
            <a:ext cx="120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9" imgW="1790700" imgH="431800" progId="Equation.DSMT4">
                    <p:embed/>
                  </p:oleObj>
                </mc:Choice>
                <mc:Fallback>
                  <p:oleObj name="" r:id="rId9" imgW="1790700" imgH="431800" progId="Equation.DSMT4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818" y="1842"/>
                          <a:ext cx="1209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5716" name="Group 4"/>
          <p:cNvGrpSpPr/>
          <p:nvPr/>
        </p:nvGrpSpPr>
        <p:grpSpPr>
          <a:xfrm>
            <a:off x="611188" y="476250"/>
            <a:ext cx="7200900" cy="531813"/>
            <a:chOff x="340" y="2296"/>
            <a:chExt cx="4536" cy="335"/>
          </a:xfrm>
        </p:grpSpPr>
        <p:sp>
          <p:nvSpPr>
            <p:cNvPr id="14357" name="Rectangle 5"/>
            <p:cNvSpPr/>
            <p:nvPr/>
          </p:nvSpPr>
          <p:spPr>
            <a:xfrm>
              <a:off x="340" y="2304"/>
              <a:ext cx="45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rgbClr val="336699"/>
                  </a:solidFill>
                  <a:latin typeface="宋体" panose="02010600030101010101" pitchFamily="2" charset="-122"/>
                </a:rPr>
                <a:t>证明</a:t>
              </a:r>
              <a:r>
                <a:rPr lang="zh-CN" altLang="en-US" b="1" dirty="0">
                  <a:latin typeface="宋体" panose="02010600030101010101" pitchFamily="2" charset="-122"/>
                </a:rPr>
                <a:t>：∵           </a:t>
              </a:r>
              <a:r>
                <a:rPr lang="zh-CN" altLang="en-US" b="1" dirty="0">
                  <a:latin typeface="Times New Roman" panose="02020603050405020304" pitchFamily="18" charset="0"/>
                </a:rPr>
                <a:t>线性无关，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11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58" name="Object 6"/>
            <p:cNvGraphicFramePr>
              <a:graphicFrameLocks noChangeAspect="1"/>
            </p:cNvGraphicFramePr>
            <p:nvPr/>
          </p:nvGraphicFramePr>
          <p:xfrm>
            <a:off x="1321" y="2296"/>
            <a:ext cx="116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1" imgW="1663700" imgH="431800" progId="Equation.DSMT4">
                    <p:embed/>
                  </p:oleObj>
                </mc:Choice>
                <mc:Fallback>
                  <p:oleObj name="" r:id="rId1" imgW="1663700" imgH="431800" progId="Equation.DSMT4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21" y="2296"/>
                          <a:ext cx="1169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5719" name="Rectangle 7"/>
          <p:cNvSpPr/>
          <p:nvPr/>
        </p:nvSpPr>
        <p:spPr>
          <a:xfrm>
            <a:off x="755650" y="1196975"/>
            <a:ext cx="38163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∴V</a:t>
            </a:r>
            <a:r>
              <a:rPr lang="zh-CN" altLang="en-US" b="1" dirty="0">
                <a:latin typeface="Times New Roman" panose="02020603050405020304" pitchFamily="18" charset="0"/>
              </a:rPr>
              <a:t>的维数</a:t>
            </a:r>
            <a:r>
              <a:rPr lang="zh-CN" altLang="en-US" b="1" dirty="0">
                <a:latin typeface="宋体" panose="02010600030101010101" pitchFamily="2" charset="-122"/>
              </a:rPr>
              <a:t>至少为</a:t>
            </a:r>
            <a:r>
              <a:rPr lang="zh-CN" altLang="en-US" sz="1200" b="1" dirty="0">
                <a:latin typeface="宋体" panose="02010600030101010101" pitchFamily="2" charset="-12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sz="1000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．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115720" name="Group 8"/>
          <p:cNvGrpSpPr/>
          <p:nvPr/>
        </p:nvGrpSpPr>
        <p:grpSpPr>
          <a:xfrm>
            <a:off x="539750" y="1916113"/>
            <a:ext cx="8604250" cy="519112"/>
            <a:chOff x="340" y="2704"/>
            <a:chExt cx="5420" cy="327"/>
          </a:xfrm>
        </p:grpSpPr>
        <p:sp>
          <p:nvSpPr>
            <p:cNvPr id="14355" name="Rectangle 9"/>
            <p:cNvSpPr/>
            <p:nvPr/>
          </p:nvSpPr>
          <p:spPr>
            <a:xfrm>
              <a:off x="340" y="2704"/>
              <a:ext cx="54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任取</a:t>
              </a:r>
              <a:r>
                <a:rPr lang="en-US" altLang="zh-CN" b="1" dirty="0">
                  <a:latin typeface="Times New Roman" panose="02020603050405020304" pitchFamily="18" charset="0"/>
                </a:rPr>
                <a:t>V</a:t>
              </a:r>
              <a:r>
                <a:rPr lang="zh-CN" altLang="en-US" b="1" dirty="0">
                  <a:latin typeface="宋体" panose="02010600030101010101" pitchFamily="2" charset="-122"/>
                </a:rPr>
                <a:t>中</a:t>
              </a:r>
              <a:r>
                <a:rPr lang="zh-CN" altLang="en-US" sz="1000" b="1" dirty="0">
                  <a:latin typeface="宋体" panose="02010600030101010101" pitchFamily="2" charset="-122"/>
                </a:rPr>
                <a:t>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n</a:t>
              </a:r>
              <a:r>
                <a:rPr lang="zh-CN" altLang="en-US" b="1" dirty="0">
                  <a:latin typeface="宋体" panose="02010600030101010101" pitchFamily="2" charset="-122"/>
                </a:rPr>
                <a:t>＋</a:t>
              </a:r>
              <a:r>
                <a:rPr lang="en-US" altLang="zh-CN" b="1" dirty="0">
                  <a:latin typeface="Times New Roman" panose="02020603050405020304" pitchFamily="18" charset="0"/>
                </a:rPr>
                <a:t>1</a:t>
              </a:r>
              <a:r>
                <a:rPr lang="zh-CN" altLang="en-US" b="1" dirty="0">
                  <a:latin typeface="宋体" panose="02010600030101010101" pitchFamily="2" charset="-122"/>
                </a:rPr>
                <a:t>个向量        　　　 ，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14356" name="Object 10"/>
            <p:cNvGraphicFramePr>
              <a:graphicFrameLocks noChangeAspect="1"/>
            </p:cNvGraphicFramePr>
            <p:nvPr/>
          </p:nvGraphicFramePr>
          <p:xfrm>
            <a:off x="2473" y="2750"/>
            <a:ext cx="16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3" imgW="2565400" imgH="431800" progId="Equation.DSMT4">
                    <p:embed/>
                  </p:oleObj>
                </mc:Choice>
                <mc:Fallback>
                  <p:oleObj name="" r:id="rId3" imgW="2565400" imgH="431800" progId="Equation.DSMT4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73" y="2750"/>
                          <a:ext cx="1616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1" name="Rectangle 12"/>
          <p:cNvSpPr/>
          <p:nvPr/>
        </p:nvSpPr>
        <p:spPr>
          <a:xfrm>
            <a:off x="539750" y="2636838"/>
            <a:ext cx="86042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由</a:t>
            </a:r>
            <a:r>
              <a:rPr lang="en-US" altLang="zh-CN" b="1" dirty="0">
                <a:latin typeface="宋体" panose="02010600030101010101" pitchFamily="2" charset="-122"/>
              </a:rPr>
              <a:t>ⅱ)</a:t>
            </a:r>
            <a:r>
              <a:rPr lang="zh-CN" altLang="en-US" b="1" dirty="0">
                <a:latin typeface="宋体" panose="02010600030101010101" pitchFamily="2" charset="-122"/>
              </a:rPr>
              <a:t>，向量组                </a:t>
            </a:r>
            <a:r>
              <a:rPr lang="zh-CN" altLang="en-US" b="1" dirty="0">
                <a:latin typeface="Times New Roman" panose="02020603050405020304" pitchFamily="18" charset="0"/>
              </a:rPr>
              <a:t>可用向量组</a:t>
            </a:r>
            <a:r>
              <a:rPr lang="zh-CN" altLang="en-US" b="1" dirty="0">
                <a:latin typeface="宋体" panose="02010600030101010101" pitchFamily="2" charset="-122"/>
              </a:rPr>
              <a:t>　　　　　　　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14342" name="Object 13"/>
          <p:cNvGraphicFramePr>
            <a:graphicFrameLocks noChangeAspect="1"/>
          </p:cNvGraphicFramePr>
          <p:nvPr/>
        </p:nvGraphicFramePr>
        <p:xfrm>
          <a:off x="3203575" y="2708275"/>
          <a:ext cx="256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5" imgW="2565400" imgH="431800" progId="Equation.DSMT4">
                  <p:embed/>
                </p:oleObj>
              </mc:Choice>
              <mc:Fallback>
                <p:oleObj name="" r:id="rId5" imgW="2565400" imgH="4318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3575" y="2708275"/>
                        <a:ext cx="2565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727" name="Group 15"/>
          <p:cNvGrpSpPr/>
          <p:nvPr/>
        </p:nvGrpSpPr>
        <p:grpSpPr>
          <a:xfrm>
            <a:off x="539750" y="4149725"/>
            <a:ext cx="9001125" cy="519113"/>
            <a:chOff x="340" y="3657"/>
            <a:chExt cx="5670" cy="327"/>
          </a:xfrm>
        </p:grpSpPr>
        <p:sp>
          <p:nvSpPr>
            <p:cNvPr id="14353" name="Rectangle 16"/>
            <p:cNvSpPr/>
            <p:nvPr/>
          </p:nvSpPr>
          <p:spPr>
            <a:xfrm>
              <a:off x="340" y="3657"/>
              <a:ext cx="567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若　　　　　　　是线性无关的，则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n</a:t>
              </a:r>
              <a:r>
                <a:rPr lang="zh-CN" altLang="en-US" b="1" dirty="0">
                  <a:latin typeface="宋体" panose="02010600030101010101" pitchFamily="2" charset="-122"/>
                </a:rPr>
                <a:t>＋</a:t>
              </a:r>
              <a:r>
                <a:rPr lang="en-US" altLang="zh-CN" b="1" dirty="0">
                  <a:latin typeface="Times New Roman" panose="02020603050405020304" pitchFamily="18" charset="0"/>
                </a:rPr>
                <a:t>1</a:t>
              </a:r>
              <a:r>
                <a:rPr lang="en-US" altLang="zh-CN" b="1" dirty="0">
                  <a:latin typeface="宋体" panose="02010600030101010101" pitchFamily="2" charset="-122"/>
                </a:rPr>
                <a:t>≤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n</a:t>
              </a:r>
              <a:r>
                <a:rPr lang="zh-CN" altLang="en-US" b="1" dirty="0">
                  <a:latin typeface="宋体" panose="02010600030101010101" pitchFamily="2" charset="-122"/>
                </a:rPr>
                <a:t>，矛盾．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11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54" name="Object 17"/>
            <p:cNvGraphicFramePr>
              <a:graphicFrameLocks noChangeAspect="1"/>
            </p:cNvGraphicFramePr>
            <p:nvPr/>
          </p:nvGraphicFramePr>
          <p:xfrm>
            <a:off x="613" y="3657"/>
            <a:ext cx="16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7" imgW="2565400" imgH="431800" progId="Equation.DSMT4">
                    <p:embed/>
                  </p:oleObj>
                </mc:Choice>
                <mc:Fallback>
                  <p:oleObj name="" r:id="rId7" imgW="2565400" imgH="431800" progId="Equation.DSMT4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13" y="3657"/>
                          <a:ext cx="1616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4" name="Group 20"/>
          <p:cNvGrpSpPr/>
          <p:nvPr/>
        </p:nvGrpSpPr>
        <p:grpSpPr>
          <a:xfrm>
            <a:off x="684213" y="3357563"/>
            <a:ext cx="5375275" cy="519112"/>
            <a:chOff x="431" y="2251"/>
            <a:chExt cx="3386" cy="327"/>
          </a:xfrm>
        </p:grpSpPr>
        <p:graphicFrame>
          <p:nvGraphicFramePr>
            <p:cNvPr id="14351" name="Object 14"/>
            <p:cNvGraphicFramePr>
              <a:graphicFrameLocks noChangeAspect="1"/>
            </p:cNvGraphicFramePr>
            <p:nvPr/>
          </p:nvGraphicFramePr>
          <p:xfrm>
            <a:off x="431" y="2251"/>
            <a:ext cx="107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9" imgW="1663700" imgH="431800" progId="Equation.DSMT4">
                    <p:embed/>
                  </p:oleObj>
                </mc:Choice>
                <mc:Fallback>
                  <p:oleObj name="" r:id="rId9" imgW="1663700" imgH="431800" progId="Equation.DSMT4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1" y="2251"/>
                          <a:ext cx="1076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2" name="Rectangle 19"/>
            <p:cNvSpPr/>
            <p:nvPr/>
          </p:nvSpPr>
          <p:spPr>
            <a:xfrm>
              <a:off x="1519" y="2251"/>
              <a:ext cx="229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线性表出</a:t>
              </a:r>
              <a:r>
                <a:rPr lang="en-US" altLang="zh-CN" b="1" dirty="0">
                  <a:latin typeface="宋体" panose="02010600030101010101" pitchFamily="2" charset="-122"/>
                </a:rPr>
                <a:t>.</a:t>
              </a:r>
              <a:r>
                <a:rPr lang="en-US" altLang="zh-CN" sz="1100" dirty="0">
                  <a:latin typeface="Times New Roman" panose="02020603050405020304" pitchFamily="18" charset="0"/>
                </a:rPr>
                <a:t> </a:t>
              </a:r>
              <a:r>
                <a:rPr lang="zh-CN" altLang="en-US" b="1" dirty="0">
                  <a:latin typeface="宋体" panose="02010600030101010101" pitchFamily="2" charset="-122"/>
                </a:rPr>
                <a:t>　　　　　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11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5733" name="Group 21"/>
          <p:cNvGrpSpPr/>
          <p:nvPr/>
        </p:nvGrpSpPr>
        <p:grpSpPr>
          <a:xfrm>
            <a:off x="539750" y="4797425"/>
            <a:ext cx="9075738" cy="519113"/>
            <a:chOff x="384" y="210"/>
            <a:chExt cx="5717" cy="327"/>
          </a:xfrm>
        </p:grpSpPr>
        <p:sp>
          <p:nvSpPr>
            <p:cNvPr id="14349" name="Rectangle 22"/>
            <p:cNvSpPr/>
            <p:nvPr/>
          </p:nvSpPr>
          <p:spPr>
            <a:xfrm>
              <a:off x="384" y="210"/>
              <a:ext cx="57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latin typeface="宋体" panose="02010600030101010101" pitchFamily="2" charset="-122"/>
                </a:rPr>
                <a:t>∴</a:t>
              </a:r>
              <a:r>
                <a:rPr lang="en-US" altLang="zh-CN" b="1" dirty="0">
                  <a:latin typeface="Times New Roman" panose="02020603050405020304" pitchFamily="18" charset="0"/>
                </a:rPr>
                <a:t>V</a:t>
              </a:r>
              <a:r>
                <a:rPr lang="zh-CN" altLang="en-US" b="1" dirty="0">
                  <a:latin typeface="宋体" panose="02010600030101010101" pitchFamily="2" charset="-122"/>
                </a:rPr>
                <a:t>中任意</a:t>
              </a:r>
              <a:r>
                <a:rPr lang="en-US" altLang="zh-CN" b="1" dirty="0">
                  <a:latin typeface="宋体" panose="02010600030101010101" pitchFamily="2" charset="-122"/>
                </a:rPr>
                <a:t>n</a:t>
              </a:r>
              <a:r>
                <a:rPr lang="zh-CN" altLang="en-US" b="1" dirty="0">
                  <a:latin typeface="宋体" panose="02010600030101010101" pitchFamily="2" charset="-122"/>
                </a:rPr>
                <a:t>＋</a:t>
              </a:r>
              <a:r>
                <a:rPr lang="en-US" altLang="zh-CN" b="1" dirty="0">
                  <a:latin typeface="宋体" panose="02010600030101010101" pitchFamily="2" charset="-122"/>
                </a:rPr>
                <a:t>1</a:t>
              </a:r>
              <a:r>
                <a:rPr lang="zh-CN" altLang="en-US" b="1" dirty="0">
                  <a:latin typeface="宋体" panose="02010600030101010101" pitchFamily="2" charset="-122"/>
                </a:rPr>
                <a:t>个向量　　　　　　　是线性相关的．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11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50" name="Object 23"/>
            <p:cNvGraphicFramePr>
              <a:graphicFrameLocks noChangeAspect="1"/>
            </p:cNvGraphicFramePr>
            <p:nvPr/>
          </p:nvGraphicFramePr>
          <p:xfrm>
            <a:off x="2653" y="255"/>
            <a:ext cx="15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11" imgW="2425700" imgH="431800" progId="Equation.DSMT4">
                    <p:embed/>
                  </p:oleObj>
                </mc:Choice>
                <mc:Fallback>
                  <p:oleObj name="" r:id="rId11" imgW="2425700" imgH="431800" progId="Equation.DSMT4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53" y="255"/>
                          <a:ext cx="152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5736" name="Group 24"/>
          <p:cNvGrpSpPr/>
          <p:nvPr/>
        </p:nvGrpSpPr>
        <p:grpSpPr>
          <a:xfrm>
            <a:off x="611188" y="5445125"/>
            <a:ext cx="8172450" cy="519113"/>
            <a:chOff x="385" y="663"/>
            <a:chExt cx="5148" cy="327"/>
          </a:xfrm>
        </p:grpSpPr>
        <p:sp>
          <p:nvSpPr>
            <p:cNvPr id="14347" name="Rectangle 25"/>
            <p:cNvSpPr/>
            <p:nvPr/>
          </p:nvSpPr>
          <p:spPr>
            <a:xfrm>
              <a:off x="385" y="663"/>
              <a:ext cx="514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故，</a:t>
              </a:r>
              <a:r>
                <a:rPr lang="en-US" altLang="zh-CN" b="1" dirty="0">
                  <a:latin typeface="Times New Roman" panose="02020603050405020304" pitchFamily="18" charset="0"/>
                </a:rPr>
                <a:t>V</a:t>
              </a:r>
              <a:r>
                <a:rPr lang="zh-CN" altLang="en-US" b="1" dirty="0">
                  <a:latin typeface="宋体" panose="02010600030101010101" pitchFamily="2" charset="-122"/>
                </a:rPr>
                <a:t>是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b="1" dirty="0">
                  <a:latin typeface="宋体" panose="02010600030101010101" pitchFamily="2" charset="-122"/>
                </a:rPr>
                <a:t>维的，    　　　 就是</a:t>
              </a:r>
              <a:r>
                <a:rPr lang="en-US" altLang="zh-CN" b="1" dirty="0">
                  <a:latin typeface="Times New Roman" panose="02020603050405020304" pitchFamily="18" charset="0"/>
                </a:rPr>
                <a:t>V</a:t>
              </a:r>
              <a:r>
                <a:rPr lang="zh-CN" altLang="en-US" b="1" dirty="0">
                  <a:latin typeface="宋体" panose="02010600030101010101" pitchFamily="2" charset="-122"/>
                </a:rPr>
                <a:t>的一组基．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11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48" name="Object 26"/>
            <p:cNvGraphicFramePr>
              <a:graphicFrameLocks noChangeAspect="1"/>
            </p:cNvGraphicFramePr>
            <p:nvPr/>
          </p:nvGraphicFramePr>
          <p:xfrm>
            <a:off x="2109" y="663"/>
            <a:ext cx="1175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13" imgW="1739900" imgH="431800" progId="Equation.DSMT4">
                    <p:embed/>
                  </p:oleObj>
                </mc:Choice>
                <mc:Fallback>
                  <p:oleObj name="" r:id="rId13" imgW="1739900" imgH="431800" progId="Equation.DSMT4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09" y="663"/>
                          <a:ext cx="1175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8174" name="Group 46"/>
          <p:cNvGrpSpPr/>
          <p:nvPr/>
        </p:nvGrpSpPr>
        <p:grpSpPr>
          <a:xfrm>
            <a:off x="468313" y="476250"/>
            <a:ext cx="6662737" cy="530225"/>
            <a:chOff x="240" y="1087"/>
            <a:chExt cx="4197" cy="334"/>
          </a:xfrm>
        </p:grpSpPr>
        <p:sp>
          <p:nvSpPr>
            <p:cNvPr id="15375" name="Rectangle 15"/>
            <p:cNvSpPr/>
            <p:nvPr/>
          </p:nvSpPr>
          <p:spPr>
            <a:xfrm>
              <a:off x="240" y="1087"/>
              <a:ext cx="26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rgbClr val="336699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例</a:t>
              </a:r>
              <a:r>
                <a:rPr lang="en-US" altLang="zh-CN" b="1" dirty="0">
                  <a:solidFill>
                    <a:srgbClr val="336699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  <a:r>
                <a:rPr lang="zh-CN" altLang="en-US" b="1" dirty="0">
                  <a:latin typeface="Times New Roman" panose="02020603050405020304" pitchFamily="18" charset="0"/>
                </a:rPr>
                <a:t>　</a:t>
              </a:r>
              <a:r>
                <a:rPr lang="en-US" altLang="zh-CN" b="1" dirty="0">
                  <a:latin typeface="Times New Roman" panose="02020603050405020304" pitchFamily="18" charset="0"/>
                </a:rPr>
                <a:t>3 </a:t>
              </a:r>
              <a:r>
                <a:rPr lang="zh-CN" altLang="en-US" b="1" dirty="0">
                  <a:latin typeface="Times New Roman" panose="02020603050405020304" pitchFamily="18" charset="0"/>
                </a:rPr>
                <a:t>维几何空间</a:t>
              </a:r>
              <a:r>
                <a:rPr lang="en-US" altLang="zh-CN" b="1" dirty="0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30000" dirty="0">
                  <a:latin typeface="Times New Roman" panose="02020603050405020304" pitchFamily="18" charset="0"/>
                </a:rPr>
                <a:t>3</a:t>
              </a:r>
              <a:r>
                <a:rPr lang="zh-CN" altLang="en-US" b="1" dirty="0">
                  <a:latin typeface="Times New Roman" panose="02020603050405020304" pitchFamily="18" charset="0"/>
                </a:rPr>
                <a:t>＝</a:t>
              </a:r>
              <a:r>
                <a:rPr lang="zh-CN" altLang="en-US" dirty="0">
                  <a:latin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76" name="Object 16"/>
            <p:cNvGraphicFramePr>
              <a:graphicFrameLocks noChangeAspect="1"/>
            </p:cNvGraphicFramePr>
            <p:nvPr/>
          </p:nvGraphicFramePr>
          <p:xfrm>
            <a:off x="2653" y="1117"/>
            <a:ext cx="178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1" imgW="2832100" imgH="482600" progId="Equation.DSMT4">
                    <p:embed/>
                  </p:oleObj>
                </mc:Choice>
                <mc:Fallback>
                  <p:oleObj name="" r:id="rId1" imgW="2832100" imgH="482600" progId="Equation.DSMT4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53" y="1117"/>
                          <a:ext cx="1784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53" name="Group 25"/>
          <p:cNvGrpSpPr/>
          <p:nvPr/>
        </p:nvGrpSpPr>
        <p:grpSpPr>
          <a:xfrm>
            <a:off x="827088" y="1268413"/>
            <a:ext cx="8610600" cy="519112"/>
            <a:chOff x="576" y="2937"/>
            <a:chExt cx="5424" cy="327"/>
          </a:xfrm>
        </p:grpSpPr>
        <p:graphicFrame>
          <p:nvGraphicFramePr>
            <p:cNvPr id="15373" name="Object 17"/>
            <p:cNvGraphicFramePr>
              <a:graphicFrameLocks noChangeAspect="1"/>
            </p:cNvGraphicFramePr>
            <p:nvPr/>
          </p:nvGraphicFramePr>
          <p:xfrm>
            <a:off x="576" y="2992"/>
            <a:ext cx="31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3" imgW="5067300" imgH="431800" progId="Equation.DSMT4">
                    <p:embed/>
                  </p:oleObj>
                </mc:Choice>
                <mc:Fallback>
                  <p:oleObj name="" r:id="rId3" imgW="5067300" imgH="431800" progId="Equation.DSMT4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76" y="2992"/>
                          <a:ext cx="3192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4" name="Rectangle 18"/>
            <p:cNvSpPr/>
            <p:nvPr/>
          </p:nvSpPr>
          <p:spPr>
            <a:xfrm>
              <a:off x="3744" y="2937"/>
              <a:ext cx="225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是</a:t>
              </a:r>
              <a:r>
                <a:rPr lang="en-US" altLang="zh-CN" b="1" dirty="0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30000" dirty="0">
                  <a:latin typeface="Times New Roman" panose="02020603050405020304" pitchFamily="18" charset="0"/>
                </a:rPr>
                <a:t>3</a:t>
              </a:r>
              <a:r>
                <a:rPr lang="zh-CN" altLang="en-US" b="1" dirty="0">
                  <a:latin typeface="Times New Roman" panose="02020603050405020304" pitchFamily="18" charset="0"/>
                </a:rPr>
                <a:t>的一组基；</a:t>
              </a:r>
              <a:r>
                <a:rPr lang="zh-CN" altLang="en-US" dirty="0">
                  <a:latin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8155" name="Group 27"/>
          <p:cNvGrpSpPr/>
          <p:nvPr/>
        </p:nvGrpSpPr>
        <p:grpSpPr>
          <a:xfrm>
            <a:off x="755650" y="1989138"/>
            <a:ext cx="8610600" cy="519112"/>
            <a:chOff x="576" y="3379"/>
            <a:chExt cx="5424" cy="327"/>
          </a:xfrm>
        </p:grpSpPr>
        <p:graphicFrame>
          <p:nvGraphicFramePr>
            <p:cNvPr id="15371" name="Object 19"/>
            <p:cNvGraphicFramePr>
              <a:graphicFrameLocks noChangeAspect="1"/>
            </p:cNvGraphicFramePr>
            <p:nvPr/>
          </p:nvGraphicFramePr>
          <p:xfrm>
            <a:off x="576" y="3408"/>
            <a:ext cx="31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5" imgW="5029200" imgH="431800" progId="Equation.DSMT4">
                    <p:embed/>
                  </p:oleObj>
                </mc:Choice>
                <mc:Fallback>
                  <p:oleObj name="" r:id="rId5" imgW="5029200" imgH="431800" progId="Equation.DSMT4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76" y="3408"/>
                          <a:ext cx="316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2" name="Rectangle 20"/>
            <p:cNvSpPr/>
            <p:nvPr/>
          </p:nvSpPr>
          <p:spPr>
            <a:xfrm>
              <a:off x="3648" y="3379"/>
              <a:ext cx="23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也是</a:t>
              </a:r>
              <a:r>
                <a:rPr lang="en-US" altLang="zh-CN" b="1" dirty="0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30000" dirty="0">
                  <a:latin typeface="Times New Roman" panose="02020603050405020304" pitchFamily="18" charset="0"/>
                </a:rPr>
                <a:t>3</a:t>
              </a:r>
              <a:r>
                <a:rPr lang="zh-CN" altLang="en-US" b="1" dirty="0">
                  <a:latin typeface="Times New Roman" panose="02020603050405020304" pitchFamily="18" charset="0"/>
                </a:rPr>
                <a:t>的一组基．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8167" name="Rectangle 39"/>
          <p:cNvSpPr/>
          <p:nvPr/>
        </p:nvSpPr>
        <p:spPr>
          <a:xfrm>
            <a:off x="611188" y="2781300"/>
            <a:ext cx="472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一般地，向量空间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48173" name="Group 45"/>
          <p:cNvGrpSpPr/>
          <p:nvPr/>
        </p:nvGrpSpPr>
        <p:grpSpPr>
          <a:xfrm>
            <a:off x="755650" y="3500438"/>
            <a:ext cx="7675563" cy="552450"/>
            <a:chOff x="384" y="2819"/>
            <a:chExt cx="4835" cy="348"/>
          </a:xfrm>
        </p:grpSpPr>
        <p:graphicFrame>
          <p:nvGraphicFramePr>
            <p:cNvPr id="15369" name="Object 41"/>
            <p:cNvGraphicFramePr>
              <a:graphicFrameLocks noChangeAspect="1"/>
            </p:cNvGraphicFramePr>
            <p:nvPr/>
          </p:nvGraphicFramePr>
          <p:xfrm>
            <a:off x="384" y="2819"/>
            <a:ext cx="351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7" imgW="5575300" imgH="508000" progId="Equation.DSMT4">
                    <p:embed/>
                  </p:oleObj>
                </mc:Choice>
                <mc:Fallback>
                  <p:oleObj name="" r:id="rId7" imgW="5575300" imgH="508000" progId="Equation.DSMT4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84" y="2819"/>
                          <a:ext cx="3512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0" name="Rectangle 42"/>
            <p:cNvSpPr/>
            <p:nvPr/>
          </p:nvSpPr>
          <p:spPr>
            <a:xfrm>
              <a:off x="3923" y="2840"/>
              <a:ext cx="12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为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n</a:t>
              </a:r>
              <a:r>
                <a:rPr lang="zh-CN" altLang="en-US" b="1" dirty="0">
                  <a:latin typeface="Times New Roman" panose="02020603050405020304" pitchFamily="18" charset="0"/>
                </a:rPr>
                <a:t>维的，</a:t>
              </a:r>
              <a:r>
                <a:rPr lang="zh-CN" altLang="en-US" dirty="0">
                  <a:latin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8171" name="Object 43"/>
          <p:cNvGraphicFramePr>
            <a:graphicFrameLocks noChangeAspect="1"/>
          </p:cNvGraphicFramePr>
          <p:nvPr/>
        </p:nvGraphicFramePr>
        <p:xfrm>
          <a:off x="684213" y="4292600"/>
          <a:ext cx="687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9" imgW="6870700" imgH="431800" progId="Equation.DSMT4">
                  <p:embed/>
                </p:oleObj>
              </mc:Choice>
              <mc:Fallback>
                <p:oleObj name="" r:id="rId9" imgW="6870700" imgH="4318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4213" y="4292600"/>
                        <a:ext cx="6870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72" name="Rectangle 44"/>
          <p:cNvSpPr/>
          <p:nvPr/>
        </p:nvSpPr>
        <p:spPr>
          <a:xfrm>
            <a:off x="539750" y="5013325"/>
            <a:ext cx="77041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就是 </a:t>
            </a:r>
            <a:r>
              <a:rPr lang="en-US" altLang="zh-CN" b="1" dirty="0">
                <a:latin typeface="Times New Roman" panose="02020603050405020304" pitchFamily="18" charset="0"/>
              </a:rPr>
              <a:t>P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 </a:t>
            </a:r>
            <a:r>
              <a:rPr lang="zh-CN" altLang="en-US" b="1" dirty="0">
                <a:latin typeface="Times New Roman" panose="02020603050405020304" pitchFamily="18" charset="0"/>
              </a:rPr>
              <a:t>的一组基．称为</a:t>
            </a:r>
            <a:r>
              <a:rPr lang="en-US" altLang="zh-CN" b="1" dirty="0">
                <a:latin typeface="Times New Roman" panose="02020603050405020304" pitchFamily="18" charset="0"/>
              </a:rPr>
              <a:t>P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的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标准基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6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2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8172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7" grpId="0" build="p"/>
      <p:bldP spid="4817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60" name="Rectangle 8"/>
          <p:cNvSpPr/>
          <p:nvPr/>
        </p:nvSpPr>
        <p:spPr>
          <a:xfrm>
            <a:off x="684213" y="1125538"/>
            <a:ext cx="80645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①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sz="1000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维线性空间</a:t>
            </a:r>
            <a:r>
              <a:rPr lang="zh-CN" altLang="en-US" sz="1000" b="1" dirty="0"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en-US" altLang="zh-CN" sz="1000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的基不是唯一的，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宋体" panose="02010600030101010101" pitchFamily="2" charset="-122"/>
              </a:rPr>
              <a:t>中任意</a:t>
            </a:r>
            <a:r>
              <a:rPr lang="zh-CN" altLang="en-US" sz="1000" b="1" dirty="0"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个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9161" name="Rectangle 9"/>
          <p:cNvSpPr/>
          <p:nvPr/>
        </p:nvSpPr>
        <p:spPr>
          <a:xfrm>
            <a:off x="684213" y="2420938"/>
            <a:ext cx="5715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② </a:t>
            </a:r>
            <a:r>
              <a:rPr lang="zh-CN" altLang="en-US" b="1" dirty="0">
                <a:latin typeface="宋体" panose="02010600030101010101" pitchFamily="2" charset="-122"/>
              </a:rPr>
              <a:t>任意两组基向量是等价的．</a:t>
            </a:r>
            <a:r>
              <a:rPr lang="zh-CN" altLang="en-US" sz="11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9162" name="Rectangle 10"/>
          <p:cNvSpPr/>
          <p:nvPr/>
        </p:nvSpPr>
        <p:spPr>
          <a:xfrm>
            <a:off x="468313" y="3284538"/>
            <a:ext cx="914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3366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b="1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）证明：线性空间</a:t>
            </a:r>
            <a:r>
              <a:rPr lang="en-US" altLang="zh-CN" b="1" dirty="0">
                <a:latin typeface="Times New Roman" panose="02020603050405020304" pitchFamily="18" charset="0"/>
              </a:rPr>
              <a:t>P[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]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是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维的，且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684213" y="476250"/>
            <a:ext cx="2303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注意：</a:t>
            </a:r>
            <a:endParaRPr kumimoji="1" lang="zh-CN" altLang="en-US" sz="2800" b="1" i="1" u="none" strike="noStrike" kern="1200" cap="none" spc="0" normalizeH="0" baseline="0" noProof="0">
              <a:ln>
                <a:noFill/>
              </a:ln>
              <a:solidFill>
                <a:srgbClr val="9966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9166" name="Rectangle 14"/>
          <p:cNvSpPr/>
          <p:nvPr/>
        </p:nvSpPr>
        <p:spPr>
          <a:xfrm>
            <a:off x="1116013" y="1773238"/>
            <a:ext cx="5518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线性无关的向量都是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</a:rPr>
              <a:t>的一组基．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9167" name="Rectangle 15"/>
          <p:cNvSpPr/>
          <p:nvPr/>
        </p:nvSpPr>
        <p:spPr>
          <a:xfrm>
            <a:off x="539750" y="4724400"/>
            <a:ext cx="784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）证明：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－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－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－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b="1" baseline="30000" dirty="0">
                <a:latin typeface="Times New Roman" panose="02020603050405020304" pitchFamily="18" charset="0"/>
              </a:rPr>
              <a:t>－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9169" name="Rectangle 17"/>
          <p:cNvSpPr/>
          <p:nvPr/>
        </p:nvSpPr>
        <p:spPr>
          <a:xfrm>
            <a:off x="1258888" y="4005263"/>
            <a:ext cx="65611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b="1" baseline="30000" dirty="0">
                <a:latin typeface="宋体" panose="02010600030101010101" pitchFamily="2" charset="-122"/>
              </a:rPr>
              <a:t>－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r>
              <a:rPr lang="zh-CN" altLang="en-US" sz="1200" b="1" dirty="0"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P[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]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的一组基．</a:t>
            </a:r>
            <a:r>
              <a:rPr lang="zh-CN" altLang="en-US" sz="1100" dirty="0">
                <a:latin typeface="Times New Roman" panose="02020603050405020304" pitchFamily="18" charset="0"/>
              </a:rPr>
              <a:t> </a:t>
            </a:r>
            <a:endParaRPr lang="zh-CN" altLang="en-US" sz="1100" dirty="0">
              <a:latin typeface="Times New Roman" panose="02020603050405020304" pitchFamily="18" charset="0"/>
            </a:endParaRPr>
          </a:p>
        </p:txBody>
      </p:sp>
      <p:sp>
        <p:nvSpPr>
          <p:cNvPr id="49171" name="Rectangle 19"/>
          <p:cNvSpPr/>
          <p:nvPr/>
        </p:nvSpPr>
        <p:spPr>
          <a:xfrm>
            <a:off x="1042988" y="5373688"/>
            <a:ext cx="457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也为</a:t>
            </a:r>
            <a:r>
              <a:rPr lang="en-US" altLang="zh-CN" b="1" dirty="0">
                <a:latin typeface="Times New Roman" panose="02020603050405020304" pitchFamily="18" charset="0"/>
              </a:rPr>
              <a:t>P[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]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的一组基．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0" grpId="0"/>
      <p:bldP spid="49161" grpId="0"/>
      <p:bldP spid="49162" grpId="0"/>
      <p:bldP spid="49165" grpId="0"/>
      <p:bldP spid="49166" grpId="0"/>
      <p:bldP spid="49167" grpId="0"/>
      <p:bldP spid="49169" grpId="0"/>
      <p:bldP spid="491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80" name="Rectangle 4"/>
          <p:cNvSpPr/>
          <p:nvPr/>
        </p:nvSpPr>
        <p:spPr>
          <a:xfrm>
            <a:off x="611188" y="476250"/>
            <a:ext cx="883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336699"/>
                </a:solidFill>
                <a:latin typeface="Times New Roman" panose="02020603050405020304" pitchFamily="18" charset="0"/>
              </a:rPr>
              <a:t>证</a:t>
            </a:r>
            <a:r>
              <a:rPr lang="en-US" altLang="zh-CN" b="1" dirty="0">
                <a:solidFill>
                  <a:srgbClr val="3366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zh-CN" altLang="en-US" b="1" dirty="0">
                <a:solidFill>
                  <a:srgbClr val="3366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b="1" dirty="0">
                <a:latin typeface="Times New Roman" panose="02020603050405020304" pitchFamily="18" charset="0"/>
              </a:rPr>
              <a:t>首先，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b="1" baseline="30000" dirty="0">
                <a:latin typeface="Times New Roman" panose="02020603050405020304" pitchFamily="18" charset="0"/>
              </a:rPr>
              <a:t>－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是线性无关的．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0185" name="Rectangle 9"/>
          <p:cNvSpPr/>
          <p:nvPr/>
        </p:nvSpPr>
        <p:spPr>
          <a:xfrm>
            <a:off x="611188" y="2492375"/>
            <a:ext cx="76327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∴ 1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b="1" baseline="30000" dirty="0">
                <a:latin typeface="Times New Roman" panose="02020603050405020304" pitchFamily="18" charset="0"/>
              </a:rPr>
              <a:t>－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　为</a:t>
            </a:r>
            <a:r>
              <a:rPr lang="en-US" altLang="zh-CN" b="1" dirty="0">
                <a:latin typeface="Times New Roman" panose="02020603050405020304" pitchFamily="18" charset="0"/>
              </a:rPr>
              <a:t>P[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]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的一组基，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0186" name="Rectangle 10"/>
          <p:cNvSpPr/>
          <p:nvPr/>
        </p:nvSpPr>
        <p:spPr>
          <a:xfrm>
            <a:off x="539750" y="3213100"/>
            <a:ext cx="51117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从而，</a:t>
            </a:r>
            <a:r>
              <a:rPr lang="en-US" altLang="zh-CN" b="1" dirty="0">
                <a:latin typeface="Times New Roman" panose="02020603050405020304" pitchFamily="18" charset="0"/>
              </a:rPr>
              <a:t>P[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]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维的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1979613" y="5516563"/>
          <a:ext cx="23764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2082800" imgH="431800" progId="Equation.DSMT4">
                  <p:embed/>
                </p:oleObj>
              </mc:Choice>
              <mc:Fallback>
                <p:oleObj name="" r:id="rId1" imgW="2082800" imgH="4318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613" y="5516563"/>
                        <a:ext cx="2376487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96" name="Group 20"/>
          <p:cNvGrpSpPr/>
          <p:nvPr/>
        </p:nvGrpSpPr>
        <p:grpSpPr>
          <a:xfrm>
            <a:off x="827088" y="1125538"/>
            <a:ext cx="6540500" cy="519112"/>
            <a:chOff x="476" y="663"/>
            <a:chExt cx="4120" cy="327"/>
          </a:xfrm>
        </p:grpSpPr>
        <p:sp>
          <p:nvSpPr>
            <p:cNvPr id="17423" name="Rectangle 5"/>
            <p:cNvSpPr/>
            <p:nvPr/>
          </p:nvSpPr>
          <p:spPr>
            <a:xfrm>
              <a:off x="476" y="663"/>
              <a:ext cx="12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其次，</a:t>
              </a:r>
              <a:r>
                <a:rPr lang="zh-CN" altLang="en-US" dirty="0">
                  <a:latin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24" name="Object 15"/>
            <p:cNvGraphicFramePr>
              <a:graphicFrameLocks noChangeAspect="1"/>
            </p:cNvGraphicFramePr>
            <p:nvPr/>
          </p:nvGraphicFramePr>
          <p:xfrm>
            <a:off x="1156" y="663"/>
            <a:ext cx="344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3" imgW="5461000" imgH="482600" progId="Equation.DSMT4">
                    <p:embed/>
                  </p:oleObj>
                </mc:Choice>
                <mc:Fallback>
                  <p:oleObj name="" r:id="rId3" imgW="5461000" imgH="482600" progId="Equation.DSMT4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56" y="663"/>
                          <a:ext cx="3440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195" name="Group 19"/>
          <p:cNvGrpSpPr/>
          <p:nvPr/>
        </p:nvGrpSpPr>
        <p:grpSpPr>
          <a:xfrm>
            <a:off x="755650" y="1773238"/>
            <a:ext cx="6624638" cy="519112"/>
            <a:chOff x="612" y="1071"/>
            <a:chExt cx="4173" cy="327"/>
          </a:xfrm>
        </p:grpSpPr>
        <p:sp>
          <p:nvSpPr>
            <p:cNvPr id="17421" name="Rectangle 8"/>
            <p:cNvSpPr/>
            <p:nvPr/>
          </p:nvSpPr>
          <p:spPr>
            <a:xfrm>
              <a:off x="1020" y="1071"/>
              <a:ext cx="37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可经 </a:t>
              </a:r>
              <a:r>
                <a:rPr lang="en-US" altLang="zh-CN" b="1" dirty="0">
                  <a:latin typeface="Times New Roman" panose="02020603050405020304" pitchFamily="18" charset="0"/>
                </a:rPr>
                <a:t>1</a:t>
              </a:r>
              <a:r>
                <a:rPr lang="zh-CN" altLang="en-US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x</a:t>
              </a:r>
              <a:r>
                <a:rPr lang="zh-CN" altLang="en-US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b="1" baseline="30000" dirty="0">
                  <a:latin typeface="Times New Roman" panose="02020603050405020304" pitchFamily="18" charset="0"/>
                </a:rPr>
                <a:t>2</a:t>
              </a:r>
              <a:r>
                <a:rPr lang="zh-CN" altLang="en-US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b="1" dirty="0">
                  <a:latin typeface="Times New Roman" panose="02020603050405020304" pitchFamily="18" charset="0"/>
                </a:rPr>
                <a:t>…</a:t>
              </a:r>
              <a:r>
                <a:rPr lang="zh-CN" altLang="en-US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b="1" i="1" baseline="30000" dirty="0">
                  <a:latin typeface="Times New Roman" panose="02020603050405020304" pitchFamily="18" charset="0"/>
                </a:rPr>
                <a:t>n</a:t>
              </a:r>
              <a:r>
                <a:rPr lang="zh-CN" altLang="en-US" b="1" baseline="30000" dirty="0">
                  <a:latin typeface="Times New Roman" panose="02020603050405020304" pitchFamily="18" charset="0"/>
                </a:rPr>
                <a:t>－</a:t>
              </a:r>
              <a:r>
                <a:rPr lang="en-US" altLang="zh-CN" b="1" baseline="30000" dirty="0">
                  <a:latin typeface="Times New Roman" panose="02020603050405020304" pitchFamily="18" charset="0"/>
                </a:rPr>
                <a:t>1</a:t>
              </a:r>
              <a:r>
                <a:rPr lang="zh-CN" altLang="en-US" b="1" dirty="0">
                  <a:latin typeface="Times New Roman" panose="02020603050405020304" pitchFamily="18" charset="0"/>
                </a:rPr>
                <a:t>线性表出．</a:t>
              </a:r>
              <a:r>
                <a:rPr lang="zh-CN" altLang="en-US" dirty="0">
                  <a:latin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22" name="Object 18"/>
            <p:cNvGraphicFramePr>
              <a:graphicFrameLocks noChangeAspect="1"/>
            </p:cNvGraphicFramePr>
            <p:nvPr/>
          </p:nvGraphicFramePr>
          <p:xfrm>
            <a:off x="612" y="1117"/>
            <a:ext cx="4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5" imgW="723900" imgH="393700" progId="Equation.DSMT4">
                    <p:embed/>
                  </p:oleObj>
                </mc:Choice>
                <mc:Fallback>
                  <p:oleObj name="" r:id="rId5" imgW="723900" imgH="393700" progId="Equation.DSMT4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12" y="1117"/>
                          <a:ext cx="456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611188" y="41497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注：</a:t>
            </a:r>
            <a:endParaRPr kumimoji="1" lang="zh-CN" altLang="en-US" sz="2800" b="1" i="1" u="none" strike="noStrike" kern="1200" cap="none" spc="0" normalizeH="0" baseline="0" noProof="0">
              <a:ln>
                <a:noFill/>
              </a:ln>
              <a:solidFill>
                <a:srgbClr val="3366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0200" name="Rectangle 24"/>
          <p:cNvSpPr/>
          <p:nvPr/>
        </p:nvSpPr>
        <p:spPr>
          <a:xfrm>
            <a:off x="684213" y="4868863"/>
            <a:ext cx="61563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在基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b="1" baseline="30000" dirty="0">
                <a:latin typeface="Times New Roman" panose="02020603050405020304" pitchFamily="18" charset="0"/>
              </a:rPr>
              <a:t>－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下的坐标就是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50203" name="Group 27"/>
          <p:cNvGrpSpPr/>
          <p:nvPr/>
        </p:nvGrpSpPr>
        <p:grpSpPr>
          <a:xfrm>
            <a:off x="1692275" y="4221163"/>
            <a:ext cx="5267325" cy="519112"/>
            <a:chOff x="476" y="2976"/>
            <a:chExt cx="3318" cy="327"/>
          </a:xfrm>
        </p:grpSpPr>
        <p:sp>
          <p:nvSpPr>
            <p:cNvPr id="17419" name="Rectangle 11"/>
            <p:cNvSpPr/>
            <p:nvPr/>
          </p:nvSpPr>
          <p:spPr>
            <a:xfrm>
              <a:off x="476" y="2976"/>
              <a:ext cx="85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此时，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20" name="Object 26"/>
            <p:cNvGraphicFramePr>
              <a:graphicFrameLocks noChangeAspect="1"/>
            </p:cNvGraphicFramePr>
            <p:nvPr/>
          </p:nvGraphicFramePr>
          <p:xfrm>
            <a:off x="1202" y="2976"/>
            <a:ext cx="25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7" imgW="4114800" imgH="482600" progId="Equation.DSMT4">
                    <p:embed/>
                  </p:oleObj>
                </mc:Choice>
                <mc:Fallback>
                  <p:oleObj name="" r:id="rId7" imgW="4114800" imgH="482600" progId="Equation.DSMT4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02" y="2976"/>
                          <a:ext cx="2592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  <p:bldP spid="50185" grpId="0"/>
      <p:bldP spid="50186" grpId="0"/>
      <p:bldP spid="50198" grpId="0"/>
      <p:bldP spid="502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3" name="Rectangle 3"/>
          <p:cNvSpPr/>
          <p:nvPr/>
        </p:nvSpPr>
        <p:spPr>
          <a:xfrm>
            <a:off x="395288" y="404813"/>
            <a:ext cx="914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宋体" panose="02010600030101010101" pitchFamily="2" charset="-122"/>
              </a:rPr>
              <a:t>－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宋体" panose="02010600030101010101" pitchFamily="2" charset="-122"/>
              </a:rPr>
              <a:t>－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宋体" panose="02010600030101010101" pitchFamily="2" charset="-122"/>
              </a:rPr>
              <a:t>－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b="1" baseline="30000" dirty="0">
                <a:latin typeface="宋体" panose="02010600030101010101" pitchFamily="2" charset="-122"/>
              </a:rPr>
              <a:t>－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是线性无关的．</a:t>
            </a:r>
            <a:r>
              <a:rPr lang="zh-CN" altLang="en-US" sz="11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51212" name="Group 12"/>
          <p:cNvGrpSpPr/>
          <p:nvPr/>
        </p:nvGrpSpPr>
        <p:grpSpPr>
          <a:xfrm>
            <a:off x="755650" y="1052513"/>
            <a:ext cx="7010400" cy="533400"/>
            <a:chOff x="480" y="1152"/>
            <a:chExt cx="4416" cy="336"/>
          </a:xfrm>
        </p:grpSpPr>
        <p:sp>
          <p:nvSpPr>
            <p:cNvPr id="18445" name="Rectangle 4"/>
            <p:cNvSpPr/>
            <p:nvPr/>
          </p:nvSpPr>
          <p:spPr>
            <a:xfrm>
              <a:off x="480" y="1152"/>
              <a:ext cx="11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latin typeface="宋体" panose="02010600030101010101" pitchFamily="2" charset="-122"/>
                </a:rPr>
                <a:t> </a:t>
              </a:r>
              <a:r>
                <a:rPr lang="zh-CN" altLang="en-US" b="1" dirty="0">
                  <a:latin typeface="宋体" panose="02010600030101010101" pitchFamily="2" charset="-122"/>
                </a:rPr>
                <a:t>又对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446" name="Object 5"/>
            <p:cNvGraphicFramePr>
              <a:graphicFrameLocks noChangeAspect="1"/>
            </p:cNvGraphicFramePr>
            <p:nvPr/>
          </p:nvGraphicFramePr>
          <p:xfrm>
            <a:off x="1104" y="1200"/>
            <a:ext cx="12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" imgW="2006600" imgH="431800" progId="Equation.DSMT4">
                    <p:embed/>
                  </p:oleObj>
                </mc:Choice>
                <mc:Fallback>
                  <p:oleObj name="" r:id="rId1" imgW="2006600" imgH="431800" progId="Equation.DSMT4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04" y="1200"/>
                          <a:ext cx="126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7" name="Rectangle 6"/>
            <p:cNvSpPr/>
            <p:nvPr/>
          </p:nvSpPr>
          <p:spPr>
            <a:xfrm>
              <a:off x="2304" y="1161"/>
              <a:ext cx="25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，按泰勒展开公式有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755650" y="1628775"/>
          <a:ext cx="7302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3" imgW="7302500" imgH="965200" progId="Equation.DSMT4">
                  <p:embed/>
                </p:oleObj>
              </mc:Choice>
              <mc:Fallback>
                <p:oleObj name="" r:id="rId3" imgW="7302500" imgH="9652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1628775"/>
                        <a:ext cx="73025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Rectangle 8"/>
          <p:cNvSpPr/>
          <p:nvPr/>
        </p:nvSpPr>
        <p:spPr>
          <a:xfrm>
            <a:off x="468313" y="2636838"/>
            <a:ext cx="914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即</a:t>
            </a:r>
            <a:r>
              <a:rPr lang="en-US" altLang="zh-CN" b="1" dirty="0">
                <a:latin typeface="宋体" panose="02010600030101010101" pitchFamily="2" charset="-122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可经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宋体" panose="02010600030101010101" pitchFamily="2" charset="-122"/>
              </a:rPr>
              <a:t>－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宋体" panose="02010600030101010101" pitchFamily="2" charset="-122"/>
              </a:rPr>
              <a:t>－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宋体" panose="02010600030101010101" pitchFamily="2" charset="-122"/>
              </a:rPr>
              <a:t>－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b="1" baseline="30000" dirty="0">
                <a:latin typeface="宋体" panose="02010600030101010101" pitchFamily="2" charset="-122"/>
              </a:rPr>
              <a:t>－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线性表出</a:t>
            </a:r>
            <a:r>
              <a:rPr lang="en-US" altLang="zh-CN" b="1" dirty="0">
                <a:latin typeface="宋体" panose="02010600030101010101" pitchFamily="2" charset="-122"/>
              </a:rPr>
              <a:t>.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51210" name="Rectangle 10"/>
          <p:cNvSpPr/>
          <p:nvPr/>
        </p:nvSpPr>
        <p:spPr>
          <a:xfrm>
            <a:off x="468313" y="3429000"/>
            <a:ext cx="914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∴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宋体" panose="02010600030101010101" pitchFamily="2" charset="-122"/>
              </a:rPr>
              <a:t>－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宋体" panose="02010600030101010101" pitchFamily="2" charset="-122"/>
              </a:rPr>
              <a:t>－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宋体" panose="02010600030101010101" pitchFamily="2" charset="-122"/>
              </a:rPr>
              <a:t>－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b="1" baseline="30000" dirty="0">
                <a:latin typeface="宋体" panose="02010600030101010101" pitchFamily="2" charset="-122"/>
              </a:rPr>
              <a:t>－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r>
              <a:rPr lang="en-US" altLang="zh-CN" b="1" dirty="0">
                <a:latin typeface="Times New Roman" panose="02020603050405020304" pitchFamily="18" charset="0"/>
              </a:rPr>
              <a:t>P[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]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的一组基．</a:t>
            </a:r>
            <a:r>
              <a:rPr lang="zh-CN" altLang="en-US" sz="11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1211" name="Rectangle 11"/>
          <p:cNvSpPr/>
          <p:nvPr/>
        </p:nvSpPr>
        <p:spPr>
          <a:xfrm>
            <a:off x="468313" y="4868863"/>
            <a:ext cx="86756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在基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宋体" panose="02010600030101010101" pitchFamily="2" charset="-122"/>
              </a:rPr>
              <a:t>－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宋体" panose="02010600030101010101" pitchFamily="2" charset="-122"/>
              </a:rPr>
              <a:t>－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宋体" panose="02010600030101010101" pitchFamily="2" charset="-122"/>
              </a:rPr>
              <a:t>－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b="1" baseline="30000" dirty="0">
                <a:latin typeface="宋体" panose="02010600030101010101" pitchFamily="2" charset="-122"/>
              </a:rPr>
              <a:t>－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下的坐标是</a:t>
            </a:r>
            <a:r>
              <a:rPr lang="zh-CN" altLang="en-US" sz="1100" dirty="0">
                <a:latin typeface="Times New Roman" panose="02020603050405020304" pitchFamily="18" charset="0"/>
              </a:rPr>
              <a:t> </a:t>
            </a:r>
            <a:endParaRPr lang="zh-CN" altLang="en-US" sz="11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1214" name="Object 14"/>
          <p:cNvGraphicFramePr>
            <a:graphicFrameLocks noChangeAspect="1"/>
          </p:cNvGraphicFramePr>
          <p:nvPr/>
        </p:nvGraphicFramePr>
        <p:xfrm>
          <a:off x="1835150" y="5373688"/>
          <a:ext cx="3695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5" imgW="3695700" imgH="965200" progId="Equation.DSMT4">
                  <p:embed/>
                </p:oleObj>
              </mc:Choice>
              <mc:Fallback>
                <p:oleObj name="" r:id="rId5" imgW="3695700" imgH="9652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5150" y="5373688"/>
                        <a:ext cx="36957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755650" y="4221163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注：</a:t>
            </a:r>
            <a:endParaRPr kumimoji="1" lang="zh-CN" altLang="en-US" sz="2800" b="1" i="1" u="none" strike="noStrike" kern="1200" cap="none" spc="0" normalizeH="0" baseline="0" noProof="0">
              <a:ln>
                <a:noFill/>
              </a:ln>
              <a:solidFill>
                <a:srgbClr val="3366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grpSp>
        <p:nvGrpSpPr>
          <p:cNvPr id="51216" name="Group 16"/>
          <p:cNvGrpSpPr/>
          <p:nvPr/>
        </p:nvGrpSpPr>
        <p:grpSpPr>
          <a:xfrm>
            <a:off x="1619250" y="4221163"/>
            <a:ext cx="5267325" cy="519112"/>
            <a:chOff x="476" y="2976"/>
            <a:chExt cx="3318" cy="327"/>
          </a:xfrm>
        </p:grpSpPr>
        <p:sp>
          <p:nvSpPr>
            <p:cNvPr id="18443" name="Rectangle 17"/>
            <p:cNvSpPr/>
            <p:nvPr/>
          </p:nvSpPr>
          <p:spPr>
            <a:xfrm>
              <a:off x="476" y="2976"/>
              <a:ext cx="85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此时，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444" name="Object 18"/>
            <p:cNvGraphicFramePr>
              <a:graphicFrameLocks noChangeAspect="1"/>
            </p:cNvGraphicFramePr>
            <p:nvPr/>
          </p:nvGraphicFramePr>
          <p:xfrm>
            <a:off x="1202" y="2976"/>
            <a:ext cx="25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7" imgW="4114800" imgH="482600" progId="Equation.DSMT4">
                    <p:embed/>
                  </p:oleObj>
                </mc:Choice>
                <mc:Fallback>
                  <p:oleObj name="" r:id="rId7" imgW="4114800" imgH="482600" progId="Equation.DSMT4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02" y="2976"/>
                          <a:ext cx="2592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03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208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1210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1211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  <p:bldP spid="51208" grpId="0" build="p"/>
      <p:bldP spid="51210" grpId="0" build="p"/>
      <p:bldP spid="51211" grpId="0" build="p"/>
      <p:bldP spid="512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8" name="Rectangle 6"/>
          <p:cNvSpPr/>
          <p:nvPr/>
        </p:nvSpPr>
        <p:spPr>
          <a:xfrm>
            <a:off x="1042988" y="1773238"/>
            <a:ext cx="75612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若把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看成是实数域</a:t>
            </a:r>
            <a:r>
              <a:rPr lang="en-US" altLang="zh-CN" b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上的线性空间呢？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4279" name="Rectangle 7"/>
          <p:cNvSpPr/>
          <p:nvPr/>
        </p:nvSpPr>
        <p:spPr>
          <a:xfrm>
            <a:off x="827088" y="3789363"/>
            <a:ext cx="83169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而实数域</a:t>
            </a:r>
            <a:r>
              <a:rPr lang="en-US" altLang="zh-CN" b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上的线性空间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维的，数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i </a:t>
            </a:r>
            <a:r>
              <a:rPr lang="zh-CN" altLang="en-US" b="1" dirty="0">
                <a:latin typeface="Times New Roman" panose="02020603050405020304" pitchFamily="18" charset="0"/>
              </a:rPr>
              <a:t>就为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4284" name="Rectangle 12"/>
          <p:cNvSpPr/>
          <p:nvPr/>
        </p:nvSpPr>
        <p:spPr>
          <a:xfrm>
            <a:off x="684213" y="476250"/>
            <a:ext cx="77755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b="1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　求全体复数的集合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看成复数域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上的线性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4286" name="Rectangle 14"/>
          <p:cNvSpPr/>
          <p:nvPr/>
        </p:nvSpPr>
        <p:spPr>
          <a:xfrm>
            <a:off x="611188" y="1101725"/>
            <a:ext cx="57610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空间的维数与一组基；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4288" name="Rectangle 16"/>
          <p:cNvSpPr/>
          <p:nvPr/>
        </p:nvSpPr>
        <p:spPr>
          <a:xfrm>
            <a:off x="539750" y="2492375"/>
            <a:ext cx="27368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336699"/>
                </a:solidFill>
                <a:latin typeface="Times New Roman" panose="02020603050405020304" pitchFamily="18" charset="0"/>
              </a:rPr>
              <a:t>解：</a:t>
            </a:r>
            <a:endParaRPr lang="zh-CN" altLang="en-US" b="1" dirty="0">
              <a:solidFill>
                <a:srgbClr val="3366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90" name="Rectangle 18"/>
          <p:cNvSpPr/>
          <p:nvPr/>
        </p:nvSpPr>
        <p:spPr>
          <a:xfrm>
            <a:off x="1258888" y="2492375"/>
            <a:ext cx="83534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复数域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上的线性空间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维的，数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就是它的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4292" name="Rectangle 20"/>
          <p:cNvSpPr/>
          <p:nvPr/>
        </p:nvSpPr>
        <p:spPr>
          <a:xfrm>
            <a:off x="755650" y="3141663"/>
            <a:ext cx="40322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一组基；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4294" name="Rectangle 22"/>
          <p:cNvSpPr/>
          <p:nvPr/>
        </p:nvSpPr>
        <p:spPr>
          <a:xfrm>
            <a:off x="468313" y="4365625"/>
            <a:ext cx="32400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它的一组基．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4295" name="Rectangle 23"/>
          <p:cNvSpPr>
            <a:spLocks noChangeArrowheads="1"/>
          </p:cNvSpPr>
          <p:nvPr/>
        </p:nvSpPr>
        <p:spPr bwMode="auto">
          <a:xfrm>
            <a:off x="0" y="4868863"/>
            <a:ext cx="91440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</a:t>
            </a:r>
            <a:r>
              <a:rPr kumimoji="1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注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：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任意数域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看成是它自身上的线性空间是一维的，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数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就是它的一组基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/>
      <p:bldP spid="54279" grpId="0"/>
      <p:bldP spid="54284" grpId="0"/>
      <p:bldP spid="54286" grpId="0"/>
      <p:bldP spid="54288" grpId="0"/>
      <p:bldP spid="54290" grpId="0"/>
      <p:bldP spid="54292" grpId="0"/>
      <p:bldP spid="54294" grpId="0"/>
      <p:bldP spid="542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9" name="Rectangle 3"/>
          <p:cNvSpPr/>
          <p:nvPr/>
        </p:nvSpPr>
        <p:spPr>
          <a:xfrm>
            <a:off x="755650" y="981075"/>
            <a:ext cx="304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336699"/>
                </a:solidFill>
                <a:latin typeface="宋体" panose="02010600030101010101" pitchFamily="2" charset="-122"/>
              </a:rPr>
              <a:t>解：</a:t>
            </a:r>
            <a:r>
              <a:rPr lang="zh-CN" altLang="en-US" b="1" dirty="0">
                <a:latin typeface="宋体" panose="02010600030101010101" pitchFamily="2" charset="-122"/>
              </a:rPr>
              <a:t>令</a:t>
            </a:r>
            <a:r>
              <a:rPr lang="zh-CN" altLang="en-US" sz="11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55331" name="Group 35"/>
          <p:cNvGrpSpPr/>
          <p:nvPr/>
        </p:nvGrpSpPr>
        <p:grpSpPr>
          <a:xfrm>
            <a:off x="900113" y="1484313"/>
            <a:ext cx="7737475" cy="814387"/>
            <a:chOff x="431" y="1070"/>
            <a:chExt cx="4874" cy="513"/>
          </a:xfrm>
        </p:grpSpPr>
        <p:graphicFrame>
          <p:nvGraphicFramePr>
            <p:cNvPr id="20513" name="Object 4"/>
            <p:cNvGraphicFramePr>
              <a:graphicFrameLocks noChangeAspect="1"/>
            </p:cNvGraphicFramePr>
            <p:nvPr/>
          </p:nvGraphicFramePr>
          <p:xfrm>
            <a:off x="431" y="1071"/>
            <a:ext cx="1104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1" imgW="1752600" imgH="812800" progId="Equation.DSMT4">
                    <p:embed/>
                  </p:oleObj>
                </mc:Choice>
                <mc:Fallback>
                  <p:oleObj name="" r:id="rId1" imgW="1752600" imgH="812800" progId="Equation.DSMT4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1" y="1071"/>
                          <a:ext cx="1104" cy="5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4" name="Object 5"/>
            <p:cNvGraphicFramePr>
              <a:graphicFrameLocks noChangeAspect="1"/>
            </p:cNvGraphicFramePr>
            <p:nvPr/>
          </p:nvGraphicFramePr>
          <p:xfrm>
            <a:off x="1701" y="1071"/>
            <a:ext cx="1112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3" imgW="1765300" imgH="812800" progId="Equation.DSMT4">
                    <p:embed/>
                  </p:oleObj>
                </mc:Choice>
                <mc:Fallback>
                  <p:oleObj name="" r:id="rId3" imgW="1765300" imgH="812800" progId="Equation.DSMT4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01" y="1071"/>
                          <a:ext cx="1112" cy="5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5" name="Object 8"/>
            <p:cNvGraphicFramePr>
              <a:graphicFrameLocks noChangeAspect="1"/>
            </p:cNvGraphicFramePr>
            <p:nvPr/>
          </p:nvGraphicFramePr>
          <p:xfrm>
            <a:off x="2971" y="1070"/>
            <a:ext cx="1112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5" imgW="1765300" imgH="812800" progId="Equation.DSMT4">
                    <p:embed/>
                  </p:oleObj>
                </mc:Choice>
                <mc:Fallback>
                  <p:oleObj name="" r:id="rId5" imgW="1765300" imgH="812800" progId="Equation.DSMT4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71" y="1070"/>
                          <a:ext cx="1112" cy="5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6" name="Object 9"/>
            <p:cNvGraphicFramePr>
              <a:graphicFrameLocks noChangeAspect="1"/>
            </p:cNvGraphicFramePr>
            <p:nvPr/>
          </p:nvGraphicFramePr>
          <p:xfrm>
            <a:off x="4241" y="1070"/>
            <a:ext cx="1064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7" imgW="1688465" imgH="812165" progId="Equation.DSMT4">
                    <p:embed/>
                  </p:oleObj>
                </mc:Choice>
                <mc:Fallback>
                  <p:oleObj name="" r:id="rId7" imgW="1688465" imgH="812165" progId="Equation.DSMT4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241" y="1070"/>
                          <a:ext cx="1064" cy="5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30" name="Group 34"/>
          <p:cNvGrpSpPr/>
          <p:nvPr/>
        </p:nvGrpSpPr>
        <p:grpSpPr>
          <a:xfrm>
            <a:off x="539750" y="2349500"/>
            <a:ext cx="6227763" cy="519113"/>
            <a:chOff x="1837" y="1253"/>
            <a:chExt cx="3923" cy="327"/>
          </a:xfrm>
        </p:grpSpPr>
        <p:sp>
          <p:nvSpPr>
            <p:cNvPr id="20510" name="Rectangle 11"/>
            <p:cNvSpPr/>
            <p:nvPr/>
          </p:nvSpPr>
          <p:spPr>
            <a:xfrm>
              <a:off x="1837" y="1253"/>
              <a:ext cx="105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则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511" name="Object 12"/>
            <p:cNvGraphicFramePr>
              <a:graphicFrameLocks noChangeAspect="1"/>
            </p:cNvGraphicFramePr>
            <p:nvPr/>
          </p:nvGraphicFramePr>
          <p:xfrm>
            <a:off x="2245" y="1298"/>
            <a:ext cx="138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9" imgW="2197100" imgH="431800" progId="Equation.DSMT4">
                    <p:embed/>
                  </p:oleObj>
                </mc:Choice>
                <mc:Fallback>
                  <p:oleObj name="" r:id="rId9" imgW="2197100" imgH="431800" progId="Equation.DSMT4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45" y="1298"/>
                          <a:ext cx="138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2" name="Rectangle 13"/>
            <p:cNvSpPr/>
            <p:nvPr/>
          </p:nvSpPr>
          <p:spPr>
            <a:xfrm>
              <a:off x="3648" y="1253"/>
              <a:ext cx="21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是线性无关的．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5343" name="Group 47"/>
          <p:cNvGrpSpPr/>
          <p:nvPr/>
        </p:nvGrpSpPr>
        <p:grpSpPr>
          <a:xfrm>
            <a:off x="539750" y="2852738"/>
            <a:ext cx="8275638" cy="812800"/>
            <a:chOff x="340" y="1752"/>
            <a:chExt cx="5213" cy="512"/>
          </a:xfrm>
        </p:grpSpPr>
        <p:grpSp>
          <p:nvGrpSpPr>
            <p:cNvPr id="20505" name="Group 28"/>
            <p:cNvGrpSpPr/>
            <p:nvPr/>
          </p:nvGrpSpPr>
          <p:grpSpPr>
            <a:xfrm>
              <a:off x="340" y="1842"/>
              <a:ext cx="4800" cy="336"/>
              <a:chOff x="528" y="1776"/>
              <a:chExt cx="4800" cy="336"/>
            </a:xfrm>
          </p:grpSpPr>
          <p:sp>
            <p:nvSpPr>
              <p:cNvPr id="20507" name="Rectangle 14"/>
              <p:cNvSpPr/>
              <p:nvPr/>
            </p:nvSpPr>
            <p:spPr>
              <a:xfrm>
                <a:off x="528" y="1776"/>
                <a:ext cx="126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b="1" dirty="0">
                    <a:latin typeface="宋体" panose="02010600030101010101" pitchFamily="2" charset="-122"/>
                  </a:rPr>
                  <a:t>事实上，由</a:t>
                </a:r>
                <a:r>
                  <a:rPr lang="zh-CN" altLang="en-US" sz="1100" dirty="0">
                    <a:latin typeface="Times New Roman" panose="02020603050405020304" pitchFamily="18" charset="0"/>
                  </a:rPr>
                  <a:t> </a:t>
                </a:r>
                <a:endParaRPr lang="zh-CN" altLang="en-US" sz="1100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0508" name="Object 15"/>
              <p:cNvGraphicFramePr>
                <a:graphicFrameLocks noChangeAspect="1"/>
              </p:cNvGraphicFramePr>
              <p:nvPr/>
            </p:nvGraphicFramePr>
            <p:xfrm>
              <a:off x="1728" y="1840"/>
              <a:ext cx="2536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6" name="" r:id="rId11" imgW="4025900" imgH="431800" progId="Equation.DSMT4">
                      <p:embed/>
                    </p:oleObj>
                  </mc:Choice>
                  <mc:Fallback>
                    <p:oleObj name="" r:id="rId11" imgW="4025900" imgH="431800" progId="Equation.DSMT4">
                      <p:embed/>
                      <p:pic>
                        <p:nvPicPr>
                          <p:cNvPr id="0" name="图片 3165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728" y="1840"/>
                            <a:ext cx="2536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09" name="Rectangle 16"/>
              <p:cNvSpPr/>
              <p:nvPr/>
            </p:nvSpPr>
            <p:spPr>
              <a:xfrm>
                <a:off x="4224" y="1785"/>
                <a:ext cx="110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b="1" dirty="0">
                    <a:latin typeface="宋体" panose="02010600030101010101" pitchFamily="2" charset="-122"/>
                  </a:rPr>
                  <a:t>，即</a:t>
                </a:r>
                <a:r>
                  <a:rPr lang="zh-CN" altLang="en-US" sz="1100" dirty="0">
                    <a:latin typeface="Times New Roman" panose="02020603050405020304" pitchFamily="18" charset="0"/>
                  </a:rPr>
                  <a:t> 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20506" name="Object 17"/>
            <p:cNvGraphicFramePr>
              <a:graphicFrameLocks noChangeAspect="1"/>
            </p:cNvGraphicFramePr>
            <p:nvPr/>
          </p:nvGraphicFramePr>
          <p:xfrm>
            <a:off x="4649" y="1752"/>
            <a:ext cx="904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13" imgW="1435100" imgH="812800" progId="Equation.DSMT4">
                    <p:embed/>
                  </p:oleObj>
                </mc:Choice>
                <mc:Fallback>
                  <p:oleObj name="" r:id="rId13" imgW="1435100" imgH="812800" progId="Equation.DSMT4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649" y="1752"/>
                          <a:ext cx="904" cy="5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41" name="Group 45"/>
          <p:cNvGrpSpPr/>
          <p:nvPr/>
        </p:nvGrpSpPr>
        <p:grpSpPr>
          <a:xfrm>
            <a:off x="468313" y="3500438"/>
            <a:ext cx="3014662" cy="519112"/>
            <a:chOff x="385" y="2205"/>
            <a:chExt cx="1899" cy="327"/>
          </a:xfrm>
        </p:grpSpPr>
        <p:sp>
          <p:nvSpPr>
            <p:cNvPr id="20503" name="Rectangle 18"/>
            <p:cNvSpPr/>
            <p:nvPr/>
          </p:nvSpPr>
          <p:spPr>
            <a:xfrm>
              <a:off x="385" y="2205"/>
              <a:ext cx="96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有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504" name="Object 19"/>
            <p:cNvGraphicFramePr>
              <a:graphicFrameLocks noChangeAspect="1"/>
            </p:cNvGraphicFramePr>
            <p:nvPr/>
          </p:nvGraphicFramePr>
          <p:xfrm>
            <a:off x="748" y="2296"/>
            <a:ext cx="15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15" imgW="2438400" imgH="317500" progId="Equation.DSMT4">
                    <p:embed/>
                  </p:oleObj>
                </mc:Choice>
                <mc:Fallback>
                  <p:oleObj name="" r:id="rId15" imgW="2438400" imgH="317500" progId="Equation.DSMT4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48" y="2296"/>
                          <a:ext cx="153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42" name="Group 46"/>
          <p:cNvGrpSpPr/>
          <p:nvPr/>
        </p:nvGrpSpPr>
        <p:grpSpPr>
          <a:xfrm>
            <a:off x="684213" y="4076700"/>
            <a:ext cx="5969000" cy="838200"/>
            <a:chOff x="431" y="2568"/>
            <a:chExt cx="3760" cy="528"/>
          </a:xfrm>
        </p:grpSpPr>
        <p:sp>
          <p:nvSpPr>
            <p:cNvPr id="20499" name="Rectangle 20"/>
            <p:cNvSpPr/>
            <p:nvPr/>
          </p:nvSpPr>
          <p:spPr>
            <a:xfrm>
              <a:off x="431" y="2659"/>
              <a:ext cx="11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又对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0500" name="Group 30"/>
            <p:cNvGrpSpPr/>
            <p:nvPr/>
          </p:nvGrpSpPr>
          <p:grpSpPr>
            <a:xfrm>
              <a:off x="975" y="2568"/>
              <a:ext cx="3216" cy="528"/>
              <a:chOff x="624" y="2832"/>
              <a:chExt cx="3216" cy="528"/>
            </a:xfrm>
          </p:grpSpPr>
          <p:graphicFrame>
            <p:nvGraphicFramePr>
              <p:cNvPr id="20501" name="Object 21"/>
              <p:cNvGraphicFramePr>
                <a:graphicFrameLocks noChangeAspect="1"/>
              </p:cNvGraphicFramePr>
              <p:nvPr/>
            </p:nvGraphicFramePr>
            <p:xfrm>
              <a:off x="624" y="2832"/>
              <a:ext cx="1992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1" name="" r:id="rId17" imgW="3162300" imgH="838200" progId="Equation.DSMT4">
                      <p:embed/>
                    </p:oleObj>
                  </mc:Choice>
                  <mc:Fallback>
                    <p:oleObj name="" r:id="rId17" imgW="3162300" imgH="838200" progId="Equation.DSMT4">
                      <p:embed/>
                      <p:pic>
                        <p:nvPicPr>
                          <p:cNvPr id="0" name="图片 3170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624" y="2832"/>
                            <a:ext cx="1992" cy="5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02" name="Rectangle 22"/>
              <p:cNvSpPr/>
              <p:nvPr/>
            </p:nvSpPr>
            <p:spPr>
              <a:xfrm>
                <a:off x="2592" y="2880"/>
                <a:ext cx="124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b="1" dirty="0">
                    <a:latin typeface="宋体" panose="02010600030101010101" pitchFamily="2" charset="-122"/>
                  </a:rPr>
                  <a:t>，有</a:t>
                </a:r>
                <a:r>
                  <a:rPr lang="zh-CN" altLang="en-US" sz="1100" dirty="0">
                    <a:latin typeface="Times New Roman" panose="02020603050405020304" pitchFamily="18" charset="0"/>
                  </a:rPr>
                  <a:t> 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55319" name="Object 23"/>
          <p:cNvGraphicFramePr>
            <a:graphicFrameLocks noChangeAspect="1"/>
          </p:cNvGraphicFramePr>
          <p:nvPr/>
        </p:nvGraphicFramePr>
        <p:xfrm>
          <a:off x="827088" y="5084763"/>
          <a:ext cx="497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9" imgW="4978400" imgH="431800" progId="Equation.DSMT4">
                  <p:embed/>
                </p:oleObj>
              </mc:Choice>
              <mc:Fallback>
                <p:oleObj name="" r:id="rId19" imgW="4978400" imgH="4318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27088" y="5084763"/>
                        <a:ext cx="4978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44" name="Group 48"/>
          <p:cNvGrpSpPr/>
          <p:nvPr/>
        </p:nvGrpSpPr>
        <p:grpSpPr>
          <a:xfrm>
            <a:off x="755650" y="404813"/>
            <a:ext cx="8388350" cy="519112"/>
            <a:chOff x="476" y="210"/>
            <a:chExt cx="5284" cy="327"/>
          </a:xfrm>
        </p:grpSpPr>
        <p:sp>
          <p:nvSpPr>
            <p:cNvPr id="20497" name="Rectangle 32"/>
            <p:cNvSpPr/>
            <p:nvPr/>
          </p:nvSpPr>
          <p:spPr>
            <a:xfrm>
              <a:off x="476" y="210"/>
              <a:ext cx="52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rgbClr val="336699"/>
                  </a:solidFill>
                  <a:latin typeface="宋体" panose="02010600030101010101" pitchFamily="2" charset="-122"/>
                </a:rPr>
                <a:t>例</a:t>
              </a:r>
              <a:r>
                <a:rPr lang="en-US" altLang="zh-CN" b="1" dirty="0">
                  <a:solidFill>
                    <a:srgbClr val="336699"/>
                  </a:solidFill>
                  <a:latin typeface="Times New Roman" panose="02020603050405020304" pitchFamily="18" charset="0"/>
                </a:rPr>
                <a:t>5</a:t>
              </a:r>
              <a:r>
                <a:rPr lang="zh-CN" altLang="en-US" b="1" dirty="0">
                  <a:latin typeface="宋体" panose="02010600030101010101" pitchFamily="2" charset="-122"/>
                </a:rPr>
                <a:t>　求数域</a:t>
              </a:r>
              <a:r>
                <a:rPr lang="en-US" altLang="zh-CN" b="1" dirty="0">
                  <a:latin typeface="Times New Roman" panose="02020603050405020304" pitchFamily="18" charset="0"/>
                </a:rPr>
                <a:t>P</a:t>
              </a:r>
              <a:r>
                <a:rPr lang="zh-CN" altLang="en-US" b="1" dirty="0">
                  <a:latin typeface="宋体" panose="02010600030101010101" pitchFamily="2" charset="-122"/>
                </a:rPr>
                <a:t>上的线性空间　　的维数和一组基．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498" name="Object 33"/>
            <p:cNvGraphicFramePr>
              <a:graphicFrameLocks noChangeAspect="1"/>
            </p:cNvGraphicFramePr>
            <p:nvPr/>
          </p:nvGraphicFramePr>
          <p:xfrm>
            <a:off x="3288" y="210"/>
            <a:ext cx="40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21" imgW="622300" imgH="381000" progId="Equation.DSMT4">
                    <p:embed/>
                  </p:oleObj>
                </mc:Choice>
                <mc:Fallback>
                  <p:oleObj name="" r:id="rId21" imgW="622300" imgH="381000" progId="Equation.DSMT4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288" y="210"/>
                          <a:ext cx="408" cy="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40" name="Group 44"/>
          <p:cNvGrpSpPr/>
          <p:nvPr/>
        </p:nvGrpSpPr>
        <p:grpSpPr>
          <a:xfrm>
            <a:off x="539750" y="5589588"/>
            <a:ext cx="8604250" cy="592137"/>
            <a:chOff x="340" y="3566"/>
            <a:chExt cx="5420" cy="373"/>
          </a:xfrm>
        </p:grpSpPr>
        <p:sp>
          <p:nvSpPr>
            <p:cNvPr id="20491" name="Rectangle 39"/>
            <p:cNvSpPr/>
            <p:nvPr/>
          </p:nvSpPr>
          <p:spPr>
            <a:xfrm>
              <a:off x="2154" y="3612"/>
              <a:ext cx="360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是  　的一组基，　 是</a:t>
              </a:r>
              <a:r>
                <a:rPr lang="en-US" altLang="zh-CN" b="1" dirty="0">
                  <a:latin typeface="Times New Roman" panose="02020603050405020304" pitchFamily="18" charset="0"/>
                </a:rPr>
                <a:t>4</a:t>
              </a:r>
              <a:r>
                <a:rPr lang="zh-CN" altLang="en-US" b="1" dirty="0">
                  <a:latin typeface="宋体" panose="02010600030101010101" pitchFamily="2" charset="-122"/>
                </a:rPr>
                <a:t>维的．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11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0492" name="Group 43"/>
            <p:cNvGrpSpPr/>
            <p:nvPr/>
          </p:nvGrpSpPr>
          <p:grpSpPr>
            <a:xfrm>
              <a:off x="340" y="3566"/>
              <a:ext cx="1792" cy="327"/>
              <a:chOff x="476" y="3566"/>
              <a:chExt cx="1792" cy="327"/>
            </a:xfrm>
          </p:grpSpPr>
          <p:sp>
            <p:nvSpPr>
              <p:cNvPr id="20495" name="Rectangle 24"/>
              <p:cNvSpPr/>
              <p:nvPr/>
            </p:nvSpPr>
            <p:spPr>
              <a:xfrm>
                <a:off x="476" y="3566"/>
                <a:ext cx="68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 dirty="0">
                    <a:latin typeface="宋体" panose="02010600030101010101" pitchFamily="2" charset="-122"/>
                  </a:rPr>
                  <a:t>∴</a:t>
                </a:r>
                <a:r>
                  <a:rPr lang="en-US" altLang="zh-CN" sz="1100" dirty="0">
                    <a:latin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0496" name="Object 25"/>
              <p:cNvGraphicFramePr>
                <a:graphicFrameLocks noChangeAspect="1"/>
              </p:cNvGraphicFramePr>
              <p:nvPr/>
            </p:nvGraphicFramePr>
            <p:xfrm>
              <a:off x="884" y="3612"/>
              <a:ext cx="138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8" name="" r:id="rId23" imgW="2197100" imgH="431800" progId="Equation.DSMT4">
                      <p:embed/>
                    </p:oleObj>
                  </mc:Choice>
                  <mc:Fallback>
                    <p:oleObj name="" r:id="rId23" imgW="2197100" imgH="431800" progId="Equation.DSMT4">
                      <p:embed/>
                      <p:pic>
                        <p:nvPicPr>
                          <p:cNvPr id="0" name="图片 3167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884" y="3612"/>
                            <a:ext cx="1384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493" name="Object 38"/>
            <p:cNvGraphicFramePr>
              <a:graphicFrameLocks noChangeAspect="1"/>
            </p:cNvGraphicFramePr>
            <p:nvPr/>
          </p:nvGraphicFramePr>
          <p:xfrm>
            <a:off x="2472" y="3612"/>
            <a:ext cx="3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" r:id="rId25" imgW="622300" imgH="381000" progId="Equation.DSMT4">
                    <p:embed/>
                  </p:oleObj>
                </mc:Choice>
                <mc:Fallback>
                  <p:oleObj name="" r:id="rId25" imgW="622300" imgH="381000" progId="Equation.DSMT4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472" y="3612"/>
                          <a:ext cx="39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4" name="Object 40"/>
            <p:cNvGraphicFramePr>
              <a:graphicFrameLocks noChangeAspect="1"/>
            </p:cNvGraphicFramePr>
            <p:nvPr/>
          </p:nvGraphicFramePr>
          <p:xfrm>
            <a:off x="3969" y="3612"/>
            <a:ext cx="3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27" imgW="622300" imgH="381000" progId="Equation.DSMT4">
                    <p:embed/>
                  </p:oleObj>
                </mc:Choice>
                <mc:Fallback>
                  <p:oleObj name="" r:id="rId27" imgW="622300" imgH="381000" progId="Equation.DSMT4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969" y="3612"/>
                          <a:ext cx="39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6350" name="Group 30"/>
          <p:cNvGrpSpPr/>
          <p:nvPr/>
        </p:nvGrpSpPr>
        <p:grpSpPr>
          <a:xfrm>
            <a:off x="1798638" y="260350"/>
            <a:ext cx="7345362" cy="838200"/>
            <a:chOff x="975" y="164"/>
            <a:chExt cx="4627" cy="528"/>
          </a:xfrm>
        </p:grpSpPr>
        <p:sp>
          <p:nvSpPr>
            <p:cNvPr id="21528" name="Rectangle 8"/>
            <p:cNvSpPr/>
            <p:nvPr/>
          </p:nvSpPr>
          <p:spPr>
            <a:xfrm>
              <a:off x="975" y="255"/>
              <a:ext cx="462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矩阵            在基            　下的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11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29" name="Object 9"/>
            <p:cNvGraphicFramePr>
              <a:graphicFrameLocks noChangeAspect="1"/>
            </p:cNvGraphicFramePr>
            <p:nvPr/>
          </p:nvGraphicFramePr>
          <p:xfrm>
            <a:off x="1519" y="164"/>
            <a:ext cx="127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1" imgW="2019300" imgH="838200" progId="Equation.DSMT4">
                    <p:embed/>
                  </p:oleObj>
                </mc:Choice>
                <mc:Fallback>
                  <p:oleObj name="" r:id="rId1" imgW="2019300" imgH="838200" progId="Equation.DSMT4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19" y="164"/>
                          <a:ext cx="1272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0" name="Object 11"/>
            <p:cNvGraphicFramePr>
              <a:graphicFrameLocks noChangeAspect="1"/>
            </p:cNvGraphicFramePr>
            <p:nvPr/>
          </p:nvGraphicFramePr>
          <p:xfrm>
            <a:off x="3424" y="300"/>
            <a:ext cx="138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3" imgW="2197100" imgH="431800" progId="Equation.DSMT4">
                    <p:embed/>
                  </p:oleObj>
                </mc:Choice>
                <mc:Fallback>
                  <p:oleObj name="" r:id="rId3" imgW="2197100" imgH="431800" progId="Equation.DSMT4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24" y="300"/>
                          <a:ext cx="138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51" name="Group 31"/>
          <p:cNvGrpSpPr/>
          <p:nvPr/>
        </p:nvGrpSpPr>
        <p:grpSpPr>
          <a:xfrm>
            <a:off x="468313" y="1125538"/>
            <a:ext cx="3956050" cy="519112"/>
            <a:chOff x="521" y="799"/>
            <a:chExt cx="2492" cy="327"/>
          </a:xfrm>
        </p:grpSpPr>
        <p:sp>
          <p:nvSpPr>
            <p:cNvPr id="21526" name="Rectangle 13"/>
            <p:cNvSpPr/>
            <p:nvPr/>
          </p:nvSpPr>
          <p:spPr>
            <a:xfrm>
              <a:off x="521" y="799"/>
              <a:ext cx="13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坐标就是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11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27" name="Object 14"/>
            <p:cNvGraphicFramePr>
              <a:graphicFrameLocks noChangeAspect="1"/>
            </p:cNvGraphicFramePr>
            <p:nvPr/>
          </p:nvGraphicFramePr>
          <p:xfrm>
            <a:off x="1541" y="845"/>
            <a:ext cx="14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5" imgW="2336800" imgH="431800" progId="Equation.DSMT4">
                    <p:embed/>
                  </p:oleObj>
                </mc:Choice>
                <mc:Fallback>
                  <p:oleObj name="" r:id="rId5" imgW="2336800" imgH="431800" progId="Equation.DSMT4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41" y="845"/>
                          <a:ext cx="1472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67" name="Group 47"/>
          <p:cNvGrpSpPr/>
          <p:nvPr/>
        </p:nvGrpSpPr>
        <p:grpSpPr>
          <a:xfrm>
            <a:off x="762000" y="1773238"/>
            <a:ext cx="8382000" cy="519112"/>
            <a:chOff x="480" y="1307"/>
            <a:chExt cx="5280" cy="327"/>
          </a:xfrm>
        </p:grpSpPr>
        <p:sp>
          <p:nvSpPr>
            <p:cNvPr id="21524" name="Rectangle 16"/>
            <p:cNvSpPr/>
            <p:nvPr/>
          </p:nvSpPr>
          <p:spPr>
            <a:xfrm>
              <a:off x="480" y="1307"/>
              <a:ext cx="52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一般地，数域</a:t>
              </a:r>
              <a:r>
                <a:rPr lang="en-US" altLang="zh-CN" b="1" dirty="0">
                  <a:latin typeface="Times New Roman" panose="02020603050405020304" pitchFamily="18" charset="0"/>
                </a:rPr>
                <a:t>P</a:t>
              </a:r>
              <a:r>
                <a:rPr lang="zh-CN" altLang="en-US" b="1" dirty="0">
                  <a:latin typeface="宋体" panose="02010600030101010101" pitchFamily="2" charset="-122"/>
                </a:rPr>
                <a:t>上的全体　　 矩阵构成的线性空间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21525" name="Object 17"/>
            <p:cNvGraphicFramePr>
              <a:graphicFrameLocks noChangeAspect="1"/>
            </p:cNvGraphicFramePr>
            <p:nvPr/>
          </p:nvGraphicFramePr>
          <p:xfrm>
            <a:off x="2971" y="1389"/>
            <a:ext cx="48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7" imgW="774065" imgH="241300" progId="Equation.DSMT4">
                    <p:embed/>
                  </p:oleObj>
                </mc:Choice>
                <mc:Fallback>
                  <p:oleObj name="" r:id="rId7" imgW="774065" imgH="241300" progId="Equation.DSMT4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71" y="1389"/>
                          <a:ext cx="488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52" name="Group 32"/>
          <p:cNvGrpSpPr/>
          <p:nvPr/>
        </p:nvGrpSpPr>
        <p:grpSpPr>
          <a:xfrm>
            <a:off x="468313" y="2349500"/>
            <a:ext cx="4464050" cy="534988"/>
            <a:chOff x="1610" y="1797"/>
            <a:chExt cx="2812" cy="337"/>
          </a:xfrm>
        </p:grpSpPr>
        <p:sp>
          <p:nvSpPr>
            <p:cNvPr id="21521" name="Rectangle 23"/>
            <p:cNvSpPr/>
            <p:nvPr/>
          </p:nvSpPr>
          <p:spPr>
            <a:xfrm>
              <a:off x="2108" y="1797"/>
              <a:ext cx="231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为 　　维的，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22" name="Object 20"/>
            <p:cNvGraphicFramePr>
              <a:graphicFrameLocks noChangeAspect="1"/>
            </p:cNvGraphicFramePr>
            <p:nvPr/>
          </p:nvGraphicFramePr>
          <p:xfrm>
            <a:off x="1610" y="1842"/>
            <a:ext cx="51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9" imgW="673100" imgH="381000" progId="Equation.DSMT4">
                    <p:embed/>
                  </p:oleObj>
                </mc:Choice>
                <mc:Fallback>
                  <p:oleObj name="" r:id="rId9" imgW="673100" imgH="381000" progId="Equation.DSMT4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10" y="1842"/>
                          <a:ext cx="515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3" name="Object 22"/>
            <p:cNvGraphicFramePr>
              <a:graphicFrameLocks noChangeAspect="1"/>
            </p:cNvGraphicFramePr>
            <p:nvPr/>
          </p:nvGraphicFramePr>
          <p:xfrm>
            <a:off x="2430" y="1888"/>
            <a:ext cx="48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11" imgW="761365" imgH="241300" progId="Equation.DSMT4">
                    <p:embed/>
                  </p:oleObj>
                </mc:Choice>
                <mc:Fallback>
                  <p:oleObj name="" r:id="rId11" imgW="761365" imgH="241300" progId="Equation.DSMT4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430" y="1888"/>
                          <a:ext cx="48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49" name="Rectangle 29"/>
          <p:cNvSpPr>
            <a:spLocks noChangeArrowheads="1"/>
          </p:cNvSpPr>
          <p:nvPr/>
        </p:nvSpPr>
        <p:spPr bwMode="auto">
          <a:xfrm>
            <a:off x="395288" y="333375"/>
            <a:ext cx="1366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注：</a:t>
            </a:r>
            <a:endParaRPr kumimoji="1" lang="zh-CN" altLang="en-US" sz="2800" b="1" i="1" u="none" strike="noStrike" kern="1200" cap="none" spc="0" normalizeH="0" baseline="0" noProof="0">
              <a:ln>
                <a:noFill/>
              </a:ln>
              <a:solidFill>
                <a:srgbClr val="3366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grpSp>
        <p:nvGrpSpPr>
          <p:cNvPr id="56366" name="Group 46"/>
          <p:cNvGrpSpPr/>
          <p:nvPr/>
        </p:nvGrpSpPr>
        <p:grpSpPr>
          <a:xfrm>
            <a:off x="611188" y="2924175"/>
            <a:ext cx="6481762" cy="2808288"/>
            <a:chOff x="1128" y="1983"/>
            <a:chExt cx="4201" cy="1863"/>
          </a:xfrm>
        </p:grpSpPr>
        <p:grpSp>
          <p:nvGrpSpPr>
            <p:cNvPr id="21516" name="Group 37"/>
            <p:cNvGrpSpPr/>
            <p:nvPr/>
          </p:nvGrpSpPr>
          <p:grpSpPr>
            <a:xfrm>
              <a:off x="1128" y="1983"/>
              <a:ext cx="2906" cy="1863"/>
              <a:chOff x="1426" y="395"/>
              <a:chExt cx="2906" cy="1863"/>
            </a:xfrm>
          </p:grpSpPr>
          <p:graphicFrame>
            <p:nvGraphicFramePr>
              <p:cNvPr id="21518" name="Object 38"/>
              <p:cNvGraphicFramePr>
                <a:graphicFrameLocks noChangeAspect="1"/>
              </p:cNvGraphicFramePr>
              <p:nvPr/>
            </p:nvGraphicFramePr>
            <p:xfrm>
              <a:off x="1426" y="395"/>
              <a:ext cx="2488" cy="16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" name="" r:id="rId13" imgW="3949700" imgH="2603500" progId="Equation.DSMT4">
                      <p:embed/>
                    </p:oleObj>
                  </mc:Choice>
                  <mc:Fallback>
                    <p:oleObj name="" r:id="rId13" imgW="3949700" imgH="2603500" progId="Equation.DSMT4">
                      <p:embed/>
                      <p:pic>
                        <p:nvPicPr>
                          <p:cNvPr id="0" name="图片 3179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426" y="395"/>
                            <a:ext cx="2488" cy="16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9" name="Object 39"/>
              <p:cNvGraphicFramePr>
                <a:graphicFrameLocks noChangeAspect="1"/>
              </p:cNvGraphicFramePr>
              <p:nvPr/>
            </p:nvGraphicFramePr>
            <p:xfrm>
              <a:off x="2971" y="2024"/>
              <a:ext cx="408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6" name="" r:id="rId15" imgW="381000" imgH="215900" progId="Equation.DSMT4">
                      <p:embed/>
                    </p:oleObj>
                  </mc:Choice>
                  <mc:Fallback>
                    <p:oleObj name="" r:id="rId15" imgW="381000" imgH="215900" progId="Equation.DSMT4">
                      <p:embed/>
                      <p:pic>
                        <p:nvPicPr>
                          <p:cNvPr id="0" name="图片 3175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971" y="2024"/>
                            <a:ext cx="408" cy="2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0" name="Object 40"/>
              <p:cNvGraphicFramePr>
                <a:graphicFrameLocks noChangeAspect="1"/>
              </p:cNvGraphicFramePr>
              <p:nvPr/>
            </p:nvGraphicFramePr>
            <p:xfrm>
              <a:off x="3878" y="845"/>
              <a:ext cx="454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" name="" r:id="rId17" imgW="393700" imgH="203200" progId="Equation.DSMT4">
                      <p:embed/>
                    </p:oleObj>
                  </mc:Choice>
                  <mc:Fallback>
                    <p:oleObj name="" r:id="rId17" imgW="393700" imgH="203200" progId="Equation.DSMT4">
                      <p:embed/>
                      <p:pic>
                        <p:nvPicPr>
                          <p:cNvPr id="0" name="图片 3180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3878" y="845"/>
                            <a:ext cx="454" cy="2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517" name="Object 41"/>
            <p:cNvGraphicFramePr>
              <a:graphicFrameLocks noChangeAspect="1"/>
            </p:cNvGraphicFramePr>
            <p:nvPr/>
          </p:nvGraphicFramePr>
          <p:xfrm>
            <a:off x="4241" y="2523"/>
            <a:ext cx="1088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" r:id="rId19" imgW="1727200" imgH="736600" progId="Equation.DSMT4">
                    <p:embed/>
                  </p:oleObj>
                </mc:Choice>
                <mc:Fallback>
                  <p:oleObj name="" r:id="rId19" imgW="1727200" imgH="736600" progId="Equation.DSMT4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241" y="2523"/>
                          <a:ext cx="1088" cy="4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65" name="Group 45"/>
          <p:cNvGrpSpPr/>
          <p:nvPr/>
        </p:nvGrpSpPr>
        <p:grpSpPr>
          <a:xfrm>
            <a:off x="4822825" y="4652963"/>
            <a:ext cx="4321175" cy="519112"/>
            <a:chOff x="476" y="3838"/>
            <a:chExt cx="2722" cy="327"/>
          </a:xfrm>
        </p:grpSpPr>
        <p:sp>
          <p:nvSpPr>
            <p:cNvPr id="21514" name="Rectangle 43"/>
            <p:cNvSpPr/>
            <p:nvPr/>
          </p:nvSpPr>
          <p:spPr>
            <a:xfrm>
              <a:off x="476" y="3838"/>
              <a:ext cx="272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b="1" dirty="0">
                  <a:latin typeface="宋体" panose="02010600030101010101" pitchFamily="2" charset="-122"/>
                </a:rPr>
                <a:t>就是    的一组基．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15" name="Object 44"/>
            <p:cNvGraphicFramePr>
              <a:graphicFrameLocks noChangeAspect="1"/>
            </p:cNvGraphicFramePr>
            <p:nvPr/>
          </p:nvGraphicFramePr>
          <p:xfrm>
            <a:off x="1052" y="3877"/>
            <a:ext cx="4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" r:id="rId21" imgW="673100" imgH="381000" progId="Equation.DSMT4">
                    <p:embed/>
                  </p:oleObj>
                </mc:Choice>
                <mc:Fallback>
                  <p:oleObj name="" r:id="rId21" imgW="673100" imgH="381000" progId="Equation.DSMT4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052" y="3877"/>
                          <a:ext cx="42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68" name="Object 48"/>
          <p:cNvGraphicFramePr>
            <a:graphicFrameLocks noChangeAspect="1"/>
          </p:cNvGraphicFramePr>
          <p:nvPr/>
        </p:nvGraphicFramePr>
        <p:xfrm>
          <a:off x="396875" y="5754688"/>
          <a:ext cx="5676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23" imgW="5676900" imgH="952500" progId="Equation.DSMT4">
                  <p:embed/>
                </p:oleObj>
              </mc:Choice>
              <mc:Fallback>
                <p:oleObj name="" r:id="rId23" imgW="5676900" imgH="9525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96875" y="5754688"/>
                        <a:ext cx="5676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8398" name="Group 30"/>
          <p:cNvGrpSpPr/>
          <p:nvPr/>
        </p:nvGrpSpPr>
        <p:grpSpPr>
          <a:xfrm>
            <a:off x="827088" y="1052513"/>
            <a:ext cx="4752975" cy="519112"/>
            <a:chOff x="521" y="527"/>
            <a:chExt cx="2994" cy="327"/>
          </a:xfrm>
        </p:grpSpPr>
        <p:graphicFrame>
          <p:nvGraphicFramePr>
            <p:cNvPr id="22551" name="Object 3"/>
            <p:cNvGraphicFramePr>
              <a:graphicFrameLocks noChangeAspect="1"/>
            </p:cNvGraphicFramePr>
            <p:nvPr/>
          </p:nvGraphicFramePr>
          <p:xfrm>
            <a:off x="521" y="527"/>
            <a:ext cx="98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1" imgW="1562100" imgH="431800" progId="Equation.DSMT4">
                    <p:embed/>
                  </p:oleObj>
                </mc:Choice>
                <mc:Fallback>
                  <p:oleObj name="" r:id="rId1" imgW="1562100" imgH="431800" progId="Equation.DSMT4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21" y="527"/>
                          <a:ext cx="98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2" name="Rectangle 4"/>
            <p:cNvSpPr/>
            <p:nvPr/>
          </p:nvSpPr>
          <p:spPr>
            <a:xfrm>
              <a:off x="1479" y="527"/>
              <a:ext cx="20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下的坐标，其中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611188" y="1628775"/>
          <a:ext cx="81835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3" imgW="9169400" imgH="431800" progId="Equation.DSMT4">
                  <p:embed/>
                </p:oleObj>
              </mc:Choice>
              <mc:Fallback>
                <p:oleObj name="" r:id="rId3" imgW="9169400" imgH="4318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188" y="1628775"/>
                        <a:ext cx="818356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87" name="Group 19"/>
          <p:cNvGrpSpPr/>
          <p:nvPr/>
        </p:nvGrpSpPr>
        <p:grpSpPr>
          <a:xfrm>
            <a:off x="468313" y="2133600"/>
            <a:ext cx="8458200" cy="900113"/>
            <a:chOff x="480" y="1257"/>
            <a:chExt cx="5328" cy="567"/>
          </a:xfrm>
        </p:grpSpPr>
        <p:sp>
          <p:nvSpPr>
            <p:cNvPr id="22548" name="Rectangle 6"/>
            <p:cNvSpPr/>
            <p:nvPr/>
          </p:nvSpPr>
          <p:spPr>
            <a:xfrm>
              <a:off x="480" y="1257"/>
              <a:ext cx="9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rgbClr val="336699"/>
                  </a:solidFill>
                  <a:latin typeface="宋体" panose="02010600030101010101" pitchFamily="2" charset="-122"/>
                </a:rPr>
                <a:t>解：</a:t>
              </a:r>
              <a:r>
                <a:rPr lang="zh-CN" altLang="en-US" b="1" dirty="0">
                  <a:latin typeface="宋体" panose="02010600030101010101" pitchFamily="2" charset="-122"/>
                </a:rPr>
                <a:t>设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49" name="Object 7"/>
            <p:cNvGraphicFramePr>
              <a:graphicFrameLocks noChangeAspect="1"/>
            </p:cNvGraphicFramePr>
            <p:nvPr/>
          </p:nvGraphicFramePr>
          <p:xfrm>
            <a:off x="1248" y="1296"/>
            <a:ext cx="24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5" imgW="3873500" imgH="431800" progId="Equation.DSMT4">
                    <p:embed/>
                  </p:oleObj>
                </mc:Choice>
                <mc:Fallback>
                  <p:oleObj name="" r:id="rId5" imgW="3873500" imgH="431800" progId="Equation.DSMT4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48" y="1296"/>
                          <a:ext cx="244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0" name="Rectangle 8"/>
            <p:cNvSpPr/>
            <p:nvPr/>
          </p:nvSpPr>
          <p:spPr>
            <a:xfrm>
              <a:off x="3648" y="1267"/>
              <a:ext cx="2160" cy="55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，则有线性方程组</a:t>
              </a:r>
              <a:endParaRPr lang="zh-CN" altLang="en-US" sz="1000" dirty="0">
                <a:latin typeface="Times New Roman" panose="02020603050405020304" pitchFamily="18" charset="0"/>
              </a:endParaRPr>
            </a:p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1403350" y="2781300"/>
          <a:ext cx="3384550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7" imgW="2959100" imgH="1600200" progId="Equation.DSMT4">
                  <p:embed/>
                </p:oleObj>
              </mc:Choice>
              <mc:Fallback>
                <p:oleObj name="" r:id="rId7" imgW="2959100" imgH="16002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3350" y="2781300"/>
                        <a:ext cx="3384550" cy="183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90" name="Group 22"/>
          <p:cNvGrpSpPr/>
          <p:nvPr/>
        </p:nvGrpSpPr>
        <p:grpSpPr>
          <a:xfrm>
            <a:off x="684213" y="4581525"/>
            <a:ext cx="6934200" cy="825500"/>
            <a:chOff x="480" y="2696"/>
            <a:chExt cx="4368" cy="520"/>
          </a:xfrm>
        </p:grpSpPr>
        <p:sp>
          <p:nvSpPr>
            <p:cNvPr id="22545" name="Rectangle 10"/>
            <p:cNvSpPr/>
            <p:nvPr/>
          </p:nvSpPr>
          <p:spPr>
            <a:xfrm>
              <a:off x="480" y="2784"/>
              <a:ext cx="14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解之得，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46" name="Object 11"/>
            <p:cNvGraphicFramePr>
              <a:graphicFrameLocks noChangeAspect="1"/>
            </p:cNvGraphicFramePr>
            <p:nvPr/>
          </p:nvGraphicFramePr>
          <p:xfrm>
            <a:off x="1312" y="2696"/>
            <a:ext cx="286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" r:id="rId9" imgW="4546600" imgH="825500" progId="Equation.DSMT4">
                    <p:embed/>
                  </p:oleObj>
                </mc:Choice>
                <mc:Fallback>
                  <p:oleObj name="" r:id="rId9" imgW="4546600" imgH="825500" progId="Equation.DSMT4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12" y="2696"/>
                          <a:ext cx="2864" cy="5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7" name="Rectangle 12"/>
            <p:cNvSpPr/>
            <p:nvPr/>
          </p:nvSpPr>
          <p:spPr>
            <a:xfrm>
              <a:off x="4224" y="2832"/>
              <a:ext cx="6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．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8391" name="Group 23"/>
          <p:cNvGrpSpPr/>
          <p:nvPr/>
        </p:nvGrpSpPr>
        <p:grpSpPr>
          <a:xfrm>
            <a:off x="611188" y="5300663"/>
            <a:ext cx="7543800" cy="915987"/>
            <a:chOff x="480" y="3312"/>
            <a:chExt cx="4752" cy="577"/>
          </a:xfrm>
        </p:grpSpPr>
        <p:sp>
          <p:nvSpPr>
            <p:cNvPr id="22540" name="Rectangle 13"/>
            <p:cNvSpPr/>
            <p:nvPr/>
          </p:nvSpPr>
          <p:spPr>
            <a:xfrm>
              <a:off x="480" y="3408"/>
              <a:ext cx="13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latin typeface="宋体" panose="02010600030101010101" pitchFamily="2" charset="-122"/>
                </a:rPr>
                <a:t>∴</a:t>
              </a:r>
              <a:r>
                <a:rPr lang="en-US" altLang="zh-CN" b="1" dirty="0">
                  <a:latin typeface="Times New Roman" panose="02020603050405020304" pitchFamily="18" charset="0"/>
                </a:rPr>
                <a:t>ξ</a:t>
              </a:r>
              <a:r>
                <a:rPr lang="zh-CN" altLang="en-US" b="1" dirty="0">
                  <a:latin typeface="宋体" panose="02010600030101010101" pitchFamily="2" charset="-122"/>
                </a:rPr>
                <a:t>在基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41" name="Object 14"/>
            <p:cNvGraphicFramePr>
              <a:graphicFrameLocks noChangeAspect="1"/>
            </p:cNvGraphicFramePr>
            <p:nvPr/>
          </p:nvGraphicFramePr>
          <p:xfrm>
            <a:off x="1488" y="3456"/>
            <a:ext cx="98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11" imgW="1562100" imgH="431800" progId="Equation.DSMT4">
                    <p:embed/>
                  </p:oleObj>
                </mc:Choice>
                <mc:Fallback>
                  <p:oleObj name="" r:id="rId11" imgW="1562100" imgH="431800" progId="Equation.DSMT4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88" y="3456"/>
                          <a:ext cx="98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2" name="Rectangle 15"/>
            <p:cNvSpPr/>
            <p:nvPr/>
          </p:nvSpPr>
          <p:spPr>
            <a:xfrm>
              <a:off x="2400" y="3408"/>
              <a:ext cx="14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下的坐标为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43" name="Object 16"/>
            <p:cNvGraphicFramePr>
              <a:graphicFrameLocks noChangeAspect="1"/>
            </p:cNvGraphicFramePr>
            <p:nvPr/>
          </p:nvGraphicFramePr>
          <p:xfrm>
            <a:off x="3600" y="3312"/>
            <a:ext cx="134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13" imgW="2133600" imgH="825500" progId="Equation.DSMT4">
                    <p:embed/>
                  </p:oleObj>
                </mc:Choice>
                <mc:Fallback>
                  <p:oleObj name="" r:id="rId13" imgW="2133600" imgH="825500" progId="Equation.DSMT4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00" y="3312"/>
                          <a:ext cx="1344" cy="5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4" name="Rectangle 17"/>
            <p:cNvSpPr/>
            <p:nvPr/>
          </p:nvSpPr>
          <p:spPr>
            <a:xfrm>
              <a:off x="4944" y="3456"/>
              <a:ext cx="288" cy="4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．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8399" name="Group 31"/>
          <p:cNvGrpSpPr/>
          <p:nvPr/>
        </p:nvGrpSpPr>
        <p:grpSpPr>
          <a:xfrm>
            <a:off x="611188" y="404813"/>
            <a:ext cx="8532812" cy="519112"/>
            <a:chOff x="385" y="210"/>
            <a:chExt cx="5375" cy="327"/>
          </a:xfrm>
        </p:grpSpPr>
        <p:sp>
          <p:nvSpPr>
            <p:cNvPr id="22537" name="Rectangle 25"/>
            <p:cNvSpPr/>
            <p:nvPr/>
          </p:nvSpPr>
          <p:spPr>
            <a:xfrm>
              <a:off x="385" y="210"/>
              <a:ext cx="537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rgbClr val="336699"/>
                  </a:solidFill>
                  <a:latin typeface="宋体" panose="02010600030101010101" pitchFamily="2" charset="-122"/>
                </a:rPr>
                <a:t>例</a:t>
              </a:r>
              <a:r>
                <a:rPr lang="en-US" altLang="zh-CN" b="1" dirty="0">
                  <a:solidFill>
                    <a:srgbClr val="336699"/>
                  </a:solidFill>
                  <a:latin typeface="Times New Roman" panose="02020603050405020304" pitchFamily="18" charset="0"/>
                </a:rPr>
                <a:t>6</a:t>
              </a:r>
              <a:r>
                <a:rPr lang="zh-CN" altLang="en-US" b="1" dirty="0">
                  <a:latin typeface="宋体" panose="02010600030101010101" pitchFamily="2" charset="-122"/>
                </a:rPr>
                <a:t>　在线性空间　 中求向量　　　　　 在基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11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38" name="Object 26"/>
            <p:cNvGraphicFramePr>
              <a:graphicFrameLocks noChangeAspect="1"/>
            </p:cNvGraphicFramePr>
            <p:nvPr/>
          </p:nvGraphicFramePr>
          <p:xfrm>
            <a:off x="2160" y="259"/>
            <a:ext cx="249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15" imgW="393700" imgH="381000" progId="Equation.DSMT4">
                    <p:embed/>
                  </p:oleObj>
                </mc:Choice>
                <mc:Fallback>
                  <p:oleObj name="" r:id="rId15" imgW="393700" imgH="381000" progId="Equation.DSMT4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160" y="259"/>
                          <a:ext cx="249" cy="2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9" name="Object 28"/>
            <p:cNvGraphicFramePr>
              <a:graphicFrameLocks noChangeAspect="1"/>
            </p:cNvGraphicFramePr>
            <p:nvPr/>
          </p:nvGraphicFramePr>
          <p:xfrm>
            <a:off x="3461" y="253"/>
            <a:ext cx="1089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17" imgW="1714500" imgH="393700" progId="Equation.DSMT4">
                    <p:embed/>
                  </p:oleObj>
                </mc:Choice>
                <mc:Fallback>
                  <p:oleObj name="" r:id="rId17" imgW="1714500" imgH="393700" progId="Equation.DSMT4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461" y="253"/>
                          <a:ext cx="1089" cy="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611188" y="260350"/>
            <a:ext cx="82438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800" b="1" i="0" u="none" strike="noStrike" kern="120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一、线性空间中向量之间的线性关系 </a:t>
            </a:r>
            <a:endParaRPr kumimoji="0" lang="zh-CN" altLang="en-US" sz="3800" b="1" i="0" u="none" strike="noStrike" kern="1200" cap="none" spc="0" normalizeH="0" baseline="0" noProof="0" smtClean="0">
              <a:ln>
                <a:noFill/>
              </a:ln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3675" name="Rectangle 11"/>
          <p:cNvSpPr>
            <a:spLocks noChangeArrowheads="1"/>
          </p:cNvSpPr>
          <p:nvPr/>
        </p:nvSpPr>
        <p:spPr bwMode="auto">
          <a:xfrm>
            <a:off x="611188" y="1268413"/>
            <a:ext cx="4968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、有关定义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3679" name="Rectangle 15"/>
          <p:cNvSpPr/>
          <p:nvPr/>
        </p:nvSpPr>
        <p:spPr>
          <a:xfrm>
            <a:off x="827088" y="1844675"/>
            <a:ext cx="80645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</a:rPr>
              <a:t>V </a:t>
            </a:r>
            <a:r>
              <a:rPr lang="zh-CN" altLang="en-US" b="1" dirty="0">
                <a:latin typeface="Times New Roman" panose="02020603050405020304" pitchFamily="18" charset="0"/>
              </a:rPr>
              <a:t>是数域 </a:t>
            </a:r>
            <a:r>
              <a:rPr lang="en-US" altLang="zh-CN" b="1" dirty="0">
                <a:latin typeface="Times New Roman" panose="02020603050405020304" pitchFamily="18" charset="0"/>
              </a:rPr>
              <a:t>P </a:t>
            </a:r>
            <a:r>
              <a:rPr lang="zh-CN" altLang="en-US" b="1" dirty="0">
                <a:latin typeface="Times New Roman" panose="02020603050405020304" pitchFamily="18" charset="0"/>
              </a:rPr>
              <a:t>上的一个线性空间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113680" name="Group 16"/>
          <p:cNvGrpSpPr/>
          <p:nvPr/>
        </p:nvGrpSpPr>
        <p:grpSpPr>
          <a:xfrm>
            <a:off x="250825" y="2492375"/>
            <a:ext cx="8461375" cy="541338"/>
            <a:chOff x="249" y="1207"/>
            <a:chExt cx="5330" cy="341"/>
          </a:xfrm>
        </p:grpSpPr>
        <p:grpSp>
          <p:nvGrpSpPr>
            <p:cNvPr id="5144" name="Group 17"/>
            <p:cNvGrpSpPr/>
            <p:nvPr/>
          </p:nvGrpSpPr>
          <p:grpSpPr>
            <a:xfrm>
              <a:off x="249" y="1207"/>
              <a:ext cx="4522" cy="341"/>
              <a:chOff x="249" y="1207"/>
              <a:chExt cx="4522" cy="341"/>
            </a:xfrm>
          </p:grpSpPr>
          <p:sp>
            <p:nvSpPr>
              <p:cNvPr id="5146" name="Rectangle 18"/>
              <p:cNvSpPr/>
              <p:nvPr/>
            </p:nvSpPr>
            <p:spPr>
              <a:xfrm>
                <a:off x="249" y="1207"/>
                <a:ext cx="907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b="1" dirty="0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（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zh-CN" altLang="en-US" b="1" dirty="0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）</a:t>
                </a:r>
                <a:endPara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5147" name="Object 19"/>
              <p:cNvGraphicFramePr>
                <a:graphicFrameLocks noChangeAspect="1"/>
              </p:cNvGraphicFramePr>
              <p:nvPr/>
            </p:nvGraphicFramePr>
            <p:xfrm>
              <a:off x="854" y="1253"/>
              <a:ext cx="3917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" name="" r:id="rId1" imgW="5740400" imgH="431800" progId="Equation.DSMT4">
                      <p:embed/>
                    </p:oleObj>
                  </mc:Choice>
                  <mc:Fallback>
                    <p:oleObj name="" r:id="rId1" imgW="5740400" imgH="431800" progId="Equation.DSMT4">
                      <p:embed/>
                      <p:pic>
                        <p:nvPicPr>
                          <p:cNvPr id="0" name="图片 3080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854" y="1253"/>
                            <a:ext cx="3917" cy="29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45" name="Rectangle 20"/>
            <p:cNvSpPr/>
            <p:nvPr/>
          </p:nvSpPr>
          <p:spPr>
            <a:xfrm>
              <a:off x="4830" y="1207"/>
              <a:ext cx="74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和式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13685" name="Object 21"/>
          <p:cNvGraphicFramePr>
            <a:graphicFrameLocks noChangeAspect="1"/>
          </p:cNvGraphicFramePr>
          <p:nvPr/>
        </p:nvGraphicFramePr>
        <p:xfrm>
          <a:off x="2339975" y="3141663"/>
          <a:ext cx="36004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3149600" imgH="431800" progId="Equation.DSMT4">
                  <p:embed/>
                </p:oleObj>
              </mc:Choice>
              <mc:Fallback>
                <p:oleObj name="" r:id="rId3" imgW="3149600" imgH="4318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975" y="3141663"/>
                        <a:ext cx="3600450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686" name="Group 22"/>
          <p:cNvGrpSpPr/>
          <p:nvPr/>
        </p:nvGrpSpPr>
        <p:grpSpPr>
          <a:xfrm>
            <a:off x="611188" y="3644900"/>
            <a:ext cx="7416800" cy="542925"/>
            <a:chOff x="521" y="1979"/>
            <a:chExt cx="4672" cy="342"/>
          </a:xfrm>
        </p:grpSpPr>
        <p:sp>
          <p:nvSpPr>
            <p:cNvPr id="5141" name="Rectangle 23"/>
            <p:cNvSpPr/>
            <p:nvPr/>
          </p:nvSpPr>
          <p:spPr>
            <a:xfrm>
              <a:off x="2880" y="1979"/>
              <a:ext cx="231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的一个</a:t>
              </a:r>
              <a:r>
                <a:rPr lang="zh-CN" altLang="en-US" b="1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线性组合</a:t>
              </a:r>
              <a:r>
                <a:rPr lang="zh-CN" altLang="en-US" b="1" dirty="0">
                  <a:latin typeface="Times New Roman" panose="02020603050405020304" pitchFamily="18" charset="0"/>
                </a:rPr>
                <a:t>．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42" name="Rectangle 24"/>
            <p:cNvSpPr/>
            <p:nvPr/>
          </p:nvSpPr>
          <p:spPr>
            <a:xfrm>
              <a:off x="521" y="1979"/>
              <a:ext cx="163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称为向量组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43" name="Object 25"/>
            <p:cNvGraphicFramePr>
              <a:graphicFrameLocks noChangeAspect="1"/>
            </p:cNvGraphicFramePr>
            <p:nvPr/>
          </p:nvGraphicFramePr>
          <p:xfrm>
            <a:off x="1746" y="2025"/>
            <a:ext cx="118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5" imgW="1727200" imgH="431800" progId="Equation.DSMT4">
                    <p:embed/>
                  </p:oleObj>
                </mc:Choice>
                <mc:Fallback>
                  <p:oleObj name="" r:id="rId5" imgW="1727200" imgH="4318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46" y="2025"/>
                          <a:ext cx="1180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690" name="Group 26"/>
          <p:cNvGrpSpPr/>
          <p:nvPr/>
        </p:nvGrpSpPr>
        <p:grpSpPr>
          <a:xfrm>
            <a:off x="250825" y="4365625"/>
            <a:ext cx="8135938" cy="527050"/>
            <a:chOff x="340" y="2432"/>
            <a:chExt cx="5125" cy="332"/>
          </a:xfrm>
        </p:grpSpPr>
        <p:sp>
          <p:nvSpPr>
            <p:cNvPr id="5136" name="Rectangle 27"/>
            <p:cNvSpPr/>
            <p:nvPr/>
          </p:nvSpPr>
          <p:spPr>
            <a:xfrm>
              <a:off x="340" y="2432"/>
              <a:ext cx="8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）</a:t>
              </a:r>
              <a:endPara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137" name="Group 28"/>
            <p:cNvGrpSpPr/>
            <p:nvPr/>
          </p:nvGrpSpPr>
          <p:grpSpPr>
            <a:xfrm>
              <a:off x="930" y="2432"/>
              <a:ext cx="4535" cy="332"/>
              <a:chOff x="930" y="2432"/>
              <a:chExt cx="4535" cy="332"/>
            </a:xfrm>
          </p:grpSpPr>
          <p:sp>
            <p:nvSpPr>
              <p:cNvPr id="5138" name="Rectangle 29"/>
              <p:cNvSpPr/>
              <p:nvPr/>
            </p:nvSpPr>
            <p:spPr>
              <a:xfrm>
                <a:off x="2608" y="2432"/>
                <a:ext cx="1769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 dirty="0">
                    <a:latin typeface="宋体" panose="02010600030101010101" pitchFamily="2" charset="-122"/>
                  </a:rPr>
                  <a:t> </a:t>
                </a:r>
                <a:r>
                  <a:rPr lang="zh-CN" altLang="en-US" b="1" dirty="0">
                    <a:latin typeface="宋体" panose="02010600030101010101" pitchFamily="2" charset="-122"/>
                  </a:rPr>
                  <a:t>，若存在</a:t>
                </a:r>
                <a:r>
                  <a:rPr lang="zh-CN" altLang="en-US" sz="1100" dirty="0">
                    <a:latin typeface="Times New Roman" panose="02020603050405020304" pitchFamily="18" charset="0"/>
                  </a:rPr>
                  <a:t> 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5139" name="Object 30"/>
              <p:cNvGraphicFramePr>
                <a:graphicFrameLocks noChangeAspect="1"/>
              </p:cNvGraphicFramePr>
              <p:nvPr/>
            </p:nvGraphicFramePr>
            <p:xfrm>
              <a:off x="930" y="2432"/>
              <a:ext cx="1899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" name="" r:id="rId7" imgW="2717800" imgH="431800" progId="Equation.DSMT4">
                      <p:embed/>
                    </p:oleObj>
                  </mc:Choice>
                  <mc:Fallback>
                    <p:oleObj name="" r:id="rId7" imgW="2717800" imgH="431800" progId="Equation.DSMT4">
                      <p:embed/>
                      <p:pic>
                        <p:nvPicPr>
                          <p:cNvPr id="0" name="图片 308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930" y="2432"/>
                            <a:ext cx="1899" cy="30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0" name="Object 31"/>
              <p:cNvGraphicFramePr>
                <a:graphicFrameLocks noChangeAspect="1"/>
              </p:cNvGraphicFramePr>
              <p:nvPr/>
            </p:nvGraphicFramePr>
            <p:xfrm>
              <a:off x="3787" y="2432"/>
              <a:ext cx="1678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3" name="" r:id="rId9" imgW="2184400" imgH="431800" progId="Equation.DSMT4">
                      <p:embed/>
                    </p:oleObj>
                  </mc:Choice>
                  <mc:Fallback>
                    <p:oleObj name="" r:id="rId9" imgW="2184400" imgH="431800" progId="Equation.DSMT4">
                      <p:embed/>
                      <p:pic>
                        <p:nvPicPr>
                          <p:cNvPr id="0" name="图片 3082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787" y="2432"/>
                            <a:ext cx="1678" cy="3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3696" name="Group 32"/>
          <p:cNvGrpSpPr/>
          <p:nvPr/>
        </p:nvGrpSpPr>
        <p:grpSpPr>
          <a:xfrm>
            <a:off x="611188" y="5661025"/>
            <a:ext cx="8208962" cy="561975"/>
            <a:chOff x="385" y="3339"/>
            <a:chExt cx="5171" cy="354"/>
          </a:xfrm>
        </p:grpSpPr>
        <p:sp>
          <p:nvSpPr>
            <p:cNvPr id="5133" name="Rectangle 33"/>
            <p:cNvSpPr/>
            <p:nvPr/>
          </p:nvSpPr>
          <p:spPr>
            <a:xfrm>
              <a:off x="385" y="3339"/>
              <a:ext cx="517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则称向量　 可经向量组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　　　　　　</a:t>
              </a:r>
              <a:r>
                <a:rPr lang="zh-CN" altLang="en-US" b="1" dirty="0">
                  <a:solidFill>
                    <a:srgbClr val="CC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线性表出</a:t>
              </a:r>
              <a:r>
                <a:rPr lang="zh-CN" altLang="en-US" b="1" dirty="0">
                  <a:latin typeface="宋体" panose="02010600030101010101" pitchFamily="2" charset="-122"/>
                </a:rPr>
                <a:t>；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5134" name="Object 34"/>
            <p:cNvGraphicFramePr>
              <a:graphicFrameLocks noChangeAspect="1"/>
            </p:cNvGraphicFramePr>
            <p:nvPr/>
          </p:nvGraphicFramePr>
          <p:xfrm>
            <a:off x="1383" y="3385"/>
            <a:ext cx="23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1" imgW="279400" imgH="381000" progId="Equation.DSMT4">
                    <p:embed/>
                  </p:oleObj>
                </mc:Choice>
                <mc:Fallback>
                  <p:oleObj name="" r:id="rId11" imgW="279400" imgH="381000" progId="Equation.DSMT4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383" y="3385"/>
                          <a:ext cx="232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5" name="Object 35"/>
            <p:cNvGraphicFramePr>
              <a:graphicFrameLocks noChangeAspect="1"/>
            </p:cNvGraphicFramePr>
            <p:nvPr/>
          </p:nvGraphicFramePr>
          <p:xfrm>
            <a:off x="2925" y="3385"/>
            <a:ext cx="118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3" imgW="1727200" imgH="431800" progId="Equation.DSMT4">
                    <p:embed/>
                  </p:oleObj>
                </mc:Choice>
                <mc:Fallback>
                  <p:oleObj name="" r:id="rId13" imgW="1727200" imgH="4318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925" y="3385"/>
                          <a:ext cx="1180" cy="2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700" name="Group 36"/>
          <p:cNvGrpSpPr/>
          <p:nvPr/>
        </p:nvGrpSpPr>
        <p:grpSpPr>
          <a:xfrm>
            <a:off x="971550" y="5013325"/>
            <a:ext cx="5256213" cy="600075"/>
            <a:chOff x="612" y="2886"/>
            <a:chExt cx="3311" cy="378"/>
          </a:xfrm>
        </p:grpSpPr>
        <p:graphicFrame>
          <p:nvGraphicFramePr>
            <p:cNvPr id="5131" name="Object 37"/>
            <p:cNvGraphicFramePr>
              <a:graphicFrameLocks noChangeAspect="1"/>
            </p:cNvGraphicFramePr>
            <p:nvPr/>
          </p:nvGraphicFramePr>
          <p:xfrm>
            <a:off x="1020" y="2931"/>
            <a:ext cx="2903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5" imgW="3759200" imgH="431800" progId="Equation.DSMT4">
                    <p:embed/>
                  </p:oleObj>
                </mc:Choice>
                <mc:Fallback>
                  <p:oleObj name="" r:id="rId15" imgW="3759200" imgH="431800" progId="Equation.DSMT4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020" y="2931"/>
                          <a:ext cx="2903" cy="3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2" name="Rectangle 38"/>
            <p:cNvSpPr/>
            <p:nvPr/>
          </p:nvSpPr>
          <p:spPr>
            <a:xfrm>
              <a:off x="612" y="2886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使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/>
      <p:bldP spid="113675" grpId="0"/>
      <p:bldP spid="1136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96" name="Group 36"/>
          <p:cNvGrpSpPr/>
          <p:nvPr/>
        </p:nvGrpSpPr>
        <p:grpSpPr>
          <a:xfrm>
            <a:off x="971550" y="476250"/>
            <a:ext cx="8459788" cy="519113"/>
            <a:chOff x="431" y="210"/>
            <a:chExt cx="5329" cy="327"/>
          </a:xfrm>
        </p:grpSpPr>
        <p:sp>
          <p:nvSpPr>
            <p:cNvPr id="6167" name="Rectangle 5"/>
            <p:cNvSpPr/>
            <p:nvPr/>
          </p:nvSpPr>
          <p:spPr>
            <a:xfrm>
              <a:off x="431" y="210"/>
              <a:ext cx="532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若向量组　　　　　  中每一向量皆可经向量组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11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68" name="Object 6"/>
            <p:cNvGraphicFramePr>
              <a:graphicFrameLocks noChangeAspect="1"/>
            </p:cNvGraphicFramePr>
            <p:nvPr/>
          </p:nvGraphicFramePr>
          <p:xfrm>
            <a:off x="1474" y="210"/>
            <a:ext cx="1179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1714500" imgH="431800" progId="Equation.DSMT4">
                    <p:embed/>
                  </p:oleObj>
                </mc:Choice>
                <mc:Fallback>
                  <p:oleObj name="" r:id="rId1" imgW="1714500" imgH="4318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74" y="210"/>
                          <a:ext cx="1179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95" name="Group 35"/>
          <p:cNvGrpSpPr/>
          <p:nvPr/>
        </p:nvGrpSpPr>
        <p:grpSpPr>
          <a:xfrm>
            <a:off x="539750" y="1125538"/>
            <a:ext cx="8066088" cy="519112"/>
            <a:chOff x="521" y="754"/>
            <a:chExt cx="5081" cy="327"/>
          </a:xfrm>
        </p:grpSpPr>
        <p:graphicFrame>
          <p:nvGraphicFramePr>
            <p:cNvPr id="6164" name="Object 9"/>
            <p:cNvGraphicFramePr>
              <a:graphicFrameLocks noChangeAspect="1"/>
            </p:cNvGraphicFramePr>
            <p:nvPr/>
          </p:nvGraphicFramePr>
          <p:xfrm>
            <a:off x="521" y="754"/>
            <a:ext cx="118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3" imgW="1727200" imgH="431800" progId="Equation.DSMT4">
                    <p:embed/>
                  </p:oleObj>
                </mc:Choice>
                <mc:Fallback>
                  <p:oleObj name="" r:id="rId3" imgW="1727200" imgH="4318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21" y="754"/>
                          <a:ext cx="1180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5" name="Rectangle 10"/>
            <p:cNvSpPr/>
            <p:nvPr/>
          </p:nvSpPr>
          <p:spPr>
            <a:xfrm>
              <a:off x="1655" y="754"/>
              <a:ext cx="394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线性表出，则称向量组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6166" name="Object 12"/>
            <p:cNvGraphicFramePr>
              <a:graphicFrameLocks noChangeAspect="1"/>
            </p:cNvGraphicFramePr>
            <p:nvPr/>
          </p:nvGraphicFramePr>
          <p:xfrm>
            <a:off x="4059" y="754"/>
            <a:ext cx="1225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5" imgW="1714500" imgH="431800" progId="Equation.DSMT4">
                    <p:embed/>
                  </p:oleObj>
                </mc:Choice>
                <mc:Fallback>
                  <p:oleObj name="" r:id="rId5" imgW="1714500" imgH="43180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59" y="754"/>
                          <a:ext cx="1225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97" name="Group 37"/>
          <p:cNvGrpSpPr/>
          <p:nvPr/>
        </p:nvGrpSpPr>
        <p:grpSpPr>
          <a:xfrm>
            <a:off x="395288" y="1700213"/>
            <a:ext cx="6264275" cy="519112"/>
            <a:chOff x="476" y="1344"/>
            <a:chExt cx="3946" cy="327"/>
          </a:xfrm>
        </p:grpSpPr>
        <p:sp>
          <p:nvSpPr>
            <p:cNvPr id="6162" name="Rectangle 13"/>
            <p:cNvSpPr/>
            <p:nvPr/>
          </p:nvSpPr>
          <p:spPr>
            <a:xfrm>
              <a:off x="476" y="1344"/>
              <a:ext cx="394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可经向量组  　　　　　 </a:t>
              </a:r>
              <a:r>
                <a:rPr lang="zh-CN" altLang="en-US" b="1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线性表出</a:t>
              </a:r>
              <a:r>
                <a:rPr lang="zh-CN" altLang="en-US" b="1" dirty="0">
                  <a:latin typeface="Times New Roman" panose="02020603050405020304" pitchFamily="18" charset="0"/>
                </a:rPr>
                <a:t>；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11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63" name="Object 14"/>
            <p:cNvGraphicFramePr>
              <a:graphicFrameLocks noChangeAspect="1"/>
            </p:cNvGraphicFramePr>
            <p:nvPr/>
          </p:nvGraphicFramePr>
          <p:xfrm>
            <a:off x="1791" y="1344"/>
            <a:ext cx="127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7" imgW="1727200" imgH="431800" progId="Equation.DSMT4">
                    <p:embed/>
                  </p:oleObj>
                </mc:Choice>
                <mc:Fallback>
                  <p:oleObj name="" r:id="rId7" imgW="1727200" imgH="4318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91" y="1344"/>
                          <a:ext cx="1270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76" name="Rectangle 16"/>
          <p:cNvSpPr/>
          <p:nvPr/>
        </p:nvSpPr>
        <p:spPr>
          <a:xfrm>
            <a:off x="744538" y="2349500"/>
            <a:ext cx="83994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若两向量组可以互相线性表出，则称这两个向量组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40977" name="Rectangle 17"/>
          <p:cNvSpPr/>
          <p:nvPr/>
        </p:nvSpPr>
        <p:spPr>
          <a:xfrm>
            <a:off x="468313" y="2924175"/>
            <a:ext cx="24479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r>
              <a:rPr lang="zh-CN" altLang="en-US" b="1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等价的</a:t>
            </a:r>
            <a:r>
              <a:rPr lang="zh-CN" altLang="en-US" b="1" dirty="0">
                <a:latin typeface="宋体" panose="02010600030101010101" pitchFamily="2" charset="-122"/>
              </a:rPr>
              <a:t>．</a:t>
            </a:r>
            <a:r>
              <a:rPr lang="zh-CN" altLang="en-US" sz="1100" dirty="0">
                <a:latin typeface="Times New Roman" panose="02020603050405020304" pitchFamily="18" charset="0"/>
              </a:rPr>
              <a:t> </a:t>
            </a:r>
            <a:endParaRPr lang="zh-CN" altLang="en-US" sz="1100" dirty="0">
              <a:latin typeface="Times New Roman" panose="02020603050405020304" pitchFamily="18" charset="0"/>
            </a:endParaRPr>
          </a:p>
        </p:txBody>
      </p:sp>
      <p:grpSp>
        <p:nvGrpSpPr>
          <p:cNvPr id="41000" name="Group 40"/>
          <p:cNvGrpSpPr/>
          <p:nvPr/>
        </p:nvGrpSpPr>
        <p:grpSpPr>
          <a:xfrm>
            <a:off x="323850" y="3573463"/>
            <a:ext cx="7847013" cy="590550"/>
            <a:chOff x="385" y="2160"/>
            <a:chExt cx="4943" cy="372"/>
          </a:xfrm>
        </p:grpSpPr>
        <p:sp>
          <p:nvSpPr>
            <p:cNvPr id="6159" name="Rectangle 18"/>
            <p:cNvSpPr/>
            <p:nvPr/>
          </p:nvSpPr>
          <p:spPr>
            <a:xfrm>
              <a:off x="385" y="2205"/>
              <a:ext cx="77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3</a:t>
              </a:r>
              <a:r>
                <a:rPr lang="zh-CN" altLang="en-US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）</a:t>
              </a:r>
              <a:endPara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60" name="Object 19"/>
            <p:cNvGraphicFramePr>
              <a:graphicFrameLocks noChangeAspect="1"/>
            </p:cNvGraphicFramePr>
            <p:nvPr/>
          </p:nvGraphicFramePr>
          <p:xfrm>
            <a:off x="1020" y="2205"/>
            <a:ext cx="158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9" imgW="2349500" imgH="431800" progId="Equation.DSMT4">
                    <p:embed/>
                  </p:oleObj>
                </mc:Choice>
                <mc:Fallback>
                  <p:oleObj name="" r:id="rId9" imgW="2349500" imgH="431800" progId="Equation.DSMT4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20" y="2205"/>
                          <a:ext cx="1588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1" name="Rectangle 20"/>
            <p:cNvSpPr/>
            <p:nvPr/>
          </p:nvSpPr>
          <p:spPr>
            <a:xfrm>
              <a:off x="2562" y="2160"/>
              <a:ext cx="27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，若存在不全为零的数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11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0999" name="Group 39"/>
          <p:cNvGrpSpPr/>
          <p:nvPr/>
        </p:nvGrpSpPr>
        <p:grpSpPr>
          <a:xfrm>
            <a:off x="971550" y="4221163"/>
            <a:ext cx="4967288" cy="555625"/>
            <a:chOff x="431" y="2614"/>
            <a:chExt cx="3129" cy="350"/>
          </a:xfrm>
        </p:grpSpPr>
        <p:graphicFrame>
          <p:nvGraphicFramePr>
            <p:cNvPr id="6157" name="Object 22"/>
            <p:cNvGraphicFramePr>
              <a:graphicFrameLocks noChangeAspect="1"/>
            </p:cNvGraphicFramePr>
            <p:nvPr/>
          </p:nvGraphicFramePr>
          <p:xfrm>
            <a:off x="431" y="2659"/>
            <a:ext cx="1543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11" imgW="2184400" imgH="431800" progId="Equation.DSMT4">
                    <p:embed/>
                  </p:oleObj>
                </mc:Choice>
                <mc:Fallback>
                  <p:oleObj name="" r:id="rId11" imgW="2184400" imgH="431800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31" y="2659"/>
                          <a:ext cx="1543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8" name="Rectangle 23"/>
            <p:cNvSpPr/>
            <p:nvPr/>
          </p:nvSpPr>
          <p:spPr>
            <a:xfrm>
              <a:off x="1927" y="2614"/>
              <a:ext cx="163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，使得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0984" name="Object 24"/>
          <p:cNvGraphicFramePr>
            <a:graphicFrameLocks noChangeAspect="1"/>
          </p:cNvGraphicFramePr>
          <p:nvPr/>
        </p:nvGraphicFramePr>
        <p:xfrm>
          <a:off x="1979613" y="4941888"/>
          <a:ext cx="41052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3" imgW="3708400" imgH="431800" progId="Equation.DSMT4">
                  <p:embed/>
                </p:oleObj>
              </mc:Choice>
              <mc:Fallback>
                <p:oleObj name="" r:id="rId13" imgW="3708400" imgH="4318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79613" y="4941888"/>
                        <a:ext cx="4105275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98" name="Group 38"/>
          <p:cNvGrpSpPr/>
          <p:nvPr/>
        </p:nvGrpSpPr>
        <p:grpSpPr>
          <a:xfrm>
            <a:off x="827088" y="5516563"/>
            <a:ext cx="7058025" cy="539750"/>
            <a:chOff x="521" y="3022"/>
            <a:chExt cx="4446" cy="340"/>
          </a:xfrm>
        </p:grpSpPr>
        <p:sp>
          <p:nvSpPr>
            <p:cNvPr id="6155" name="Rectangle 25"/>
            <p:cNvSpPr/>
            <p:nvPr/>
          </p:nvSpPr>
          <p:spPr>
            <a:xfrm>
              <a:off x="521" y="3022"/>
              <a:ext cx="444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则称向量组　　　　　　为</a:t>
              </a:r>
              <a:r>
                <a:rPr lang="zh-CN" altLang="en-US" b="1" dirty="0">
                  <a:solidFill>
                    <a:srgbClr val="CC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线性相关</a:t>
              </a:r>
              <a:r>
                <a:rPr lang="zh-CN" altLang="en-US" b="1" dirty="0">
                  <a:solidFill>
                    <a:srgbClr val="CC0000"/>
                  </a:solidFill>
                  <a:latin typeface="宋体" panose="02010600030101010101" pitchFamily="2" charset="-122"/>
                </a:rPr>
                <a:t>的</a:t>
              </a:r>
              <a:r>
                <a:rPr lang="zh-CN" altLang="en-US" b="1" dirty="0">
                  <a:latin typeface="宋体" panose="02010600030101010101" pitchFamily="2" charset="-122"/>
                </a:rPr>
                <a:t>；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6156" name="Object 26"/>
            <p:cNvGraphicFramePr>
              <a:graphicFrameLocks noChangeAspect="1"/>
            </p:cNvGraphicFramePr>
            <p:nvPr/>
          </p:nvGraphicFramePr>
          <p:xfrm>
            <a:off x="1791" y="3067"/>
            <a:ext cx="117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5" imgW="1727200" imgH="431800" progId="Equation.DSMT4">
                    <p:embed/>
                  </p:oleObj>
                </mc:Choice>
                <mc:Fallback>
                  <p:oleObj name="" r:id="rId15" imgW="1727200" imgH="431800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791" y="3067"/>
                          <a:ext cx="1179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6" grpId="0"/>
      <p:bldP spid="409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2035" name="Group 51"/>
          <p:cNvGrpSpPr/>
          <p:nvPr/>
        </p:nvGrpSpPr>
        <p:grpSpPr>
          <a:xfrm>
            <a:off x="323850" y="404813"/>
            <a:ext cx="8532813" cy="519112"/>
            <a:chOff x="249" y="210"/>
            <a:chExt cx="5375" cy="327"/>
          </a:xfrm>
        </p:grpSpPr>
        <p:sp>
          <p:nvSpPr>
            <p:cNvPr id="7194" name="Rectangle 4"/>
            <p:cNvSpPr/>
            <p:nvPr/>
          </p:nvSpPr>
          <p:spPr>
            <a:xfrm>
              <a:off x="249" y="210"/>
              <a:ext cx="537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4</a:t>
              </a:r>
              <a:r>
                <a:rPr lang="zh-CN" altLang="en-US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）</a:t>
              </a:r>
              <a:r>
                <a:rPr lang="zh-CN" altLang="en-US" b="1" dirty="0">
                  <a:latin typeface="宋体" panose="02010600030101010101" pitchFamily="2" charset="-122"/>
                </a:rPr>
                <a:t>如果向量组　　　　　 不是线性相关</a:t>
              </a:r>
              <a:r>
                <a:rPr lang="zh-CN" altLang="en-US" b="1" dirty="0">
                  <a:latin typeface="Times New Roman" panose="02020603050405020304" pitchFamily="18" charset="0"/>
                </a:rPr>
                <a:t>的，即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95" name="Object 6"/>
            <p:cNvGraphicFramePr>
              <a:graphicFrameLocks noChangeAspect="1"/>
            </p:cNvGraphicFramePr>
            <p:nvPr/>
          </p:nvGraphicFramePr>
          <p:xfrm>
            <a:off x="2064" y="210"/>
            <a:ext cx="117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" imgW="1727200" imgH="431800" progId="Equation.DSMT4">
                    <p:embed/>
                  </p:oleObj>
                </mc:Choice>
                <mc:Fallback>
                  <p:oleObj name="" r:id="rId1" imgW="1727200" imgH="431800" progId="Equation.DSMT4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64" y="210"/>
                          <a:ext cx="1179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1908175" y="1052513"/>
          <a:ext cx="42481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3708400" imgH="431800" progId="Equation.DSMT4">
                  <p:embed/>
                </p:oleObj>
              </mc:Choice>
              <mc:Fallback>
                <p:oleObj name="" r:id="rId3" imgW="3708400" imgH="4318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8175" y="1052513"/>
                        <a:ext cx="424815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25" name="Group 41"/>
          <p:cNvGrpSpPr/>
          <p:nvPr/>
        </p:nvGrpSpPr>
        <p:grpSpPr>
          <a:xfrm>
            <a:off x="539750" y="1628775"/>
            <a:ext cx="6913563" cy="519113"/>
            <a:chOff x="521" y="981"/>
            <a:chExt cx="4355" cy="327"/>
          </a:xfrm>
        </p:grpSpPr>
        <p:sp>
          <p:nvSpPr>
            <p:cNvPr id="7192" name="Rectangle 10"/>
            <p:cNvSpPr/>
            <p:nvPr/>
          </p:nvSpPr>
          <p:spPr>
            <a:xfrm>
              <a:off x="521" y="981"/>
              <a:ext cx="435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只有在　　　　　　　　　　时才成立，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93" name="Object 11"/>
            <p:cNvGraphicFramePr>
              <a:graphicFrameLocks noChangeAspect="1"/>
            </p:cNvGraphicFramePr>
            <p:nvPr/>
          </p:nvGraphicFramePr>
          <p:xfrm>
            <a:off x="1383" y="1026"/>
            <a:ext cx="186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5" imgW="2844800" imgH="431800" progId="Equation.DSMT4">
                    <p:embed/>
                  </p:oleObj>
                </mc:Choice>
                <mc:Fallback>
                  <p:oleObj name="" r:id="rId5" imgW="2844800" imgH="431800" progId="Equation.DSMT4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83" y="1026"/>
                          <a:ext cx="1860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24" name="Group 40"/>
          <p:cNvGrpSpPr/>
          <p:nvPr/>
        </p:nvGrpSpPr>
        <p:grpSpPr>
          <a:xfrm>
            <a:off x="539750" y="2205038"/>
            <a:ext cx="6408738" cy="519112"/>
            <a:chOff x="612" y="1344"/>
            <a:chExt cx="4037" cy="327"/>
          </a:xfrm>
        </p:grpSpPr>
        <p:sp>
          <p:nvSpPr>
            <p:cNvPr id="7190" name="Rectangle 12"/>
            <p:cNvSpPr/>
            <p:nvPr/>
          </p:nvSpPr>
          <p:spPr>
            <a:xfrm>
              <a:off x="612" y="1344"/>
              <a:ext cx="403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则称　　　　　　</a:t>
              </a:r>
              <a:r>
                <a:rPr lang="zh-CN" altLang="en-US" b="1" dirty="0">
                  <a:latin typeface="Times New Roman" panose="02020603050405020304" pitchFamily="18" charset="0"/>
                </a:rPr>
                <a:t>为</a:t>
              </a:r>
              <a:r>
                <a:rPr lang="zh-CN" altLang="en-US" b="1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线性无关</a:t>
              </a:r>
              <a:r>
                <a:rPr lang="zh-CN" altLang="en-US" b="1" dirty="0">
                  <a:latin typeface="Times New Roman" panose="02020603050405020304" pitchFamily="18" charset="0"/>
                </a:rPr>
                <a:t>的．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11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91" name="Object 13"/>
            <p:cNvGraphicFramePr>
              <a:graphicFrameLocks noChangeAspect="1"/>
            </p:cNvGraphicFramePr>
            <p:nvPr/>
          </p:nvGraphicFramePr>
          <p:xfrm>
            <a:off x="1202" y="1344"/>
            <a:ext cx="117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7" imgW="1727200" imgH="431800" progId="Equation.DSMT4">
                    <p:embed/>
                  </p:oleObj>
                </mc:Choice>
                <mc:Fallback>
                  <p:oleObj name="" r:id="rId7" imgW="1727200" imgH="431800" progId="Equation.DSMT4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02" y="1344"/>
                          <a:ext cx="1179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29" name="Group 45"/>
          <p:cNvGrpSpPr/>
          <p:nvPr/>
        </p:nvGrpSpPr>
        <p:grpSpPr>
          <a:xfrm>
            <a:off x="468313" y="3500438"/>
            <a:ext cx="6218237" cy="519112"/>
            <a:chOff x="295" y="2251"/>
            <a:chExt cx="3917" cy="327"/>
          </a:xfrm>
        </p:grpSpPr>
        <p:sp>
          <p:nvSpPr>
            <p:cNvPr id="7187" name="Rectangle 16"/>
            <p:cNvSpPr/>
            <p:nvPr/>
          </p:nvSpPr>
          <p:spPr>
            <a:xfrm>
              <a:off x="295" y="2251"/>
              <a:ext cx="32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）</a:t>
              </a:r>
              <a:r>
                <a:rPr lang="zh-CN" altLang="en-US" b="1" dirty="0">
                  <a:latin typeface="宋体" panose="02010600030101010101" pitchFamily="2" charset="-122"/>
                </a:rPr>
                <a:t>单个向量　 线性相关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88" name="Object 17"/>
            <p:cNvGraphicFramePr>
              <a:graphicFrameLocks noChangeAspect="1"/>
            </p:cNvGraphicFramePr>
            <p:nvPr/>
          </p:nvGraphicFramePr>
          <p:xfrm>
            <a:off x="1882" y="2341"/>
            <a:ext cx="227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9" imgW="279400" imgH="241300" progId="Equation.DSMT4">
                    <p:embed/>
                  </p:oleObj>
                </mc:Choice>
                <mc:Fallback>
                  <p:oleObj name="" r:id="rId9" imgW="279400" imgH="2413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82" y="2341"/>
                          <a:ext cx="227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9" name="Object 19"/>
            <p:cNvGraphicFramePr>
              <a:graphicFrameLocks noChangeAspect="1"/>
            </p:cNvGraphicFramePr>
            <p:nvPr/>
          </p:nvGraphicFramePr>
          <p:xfrm>
            <a:off x="3198" y="2251"/>
            <a:ext cx="1014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1" imgW="1332865" imgH="317500" progId="Equation.DSMT4">
                    <p:embed/>
                  </p:oleObj>
                </mc:Choice>
                <mc:Fallback>
                  <p:oleObj name="" r:id="rId11" imgW="1332865" imgH="317500" progId="Equation.DSMT4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198" y="2251"/>
                          <a:ext cx="1014" cy="2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30" name="Group 46"/>
          <p:cNvGrpSpPr/>
          <p:nvPr/>
        </p:nvGrpSpPr>
        <p:grpSpPr>
          <a:xfrm>
            <a:off x="1331913" y="4076700"/>
            <a:ext cx="5186362" cy="519113"/>
            <a:chOff x="884" y="2659"/>
            <a:chExt cx="3267" cy="327"/>
          </a:xfrm>
        </p:grpSpPr>
        <p:grpSp>
          <p:nvGrpSpPr>
            <p:cNvPr id="7183" name="Group 43"/>
            <p:cNvGrpSpPr/>
            <p:nvPr/>
          </p:nvGrpSpPr>
          <p:grpSpPr>
            <a:xfrm>
              <a:off x="884" y="2659"/>
              <a:ext cx="3267" cy="327"/>
              <a:chOff x="521" y="2668"/>
              <a:chExt cx="3267" cy="327"/>
            </a:xfrm>
          </p:grpSpPr>
          <p:sp>
            <p:nvSpPr>
              <p:cNvPr id="7185" name="Rectangle 22"/>
              <p:cNvSpPr/>
              <p:nvPr/>
            </p:nvSpPr>
            <p:spPr>
              <a:xfrm>
                <a:off x="521" y="2668"/>
                <a:ext cx="263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b="1" dirty="0">
                    <a:latin typeface="宋体" panose="02010600030101010101" pitchFamily="2" charset="-122"/>
                  </a:rPr>
                  <a:t>单个向量　 线性无关</a:t>
                </a:r>
                <a:r>
                  <a:rPr lang="zh-CN" altLang="en-US" sz="1100" dirty="0">
                    <a:latin typeface="Times New Roman" panose="02020603050405020304" pitchFamily="18" charset="0"/>
                  </a:rPr>
                  <a:t> </a:t>
                </a:r>
                <a:endParaRPr lang="zh-CN" altLang="en-US" sz="1100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7186" name="Object 23"/>
              <p:cNvGraphicFramePr>
                <a:graphicFrameLocks noChangeAspect="1"/>
              </p:cNvGraphicFramePr>
              <p:nvPr/>
            </p:nvGraphicFramePr>
            <p:xfrm>
              <a:off x="2835" y="2704"/>
              <a:ext cx="953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" name="" r:id="rId13" imgW="1282065" imgH="317500" progId="Equation.DSMT4">
                      <p:embed/>
                    </p:oleObj>
                  </mc:Choice>
                  <mc:Fallback>
                    <p:oleObj name="" r:id="rId13" imgW="1282065" imgH="317500" progId="Equation.DSMT4">
                      <p:embed/>
                      <p:pic>
                        <p:nvPicPr>
                          <p:cNvPr id="0" name="图片 3100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835" y="2704"/>
                            <a:ext cx="953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184" name="Object 21"/>
            <p:cNvGraphicFramePr>
              <a:graphicFrameLocks noChangeAspect="1"/>
            </p:cNvGraphicFramePr>
            <p:nvPr/>
          </p:nvGraphicFramePr>
          <p:xfrm>
            <a:off x="1882" y="2750"/>
            <a:ext cx="226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5" imgW="279400" imgH="241300" progId="Equation.DSMT4">
                    <p:embed/>
                  </p:oleObj>
                </mc:Choice>
                <mc:Fallback>
                  <p:oleObj name="" r:id="rId15" imgW="279400" imgH="2413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882" y="2750"/>
                          <a:ext cx="226" cy="1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31" name="Group 47"/>
          <p:cNvGrpSpPr/>
          <p:nvPr/>
        </p:nvGrpSpPr>
        <p:grpSpPr>
          <a:xfrm>
            <a:off x="1042988" y="4797425"/>
            <a:ext cx="5759450" cy="542925"/>
            <a:chOff x="476" y="3089"/>
            <a:chExt cx="3628" cy="342"/>
          </a:xfrm>
        </p:grpSpPr>
        <p:sp>
          <p:nvSpPr>
            <p:cNvPr id="7181" name="Rectangle 25"/>
            <p:cNvSpPr/>
            <p:nvPr/>
          </p:nvSpPr>
          <p:spPr>
            <a:xfrm>
              <a:off x="476" y="3089"/>
              <a:ext cx="36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向量组　　　　　　</a:t>
              </a:r>
              <a:r>
                <a:rPr lang="zh-CN" altLang="en-US" b="1" dirty="0">
                  <a:latin typeface="Times New Roman" panose="02020603050405020304" pitchFamily="18" charset="0"/>
                </a:rPr>
                <a:t>线性相关</a:t>
              </a:r>
              <a:r>
                <a:rPr lang="zh-CN" altLang="en-US" dirty="0">
                  <a:latin typeface="Times New Roman" panose="02020603050405020304" pitchFamily="18" charset="0"/>
                </a:rPr>
                <a:t> 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82" name="Object 26"/>
            <p:cNvGraphicFramePr>
              <a:graphicFrameLocks noChangeAspect="1"/>
            </p:cNvGraphicFramePr>
            <p:nvPr/>
          </p:nvGraphicFramePr>
          <p:xfrm>
            <a:off x="1247" y="3090"/>
            <a:ext cx="1361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7" imgW="1727200" imgH="431800" progId="Equation.DSMT4">
                    <p:embed/>
                  </p:oleObj>
                </mc:Choice>
                <mc:Fallback>
                  <p:oleObj name="" r:id="rId17" imgW="1727200" imgH="431800" progId="Equation.DSMT4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247" y="3090"/>
                          <a:ext cx="1361" cy="3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37" name="Group 53"/>
          <p:cNvGrpSpPr/>
          <p:nvPr/>
        </p:nvGrpSpPr>
        <p:grpSpPr>
          <a:xfrm>
            <a:off x="447675" y="5445125"/>
            <a:ext cx="8696325" cy="519113"/>
            <a:chOff x="282" y="3294"/>
            <a:chExt cx="5478" cy="327"/>
          </a:xfrm>
        </p:grpSpPr>
        <p:graphicFrame>
          <p:nvGraphicFramePr>
            <p:cNvPr id="7179" name="Object 29"/>
            <p:cNvGraphicFramePr>
              <a:graphicFrameLocks noChangeAspect="1"/>
            </p:cNvGraphicFramePr>
            <p:nvPr/>
          </p:nvGraphicFramePr>
          <p:xfrm>
            <a:off x="282" y="3294"/>
            <a:ext cx="1569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9" imgW="2222500" imgH="431800" progId="Equation.DSMT4">
                    <p:embed/>
                  </p:oleObj>
                </mc:Choice>
                <mc:Fallback>
                  <p:oleObj name="" r:id="rId19" imgW="2222500" imgH="4318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82" y="3294"/>
                          <a:ext cx="1569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0" name="Rectangle 30"/>
            <p:cNvSpPr/>
            <p:nvPr/>
          </p:nvSpPr>
          <p:spPr>
            <a:xfrm>
              <a:off x="1813" y="3294"/>
              <a:ext cx="394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中有一个向量可经其余向量</a:t>
              </a:r>
              <a:r>
                <a:rPr lang="zh-CN" altLang="en-US" b="1" dirty="0">
                  <a:latin typeface="Times New Roman" panose="02020603050405020304" pitchFamily="18" charset="0"/>
                </a:rPr>
                <a:t>线性表出．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2036" name="Rectangle 52"/>
          <p:cNvSpPr>
            <a:spLocks noChangeArrowheads="1"/>
          </p:cNvSpPr>
          <p:nvPr/>
        </p:nvSpPr>
        <p:spPr bwMode="auto">
          <a:xfrm>
            <a:off x="539750" y="2852738"/>
            <a:ext cx="4968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2、有关结论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051" name="Group 43"/>
          <p:cNvGrpSpPr/>
          <p:nvPr/>
        </p:nvGrpSpPr>
        <p:grpSpPr>
          <a:xfrm>
            <a:off x="539750" y="476250"/>
            <a:ext cx="9001125" cy="519113"/>
            <a:chOff x="340" y="210"/>
            <a:chExt cx="5670" cy="327"/>
          </a:xfrm>
        </p:grpSpPr>
        <p:sp>
          <p:nvSpPr>
            <p:cNvPr id="8216" name="Rectangle 3"/>
            <p:cNvSpPr/>
            <p:nvPr/>
          </p:nvSpPr>
          <p:spPr>
            <a:xfrm>
              <a:off x="340" y="210"/>
              <a:ext cx="567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）</a:t>
              </a:r>
              <a:r>
                <a:rPr lang="zh-CN" altLang="en-US" b="1" dirty="0">
                  <a:latin typeface="宋体" panose="02010600030101010101" pitchFamily="2" charset="-122"/>
                </a:rPr>
                <a:t>若向量组　　　　　　线性无关，且可被</a:t>
              </a:r>
              <a:endParaRPr lang="zh-CN" altLang="en-US" sz="11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17" name="Object 4"/>
            <p:cNvGraphicFramePr>
              <a:graphicFrameLocks noChangeAspect="1"/>
            </p:cNvGraphicFramePr>
            <p:nvPr/>
          </p:nvGraphicFramePr>
          <p:xfrm>
            <a:off x="1882" y="210"/>
            <a:ext cx="118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" imgW="1727200" imgH="431800" progId="Equation.DSMT4">
                    <p:embed/>
                  </p:oleObj>
                </mc:Choice>
                <mc:Fallback>
                  <p:oleObj name="" r:id="rId1" imgW="1727200" imgH="431800" progId="Equation.DSMT4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82" y="210"/>
                          <a:ext cx="1186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50" name="Group 42"/>
          <p:cNvGrpSpPr/>
          <p:nvPr/>
        </p:nvGrpSpPr>
        <p:grpSpPr>
          <a:xfrm>
            <a:off x="755650" y="1123950"/>
            <a:ext cx="7129463" cy="542925"/>
            <a:chOff x="476" y="572"/>
            <a:chExt cx="4491" cy="342"/>
          </a:xfrm>
        </p:grpSpPr>
        <p:sp>
          <p:nvSpPr>
            <p:cNvPr id="8213" name="Rectangle 7"/>
            <p:cNvSpPr/>
            <p:nvPr/>
          </p:nvSpPr>
          <p:spPr>
            <a:xfrm>
              <a:off x="476" y="572"/>
              <a:ext cx="381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向量组　　　　　　 线性表出，则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11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14" name="Object 6"/>
            <p:cNvGraphicFramePr>
              <a:graphicFrameLocks noChangeAspect="1"/>
            </p:cNvGraphicFramePr>
            <p:nvPr/>
          </p:nvGraphicFramePr>
          <p:xfrm>
            <a:off x="1292" y="572"/>
            <a:ext cx="127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3" imgW="1714500" imgH="431800" progId="Equation.DSMT4">
                    <p:embed/>
                  </p:oleObj>
                </mc:Choice>
                <mc:Fallback>
                  <p:oleObj name="" r:id="rId3" imgW="1714500" imgH="431800" progId="Equation.DSMT4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92" y="572"/>
                          <a:ext cx="1270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5" name="Object 8"/>
            <p:cNvGraphicFramePr>
              <a:graphicFrameLocks noChangeAspect="1"/>
            </p:cNvGraphicFramePr>
            <p:nvPr/>
          </p:nvGraphicFramePr>
          <p:xfrm>
            <a:off x="4150" y="572"/>
            <a:ext cx="817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5" imgW="1002665" imgH="419100" progId="Equation.DSMT4">
                    <p:embed/>
                  </p:oleObj>
                </mc:Choice>
                <mc:Fallback>
                  <p:oleObj name="" r:id="rId5" imgW="1002665" imgH="419100" progId="Equation.DSMT4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50" y="572"/>
                          <a:ext cx="817" cy="3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46" name="Group 38"/>
          <p:cNvGrpSpPr/>
          <p:nvPr/>
        </p:nvGrpSpPr>
        <p:grpSpPr>
          <a:xfrm>
            <a:off x="755650" y="1987550"/>
            <a:ext cx="8712200" cy="519113"/>
            <a:chOff x="431" y="1298"/>
            <a:chExt cx="5488" cy="327"/>
          </a:xfrm>
        </p:grpSpPr>
        <p:sp>
          <p:nvSpPr>
            <p:cNvPr id="8210" name="Rectangle 13"/>
            <p:cNvSpPr/>
            <p:nvPr/>
          </p:nvSpPr>
          <p:spPr>
            <a:xfrm>
              <a:off x="431" y="1298"/>
              <a:ext cx="54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若　　　　　 与  　　　　  为两线性无关的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11" name="Object 10"/>
            <p:cNvGraphicFramePr>
              <a:graphicFrameLocks noChangeAspect="1"/>
            </p:cNvGraphicFramePr>
            <p:nvPr/>
          </p:nvGraphicFramePr>
          <p:xfrm>
            <a:off x="748" y="1298"/>
            <a:ext cx="1225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7" imgW="1727200" imgH="431800" progId="Equation.DSMT4">
                    <p:embed/>
                  </p:oleObj>
                </mc:Choice>
                <mc:Fallback>
                  <p:oleObj name="" r:id="rId7" imgW="1727200" imgH="431800" progId="Equation.DSMT4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" y="1298"/>
                          <a:ext cx="1225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2" name="Object 12"/>
            <p:cNvGraphicFramePr>
              <a:graphicFrameLocks noChangeAspect="1"/>
            </p:cNvGraphicFramePr>
            <p:nvPr/>
          </p:nvGraphicFramePr>
          <p:xfrm>
            <a:off x="2290" y="1298"/>
            <a:ext cx="1211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9" imgW="1714500" imgH="431800" progId="Equation.DSMT4">
                    <p:embed/>
                  </p:oleObj>
                </mc:Choice>
                <mc:Fallback>
                  <p:oleObj name="" r:id="rId9" imgW="1714500" imgH="431800" progId="Equation.DSMT4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90" y="1298"/>
                          <a:ext cx="1211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49" name="Group 41"/>
          <p:cNvGrpSpPr/>
          <p:nvPr/>
        </p:nvGrpSpPr>
        <p:grpSpPr>
          <a:xfrm>
            <a:off x="827088" y="2708275"/>
            <a:ext cx="3797300" cy="519113"/>
            <a:chOff x="431" y="1616"/>
            <a:chExt cx="2392" cy="327"/>
          </a:xfrm>
        </p:grpSpPr>
        <p:sp>
          <p:nvSpPr>
            <p:cNvPr id="8208" name="Rectangle 14"/>
            <p:cNvSpPr/>
            <p:nvPr/>
          </p:nvSpPr>
          <p:spPr>
            <a:xfrm>
              <a:off x="431" y="1616"/>
              <a:ext cx="171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等价向量组，则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11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09" name="Object 15"/>
            <p:cNvGraphicFramePr>
              <a:graphicFrameLocks noChangeAspect="1"/>
            </p:cNvGraphicFramePr>
            <p:nvPr/>
          </p:nvGraphicFramePr>
          <p:xfrm>
            <a:off x="2154" y="1706"/>
            <a:ext cx="669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1" imgW="761365" imgH="228600" progId="Equation.DSMT4">
                    <p:embed/>
                  </p:oleObj>
                </mc:Choice>
                <mc:Fallback>
                  <p:oleObj name="" r:id="rId11" imgW="761365" imgH="228600" progId="Equation.DSMT4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54" y="1706"/>
                          <a:ext cx="669" cy="2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43" name="Group 35"/>
          <p:cNvGrpSpPr/>
          <p:nvPr/>
        </p:nvGrpSpPr>
        <p:grpSpPr>
          <a:xfrm>
            <a:off x="468313" y="3643313"/>
            <a:ext cx="8459787" cy="519112"/>
            <a:chOff x="431" y="2205"/>
            <a:chExt cx="5329" cy="327"/>
          </a:xfrm>
        </p:grpSpPr>
        <p:sp>
          <p:nvSpPr>
            <p:cNvPr id="8206" name="Rectangle 17"/>
            <p:cNvSpPr/>
            <p:nvPr/>
          </p:nvSpPr>
          <p:spPr>
            <a:xfrm>
              <a:off x="431" y="2205"/>
              <a:ext cx="532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3</a:t>
              </a:r>
              <a:r>
                <a:rPr lang="zh-CN" altLang="en-US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）</a:t>
              </a:r>
              <a:r>
                <a:rPr lang="zh-CN" altLang="en-US" b="1" dirty="0">
                  <a:latin typeface="宋体" panose="02010600030101010101" pitchFamily="2" charset="-122"/>
                </a:rPr>
                <a:t>若向量组　　　　　　线性无关，但向量组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11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07" name="Object 18"/>
            <p:cNvGraphicFramePr>
              <a:graphicFrameLocks noChangeAspect="1"/>
            </p:cNvGraphicFramePr>
            <p:nvPr/>
          </p:nvGraphicFramePr>
          <p:xfrm>
            <a:off x="2018" y="2205"/>
            <a:ext cx="117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3" imgW="1727200" imgH="431800" progId="Equation.DSMT4">
                    <p:embed/>
                  </p:oleObj>
                </mc:Choice>
                <mc:Fallback>
                  <p:oleObj name="" r:id="rId13" imgW="1727200" imgH="431800" progId="Equation.DSMT4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018" y="2205"/>
                          <a:ext cx="1179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44" name="Group 36"/>
          <p:cNvGrpSpPr/>
          <p:nvPr/>
        </p:nvGrpSpPr>
        <p:grpSpPr>
          <a:xfrm>
            <a:off x="755650" y="4364038"/>
            <a:ext cx="8388350" cy="576262"/>
            <a:chOff x="476" y="2568"/>
            <a:chExt cx="5284" cy="363"/>
          </a:xfrm>
        </p:grpSpPr>
        <p:graphicFrame>
          <p:nvGraphicFramePr>
            <p:cNvPr id="8203" name="Object 20"/>
            <p:cNvGraphicFramePr>
              <a:graphicFrameLocks noChangeAspect="1"/>
            </p:cNvGraphicFramePr>
            <p:nvPr/>
          </p:nvGraphicFramePr>
          <p:xfrm>
            <a:off x="476" y="2568"/>
            <a:ext cx="153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5" imgW="2120900" imgH="431800" progId="Equation.DSMT4">
                    <p:embed/>
                  </p:oleObj>
                </mc:Choice>
                <mc:Fallback>
                  <p:oleObj name="" r:id="rId15" imgW="2120900" imgH="431800" progId="Equation.DSMT4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76" y="2568"/>
                          <a:ext cx="1536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4" name="Rectangle 21"/>
            <p:cNvSpPr/>
            <p:nvPr/>
          </p:nvSpPr>
          <p:spPr>
            <a:xfrm>
              <a:off x="2073" y="2568"/>
              <a:ext cx="368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线性相关，则　 可被向量组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11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05" name="Object 22"/>
            <p:cNvGraphicFramePr>
              <a:graphicFrameLocks noChangeAspect="1"/>
            </p:cNvGraphicFramePr>
            <p:nvPr/>
          </p:nvGraphicFramePr>
          <p:xfrm>
            <a:off x="3560" y="2614"/>
            <a:ext cx="23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7" imgW="279400" imgH="381000" progId="Equation.DSMT4">
                    <p:embed/>
                  </p:oleObj>
                </mc:Choice>
                <mc:Fallback>
                  <p:oleObj name="" r:id="rId17" imgW="279400" imgH="381000" progId="Equation.DSMT4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560" y="2614"/>
                          <a:ext cx="232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45" name="Group 37"/>
          <p:cNvGrpSpPr/>
          <p:nvPr/>
        </p:nvGrpSpPr>
        <p:grpSpPr>
          <a:xfrm>
            <a:off x="684213" y="5084763"/>
            <a:ext cx="7272337" cy="590550"/>
            <a:chOff x="476" y="3022"/>
            <a:chExt cx="4581" cy="372"/>
          </a:xfrm>
        </p:grpSpPr>
        <p:sp>
          <p:nvSpPr>
            <p:cNvPr id="8201" name="Rectangle 25"/>
            <p:cNvSpPr/>
            <p:nvPr/>
          </p:nvSpPr>
          <p:spPr>
            <a:xfrm>
              <a:off x="476" y="3067"/>
              <a:ext cx="45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                   </a:t>
              </a:r>
              <a:r>
                <a:rPr lang="zh-CN" altLang="en-US" b="1" dirty="0">
                  <a:latin typeface="Times New Roman" panose="02020603050405020304" pitchFamily="18" charset="0"/>
                </a:rPr>
                <a:t>　线性表出，且表法是唯一的．</a:t>
              </a:r>
              <a:endParaRPr lang="zh-CN" altLang="en-US" sz="10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02" name="Object 24"/>
            <p:cNvGraphicFramePr>
              <a:graphicFrameLocks noChangeAspect="1"/>
            </p:cNvGraphicFramePr>
            <p:nvPr/>
          </p:nvGraphicFramePr>
          <p:xfrm>
            <a:off x="521" y="3022"/>
            <a:ext cx="1269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9" imgW="1727200" imgH="431800" progId="Equation.DSMT4">
                    <p:embed/>
                  </p:oleObj>
                </mc:Choice>
                <mc:Fallback>
                  <p:oleObj name="" r:id="rId19" imgW="1727200" imgH="431800" progId="Equation.DSMT4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21" y="3022"/>
                          <a:ext cx="1269" cy="3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45" name="Rectangle 13"/>
          <p:cNvSpPr/>
          <p:nvPr/>
        </p:nvSpPr>
        <p:spPr>
          <a:xfrm>
            <a:off x="215900" y="4797425"/>
            <a:ext cx="8928100" cy="1289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</a:t>
            </a:r>
            <a:r>
              <a:rPr lang="zh-CN" altLang="en-US" b="1" dirty="0">
                <a:latin typeface="Times New Roman" panose="02020603050405020304" pitchFamily="18" charset="0"/>
              </a:rPr>
              <a:t>因为，对任意的正整数</a:t>
            </a:r>
            <a:r>
              <a:rPr lang="zh-CN" altLang="en-US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，都有 </a:t>
            </a:r>
            <a:r>
              <a:rPr lang="en-US" altLang="zh-CN" b="1" i="1" dirty="0">
                <a:latin typeface="Times New Roman" panose="02020603050405020304" pitchFamily="18" charset="0"/>
              </a:rPr>
              <a:t>n </a:t>
            </a:r>
            <a:r>
              <a:rPr lang="zh-CN" altLang="en-US" b="1" dirty="0">
                <a:latin typeface="Times New Roman" panose="02020603050405020304" pitchFamily="18" charset="0"/>
              </a:rPr>
              <a:t>个线性无关的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向量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39750" y="1125538"/>
            <a:ext cx="5688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、无限维线性空间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4037" name="Rectangle 5"/>
          <p:cNvSpPr/>
          <p:nvPr/>
        </p:nvSpPr>
        <p:spPr>
          <a:xfrm>
            <a:off x="684213" y="1916113"/>
            <a:ext cx="93599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若线性空间 </a:t>
            </a:r>
            <a:r>
              <a:rPr lang="en-US" altLang="zh-CN" b="1" dirty="0">
                <a:latin typeface="Times New Roman" panose="02020603050405020304" pitchFamily="18" charset="0"/>
              </a:rPr>
              <a:t>V </a:t>
            </a:r>
            <a:r>
              <a:rPr lang="zh-CN" altLang="en-US" b="1" dirty="0">
                <a:latin typeface="Times New Roman" panose="02020603050405020304" pitchFamily="18" charset="0"/>
              </a:rPr>
              <a:t>中可以找到任意多个线性无关的向量，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4038" name="Rectangle 6"/>
          <p:cNvSpPr/>
          <p:nvPr/>
        </p:nvSpPr>
        <p:spPr>
          <a:xfrm>
            <a:off x="684213" y="2565400"/>
            <a:ext cx="45481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则称 </a:t>
            </a:r>
            <a:r>
              <a:rPr lang="en-US" altLang="zh-CN" b="1" dirty="0">
                <a:latin typeface="Times New Roman" panose="02020603050405020304" pitchFamily="18" charset="0"/>
              </a:rPr>
              <a:t>V 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无限维线性空间</a:t>
            </a:r>
            <a:r>
              <a:rPr lang="zh-CN" altLang="en-US" b="1" dirty="0">
                <a:latin typeface="Times New Roman" panose="02020603050405020304" pitchFamily="18" charset="0"/>
              </a:rPr>
              <a:t>．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4039" name="Rectangle 7"/>
          <p:cNvSpPr/>
          <p:nvPr/>
        </p:nvSpPr>
        <p:spPr>
          <a:xfrm>
            <a:off x="539750" y="3573463"/>
            <a:ext cx="89281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3366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b="1" dirty="0">
                <a:solidFill>
                  <a:srgbClr val="3366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b="1" dirty="0">
                <a:solidFill>
                  <a:srgbClr val="3366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所有实系数多项式所成的线性空间 </a:t>
            </a:r>
            <a:r>
              <a:rPr lang="en-US" altLang="zh-CN" b="1" dirty="0">
                <a:latin typeface="Times New Roman" panose="02020603050405020304" pitchFamily="18" charset="0"/>
              </a:rPr>
              <a:t>R[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] 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4041" name="Rectangle 9"/>
          <p:cNvSpPr/>
          <p:nvPr/>
        </p:nvSpPr>
        <p:spPr>
          <a:xfrm>
            <a:off x="468313" y="4221163"/>
            <a:ext cx="41767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无限维的</a:t>
            </a:r>
            <a:r>
              <a:rPr lang="en-US" altLang="zh-CN" b="1" dirty="0">
                <a:latin typeface="Times New Roman" panose="02020603050405020304" pitchFamily="18" charset="0"/>
              </a:rPr>
              <a:t>. 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4042" name="Rectangle 10"/>
          <p:cNvSpPr/>
          <p:nvPr/>
        </p:nvSpPr>
        <p:spPr>
          <a:xfrm>
            <a:off x="1763713" y="5589588"/>
            <a:ext cx="58324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b="1" baseline="30000" dirty="0">
                <a:latin typeface="Times New Roman" panose="02020603050405020304" pitchFamily="18" charset="0"/>
              </a:rPr>
              <a:t>－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</a:t>
            </a:r>
            <a:endParaRPr lang="en-US" altLang="zh-CN" b="1" baseline="30000" dirty="0">
              <a:latin typeface="Times New Roman" panose="02020603050405020304" pitchFamily="18" charset="0"/>
            </a:endParaRPr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468313" y="260350"/>
            <a:ext cx="82438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800" b="1" i="0" u="none" strike="noStrike" kern="120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二、线性空间的维数、基与坐标 </a:t>
            </a:r>
            <a:endParaRPr kumimoji="0" lang="zh-CN" altLang="en-US" sz="3800" b="1" i="0" u="none" strike="noStrike" kern="1200" cap="none" spc="0" normalizeH="0" baseline="0" noProof="0" smtClean="0">
              <a:ln>
                <a:noFill/>
              </a:ln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403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403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403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403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404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404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5" grpId="0"/>
      <p:bldP spid="44036" grpId="0" build="p"/>
      <p:bldP spid="44037" grpId="0" build="p"/>
      <p:bldP spid="44038" grpId="0" build="p"/>
      <p:bldP spid="44039" grpId="0" build="p"/>
      <p:bldP spid="44041" grpId="0" build="p"/>
      <p:bldP spid="44042" grpId="0" build="p"/>
      <p:bldP spid="440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755650" y="333375"/>
            <a:ext cx="612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、有限维线性空间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5061" name="Rectangle 5"/>
          <p:cNvSpPr/>
          <p:nvPr/>
        </p:nvSpPr>
        <p:spPr>
          <a:xfrm>
            <a:off x="468313" y="3429000"/>
            <a:ext cx="77041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n </a:t>
            </a:r>
            <a:r>
              <a:rPr lang="zh-CN" altLang="en-US" b="1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维线性空间</a:t>
            </a:r>
            <a:r>
              <a:rPr lang="zh-CN" altLang="en-US" b="1" dirty="0">
                <a:latin typeface="Times New Roman" panose="02020603050405020304" pitchFamily="18" charset="0"/>
              </a:rPr>
              <a:t>；常记作 </a:t>
            </a:r>
            <a:r>
              <a:rPr lang="en-US" altLang="zh-CN" b="1" dirty="0">
                <a:latin typeface="Times New Roman" panose="02020603050405020304" pitchFamily="18" charset="0"/>
              </a:rPr>
              <a:t>dimV</a:t>
            </a:r>
            <a:r>
              <a:rPr lang="zh-CN" altLang="en-US" b="1" dirty="0">
                <a:latin typeface="Times New Roman" panose="02020603050405020304" pitchFamily="18" charset="0"/>
              </a:rPr>
              <a:t>＝ </a:t>
            </a:r>
            <a:r>
              <a:rPr lang="en-US" altLang="zh-CN" b="1" i="1" dirty="0">
                <a:latin typeface="Times New Roman" panose="02020603050405020304" pitchFamily="18" charset="0"/>
              </a:rPr>
              <a:t>n 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468313" y="1268413"/>
            <a:ext cx="540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维线性空间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66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73" name="Rectangle 17"/>
          <p:cNvSpPr/>
          <p:nvPr/>
        </p:nvSpPr>
        <p:spPr>
          <a:xfrm>
            <a:off x="755650" y="1989138"/>
            <a:ext cx="95043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若在线性空间 </a:t>
            </a:r>
            <a:r>
              <a:rPr lang="en-US" altLang="zh-CN" b="1" dirty="0">
                <a:latin typeface="Times New Roman" panose="02020603050405020304" pitchFamily="18" charset="0"/>
              </a:rPr>
              <a:t>V </a:t>
            </a:r>
            <a:r>
              <a:rPr lang="zh-CN" altLang="en-US" b="1" dirty="0">
                <a:latin typeface="Times New Roman" panose="02020603050405020304" pitchFamily="18" charset="0"/>
              </a:rPr>
              <a:t>中有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个线性无关的向量，但是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5075" name="Rectangle 19"/>
          <p:cNvSpPr/>
          <p:nvPr/>
        </p:nvSpPr>
        <p:spPr>
          <a:xfrm>
            <a:off x="468313" y="2708275"/>
            <a:ext cx="95773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任意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＋</a:t>
            </a:r>
            <a:r>
              <a:rPr lang="en-US" altLang="zh-CN" b="1" dirty="0">
                <a:latin typeface="Times New Roman" panose="02020603050405020304" pitchFamily="18" charset="0"/>
              </a:rPr>
              <a:t>1 </a:t>
            </a:r>
            <a:r>
              <a:rPr lang="zh-CN" altLang="en-US" b="1" dirty="0">
                <a:latin typeface="Times New Roman" panose="02020603050405020304" pitchFamily="18" charset="0"/>
              </a:rPr>
              <a:t>个向量都是线性相关的，则称 </a:t>
            </a:r>
            <a:r>
              <a:rPr lang="en-US" altLang="zh-CN" b="1" dirty="0">
                <a:latin typeface="Times New Roman" panose="02020603050405020304" pitchFamily="18" charset="0"/>
              </a:rPr>
              <a:t>V </a:t>
            </a:r>
            <a:r>
              <a:rPr lang="zh-CN" altLang="en-US" b="1" dirty="0">
                <a:latin typeface="Times New Roman" panose="02020603050405020304" pitchFamily="18" charset="0"/>
              </a:rPr>
              <a:t>是一个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684213" y="4365625"/>
            <a:ext cx="6767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注：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零空间的维数定义为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9966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grpSp>
        <p:nvGrpSpPr>
          <p:cNvPr id="45088" name="Group 32"/>
          <p:cNvGrpSpPr/>
          <p:nvPr/>
        </p:nvGrpSpPr>
        <p:grpSpPr>
          <a:xfrm>
            <a:off x="2700338" y="5157788"/>
            <a:ext cx="3565525" cy="574675"/>
            <a:chOff x="3356" y="2568"/>
            <a:chExt cx="2246" cy="362"/>
          </a:xfrm>
        </p:grpSpPr>
        <p:sp>
          <p:nvSpPr>
            <p:cNvPr id="10249" name="AutoShape 30"/>
            <p:cNvSpPr/>
            <p:nvPr/>
          </p:nvSpPr>
          <p:spPr>
            <a:xfrm>
              <a:off x="3356" y="2568"/>
              <a:ext cx="2246" cy="362"/>
            </a:xfrm>
            <a:prstGeom prst="wedgeRoundRectCallout">
              <a:avLst>
                <a:gd name="adj1" fmla="val -49824"/>
                <a:gd name="adj2" fmla="val -79833"/>
                <a:gd name="adj3" fmla="val 16667"/>
              </a:avLst>
            </a:prstGeom>
            <a:solidFill>
              <a:schemeClr val="accent1">
                <a:alpha val="3922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dimV</a:t>
              </a:r>
              <a:r>
                <a:rPr lang="zh-CN" altLang="en-US" b="1" dirty="0">
                  <a:latin typeface="Times New Roman" panose="02020603050405020304" pitchFamily="18" charset="0"/>
                </a:rPr>
                <a:t>＝ </a:t>
              </a:r>
              <a:r>
                <a:rPr lang="en-US" altLang="zh-CN" b="1" dirty="0">
                  <a:latin typeface="Times New Roman" panose="02020603050405020304" pitchFamily="18" charset="0"/>
                </a:rPr>
                <a:t>0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</a:rPr>
                <a:t>　 </a:t>
              </a:r>
              <a:r>
                <a:rPr lang="en-US" altLang="zh-CN" b="1" dirty="0">
                  <a:latin typeface="Times New Roman" panose="02020603050405020304" pitchFamily="18" charset="0"/>
                </a:rPr>
                <a:t>V</a:t>
              </a:r>
              <a:r>
                <a:rPr lang="zh-CN" altLang="en-US" b="1" dirty="0">
                  <a:latin typeface="Times New Roman" panose="02020603050405020304" pitchFamily="18" charset="0"/>
                </a:rPr>
                <a:t>＝</a:t>
              </a:r>
              <a:r>
                <a:rPr lang="en-US" altLang="zh-CN" b="1" dirty="0">
                  <a:latin typeface="Times New Roman" panose="02020603050405020304" pitchFamily="18" charset="0"/>
                </a:rPr>
                <a:t>{0}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50" name="Object 31"/>
            <p:cNvGraphicFramePr>
              <a:graphicFrameLocks noChangeAspect="1"/>
            </p:cNvGraphicFramePr>
            <p:nvPr/>
          </p:nvGraphicFramePr>
          <p:xfrm>
            <a:off x="4490" y="2704"/>
            <a:ext cx="272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1" imgW="419100" imgH="241300" progId="Equation.DSMT4">
                    <p:embed/>
                  </p:oleObj>
                </mc:Choice>
                <mc:Fallback>
                  <p:oleObj name="" r:id="rId1" imgW="419100" imgH="241300" progId="Equation.DSMT4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490" y="2704"/>
                          <a:ext cx="272" cy="1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/>
      <p:bldP spid="45061" grpId="0"/>
      <p:bldP spid="45071" grpId="0"/>
      <p:bldP spid="45073" grpId="0"/>
      <p:bldP spid="45075" grpId="0"/>
      <p:bldP spid="450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2" name="Rectangle 4"/>
          <p:cNvSpPr/>
          <p:nvPr/>
        </p:nvSpPr>
        <p:spPr>
          <a:xfrm>
            <a:off x="900113" y="1052513"/>
            <a:ext cx="79930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在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维线性空间 </a:t>
            </a:r>
            <a:r>
              <a:rPr lang="en-US" altLang="zh-CN" b="1" dirty="0">
                <a:latin typeface="Times New Roman" panose="02020603050405020304" pitchFamily="18" charset="0"/>
              </a:rPr>
              <a:t>V </a:t>
            </a:r>
            <a:r>
              <a:rPr lang="zh-CN" altLang="en-US" b="1" dirty="0">
                <a:latin typeface="Times New Roman" panose="02020603050405020304" pitchFamily="18" charset="0"/>
              </a:rPr>
              <a:t>中，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个线性无关的向量                   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755650" y="476250"/>
            <a:ext cx="288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基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66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114694" name="Group 6"/>
          <p:cNvGrpSpPr/>
          <p:nvPr/>
        </p:nvGrpSpPr>
        <p:grpSpPr>
          <a:xfrm>
            <a:off x="539750" y="1628775"/>
            <a:ext cx="6635750" cy="590550"/>
            <a:chOff x="446" y="2931"/>
            <a:chExt cx="4180" cy="372"/>
          </a:xfrm>
        </p:grpSpPr>
        <p:graphicFrame>
          <p:nvGraphicFramePr>
            <p:cNvPr id="11286" name="Object 7"/>
            <p:cNvGraphicFramePr>
              <a:graphicFrameLocks noChangeAspect="1"/>
            </p:cNvGraphicFramePr>
            <p:nvPr/>
          </p:nvGraphicFramePr>
          <p:xfrm>
            <a:off x="446" y="2931"/>
            <a:ext cx="1331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1" imgW="1663700" imgH="431800" progId="Equation.DSMT4">
                    <p:embed/>
                  </p:oleObj>
                </mc:Choice>
                <mc:Fallback>
                  <p:oleObj name="" r:id="rId1" imgW="1663700" imgH="431800" progId="Equation.DSMT4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46" y="2931"/>
                          <a:ext cx="1331" cy="3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7" name="Rectangle 8"/>
            <p:cNvSpPr/>
            <p:nvPr/>
          </p:nvSpPr>
          <p:spPr>
            <a:xfrm>
              <a:off x="1746" y="2976"/>
              <a:ext cx="28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</a:rPr>
                <a:t>，称为 </a:t>
              </a:r>
              <a:r>
                <a:rPr lang="en-US" altLang="zh-CN" b="1" dirty="0">
                  <a:latin typeface="Times New Roman" panose="02020603050405020304" pitchFamily="18" charset="0"/>
                </a:rPr>
                <a:t>V </a:t>
              </a:r>
              <a:r>
                <a:rPr lang="zh-CN" altLang="en-US" b="1" dirty="0">
                  <a:latin typeface="Times New Roman" panose="02020603050405020304" pitchFamily="18" charset="0"/>
                </a:rPr>
                <a:t>的一组</a:t>
              </a:r>
              <a:r>
                <a:rPr lang="zh-CN" altLang="en-US" b="1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基</a:t>
              </a:r>
              <a:r>
                <a:rPr lang="zh-CN" altLang="en-US" b="1" dirty="0">
                  <a:latin typeface="Times New Roman" panose="02020603050405020304" pitchFamily="18" charset="0"/>
                </a:rPr>
                <a:t>；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4697" name="Group 9"/>
          <p:cNvGrpSpPr/>
          <p:nvPr/>
        </p:nvGrpSpPr>
        <p:grpSpPr>
          <a:xfrm>
            <a:off x="468313" y="5157788"/>
            <a:ext cx="4967287" cy="581025"/>
            <a:chOff x="431" y="1797"/>
            <a:chExt cx="3129" cy="366"/>
          </a:xfrm>
        </p:grpSpPr>
        <p:sp>
          <p:nvSpPr>
            <p:cNvPr id="11284" name="Rectangle 10"/>
            <p:cNvSpPr/>
            <p:nvPr/>
          </p:nvSpPr>
          <p:spPr>
            <a:xfrm>
              <a:off x="431" y="1797"/>
              <a:ext cx="23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下的</a:t>
              </a:r>
              <a:r>
                <a:rPr lang="zh-CN" altLang="en-US" b="1" dirty="0">
                  <a:solidFill>
                    <a:srgbClr val="CC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坐标</a:t>
              </a:r>
              <a:r>
                <a:rPr lang="zh-CN" altLang="en-US" b="1" dirty="0">
                  <a:latin typeface="宋体" panose="02010600030101010101" pitchFamily="2" charset="-122"/>
                </a:rPr>
                <a:t>，记为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85" name="Object 11"/>
            <p:cNvGraphicFramePr>
              <a:graphicFrameLocks noChangeAspect="1"/>
            </p:cNvGraphicFramePr>
            <p:nvPr/>
          </p:nvGraphicFramePr>
          <p:xfrm>
            <a:off x="2109" y="1842"/>
            <a:ext cx="1451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3" imgW="1955800" imgH="431800" progId="Equation.DSMT4">
                    <p:embed/>
                  </p:oleObj>
                </mc:Choice>
                <mc:Fallback>
                  <p:oleObj name="" r:id="rId3" imgW="1955800" imgH="431800" progId="Equation.DSMT4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09" y="1842"/>
                          <a:ext cx="1451" cy="3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703" name="Rectangle 15"/>
          <p:cNvSpPr>
            <a:spLocks noChangeArrowheads="1"/>
          </p:cNvSpPr>
          <p:nvPr/>
        </p:nvSpPr>
        <p:spPr bwMode="auto">
          <a:xfrm>
            <a:off x="755650" y="2349500"/>
            <a:ext cx="424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坐标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66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4704" name="Group 16"/>
          <p:cNvGrpSpPr/>
          <p:nvPr/>
        </p:nvGrpSpPr>
        <p:grpSpPr>
          <a:xfrm>
            <a:off x="900113" y="2997200"/>
            <a:ext cx="8532812" cy="519113"/>
            <a:chOff x="385" y="572"/>
            <a:chExt cx="5375" cy="327"/>
          </a:xfrm>
        </p:grpSpPr>
        <p:grpSp>
          <p:nvGrpSpPr>
            <p:cNvPr id="11280" name="Group 17"/>
            <p:cNvGrpSpPr/>
            <p:nvPr/>
          </p:nvGrpSpPr>
          <p:grpSpPr>
            <a:xfrm>
              <a:off x="385" y="572"/>
              <a:ext cx="5375" cy="327"/>
              <a:chOff x="385" y="572"/>
              <a:chExt cx="5375" cy="327"/>
            </a:xfrm>
          </p:grpSpPr>
          <p:sp>
            <p:nvSpPr>
              <p:cNvPr id="11282" name="Rectangle 18"/>
              <p:cNvSpPr/>
              <p:nvPr/>
            </p:nvSpPr>
            <p:spPr>
              <a:xfrm>
                <a:off x="385" y="572"/>
                <a:ext cx="5375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b="1" dirty="0">
                    <a:latin typeface="宋体" panose="02010600030101010101" pitchFamily="2" charset="-122"/>
                  </a:rPr>
                  <a:t>设</a:t>
                </a:r>
                <a:r>
                  <a:rPr lang="zh-CN" altLang="en-US" sz="1100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　　　　　　</a:t>
                </a:r>
                <a:r>
                  <a:rPr lang="zh-CN" altLang="en-US" b="1" dirty="0">
                    <a:latin typeface="宋体" panose="02010600030101010101" pitchFamily="2" charset="-122"/>
                  </a:rPr>
                  <a:t>为线性空间 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V </a:t>
                </a:r>
                <a:r>
                  <a:rPr lang="zh-CN" altLang="en-US" b="1" dirty="0">
                    <a:latin typeface="宋体" panose="02010600030101010101" pitchFamily="2" charset="-122"/>
                  </a:rPr>
                  <a:t>的一组基，     　</a:t>
                </a:r>
                <a:endParaRPr lang="zh-CN" altLang="en-US" b="1" dirty="0">
                  <a:latin typeface="宋体" panose="02010600030101010101" pitchFamily="2" charset="-122"/>
                </a:endParaRPr>
              </a:p>
            </p:txBody>
          </p:sp>
          <p:graphicFrame>
            <p:nvGraphicFramePr>
              <p:cNvPr id="11283" name="Object 19"/>
              <p:cNvGraphicFramePr>
                <a:graphicFrameLocks noChangeAspect="1"/>
              </p:cNvGraphicFramePr>
              <p:nvPr/>
            </p:nvGraphicFramePr>
            <p:xfrm>
              <a:off x="748" y="572"/>
              <a:ext cx="1179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5" name="" r:id="rId5" imgW="1587500" imgH="431800" progId="Equation.DSMT4">
                      <p:embed/>
                    </p:oleObj>
                  </mc:Choice>
                  <mc:Fallback>
                    <p:oleObj name="" r:id="rId5" imgW="1587500" imgH="431800" progId="Equation.DSMT4">
                      <p:embed/>
                      <p:pic>
                        <p:nvPicPr>
                          <p:cNvPr id="0" name="图片 3134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748" y="572"/>
                            <a:ext cx="1179" cy="3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281" name="Object 20"/>
            <p:cNvGraphicFramePr>
              <a:graphicFrameLocks noChangeAspect="1"/>
            </p:cNvGraphicFramePr>
            <p:nvPr/>
          </p:nvGraphicFramePr>
          <p:xfrm>
            <a:off x="4513" y="618"/>
            <a:ext cx="65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7" imgW="939165" imgH="355600" progId="Equation.DSMT4">
                    <p:embed/>
                  </p:oleObj>
                </mc:Choice>
                <mc:Fallback>
                  <p:oleObj name="" r:id="rId7" imgW="939165" imgH="355600" progId="Equation.DSMT4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513" y="618"/>
                          <a:ext cx="652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4709" name="Group 21"/>
          <p:cNvGrpSpPr/>
          <p:nvPr/>
        </p:nvGrpSpPr>
        <p:grpSpPr>
          <a:xfrm>
            <a:off x="468313" y="4292600"/>
            <a:ext cx="7920037" cy="593725"/>
            <a:chOff x="567" y="1298"/>
            <a:chExt cx="4989" cy="374"/>
          </a:xfrm>
        </p:grpSpPr>
        <p:sp>
          <p:nvSpPr>
            <p:cNvPr id="11276" name="Rectangle 22"/>
            <p:cNvSpPr/>
            <p:nvPr/>
          </p:nvSpPr>
          <p:spPr>
            <a:xfrm>
              <a:off x="567" y="1344"/>
              <a:ext cx="46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则数组　　　　　　，就称为</a:t>
              </a:r>
              <a:r>
                <a:rPr lang="zh-CN" altLang="en-US" b="1" dirty="0">
                  <a:latin typeface="Times New Roman" panose="02020603050405020304" pitchFamily="18" charset="0"/>
                </a:rPr>
                <a:t>　 </a:t>
              </a:r>
              <a:r>
                <a:rPr lang="zh-CN" altLang="en-US" b="1" dirty="0">
                  <a:latin typeface="宋体" panose="02010600030101010101" pitchFamily="2" charset="-122"/>
                </a:rPr>
                <a:t>在基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11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77" name="Object 23"/>
            <p:cNvGraphicFramePr>
              <a:graphicFrameLocks noChangeAspect="1"/>
            </p:cNvGraphicFramePr>
            <p:nvPr/>
          </p:nvGraphicFramePr>
          <p:xfrm>
            <a:off x="4286" y="1298"/>
            <a:ext cx="1270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9" imgW="1587500" imgH="431800" progId="Equation.DSMT4">
                    <p:embed/>
                  </p:oleObj>
                </mc:Choice>
                <mc:Fallback>
                  <p:oleObj name="" r:id="rId9" imgW="1587500" imgH="431800" progId="Equation.DSMT4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286" y="1298"/>
                          <a:ext cx="1270" cy="3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8" name="Object 24"/>
            <p:cNvGraphicFramePr>
              <a:graphicFrameLocks noChangeAspect="1"/>
            </p:cNvGraphicFramePr>
            <p:nvPr/>
          </p:nvGraphicFramePr>
          <p:xfrm>
            <a:off x="1383" y="1344"/>
            <a:ext cx="122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11" imgW="1612900" imgH="431800" progId="Equation.DSMT4">
                    <p:embed/>
                  </p:oleObj>
                </mc:Choice>
                <mc:Fallback>
                  <p:oleObj name="" r:id="rId11" imgW="1612900" imgH="431800" progId="Equation.DSMT4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383" y="1344"/>
                          <a:ext cx="1225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9" name="Object 25"/>
            <p:cNvGraphicFramePr>
              <a:graphicFrameLocks noChangeAspect="1"/>
            </p:cNvGraphicFramePr>
            <p:nvPr/>
          </p:nvGraphicFramePr>
          <p:xfrm>
            <a:off x="3606" y="1389"/>
            <a:ext cx="227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13" imgW="279400" imgH="241300" progId="Equation.DSMT4">
                    <p:embed/>
                  </p:oleObj>
                </mc:Choice>
                <mc:Fallback>
                  <p:oleObj name="" r:id="rId13" imgW="279400" imgH="241300" progId="Equation.DSMT4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06" y="1389"/>
                          <a:ext cx="227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4714" name="Group 26"/>
          <p:cNvGrpSpPr/>
          <p:nvPr/>
        </p:nvGrpSpPr>
        <p:grpSpPr>
          <a:xfrm>
            <a:off x="468313" y="3573463"/>
            <a:ext cx="7812087" cy="565150"/>
            <a:chOff x="340" y="890"/>
            <a:chExt cx="4921" cy="356"/>
          </a:xfrm>
        </p:grpSpPr>
        <p:graphicFrame>
          <p:nvGraphicFramePr>
            <p:cNvPr id="11274" name="Object 27"/>
            <p:cNvGraphicFramePr>
              <a:graphicFrameLocks noChangeAspect="1"/>
            </p:cNvGraphicFramePr>
            <p:nvPr/>
          </p:nvGraphicFramePr>
          <p:xfrm>
            <a:off x="680" y="935"/>
            <a:ext cx="4581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15" imgW="6337300" imgH="431800" progId="Equation.DSMT4">
                    <p:embed/>
                  </p:oleObj>
                </mc:Choice>
                <mc:Fallback>
                  <p:oleObj name="" r:id="rId15" imgW="6337300" imgH="431800" progId="Equation.DSMT4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80" y="935"/>
                          <a:ext cx="4581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5" name="Rectangle 28"/>
            <p:cNvSpPr/>
            <p:nvPr/>
          </p:nvSpPr>
          <p:spPr>
            <a:xfrm>
              <a:off x="340" y="890"/>
              <a:ext cx="72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若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/>
      <p:bldP spid="114693" grpId="0"/>
      <p:bldP spid="1147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6117" name="Group 37"/>
          <p:cNvGrpSpPr/>
          <p:nvPr/>
        </p:nvGrpSpPr>
        <p:grpSpPr>
          <a:xfrm>
            <a:off x="755650" y="333375"/>
            <a:ext cx="6669088" cy="2374900"/>
            <a:chOff x="521" y="1793"/>
            <a:chExt cx="4201" cy="1496"/>
          </a:xfrm>
        </p:grpSpPr>
        <p:sp>
          <p:nvSpPr>
            <p:cNvPr id="12308" name="Rectangle 11"/>
            <p:cNvSpPr/>
            <p:nvPr/>
          </p:nvSpPr>
          <p:spPr>
            <a:xfrm>
              <a:off x="521" y="2341"/>
              <a:ext cx="36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有时也形式地记作</a:t>
              </a:r>
              <a:r>
                <a:rPr lang="zh-CN" altLang="en-US" sz="11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09" name="Object 12"/>
            <p:cNvGraphicFramePr>
              <a:graphicFrameLocks noChangeAspect="1"/>
            </p:cNvGraphicFramePr>
            <p:nvPr/>
          </p:nvGraphicFramePr>
          <p:xfrm>
            <a:off x="2399" y="1793"/>
            <a:ext cx="2323" cy="1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1" imgW="3251200" imgH="2095500" progId="Equation.DSMT4">
                    <p:embed/>
                  </p:oleObj>
                </mc:Choice>
                <mc:Fallback>
                  <p:oleObj name="" r:id="rId1" imgW="3251200" imgH="2095500" progId="Equation.DSMT4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399" y="1793"/>
                          <a:ext cx="2323" cy="14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755650" y="2781300"/>
            <a:ext cx="309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注意：</a:t>
            </a:r>
            <a:endParaRPr kumimoji="1" lang="zh-CN" altLang="en-US" sz="2800" b="1" i="1" u="none" strike="noStrike" kern="1200" cap="none" spc="0" normalizeH="0" baseline="0" noProof="0">
              <a:ln>
                <a:noFill/>
              </a:ln>
              <a:solidFill>
                <a:srgbClr val="9966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grpSp>
        <p:nvGrpSpPr>
          <p:cNvPr id="46133" name="Group 53"/>
          <p:cNvGrpSpPr/>
          <p:nvPr/>
        </p:nvGrpSpPr>
        <p:grpSpPr>
          <a:xfrm>
            <a:off x="755650" y="3429000"/>
            <a:ext cx="8096250" cy="531813"/>
            <a:chOff x="476" y="3113"/>
            <a:chExt cx="5100" cy="335"/>
          </a:xfrm>
        </p:grpSpPr>
        <p:grpSp>
          <p:nvGrpSpPr>
            <p:cNvPr id="12300" name="Group 51"/>
            <p:cNvGrpSpPr/>
            <p:nvPr/>
          </p:nvGrpSpPr>
          <p:grpSpPr>
            <a:xfrm>
              <a:off x="476" y="3158"/>
              <a:ext cx="2617" cy="290"/>
              <a:chOff x="476" y="3158"/>
              <a:chExt cx="2617" cy="290"/>
            </a:xfrm>
          </p:grpSpPr>
          <p:sp>
            <p:nvSpPr>
              <p:cNvPr id="12305" name="Rectangle 13"/>
              <p:cNvSpPr/>
              <p:nvPr/>
            </p:nvSpPr>
            <p:spPr>
              <a:xfrm>
                <a:off x="476" y="3158"/>
                <a:ext cx="261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宋体" panose="02010600030101010101" pitchFamily="2" charset="-122"/>
                  </a:rPr>
                  <a:t>向量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　 </a:t>
                </a:r>
                <a:r>
                  <a:rPr lang="zh-CN" altLang="en-US" sz="2400" b="1" dirty="0">
                    <a:latin typeface="宋体" panose="02010600030101010101" pitchFamily="2" charset="-122"/>
                  </a:rPr>
                  <a:t>的坐标</a:t>
                </a:r>
                <a:r>
                  <a:rPr lang="zh-CN" altLang="en-US" sz="1100" dirty="0">
                    <a:latin typeface="Times New Roman" panose="02020603050405020304" pitchFamily="18" charset="0"/>
                  </a:rPr>
                  <a:t> 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2306" name="Object 14"/>
              <p:cNvGraphicFramePr>
                <a:graphicFrameLocks noChangeAspect="1"/>
              </p:cNvGraphicFramePr>
              <p:nvPr/>
            </p:nvGraphicFramePr>
            <p:xfrm>
              <a:off x="1746" y="3158"/>
              <a:ext cx="1270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1" name="" r:id="rId3" imgW="1892300" imgH="431800" progId="Equation.DSMT4">
                      <p:embed/>
                    </p:oleObj>
                  </mc:Choice>
                  <mc:Fallback>
                    <p:oleObj name="" r:id="rId3" imgW="1892300" imgH="431800" progId="Equation.DSMT4">
                      <p:embed/>
                      <p:pic>
                        <p:nvPicPr>
                          <p:cNvPr id="0" name="图片 314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746" y="3158"/>
                            <a:ext cx="1270" cy="29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7" name="Object 41"/>
              <p:cNvGraphicFramePr>
                <a:graphicFrameLocks noChangeAspect="1"/>
              </p:cNvGraphicFramePr>
              <p:nvPr/>
            </p:nvGraphicFramePr>
            <p:xfrm>
              <a:off x="930" y="3203"/>
              <a:ext cx="227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3" name="" r:id="rId5" imgW="279400" imgH="241300" progId="Equation.DSMT4">
                      <p:embed/>
                    </p:oleObj>
                  </mc:Choice>
                  <mc:Fallback>
                    <p:oleObj name="" r:id="rId5" imgW="279400" imgH="241300" progId="Equation.DSMT4">
                      <p:embed/>
                      <p:pic>
                        <p:nvPicPr>
                          <p:cNvPr id="0" name="图片 3142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930" y="3203"/>
                            <a:ext cx="227" cy="1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01" name="Group 52"/>
            <p:cNvGrpSpPr/>
            <p:nvPr/>
          </p:nvGrpSpPr>
          <p:grpSpPr>
            <a:xfrm>
              <a:off x="2971" y="3113"/>
              <a:ext cx="2605" cy="333"/>
              <a:chOff x="2971" y="3113"/>
              <a:chExt cx="2605" cy="333"/>
            </a:xfrm>
          </p:grpSpPr>
          <p:sp>
            <p:nvSpPr>
              <p:cNvPr id="12302" name="Rectangle 15"/>
              <p:cNvSpPr/>
              <p:nvPr/>
            </p:nvSpPr>
            <p:spPr>
              <a:xfrm>
                <a:off x="2971" y="3158"/>
                <a:ext cx="25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宋体" panose="02010600030101010101" pitchFamily="2" charset="-122"/>
                  </a:rPr>
                  <a:t>是被向量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 　</a:t>
                </a:r>
                <a:r>
                  <a:rPr lang="zh-CN" altLang="en-US" sz="2400" b="1" dirty="0">
                    <a:latin typeface="宋体" panose="02010600030101010101" pitchFamily="2" charset="-122"/>
                  </a:rPr>
                  <a:t>和基</a:t>
                </a:r>
                <a:r>
                  <a:rPr lang="zh-CN" altLang="en-US" sz="1100" dirty="0">
                    <a:latin typeface="Times New Roman" panose="02020603050405020304" pitchFamily="18" charset="0"/>
                  </a:rPr>
                  <a:t> </a:t>
                </a: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2303" name="Object 16"/>
              <p:cNvGraphicFramePr>
                <a:graphicFrameLocks noChangeAspect="1"/>
              </p:cNvGraphicFramePr>
              <p:nvPr/>
            </p:nvGraphicFramePr>
            <p:xfrm>
              <a:off x="4442" y="3113"/>
              <a:ext cx="1134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4" name="" r:id="rId7" imgW="1587500" imgH="431800" progId="Equation.DSMT4">
                      <p:embed/>
                    </p:oleObj>
                  </mc:Choice>
                  <mc:Fallback>
                    <p:oleObj name="" r:id="rId7" imgW="1587500" imgH="431800" progId="Equation.DSMT4">
                      <p:embed/>
                      <p:pic>
                        <p:nvPicPr>
                          <p:cNvPr id="0" name="图片 3143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442" y="3113"/>
                            <a:ext cx="1134" cy="3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4" name="Object 42"/>
              <p:cNvGraphicFramePr>
                <a:graphicFrameLocks noChangeAspect="1"/>
              </p:cNvGraphicFramePr>
              <p:nvPr/>
            </p:nvGraphicFramePr>
            <p:xfrm>
              <a:off x="3807" y="3203"/>
              <a:ext cx="227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6" name="" r:id="rId9" imgW="279400" imgH="241300" progId="Equation.DSMT4">
                      <p:embed/>
                    </p:oleObj>
                  </mc:Choice>
                  <mc:Fallback>
                    <p:oleObj name="" r:id="rId9" imgW="279400" imgH="241300" progId="Equation.DSMT4">
                      <p:embed/>
                      <p:pic>
                        <p:nvPicPr>
                          <p:cNvPr id="0" name="图片 3145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807" y="3203"/>
                            <a:ext cx="227" cy="1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6129" name="Group 49"/>
          <p:cNvGrpSpPr/>
          <p:nvPr/>
        </p:nvGrpSpPr>
        <p:grpSpPr>
          <a:xfrm>
            <a:off x="539750" y="4149725"/>
            <a:ext cx="8137525" cy="530225"/>
            <a:chOff x="385" y="3475"/>
            <a:chExt cx="5126" cy="334"/>
          </a:xfrm>
        </p:grpSpPr>
        <p:sp>
          <p:nvSpPr>
            <p:cNvPr id="12297" name="Rectangle 17"/>
            <p:cNvSpPr/>
            <p:nvPr/>
          </p:nvSpPr>
          <p:spPr>
            <a:xfrm>
              <a:off x="385" y="3521"/>
              <a:ext cx="512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宋体" panose="02010600030101010101" pitchFamily="2" charset="-122"/>
                </a:rPr>
                <a:t>唯一确定的．即向量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　 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在基　　　　　　下的坐标唯一的</a:t>
              </a:r>
              <a:r>
                <a:rPr lang="en-US" altLang="zh-CN" sz="2400" b="1" dirty="0">
                  <a:latin typeface="宋体" panose="02010600030101010101" pitchFamily="2" charset="-122"/>
                </a:rPr>
                <a:t>.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298" name="Object 18"/>
            <p:cNvGraphicFramePr>
              <a:graphicFrameLocks noChangeAspect="1"/>
            </p:cNvGraphicFramePr>
            <p:nvPr/>
          </p:nvGraphicFramePr>
          <p:xfrm>
            <a:off x="2835" y="3475"/>
            <a:ext cx="104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10" imgW="1587500" imgH="431800" progId="Equation.DSMT4">
                    <p:embed/>
                  </p:oleObj>
                </mc:Choice>
                <mc:Fallback>
                  <p:oleObj name="" r:id="rId10" imgW="1587500" imgH="431800" progId="Equation.DSMT4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835" y="3475"/>
                          <a:ext cx="1043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Object 44"/>
            <p:cNvGraphicFramePr>
              <a:graphicFrameLocks noChangeAspect="1"/>
            </p:cNvGraphicFramePr>
            <p:nvPr/>
          </p:nvGraphicFramePr>
          <p:xfrm>
            <a:off x="2200" y="3566"/>
            <a:ext cx="226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12" imgW="279400" imgH="241300" progId="Equation.DSMT4">
                    <p:embed/>
                  </p:oleObj>
                </mc:Choice>
                <mc:Fallback>
                  <p:oleObj name="" r:id="rId12" imgW="279400" imgH="241300" progId="Equation.DSMT4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00" y="3566"/>
                          <a:ext cx="226" cy="1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128" name="Group 48"/>
          <p:cNvGrpSpPr/>
          <p:nvPr/>
        </p:nvGrpSpPr>
        <p:grpSpPr>
          <a:xfrm>
            <a:off x="539750" y="4941888"/>
            <a:ext cx="6553200" cy="457200"/>
            <a:chOff x="340" y="3793"/>
            <a:chExt cx="4128" cy="288"/>
          </a:xfrm>
        </p:grpSpPr>
        <p:sp>
          <p:nvSpPr>
            <p:cNvPr id="12295" name="Rectangle 45"/>
            <p:cNvSpPr/>
            <p:nvPr/>
          </p:nvSpPr>
          <p:spPr>
            <a:xfrm>
              <a:off x="340" y="3793"/>
              <a:ext cx="41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宋体" panose="02010600030101010101" pitchFamily="2" charset="-122"/>
                </a:rPr>
                <a:t>但是，在不同基下　的坐标一般是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不同的．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296" name="Object 47"/>
            <p:cNvGraphicFramePr>
              <a:graphicFrameLocks noChangeAspect="1"/>
            </p:cNvGraphicFramePr>
            <p:nvPr/>
          </p:nvGraphicFramePr>
          <p:xfrm>
            <a:off x="1927" y="3838"/>
            <a:ext cx="227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13" imgW="279400" imgH="241300" progId="Equation.DSMT4">
                    <p:embed/>
                  </p:oleObj>
                </mc:Choice>
                <mc:Fallback>
                  <p:oleObj name="" r:id="rId13" imgW="279400" imgH="241300" progId="Equation.DSMT4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27" y="3838"/>
                          <a:ext cx="227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6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20" grpId="0"/>
    </p:bldLst>
  </p:timing>
</p:sld>
</file>

<file path=ppt/tags/tag1.xml><?xml version="1.0" encoding="utf-8"?>
<p:tagLst xmlns:p="http://schemas.openxmlformats.org/presentationml/2006/main">
  <p:tag name="KSO_WM_DOC_GUID" val="{dca1c8cf-d925-4d0c-89a3-0ef215fe9418}"/>
</p:tagLst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2154</Words>
  <Application>WPS 演示</Application>
  <PresentationFormat>全屏显示(4:3)</PresentationFormat>
  <Paragraphs>293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113</vt:i4>
      </vt:variant>
      <vt:variant>
        <vt:lpstr>幻灯片标题</vt:lpstr>
      </vt:variant>
      <vt:variant>
        <vt:i4>19</vt:i4>
      </vt:variant>
    </vt:vector>
  </HeadingPairs>
  <TitlesOfParts>
    <vt:vector size="142" baseType="lpstr">
      <vt:lpstr>Arial</vt:lpstr>
      <vt:lpstr>宋体</vt:lpstr>
      <vt:lpstr>Wingdings</vt:lpstr>
      <vt:lpstr>Times New Roman</vt:lpstr>
      <vt:lpstr>黑体</vt:lpstr>
      <vt:lpstr>楷体_GB2312</vt:lpstr>
      <vt:lpstr>新宋体</vt:lpstr>
      <vt:lpstr>微软雅黑</vt:lpstr>
      <vt:lpstr>Arial Unicode MS</vt:lpstr>
      <vt:lpstr>Layers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lyh</dc:creator>
  <cp:lastModifiedBy>Ggapsong</cp:lastModifiedBy>
  <cp:revision>123</cp:revision>
  <dcterms:created xsi:type="dcterms:W3CDTF">2004-02-16T07:34:02Z</dcterms:created>
  <dcterms:modified xsi:type="dcterms:W3CDTF">2019-04-12T09:30:57Z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