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16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63" r:id="rId11"/>
    <p:sldId id="295" r:id="rId12"/>
    <p:sldId id="264" r:id="rId13"/>
    <p:sldId id="298" r:id="rId14"/>
    <p:sldId id="265" r:id="rId15"/>
    <p:sldId id="266" r:id="rId16"/>
    <p:sldId id="299" r:id="rId17"/>
    <p:sldId id="317" r:id="rId18"/>
    <p:sldId id="318" r:id="rId19"/>
    <p:sldId id="319" r:id="rId20"/>
    <p:sldId id="320" r:id="rId21"/>
    <p:sldId id="321" r:id="rId22"/>
    <p:sldId id="268" r:id="rId23"/>
    <p:sldId id="269" r:id="rId24"/>
    <p:sldId id="301" r:id="rId25"/>
    <p:sldId id="302" r:id="rId26"/>
    <p:sldId id="303" r:id="rId27"/>
    <p:sldId id="271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CC0000"/>
    <a:srgbClr val="000099"/>
    <a:srgbClr val="99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/>
    <p:restoredTop sz="94660"/>
  </p:normalViewPr>
  <p:slideViewPr>
    <p:cSldViewPr showGuides="1">
      <p:cViewPr varScale="1">
        <p:scale>
          <a:sx n="86" d="100"/>
          <a:sy n="86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4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wmf"/><Relationship Id="rId5" Type="http://schemas.openxmlformats.org/officeDocument/2006/relationships/image" Target="../media/image90.wmf"/><Relationship Id="rId4" Type="http://schemas.openxmlformats.org/officeDocument/2006/relationships/image" Target="../media/image96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0" Type="http://schemas.openxmlformats.org/officeDocument/2006/relationships/image" Target="../media/image33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1DF6D-C4A6-4FC5-AA7F-A51F8E4D039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1042988" cy="4876800"/>
          </a:xfrm>
          <a:prstGeom prst="rect">
            <a:avLst/>
          </a:prstGeom>
          <a:solidFill>
            <a:srgbClr val="C4C3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684213" y="1412875"/>
            <a:ext cx="8077200" cy="304800"/>
            <a:chOff x="400" y="336"/>
            <a:chExt cx="5088" cy="19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Line 6"/>
            <p:cNvSpPr/>
            <p:nvPr/>
          </p:nvSpPr>
          <p:spPr>
            <a:xfrm>
              <a:off x="400" y="432"/>
              <a:ext cx="5088" cy="0"/>
            </a:xfrm>
            <a:prstGeom prst="line">
              <a:avLst/>
            </a:prstGeom>
            <a:ln w="444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1255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2813" y="6251575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BCEAEA-04AF-45C2-A92E-322C624BF7FC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E962F3-5C8D-4DCC-96D4-39116691DAC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GIF"/><Relationship Id="rId13" Type="http://schemas.openxmlformats.org/officeDocument/2006/relationships/image" Target="../media/image1.GI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468313" cy="4876800"/>
          </a:xfrm>
          <a:prstGeom prst="rect">
            <a:avLst/>
          </a:prstGeom>
          <a:solidFill>
            <a:srgbClr val="C7C6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/>
          <p:nvPr/>
        </p:nvSpPr>
        <p:spPr>
          <a:xfrm>
            <a:off x="468313" y="1052513"/>
            <a:ext cx="8305800" cy="0"/>
          </a:xfrm>
          <a:prstGeom prst="line">
            <a:avLst/>
          </a:prstGeom>
          <a:ln w="28575" cap="flat" cmpd="sng">
            <a:solidFill>
              <a:srgbClr val="8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20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C69A61-9261-4CFB-9F8D-745E3C055972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线性子空间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00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2506C5-870A-4E70-A117-945F72AEBD0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9"/>
          <p:cNvSpPr/>
          <p:nvPr/>
        </p:nvSpPr>
        <p:spPr>
          <a:xfrm flipV="1">
            <a:off x="0" y="4868863"/>
            <a:ext cx="468313" cy="7937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" name="Rectangle 1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7" name="Picture 13" descr="84">
            <a:hlinkClick r:id="" tooltip="下一页" action="ppaction://hlinkshowjump?jump=nex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72450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 descr="85">
            <a:hlinkClick r:id="" tooltip="上一页" action="ppaction://hlinkshowjump?jump=previous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67625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60.bin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3" Type="http://schemas.openxmlformats.org/officeDocument/2006/relationships/vmlDrawing" Target="../drawings/vmlDrawing1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74.wmf"/><Relationship Id="rId30" Type="http://schemas.openxmlformats.org/officeDocument/2006/relationships/oleObject" Target="../embeddings/oleObject78.bin"/><Relationship Id="rId3" Type="http://schemas.openxmlformats.org/officeDocument/2006/relationships/oleObject" Target="../embeddings/oleObject63.bin"/><Relationship Id="rId29" Type="http://schemas.openxmlformats.org/officeDocument/2006/relationships/oleObject" Target="../embeddings/oleObject77.bin"/><Relationship Id="rId28" Type="http://schemas.openxmlformats.org/officeDocument/2006/relationships/oleObject" Target="../embeddings/oleObject76.bin"/><Relationship Id="rId27" Type="http://schemas.openxmlformats.org/officeDocument/2006/relationships/image" Target="../media/image73.wmf"/><Relationship Id="rId26" Type="http://schemas.openxmlformats.org/officeDocument/2006/relationships/oleObject" Target="../embeddings/oleObject75.bin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70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oleObject" Target="../embeddings/oleObject90.bin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7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92.bin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4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90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9.wmf"/><Relationship Id="rId15" Type="http://schemas.openxmlformats.org/officeDocument/2006/relationships/vmlDrawing" Target="../drawings/vmlDrawing18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0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3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7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1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6.w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21.wmf"/><Relationship Id="rId12" Type="http://schemas.openxmlformats.org/officeDocument/2006/relationships/oleObject" Target="../embeddings/oleObject128.bin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slide" Target="slide5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3.w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6375" y="1701800"/>
            <a:ext cx="6192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线性子空间 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4931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6375" y="2852738"/>
            <a:ext cx="561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二、生成子空间 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493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333375"/>
            <a:ext cx="6732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4.4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线性子空间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/>
      <p:bldP spid="1249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284" name="Group 4"/>
          <p:cNvGrpSpPr/>
          <p:nvPr/>
        </p:nvGrpSpPr>
        <p:grpSpPr>
          <a:xfrm>
            <a:off x="684213" y="476250"/>
            <a:ext cx="7810500" cy="519113"/>
            <a:chOff x="521" y="2387"/>
            <a:chExt cx="4920" cy="327"/>
          </a:xfrm>
        </p:grpSpPr>
        <p:sp>
          <p:nvSpPr>
            <p:cNvPr id="13320" name="Rectangle 5"/>
            <p:cNvSpPr/>
            <p:nvPr/>
          </p:nvSpPr>
          <p:spPr>
            <a:xfrm>
              <a:off x="521" y="2387"/>
              <a:ext cx="37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99"/>
                  </a:solidFill>
                  <a:latin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b="1" dirty="0">
                  <a:latin typeface="宋体" panose="02010600030101010101" pitchFamily="2" charset="-122"/>
                </a:rPr>
                <a:t>　设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为数域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上的线性空间，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3858" y="2387"/>
            <a:ext cx="15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2413000" imgH="431800" progId="Equation.DSMT4">
                    <p:embed/>
                  </p:oleObj>
                </mc:Choice>
                <mc:Fallback>
                  <p:oleObj name="" r:id="rId1" imgW="2413000" imgH="4318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58" y="2387"/>
                          <a:ext cx="158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684213" y="1268413"/>
          <a:ext cx="8180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7467600" imgH="495300" progId="Equation.DSMT4">
                  <p:embed/>
                </p:oleObj>
              </mc:Choice>
              <mc:Fallback>
                <p:oleObj name="" r:id="rId3" imgW="7467600" imgH="495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68413"/>
                        <a:ext cx="818038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/>
          <p:nvPr/>
        </p:nvSpPr>
        <p:spPr>
          <a:xfrm>
            <a:off x="757238" y="2133600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的运算作成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的一个子空间．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97293" name="Group 13"/>
          <p:cNvGrpSpPr/>
          <p:nvPr/>
        </p:nvGrpSpPr>
        <p:grpSpPr>
          <a:xfrm>
            <a:off x="1817688" y="3195638"/>
            <a:ext cx="4032250" cy="863600"/>
            <a:chOff x="1145" y="2013"/>
            <a:chExt cx="2540" cy="544"/>
          </a:xfrm>
        </p:grpSpPr>
        <p:sp>
          <p:nvSpPr>
            <p:cNvPr id="13318" name="AutoShape 10"/>
            <p:cNvSpPr/>
            <p:nvPr/>
          </p:nvSpPr>
          <p:spPr>
            <a:xfrm>
              <a:off x="1145" y="2013"/>
              <a:ext cx="2540" cy="544"/>
            </a:xfrm>
            <a:prstGeom prst="borderCallout2">
              <a:avLst>
                <a:gd name="adj1" fmla="val 13236"/>
                <a:gd name="adj2" fmla="val 101889"/>
                <a:gd name="adj3" fmla="val 13236"/>
                <a:gd name="adj4" fmla="val 124093"/>
                <a:gd name="adj5" fmla="val -156250"/>
                <a:gd name="adj6" fmla="val 131537"/>
              </a:avLst>
            </a:prstGeom>
            <a:solidFill>
              <a:schemeClr val="accent1">
                <a:alpha val="5098"/>
              </a:schemeClr>
            </a:solidFill>
            <a:ln w="9525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　　　　　　的一切线性组合所成集合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9" name="Object 11"/>
            <p:cNvGraphicFramePr>
              <a:graphicFrameLocks noChangeAspect="1"/>
            </p:cNvGraphicFramePr>
            <p:nvPr/>
          </p:nvGraphicFramePr>
          <p:xfrm>
            <a:off x="1401" y="2024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1777365" imgH="431800" progId="Equation.DSMT4">
                    <p:embed/>
                  </p:oleObj>
                </mc:Choice>
                <mc:Fallback>
                  <p:oleObj name="" r:id="rId5" imgW="1777365" imgH="4318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01" y="2024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66" name="Group 1042"/>
          <p:cNvGrpSpPr/>
          <p:nvPr/>
        </p:nvGrpSpPr>
        <p:grpSpPr>
          <a:xfrm>
            <a:off x="684213" y="3789363"/>
            <a:ext cx="6237287" cy="774700"/>
            <a:chOff x="480" y="2615"/>
            <a:chExt cx="3929" cy="488"/>
          </a:xfrm>
        </p:grpSpPr>
        <p:sp>
          <p:nvSpPr>
            <p:cNvPr id="14353" name="Rectangle 1035"/>
            <p:cNvSpPr/>
            <p:nvPr/>
          </p:nvSpPr>
          <p:spPr>
            <a:xfrm>
              <a:off x="480" y="2615"/>
              <a:ext cx="3929" cy="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称为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的由                     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生成的子空间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4" name="Object 1036"/>
            <p:cNvGraphicFramePr>
              <a:graphicFrameLocks noChangeAspect="1"/>
            </p:cNvGraphicFramePr>
            <p:nvPr/>
          </p:nvGraphicFramePr>
          <p:xfrm>
            <a:off x="1632" y="2784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1777365" imgH="431800" progId="Equation.DSMT4">
                    <p:embed/>
                  </p:oleObj>
                </mc:Choice>
                <mc:Fallback>
                  <p:oleObj name="" r:id="rId1" imgW="1777365" imgH="4318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32" y="2784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4813"/>
            <a:ext cx="8534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二、一类重要的子空间</a:t>
            </a:r>
            <a:b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            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生成子空间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7651" name="Rectangle 1027"/>
          <p:cNvSpPr/>
          <p:nvPr/>
        </p:nvSpPr>
        <p:spPr>
          <a:xfrm>
            <a:off x="755650" y="1844675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为数域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上的线性空间，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1029"/>
          <p:cNvSpPr/>
          <p:nvPr/>
        </p:nvSpPr>
        <p:spPr>
          <a:xfrm>
            <a:off x="827088" y="25654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则子空间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7662" name="Group 1038"/>
          <p:cNvGrpSpPr/>
          <p:nvPr/>
        </p:nvGrpSpPr>
        <p:grpSpPr>
          <a:xfrm>
            <a:off x="5980113" y="1844675"/>
            <a:ext cx="2782887" cy="519113"/>
            <a:chOff x="3628" y="1344"/>
            <a:chExt cx="1753" cy="327"/>
          </a:xfrm>
        </p:grpSpPr>
        <p:graphicFrame>
          <p:nvGraphicFramePr>
            <p:cNvPr id="14351" name="Object 1028"/>
            <p:cNvGraphicFramePr>
              <a:graphicFrameLocks noChangeAspect="1"/>
            </p:cNvGraphicFramePr>
            <p:nvPr/>
          </p:nvGraphicFramePr>
          <p:xfrm>
            <a:off x="3628" y="1392"/>
            <a:ext cx="15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2413000" imgH="431800" progId="Equation.DSMT4">
                    <p:embed/>
                  </p:oleObj>
                </mc:Choice>
                <mc:Fallback>
                  <p:oleObj name="" r:id="rId3" imgW="2413000" imgH="4318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8" y="1392"/>
                          <a:ext cx="15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1030"/>
            <p:cNvSpPr/>
            <p:nvPr/>
          </p:nvSpPr>
          <p:spPr>
            <a:xfrm>
              <a:off x="5040" y="134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27655" name="Object 1031"/>
          <p:cNvGraphicFramePr>
            <a:graphicFrameLocks noChangeAspect="1"/>
          </p:cNvGraphicFramePr>
          <p:nvPr/>
        </p:nvGraphicFramePr>
        <p:xfrm>
          <a:off x="581025" y="3276600"/>
          <a:ext cx="8089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7073900" imgH="495300" progId="Equation.DSMT4">
                  <p:embed/>
                </p:oleObj>
              </mc:Choice>
              <mc:Fallback>
                <p:oleObj name="" r:id="rId5" imgW="7073900" imgH="495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25" y="3276600"/>
                        <a:ext cx="80899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7" name="Group 1043"/>
          <p:cNvGrpSpPr/>
          <p:nvPr/>
        </p:nvGrpSpPr>
        <p:grpSpPr>
          <a:xfrm>
            <a:off x="684213" y="4652963"/>
            <a:ext cx="3567112" cy="533400"/>
            <a:chOff x="480" y="3168"/>
            <a:chExt cx="2247" cy="336"/>
          </a:xfrm>
        </p:grpSpPr>
        <p:sp>
          <p:nvSpPr>
            <p:cNvPr id="14349" name="Rectangle 1040"/>
            <p:cNvSpPr/>
            <p:nvPr/>
          </p:nvSpPr>
          <p:spPr>
            <a:xfrm>
              <a:off x="480" y="3168"/>
              <a:ext cx="2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记作                          ．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0" name="Object 1037"/>
            <p:cNvGraphicFramePr>
              <a:graphicFrameLocks noChangeAspect="1"/>
            </p:cNvGraphicFramePr>
            <p:nvPr/>
          </p:nvGraphicFramePr>
          <p:xfrm>
            <a:off x="988" y="3232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2286000" imgH="431800" progId="Equation.DSMT4">
                    <p:embed/>
                  </p:oleObj>
                </mc:Choice>
                <mc:Fallback>
                  <p:oleObj name="" r:id="rId7" imgW="2286000" imgH="4318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88" y="3232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72" name="Group 1048"/>
          <p:cNvGrpSpPr/>
          <p:nvPr/>
        </p:nvGrpSpPr>
        <p:grpSpPr>
          <a:xfrm>
            <a:off x="684213" y="5157788"/>
            <a:ext cx="7777162" cy="774700"/>
            <a:chOff x="476" y="3294"/>
            <a:chExt cx="4899" cy="488"/>
          </a:xfrm>
        </p:grpSpPr>
        <p:sp>
          <p:nvSpPr>
            <p:cNvPr id="14346" name="Rectangle 1045"/>
            <p:cNvSpPr/>
            <p:nvPr/>
          </p:nvSpPr>
          <p:spPr>
            <a:xfrm>
              <a:off x="476" y="3294"/>
              <a:ext cx="4899" cy="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称　　　　　 为      　　　　　的一组 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生成元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7" name="Object 1046"/>
            <p:cNvGraphicFramePr>
              <a:graphicFrameLocks noChangeAspect="1"/>
            </p:cNvGraphicFramePr>
            <p:nvPr/>
          </p:nvGraphicFramePr>
          <p:xfrm>
            <a:off x="823" y="3430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9" imgW="1777365" imgH="431800" progId="Equation.DSMT4">
                    <p:embed/>
                  </p:oleObj>
                </mc:Choice>
                <mc:Fallback>
                  <p:oleObj name="" r:id="rId9" imgW="1777365" imgH="4318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23" y="3430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047"/>
            <p:cNvGraphicFramePr>
              <a:graphicFrameLocks noChangeAspect="1"/>
            </p:cNvGraphicFramePr>
            <p:nvPr/>
          </p:nvGraphicFramePr>
          <p:xfrm>
            <a:off x="2180" y="3430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1" imgW="2286000" imgH="431800" progId="Equation.DSMT4">
                    <p:embed/>
                  </p:oleObj>
                </mc:Choice>
                <mc:Fallback>
                  <p:oleObj name="" r:id="rId11" imgW="2286000" imgH="4318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80" y="3430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dvAuto="1000" build="p"/>
      <p:bldP spid="27651" grpId="0" build="p"/>
      <p:bldP spid="276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7" name="Rectangle 5"/>
          <p:cNvSpPr/>
          <p:nvPr/>
        </p:nvSpPr>
        <p:spPr>
          <a:xfrm>
            <a:off x="539750" y="404813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宋体" panose="02010600030101010101" pitchFamily="2" charset="-122"/>
              </a:rPr>
              <a:t>　在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042988" y="5013325"/>
          <a:ext cx="4087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924300" imgH="482600" progId="Equation.DSMT4">
                  <p:embed/>
                </p:oleObj>
              </mc:Choice>
              <mc:Fallback>
                <p:oleObj name="" r:id="rId1" imgW="3924300" imgH="482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5013325"/>
                        <a:ext cx="408781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547813" y="1052513"/>
          <a:ext cx="5740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130800" imgH="558800" progId="Equation.DSMT4">
                  <p:embed/>
                </p:oleObj>
              </mc:Choice>
              <mc:Fallback>
                <p:oleObj name="" r:id="rId3" imgW="5130800" imgH="558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052513"/>
                        <a:ext cx="57404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Rectangle 9"/>
          <p:cNvSpPr/>
          <p:nvPr/>
        </p:nvSpPr>
        <p:spPr>
          <a:xfrm>
            <a:off x="611188" y="1628775"/>
            <a:ext cx="4248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</a:rPr>
              <a:t>一组基，</a:t>
            </a:r>
            <a:endParaRPr lang="zh-CN" altLang="en-US" b="1" i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3203575" y="1628775"/>
          <a:ext cx="37449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568700" imgH="482600" progId="Equation.DSMT4">
                  <p:embed/>
                </p:oleObj>
              </mc:Choice>
              <mc:Fallback>
                <p:oleObj name="" r:id="rId5" imgW="3568700" imgH="482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1628775"/>
                        <a:ext cx="374491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755650" y="2349500"/>
          <a:ext cx="4835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4343400" imgH="444500" progId="Equation.DSMT4">
                  <p:embed/>
                </p:oleObj>
              </mc:Choice>
              <mc:Fallback>
                <p:oleObj name="" r:id="rId7" imgW="4343400" imgH="444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2349500"/>
                        <a:ext cx="48355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755650" y="2997200"/>
          <a:ext cx="41767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3924300" imgH="482600" progId="Equation.DSMT4">
                  <p:embed/>
                </p:oleObj>
              </mc:Choice>
              <mc:Fallback>
                <p:oleObj name="" r:id="rId9" imgW="3924300" imgH="482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2997200"/>
                        <a:ext cx="417671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Rectangle 14"/>
          <p:cNvSpPr/>
          <p:nvPr/>
        </p:nvSpPr>
        <p:spPr>
          <a:xfrm>
            <a:off x="684213" y="3716338"/>
            <a:ext cx="5111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即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由它的一组基生成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0368" name="Rectangle 16"/>
          <p:cNvSpPr/>
          <p:nvPr/>
        </p:nvSpPr>
        <p:spPr>
          <a:xfrm>
            <a:off x="827088" y="4365625"/>
            <a:ext cx="460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类似地，还有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2051050" y="5516563"/>
          <a:ext cx="650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6502400" imgH="596900" progId="Equation.DSMT4">
                  <p:embed/>
                </p:oleObj>
              </mc:Choice>
              <mc:Fallback>
                <p:oleObj name="" r:id="rId11" imgW="6502400" imgH="596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050" y="5516563"/>
                        <a:ext cx="6502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0" name="AutoShape 18"/>
          <p:cNvSpPr/>
          <p:nvPr/>
        </p:nvSpPr>
        <p:spPr>
          <a:xfrm>
            <a:off x="5149850" y="2565400"/>
            <a:ext cx="4067175" cy="1655763"/>
          </a:xfrm>
          <a:prstGeom prst="cloudCallout">
            <a:avLst>
              <a:gd name="adj1" fmla="val -32787"/>
              <a:gd name="adj2" fmla="val 88065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事实上，任一有限维线性空间都可由它的一组基生成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61" grpId="0"/>
      <p:bldP spid="100366" grpId="0"/>
      <p:bldP spid="100368" grpId="0"/>
      <p:bldP spid="1003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9750" y="333375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有关结论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6652" name="Group 28"/>
          <p:cNvGrpSpPr/>
          <p:nvPr/>
        </p:nvGrpSpPr>
        <p:grpSpPr>
          <a:xfrm>
            <a:off x="468313" y="908050"/>
            <a:ext cx="8281987" cy="1457325"/>
            <a:chOff x="385" y="572"/>
            <a:chExt cx="5217" cy="918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385" y="572"/>
              <a:ext cx="5217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1、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维线性空间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的任一子空间，  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的一组基，则有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405" name="Object 5"/>
            <p:cNvGraphicFramePr>
              <a:graphicFrameLocks noChangeAspect="1"/>
            </p:cNvGraphicFramePr>
            <p:nvPr/>
          </p:nvGraphicFramePr>
          <p:xfrm>
            <a:off x="4304" y="712"/>
            <a:ext cx="12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1777365" imgH="431800" progId="Equation.DSMT4">
                    <p:embed/>
                  </p:oleObj>
                </mc:Choice>
                <mc:Fallback>
                  <p:oleObj name="" r:id="rId1" imgW="1777365" imgH="431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04" y="712"/>
                          <a:ext cx="1225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6"/>
            <p:cNvGraphicFramePr>
              <a:graphicFrameLocks noChangeAspect="1"/>
            </p:cNvGraphicFramePr>
            <p:nvPr/>
          </p:nvGraphicFramePr>
          <p:xfrm>
            <a:off x="2532" y="1162"/>
            <a:ext cx="201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2997200" imgH="431800" progId="Equation.DSMT4">
                    <p:embed/>
                  </p:oleObj>
                </mc:Choice>
                <mc:Fallback>
                  <p:oleObj name="" r:id="rId3" imgW="2997200" imgH="4318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2" y="1162"/>
                          <a:ext cx="201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39750" y="23495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663" name="Group 39"/>
          <p:cNvGrpSpPr/>
          <p:nvPr/>
        </p:nvGrpSpPr>
        <p:grpSpPr>
          <a:xfrm>
            <a:off x="539750" y="2781300"/>
            <a:ext cx="8001000" cy="1457325"/>
            <a:chOff x="452" y="1938"/>
            <a:chExt cx="5040" cy="918"/>
          </a:xfrm>
        </p:grpSpPr>
        <p:sp>
          <p:nvSpPr>
            <p:cNvPr id="16400" name="Rectangle 10"/>
            <p:cNvSpPr/>
            <p:nvPr/>
          </p:nvSpPr>
          <p:spPr>
            <a:xfrm>
              <a:off x="452" y="1938"/>
              <a:ext cx="5040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）           ；           为线性空间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中的两组向量，则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1" name="Object 12"/>
            <p:cNvGraphicFramePr>
              <a:graphicFrameLocks noChangeAspect="1"/>
            </p:cNvGraphicFramePr>
            <p:nvPr/>
          </p:nvGraphicFramePr>
          <p:xfrm>
            <a:off x="2290" y="2069"/>
            <a:ext cx="122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1803400" imgH="431800" progId="Equation.DSMT4">
                    <p:embed/>
                  </p:oleObj>
                </mc:Choice>
                <mc:Fallback>
                  <p:oleObj name="" r:id="rId5" imgW="1803400" imgH="4318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90" y="2069"/>
                          <a:ext cx="122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3"/>
            <p:cNvGraphicFramePr>
              <a:graphicFrameLocks noChangeAspect="1"/>
            </p:cNvGraphicFramePr>
            <p:nvPr/>
          </p:nvGraphicFramePr>
          <p:xfrm>
            <a:off x="1967" y="2523"/>
            <a:ext cx="332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4927600" imgH="431800" progId="Equation.DSMT4">
                    <p:embed/>
                  </p:oleObj>
                </mc:Choice>
                <mc:Fallback>
                  <p:oleObj name="" r:id="rId7" imgW="4927600" imgH="4318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67" y="2523"/>
                          <a:ext cx="332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29"/>
            <p:cNvGraphicFramePr>
              <a:graphicFrameLocks noChangeAspect="1"/>
            </p:cNvGraphicFramePr>
            <p:nvPr/>
          </p:nvGraphicFramePr>
          <p:xfrm>
            <a:off x="839" y="2069"/>
            <a:ext cx="127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9" imgW="1777365" imgH="431800" progId="Equation.DSMT4">
                    <p:embed/>
                  </p:oleObj>
                </mc:Choice>
                <mc:Fallback>
                  <p:oleObj name="" r:id="rId9" imgW="1777365" imgH="4318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39" y="2069"/>
                          <a:ext cx="127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64" name="Group 40"/>
          <p:cNvGrpSpPr/>
          <p:nvPr/>
        </p:nvGrpSpPr>
        <p:grpSpPr>
          <a:xfrm>
            <a:off x="971550" y="4365625"/>
            <a:ext cx="7316788" cy="519113"/>
            <a:chOff x="476" y="2886"/>
            <a:chExt cx="4609" cy="327"/>
          </a:xfrm>
        </p:grpSpPr>
        <p:sp>
          <p:nvSpPr>
            <p:cNvPr id="16397" name="Rectangle 18"/>
            <p:cNvSpPr/>
            <p:nvPr/>
          </p:nvSpPr>
          <p:spPr>
            <a:xfrm>
              <a:off x="2109" y="2886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与             等价．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8" name="Object 30"/>
            <p:cNvGraphicFramePr>
              <a:graphicFrameLocks noChangeAspect="1"/>
            </p:cNvGraphicFramePr>
            <p:nvPr/>
          </p:nvGraphicFramePr>
          <p:xfrm>
            <a:off x="476" y="2886"/>
            <a:ext cx="159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" imgW="2235200" imgH="431800" progId="Equation.DSMT4">
                    <p:embed/>
                  </p:oleObj>
                </mc:Choice>
                <mc:Fallback>
                  <p:oleObj name="" r:id="rId11" imgW="2235200" imgH="4318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6" y="2886"/>
                          <a:ext cx="1596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31"/>
            <p:cNvGraphicFramePr>
              <a:graphicFrameLocks noChangeAspect="1"/>
            </p:cNvGraphicFramePr>
            <p:nvPr/>
          </p:nvGraphicFramePr>
          <p:xfrm>
            <a:off x="2517" y="2886"/>
            <a:ext cx="122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1803400" imgH="431800" progId="Equation.DSMT4">
                    <p:embed/>
                  </p:oleObj>
                </mc:Choice>
                <mc:Fallback>
                  <p:oleObj name="" r:id="rId13" imgW="1803400" imgH="4318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" y="2886"/>
                          <a:ext cx="122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61" name="Group 37"/>
          <p:cNvGrpSpPr/>
          <p:nvPr/>
        </p:nvGrpSpPr>
        <p:grpSpPr>
          <a:xfrm>
            <a:off x="539750" y="5013325"/>
            <a:ext cx="6934200" cy="519113"/>
            <a:chOff x="567" y="3303"/>
            <a:chExt cx="4368" cy="327"/>
          </a:xfrm>
        </p:grpSpPr>
        <p:sp>
          <p:nvSpPr>
            <p:cNvPr id="16395" name="Rectangle 21"/>
            <p:cNvSpPr/>
            <p:nvPr/>
          </p:nvSpPr>
          <p:spPr>
            <a:xfrm>
              <a:off x="567" y="3303"/>
              <a:ext cx="43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）生成子空间               的维数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6" name="Object 32"/>
            <p:cNvGraphicFramePr>
              <a:graphicFrameLocks noChangeAspect="1"/>
            </p:cNvGraphicFramePr>
            <p:nvPr/>
          </p:nvGraphicFramePr>
          <p:xfrm>
            <a:off x="2154" y="3316"/>
            <a:ext cx="15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4" imgW="2286000" imgH="431800" progId="Equation.DSMT4">
                    <p:embed/>
                  </p:oleObj>
                </mc:Choice>
                <mc:Fallback>
                  <p:oleObj name="" r:id="rId14" imgW="2286000" imgH="431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54" y="3316"/>
                          <a:ext cx="156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62" name="Group 38"/>
          <p:cNvGrpSpPr/>
          <p:nvPr/>
        </p:nvGrpSpPr>
        <p:grpSpPr>
          <a:xfrm>
            <a:off x="1042988" y="5661025"/>
            <a:ext cx="6335712" cy="519113"/>
            <a:chOff x="431" y="3612"/>
            <a:chExt cx="3991" cy="327"/>
          </a:xfrm>
        </p:grpSpPr>
        <p:sp>
          <p:nvSpPr>
            <p:cNvPr id="16393" name="Rectangle 34"/>
            <p:cNvSpPr/>
            <p:nvPr/>
          </p:nvSpPr>
          <p:spPr>
            <a:xfrm>
              <a:off x="431" y="3612"/>
              <a:ext cx="39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＝向量组            的秩．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6394" name="Object 36"/>
            <p:cNvGraphicFramePr>
              <a:graphicFrameLocks noChangeAspect="1"/>
            </p:cNvGraphicFramePr>
            <p:nvPr/>
          </p:nvGraphicFramePr>
          <p:xfrm>
            <a:off x="1429" y="3612"/>
            <a:ext cx="127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6" imgW="1777365" imgH="431800" progId="Equation.DSMT4">
                    <p:embed/>
                  </p:oleObj>
                </mc:Choice>
                <mc:Fallback>
                  <p:oleObj name="" r:id="rId16" imgW="1777365" imgH="4318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29" y="3612"/>
                          <a:ext cx="127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75" name="Group 75"/>
          <p:cNvGrpSpPr/>
          <p:nvPr/>
        </p:nvGrpSpPr>
        <p:grpSpPr>
          <a:xfrm>
            <a:off x="900113" y="404813"/>
            <a:ext cx="6800850" cy="519112"/>
            <a:chOff x="521" y="210"/>
            <a:chExt cx="4284" cy="327"/>
          </a:xfrm>
        </p:grpSpPr>
        <p:sp>
          <p:nvSpPr>
            <p:cNvPr id="17446" name="Rectangle 4"/>
            <p:cNvSpPr/>
            <p:nvPr/>
          </p:nvSpPr>
          <p:spPr>
            <a:xfrm>
              <a:off x="521" y="210"/>
              <a:ext cx="23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证：</a:t>
              </a:r>
              <a:r>
                <a:rPr lang="zh-CN" altLang="en-US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）若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47" name="Object 5"/>
            <p:cNvGraphicFramePr>
              <a:graphicFrameLocks noChangeAspect="1"/>
            </p:cNvGraphicFramePr>
            <p:nvPr/>
          </p:nvGraphicFramePr>
          <p:xfrm>
            <a:off x="1701" y="255"/>
            <a:ext cx="31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4927600" imgH="431800" progId="Equation.DSMT4">
                    <p:embed/>
                  </p:oleObj>
                </mc:Choice>
                <mc:Fallback>
                  <p:oleObj name="" r:id="rId1" imgW="4927600" imgH="4318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01" y="255"/>
                          <a:ext cx="31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76" name="Group 76"/>
          <p:cNvGrpSpPr/>
          <p:nvPr/>
        </p:nvGrpSpPr>
        <p:grpSpPr>
          <a:xfrm>
            <a:off x="539750" y="1052513"/>
            <a:ext cx="7791450" cy="519112"/>
            <a:chOff x="385" y="572"/>
            <a:chExt cx="4908" cy="327"/>
          </a:xfrm>
        </p:grpSpPr>
        <p:sp>
          <p:nvSpPr>
            <p:cNvPr id="17442" name="Rectangle 6"/>
            <p:cNvSpPr/>
            <p:nvPr/>
          </p:nvSpPr>
          <p:spPr>
            <a:xfrm>
              <a:off x="385" y="572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则对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43" name="Object 8"/>
            <p:cNvGraphicFramePr>
              <a:graphicFrameLocks noChangeAspect="1"/>
            </p:cNvGraphicFramePr>
            <p:nvPr/>
          </p:nvGraphicFramePr>
          <p:xfrm>
            <a:off x="975" y="618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2540000" imgH="431800" progId="Equation.DSMT4">
                    <p:embed/>
                  </p:oleObj>
                </mc:Choice>
                <mc:Fallback>
                  <p:oleObj name="" r:id="rId3" imgW="2540000" imgH="4318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5" y="618"/>
                          <a:ext cx="160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4" name="Rectangle 10"/>
            <p:cNvSpPr/>
            <p:nvPr/>
          </p:nvSpPr>
          <p:spPr>
            <a:xfrm>
              <a:off x="2653" y="572"/>
              <a:ext cx="26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有　               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45" name="Object 11"/>
            <p:cNvGraphicFramePr>
              <a:graphicFrameLocks noChangeAspect="1"/>
            </p:cNvGraphicFramePr>
            <p:nvPr/>
          </p:nvGraphicFramePr>
          <p:xfrm>
            <a:off x="2989" y="618"/>
            <a:ext cx="18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2984500" imgH="431800" progId="Equation.DSMT4">
                    <p:embed/>
                  </p:oleObj>
                </mc:Choice>
                <mc:Fallback>
                  <p:oleObj name="" r:id="rId5" imgW="2984500" imgH="431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9" y="618"/>
                          <a:ext cx="188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54" name="Group 54"/>
          <p:cNvGrpSpPr/>
          <p:nvPr/>
        </p:nvGrpSpPr>
        <p:grpSpPr>
          <a:xfrm>
            <a:off x="539750" y="1701800"/>
            <a:ext cx="6002338" cy="519113"/>
            <a:chOff x="476" y="981"/>
            <a:chExt cx="3781" cy="327"/>
          </a:xfrm>
        </p:grpSpPr>
        <p:sp>
          <p:nvSpPr>
            <p:cNvPr id="17438" name="Rectangle 13"/>
            <p:cNvSpPr/>
            <p:nvPr/>
          </p:nvSpPr>
          <p:spPr>
            <a:xfrm>
              <a:off x="476" y="981"/>
              <a:ext cx="1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从而　 可被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39" name="Object 16"/>
            <p:cNvGraphicFramePr>
              <a:graphicFrameLocks noChangeAspect="1"/>
            </p:cNvGraphicFramePr>
            <p:nvPr/>
          </p:nvGraphicFramePr>
          <p:xfrm>
            <a:off x="1837" y="1026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1803400" imgH="431800" progId="Equation.DSMT4">
                    <p:embed/>
                  </p:oleObj>
                </mc:Choice>
                <mc:Fallback>
                  <p:oleObj name="" r:id="rId7" imgW="18034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7" y="1026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0" name="Object 51"/>
            <p:cNvGraphicFramePr>
              <a:graphicFrameLocks noChangeAspect="1"/>
            </p:cNvGraphicFramePr>
            <p:nvPr/>
          </p:nvGraphicFramePr>
          <p:xfrm>
            <a:off x="1066" y="1026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9" imgW="330200" imgH="431800" progId="Equation.DSMT4">
                    <p:embed/>
                  </p:oleObj>
                </mc:Choice>
                <mc:Fallback>
                  <p:oleObj name="" r:id="rId9" imgW="330200" imgH="431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6" y="1026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Rectangle 53"/>
            <p:cNvSpPr/>
            <p:nvPr/>
          </p:nvSpPr>
          <p:spPr>
            <a:xfrm>
              <a:off x="3016" y="981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线性表出；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5677" name="Group 77"/>
          <p:cNvGrpSpPr/>
          <p:nvPr/>
        </p:nvGrpSpPr>
        <p:grpSpPr>
          <a:xfrm>
            <a:off x="971550" y="2405063"/>
            <a:ext cx="8748713" cy="519112"/>
            <a:chOff x="249" y="1344"/>
            <a:chExt cx="5511" cy="327"/>
          </a:xfrm>
        </p:grpSpPr>
        <p:sp>
          <p:nvSpPr>
            <p:cNvPr id="17435" name="Rectangle 19"/>
            <p:cNvSpPr/>
            <p:nvPr/>
          </p:nvSpPr>
          <p:spPr>
            <a:xfrm>
              <a:off x="249" y="1344"/>
              <a:ext cx="55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同理每一个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　　　</a:t>
              </a:r>
              <a:r>
                <a:rPr lang="zh-CN" altLang="en-US" b="1" dirty="0">
                  <a:latin typeface="宋体" panose="02010600030101010101" pitchFamily="2" charset="-122"/>
                </a:rPr>
                <a:t>也可被　　　　　 线性表出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r>
                <a:rPr lang="en-US" altLang="zh-CN" sz="1100" dirty="0">
                  <a:latin typeface="Times New Roman" panose="02020603050405020304" pitchFamily="18" charset="0"/>
                </a:rPr>
                <a:t> </a:t>
              </a:r>
              <a:endParaRPr lang="en-US" altLang="zh-CN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36" name="Object 55"/>
            <p:cNvGraphicFramePr>
              <a:graphicFrameLocks noChangeAspect="1"/>
            </p:cNvGraphicFramePr>
            <p:nvPr/>
          </p:nvGraphicFramePr>
          <p:xfrm>
            <a:off x="2381" y="1344"/>
            <a:ext cx="12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1" imgW="1777365" imgH="431800" progId="Equation.DSMT4">
                    <p:embed/>
                  </p:oleObj>
                </mc:Choice>
                <mc:Fallback>
                  <p:oleObj name="" r:id="rId11" imgW="1777365" imgH="431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81" y="1344"/>
                          <a:ext cx="1217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56"/>
            <p:cNvGraphicFramePr>
              <a:graphicFrameLocks noChangeAspect="1"/>
            </p:cNvGraphicFramePr>
            <p:nvPr/>
          </p:nvGraphicFramePr>
          <p:xfrm>
            <a:off x="1474" y="1344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342900" imgH="431800" progId="Equation.DSMT4">
                    <p:embed/>
                  </p:oleObj>
                </mc:Choice>
                <mc:Fallback>
                  <p:oleObj name="" r:id="rId13" imgW="342900" imgH="4318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74" y="1344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78" name="Group 78"/>
          <p:cNvGrpSpPr/>
          <p:nvPr/>
        </p:nvGrpSpPr>
        <p:grpSpPr>
          <a:xfrm>
            <a:off x="539750" y="2997200"/>
            <a:ext cx="7748588" cy="590550"/>
            <a:chOff x="385" y="1797"/>
            <a:chExt cx="4881" cy="372"/>
          </a:xfrm>
        </p:grpSpPr>
        <p:sp>
          <p:nvSpPr>
            <p:cNvPr id="17431" name="Rectangle 21"/>
            <p:cNvSpPr/>
            <p:nvPr/>
          </p:nvSpPr>
          <p:spPr>
            <a:xfrm>
              <a:off x="385" y="1797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所以，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2" name="Rectangle 58"/>
            <p:cNvSpPr/>
            <p:nvPr/>
          </p:nvSpPr>
          <p:spPr>
            <a:xfrm>
              <a:off x="2290" y="1842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与           等价．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33" name="Object 59"/>
            <p:cNvGraphicFramePr>
              <a:graphicFrameLocks noChangeAspect="1"/>
            </p:cNvGraphicFramePr>
            <p:nvPr/>
          </p:nvGraphicFramePr>
          <p:xfrm>
            <a:off x="975" y="1842"/>
            <a:ext cx="130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1968500" imgH="431800" progId="Equation.DSMT4">
                    <p:embed/>
                  </p:oleObj>
                </mc:Choice>
                <mc:Fallback>
                  <p:oleObj name="" r:id="rId15" imgW="1968500" imgH="4318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5" y="1842"/>
                          <a:ext cx="1301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60"/>
            <p:cNvGraphicFramePr>
              <a:graphicFrameLocks noChangeAspect="1"/>
            </p:cNvGraphicFramePr>
            <p:nvPr/>
          </p:nvGraphicFramePr>
          <p:xfrm>
            <a:off x="2653" y="1842"/>
            <a:ext cx="11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7" imgW="1803400" imgH="431800" progId="Equation.DSMT4">
                    <p:embed/>
                  </p:oleObj>
                </mc:Choice>
                <mc:Fallback>
                  <p:oleObj name="" r:id="rId17" imgW="1803400" imgH="4318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53" y="1842"/>
                          <a:ext cx="113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88" name="Group 88"/>
          <p:cNvGrpSpPr/>
          <p:nvPr/>
        </p:nvGrpSpPr>
        <p:grpSpPr>
          <a:xfrm>
            <a:off x="539750" y="4437063"/>
            <a:ext cx="8893175" cy="519112"/>
            <a:chOff x="385" y="2659"/>
            <a:chExt cx="5602" cy="327"/>
          </a:xfrm>
        </p:grpSpPr>
        <p:grpSp>
          <p:nvGrpSpPr>
            <p:cNvPr id="17426" name="Group 84"/>
            <p:cNvGrpSpPr/>
            <p:nvPr/>
          </p:nvGrpSpPr>
          <p:grpSpPr>
            <a:xfrm>
              <a:off x="385" y="2659"/>
              <a:ext cx="5602" cy="327"/>
              <a:chOff x="385" y="2795"/>
              <a:chExt cx="5602" cy="327"/>
            </a:xfrm>
          </p:grpSpPr>
          <p:graphicFrame>
            <p:nvGraphicFramePr>
              <p:cNvPr id="17428" name="Object 30"/>
              <p:cNvGraphicFramePr>
                <a:graphicFrameLocks noChangeAspect="1"/>
              </p:cNvGraphicFramePr>
              <p:nvPr/>
            </p:nvGraphicFramePr>
            <p:xfrm>
              <a:off x="385" y="2795"/>
              <a:ext cx="19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9" imgW="3149600" imgH="431800" progId="Equation.DSMT4">
                      <p:embed/>
                    </p:oleObj>
                  </mc:Choice>
                  <mc:Fallback>
                    <p:oleObj name="" r:id="rId19" imgW="3149600" imgH="431800" progId="Equation.DSMT4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85" y="2795"/>
                            <a:ext cx="198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Rectangle 33"/>
              <p:cNvSpPr/>
              <p:nvPr/>
            </p:nvSpPr>
            <p:spPr>
              <a:xfrm>
                <a:off x="2336" y="2795"/>
                <a:ext cx="365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， </a:t>
                </a:r>
                <a:r>
                  <a:rPr lang="zh-CN" altLang="en-US" sz="20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可被         　线性表出，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7430" name="Object 73"/>
              <p:cNvGraphicFramePr>
                <a:graphicFrameLocks noChangeAspect="1"/>
              </p:cNvGraphicFramePr>
              <p:nvPr/>
            </p:nvGraphicFramePr>
            <p:xfrm>
              <a:off x="2562" y="2886"/>
              <a:ext cx="18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21" imgW="279400" imgH="241300" progId="Equation.DSMT4">
                      <p:embed/>
                    </p:oleObj>
                  </mc:Choice>
                  <mc:Fallback>
                    <p:oleObj name="" r:id="rId21" imgW="279400" imgH="2413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62" y="2886"/>
                            <a:ext cx="182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7" name="Object 71"/>
            <p:cNvGraphicFramePr>
              <a:graphicFrameLocks noChangeAspect="1"/>
            </p:cNvGraphicFramePr>
            <p:nvPr/>
          </p:nvGraphicFramePr>
          <p:xfrm>
            <a:off x="3288" y="2681"/>
            <a:ext cx="122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3" imgW="1777365" imgH="431800" progId="Equation.DSMT4">
                    <p:embed/>
                  </p:oleObj>
                </mc:Choice>
                <mc:Fallback>
                  <p:oleObj name="" r:id="rId23" imgW="1777365" imgH="4318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288" y="2681"/>
                          <a:ext cx="1225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90" name="Group 90"/>
          <p:cNvGrpSpPr/>
          <p:nvPr/>
        </p:nvGrpSpPr>
        <p:grpSpPr>
          <a:xfrm>
            <a:off x="468313" y="5086350"/>
            <a:ext cx="8401050" cy="519113"/>
            <a:chOff x="295" y="3067"/>
            <a:chExt cx="5292" cy="327"/>
          </a:xfrm>
        </p:grpSpPr>
        <p:sp>
          <p:nvSpPr>
            <p:cNvPr id="17423" name="Rectangle 67"/>
            <p:cNvSpPr/>
            <p:nvPr/>
          </p:nvSpPr>
          <p:spPr>
            <a:xfrm>
              <a:off x="295" y="3067"/>
              <a:ext cx="47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从而可被          线性表出，即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4" name="Object 72"/>
            <p:cNvGraphicFramePr>
              <a:graphicFrameLocks noChangeAspect="1"/>
            </p:cNvGraphicFramePr>
            <p:nvPr/>
          </p:nvGraphicFramePr>
          <p:xfrm>
            <a:off x="1292" y="3113"/>
            <a:ext cx="11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5" imgW="1803400" imgH="431800" progId="Equation.DSMT4">
                    <p:embed/>
                  </p:oleObj>
                </mc:Choice>
                <mc:Fallback>
                  <p:oleObj name="" r:id="rId25" imgW="1803400" imgH="4318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92" y="3113"/>
                          <a:ext cx="113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74"/>
            <p:cNvGraphicFramePr>
              <a:graphicFrameLocks noChangeAspect="1"/>
            </p:cNvGraphicFramePr>
            <p:nvPr/>
          </p:nvGraphicFramePr>
          <p:xfrm>
            <a:off x="3787" y="3113"/>
            <a:ext cx="18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6" imgW="2984500" imgH="431800" progId="Equation.DSMT4">
                    <p:embed/>
                  </p:oleObj>
                </mc:Choice>
                <mc:Fallback>
                  <p:oleObj name="" r:id="rId26" imgW="2984500" imgH="431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787" y="3113"/>
                          <a:ext cx="1800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79" name="Group 79"/>
          <p:cNvGrpSpPr/>
          <p:nvPr/>
        </p:nvGrpSpPr>
        <p:grpSpPr>
          <a:xfrm>
            <a:off x="971550" y="3717925"/>
            <a:ext cx="7748588" cy="590550"/>
            <a:chOff x="385" y="1797"/>
            <a:chExt cx="4881" cy="372"/>
          </a:xfrm>
        </p:grpSpPr>
        <p:sp>
          <p:nvSpPr>
            <p:cNvPr id="17419" name="Rectangle 80"/>
            <p:cNvSpPr/>
            <p:nvPr/>
          </p:nvSpPr>
          <p:spPr>
            <a:xfrm>
              <a:off x="385" y="1797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反之，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81"/>
            <p:cNvSpPr/>
            <p:nvPr/>
          </p:nvSpPr>
          <p:spPr>
            <a:xfrm>
              <a:off x="2290" y="1842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与           等价．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1" name="Object 82"/>
            <p:cNvGraphicFramePr>
              <a:graphicFrameLocks noChangeAspect="1"/>
            </p:cNvGraphicFramePr>
            <p:nvPr/>
          </p:nvGraphicFramePr>
          <p:xfrm>
            <a:off x="975" y="1842"/>
            <a:ext cx="130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8" imgW="1968500" imgH="431800" progId="Equation.DSMT4">
                    <p:embed/>
                  </p:oleObj>
                </mc:Choice>
                <mc:Fallback>
                  <p:oleObj name="" r:id="rId28" imgW="1968500" imgH="4318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5" y="1842"/>
                          <a:ext cx="1301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83"/>
            <p:cNvGraphicFramePr>
              <a:graphicFrameLocks noChangeAspect="1"/>
            </p:cNvGraphicFramePr>
            <p:nvPr/>
          </p:nvGraphicFramePr>
          <p:xfrm>
            <a:off x="2653" y="1842"/>
            <a:ext cx="11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9" imgW="1803400" imgH="431800" progId="Equation.DSMT4">
                    <p:embed/>
                  </p:oleObj>
                </mc:Choice>
                <mc:Fallback>
                  <p:oleObj name="" r:id="rId29" imgW="1803400" imgH="431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53" y="1842"/>
                          <a:ext cx="113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89" name="Object 89"/>
          <p:cNvGraphicFramePr>
            <a:graphicFrameLocks noChangeAspect="1"/>
          </p:cNvGraphicFramePr>
          <p:nvPr/>
        </p:nvGraphicFramePr>
        <p:xfrm>
          <a:off x="395288" y="5805488"/>
          <a:ext cx="571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0" imgW="5715000" imgH="431800" progId="Equation.DSMT4">
                  <p:embed/>
                </p:oleObj>
              </mc:Choice>
              <mc:Fallback>
                <p:oleObj name="" r:id="rId30" imgW="57150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5288" y="5805488"/>
                        <a:ext cx="5715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83" name="Rectangle 7"/>
          <p:cNvSpPr/>
          <p:nvPr/>
        </p:nvSpPr>
        <p:spPr>
          <a:xfrm>
            <a:off x="468313" y="1773238"/>
            <a:ext cx="4175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无关组，则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1389" name="Group 13"/>
          <p:cNvGrpSpPr/>
          <p:nvPr/>
        </p:nvGrpSpPr>
        <p:grpSpPr>
          <a:xfrm>
            <a:off x="755650" y="401638"/>
            <a:ext cx="7659688" cy="579437"/>
            <a:chOff x="476" y="300"/>
            <a:chExt cx="4825" cy="365"/>
          </a:xfrm>
        </p:grpSpPr>
        <p:sp>
          <p:nvSpPr>
            <p:cNvPr id="18440" name="Rectangle 5"/>
            <p:cNvSpPr/>
            <p:nvPr/>
          </p:nvSpPr>
          <p:spPr>
            <a:xfrm>
              <a:off x="476" y="300"/>
              <a:ext cx="482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000099"/>
                  </a:solidFill>
                  <a:latin typeface="宋体" panose="02010600030101010101" pitchFamily="2" charset="-122"/>
                </a:rPr>
                <a:t>推论：</a:t>
              </a:r>
              <a:r>
                <a:rPr lang="zh-CN" altLang="en-US" b="1" dirty="0">
                  <a:latin typeface="宋体" panose="02010600030101010101" pitchFamily="2" charset="-122"/>
                </a:rPr>
                <a:t>设　　　　　　是线性空间</a:t>
              </a:r>
              <a:r>
                <a:rPr lang="en-US" altLang="zh-CN" b="1" dirty="0">
                  <a:latin typeface="宋体" panose="02010600030101010101" pitchFamily="2" charset="-122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中不全为零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1614" y="346"/>
            <a:ext cx="121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765300" imgH="431800" progId="Equation.DSMT4">
                    <p:embed/>
                  </p:oleObj>
                </mc:Choice>
                <mc:Fallback>
                  <p:oleObj name="" r:id="rId1" imgW="17653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4" y="346"/>
                          <a:ext cx="1216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0" name="Group 14"/>
          <p:cNvGrpSpPr/>
          <p:nvPr/>
        </p:nvGrpSpPr>
        <p:grpSpPr>
          <a:xfrm>
            <a:off x="539750" y="1085850"/>
            <a:ext cx="8042275" cy="542925"/>
            <a:chOff x="340" y="845"/>
            <a:chExt cx="5066" cy="342"/>
          </a:xfrm>
        </p:grpSpPr>
        <p:sp>
          <p:nvSpPr>
            <p:cNvPr id="18438" name="Rectangle 9"/>
            <p:cNvSpPr/>
            <p:nvPr/>
          </p:nvSpPr>
          <p:spPr>
            <a:xfrm>
              <a:off x="340" y="845"/>
              <a:ext cx="50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的一组向量，　　　　　　　　　是它的一个极大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8439" name="Object 11"/>
            <p:cNvGraphicFramePr>
              <a:graphicFrameLocks noChangeAspect="1"/>
            </p:cNvGraphicFramePr>
            <p:nvPr/>
          </p:nvGraphicFramePr>
          <p:xfrm>
            <a:off x="1701" y="845"/>
            <a:ext cx="200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908300" imgH="495300" progId="Equation.DSMT4">
                    <p:embed/>
                  </p:oleObj>
                </mc:Choice>
                <mc:Fallback>
                  <p:oleObj name="" r:id="rId3" imgW="2908300" imgH="4953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1" y="845"/>
                          <a:ext cx="2004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1979613" y="2565400"/>
          <a:ext cx="5184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067300" imgH="495300" progId="Equation.DSMT4">
                  <p:embed/>
                </p:oleObj>
              </mc:Choice>
              <mc:Fallback>
                <p:oleObj name="" r:id="rId5" imgW="5067300" imgH="495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565400"/>
                        <a:ext cx="518477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01700" y="404813"/>
            <a:ext cx="7772400" cy="647700"/>
          </a:xfrm>
          <a:ln/>
        </p:spPr>
        <p:txBody>
          <a:bodyPr vert="horz" wrap="square" lIns="91440" tIns="45720" rIns="91440" bIns="45720" anchor="ctr"/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例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7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设向量组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67544" y="1052736"/>
            <a:ext cx="8496944" cy="5544615"/>
          </a:xfrm>
          <a:blipFill rotWithShape="0">
            <a:blip r:embed="rId1"/>
            <a:stretch>
              <a:fillRect l="-1506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67544" y="1124744"/>
            <a:ext cx="8219256" cy="5006180"/>
          </a:xfrm>
          <a:blipFill rotWithShape="0">
            <a:blip r:embed="rId1"/>
            <a:stretch>
              <a:fillRect l="-1558" r="-74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 bwMode="auto">
          <a:xfrm>
            <a:off x="467544" y="277812"/>
            <a:ext cx="8219256" cy="774924"/>
          </a:xfrm>
          <a:blipFill rotWithShape="0">
            <a:blip r:embed="rId1"/>
            <a:stretch>
              <a:fillRect l="-2893" t="-17323" b="-34646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endParaRPr kumimoji="0" lang="zh-CN" altLang="en-US" sz="4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39552" y="1052736"/>
            <a:ext cx="8147248" cy="5688631"/>
          </a:xfrm>
          <a:blipFill rotWithShape="0">
            <a:blip r:embed="rId2"/>
            <a:stretch>
              <a:fillRect l="-1572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11188" y="277813"/>
            <a:ext cx="8075612" cy="703262"/>
          </a:xfrm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则有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67544" y="1052736"/>
            <a:ext cx="8219256" cy="5805264"/>
          </a:xfrm>
          <a:blipFill rotWithShape="0">
            <a:blip r:embed="rId1"/>
            <a:stretch>
              <a:fillRect l="-1558" t="-1471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0"/>
            <a:ext cx="568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一、线性子空间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1125538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1、线性子空间的定义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4833" name="Group 17"/>
          <p:cNvGrpSpPr/>
          <p:nvPr/>
        </p:nvGrpSpPr>
        <p:grpSpPr>
          <a:xfrm>
            <a:off x="900113" y="1916113"/>
            <a:ext cx="7608887" cy="519112"/>
            <a:chOff x="657" y="1253"/>
            <a:chExt cx="4793" cy="327"/>
          </a:xfrm>
        </p:grpSpPr>
        <p:sp>
          <p:nvSpPr>
            <p:cNvPr id="5132" name="Rectangle 5"/>
            <p:cNvSpPr/>
            <p:nvPr/>
          </p:nvSpPr>
          <p:spPr>
            <a:xfrm>
              <a:off x="657" y="1253"/>
              <a:ext cx="4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设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是数域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上的线性空间，集合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33" name="Object 7"/>
            <p:cNvGraphicFramePr>
              <a:graphicFrameLocks noChangeAspect="1"/>
            </p:cNvGraphicFramePr>
            <p:nvPr/>
          </p:nvGraphicFramePr>
          <p:xfrm>
            <a:off x="3986" y="1298"/>
            <a:ext cx="1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" imgW="2324100" imgH="393700" progId="Equation.DSMT4">
                    <p:embed/>
                  </p:oleObj>
                </mc:Choice>
                <mc:Fallback>
                  <p:oleObj name="" r:id="rId1" imgW="2324100" imgH="3937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86" y="1298"/>
                          <a:ext cx="146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5" name="Rectangle 9"/>
          <p:cNvSpPr/>
          <p:nvPr/>
        </p:nvSpPr>
        <p:spPr>
          <a:xfrm>
            <a:off x="468313" y="2565400"/>
            <a:ext cx="82819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中的两种运算也构成数域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上的线性</a:t>
            </a:r>
            <a:r>
              <a:rPr lang="zh-CN" altLang="en-US" sz="2400" b="1" dirty="0">
                <a:latin typeface="Times New Roman" panose="02020603050405020304" pitchFamily="18" charset="0"/>
              </a:rPr>
              <a:t>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6" name="Object 8"/>
          <p:cNvGraphicFramePr>
            <a:graphicFrameLocks noChangeAspect="1"/>
          </p:cNvGraphicFramePr>
          <p:nvPr/>
        </p:nvGraphicFramePr>
        <p:xfrm>
          <a:off x="0" y="3719513"/>
          <a:ext cx="190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90500" imgH="330200" progId="Equation.DSMT4">
                  <p:embed/>
                </p:oleObj>
              </mc:Choice>
              <mc:Fallback>
                <p:oleObj name="" r:id="rId3" imgW="190500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719513"/>
                        <a:ext cx="19050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/>
          <p:nvPr/>
        </p:nvSpPr>
        <p:spPr>
          <a:xfrm>
            <a:off x="539750" y="3284538"/>
            <a:ext cx="8208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线性子空间</a:t>
            </a:r>
            <a:r>
              <a:rPr lang="zh-CN" altLang="en-US" b="1" dirty="0">
                <a:latin typeface="Times New Roman" panose="02020603050405020304" pitchFamily="18" charset="0"/>
              </a:rPr>
              <a:t>，简称为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子空间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0" name="Rectangle 14"/>
          <p:cNvSpPr/>
          <p:nvPr/>
        </p:nvSpPr>
        <p:spPr>
          <a:xfrm>
            <a:off x="539750" y="3860800"/>
            <a:ext cx="860425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注：</a:t>
            </a:r>
            <a:r>
              <a:rPr lang="en-US" altLang="zh-CN" b="1" dirty="0">
                <a:latin typeface="宋体" panose="02010600030101010101" pitchFamily="2" charset="-122"/>
              </a:rPr>
              <a:t>① </a:t>
            </a:r>
            <a:r>
              <a:rPr lang="zh-CN" altLang="en-US" b="1" dirty="0">
                <a:latin typeface="宋体" panose="02010600030101010101" pitchFamily="2" charset="-122"/>
              </a:rPr>
              <a:t>线性子空间也是数域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上一线性空间，它也</a:t>
            </a:r>
            <a:endParaRPr lang="en-US" altLang="zh-CN" sz="1100" dirty="0">
              <a:latin typeface="Times New Roman" panose="02020603050405020304" pitchFamily="18" charset="0"/>
            </a:endParaRPr>
          </a:p>
        </p:txBody>
      </p:sp>
      <p:sp>
        <p:nvSpPr>
          <p:cNvPr id="34835" name="Rectangle 19"/>
          <p:cNvSpPr/>
          <p:nvPr/>
        </p:nvSpPr>
        <p:spPr>
          <a:xfrm>
            <a:off x="1187450" y="5084763"/>
            <a:ext cx="7705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② </a:t>
            </a:r>
            <a:r>
              <a:rPr lang="zh-CN" altLang="en-US" b="1" dirty="0">
                <a:latin typeface="宋体" panose="02010600030101010101" pitchFamily="2" charset="-122"/>
              </a:rPr>
              <a:t>任一线性子空间的维数不能超过整个空间的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4837" name="Rectangle 21"/>
          <p:cNvSpPr/>
          <p:nvPr/>
        </p:nvSpPr>
        <p:spPr>
          <a:xfrm>
            <a:off x="971550" y="4400550"/>
            <a:ext cx="475297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有基与维数的概念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</a:rPr>
              <a:t> </a:t>
            </a:r>
            <a:endParaRPr lang="en-US" altLang="zh-CN" sz="1100" dirty="0">
              <a:latin typeface="Times New Roman" panose="02020603050405020304" pitchFamily="18" charset="0"/>
            </a:endParaRPr>
          </a:p>
        </p:txBody>
      </p:sp>
      <p:sp>
        <p:nvSpPr>
          <p:cNvPr id="34839" name="Rectangle 23"/>
          <p:cNvSpPr/>
          <p:nvPr/>
        </p:nvSpPr>
        <p:spPr>
          <a:xfrm>
            <a:off x="971550" y="5589588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维数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82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2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8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dvAuto="1000" build="p"/>
      <p:bldP spid="34820" grpId="0" build="p"/>
      <p:bldP spid="34825" grpId="0" build="p"/>
      <p:bldP spid="34827" grpId="0" build="p"/>
      <p:bldP spid="34830" grpId="0" build="p"/>
      <p:bldP spid="34835" grpId="0"/>
      <p:bldP spid="34837" grpId="0"/>
      <p:bldP spid="348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68313" y="277813"/>
            <a:ext cx="8218487" cy="774700"/>
          </a:xfrm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解得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67544" y="1052736"/>
            <a:ext cx="8496944" cy="5688631"/>
          </a:xfrm>
          <a:blipFill rotWithShape="0">
            <a:blip r:embed="rId1"/>
            <a:stretch>
              <a:fillRect l="-1506" t="-1393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7" name="Rectangle 15"/>
          <p:cNvSpPr/>
          <p:nvPr/>
        </p:nvSpPr>
        <p:spPr>
          <a:xfrm>
            <a:off x="539750" y="2133600"/>
            <a:ext cx="7993063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的一组基．即在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中必定可找到</a:t>
            </a:r>
            <a:r>
              <a:rPr lang="zh-CN" altLang="en-US" sz="1200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个向量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3562" name="Rectangle 10"/>
          <p:cNvSpPr/>
          <p:nvPr/>
        </p:nvSpPr>
        <p:spPr>
          <a:xfrm>
            <a:off x="1042988" y="895350"/>
            <a:ext cx="83820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宋体" panose="02010600030101010101" pitchFamily="2" charset="-122"/>
              </a:rPr>
              <a:t>维线性空间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的一个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维子空间，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55650" y="404813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83" name="Group 31"/>
          <p:cNvGrpSpPr/>
          <p:nvPr/>
        </p:nvGrpSpPr>
        <p:grpSpPr>
          <a:xfrm>
            <a:off x="684213" y="1685925"/>
            <a:ext cx="8785225" cy="519113"/>
            <a:chOff x="431" y="1253"/>
            <a:chExt cx="5534" cy="327"/>
          </a:xfrm>
        </p:grpSpPr>
        <p:sp>
          <p:nvSpPr>
            <p:cNvPr id="24594" name="Rectangle 13"/>
            <p:cNvSpPr/>
            <p:nvPr/>
          </p:nvSpPr>
          <p:spPr>
            <a:xfrm>
              <a:off x="1565" y="1253"/>
              <a:ext cx="44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的一组基，则这组向量必定可扩充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5" name="Object 27"/>
            <p:cNvGraphicFramePr>
              <a:graphicFrameLocks noChangeAspect="1"/>
            </p:cNvGraphicFramePr>
            <p:nvPr/>
          </p:nvGraphicFramePr>
          <p:xfrm>
            <a:off x="431" y="1253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" imgW="1854200" imgH="431800" progId="Equation.DSMT4">
                    <p:embed/>
                  </p:oleObj>
                </mc:Choice>
                <mc:Fallback>
                  <p:oleObj name="" r:id="rId1" imgW="1854200" imgH="4318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1" y="1253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4" name="Group 32"/>
          <p:cNvGrpSpPr/>
          <p:nvPr/>
        </p:nvGrpSpPr>
        <p:grpSpPr>
          <a:xfrm>
            <a:off x="611188" y="3068638"/>
            <a:ext cx="7664450" cy="519112"/>
            <a:chOff x="431" y="2251"/>
            <a:chExt cx="4828" cy="327"/>
          </a:xfrm>
        </p:grpSpPr>
        <p:sp>
          <p:nvSpPr>
            <p:cNvPr id="24591" name="Rectangle 23"/>
            <p:cNvSpPr/>
            <p:nvPr/>
          </p:nvSpPr>
          <p:spPr>
            <a:xfrm>
              <a:off x="1973" y="2251"/>
              <a:ext cx="3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，使                     为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的一组基．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2" name="Object 28"/>
            <p:cNvGraphicFramePr>
              <a:graphicFrameLocks noChangeAspect="1"/>
            </p:cNvGraphicFramePr>
            <p:nvPr/>
          </p:nvGraphicFramePr>
          <p:xfrm>
            <a:off x="2562" y="2251"/>
            <a:ext cx="11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1790700" imgH="431800" progId="Equation.DSMT4">
                    <p:embed/>
                  </p:oleObj>
                </mc:Choice>
                <mc:Fallback>
                  <p:oleObj name="" r:id="rId3" imgW="1790700" imgH="4318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62" y="2251"/>
                          <a:ext cx="112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9"/>
            <p:cNvGraphicFramePr>
              <a:graphicFrameLocks noChangeAspect="1"/>
            </p:cNvGraphicFramePr>
            <p:nvPr/>
          </p:nvGraphicFramePr>
          <p:xfrm>
            <a:off x="431" y="2251"/>
            <a:ext cx="1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2438400" imgH="431800" progId="Equation.DSMT4">
                    <p:embed/>
                  </p:oleObj>
                </mc:Choice>
                <mc:Fallback>
                  <p:oleObj name="" r:id="rId5" imgW="2438400" imgH="4318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" y="2251"/>
                          <a:ext cx="15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2" name="AutoShape 30"/>
          <p:cNvSpPr/>
          <p:nvPr/>
        </p:nvSpPr>
        <p:spPr>
          <a:xfrm>
            <a:off x="6443663" y="260350"/>
            <a:ext cx="2232025" cy="576263"/>
          </a:xfrm>
          <a:prstGeom prst="wedgeEllipseCallout">
            <a:avLst>
              <a:gd name="adj1" fmla="val -39046"/>
              <a:gd name="adj2" fmla="val 76444"/>
            </a:avLst>
          </a:prstGeom>
          <a:solidFill>
            <a:schemeClr val="accent1">
              <a:alpha val="5098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扩基定理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85" name="Rectangle 33"/>
          <p:cNvSpPr/>
          <p:nvPr/>
        </p:nvSpPr>
        <p:spPr>
          <a:xfrm>
            <a:off x="1042988" y="3573463"/>
            <a:ext cx="6407150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b="1" dirty="0">
                <a:latin typeface="Times New Roman" panose="02020603050405020304" pitchFamily="18" charset="0"/>
              </a:rPr>
              <a:t>：对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作数学归纳法．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86" name="Rectangle 34"/>
          <p:cNvSpPr/>
          <p:nvPr/>
        </p:nvSpPr>
        <p:spPr>
          <a:xfrm>
            <a:off x="1116013" y="4149725"/>
            <a:ext cx="7067550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＝0</a:t>
            </a:r>
            <a:r>
              <a:rPr lang="zh-CN" altLang="en-US" b="1" dirty="0">
                <a:latin typeface="Times New Roman" panose="02020603050405020304" pitchFamily="18" charset="0"/>
              </a:rPr>
              <a:t>时，即</a:t>
            </a:r>
            <a:r>
              <a:rPr lang="zh-CN" altLang="en-US" sz="1000" b="1" dirty="0">
                <a:latin typeface="Times New Roman" panose="02020603050405020304" pitchFamily="18" charset="0"/>
              </a:rPr>
              <a:t>　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3587" name="Rectangle 35"/>
          <p:cNvSpPr/>
          <p:nvPr/>
        </p:nvSpPr>
        <p:spPr>
          <a:xfrm>
            <a:off x="5724525" y="4741863"/>
            <a:ext cx="1970088" cy="774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定理成立．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3592" name="Group 40"/>
          <p:cNvGrpSpPr/>
          <p:nvPr/>
        </p:nvGrpSpPr>
        <p:grpSpPr>
          <a:xfrm>
            <a:off x="827088" y="4997450"/>
            <a:ext cx="5400675" cy="519113"/>
            <a:chOff x="431" y="3521"/>
            <a:chExt cx="3402" cy="327"/>
          </a:xfrm>
        </p:grpSpPr>
        <p:graphicFrame>
          <p:nvGraphicFramePr>
            <p:cNvPr id="24589" name="Object 36"/>
            <p:cNvGraphicFramePr>
              <a:graphicFrameLocks noChangeAspect="1"/>
            </p:cNvGraphicFramePr>
            <p:nvPr/>
          </p:nvGraphicFramePr>
          <p:xfrm>
            <a:off x="431" y="3521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1854200" imgH="431800" progId="Equation.DSMT4">
                    <p:embed/>
                  </p:oleObj>
                </mc:Choice>
                <mc:Fallback>
                  <p:oleObj name="" r:id="rId7" imgW="1854200" imgH="4318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1" y="3521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Rectangle 38"/>
            <p:cNvSpPr/>
            <p:nvPr/>
          </p:nvSpPr>
          <p:spPr>
            <a:xfrm>
              <a:off x="1655" y="3521"/>
              <a:ext cx="2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就是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的一组基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94" name="Rectangle 42"/>
          <p:cNvSpPr/>
          <p:nvPr/>
        </p:nvSpPr>
        <p:spPr>
          <a:xfrm>
            <a:off x="1042988" y="5589588"/>
            <a:ext cx="5616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假设当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时结论成立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/>
      <p:bldP spid="23562" grpId="0"/>
      <p:bldP spid="23578" grpId="0"/>
      <p:bldP spid="23582" grpId="0" animBg="1"/>
      <p:bldP spid="23585" grpId="0"/>
      <p:bldP spid="23586" grpId="0"/>
      <p:bldP spid="23587" grpId="0"/>
      <p:bldP spid="235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7" name="Rectangle 1053"/>
          <p:cNvSpPr/>
          <p:nvPr/>
        </p:nvSpPr>
        <p:spPr>
          <a:xfrm>
            <a:off x="611188" y="4221163"/>
            <a:ext cx="7848600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因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－(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)＝(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)－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＝(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)－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2534" name="Rectangle 1030"/>
          <p:cNvSpPr/>
          <p:nvPr/>
        </p:nvSpPr>
        <p:spPr>
          <a:xfrm>
            <a:off x="971550" y="461963"/>
            <a:ext cx="7343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下面我们考虑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＋1 </a:t>
            </a:r>
            <a:r>
              <a:rPr lang="zh-CN" altLang="en-US" b="1" dirty="0">
                <a:latin typeface="Times New Roman" panose="02020603050405020304" pitchFamily="18" charset="0"/>
              </a:rPr>
              <a:t>的情形．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2561" name="Group 1057"/>
          <p:cNvGrpSpPr/>
          <p:nvPr/>
        </p:nvGrpSpPr>
        <p:grpSpPr>
          <a:xfrm>
            <a:off x="611188" y="3125788"/>
            <a:ext cx="7272337" cy="519112"/>
            <a:chOff x="703" y="2387"/>
            <a:chExt cx="4581" cy="327"/>
          </a:xfrm>
        </p:grpSpPr>
        <p:sp>
          <p:nvSpPr>
            <p:cNvPr id="25618" name="Rectangle 1038"/>
            <p:cNvSpPr/>
            <p:nvPr/>
          </p:nvSpPr>
          <p:spPr>
            <a:xfrm>
              <a:off x="2336" y="2387"/>
              <a:ext cx="29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必定是线性无关的．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5619" name="Object 1048"/>
            <p:cNvGraphicFramePr>
              <a:graphicFrameLocks noChangeAspect="1"/>
            </p:cNvGraphicFramePr>
            <p:nvPr/>
          </p:nvGraphicFramePr>
          <p:xfrm>
            <a:off x="703" y="2387"/>
            <a:ext cx="1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2641600" imgH="431800" progId="Equation.DSMT4">
                    <p:embed/>
                  </p:oleObj>
                </mc:Choice>
                <mc:Fallback>
                  <p:oleObj name="" r:id="rId1" imgW="2641600" imgH="4318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2387"/>
                          <a:ext cx="16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60" name="Group 1056"/>
          <p:cNvGrpSpPr/>
          <p:nvPr/>
        </p:nvGrpSpPr>
        <p:grpSpPr>
          <a:xfrm>
            <a:off x="395288" y="857250"/>
            <a:ext cx="8382000" cy="2139950"/>
            <a:chOff x="480" y="1071"/>
            <a:chExt cx="5280" cy="1348"/>
          </a:xfrm>
        </p:grpSpPr>
        <p:sp>
          <p:nvSpPr>
            <p:cNvPr id="25614" name="Rectangle 1031"/>
            <p:cNvSpPr/>
            <p:nvPr/>
          </p:nvSpPr>
          <p:spPr>
            <a:xfrm>
              <a:off x="480" y="1071"/>
              <a:ext cx="5280" cy="1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　　既然　　　　　 还不是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的一组基，它又是线性无关的，那么在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中必定有一个向量　　不能被</a:t>
              </a:r>
              <a:endParaRPr lang="zh-CN" altLang="en-US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           线性表出，把它添加进去，则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5615" name="Object 1047"/>
            <p:cNvGraphicFramePr>
              <a:graphicFrameLocks noChangeAspect="1"/>
            </p:cNvGraphicFramePr>
            <p:nvPr/>
          </p:nvGraphicFramePr>
          <p:xfrm>
            <a:off x="521" y="2069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" imgW="1854200" imgH="431800" progId="Equation.DSMT4">
                    <p:embed/>
                  </p:oleObj>
                </mc:Choice>
                <mc:Fallback>
                  <p:oleObj name="" r:id="rId3" imgW="1854200" imgH="4318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" y="2069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1049"/>
            <p:cNvGraphicFramePr>
              <a:graphicFrameLocks noChangeAspect="1"/>
            </p:cNvGraphicFramePr>
            <p:nvPr/>
          </p:nvGraphicFramePr>
          <p:xfrm>
            <a:off x="4332" y="1661"/>
            <a:ext cx="4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" imgW="673100" imgH="431800" progId="Equation.DSMT4">
                    <p:embed/>
                  </p:oleObj>
                </mc:Choice>
                <mc:Fallback>
                  <p:oleObj name="" r:id="rId5" imgW="673100" imgH="4318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32" y="1661"/>
                          <a:ext cx="4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050"/>
            <p:cNvGraphicFramePr>
              <a:graphicFrameLocks noChangeAspect="1"/>
            </p:cNvGraphicFramePr>
            <p:nvPr/>
          </p:nvGraphicFramePr>
          <p:xfrm>
            <a:off x="1474" y="1253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1854200" imgH="431800" progId="Equation.DSMT4">
                    <p:embed/>
                  </p:oleObj>
                </mc:Choice>
                <mc:Fallback>
                  <p:oleObj name="" r:id="rId7" imgW="1854200" imgH="4318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4" y="1253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62" name="Group 1058"/>
          <p:cNvGrpSpPr/>
          <p:nvPr/>
        </p:nvGrpSpPr>
        <p:grpSpPr>
          <a:xfrm>
            <a:off x="539750" y="3716338"/>
            <a:ext cx="8243888" cy="519112"/>
            <a:chOff x="567" y="3022"/>
            <a:chExt cx="5193" cy="327"/>
          </a:xfrm>
        </p:grpSpPr>
        <p:sp>
          <p:nvSpPr>
            <p:cNvPr id="25612" name="Rectangle 1051"/>
            <p:cNvSpPr/>
            <p:nvPr/>
          </p:nvSpPr>
          <p:spPr>
            <a:xfrm>
              <a:off x="567" y="3022"/>
              <a:ext cx="51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由定理</a:t>
              </a:r>
              <a:r>
                <a:rPr lang="zh-CN" altLang="en-US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宋体" panose="02010600030101010101" pitchFamily="2" charset="-122"/>
                </a:rPr>
                <a:t>，子空间  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　　　　　　  </a:t>
              </a:r>
              <a:r>
                <a:rPr lang="zh-CN" altLang="en-US" b="1" dirty="0">
                  <a:latin typeface="宋体" panose="02010600030101010101" pitchFamily="2" charset="-122"/>
                </a:rPr>
                <a:t>是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维的．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5613" name="Object 1052"/>
            <p:cNvGraphicFramePr>
              <a:graphicFrameLocks noChangeAspect="1"/>
            </p:cNvGraphicFramePr>
            <p:nvPr/>
          </p:nvGraphicFramePr>
          <p:xfrm>
            <a:off x="2336" y="3067"/>
            <a:ext cx="1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8" imgW="2590800" imgH="431800" progId="Equation.DSMT4">
                    <p:embed/>
                  </p:oleObj>
                </mc:Choice>
                <mc:Fallback>
                  <p:oleObj name="" r:id="rId8" imgW="2590800" imgH="4318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36" y="3067"/>
                          <a:ext cx="16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3" name="Rectangle 1059"/>
          <p:cNvSpPr/>
          <p:nvPr/>
        </p:nvSpPr>
        <p:spPr>
          <a:xfrm>
            <a:off x="468313" y="5734050"/>
            <a:ext cx="812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可以扩充为整个空间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的一组基．由归纳原理得证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r>
              <a:rPr lang="en-US" altLang="zh-CN" sz="1100" dirty="0">
                <a:latin typeface="Times New Roman" panose="02020603050405020304" pitchFamily="18" charset="0"/>
              </a:rPr>
              <a:t> </a:t>
            </a:r>
            <a:endParaRPr lang="en-US" altLang="zh-CN" sz="1100" dirty="0">
              <a:latin typeface="Times New Roman" panose="02020603050405020304" pitchFamily="18" charset="0"/>
            </a:endParaRPr>
          </a:p>
        </p:txBody>
      </p:sp>
      <p:grpSp>
        <p:nvGrpSpPr>
          <p:cNvPr id="22564" name="Group 1060"/>
          <p:cNvGrpSpPr/>
          <p:nvPr/>
        </p:nvGrpSpPr>
        <p:grpSpPr>
          <a:xfrm>
            <a:off x="468313" y="5013325"/>
            <a:ext cx="8108950" cy="519113"/>
            <a:chOff x="479" y="1432"/>
            <a:chExt cx="5108" cy="327"/>
          </a:xfrm>
        </p:grpSpPr>
        <p:sp>
          <p:nvSpPr>
            <p:cNvPr id="25609" name="Rectangle 1061"/>
            <p:cNvSpPr/>
            <p:nvPr/>
          </p:nvSpPr>
          <p:spPr>
            <a:xfrm>
              <a:off x="479" y="1432"/>
              <a:ext cx="3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由归纳假设，              的基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0" name="Object 1062"/>
            <p:cNvGraphicFramePr>
              <a:graphicFrameLocks noChangeAspect="1"/>
            </p:cNvGraphicFramePr>
            <p:nvPr/>
          </p:nvGraphicFramePr>
          <p:xfrm>
            <a:off x="1837" y="1480"/>
            <a:ext cx="1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0" imgW="2590800" imgH="431800" progId="Equation.DSMT4">
                    <p:embed/>
                  </p:oleObj>
                </mc:Choice>
                <mc:Fallback>
                  <p:oleObj name="" r:id="rId10" imgW="2590800" imgH="4318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37" y="1480"/>
                          <a:ext cx="16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1063"/>
            <p:cNvGraphicFramePr>
              <a:graphicFrameLocks noChangeAspect="1"/>
            </p:cNvGraphicFramePr>
            <p:nvPr/>
          </p:nvGraphicFramePr>
          <p:xfrm>
            <a:off x="3923" y="1480"/>
            <a:ext cx="1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1" imgW="2641600" imgH="431800" progId="Equation.DSMT4">
                    <p:embed/>
                  </p:oleObj>
                </mc:Choice>
                <mc:Fallback>
                  <p:oleObj name="" r:id="rId11" imgW="2641600" imgH="4318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23" y="1480"/>
                          <a:ext cx="16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22534" grpId="0"/>
      <p:bldP spid="225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31" name="Rectangle 7"/>
          <p:cNvSpPr/>
          <p:nvPr/>
        </p:nvSpPr>
        <p:spPr>
          <a:xfrm>
            <a:off x="684213" y="1109663"/>
            <a:ext cx="691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它扩充为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的一组基，其中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3449" name="Group 25"/>
          <p:cNvGrpSpPr/>
          <p:nvPr/>
        </p:nvGrpSpPr>
        <p:grpSpPr>
          <a:xfrm>
            <a:off x="611188" y="461963"/>
            <a:ext cx="7866062" cy="519112"/>
            <a:chOff x="385" y="210"/>
            <a:chExt cx="4955" cy="327"/>
          </a:xfrm>
        </p:grpSpPr>
        <p:sp>
          <p:nvSpPr>
            <p:cNvPr id="26640" name="Rectangle 5"/>
            <p:cNvSpPr/>
            <p:nvPr/>
          </p:nvSpPr>
          <p:spPr>
            <a:xfrm>
              <a:off x="385" y="210"/>
              <a:ext cx="49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99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b="1" dirty="0">
                  <a:latin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求   　　　　　　　的维数与一组基，并把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6641" name="Object 8"/>
            <p:cNvGraphicFramePr>
              <a:graphicFrameLocks noChangeAspect="1"/>
            </p:cNvGraphicFramePr>
            <p:nvPr/>
          </p:nvGraphicFramePr>
          <p:xfrm>
            <a:off x="1111" y="231"/>
            <a:ext cx="188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2806700" imgH="431800" progId="Equation.DSMT4">
                    <p:embed/>
                  </p:oleObj>
                </mc:Choice>
                <mc:Fallback>
                  <p:oleObj name="" r:id="rId1" imgW="2806700" imgH="4318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231"/>
                          <a:ext cx="188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971550" y="1741488"/>
          <a:ext cx="2463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311400" imgH="431800" progId="Equation.DSMT4">
                  <p:embed/>
                </p:oleObj>
              </mc:Choice>
              <mc:Fallback>
                <p:oleObj name="" r:id="rId3" imgW="2311400" imgH="431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41488"/>
                        <a:ext cx="24638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779838" y="2392363"/>
          <a:ext cx="21796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2044700" imgH="431800" progId="Equation.DSMT4">
                  <p:embed/>
                </p:oleObj>
              </mc:Choice>
              <mc:Fallback>
                <p:oleObj name="" r:id="rId5" imgW="2044700" imgH="431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2392363"/>
                        <a:ext cx="21796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900113" y="2392363"/>
          <a:ext cx="2478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324100" imgH="431800" progId="Equation.DSMT4">
                  <p:embed/>
                </p:oleObj>
              </mc:Choice>
              <mc:Fallback>
                <p:oleObj name="" r:id="rId7" imgW="2324100" imgH="431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2392363"/>
                        <a:ext cx="247808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6156325" y="1744663"/>
          <a:ext cx="2492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2336800" imgH="431800" progId="Equation.DSMT4">
                  <p:embed/>
                </p:oleObj>
              </mc:Choice>
              <mc:Fallback>
                <p:oleObj name="" r:id="rId9" imgW="2336800" imgH="431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325" y="1744663"/>
                        <a:ext cx="24923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3708400" y="1741488"/>
          <a:ext cx="22875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2146300" imgH="431800" progId="Equation.DSMT4">
                  <p:embed/>
                </p:oleObj>
              </mc:Choice>
              <mc:Fallback>
                <p:oleObj name="" r:id="rId11" imgW="2146300" imgH="4318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400" y="1741488"/>
                        <a:ext cx="22875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8" name="Group 24"/>
          <p:cNvGrpSpPr/>
          <p:nvPr/>
        </p:nvGrpSpPr>
        <p:grpSpPr>
          <a:xfrm>
            <a:off x="1042988" y="3068638"/>
            <a:ext cx="7227887" cy="519112"/>
            <a:chOff x="703" y="1947"/>
            <a:chExt cx="4553" cy="327"/>
          </a:xfrm>
        </p:grpSpPr>
        <p:sp>
          <p:nvSpPr>
            <p:cNvPr id="26638" name="Rectangle 15"/>
            <p:cNvSpPr/>
            <p:nvPr/>
          </p:nvSpPr>
          <p:spPr>
            <a:xfrm>
              <a:off x="703" y="1947"/>
              <a:ext cx="45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解：对以　　　　　　　为列向量的矩阵</a:t>
              </a: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作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6639" name="Object 16"/>
            <p:cNvGraphicFramePr>
              <a:graphicFrameLocks noChangeAspect="1"/>
            </p:cNvGraphicFramePr>
            <p:nvPr/>
          </p:nvGraphicFramePr>
          <p:xfrm>
            <a:off x="1701" y="1956"/>
            <a:ext cx="15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2286000" imgH="431800" progId="Equation.DSMT4">
                    <p:embed/>
                  </p:oleObj>
                </mc:Choice>
                <mc:Fallback>
                  <p:oleObj name="" r:id="rId13" imgW="2286000" imgH="4318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01" y="1956"/>
                          <a:ext cx="153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42" name="Rectangle 18"/>
          <p:cNvSpPr/>
          <p:nvPr/>
        </p:nvSpPr>
        <p:spPr>
          <a:xfrm>
            <a:off x="539750" y="371633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初等行变换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1187450" y="4437063"/>
          <a:ext cx="3213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3213100" imgH="1536700" progId="Equation.DSMT4">
                  <p:embed/>
                </p:oleObj>
              </mc:Choice>
              <mc:Fallback>
                <p:oleObj name="" r:id="rId15" imgW="3213100" imgH="15367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32131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5364163" y="4400550"/>
          <a:ext cx="2451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7" imgW="2451100" imgH="1536700" progId="Equation.DSMT4">
                  <p:embed/>
                </p:oleObj>
              </mc:Choice>
              <mc:Fallback>
                <p:oleObj name="" r:id="rId17" imgW="2451100" imgH="15367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64163" y="4400550"/>
                        <a:ext cx="24511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Line 22"/>
          <p:cNvSpPr/>
          <p:nvPr/>
        </p:nvSpPr>
        <p:spPr>
          <a:xfrm>
            <a:off x="4500563" y="5157788"/>
            <a:ext cx="792162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/>
      <p:bldP spid="1034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3" name="Line 5"/>
          <p:cNvSpPr/>
          <p:nvPr/>
        </p:nvSpPr>
        <p:spPr>
          <a:xfrm>
            <a:off x="574675" y="1484313"/>
            <a:ext cx="7921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403350" y="668338"/>
          <a:ext cx="2438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2438400" imgH="1536700" progId="Equation.DSMT4">
                  <p:embed/>
                </p:oleObj>
              </mc:Choice>
              <mc:Fallback>
                <p:oleObj name="" r:id="rId1" imgW="2438400" imgH="1536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668338"/>
                        <a:ext cx="24384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714875" y="668338"/>
          <a:ext cx="2667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667000" imgH="1536700" progId="Equation.DSMT4">
                  <p:embed/>
                </p:oleObj>
              </mc:Choice>
              <mc:Fallback>
                <p:oleObj name="" r:id="rId3" imgW="2667000" imgH="15367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75" y="668338"/>
                        <a:ext cx="26670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Line 10"/>
          <p:cNvSpPr/>
          <p:nvPr/>
        </p:nvSpPr>
        <p:spPr>
          <a:xfrm>
            <a:off x="3851275" y="1425575"/>
            <a:ext cx="7921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4473" name="Group 25"/>
          <p:cNvGrpSpPr/>
          <p:nvPr/>
        </p:nvGrpSpPr>
        <p:grpSpPr>
          <a:xfrm>
            <a:off x="900113" y="2349500"/>
            <a:ext cx="7743825" cy="519113"/>
            <a:chOff x="567" y="1403"/>
            <a:chExt cx="4878" cy="327"/>
          </a:xfrm>
        </p:grpSpPr>
        <p:sp>
          <p:nvSpPr>
            <p:cNvPr id="27663" name="Rectangle 12"/>
            <p:cNvSpPr/>
            <p:nvPr/>
          </p:nvSpPr>
          <p:spPr>
            <a:xfrm>
              <a:off x="567" y="1403"/>
              <a:ext cx="48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</a:t>
              </a: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latin typeface="宋体" panose="02010600030101010101" pitchFamily="2" charset="-122"/>
                </a:rPr>
                <a:t>知，　　　　为 　　　　　　　的一个极大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7664" name="Object 13"/>
            <p:cNvGraphicFramePr>
              <a:graphicFrameLocks noChangeAspect="1"/>
            </p:cNvGraphicFramePr>
            <p:nvPr/>
          </p:nvGraphicFramePr>
          <p:xfrm>
            <a:off x="1429" y="1434"/>
            <a:ext cx="88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1320165" imgH="431800" progId="Equation.DSMT4">
                    <p:embed/>
                  </p:oleObj>
                </mc:Choice>
                <mc:Fallback>
                  <p:oleObj name="" r:id="rId5" imgW="1320165" imgH="431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9" y="1434"/>
                          <a:ext cx="888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4"/>
            <p:cNvGraphicFramePr>
              <a:graphicFrameLocks noChangeAspect="1"/>
            </p:cNvGraphicFramePr>
            <p:nvPr/>
          </p:nvGraphicFramePr>
          <p:xfrm>
            <a:off x="2653" y="1434"/>
            <a:ext cx="15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7" imgW="2286000" imgH="431800" progId="Equation.DSMT4">
                    <p:embed/>
                  </p:oleObj>
                </mc:Choice>
                <mc:Fallback>
                  <p:oleObj name="" r:id="rId7" imgW="2286000" imgH="4318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53" y="1434"/>
                          <a:ext cx="153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74" name="Group 26"/>
          <p:cNvGrpSpPr/>
          <p:nvPr/>
        </p:nvGrpSpPr>
        <p:grpSpPr>
          <a:xfrm>
            <a:off x="684213" y="4005263"/>
            <a:ext cx="5186362" cy="531812"/>
            <a:chOff x="385" y="2614"/>
            <a:chExt cx="3267" cy="335"/>
          </a:xfrm>
        </p:grpSpPr>
        <p:sp>
          <p:nvSpPr>
            <p:cNvPr id="27661" name="Rectangle 17"/>
            <p:cNvSpPr/>
            <p:nvPr/>
          </p:nvSpPr>
          <p:spPr>
            <a:xfrm>
              <a:off x="385" y="2614"/>
              <a:ext cx="32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故，维　　　　　　　　 ＝</a:t>
              </a:r>
              <a:r>
                <a:rPr lang="en-US" altLang="zh-CN" b="1" dirty="0">
                  <a:latin typeface="宋体" panose="02010600030101010101" pitchFamily="2" charset="-122"/>
                </a:rPr>
                <a:t>3</a:t>
              </a:r>
              <a:r>
                <a:rPr lang="zh-CN" altLang="en-US" b="1" dirty="0">
                  <a:latin typeface="宋体" panose="02010600030101010101" pitchFamily="2" charset="-122"/>
                </a:rPr>
                <a:t>，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7662" name="Object 15"/>
            <p:cNvGraphicFramePr>
              <a:graphicFrameLocks noChangeAspect="1"/>
            </p:cNvGraphicFramePr>
            <p:nvPr/>
          </p:nvGraphicFramePr>
          <p:xfrm>
            <a:off x="1156" y="2659"/>
            <a:ext cx="188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2806700" imgH="431800" progId="Equation.DSMT4">
                    <p:embed/>
                  </p:oleObj>
                </mc:Choice>
                <mc:Fallback>
                  <p:oleObj name="" r:id="rId9" imgW="2806700" imgH="4318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56" y="2659"/>
                          <a:ext cx="188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75" name="Group 27"/>
          <p:cNvGrpSpPr/>
          <p:nvPr/>
        </p:nvGrpSpPr>
        <p:grpSpPr>
          <a:xfrm>
            <a:off x="755650" y="4941888"/>
            <a:ext cx="6986588" cy="519112"/>
            <a:chOff x="567" y="3157"/>
            <a:chExt cx="4401" cy="327"/>
          </a:xfrm>
        </p:grpSpPr>
        <p:sp>
          <p:nvSpPr>
            <p:cNvPr id="27658" name="Rectangle 18"/>
            <p:cNvSpPr/>
            <p:nvPr/>
          </p:nvSpPr>
          <p:spPr>
            <a:xfrm>
              <a:off x="1429" y="3157"/>
              <a:ext cx="35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就是   　                             的一组基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9" name="Object 19"/>
            <p:cNvGraphicFramePr>
              <a:graphicFrameLocks noChangeAspect="1"/>
            </p:cNvGraphicFramePr>
            <p:nvPr/>
          </p:nvGraphicFramePr>
          <p:xfrm>
            <a:off x="567" y="3158"/>
            <a:ext cx="88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1" imgW="1320165" imgH="431800" progId="Equation.DSMT4">
                    <p:embed/>
                  </p:oleObj>
                </mc:Choice>
                <mc:Fallback>
                  <p:oleObj name="" r:id="rId11" imgW="1320165" imgH="4318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7" y="3158"/>
                          <a:ext cx="888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20"/>
            <p:cNvGraphicFramePr>
              <a:graphicFrameLocks noChangeAspect="1"/>
            </p:cNvGraphicFramePr>
            <p:nvPr/>
          </p:nvGraphicFramePr>
          <p:xfrm>
            <a:off x="1973" y="3180"/>
            <a:ext cx="188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3" imgW="2806700" imgH="431800" progId="Equation.DSMT4">
                    <p:embed/>
                  </p:oleObj>
                </mc:Choice>
                <mc:Fallback>
                  <p:oleObj name="" r:id="rId13" imgW="2806700" imgH="4318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3" y="3180"/>
                          <a:ext cx="1886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72" name="Rectangle 24"/>
          <p:cNvSpPr/>
          <p:nvPr/>
        </p:nvSpPr>
        <p:spPr>
          <a:xfrm>
            <a:off x="539750" y="3141663"/>
            <a:ext cx="1435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无关组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403350" y="2468563"/>
          <a:ext cx="3390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3390900" imgH="1536700" progId="Equation.DSMT4">
                  <p:embed/>
                </p:oleObj>
              </mc:Choice>
              <mc:Fallback>
                <p:oleObj name="" r:id="rId1" imgW="3390900" imgH="15367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468563"/>
                        <a:ext cx="33909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042988" y="1069975"/>
          <a:ext cx="4127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4127500" imgH="1206500" progId="Equation.DSMT4">
                  <p:embed/>
                </p:oleObj>
              </mc:Choice>
              <mc:Fallback>
                <p:oleObj name="" r:id="rId3" imgW="4127500" imgH="1206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1069975"/>
                        <a:ext cx="41275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116013" y="4284663"/>
          <a:ext cx="25193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2476500" imgH="431800" progId="Equation.DSMT4">
                  <p:embed/>
                </p:oleObj>
              </mc:Choice>
              <mc:Fallback>
                <p:oleObj name="" r:id="rId5" imgW="2476500" imgH="4318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4284663"/>
                        <a:ext cx="251936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1" name="Group 19"/>
          <p:cNvGrpSpPr/>
          <p:nvPr/>
        </p:nvGrpSpPr>
        <p:grpSpPr>
          <a:xfrm>
            <a:off x="611188" y="5035550"/>
            <a:ext cx="7310437" cy="519113"/>
            <a:chOff x="385" y="3172"/>
            <a:chExt cx="4605" cy="327"/>
          </a:xfrm>
        </p:grpSpPr>
        <p:sp>
          <p:nvSpPr>
            <p:cNvPr id="28678" name="Rectangle 9"/>
            <p:cNvSpPr/>
            <p:nvPr/>
          </p:nvSpPr>
          <p:spPr>
            <a:xfrm>
              <a:off x="385" y="3172"/>
              <a:ext cx="46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　　　　　 线性无关，从而为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703" y="3180"/>
            <a:ext cx="112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1676400" imgH="431800" progId="Equation.DSMT4">
                    <p:embed/>
                  </p:oleObj>
                </mc:Choice>
                <mc:Fallback>
                  <p:oleObj name="" r:id="rId7" imgW="1676400" imgH="4318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3" y="3180"/>
                          <a:ext cx="112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11188" y="333375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练习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0505" name="Group 25"/>
          <p:cNvGrpSpPr/>
          <p:nvPr/>
        </p:nvGrpSpPr>
        <p:grpSpPr>
          <a:xfrm>
            <a:off x="1187450" y="606425"/>
            <a:ext cx="7705725" cy="519113"/>
            <a:chOff x="612" y="210"/>
            <a:chExt cx="4854" cy="327"/>
          </a:xfrm>
        </p:grpSpPr>
        <p:sp>
          <p:nvSpPr>
            <p:cNvPr id="29709" name="Rectangle 26"/>
            <p:cNvSpPr/>
            <p:nvPr/>
          </p:nvSpPr>
          <p:spPr>
            <a:xfrm>
              <a:off x="612" y="210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     设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为数域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上的线性空间，　　　　　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9710" name="Object 27"/>
            <p:cNvGraphicFramePr>
              <a:graphicFrameLocks noChangeAspect="1"/>
            </p:cNvGraphicFramePr>
            <p:nvPr/>
          </p:nvGraphicFramePr>
          <p:xfrm>
            <a:off x="3742" y="210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1803400" imgH="431800" progId="Equation.DSMT4">
                    <p:embed/>
                  </p:oleObj>
                </mc:Choice>
                <mc:Fallback>
                  <p:oleObj name="" r:id="rId1" imgW="1803400" imgH="4318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2" y="210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8" name="Group 28"/>
          <p:cNvGrpSpPr/>
          <p:nvPr/>
        </p:nvGrpSpPr>
        <p:grpSpPr>
          <a:xfrm>
            <a:off x="539750" y="1181100"/>
            <a:ext cx="4968875" cy="519113"/>
            <a:chOff x="340" y="572"/>
            <a:chExt cx="3130" cy="327"/>
          </a:xfrm>
        </p:grpSpPr>
        <p:sp>
          <p:nvSpPr>
            <p:cNvPr id="29707" name="Rectangle 29"/>
            <p:cNvSpPr/>
            <p:nvPr/>
          </p:nvSpPr>
          <p:spPr>
            <a:xfrm>
              <a:off x="340" y="572"/>
              <a:ext cx="31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的一组基，　　　　　　且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9708" name="Object 30"/>
            <p:cNvGraphicFramePr>
              <a:graphicFrameLocks noChangeAspect="1"/>
            </p:cNvGraphicFramePr>
            <p:nvPr/>
          </p:nvGraphicFramePr>
          <p:xfrm>
            <a:off x="1474" y="618"/>
            <a:ext cx="1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2070100" imgH="431800" progId="Equation.DSMT4">
                    <p:embed/>
                  </p:oleObj>
                </mc:Choice>
                <mc:Fallback>
                  <p:oleObj name="" r:id="rId3" imgW="2070100" imgH="4318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4" y="618"/>
                          <a:ext cx="13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900113" y="1973263"/>
          <a:ext cx="3492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492500" imgH="1536700" progId="Equation.DSMT4">
                  <p:embed/>
                </p:oleObj>
              </mc:Choice>
              <mc:Fallback>
                <p:oleObj name="" r:id="rId5" imgW="3492500" imgH="1536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1973263"/>
                        <a:ext cx="34925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4716463" y="1973263"/>
          <a:ext cx="369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3695700" imgH="1536700" progId="Equation.DSMT4">
                  <p:embed/>
                </p:oleObj>
              </mc:Choice>
              <mc:Fallback>
                <p:oleObj name="" r:id="rId7" imgW="3695700" imgH="1536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463" y="1973263"/>
                        <a:ext cx="3695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900113" y="3702050"/>
          <a:ext cx="3708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3708400" imgH="1536700" progId="Equation.DSMT4">
                  <p:embed/>
                </p:oleObj>
              </mc:Choice>
              <mc:Fallback>
                <p:oleObj name="" r:id="rId9" imgW="3708400" imgH="1536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3702050"/>
                        <a:ext cx="37084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/>
          <p:nvPr/>
        </p:nvGrpSpPr>
        <p:grpSpPr>
          <a:xfrm>
            <a:off x="539750" y="5430838"/>
            <a:ext cx="8459788" cy="519112"/>
            <a:chOff x="340" y="3249"/>
            <a:chExt cx="5329" cy="327"/>
          </a:xfrm>
        </p:grpSpPr>
        <p:sp>
          <p:nvSpPr>
            <p:cNvPr id="29705" name="Rectangle 35"/>
            <p:cNvSpPr/>
            <p:nvPr/>
          </p:nvSpPr>
          <p:spPr>
            <a:xfrm>
              <a:off x="340" y="3249"/>
              <a:ext cx="53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求　　　　　 的一组基，并把它扩充为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9706" name="Object 36"/>
            <p:cNvGraphicFramePr>
              <a:graphicFrameLocks noChangeAspect="1"/>
            </p:cNvGraphicFramePr>
            <p:nvPr/>
          </p:nvGraphicFramePr>
          <p:xfrm>
            <a:off x="612" y="3294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1866900" imgH="431800" progId="Equation.DSMT4">
                    <p:embed/>
                  </p:oleObj>
                </mc:Choice>
                <mc:Fallback>
                  <p:oleObj name="" r:id="rId11" imgW="1866900" imgH="4318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12" y="3294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页脚占位符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3419475" y="6280150"/>
            <a:ext cx="2971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96" name="Group 32"/>
          <p:cNvGrpSpPr/>
          <p:nvPr/>
        </p:nvGrpSpPr>
        <p:grpSpPr>
          <a:xfrm>
            <a:off x="0" y="2349500"/>
            <a:ext cx="7775575" cy="1536700"/>
            <a:chOff x="567" y="210"/>
            <a:chExt cx="4898" cy="968"/>
          </a:xfrm>
        </p:grpSpPr>
        <p:sp>
          <p:nvSpPr>
            <p:cNvPr id="30727" name="Rectangle 5"/>
            <p:cNvSpPr/>
            <p:nvPr/>
          </p:nvSpPr>
          <p:spPr>
            <a:xfrm>
              <a:off x="567" y="528"/>
              <a:ext cx="48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　　令　　　　　　　　对</a:t>
              </a: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作初等行变换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0728" name="Object 6"/>
            <p:cNvGraphicFramePr>
              <a:graphicFrameLocks noChangeAspect="1"/>
            </p:cNvGraphicFramePr>
            <p:nvPr/>
          </p:nvGraphicFramePr>
          <p:xfrm>
            <a:off x="1363" y="210"/>
            <a:ext cx="1544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" imgW="2451100" imgH="1536700" progId="Equation.DSMT4">
                    <p:embed/>
                  </p:oleObj>
                </mc:Choice>
                <mc:Fallback>
                  <p:oleObj name="" r:id="rId1" imgW="2451100" imgH="15367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63" y="210"/>
                          <a:ext cx="1544" cy="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>
            <p:ph/>
          </p:nvPr>
        </p:nvGraphicFramePr>
        <p:xfrm>
          <a:off x="827088" y="4292600"/>
          <a:ext cx="71278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6883400" imgH="1536700" progId="Equation.DSMT4">
                  <p:embed/>
                </p:oleObj>
              </mc:Choice>
              <mc:Fallback>
                <p:oleObj name="" r:id="rId3" imgW="6883400" imgH="1536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4292600"/>
                        <a:ext cx="7127875" cy="1593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6" name="Object 42"/>
          <p:cNvGraphicFramePr>
            <a:graphicFrameLocks noChangeAspect="1"/>
          </p:cNvGraphicFramePr>
          <p:nvPr/>
        </p:nvGraphicFramePr>
        <p:xfrm>
          <a:off x="1692275" y="668338"/>
          <a:ext cx="5740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5740400" imgH="1536700" progId="Equation.DSMT4">
                  <p:embed/>
                </p:oleObj>
              </mc:Choice>
              <mc:Fallback>
                <p:oleObj name="" r:id="rId5" imgW="5740400" imgH="1536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668338"/>
                        <a:ext cx="57404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44"/>
          <p:cNvSpPr/>
          <p:nvPr/>
        </p:nvSpPr>
        <p:spPr>
          <a:xfrm>
            <a:off x="684213" y="404813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解：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ph/>
          </p:nvPr>
        </p:nvGraphicFramePr>
        <p:xfrm>
          <a:off x="4386263" y="2084388"/>
          <a:ext cx="3338512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3403600" imgH="1536700" progId="Equation.DSMT4">
                  <p:embed/>
                </p:oleObj>
              </mc:Choice>
              <mc:Fallback>
                <p:oleObj name="" r:id="rId1" imgW="3403600" imgH="1536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86263" y="2084388"/>
                        <a:ext cx="3338512" cy="1560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7" name="Group 19"/>
          <p:cNvGrpSpPr/>
          <p:nvPr/>
        </p:nvGrpSpPr>
        <p:grpSpPr>
          <a:xfrm>
            <a:off x="468313" y="5516563"/>
            <a:ext cx="8101012" cy="519112"/>
            <a:chOff x="385" y="2523"/>
            <a:chExt cx="5103" cy="327"/>
          </a:xfrm>
        </p:grpSpPr>
        <p:sp>
          <p:nvSpPr>
            <p:cNvPr id="31759" name="Rectangle 5"/>
            <p:cNvSpPr/>
            <p:nvPr/>
          </p:nvSpPr>
          <p:spPr>
            <a:xfrm>
              <a:off x="385" y="2523"/>
              <a:ext cx="51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　　　　　　线性无关，从而为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760" name="Object 11"/>
            <p:cNvGraphicFramePr>
              <a:graphicFrameLocks noChangeAspect="1"/>
            </p:cNvGraphicFramePr>
            <p:nvPr/>
          </p:nvGraphicFramePr>
          <p:xfrm>
            <a:off x="748" y="2545"/>
            <a:ext cx="1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1841500" imgH="431800" progId="Equation.DSMT4">
                    <p:embed/>
                  </p:oleObj>
                </mc:Choice>
                <mc:Fallback>
                  <p:oleObj name="" r:id="rId3" imgW="1841500" imgH="4318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8" y="2545"/>
                          <a:ext cx="11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2" name="Rectangle 14"/>
          <p:cNvSpPr/>
          <p:nvPr/>
        </p:nvSpPr>
        <p:spPr>
          <a:xfrm>
            <a:off x="828675" y="2636838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又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1404938" y="2278063"/>
          <a:ext cx="256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565400" imgH="1206500" progId="Equation.DSMT4">
                  <p:embed/>
                </p:oleObj>
              </mc:Choice>
              <mc:Fallback>
                <p:oleObj name="" r:id="rId5" imgW="2565400" imgH="1206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4938" y="2278063"/>
                        <a:ext cx="25654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827088" y="3789363"/>
          <a:ext cx="4673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4673600" imgH="1536700" progId="Equation.DSMT4">
                  <p:embed/>
                </p:oleObj>
              </mc:Choice>
              <mc:Fallback>
                <p:oleObj name="" r:id="rId7" imgW="4673600" imgH="1536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3789363"/>
                        <a:ext cx="46736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8" name="Group 20"/>
          <p:cNvGrpSpPr/>
          <p:nvPr/>
        </p:nvGrpSpPr>
        <p:grpSpPr>
          <a:xfrm>
            <a:off x="971550" y="476250"/>
            <a:ext cx="7272338" cy="519113"/>
            <a:chOff x="612" y="2341"/>
            <a:chExt cx="4581" cy="327"/>
          </a:xfrm>
        </p:grpSpPr>
        <p:sp>
          <p:nvSpPr>
            <p:cNvPr id="31757" name="Rectangle 21"/>
            <p:cNvSpPr/>
            <p:nvPr/>
          </p:nvSpPr>
          <p:spPr>
            <a:xfrm>
              <a:off x="612" y="2341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</a:t>
              </a: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b="1" dirty="0">
                  <a:latin typeface="宋体" panose="02010600030101010101" pitchFamily="2" charset="-122"/>
                </a:rPr>
                <a:t>知，</a:t>
              </a: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宋体" panose="02010600030101010101" pitchFamily="2" charset="-122"/>
                </a:rPr>
                <a:t>的列向量线性无关，从而　　　　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758" name="Object 22"/>
            <p:cNvGraphicFramePr>
              <a:graphicFrameLocks noChangeAspect="1"/>
            </p:cNvGraphicFramePr>
            <p:nvPr/>
          </p:nvGraphicFramePr>
          <p:xfrm>
            <a:off x="4241" y="2341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9" imgW="1346200" imgH="431800" progId="Equation.DSMT4">
                    <p:embed/>
                  </p:oleObj>
                </mc:Choice>
                <mc:Fallback>
                  <p:oleObj name="" r:id="rId9" imgW="1346200" imgH="4318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41" y="2341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31" name="Group 23"/>
          <p:cNvGrpSpPr/>
          <p:nvPr/>
        </p:nvGrpSpPr>
        <p:grpSpPr>
          <a:xfrm>
            <a:off x="611188" y="1196975"/>
            <a:ext cx="8208962" cy="519113"/>
            <a:chOff x="385" y="2704"/>
            <a:chExt cx="5171" cy="327"/>
          </a:xfrm>
        </p:grpSpPr>
        <p:sp>
          <p:nvSpPr>
            <p:cNvPr id="31754" name="Rectangle 24"/>
            <p:cNvSpPr/>
            <p:nvPr/>
          </p:nvSpPr>
          <p:spPr>
            <a:xfrm>
              <a:off x="385" y="2704"/>
              <a:ext cx="51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线性无关</a:t>
              </a:r>
              <a:r>
                <a:rPr lang="en-US" altLang="zh-CN" b="1" dirty="0">
                  <a:latin typeface="宋体" panose="02010600030101010101" pitchFamily="2" charset="-122"/>
                </a:rPr>
                <a:t>. </a:t>
              </a:r>
              <a:r>
                <a:rPr lang="zh-CN" altLang="en-US" b="1" dirty="0">
                  <a:latin typeface="宋体" panose="02010600030101010101" pitchFamily="2" charset="-122"/>
                </a:rPr>
                <a:t>故　　　　 为　　　　　　的一组基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1755" name="Object 25"/>
            <p:cNvGraphicFramePr>
              <a:graphicFrameLocks noChangeAspect="1"/>
            </p:cNvGraphicFramePr>
            <p:nvPr/>
          </p:nvGraphicFramePr>
          <p:xfrm>
            <a:off x="1882" y="2750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1" imgW="1346200" imgH="431800" progId="Equation.DSMT4">
                    <p:embed/>
                  </p:oleObj>
                </mc:Choice>
                <mc:Fallback>
                  <p:oleObj name="" r:id="rId11" imgW="1346200" imgH="4318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2" y="2750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26"/>
            <p:cNvGraphicFramePr>
              <a:graphicFrameLocks noChangeAspect="1"/>
            </p:cNvGraphicFramePr>
            <p:nvPr/>
          </p:nvGraphicFramePr>
          <p:xfrm>
            <a:off x="3107" y="2750"/>
            <a:ext cx="1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2" imgW="1866900" imgH="431800" progId="Equation.DSMT4">
                    <p:embed/>
                  </p:oleObj>
                </mc:Choice>
                <mc:Fallback>
                  <p:oleObj name="" r:id="rId12" imgW="1866900" imgH="4318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07" y="2750"/>
                          <a:ext cx="117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55650" y="333375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2、线性子空间的判定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3810" name="Group 18"/>
          <p:cNvGrpSpPr/>
          <p:nvPr/>
        </p:nvGrpSpPr>
        <p:grpSpPr>
          <a:xfrm>
            <a:off x="684213" y="1628775"/>
            <a:ext cx="7196137" cy="519113"/>
            <a:chOff x="415" y="1026"/>
            <a:chExt cx="4533" cy="327"/>
          </a:xfrm>
        </p:grpSpPr>
        <p:graphicFrame>
          <p:nvGraphicFramePr>
            <p:cNvPr id="6161" name="Object 5"/>
            <p:cNvGraphicFramePr>
              <a:graphicFrameLocks noChangeAspect="1"/>
            </p:cNvGraphicFramePr>
            <p:nvPr/>
          </p:nvGraphicFramePr>
          <p:xfrm>
            <a:off x="415" y="1071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295400" imgH="393700" progId="Equation.DSMT4">
                    <p:embed/>
                  </p:oleObj>
                </mc:Choice>
                <mc:Fallback>
                  <p:oleObj name="" r:id="rId1" imgW="1295400" imgH="3937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5" y="1071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Rectangle 6"/>
            <p:cNvSpPr/>
            <p:nvPr/>
          </p:nvSpPr>
          <p:spPr>
            <a:xfrm>
              <a:off x="1156" y="1026"/>
              <a:ext cx="37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，若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宋体" panose="02010600030101010101" pitchFamily="2" charset="-122"/>
                </a:rPr>
                <a:t>对于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中两种运算封闭，即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501775" y="2420938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368800" imgH="431800" progId="Equation.DSMT4">
                  <p:embed/>
                </p:oleObj>
              </mc:Choice>
              <mc:Fallback>
                <p:oleObj name="" r:id="rId3" imgW="43688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2420938"/>
                        <a:ext cx="436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/>
          <p:nvPr/>
        </p:nvSpPr>
        <p:spPr>
          <a:xfrm>
            <a:off x="611188" y="3789363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的一个子空间．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3814" name="Group 22"/>
          <p:cNvGrpSpPr/>
          <p:nvPr/>
        </p:nvGrpSpPr>
        <p:grpSpPr>
          <a:xfrm>
            <a:off x="684213" y="981075"/>
            <a:ext cx="7534275" cy="579438"/>
            <a:chOff x="567" y="572"/>
            <a:chExt cx="4746" cy="365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567" y="572"/>
              <a:ext cx="43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定理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：设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为数域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上的线性空间，集合</a:t>
              </a: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0" name="Object 17"/>
            <p:cNvGraphicFramePr>
              <a:graphicFrameLocks noChangeAspect="1"/>
            </p:cNvGraphicFramePr>
            <p:nvPr/>
          </p:nvGraphicFramePr>
          <p:xfrm>
            <a:off x="4649" y="686"/>
            <a:ext cx="6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054100" imgH="342900" progId="Equation.DSMT4">
                    <p:embed/>
                  </p:oleObj>
                </mc:Choice>
                <mc:Fallback>
                  <p:oleObj name="" r:id="rId5" imgW="1054100" imgH="3429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49" y="686"/>
                          <a:ext cx="6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1476375" y="3141663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483100" imgH="431800" progId="Equation.DSMT4">
                  <p:embed/>
                </p:oleObj>
              </mc:Choice>
              <mc:Fallback>
                <p:oleObj name="" r:id="rId7" imgW="44831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141663"/>
                        <a:ext cx="4483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2878138" y="5518150"/>
          <a:ext cx="6083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5664200" imgH="381000" progId="Equation.DSMT4">
                  <p:embed/>
                </p:oleObj>
              </mc:Choice>
              <mc:Fallback>
                <p:oleObj name="" r:id="rId9" imgW="5664200" imgH="381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8138" y="5518150"/>
                        <a:ext cx="60833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6" name="Group 24"/>
          <p:cNvGrpSpPr/>
          <p:nvPr/>
        </p:nvGrpSpPr>
        <p:grpSpPr>
          <a:xfrm>
            <a:off x="647700" y="4581525"/>
            <a:ext cx="8532813" cy="579438"/>
            <a:chOff x="385" y="3022"/>
            <a:chExt cx="5375" cy="365"/>
          </a:xfrm>
        </p:grpSpPr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385" y="3022"/>
              <a:ext cx="43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推论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为数域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上的线性空间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57" name="Object 26"/>
            <p:cNvGraphicFramePr>
              <a:graphicFrameLocks noChangeAspect="1"/>
            </p:cNvGraphicFramePr>
            <p:nvPr/>
          </p:nvGraphicFramePr>
          <p:xfrm>
            <a:off x="3578" y="3067"/>
            <a:ext cx="15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2413000" imgH="393700" progId="Equation.DSMT4">
                    <p:embed/>
                  </p:oleObj>
                </mc:Choice>
                <mc:Fallback>
                  <p:oleObj name="" r:id="rId11" imgW="2413000" imgH="3937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78" y="3067"/>
                          <a:ext cx="152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Rectangle 27"/>
            <p:cNvSpPr/>
            <p:nvPr/>
          </p:nvSpPr>
          <p:spPr>
            <a:xfrm>
              <a:off x="5125" y="3022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3820" name="Rectangle 28"/>
          <p:cNvSpPr/>
          <p:nvPr/>
        </p:nvSpPr>
        <p:spPr>
          <a:xfrm>
            <a:off x="323850" y="5445125"/>
            <a:ext cx="2582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的子空间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55" name="Text Box 30">
            <a:hlinkClick r:id="rId13" action="ppaction://hlinksldjump"/>
          </p:cNvPr>
          <p:cNvSpPr txBox="1"/>
          <p:nvPr/>
        </p:nvSpPr>
        <p:spPr>
          <a:xfrm>
            <a:off x="8172450" y="6338888"/>
            <a:ext cx="5032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801" grpId="0" build="p"/>
      <p:bldP spid="338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89" name="Group 21"/>
          <p:cNvGrpSpPr/>
          <p:nvPr/>
        </p:nvGrpSpPr>
        <p:grpSpPr>
          <a:xfrm>
            <a:off x="762000" y="3141663"/>
            <a:ext cx="8382000" cy="533400"/>
            <a:chOff x="480" y="864"/>
            <a:chExt cx="5280" cy="336"/>
          </a:xfrm>
        </p:grpSpPr>
        <p:sp>
          <p:nvSpPr>
            <p:cNvPr id="7186" name="Rectangle 6"/>
            <p:cNvSpPr/>
            <p:nvPr/>
          </p:nvSpPr>
          <p:spPr>
            <a:xfrm>
              <a:off x="480" y="873"/>
              <a:ext cx="4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∵      ，∴       </a:t>
              </a:r>
              <a:r>
                <a:rPr lang="en-US" altLang="zh-CN" b="1" dirty="0">
                  <a:latin typeface="宋体" panose="02010600030101010101" pitchFamily="2" charset="-122"/>
                </a:rPr>
                <a:t>. 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且对      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7"/>
            <p:cNvGraphicFramePr>
              <a:graphicFrameLocks noChangeAspect="1"/>
            </p:cNvGraphicFramePr>
            <p:nvPr/>
          </p:nvGraphicFramePr>
          <p:xfrm>
            <a:off x="800" y="912"/>
            <a:ext cx="6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1015365" imgH="317500" progId="Equation.DSMT4">
                    <p:embed/>
                  </p:oleObj>
                </mc:Choice>
                <mc:Fallback>
                  <p:oleObj name="" r:id="rId1" imgW="1015365" imgH="3175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00" y="912"/>
                          <a:ext cx="64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8"/>
            <p:cNvGraphicFramePr>
              <a:graphicFrameLocks noChangeAspect="1"/>
            </p:cNvGraphicFramePr>
            <p:nvPr/>
          </p:nvGraphicFramePr>
          <p:xfrm>
            <a:off x="1920" y="960"/>
            <a:ext cx="7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155065" imgH="304800" progId="Equation.DSMT4">
                    <p:embed/>
                  </p:oleObj>
                </mc:Choice>
                <mc:Fallback>
                  <p:oleObj name="" r:id="rId3" imgW="1155065" imgH="304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0" y="960"/>
                          <a:ext cx="72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9"/>
            <p:cNvGraphicFramePr>
              <a:graphicFrameLocks noChangeAspect="1"/>
            </p:cNvGraphicFramePr>
            <p:nvPr/>
          </p:nvGraphicFramePr>
          <p:xfrm>
            <a:off x="3408" y="960"/>
            <a:ext cx="7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205865" imgH="304800" progId="Equation.DSMT4">
                    <p:embed/>
                  </p:oleObj>
                </mc:Choice>
                <mc:Fallback>
                  <p:oleObj name="" r:id="rId5" imgW="1205865" imgH="304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8" y="960"/>
                          <a:ext cx="7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Rectangle 10"/>
            <p:cNvSpPr/>
            <p:nvPr/>
          </p:nvSpPr>
          <p:spPr>
            <a:xfrm>
              <a:off x="4176" y="864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由数乘运算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90" name="Group 22"/>
          <p:cNvGrpSpPr/>
          <p:nvPr/>
        </p:nvGrpSpPr>
        <p:grpSpPr>
          <a:xfrm>
            <a:off x="468313" y="3716338"/>
            <a:ext cx="8382000" cy="549275"/>
            <a:chOff x="480" y="1257"/>
            <a:chExt cx="5280" cy="346"/>
          </a:xfrm>
        </p:grpSpPr>
        <p:sp>
          <p:nvSpPr>
            <p:cNvPr id="7183" name="Rectangle 11"/>
            <p:cNvSpPr/>
            <p:nvPr/>
          </p:nvSpPr>
          <p:spPr>
            <a:xfrm>
              <a:off x="480" y="1257"/>
              <a:ext cx="10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封闭，有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4" name="Object 12"/>
            <p:cNvGraphicFramePr>
              <a:graphicFrameLocks noChangeAspect="1"/>
            </p:cNvGraphicFramePr>
            <p:nvPr/>
          </p:nvGraphicFramePr>
          <p:xfrm>
            <a:off x="1440" y="1336"/>
            <a:ext cx="1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2349500" imgH="393700" progId="Equation.DSMT4">
                    <p:embed/>
                  </p:oleObj>
                </mc:Choice>
                <mc:Fallback>
                  <p:oleObj name="" r:id="rId7" imgW="2349500" imgH="3937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336"/>
                          <a:ext cx="148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13"/>
            <p:cNvSpPr/>
            <p:nvPr/>
          </p:nvSpPr>
          <p:spPr>
            <a:xfrm>
              <a:off x="2784" y="1276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，即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宋体" panose="02010600030101010101" pitchFamily="2" charset="-122"/>
                </a:rPr>
                <a:t>中元素的负元素就是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2782" name="Rectangle 14"/>
          <p:cNvSpPr/>
          <p:nvPr/>
        </p:nvSpPr>
        <p:spPr>
          <a:xfrm>
            <a:off x="539750" y="4365625"/>
            <a:ext cx="6481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它在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中的负元素，</a:t>
            </a:r>
            <a:r>
              <a:rPr lang="zh-CN" altLang="en-US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）成立．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sp>
        <p:nvSpPr>
          <p:cNvPr id="32794" name="Rectangle 26"/>
          <p:cNvSpPr/>
          <p:nvPr/>
        </p:nvSpPr>
        <p:spPr>
          <a:xfrm>
            <a:off x="539750" y="5661025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就是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宋体" panose="02010600030101010101" pitchFamily="2" charset="-122"/>
              </a:rPr>
              <a:t>的零元， </a:t>
            </a:r>
            <a:r>
              <a:rPr lang="zh-CN" altLang="en-US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）成立．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32796" name="Group 28"/>
          <p:cNvGrpSpPr/>
          <p:nvPr/>
        </p:nvGrpSpPr>
        <p:grpSpPr>
          <a:xfrm>
            <a:off x="827088" y="1773238"/>
            <a:ext cx="8077200" cy="563562"/>
            <a:chOff x="480" y="3408"/>
            <a:chExt cx="5088" cy="355"/>
          </a:xfrm>
        </p:grpSpPr>
        <p:sp>
          <p:nvSpPr>
            <p:cNvPr id="7180" name="Rectangle 29"/>
            <p:cNvSpPr/>
            <p:nvPr/>
          </p:nvSpPr>
          <p:spPr>
            <a:xfrm>
              <a:off x="480" y="3408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30"/>
            <p:cNvGraphicFramePr>
              <a:graphicFrameLocks noChangeAspect="1"/>
            </p:cNvGraphicFramePr>
            <p:nvPr/>
          </p:nvGraphicFramePr>
          <p:xfrm>
            <a:off x="1008" y="3480"/>
            <a:ext cx="6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016000" imgH="342900" progId="Equation.DSMT4">
                    <p:embed/>
                  </p:oleObj>
                </mc:Choice>
                <mc:Fallback>
                  <p:oleObj name="" r:id="rId9" imgW="1016000" imgH="3429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8" y="3480"/>
                          <a:ext cx="640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31"/>
            <p:cNvSpPr/>
            <p:nvPr/>
          </p:nvSpPr>
          <p:spPr>
            <a:xfrm>
              <a:off x="1536" y="3436"/>
              <a:ext cx="40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，规则</a:t>
              </a:r>
              <a:r>
                <a:rPr lang="zh-CN" altLang="en-US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）、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）、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5</a:t>
              </a:r>
              <a:r>
                <a:rPr lang="zh-CN" altLang="en-US" b="1" dirty="0">
                  <a:latin typeface="宋体" panose="02010600030101010101" pitchFamily="2" charset="-122"/>
                </a:rPr>
                <a:t>）、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6</a:t>
              </a:r>
              <a:r>
                <a:rPr lang="zh-CN" altLang="en-US" b="1" dirty="0">
                  <a:latin typeface="宋体" panose="02010600030101010101" pitchFamily="2" charset="-122"/>
                </a:rPr>
                <a:t>）、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7</a:t>
              </a:r>
              <a:r>
                <a:rPr lang="zh-CN" altLang="en-US" b="1" dirty="0">
                  <a:latin typeface="宋体" panose="02010600030101010101" pitchFamily="2" charset="-122"/>
                </a:rPr>
                <a:t>）、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8</a:t>
              </a:r>
              <a:r>
                <a:rPr lang="zh-CN" altLang="en-US" b="1" dirty="0">
                  <a:latin typeface="宋体" panose="02010600030101010101" pitchFamily="2" charset="-122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800" name="Rectangle 32"/>
          <p:cNvSpPr/>
          <p:nvPr/>
        </p:nvSpPr>
        <p:spPr>
          <a:xfrm>
            <a:off x="468313" y="2492375"/>
            <a:ext cx="5932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是显然成立的．下证</a:t>
            </a:r>
            <a:r>
              <a:rPr lang="zh-CN" altLang="en-US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）、</a:t>
            </a:r>
            <a:r>
              <a:rPr lang="zh-CN" altLang="en-US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）成立．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grpSp>
        <p:nvGrpSpPr>
          <p:cNvPr id="32813" name="Group 45"/>
          <p:cNvGrpSpPr/>
          <p:nvPr/>
        </p:nvGrpSpPr>
        <p:grpSpPr>
          <a:xfrm>
            <a:off x="827088" y="5013325"/>
            <a:ext cx="8316912" cy="519113"/>
            <a:chOff x="521" y="2069"/>
            <a:chExt cx="5239" cy="327"/>
          </a:xfrm>
        </p:grpSpPr>
        <p:sp>
          <p:nvSpPr>
            <p:cNvPr id="7178" name="Rectangle 16"/>
            <p:cNvSpPr/>
            <p:nvPr/>
          </p:nvSpPr>
          <p:spPr>
            <a:xfrm>
              <a:off x="521" y="2069"/>
              <a:ext cx="5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由加法封闭，有　　　　　　　 </a:t>
              </a:r>
              <a:r>
                <a:rPr lang="en-US" altLang="zh-CN" b="1" dirty="0">
                  <a:latin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宋体" panose="02010600030101010101" pitchFamily="2" charset="-122"/>
                </a:rPr>
                <a:t>即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中的零元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7179" name="Object 44"/>
            <p:cNvGraphicFramePr>
              <a:graphicFrameLocks noChangeAspect="1"/>
            </p:cNvGraphicFramePr>
            <p:nvPr/>
          </p:nvGraphicFramePr>
          <p:xfrm>
            <a:off x="2200" y="2137"/>
            <a:ext cx="16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1" imgW="2552700" imgH="393700" progId="Equation.DSMT4">
                    <p:embed/>
                  </p:oleObj>
                </mc:Choice>
                <mc:Fallback>
                  <p:oleObj name="" r:id="rId11" imgW="2552700" imgH="3937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00" y="2137"/>
                          <a:ext cx="16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16" name="Rectangle 48"/>
          <p:cNvSpPr/>
          <p:nvPr/>
        </p:nvSpPr>
        <p:spPr>
          <a:xfrm>
            <a:off x="468313" y="333375"/>
            <a:ext cx="8316912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　证明</a:t>
            </a:r>
            <a:r>
              <a:rPr lang="zh-CN" altLang="en-US" b="1" dirty="0">
                <a:latin typeface="宋体" panose="02010600030101010101" pitchFamily="2" charset="-122"/>
              </a:rPr>
              <a:t>：要证明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也为数域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上的线性空间，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即证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中的向量满足线性空间定义中的八条规则．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8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>
                                            <p:txEl>
                                              <p:charRg st="2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816">
                                            <p:txEl>
                                              <p:charRg st="22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80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7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build="p"/>
      <p:bldP spid="32794" grpId="0"/>
      <p:bldP spid="32800" grpId="0" build="p"/>
      <p:bldP spid="328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Rectangle 3"/>
          <p:cNvSpPr/>
          <p:nvPr/>
        </p:nvSpPr>
        <p:spPr>
          <a:xfrm>
            <a:off x="539750" y="3573463"/>
            <a:ext cx="8604250" cy="145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　设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为所有实函数所成集合构成的线性空间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</a:rPr>
              <a:t>R[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的一个子空间．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900113" y="5300663"/>
            <a:ext cx="7704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例3</a:t>
            </a:r>
            <a:r>
              <a:rPr lang="zh-CN" altLang="en-US" b="1" dirty="0">
                <a:latin typeface="Times New Roman" panose="02020603050405020304" pitchFamily="18" charset="0"/>
              </a:rPr>
              <a:t>　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</a:rPr>
              <a:t>的的线性子空间．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1755" name="Group 11"/>
          <p:cNvGrpSpPr/>
          <p:nvPr/>
        </p:nvGrpSpPr>
        <p:grpSpPr>
          <a:xfrm>
            <a:off x="503238" y="179388"/>
            <a:ext cx="8424862" cy="3298825"/>
            <a:chOff x="204" y="164"/>
            <a:chExt cx="5307" cy="2078"/>
          </a:xfrm>
        </p:grpSpPr>
        <p:sp>
          <p:nvSpPr>
            <p:cNvPr id="8197" name="Rectangle 9"/>
            <p:cNvSpPr/>
            <p:nvPr/>
          </p:nvSpPr>
          <p:spPr>
            <a:xfrm>
              <a:off x="204" y="164"/>
              <a:ext cx="5307" cy="20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   </a:t>
              </a:r>
              <a:r>
                <a:rPr lang="zh-CN" altLang="en-US" b="1" dirty="0">
                  <a:solidFill>
                    <a:srgbClr val="000099"/>
                  </a:solidFill>
                  <a:latin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　设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为数域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上的线性空间，只含零向量的</a:t>
              </a:r>
              <a:endParaRPr lang="zh-CN" altLang="en-US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子集合　　　　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的一个线性子空间，称之为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</a:t>
              </a:r>
              <a:endParaRPr lang="zh-CN" altLang="en-US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零子空间</a:t>
              </a:r>
              <a:r>
                <a:rPr lang="zh-CN" altLang="en-US" b="1" dirty="0">
                  <a:latin typeface="宋体" panose="02010600030101010101" pitchFamily="2" charset="-122"/>
                </a:rPr>
                <a:t>．线性空间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本身也是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的一个子空间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　  这两个子空间有时称为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平凡子空间</a:t>
              </a:r>
              <a:r>
                <a:rPr lang="zh-CN" altLang="en-US" b="1" dirty="0">
                  <a:latin typeface="宋体" panose="02010600030101010101" pitchFamily="2" charset="-122"/>
                </a:rPr>
                <a:t>，而其它的</a:t>
              </a:r>
              <a:endParaRPr lang="zh-CN" altLang="en-US" b="1" dirty="0">
                <a:latin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子空间称为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非平凡子空间</a:t>
              </a:r>
              <a:r>
                <a:rPr lang="zh-CN" altLang="en-US" b="1" dirty="0">
                  <a:latin typeface="宋体" panose="02010600030101010101" pitchFamily="2" charset="-122"/>
                </a:rPr>
                <a:t>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　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8198" name="Object 10"/>
            <p:cNvGraphicFramePr>
              <a:graphicFrameLocks noChangeAspect="1"/>
            </p:cNvGraphicFramePr>
            <p:nvPr/>
          </p:nvGraphicFramePr>
          <p:xfrm>
            <a:off x="1020" y="709"/>
            <a:ext cx="77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143000" imgH="393700" progId="Equation.DSMT4">
                    <p:embed/>
                  </p:oleObj>
                </mc:Choice>
                <mc:Fallback>
                  <p:oleObj name="" r:id="rId1" imgW="1143000" imgH="3937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20" y="709"/>
                          <a:ext cx="771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539750" y="2924175"/>
            <a:ext cx="8135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的全部解向量所成集合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对于通常的向量加法和数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30744" name="Group 24"/>
          <p:cNvGrpSpPr/>
          <p:nvPr/>
        </p:nvGrpSpPr>
        <p:grpSpPr>
          <a:xfrm>
            <a:off x="900113" y="4797425"/>
            <a:ext cx="8677275" cy="774700"/>
            <a:chOff x="589" y="2750"/>
            <a:chExt cx="5466" cy="488"/>
          </a:xfrm>
        </p:grpSpPr>
        <p:sp>
          <p:nvSpPr>
            <p:cNvPr id="9227" name="Rectangle 4"/>
            <p:cNvSpPr/>
            <p:nvPr/>
          </p:nvSpPr>
          <p:spPr>
            <a:xfrm>
              <a:off x="589" y="2750"/>
              <a:ext cx="5466" cy="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＊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b="1" dirty="0">
                  <a:latin typeface="宋体" panose="02010600030101010101" pitchFamily="2" charset="-122"/>
                </a:rPr>
                <a:t>解空间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宋体" panose="02010600030101010101" pitchFamily="2" charset="-122"/>
                </a:rPr>
                <a:t>的维数＝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宋体" panose="02010600030101010101" pitchFamily="2" charset="-122"/>
                </a:rPr>
                <a:t>－</a:t>
              </a:r>
              <a:r>
                <a:rPr lang="zh-CN" altLang="en-US" b="1" dirty="0">
                  <a:latin typeface="宋体" panose="02010600030101010101" pitchFamily="2" charset="-122"/>
                </a:rPr>
                <a:t>秩</a:t>
              </a:r>
              <a:r>
                <a:rPr lang="en-US" altLang="zh-CN" b="1" dirty="0">
                  <a:latin typeface="Times New Roman" panose="02020603050405020304" pitchFamily="18" charset="0"/>
                </a:rPr>
                <a:t>(A)</a:t>
              </a:r>
              <a:r>
                <a:rPr lang="en-US" altLang="zh-CN" b="1" dirty="0">
                  <a:latin typeface="宋体" panose="02010600030101010101" pitchFamily="2" charset="-122"/>
                </a:rPr>
                <a:t>，         ；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9228" name="Object 5"/>
            <p:cNvGraphicFramePr>
              <a:graphicFrameLocks noChangeAspect="1"/>
            </p:cNvGraphicFramePr>
            <p:nvPr/>
          </p:nvGraphicFramePr>
          <p:xfrm>
            <a:off x="4422" y="2886"/>
            <a:ext cx="103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600200" imgH="482600" progId="Equation.DSMT4">
                    <p:embed/>
                  </p:oleObj>
                </mc:Choice>
                <mc:Fallback>
                  <p:oleObj name="" r:id="rId1" imgW="1600200" imgH="482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22" y="2886"/>
                          <a:ext cx="1031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1" name="Rectangle 11"/>
          <p:cNvSpPr/>
          <p:nvPr/>
        </p:nvSpPr>
        <p:spPr>
          <a:xfrm>
            <a:off x="539750" y="388938"/>
            <a:ext cx="77771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　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元齐次线性方程组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331913" y="981075"/>
          <a:ext cx="51847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381500" imgH="1612900" progId="Equation.DSMT4">
                  <p:embed/>
                </p:oleObj>
              </mc:Choice>
              <mc:Fallback>
                <p:oleObj name="" r:id="rId3" imgW="4381500" imgH="1612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981075"/>
                        <a:ext cx="5184775" cy="190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/>
          <p:nvPr/>
        </p:nvSpPr>
        <p:spPr>
          <a:xfrm>
            <a:off x="7451725" y="168592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＊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06363" y="4941888"/>
            <a:ext cx="1081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注</a:t>
            </a:r>
            <a:endParaRPr kumimoji="0" lang="zh-CN" altLang="en-US" sz="2800" b="1" i="1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738" name="Rectangle 18"/>
          <p:cNvSpPr/>
          <p:nvPr/>
        </p:nvSpPr>
        <p:spPr>
          <a:xfrm>
            <a:off x="827088" y="5445125"/>
            <a:ext cx="7921625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＊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的一个基础解系就是解空间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的一组基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0741" name="Rectangle 21"/>
          <p:cNvSpPr/>
          <p:nvPr/>
        </p:nvSpPr>
        <p:spPr>
          <a:xfrm>
            <a:off x="539750" y="4221163"/>
            <a:ext cx="71294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空间，称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为方程组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＊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解空间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0743" name="Rectangle 23"/>
          <p:cNvSpPr/>
          <p:nvPr/>
        </p:nvSpPr>
        <p:spPr>
          <a:xfrm>
            <a:off x="539750" y="3536950"/>
            <a:ext cx="8459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量乘法构成的线性空间是</a:t>
            </a:r>
            <a:r>
              <a:rPr lang="zh-CN" altLang="en-US" sz="900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sz="900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维向量空间</a:t>
            </a:r>
            <a:r>
              <a:rPr lang="zh-CN" altLang="en-US" sz="9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900" b="1" i="1" baseline="30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的一个子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3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31" grpId="0" build="p"/>
      <p:bldP spid="30733" grpId="0" advAuto="1000" build="p"/>
      <p:bldP spid="30735" grpId="0"/>
      <p:bldP spid="30738" grpId="0"/>
      <p:bldP spid="30741" grpId="0"/>
      <p:bldP spid="30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21" name="Rectangle 25"/>
          <p:cNvSpPr/>
          <p:nvPr/>
        </p:nvSpPr>
        <p:spPr>
          <a:xfrm>
            <a:off x="900113" y="46196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　判断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的下列子集合哪些是子空间：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755650" y="1062038"/>
          <a:ext cx="7119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124700" imgH="495300" progId="Equation.DSMT4">
                  <p:embed/>
                </p:oleObj>
              </mc:Choice>
              <mc:Fallback>
                <p:oleObj name="" r:id="rId1" imgW="7124700" imgH="495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062038"/>
                        <a:ext cx="711993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/>
          <p:nvPr/>
        </p:nvSpPr>
        <p:spPr>
          <a:xfrm>
            <a:off x="827088" y="3860800"/>
            <a:ext cx="83169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b="1" baseline="-25000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的子空间，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不是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的子空间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9736" name="Object 40"/>
          <p:cNvGraphicFramePr>
            <a:graphicFrameLocks noChangeAspect="1"/>
          </p:cNvGraphicFramePr>
          <p:nvPr/>
        </p:nvGraphicFramePr>
        <p:xfrm>
          <a:off x="755650" y="1700213"/>
          <a:ext cx="71072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112000" imgH="495300" progId="Equation.DSMT4">
                  <p:embed/>
                </p:oleObj>
              </mc:Choice>
              <mc:Fallback>
                <p:oleObj name="" r:id="rId3" imgW="7112000" imgH="495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700213"/>
                        <a:ext cx="710723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7" name="Object 41"/>
          <p:cNvGraphicFramePr>
            <a:graphicFrameLocks noChangeAspect="1"/>
          </p:cNvGraphicFramePr>
          <p:nvPr/>
        </p:nvGraphicFramePr>
        <p:xfrm>
          <a:off x="684213" y="2420938"/>
          <a:ext cx="7145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7150100" imgH="495300" progId="Equation.DSMT4">
                  <p:embed/>
                </p:oleObj>
              </mc:Choice>
              <mc:Fallback>
                <p:oleObj name="" r:id="rId5" imgW="7150100" imgH="495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420938"/>
                        <a:ext cx="714533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Rectangle 43"/>
          <p:cNvSpPr/>
          <p:nvPr/>
        </p:nvSpPr>
        <p:spPr>
          <a:xfrm>
            <a:off x="611188" y="3141663"/>
            <a:ext cx="7920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若为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的子空间，求出其维数与一组基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9741" name="Rectangle 45"/>
          <p:cNvSpPr/>
          <p:nvPr/>
        </p:nvSpPr>
        <p:spPr>
          <a:xfrm>
            <a:off x="755650" y="4508500"/>
            <a:ext cx="5562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事实上，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元齐次线性方程组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9743" name="Rectangle 47"/>
          <p:cNvSpPr/>
          <p:nvPr/>
        </p:nvSpPr>
        <p:spPr>
          <a:xfrm>
            <a:off x="539750" y="5661025"/>
            <a:ext cx="8532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的解空间</a:t>
            </a:r>
            <a:r>
              <a:rPr lang="en-US" altLang="zh-CN" b="1" dirty="0">
                <a:latin typeface="宋体" panose="02010600030101010101" pitchFamily="2" charset="-122"/>
              </a:rPr>
              <a:t>. </a:t>
            </a:r>
            <a:r>
              <a:rPr lang="zh-CN" altLang="en-US" b="1" dirty="0">
                <a:latin typeface="宋体" panose="02010600030101010101" pitchFamily="2" charset="-122"/>
              </a:rPr>
              <a:t>所以，维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的一个基础解系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9744" name="Object 48"/>
          <p:cNvGraphicFramePr>
            <a:graphicFrameLocks noChangeAspect="1"/>
          </p:cNvGraphicFramePr>
          <p:nvPr/>
        </p:nvGraphicFramePr>
        <p:xfrm>
          <a:off x="1835150" y="5157788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933700" imgH="431800" progId="Equation.DSMT4">
                  <p:embed/>
                </p:oleObj>
              </mc:Choice>
              <mc:Fallback>
                <p:oleObj name="" r:id="rId7" imgW="29337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5157788"/>
                        <a:ext cx="293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6" name="Rectangle 50"/>
          <p:cNvSpPr/>
          <p:nvPr/>
        </p:nvSpPr>
        <p:spPr>
          <a:xfrm>
            <a:off x="5724525" y="5157788"/>
            <a:ext cx="1800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1" grpId="0" build="p"/>
      <p:bldP spid="29701" grpId="0"/>
      <p:bldP spid="29739" grpId="0"/>
      <p:bldP spid="29741" grpId="0"/>
      <p:bldP spid="29743" grpId="0"/>
      <p:bldP spid="297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14" name="Rectangle 10"/>
          <p:cNvSpPr/>
          <p:nvPr/>
        </p:nvSpPr>
        <p:spPr>
          <a:xfrm>
            <a:off x="3924300" y="1109663"/>
            <a:ext cx="4103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就是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latin typeface="宋体" panose="02010600030101010101" pitchFamily="2" charset="-122"/>
              </a:rPr>
              <a:t>的一组基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782638" y="533400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730500" imgH="431800" progId="Equation.DSMT4">
                  <p:embed/>
                </p:oleObj>
              </mc:Choice>
              <mc:Fallback>
                <p:oleObj name="" r:id="rId1" imgW="2730500" imgH="431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638" y="533400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884238" y="1181100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908300" imgH="431800" progId="Equation.DSMT4">
                  <p:embed/>
                </p:oleObj>
              </mc:Choice>
              <mc:Fallback>
                <p:oleObj name="" r:id="rId3" imgW="2908300" imgH="431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238" y="1181100"/>
                        <a:ext cx="2908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7092950" y="620713"/>
          <a:ext cx="9350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799465" imgH="241300" progId="Equation.DSMT4">
                  <p:embed/>
                </p:oleObj>
              </mc:Choice>
              <mc:Fallback>
                <p:oleObj name="" r:id="rId5" imgW="79946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950" y="620713"/>
                        <a:ext cx="935038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06825" y="461963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3048000" imgH="431800" progId="Equation.DSMT4">
                  <p:embed/>
                </p:oleObj>
              </mc:Choice>
              <mc:Fallback>
                <p:oleObj name="" r:id="rId7" imgW="3048000" imgH="431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6825" y="461963"/>
                        <a:ext cx="3048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43" name="Group 39"/>
          <p:cNvGrpSpPr/>
          <p:nvPr/>
        </p:nvGrpSpPr>
        <p:grpSpPr>
          <a:xfrm>
            <a:off x="1187450" y="1916113"/>
            <a:ext cx="6480175" cy="519112"/>
            <a:chOff x="748" y="1207"/>
            <a:chExt cx="4082" cy="327"/>
          </a:xfrm>
        </p:grpSpPr>
        <p:sp>
          <p:nvSpPr>
            <p:cNvPr id="11279" name="Rectangle 28"/>
            <p:cNvSpPr/>
            <p:nvPr/>
          </p:nvSpPr>
          <p:spPr>
            <a:xfrm>
              <a:off x="748" y="1207"/>
              <a:ext cx="40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而在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中任取两个向量　　　，设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1280" name="Object 29"/>
            <p:cNvGraphicFramePr>
              <a:graphicFrameLocks noChangeAspect="1"/>
            </p:cNvGraphicFramePr>
            <p:nvPr/>
          </p:nvGraphicFramePr>
          <p:xfrm>
            <a:off x="3243" y="1253"/>
            <a:ext cx="47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660400" imgH="381000" progId="Equation.DSMT4">
                    <p:embed/>
                  </p:oleObj>
                </mc:Choice>
                <mc:Fallback>
                  <p:oleObj name="" r:id="rId9" imgW="660400" imgH="3810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43" y="1253"/>
                          <a:ext cx="47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1258888" y="2708275"/>
          <a:ext cx="632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5588000" imgH="431800" progId="Equation.DSMT4">
                  <p:embed/>
                </p:oleObj>
              </mc:Choice>
              <mc:Fallback>
                <p:oleObj name="" r:id="rId11" imgW="55880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8888" y="2708275"/>
                        <a:ext cx="63230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611188" y="4221163"/>
          <a:ext cx="613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6134100" imgH="431800" progId="Equation.DSMT4">
                  <p:embed/>
                </p:oleObj>
              </mc:Choice>
              <mc:Fallback>
                <p:oleObj name="" r:id="rId13" imgW="6134100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188" y="4221163"/>
                        <a:ext cx="613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1187450" y="4941888"/>
          <a:ext cx="739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7391400" imgH="431800" progId="Equation.DSMT4">
                  <p:embed/>
                </p:oleObj>
              </mc:Choice>
              <mc:Fallback>
                <p:oleObj name="" r:id="rId15" imgW="7391400" imgH="431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450" y="4941888"/>
                        <a:ext cx="739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8" name="Object 34"/>
          <p:cNvGraphicFramePr>
            <a:graphicFrameLocks noChangeAspect="1"/>
          </p:cNvGraphicFramePr>
          <p:nvPr/>
        </p:nvGraphicFramePr>
        <p:xfrm>
          <a:off x="1258888" y="3429000"/>
          <a:ext cx="5586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5283200" imgH="431800" progId="Equation.DSMT4">
                  <p:embed/>
                </p:oleObj>
              </mc:Choice>
              <mc:Fallback>
                <p:oleObj name="" r:id="rId17" imgW="52832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8888" y="3429000"/>
                        <a:ext cx="55864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684213" y="5661025"/>
          <a:ext cx="25542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2222500" imgH="431800" progId="Equation.DSMT4">
                  <p:embed/>
                </p:oleObj>
              </mc:Choice>
              <mc:Fallback>
                <p:oleObj name="" r:id="rId19" imgW="2222500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4213" y="5661025"/>
                        <a:ext cx="2554287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1" name="Rectangle 37"/>
          <p:cNvSpPr/>
          <p:nvPr/>
        </p:nvSpPr>
        <p:spPr>
          <a:xfrm>
            <a:off x="611188" y="3357563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8342" name="Rectangle 38"/>
          <p:cNvSpPr/>
          <p:nvPr/>
        </p:nvSpPr>
        <p:spPr>
          <a:xfrm>
            <a:off x="3419475" y="5661025"/>
            <a:ext cx="4824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故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不是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的子空间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/>
      <p:bldP spid="98341" grpId="0"/>
      <p:bldP spid="98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91" name="Rectangle 19"/>
          <p:cNvSpPr/>
          <p:nvPr/>
        </p:nvSpPr>
        <p:spPr>
          <a:xfrm>
            <a:off x="539750" y="4365625"/>
            <a:ext cx="83169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故，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的一个子空间，且维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 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8709" name="Object 37"/>
          <p:cNvGraphicFramePr>
            <a:graphicFrameLocks noChangeAspect="1"/>
          </p:cNvGraphicFramePr>
          <p:nvPr/>
        </p:nvGraphicFramePr>
        <p:xfrm>
          <a:off x="1012825" y="3717925"/>
          <a:ext cx="483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572000" imgH="431800" progId="Equation.DSMT4">
                  <p:embed/>
                </p:oleObj>
              </mc:Choice>
              <mc:Fallback>
                <p:oleObj name="" r:id="rId1" imgW="4572000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2825" y="3717925"/>
                        <a:ext cx="4838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1416050" y="2997200"/>
          <a:ext cx="7170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6781800" imgH="431800" progId="Equation.DSMT4">
                  <p:embed/>
                </p:oleObj>
              </mc:Choice>
              <mc:Fallback>
                <p:oleObj name="" r:id="rId3" imgW="678180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50" y="2997200"/>
                        <a:ext cx="71707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0" name="Rectangle 38"/>
          <p:cNvSpPr/>
          <p:nvPr/>
        </p:nvSpPr>
        <p:spPr>
          <a:xfrm>
            <a:off x="611188" y="29257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则有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720" name="Rectangle 48"/>
          <p:cNvSpPr/>
          <p:nvPr/>
        </p:nvSpPr>
        <p:spPr>
          <a:xfrm>
            <a:off x="1042988" y="1614488"/>
            <a:ext cx="12906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其次，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721" name="Object 49"/>
          <p:cNvGraphicFramePr>
            <a:graphicFrameLocks noChangeAspect="1"/>
          </p:cNvGraphicFramePr>
          <p:nvPr/>
        </p:nvGraphicFramePr>
        <p:xfrm>
          <a:off x="2051050" y="1684338"/>
          <a:ext cx="3425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984500" imgH="431800" progId="Equation.DSMT4">
                  <p:embed/>
                </p:oleObj>
              </mc:Choice>
              <mc:Fallback>
                <p:oleObj name="" r:id="rId5" imgW="29845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1684338"/>
                        <a:ext cx="3425825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3" name="Object 51"/>
          <p:cNvGraphicFramePr>
            <a:graphicFrameLocks noChangeAspect="1"/>
          </p:cNvGraphicFramePr>
          <p:nvPr/>
        </p:nvGraphicFramePr>
        <p:xfrm>
          <a:off x="1116013" y="2278063"/>
          <a:ext cx="7515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6642100" imgH="431800" progId="Equation.DSMT4">
                  <p:embed/>
                </p:oleObj>
              </mc:Choice>
              <mc:Fallback>
                <p:oleObj name="" r:id="rId7" imgW="6642100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278063"/>
                        <a:ext cx="7515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4" name="Rectangle 52"/>
          <p:cNvSpPr/>
          <p:nvPr/>
        </p:nvSpPr>
        <p:spPr>
          <a:xfrm>
            <a:off x="611188" y="2241550"/>
            <a:ext cx="1871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设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8725" name="Object 53"/>
          <p:cNvGraphicFramePr>
            <a:graphicFrameLocks noChangeAspect="1"/>
          </p:cNvGraphicFramePr>
          <p:nvPr/>
        </p:nvGraphicFramePr>
        <p:xfrm>
          <a:off x="1042988" y="1112838"/>
          <a:ext cx="552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5524500" imgH="444500" progId="Equation.DSMT4">
                  <p:embed/>
                </p:oleObj>
              </mc:Choice>
              <mc:Fallback>
                <p:oleObj name="" r:id="rId9" imgW="5524500" imgH="444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1112838"/>
                        <a:ext cx="5524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6" name="Rectangle 54"/>
          <p:cNvSpPr/>
          <p:nvPr/>
        </p:nvSpPr>
        <p:spPr>
          <a:xfrm>
            <a:off x="1042988" y="404813"/>
            <a:ext cx="5472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下证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的子空间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8727" name="Object 55"/>
          <p:cNvGraphicFramePr>
            <a:graphicFrameLocks noChangeAspect="1"/>
          </p:cNvGraphicFramePr>
          <p:nvPr/>
        </p:nvGraphicFramePr>
        <p:xfrm>
          <a:off x="1187450" y="5013325"/>
          <a:ext cx="62658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5600700" imgH="558800" progId="Equation.DSMT4">
                  <p:embed/>
                </p:oleObj>
              </mc:Choice>
              <mc:Fallback>
                <p:oleObj name="" r:id="rId11" imgW="5600700" imgH="558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5013325"/>
                        <a:ext cx="6265863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9" name="Rectangle 57"/>
          <p:cNvSpPr/>
          <p:nvPr/>
        </p:nvSpPr>
        <p:spPr>
          <a:xfrm>
            <a:off x="468313" y="5589588"/>
            <a:ext cx="46085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就是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的一组基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1" grpId="0"/>
      <p:bldP spid="28710" grpId="0"/>
      <p:bldP spid="28720" grpId="0"/>
      <p:bldP spid="28724" grpId="0"/>
      <p:bldP spid="28726" grpId="0"/>
      <p:bldP spid="28729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演示</Application>
  <PresentationFormat/>
  <Paragraphs>287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128</vt:i4>
      </vt:variant>
      <vt:variant>
        <vt:lpstr>幻灯片标题</vt:lpstr>
      </vt:variant>
      <vt:variant>
        <vt:i4>28</vt:i4>
      </vt:variant>
    </vt:vector>
  </HeadingPairs>
  <TitlesOfParts>
    <vt:vector size="164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Layers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Ggapsong</cp:lastModifiedBy>
  <cp:revision>139</cp:revision>
  <dcterms:created xsi:type="dcterms:W3CDTF">2019-04-28T10:10:39Z</dcterms:created>
  <dcterms:modified xsi:type="dcterms:W3CDTF">2019-04-28T10:10:47Z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