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256" r:id="rId4"/>
    <p:sldId id="259" r:id="rId5"/>
    <p:sldId id="258" r:id="rId6"/>
    <p:sldId id="294" r:id="rId7"/>
    <p:sldId id="295" r:id="rId8"/>
    <p:sldId id="300" r:id="rId9"/>
    <p:sldId id="261" r:id="rId10"/>
    <p:sldId id="265" r:id="rId11"/>
    <p:sldId id="263" r:id="rId12"/>
    <p:sldId id="266" r:id="rId13"/>
    <p:sldId id="268" r:id="rId14"/>
    <p:sldId id="267" r:id="rId15"/>
    <p:sldId id="269" r:id="rId16"/>
    <p:sldId id="270" r:id="rId17"/>
    <p:sldId id="272" r:id="rId18"/>
    <p:sldId id="274" r:id="rId19"/>
    <p:sldId id="273" r:id="rId20"/>
    <p:sldId id="275" r:id="rId21"/>
    <p:sldId id="302" r:id="rId22"/>
    <p:sldId id="276" r:id="rId23"/>
    <p:sldId id="282" r:id="rId24"/>
    <p:sldId id="296" r:id="rId25"/>
    <p:sldId id="281" r:id="rId26"/>
    <p:sldId id="278" r:id="rId27"/>
    <p:sldId id="303" r:id="rId2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A9"/>
    <a:srgbClr val="FFFF00"/>
    <a:srgbClr val="F73199"/>
    <a:srgbClr val="FFFFCC"/>
    <a:srgbClr val="996633"/>
    <a:srgbClr val="CC0000"/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/>
    <p:restoredTop sz="94603"/>
  </p:normalViewPr>
  <p:slideViewPr>
    <p:cSldViewPr showGuides="1"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7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144.wmf"/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2" Type="http://schemas.openxmlformats.org/officeDocument/2006/relationships/image" Target="../media/image2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27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18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2" Type="http://schemas.openxmlformats.org/officeDocument/2006/relationships/image" Target="../media/image38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/>
          <p:nvPr/>
        </p:nvSpPr>
        <p:spPr>
          <a:xfrm>
            <a:off x="0" y="0"/>
            <a:ext cx="1042988" cy="4876800"/>
          </a:xfrm>
          <a:prstGeom prst="rect">
            <a:avLst/>
          </a:prstGeom>
          <a:solidFill>
            <a:srgbClr val="C4C387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684213" y="1412875"/>
            <a:ext cx="8077200" cy="304800"/>
            <a:chOff x="400" y="336"/>
            <a:chExt cx="5088" cy="192"/>
          </a:xfrm>
        </p:grpSpPr>
        <p:sp>
          <p:nvSpPr>
            <p:cNvPr id="2060" name="Rectangle 5"/>
            <p:cNvSpPr/>
            <p:nvPr/>
          </p:nvSpPr>
          <p:spPr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algn="ctr" eaLnBrk="1" hangingPunct="1"/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061" name="Line 6"/>
            <p:cNvSpPr/>
            <p:nvPr/>
          </p:nvSpPr>
          <p:spPr>
            <a:xfrm>
              <a:off x="400" y="432"/>
              <a:ext cx="5088" cy="0"/>
            </a:xfrm>
            <a:prstGeom prst="line">
              <a:avLst/>
            </a:prstGeom>
            <a:ln w="444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52" name="Rectangle 11">
            <a:hlinkClick r:id="" action="ppaction://hlinkshowjump?jump=previousslide"/>
          </p:cNvPr>
          <p:cNvSpPr/>
          <p:nvPr userDrawn="1"/>
        </p:nvSpPr>
        <p:spPr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3" name="Rectangle 12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4" name="Rectangle 13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1255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2813" y="6251575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0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BCD2A1-2BC1-434C-80F4-346EA90D2979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D5B1B8-1DA1-40DA-B066-9D3BD70DCD2D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849898-7960-419C-B131-BC325009CA9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7354E5-8350-448C-B5D5-560CE7618A65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5938CA-253B-4DCD-82FD-80DEEA219FC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02E7F0-DA91-4629-A46D-9ACAB5C3DF35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8A3A9-6699-4672-8646-06C38E051A65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D85030-F1BF-4681-AEE3-1B07ED412DB5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605F84-435A-4224-B548-A68B23687EBC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DDDD71-15B5-44F4-9F98-276E37854B2B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29D715-D7F2-468B-9F6B-4D7147BC7A8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F9250-1783-4B88-8A7F-673D815EF1E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GIF"/><Relationship Id="rId13" Type="http://schemas.openxmlformats.org/officeDocument/2006/relationships/image" Target="../media/image1.GI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/>
          <p:nvPr/>
        </p:nvSpPr>
        <p:spPr>
          <a:xfrm>
            <a:off x="0" y="0"/>
            <a:ext cx="468313" cy="4876800"/>
          </a:xfrm>
          <a:prstGeom prst="rect">
            <a:avLst/>
          </a:prstGeom>
          <a:solidFill>
            <a:srgbClr val="C7C68C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029" name="Line 5"/>
          <p:cNvSpPr/>
          <p:nvPr/>
        </p:nvSpPr>
        <p:spPr>
          <a:xfrm>
            <a:off x="468313" y="1052513"/>
            <a:ext cx="8305800" cy="0"/>
          </a:xfrm>
          <a:prstGeom prst="line">
            <a:avLst/>
          </a:prstGeom>
          <a:ln w="28575" cap="flat" cmpd="sng">
            <a:solidFill>
              <a:srgbClr val="8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00" b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C097A4-FC9D-46B6-B94C-DCAB79E8E9DD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 flipV="1">
            <a:off x="0" y="4868863"/>
            <a:ext cx="468313" cy="7937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Rectangle 9">
            <a:hlinkClick r:id="" action="ppaction://hlinkshowjump?jump=previousslide"/>
          </p:cNvPr>
          <p:cNvSpPr/>
          <p:nvPr userDrawn="1"/>
        </p:nvSpPr>
        <p:spPr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5" name="Rectangle 11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036" name="Picture 12" descr="84">
            <a:hlinkClick r:id="" tooltip="下一页" action="ppaction://hlinkshowjump?jump=nex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72450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13" descr="85">
            <a:hlinkClick r:id="" tooltip="上一页" action="ppaction://hlinkshowjump?jump=previous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67625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914400" y="6172200"/>
            <a:ext cx="574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9.1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定义与基本性质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2.xml"/><Relationship Id="rId1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7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67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Relationship Id="rId3" Type="http://schemas.openxmlformats.org/officeDocument/2006/relationships/image" Target="../media/image63.png"/><Relationship Id="rId2" Type="http://schemas.openxmlformats.org/officeDocument/2006/relationships/image" Target="../media/image62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5" Type="http://schemas.openxmlformats.org/officeDocument/2006/relationships/image" Target="../media/image69.wmf"/><Relationship Id="rId14" Type="http://schemas.openxmlformats.org/officeDocument/2006/relationships/oleObject" Target="../embeddings/oleObject70.bin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68.bin"/><Relationship Id="rId1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0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85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5.wmf"/><Relationship Id="rId14" Type="http://schemas.openxmlformats.org/officeDocument/2006/relationships/oleObject" Target="../embeddings/oleObject88.bin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87.bin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86.bin"/><Relationship Id="rId1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79.wmf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2.png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3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8.png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9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6.wmf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9.bin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7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3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30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43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13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50.bin"/><Relationship Id="rId16" Type="http://schemas.openxmlformats.org/officeDocument/2006/relationships/image" Target="../media/image144.wmf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4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12.xml"/><Relationship Id="rId25" Type="http://schemas.openxmlformats.org/officeDocument/2006/relationships/image" Target="../media/image29.wmf"/><Relationship Id="rId24" Type="http://schemas.openxmlformats.org/officeDocument/2006/relationships/oleObject" Target="../embeddings/oleObject28.bin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27.bin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26.bin"/><Relationship Id="rId2" Type="http://schemas.openxmlformats.org/officeDocument/2006/relationships/image" Target="../media/image18.wmf"/><Relationship Id="rId19" Type="http://schemas.openxmlformats.org/officeDocument/2006/relationships/image" Target="../media/image26.wmf"/><Relationship Id="rId18" Type="http://schemas.openxmlformats.org/officeDocument/2006/relationships/oleObject" Target="../embeddings/oleObject25.bin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24.bin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30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30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46.bin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02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71550" y="1268413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内积与欧氏空间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40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0825" y="188913"/>
            <a:ext cx="96504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　　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§4.5  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欧氏空间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971550" y="2066925"/>
            <a:ext cx="7777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二、长度与距离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971550" y="293211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三、夹角与正交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4" grpId="0"/>
      <p:bldP spid="102405" grpId="0"/>
      <p:bldP spid="1024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890588" y="2060575"/>
          <a:ext cx="648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489700" imgH="508000" progId="Equation.DSMT4">
                  <p:embed/>
                </p:oleObj>
              </mc:Choice>
              <mc:Fallback>
                <p:oleObj name="" r:id="rId1" imgW="6489700" imgH="508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588" y="2060575"/>
                        <a:ext cx="6489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890588" y="3068638"/>
          <a:ext cx="445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4457700" imgH="393700" progId="Equation.DSMT4">
                  <p:embed/>
                </p:oleObj>
              </mc:Choice>
              <mc:Fallback>
                <p:oleObj name="" r:id="rId3" imgW="44577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588" y="3068638"/>
                        <a:ext cx="4457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1" name="Group 17"/>
          <p:cNvGrpSpPr/>
          <p:nvPr/>
        </p:nvGrpSpPr>
        <p:grpSpPr>
          <a:xfrm>
            <a:off x="1258888" y="3716338"/>
            <a:ext cx="4433887" cy="952500"/>
            <a:chOff x="748" y="2115"/>
            <a:chExt cx="2793" cy="600"/>
          </a:xfrm>
        </p:grpSpPr>
        <p:sp>
          <p:nvSpPr>
            <p:cNvPr id="23562" name="Rectangle 11"/>
            <p:cNvSpPr/>
            <p:nvPr/>
          </p:nvSpPr>
          <p:spPr>
            <a:xfrm>
              <a:off x="748" y="2251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推广：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3" name="Object 12"/>
            <p:cNvGraphicFramePr>
              <a:graphicFrameLocks noChangeAspect="1"/>
            </p:cNvGraphicFramePr>
            <p:nvPr/>
          </p:nvGraphicFramePr>
          <p:xfrm>
            <a:off x="1565" y="2115"/>
            <a:ext cx="197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3136900" imgH="952500" progId="Equation.DSMT4">
                    <p:embed/>
                  </p:oleObj>
                </mc:Choice>
                <mc:Fallback>
                  <p:oleObj name="" r:id="rId5" imgW="3136900" imgH="9525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5" y="2115"/>
                          <a:ext cx="1976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963613" y="4941888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05965" imgH="393700" progId="Equation.DSMT4">
                  <p:embed/>
                </p:oleObj>
              </mc:Choice>
              <mc:Fallback>
                <p:oleObj name="" r:id="rId7" imgW="2005965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3613" y="4941888"/>
                        <a:ext cx="2006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/>
          <p:nvPr/>
        </p:nvSpPr>
        <p:spPr>
          <a:xfrm>
            <a:off x="684213" y="333375"/>
            <a:ext cx="56880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内积的简单性质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1282" name="Group 18"/>
          <p:cNvGrpSpPr/>
          <p:nvPr/>
        </p:nvGrpSpPr>
        <p:grpSpPr>
          <a:xfrm>
            <a:off x="900113" y="1196975"/>
            <a:ext cx="5691187" cy="519113"/>
            <a:chOff x="567" y="754"/>
            <a:chExt cx="3585" cy="327"/>
          </a:xfrm>
        </p:grpSpPr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2200" y="820"/>
            <a:ext cx="1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3098800" imgH="393700" progId="Equation.DSMT4">
                    <p:embed/>
                  </p:oleObj>
                </mc:Choice>
                <mc:Fallback>
                  <p:oleObj name="" r:id="rId9" imgW="3098800" imgH="3937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0" y="820"/>
                          <a:ext cx="195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Rectangle 16"/>
            <p:cNvSpPr/>
            <p:nvPr/>
          </p:nvSpPr>
          <p:spPr>
            <a:xfrm>
              <a:off x="567" y="754"/>
              <a:ext cx="2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为欧氏空间，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4367" name="Group 31"/>
          <p:cNvGrpSpPr/>
          <p:nvPr/>
        </p:nvGrpSpPr>
        <p:grpSpPr>
          <a:xfrm>
            <a:off x="896938" y="2478088"/>
            <a:ext cx="7200900" cy="517525"/>
            <a:chOff x="567" y="1661"/>
            <a:chExt cx="4536" cy="327"/>
          </a:xfrm>
        </p:grpSpPr>
        <p:sp>
          <p:nvSpPr>
            <p:cNvPr id="24597" name="Rectangle 12"/>
            <p:cNvSpPr/>
            <p:nvPr/>
          </p:nvSpPr>
          <p:spPr>
            <a:xfrm>
              <a:off x="567" y="1661"/>
              <a:ext cx="4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2) </a:t>
              </a:r>
              <a:r>
                <a:rPr lang="zh-CN" altLang="en-US" dirty="0">
                  <a:latin typeface="Times New Roman" panose="02020603050405020304" pitchFamily="18" charset="0"/>
                </a:rPr>
                <a:t>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中，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8" name="Object 13"/>
            <p:cNvGraphicFramePr>
              <a:graphicFrameLocks noChangeAspect="1"/>
            </p:cNvGraphicFramePr>
            <p:nvPr/>
          </p:nvGraphicFramePr>
          <p:xfrm>
            <a:off x="2336" y="1706"/>
            <a:ext cx="1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2997200" imgH="393700" progId="Equation.DSMT4">
                    <p:embed/>
                  </p:oleObj>
                </mc:Choice>
                <mc:Fallback>
                  <p:oleObj name="" r:id="rId1" imgW="2997200" imgH="3937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36" y="1706"/>
                          <a:ext cx="18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7" name="Rectangle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7450" y="3197225"/>
            <a:ext cx="6192838" cy="627801"/>
          </a:xfrm>
          <a:prstGeom prst="rect">
            <a:avLst/>
          </a:prstGeom>
          <a:blipFill rotWithShape="0">
            <a:blip r:embed="rId3"/>
            <a:stretch>
              <a:fillRect l="-2067" t="-971" b="-22330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55650" y="388938"/>
            <a:ext cx="8064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itchFamily="2" charset="-122"/>
                <a:ea typeface="黑体" panose="02010609060101010101" pitchFamily="2" charset="-122"/>
                <a:cs typeface="+mn-cs"/>
              </a:rPr>
              <a:t>长度与距离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354" name="Rectangle 18"/>
          <p:cNvSpPr/>
          <p:nvPr/>
        </p:nvSpPr>
        <p:spPr>
          <a:xfrm>
            <a:off x="684213" y="1036638"/>
            <a:ext cx="698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引入长度概念的可能性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365" name="Group 29"/>
          <p:cNvGrpSpPr/>
          <p:nvPr/>
        </p:nvGrpSpPr>
        <p:grpSpPr>
          <a:xfrm>
            <a:off x="827088" y="1757363"/>
            <a:ext cx="6840537" cy="533400"/>
            <a:chOff x="567" y="1162"/>
            <a:chExt cx="4309" cy="336"/>
          </a:xfrm>
        </p:grpSpPr>
        <p:sp>
          <p:nvSpPr>
            <p:cNvPr id="24593" name="Rectangle 10"/>
            <p:cNvSpPr/>
            <p:nvPr/>
          </p:nvSpPr>
          <p:spPr>
            <a:xfrm>
              <a:off x="567" y="1162"/>
              <a:ext cx="43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）在　 向量　的长度（模）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4" name="Object 11"/>
            <p:cNvGraphicFramePr>
              <a:graphicFrameLocks noChangeAspect="1"/>
            </p:cNvGraphicFramePr>
            <p:nvPr/>
          </p:nvGraphicFramePr>
          <p:xfrm>
            <a:off x="3422" y="1162"/>
            <a:ext cx="1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1841500" imgH="533400" progId="Equation.DSMT4">
                    <p:embed/>
                  </p:oleObj>
                </mc:Choice>
                <mc:Fallback>
                  <p:oleObj name="" r:id="rId4" imgW="1841500" imgH="5334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22" y="1162"/>
                          <a:ext cx="116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1202" y="1183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6" imgW="419100" imgH="381000" progId="Equation.DSMT4">
                    <p:embed/>
                  </p:oleObj>
                </mc:Choice>
                <mc:Fallback>
                  <p:oleObj name="" r:id="rId6" imgW="419100" imgH="3810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02" y="1183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927" y="1276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8" imgW="279400" imgH="241300" progId="Equation.DSMT4">
                    <p:embed/>
                  </p:oleObj>
                </mc:Choice>
                <mc:Fallback>
                  <p:oleObj name="" r:id="rId8" imgW="279400" imgH="2413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27" y="1276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8" name="Rectangle 22"/>
          <p:cNvSpPr/>
          <p:nvPr/>
        </p:nvSpPr>
        <p:spPr>
          <a:xfrm>
            <a:off x="755650" y="3917950"/>
            <a:ext cx="698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向量长度的定义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368" name="Group 32"/>
          <p:cNvGrpSpPr/>
          <p:nvPr/>
        </p:nvGrpSpPr>
        <p:grpSpPr>
          <a:xfrm>
            <a:off x="1042988" y="4781550"/>
            <a:ext cx="8497887" cy="533400"/>
            <a:chOff x="657" y="2931"/>
            <a:chExt cx="5353" cy="336"/>
          </a:xfrm>
        </p:grpSpPr>
        <p:graphicFrame>
          <p:nvGraphicFramePr>
            <p:cNvPr id="24590" name="Object 23"/>
            <p:cNvGraphicFramePr>
              <a:graphicFrameLocks noChangeAspect="1"/>
            </p:cNvGraphicFramePr>
            <p:nvPr/>
          </p:nvGraphicFramePr>
          <p:xfrm>
            <a:off x="657" y="2931"/>
            <a:ext cx="21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0" imgW="3454400" imgH="533400" progId="Equation.DSMT4">
                    <p:embed/>
                  </p:oleObj>
                </mc:Choice>
                <mc:Fallback>
                  <p:oleObj name="" r:id="rId10" imgW="3454400" imgH="5334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7" y="2931"/>
                          <a:ext cx="217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Rectangle 24"/>
            <p:cNvSpPr/>
            <p:nvPr/>
          </p:nvSpPr>
          <p:spPr>
            <a:xfrm>
              <a:off x="2880" y="2931"/>
              <a:ext cx="31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称为向量    的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长度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2" name="Object 25"/>
            <p:cNvGraphicFramePr>
              <a:graphicFrameLocks noChangeAspect="1"/>
            </p:cNvGraphicFramePr>
            <p:nvPr/>
          </p:nvGraphicFramePr>
          <p:xfrm>
            <a:off x="3878" y="30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2" imgW="279400" imgH="241300" progId="Equation.DSMT4">
                    <p:embed/>
                  </p:oleObj>
                </mc:Choice>
                <mc:Fallback>
                  <p:oleObj name="" r:id="rId12" imgW="279400" imgH="2413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78" y="30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69" name="Group 33"/>
          <p:cNvGrpSpPr/>
          <p:nvPr/>
        </p:nvGrpSpPr>
        <p:grpSpPr>
          <a:xfrm>
            <a:off x="827088" y="5502275"/>
            <a:ext cx="7632700" cy="519113"/>
            <a:chOff x="521" y="3385"/>
            <a:chExt cx="4808" cy="327"/>
          </a:xfrm>
        </p:grpSpPr>
        <p:sp>
          <p:nvSpPr>
            <p:cNvPr id="24587" name="Rectangle 26"/>
            <p:cNvSpPr/>
            <p:nvPr/>
          </p:nvSpPr>
          <p:spPr>
            <a:xfrm>
              <a:off x="521" y="3385"/>
              <a:ext cx="48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特别地，当           时，称    为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单位向量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8" name="Object 27"/>
            <p:cNvGraphicFramePr>
              <a:graphicFrameLocks noChangeAspect="1"/>
            </p:cNvGraphicFramePr>
            <p:nvPr/>
          </p:nvGraphicFramePr>
          <p:xfrm>
            <a:off x="1746" y="3400"/>
            <a:ext cx="5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4" imgW="901065" imgH="495300" progId="Equation.DSMT4">
                    <p:embed/>
                  </p:oleObj>
                </mc:Choice>
                <mc:Fallback>
                  <p:oleObj name="" r:id="rId14" imgW="901065" imgH="4953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46" y="3400"/>
                          <a:ext cx="5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8"/>
            <p:cNvGraphicFramePr>
              <a:graphicFrameLocks noChangeAspect="1"/>
            </p:cNvGraphicFramePr>
            <p:nvPr/>
          </p:nvGraphicFramePr>
          <p:xfrm>
            <a:off x="3061" y="348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6" imgW="279400" imgH="241300" progId="Equation.DSMT4">
                    <p:embed/>
                  </p:oleObj>
                </mc:Choice>
                <mc:Fallback>
                  <p:oleObj name="" r:id="rId16" imgW="279400" imgH="2413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061" y="348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6" name="文本框 1"/>
          <p:cNvSpPr txBox="1"/>
          <p:nvPr/>
        </p:nvSpPr>
        <p:spPr>
          <a:xfrm>
            <a:off x="4310063" y="2971800"/>
            <a:ext cx="0" cy="4302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4" grpId="0"/>
      <p:bldP spid="143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63613" y="1341438"/>
          <a:ext cx="415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152900" imgH="495300" progId="Equation.DSMT4">
                  <p:embed/>
                </p:oleObj>
              </mc:Choice>
              <mc:Fallback>
                <p:oleObj name="" r:id="rId1" imgW="4152900" imgH="495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3613" y="1341438"/>
                        <a:ext cx="4152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/>
          <p:nvPr/>
        </p:nvSpPr>
        <p:spPr>
          <a:xfrm>
            <a:off x="684213" y="404813"/>
            <a:ext cx="698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向量长度的简单性质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6406" name="Group 22"/>
          <p:cNvGrpSpPr/>
          <p:nvPr/>
        </p:nvGrpSpPr>
        <p:grpSpPr>
          <a:xfrm>
            <a:off x="900113" y="2997200"/>
            <a:ext cx="6119812" cy="952500"/>
            <a:chOff x="567" y="1888"/>
            <a:chExt cx="3855" cy="600"/>
          </a:xfrm>
        </p:grpSpPr>
        <p:sp>
          <p:nvSpPr>
            <p:cNvPr id="25608" name="Rectangle 17"/>
            <p:cNvSpPr/>
            <p:nvPr/>
          </p:nvSpPr>
          <p:spPr>
            <a:xfrm>
              <a:off x="567" y="2024"/>
              <a:ext cx="38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</a:rPr>
                <a:t>）非零向量    的单位化：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09" name="Object 18"/>
            <p:cNvGraphicFramePr>
              <a:graphicFrameLocks noChangeAspect="1"/>
            </p:cNvGraphicFramePr>
            <p:nvPr/>
          </p:nvGraphicFramePr>
          <p:xfrm>
            <a:off x="1904" y="211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279400" imgH="241300" progId="Equation.DSMT4">
                    <p:embed/>
                  </p:oleObj>
                </mc:Choice>
                <mc:Fallback>
                  <p:oleObj name="" r:id="rId3" imgW="279400" imgH="2413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4" y="211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9"/>
            <p:cNvGraphicFramePr>
              <a:graphicFrameLocks noChangeAspect="1"/>
            </p:cNvGraphicFramePr>
            <p:nvPr/>
          </p:nvGraphicFramePr>
          <p:xfrm>
            <a:off x="3334" y="1888"/>
            <a:ext cx="54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862965" imgH="951865" progId="Equation.DSMT4">
                    <p:embed/>
                  </p:oleObj>
                </mc:Choice>
                <mc:Fallback>
                  <p:oleObj name="" r:id="rId5" imgW="862965" imgH="951865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34" y="1888"/>
                          <a:ext cx="544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5" name="Group 21"/>
          <p:cNvGrpSpPr/>
          <p:nvPr/>
        </p:nvGrpSpPr>
        <p:grpSpPr>
          <a:xfrm>
            <a:off x="963613" y="2133600"/>
            <a:ext cx="8505825" cy="638175"/>
            <a:chOff x="607" y="1344"/>
            <a:chExt cx="5358" cy="402"/>
          </a:xfrm>
        </p:grpSpPr>
        <p:graphicFrame>
          <p:nvGraphicFramePr>
            <p:cNvPr id="25606" name="Object 14"/>
            <p:cNvGraphicFramePr>
              <a:graphicFrameLocks noChangeAspect="1"/>
            </p:cNvGraphicFramePr>
            <p:nvPr/>
          </p:nvGraphicFramePr>
          <p:xfrm>
            <a:off x="607" y="1434"/>
            <a:ext cx="1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2273300" imgH="495300" progId="Equation.DSMT4">
                    <p:embed/>
                  </p:oleObj>
                </mc:Choice>
                <mc:Fallback>
                  <p:oleObj name="" r:id="rId7" imgW="2273300" imgH="4953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7" y="1434"/>
                          <a:ext cx="143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Rectangle 20"/>
            <p:cNvSpPr/>
            <p:nvPr/>
          </p:nvSpPr>
          <p:spPr>
            <a:xfrm>
              <a:off x="4785" y="1344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5384" name="Group 24"/>
          <p:cNvGrpSpPr/>
          <p:nvPr/>
        </p:nvGrpSpPr>
        <p:grpSpPr>
          <a:xfrm>
            <a:off x="755650" y="1828800"/>
            <a:ext cx="6480175" cy="519113"/>
            <a:chOff x="476" y="1071"/>
            <a:chExt cx="4082" cy="327"/>
          </a:xfrm>
        </p:grpSpPr>
        <p:sp>
          <p:nvSpPr>
            <p:cNvPr id="26636" name="Rectangle 9"/>
            <p:cNvSpPr/>
            <p:nvPr/>
          </p:nvSpPr>
          <p:spPr>
            <a:xfrm>
              <a:off x="476" y="1071"/>
              <a:ext cx="40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）在  </a:t>
              </a:r>
              <a:r>
                <a:rPr lang="en-US" altLang="zh-CN" dirty="0"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</a:rPr>
                <a:t>中向量   与    的夹角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7" name="Object 10"/>
            <p:cNvGraphicFramePr>
              <a:graphicFrameLocks noChangeAspect="1"/>
            </p:cNvGraphicFramePr>
            <p:nvPr/>
          </p:nvGraphicFramePr>
          <p:xfrm>
            <a:off x="1111" y="1071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419100" imgH="381000" progId="Equation.DSMT4">
                    <p:embed/>
                  </p:oleObj>
                </mc:Choice>
                <mc:Fallback>
                  <p:oleObj name="" r:id="rId1" imgW="419100" imgH="3810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1071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1"/>
            <p:cNvGraphicFramePr>
              <a:graphicFrameLocks noChangeAspect="1"/>
            </p:cNvGraphicFramePr>
            <p:nvPr/>
          </p:nvGraphicFramePr>
          <p:xfrm>
            <a:off x="2064" y="1162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279400" imgH="241300" progId="Equation.DSMT4">
                    <p:embed/>
                  </p:oleObj>
                </mc:Choice>
                <mc:Fallback>
                  <p:oleObj name="" r:id="rId3" imgW="279400" imgH="2413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64" y="1162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12"/>
            <p:cNvGraphicFramePr>
              <a:graphicFrameLocks noChangeAspect="1"/>
            </p:cNvGraphicFramePr>
            <p:nvPr/>
          </p:nvGraphicFramePr>
          <p:xfrm>
            <a:off x="2472" y="111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292100" imgH="381000" progId="Equation.DSMT4">
                    <p:embed/>
                  </p:oleObj>
                </mc:Choice>
                <mc:Fallback>
                  <p:oleObj name="" r:id="rId5" imgW="292100" imgH="3810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72" y="1117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5" name="Rectangle 15"/>
          <p:cNvSpPr/>
          <p:nvPr/>
        </p:nvSpPr>
        <p:spPr>
          <a:xfrm>
            <a:off x="827088" y="3557588"/>
            <a:ext cx="831691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）在一般欧氏空间中推广（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）的形式，首先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55650" y="388938"/>
            <a:ext cx="8064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三、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itchFamily="2" charset="-122"/>
                <a:ea typeface="黑体" panose="02010609060101010101" pitchFamily="2" charset="-122"/>
                <a:cs typeface="+mn-cs"/>
              </a:rPr>
              <a:t>夹角与正交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78" name="Rectangle 18"/>
          <p:cNvSpPr/>
          <p:nvPr/>
        </p:nvSpPr>
        <p:spPr>
          <a:xfrm>
            <a:off x="684213" y="1036638"/>
            <a:ext cx="77041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引入夹角概念的可能性与困难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80" name="Rectangle 20"/>
          <p:cNvSpPr/>
          <p:nvPr/>
        </p:nvSpPr>
        <p:spPr>
          <a:xfrm>
            <a:off x="900113" y="4637088"/>
            <a:ext cx="4751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应证明不等式：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851275" y="4421188"/>
          <a:ext cx="1574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574800" imgH="1079500" progId="Equation.DSMT4">
                  <p:embed/>
                </p:oleObj>
              </mc:Choice>
              <mc:Fallback>
                <p:oleObj name="" r:id="rId7" imgW="1574800" imgH="1079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4421188"/>
                        <a:ext cx="1574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22"/>
          <p:cNvSpPr/>
          <p:nvPr/>
        </p:nvSpPr>
        <p:spPr>
          <a:xfrm>
            <a:off x="827088" y="5502275"/>
            <a:ext cx="216058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此即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5385" name="Group 25"/>
          <p:cNvGrpSpPr/>
          <p:nvPr/>
        </p:nvGrpSpPr>
        <p:grpSpPr>
          <a:xfrm>
            <a:off x="2268538" y="2478088"/>
            <a:ext cx="7416800" cy="952500"/>
            <a:chOff x="1429" y="1480"/>
            <a:chExt cx="4672" cy="600"/>
          </a:xfrm>
        </p:grpSpPr>
        <p:graphicFrame>
          <p:nvGraphicFramePr>
            <p:cNvPr id="26634" name="Object 13"/>
            <p:cNvGraphicFramePr>
              <a:graphicFrameLocks noChangeAspect="1"/>
            </p:cNvGraphicFramePr>
            <p:nvPr/>
          </p:nvGraphicFramePr>
          <p:xfrm>
            <a:off x="1429" y="1480"/>
            <a:ext cx="212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3378200" imgH="952500" progId="Equation.DSMT4">
                    <p:embed/>
                  </p:oleObj>
                </mc:Choice>
                <mc:Fallback>
                  <p:oleObj name="" r:id="rId9" imgW="3378200" imgH="9525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29" y="1480"/>
                          <a:ext cx="212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Rectangle 23"/>
            <p:cNvSpPr/>
            <p:nvPr/>
          </p:nvSpPr>
          <p:spPr>
            <a:xfrm>
              <a:off x="4921" y="1570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/>
      <p:bldP spid="15377" grpId="0"/>
      <p:bldP spid="15378" grpId="0"/>
      <p:bldP spid="15380" grpId="0"/>
      <p:bldP spid="153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25" name="AutoShape 17"/>
          <p:cNvSpPr/>
          <p:nvPr/>
        </p:nvSpPr>
        <p:spPr>
          <a:xfrm>
            <a:off x="684213" y="1052513"/>
            <a:ext cx="7775575" cy="2663825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7431" name="Group 23"/>
          <p:cNvGrpSpPr/>
          <p:nvPr/>
        </p:nvGrpSpPr>
        <p:grpSpPr>
          <a:xfrm>
            <a:off x="971550" y="1339850"/>
            <a:ext cx="7704138" cy="519113"/>
            <a:chOff x="612" y="890"/>
            <a:chExt cx="4853" cy="327"/>
          </a:xfrm>
        </p:grpSpPr>
        <p:sp>
          <p:nvSpPr>
            <p:cNvPr id="27669" name="Rectangle 14"/>
            <p:cNvSpPr/>
            <p:nvPr/>
          </p:nvSpPr>
          <p:spPr>
            <a:xfrm>
              <a:off x="612" y="890"/>
              <a:ext cx="48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对欧氏空间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中任意两个向量           ，有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0" name="Object 9"/>
            <p:cNvGraphicFramePr>
              <a:graphicFrameLocks noChangeAspect="1"/>
            </p:cNvGraphicFramePr>
            <p:nvPr/>
          </p:nvGraphicFramePr>
          <p:xfrm>
            <a:off x="3606" y="935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838200" imgH="381000" progId="Equation.DSMT4">
                    <p:embed/>
                  </p:oleObj>
                </mc:Choice>
                <mc:Fallback>
                  <p:oleObj name="" r:id="rId1" imgW="838200" imgH="3810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06" y="935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7" name="Group 29"/>
          <p:cNvGrpSpPr/>
          <p:nvPr/>
        </p:nvGrpSpPr>
        <p:grpSpPr>
          <a:xfrm>
            <a:off x="2124075" y="2095500"/>
            <a:ext cx="7850188" cy="555625"/>
            <a:chOff x="1338" y="1320"/>
            <a:chExt cx="4945" cy="350"/>
          </a:xfrm>
        </p:grpSpPr>
        <p:graphicFrame>
          <p:nvGraphicFramePr>
            <p:cNvPr id="27667" name="Object 10"/>
            <p:cNvGraphicFramePr>
              <a:graphicFrameLocks noChangeAspect="1"/>
            </p:cNvGraphicFramePr>
            <p:nvPr/>
          </p:nvGraphicFramePr>
          <p:xfrm>
            <a:off x="1338" y="1320"/>
            <a:ext cx="1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2120900" imgH="495300" progId="Equation.DSMT4">
                    <p:embed/>
                  </p:oleObj>
                </mc:Choice>
                <mc:Fallback>
                  <p:oleObj name="" r:id="rId3" imgW="2120900" imgH="4953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8" y="1320"/>
                          <a:ext cx="133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Rectangle 11"/>
            <p:cNvSpPr/>
            <p:nvPr/>
          </p:nvSpPr>
          <p:spPr>
            <a:xfrm>
              <a:off x="4740" y="1343"/>
              <a:ext cx="1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r>
                <a:rPr lang="zh-CN" altLang="en-US" dirty="0">
                  <a:latin typeface="Times New Roman" panose="02020603050405020304" pitchFamily="18" charset="0"/>
                </a:rPr>
                <a:t>）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20" name="Rectangle 12"/>
          <p:cNvSpPr/>
          <p:nvPr/>
        </p:nvSpPr>
        <p:spPr>
          <a:xfrm>
            <a:off x="539750" y="260350"/>
            <a:ext cx="9432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柯西－布涅柯夫斯基不等式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7433" name="Group 25"/>
          <p:cNvGrpSpPr/>
          <p:nvPr/>
        </p:nvGrpSpPr>
        <p:grpSpPr>
          <a:xfrm>
            <a:off x="827088" y="2851150"/>
            <a:ext cx="7561262" cy="519113"/>
            <a:chOff x="567" y="1979"/>
            <a:chExt cx="4763" cy="327"/>
          </a:xfrm>
        </p:grpSpPr>
        <p:sp>
          <p:nvSpPr>
            <p:cNvPr id="27665" name="Rectangle 15"/>
            <p:cNvSpPr/>
            <p:nvPr/>
          </p:nvSpPr>
          <p:spPr>
            <a:xfrm>
              <a:off x="567" y="1979"/>
              <a:ext cx="47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当且仅当          线性相关时等号成立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6" name="Object 16"/>
            <p:cNvGraphicFramePr>
              <a:graphicFrameLocks noChangeAspect="1"/>
            </p:cNvGraphicFramePr>
            <p:nvPr/>
          </p:nvGraphicFramePr>
          <p:xfrm>
            <a:off x="1536" y="2024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838200" imgH="381000" progId="Equation.DSMT4">
                    <p:embed/>
                  </p:oleObj>
                </mc:Choice>
                <mc:Fallback>
                  <p:oleObj name="" r:id="rId5" imgW="838200" imgH="381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2024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8" name="Group 30"/>
          <p:cNvGrpSpPr/>
          <p:nvPr/>
        </p:nvGrpSpPr>
        <p:grpSpPr>
          <a:xfrm>
            <a:off x="684213" y="4005263"/>
            <a:ext cx="6335712" cy="519112"/>
            <a:chOff x="431" y="2523"/>
            <a:chExt cx="3991" cy="327"/>
          </a:xfrm>
        </p:grpSpPr>
        <p:sp>
          <p:nvSpPr>
            <p:cNvPr id="27662" name="Rectangle 18"/>
            <p:cNvSpPr/>
            <p:nvPr/>
          </p:nvSpPr>
          <p:spPr>
            <a:xfrm>
              <a:off x="431" y="2523"/>
              <a:ext cx="39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证：当          时，                 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3" name="Object 19"/>
            <p:cNvGraphicFramePr>
              <a:graphicFrameLocks noChangeAspect="1"/>
            </p:cNvGraphicFramePr>
            <p:nvPr/>
          </p:nvGraphicFramePr>
          <p:xfrm>
            <a:off x="1202" y="257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6" imgW="838200" imgH="381000" progId="Equation.DSMT4">
                    <p:embed/>
                  </p:oleObj>
                </mc:Choice>
                <mc:Fallback>
                  <p:oleObj name="" r:id="rId6" imgW="838200" imgH="3810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02" y="257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20"/>
            <p:cNvGraphicFramePr>
              <a:graphicFrameLocks noChangeAspect="1"/>
            </p:cNvGraphicFramePr>
            <p:nvPr/>
          </p:nvGraphicFramePr>
          <p:xfrm>
            <a:off x="2237" y="2523"/>
            <a:ext cx="16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8" imgW="2692400" imgH="495300" progId="Equation.DSMT4">
                    <p:embed/>
                  </p:oleObj>
                </mc:Choice>
                <mc:Fallback>
                  <p:oleObj name="" r:id="rId8" imgW="2692400" imgH="4953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37" y="2523"/>
                          <a:ext cx="169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9" name="Rectangle 21"/>
          <p:cNvSpPr/>
          <p:nvPr/>
        </p:nvSpPr>
        <p:spPr>
          <a:xfrm>
            <a:off x="4500563" y="47244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结论成立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1020763" y="4702175"/>
          <a:ext cx="320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0" imgW="3200400" imgH="495300" progId="Equation.DSMT4">
                  <p:embed/>
                </p:oleObj>
              </mc:Choice>
              <mc:Fallback>
                <p:oleObj name="" r:id="rId10" imgW="3200400" imgH="495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0763" y="4702175"/>
                        <a:ext cx="3200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9" name="Group 31"/>
          <p:cNvGrpSpPr/>
          <p:nvPr/>
        </p:nvGrpSpPr>
        <p:grpSpPr>
          <a:xfrm>
            <a:off x="1116013" y="5445125"/>
            <a:ext cx="6542087" cy="519113"/>
            <a:chOff x="703" y="3430"/>
            <a:chExt cx="4121" cy="327"/>
          </a:xfrm>
        </p:grpSpPr>
        <p:sp>
          <p:nvSpPr>
            <p:cNvPr id="27659" name="Rectangle 26"/>
            <p:cNvSpPr/>
            <p:nvPr/>
          </p:nvSpPr>
          <p:spPr>
            <a:xfrm>
              <a:off x="703" y="3430"/>
              <a:ext cx="30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当           时，作向量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0" name="Object 27"/>
            <p:cNvGraphicFramePr>
              <a:graphicFrameLocks noChangeAspect="1"/>
            </p:cNvGraphicFramePr>
            <p:nvPr/>
          </p:nvGraphicFramePr>
          <p:xfrm>
            <a:off x="1020" y="3476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2" imgW="838200" imgH="381000" progId="Equation.DSMT4">
                    <p:embed/>
                  </p:oleObj>
                </mc:Choice>
                <mc:Fallback>
                  <p:oleObj name="" r:id="rId12" imgW="838200" imgH="3810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0" y="3476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28"/>
            <p:cNvGraphicFramePr>
              <a:graphicFrameLocks noChangeAspect="1"/>
            </p:cNvGraphicFramePr>
            <p:nvPr/>
          </p:nvGraphicFramePr>
          <p:xfrm>
            <a:off x="2880" y="3475"/>
            <a:ext cx="19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4" imgW="3086100" imgH="393700" progId="Equation.DSMT4">
                    <p:embed/>
                  </p:oleObj>
                </mc:Choice>
                <mc:Fallback>
                  <p:oleObj name="" r:id="rId14" imgW="3086100" imgH="3937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80" y="3475"/>
                          <a:ext cx="19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animBg="1"/>
      <p:bldP spid="17420" grpId="0"/>
      <p:bldP spid="174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8457" name="Group 25"/>
          <p:cNvGrpSpPr/>
          <p:nvPr/>
        </p:nvGrpSpPr>
        <p:grpSpPr>
          <a:xfrm>
            <a:off x="684213" y="434975"/>
            <a:ext cx="7777162" cy="519113"/>
            <a:chOff x="431" y="210"/>
            <a:chExt cx="4899" cy="327"/>
          </a:xfrm>
        </p:grpSpPr>
        <p:sp>
          <p:nvSpPr>
            <p:cNvPr id="28688" name="Rectangle 13"/>
            <p:cNvSpPr/>
            <p:nvPr/>
          </p:nvSpPr>
          <p:spPr>
            <a:xfrm>
              <a:off x="431" y="210"/>
              <a:ext cx="48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由内积的正定性，对            ，皆有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9" name="Object 14"/>
            <p:cNvGraphicFramePr>
              <a:graphicFrameLocks noChangeAspect="1"/>
            </p:cNvGraphicFramePr>
            <p:nvPr/>
          </p:nvGraphicFramePr>
          <p:xfrm>
            <a:off x="2563" y="301"/>
            <a:ext cx="6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1028065" imgH="304800" progId="Equation.DSMT4">
                    <p:embed/>
                  </p:oleObj>
                </mc:Choice>
                <mc:Fallback>
                  <p:oleObj name="" r:id="rId1" imgW="1028065" imgH="3048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63" y="301"/>
                          <a:ext cx="64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900113" y="1154113"/>
          <a:ext cx="345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454400" imgH="393700" progId="Equation.DSMT4">
                  <p:embed/>
                </p:oleObj>
              </mc:Choice>
              <mc:Fallback>
                <p:oleObj name="" r:id="rId3" imgW="3454400" imgH="3937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154113"/>
                        <a:ext cx="345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8" name="Group 26"/>
          <p:cNvGrpSpPr/>
          <p:nvPr/>
        </p:nvGrpSpPr>
        <p:grpSpPr>
          <a:xfrm>
            <a:off x="1692275" y="1730375"/>
            <a:ext cx="7848600" cy="541338"/>
            <a:chOff x="1066" y="1026"/>
            <a:chExt cx="4944" cy="341"/>
          </a:xfrm>
        </p:grpSpPr>
        <p:graphicFrame>
          <p:nvGraphicFramePr>
            <p:cNvPr id="28686" name="Object 16"/>
            <p:cNvGraphicFramePr>
              <a:graphicFrameLocks noChangeAspect="1"/>
            </p:cNvGraphicFramePr>
            <p:nvPr/>
          </p:nvGraphicFramePr>
          <p:xfrm>
            <a:off x="1066" y="1071"/>
            <a:ext cx="29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4737100" imgH="469900" progId="Equation.DSMT4">
                    <p:embed/>
                  </p:oleObj>
                </mc:Choice>
                <mc:Fallback>
                  <p:oleObj name="" r:id="rId5" imgW="4737100" imgH="4699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6" y="1071"/>
                          <a:ext cx="298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Rectangle 17"/>
            <p:cNvSpPr/>
            <p:nvPr/>
          </p:nvSpPr>
          <p:spPr>
            <a:xfrm>
              <a:off x="4785" y="1026"/>
              <a:ext cx="122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6</a:t>
              </a:r>
              <a:r>
                <a:rPr lang="zh-CN" altLang="en-US" dirty="0">
                  <a:latin typeface="Times New Roman" panose="02020603050405020304" pitchFamily="18" charset="0"/>
                </a:rPr>
                <a:t>）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9" name="Group 27"/>
          <p:cNvGrpSpPr/>
          <p:nvPr/>
        </p:nvGrpSpPr>
        <p:grpSpPr>
          <a:xfrm>
            <a:off x="611188" y="2451100"/>
            <a:ext cx="7704137" cy="914400"/>
            <a:chOff x="386" y="1616"/>
            <a:chExt cx="4853" cy="576"/>
          </a:xfrm>
        </p:grpSpPr>
        <p:sp>
          <p:nvSpPr>
            <p:cNvPr id="28684" name="Rectangle 18"/>
            <p:cNvSpPr/>
            <p:nvPr/>
          </p:nvSpPr>
          <p:spPr>
            <a:xfrm>
              <a:off x="386" y="1707"/>
              <a:ext cx="48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取                       代入（</a:t>
              </a:r>
              <a:r>
                <a:rPr lang="en-US" altLang="zh-CN" dirty="0">
                  <a:latin typeface="Times New Roman" panose="02020603050405020304" pitchFamily="18" charset="0"/>
                </a:rPr>
                <a:t>6</a:t>
              </a:r>
              <a:r>
                <a:rPr lang="zh-CN" altLang="en-US" dirty="0">
                  <a:latin typeface="Times New Roman" panose="02020603050405020304" pitchFamily="18" charset="0"/>
                </a:rPr>
                <a:t>）式，得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5" name="Object 19"/>
            <p:cNvGraphicFramePr>
              <a:graphicFrameLocks noChangeAspect="1"/>
            </p:cNvGraphicFramePr>
            <p:nvPr/>
          </p:nvGraphicFramePr>
          <p:xfrm>
            <a:off x="794" y="1616"/>
            <a:ext cx="108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7" imgW="1727200" imgH="914400" progId="Equation.DSMT4">
                    <p:embed/>
                  </p:oleObj>
                </mc:Choice>
                <mc:Fallback>
                  <p:oleObj name="" r:id="rId7" imgW="1727200" imgH="9144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4" y="1616"/>
                          <a:ext cx="108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971550" y="3459163"/>
          <a:ext cx="614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6146800" imgH="965200" progId="Equation.DSMT4">
                  <p:embed/>
                </p:oleObj>
              </mc:Choice>
              <mc:Fallback>
                <p:oleObj name="" r:id="rId9" imgW="6146800" imgH="965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3459163"/>
                        <a:ext cx="6146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0" name="Group 28"/>
          <p:cNvGrpSpPr/>
          <p:nvPr/>
        </p:nvGrpSpPr>
        <p:grpSpPr>
          <a:xfrm>
            <a:off x="684213" y="4754563"/>
            <a:ext cx="4025900" cy="519112"/>
            <a:chOff x="477" y="3022"/>
            <a:chExt cx="2536" cy="327"/>
          </a:xfrm>
        </p:grpSpPr>
        <p:sp>
          <p:nvSpPr>
            <p:cNvPr id="28682" name="Rectangle 21"/>
            <p:cNvSpPr/>
            <p:nvPr/>
          </p:nvSpPr>
          <p:spPr>
            <a:xfrm>
              <a:off x="477" y="3022"/>
              <a:ext cx="10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3" name="Object 22"/>
            <p:cNvGraphicFramePr>
              <a:graphicFrameLocks noChangeAspect="1"/>
            </p:cNvGraphicFramePr>
            <p:nvPr/>
          </p:nvGraphicFramePr>
          <p:xfrm>
            <a:off x="1021" y="3022"/>
            <a:ext cx="1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1" imgW="3162300" imgH="469900" progId="Equation.DSMT4">
                    <p:embed/>
                  </p:oleObj>
                </mc:Choice>
                <mc:Fallback>
                  <p:oleObj name="" r:id="rId11" imgW="3162300" imgH="4699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1" y="3022"/>
                          <a:ext cx="199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5" name="Rectangle 23"/>
          <p:cNvSpPr/>
          <p:nvPr/>
        </p:nvSpPr>
        <p:spPr>
          <a:xfrm>
            <a:off x="612775" y="5546725"/>
            <a:ext cx="460851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两边开方，即得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3995738" y="5546725"/>
          <a:ext cx="2286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286000" imgH="546100" progId="Equation.DSMT4">
                  <p:embed/>
                </p:oleObj>
              </mc:Choice>
              <mc:Fallback>
                <p:oleObj name="" r:id="rId13" imgW="2286000" imgH="546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738" y="5546725"/>
                        <a:ext cx="2286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0499" name="Group 19"/>
          <p:cNvGrpSpPr/>
          <p:nvPr/>
        </p:nvGrpSpPr>
        <p:grpSpPr>
          <a:xfrm>
            <a:off x="755650" y="404813"/>
            <a:ext cx="6408738" cy="519112"/>
            <a:chOff x="476" y="255"/>
            <a:chExt cx="4037" cy="327"/>
          </a:xfrm>
        </p:grpSpPr>
        <p:sp>
          <p:nvSpPr>
            <p:cNvPr id="29712" name="Rectangle 4"/>
            <p:cNvSpPr/>
            <p:nvPr/>
          </p:nvSpPr>
          <p:spPr>
            <a:xfrm>
              <a:off x="476" y="255"/>
              <a:ext cx="40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当           线性相关时，不妨设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3" name="Object 5"/>
            <p:cNvGraphicFramePr>
              <a:graphicFrameLocks noChangeAspect="1"/>
            </p:cNvGraphicFramePr>
            <p:nvPr/>
          </p:nvGraphicFramePr>
          <p:xfrm>
            <a:off x="793" y="300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" imgW="838200" imgH="381000" progId="Equation.DSMT4">
                    <p:embed/>
                  </p:oleObj>
                </mc:Choice>
                <mc:Fallback>
                  <p:oleObj name="" r:id="rId1" imgW="838200" imgH="3810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3" y="300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6"/>
            <p:cNvGraphicFramePr>
              <a:graphicFrameLocks noChangeAspect="1"/>
            </p:cNvGraphicFramePr>
            <p:nvPr/>
          </p:nvGraphicFramePr>
          <p:xfrm>
            <a:off x="3606" y="300"/>
            <a:ext cx="6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104900" imgH="381000" progId="Equation.DSMT4">
                    <p:embed/>
                  </p:oleObj>
                </mc:Choice>
                <mc:Fallback>
                  <p:oleObj name="" r:id="rId3" imgW="1104900" imgH="3810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06" y="300"/>
                          <a:ext cx="69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Rectangle 7"/>
          <p:cNvSpPr/>
          <p:nvPr/>
        </p:nvSpPr>
        <p:spPr>
          <a:xfrm>
            <a:off x="611188" y="1196975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于是，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763713" y="1125538"/>
          <a:ext cx="551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5511800" imgH="571500" progId="Equation.DSMT4">
                  <p:embed/>
                </p:oleObj>
              </mc:Choice>
              <mc:Fallback>
                <p:oleObj name="" r:id="rId5" imgW="5511800" imgH="5715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1125538"/>
                        <a:ext cx="55118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835150" y="1989138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3352800" imgH="571500" progId="Equation.DSMT4">
                  <p:embed/>
                </p:oleObj>
              </mc:Choice>
              <mc:Fallback>
                <p:oleObj name="" r:id="rId7" imgW="3352800" imgH="5715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1989138"/>
                        <a:ext cx="33528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187450" y="2852738"/>
          <a:ext cx="279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2794000" imgH="495300" progId="Equation.DSMT4">
                  <p:embed/>
                </p:oleObj>
              </mc:Choice>
              <mc:Fallback>
                <p:oleObj name="" r:id="rId9" imgW="2794000" imgH="495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2852738"/>
                        <a:ext cx="2794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/>
          <p:nvPr/>
        </p:nvSpPr>
        <p:spPr>
          <a:xfrm>
            <a:off x="4500563" y="2852738"/>
            <a:ext cx="37433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</a:rPr>
              <a:t>式等号成立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2" name="Rectangle 12"/>
          <p:cNvSpPr/>
          <p:nvPr/>
        </p:nvSpPr>
        <p:spPr>
          <a:xfrm>
            <a:off x="827088" y="3716338"/>
            <a:ext cx="90741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反之，若（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）式等号成立，由以上证明过程知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0500" name="Group 20"/>
          <p:cNvGrpSpPr/>
          <p:nvPr/>
        </p:nvGrpSpPr>
        <p:grpSpPr>
          <a:xfrm>
            <a:off x="755650" y="4437063"/>
            <a:ext cx="5619750" cy="1016000"/>
            <a:chOff x="476" y="2795"/>
            <a:chExt cx="3540" cy="640"/>
          </a:xfrm>
        </p:grpSpPr>
        <p:sp>
          <p:nvSpPr>
            <p:cNvPr id="29709" name="Rectangle 13"/>
            <p:cNvSpPr/>
            <p:nvPr/>
          </p:nvSpPr>
          <p:spPr>
            <a:xfrm>
              <a:off x="476" y="2931"/>
              <a:ext cx="31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或者           ，或者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1066" y="2976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838200" imgH="381000" progId="Equation.DSMT4">
                    <p:embed/>
                  </p:oleObj>
                </mc:Choice>
                <mc:Fallback>
                  <p:oleObj name="" r:id="rId11" imgW="838200" imgH="3810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66" y="2976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2472" y="2795"/>
            <a:ext cx="154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3" imgW="2451100" imgH="1016000" progId="Equation.DSMT4">
                    <p:embed/>
                  </p:oleObj>
                </mc:Choice>
                <mc:Fallback>
                  <p:oleObj name="" r:id="rId13" imgW="2451100" imgH="10160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72" y="2795"/>
                          <a:ext cx="1544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8" name="Group 18"/>
          <p:cNvGrpSpPr/>
          <p:nvPr/>
        </p:nvGrpSpPr>
        <p:grpSpPr>
          <a:xfrm>
            <a:off x="827088" y="5516563"/>
            <a:ext cx="5905500" cy="519112"/>
            <a:chOff x="521" y="3475"/>
            <a:chExt cx="3720" cy="327"/>
          </a:xfrm>
        </p:grpSpPr>
        <p:sp>
          <p:nvSpPr>
            <p:cNvPr id="29707" name="Rectangle 16"/>
            <p:cNvSpPr/>
            <p:nvPr/>
          </p:nvSpPr>
          <p:spPr>
            <a:xfrm>
              <a:off x="521" y="3475"/>
              <a:ext cx="3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也即           线性相关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8" name="Object 17"/>
            <p:cNvGraphicFramePr>
              <a:graphicFrameLocks noChangeAspect="1"/>
            </p:cNvGraphicFramePr>
            <p:nvPr/>
          </p:nvGraphicFramePr>
          <p:xfrm>
            <a:off x="1065" y="3520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5" imgW="838200" imgH="381000" progId="Equation.DSMT4">
                    <p:embed/>
                  </p:oleObj>
                </mc:Choice>
                <mc:Fallback>
                  <p:oleObj name="" r:id="rId15" imgW="838200" imgH="3810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65" y="3520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1" grpId="0"/>
      <p:bldP spid="204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47" name="AutoShape 19"/>
          <p:cNvSpPr/>
          <p:nvPr/>
        </p:nvSpPr>
        <p:spPr>
          <a:xfrm>
            <a:off x="827088" y="1700213"/>
            <a:ext cx="6769100" cy="3673475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187450" y="2133600"/>
          <a:ext cx="3594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3594100" imgH="495300" progId="Equation.DSMT4">
                  <p:embed/>
                </p:oleObj>
              </mc:Choice>
              <mc:Fallback>
                <p:oleObj name="" r:id="rId1" imgW="3594100" imgH="495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133600"/>
                        <a:ext cx="3594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547813" y="4365625"/>
          <a:ext cx="360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3606800" imgH="431800" progId="Equation.DSMT4">
                  <p:embed/>
                </p:oleObj>
              </mc:Choice>
              <mc:Fallback>
                <p:oleObj name="" r:id="rId3" imgW="3606800" imgH="431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365625"/>
                        <a:ext cx="3606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8"/>
          <p:cNvSpPr/>
          <p:nvPr/>
        </p:nvSpPr>
        <p:spPr>
          <a:xfrm>
            <a:off x="539750" y="260350"/>
            <a:ext cx="9432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柯西－布涅柯夫斯基不等式的应用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8" name="AutoShape 20"/>
          <p:cNvSpPr/>
          <p:nvPr/>
        </p:nvSpPr>
        <p:spPr>
          <a:xfrm>
            <a:off x="7308850" y="908050"/>
            <a:ext cx="1512888" cy="935038"/>
          </a:xfrm>
          <a:prstGeom prst="cloudCallout">
            <a:avLst>
              <a:gd name="adj1" fmla="val -26810"/>
              <a:gd name="adj2" fmla="val 126569"/>
            </a:avLst>
          </a:prstGeom>
          <a:solidFill>
            <a:srgbClr val="FF99CC">
              <a:alpha val="10980"/>
            </a:srgbClr>
          </a:solidFill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柯西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557" name="Group 29"/>
          <p:cNvGrpSpPr/>
          <p:nvPr/>
        </p:nvGrpSpPr>
        <p:grpSpPr>
          <a:xfrm>
            <a:off x="1403350" y="3141663"/>
            <a:ext cx="8353425" cy="655637"/>
            <a:chOff x="884" y="1979"/>
            <a:chExt cx="5262" cy="413"/>
          </a:xfrm>
        </p:grpSpPr>
        <p:graphicFrame>
          <p:nvGraphicFramePr>
            <p:cNvPr id="30729" name="Object 10"/>
            <p:cNvGraphicFramePr>
              <a:graphicFrameLocks noChangeAspect="1"/>
            </p:cNvGraphicFramePr>
            <p:nvPr/>
          </p:nvGraphicFramePr>
          <p:xfrm>
            <a:off x="884" y="2024"/>
            <a:ext cx="34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5549900" imgH="584200" progId="Equation.DSMT4">
                    <p:embed/>
                  </p:oleObj>
                </mc:Choice>
                <mc:Fallback>
                  <p:oleObj name="" r:id="rId5" imgW="5549900" imgH="5842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4" y="2024"/>
                          <a:ext cx="34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Rectangle 24"/>
            <p:cNvSpPr/>
            <p:nvPr/>
          </p:nvSpPr>
          <p:spPr>
            <a:xfrm>
              <a:off x="4876" y="1979"/>
              <a:ext cx="1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7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556" name="Rectangle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5650" y="1125538"/>
            <a:ext cx="2016125" cy="523220"/>
          </a:xfrm>
          <a:prstGeom prst="rect">
            <a:avLst/>
          </a:prstGeom>
          <a:blipFill rotWithShape="0">
            <a:blip r:embed="rId7"/>
            <a:stretch>
              <a:fillRect l="-6344" t="-16471" b="-34118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 animBg="1"/>
      <p:bldP spid="22546" grpId="0"/>
      <p:bldP spid="225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16" name="AutoShape 12"/>
          <p:cNvSpPr/>
          <p:nvPr/>
        </p:nvSpPr>
        <p:spPr>
          <a:xfrm>
            <a:off x="827088" y="1052513"/>
            <a:ext cx="7507287" cy="1512887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114425" y="1341438"/>
          <a:ext cx="643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6438900" imgH="850900" progId="Equation.DSMT4">
                  <p:embed/>
                </p:oleObj>
              </mc:Choice>
              <mc:Fallback>
                <p:oleObj name="" r:id="rId1" imgW="6438900" imgH="850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425" y="1341438"/>
                        <a:ext cx="6438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AutoShape 13"/>
          <p:cNvSpPr/>
          <p:nvPr/>
        </p:nvSpPr>
        <p:spPr>
          <a:xfrm>
            <a:off x="7019925" y="142875"/>
            <a:ext cx="1512888" cy="827088"/>
          </a:xfrm>
          <a:prstGeom prst="cloudCallout">
            <a:avLst>
              <a:gd name="adj1" fmla="val -107921"/>
              <a:gd name="adj2" fmla="val 62222"/>
            </a:avLst>
          </a:prstGeom>
          <a:solidFill>
            <a:srgbClr val="FF99CC">
              <a:alpha val="10980"/>
            </a:srgbClr>
          </a:solidFill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施瓦兹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1979613" y="3357563"/>
          <a:ext cx="4406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4406900" imgH="698500" progId="Equation.DSMT4">
                  <p:embed/>
                </p:oleObj>
              </mc:Choice>
              <mc:Fallback>
                <p:oleObj name="" r:id="rId3" imgW="4406900" imgH="6985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3357563"/>
                        <a:ext cx="4406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20"/>
          <p:cNvSpPr/>
          <p:nvPr/>
        </p:nvSpPr>
        <p:spPr>
          <a:xfrm>
            <a:off x="755650" y="4292600"/>
            <a:ext cx="69850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由柯西－布涅柯夫斯基不等式有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555875" y="5013325"/>
          <a:ext cx="398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3987800" imgH="495300" progId="Equation.DSMT4">
                  <p:embed/>
                </p:oleObj>
              </mc:Choice>
              <mc:Fallback>
                <p:oleObj name="" r:id="rId5" imgW="3987800" imgH="495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5013325"/>
                        <a:ext cx="3987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22"/>
          <p:cNvSpPr/>
          <p:nvPr/>
        </p:nvSpPr>
        <p:spPr>
          <a:xfrm>
            <a:off x="755650" y="5661025"/>
            <a:ext cx="468153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1530" name="Group 26"/>
          <p:cNvGrpSpPr/>
          <p:nvPr/>
        </p:nvGrpSpPr>
        <p:grpSpPr>
          <a:xfrm>
            <a:off x="684213" y="2781300"/>
            <a:ext cx="8712200" cy="519113"/>
            <a:chOff x="431" y="1661"/>
            <a:chExt cx="5488" cy="327"/>
          </a:xfrm>
        </p:grpSpPr>
        <p:sp>
          <p:nvSpPr>
            <p:cNvPr id="31755" name="Rectangle 15"/>
            <p:cNvSpPr/>
            <p:nvPr/>
          </p:nvSpPr>
          <p:spPr>
            <a:xfrm>
              <a:off x="431" y="1661"/>
              <a:ext cx="5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证：在             中，         与         的内积定义为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6" name="Object 16"/>
            <p:cNvGraphicFramePr>
              <a:graphicFrameLocks noChangeAspect="1"/>
            </p:cNvGraphicFramePr>
            <p:nvPr/>
          </p:nvGraphicFramePr>
          <p:xfrm>
            <a:off x="1202" y="1706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1040765" imgH="393700" progId="Equation.DSMT4">
                    <p:embed/>
                  </p:oleObj>
                </mc:Choice>
                <mc:Fallback>
                  <p:oleObj name="" r:id="rId7" imgW="1040765" imgH="3937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1706"/>
                          <a:ext cx="6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23"/>
            <p:cNvGraphicFramePr>
              <a:graphicFrameLocks noChangeAspect="1"/>
            </p:cNvGraphicFramePr>
            <p:nvPr/>
          </p:nvGraphicFramePr>
          <p:xfrm>
            <a:off x="2336" y="1706"/>
            <a:ext cx="12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9" imgW="1905000" imgH="393700" progId="Equation.DSMT4">
                    <p:embed/>
                  </p:oleObj>
                </mc:Choice>
                <mc:Fallback>
                  <p:oleObj name="" r:id="rId9" imgW="1905000" imgH="3937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36" y="1706"/>
                          <a:ext cx="120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9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4213" y="333375"/>
            <a:ext cx="3239715" cy="523220"/>
          </a:xfrm>
          <a:prstGeom prst="rect">
            <a:avLst/>
          </a:prstGeom>
          <a:blipFill rotWithShape="0">
            <a:blip r:embed="rId11"/>
            <a:stretch>
              <a:fillRect l="-3759" t="-16279" b="-32558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  <p:bldP spid="21517" grpId="0" animBg="1"/>
      <p:bldP spid="21524" grpId="0"/>
      <p:bldP spid="215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73" name="AutoShape 21"/>
          <p:cNvSpPr/>
          <p:nvPr/>
        </p:nvSpPr>
        <p:spPr>
          <a:xfrm>
            <a:off x="755650" y="1054100"/>
            <a:ext cx="7848600" cy="1873250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578" name="Group 26"/>
          <p:cNvGrpSpPr/>
          <p:nvPr/>
        </p:nvGrpSpPr>
        <p:grpSpPr>
          <a:xfrm>
            <a:off x="2843213" y="2058988"/>
            <a:ext cx="6842125" cy="519112"/>
            <a:chOff x="1791" y="1297"/>
            <a:chExt cx="4310" cy="327"/>
          </a:xfrm>
        </p:grpSpPr>
        <p:graphicFrame>
          <p:nvGraphicFramePr>
            <p:cNvPr id="32782" name="Object 14"/>
            <p:cNvGraphicFramePr>
              <a:graphicFrameLocks noChangeAspect="1"/>
            </p:cNvGraphicFramePr>
            <p:nvPr/>
          </p:nvGraphicFramePr>
          <p:xfrm>
            <a:off x="1791" y="1297"/>
            <a:ext cx="15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" imgW="2413000" imgH="495300" progId="Equation.DSMT4">
                    <p:embed/>
                  </p:oleObj>
                </mc:Choice>
                <mc:Fallback>
                  <p:oleObj name="" r:id="rId1" imgW="2413000" imgH="4953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1" y="1297"/>
                          <a:ext cx="15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Rectangle 15"/>
            <p:cNvSpPr/>
            <p:nvPr/>
          </p:nvSpPr>
          <p:spPr>
            <a:xfrm>
              <a:off x="4740" y="129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7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8" name="Rectangle 16"/>
          <p:cNvSpPr/>
          <p:nvPr/>
        </p:nvSpPr>
        <p:spPr>
          <a:xfrm>
            <a:off x="755650" y="314166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证：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619250" y="3141663"/>
          <a:ext cx="3530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3530600" imgH="571500" progId="Equation.DSMT4">
                  <p:embed/>
                </p:oleObj>
              </mc:Choice>
              <mc:Fallback>
                <p:oleObj name="" r:id="rId3" imgW="3530600" imgH="571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141663"/>
                        <a:ext cx="3530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484438" y="4005263"/>
          <a:ext cx="378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3784600" imgH="393700" progId="Equation.DSMT4">
                  <p:embed/>
                </p:oleObj>
              </mc:Choice>
              <mc:Fallback>
                <p:oleObj name="" r:id="rId5" imgW="3784600" imgH="393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4005263"/>
                        <a:ext cx="3784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2555875" y="4724400"/>
          <a:ext cx="485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4851400" imgH="622300" progId="Equation.DSMT4">
                  <p:embed/>
                </p:oleObj>
              </mc:Choice>
              <mc:Fallback>
                <p:oleObj name="" r:id="rId7" imgW="4851400" imgH="6223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4724400"/>
                        <a:ext cx="485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0"/>
          <p:cNvSpPr/>
          <p:nvPr/>
        </p:nvSpPr>
        <p:spPr>
          <a:xfrm>
            <a:off x="755650" y="5589588"/>
            <a:ext cx="64087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两边开方，即得（</a:t>
            </a:r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）成立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3577" name="Group 25"/>
          <p:cNvGrpSpPr/>
          <p:nvPr/>
        </p:nvGrpSpPr>
        <p:grpSpPr>
          <a:xfrm>
            <a:off x="900113" y="1268413"/>
            <a:ext cx="7272337" cy="519112"/>
            <a:chOff x="567" y="799"/>
            <a:chExt cx="4581" cy="327"/>
          </a:xfrm>
        </p:grpSpPr>
        <p:sp>
          <p:nvSpPr>
            <p:cNvPr id="32780" name="Rectangle 13"/>
            <p:cNvSpPr/>
            <p:nvPr/>
          </p:nvSpPr>
          <p:spPr>
            <a:xfrm>
              <a:off x="567" y="799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对欧氏空间中的任意两个向量    　　 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81" name="Object 22"/>
            <p:cNvGraphicFramePr>
              <a:graphicFrameLocks noChangeAspect="1"/>
            </p:cNvGraphicFramePr>
            <p:nvPr/>
          </p:nvGraphicFramePr>
          <p:xfrm>
            <a:off x="3606" y="844"/>
            <a:ext cx="5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927100" imgH="381000" progId="Equation.DSMT4">
                    <p:embed/>
                  </p:oleObj>
                </mc:Choice>
                <mc:Fallback>
                  <p:oleObj name="" r:id="rId9" imgW="927100" imgH="3810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06" y="844"/>
                          <a:ext cx="5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5" name="Rectangle 23"/>
          <p:cNvSpPr/>
          <p:nvPr/>
        </p:nvSpPr>
        <p:spPr>
          <a:xfrm>
            <a:off x="827088" y="40481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6" name="AutoShape 24"/>
          <p:cNvSpPr/>
          <p:nvPr/>
        </p:nvSpPr>
        <p:spPr>
          <a:xfrm>
            <a:off x="6804025" y="117475"/>
            <a:ext cx="1511300" cy="863600"/>
          </a:xfrm>
          <a:prstGeom prst="cloudCallout">
            <a:avLst>
              <a:gd name="adj1" fmla="val -110926"/>
              <a:gd name="adj2" fmla="val 50921"/>
            </a:avLst>
          </a:prstGeom>
          <a:solidFill>
            <a:srgbClr val="FF99CC">
              <a:alpha val="10980"/>
            </a:srgbClr>
          </a:solidFill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三角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不等式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nimBg="1"/>
      <p:bldP spid="23568" grpId="0"/>
      <p:bldP spid="23572" grpId="0"/>
      <p:bldP spid="23575" grpId="0"/>
      <p:bldP spid="235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11188" y="266700"/>
            <a:ext cx="5114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问题的引入：</a:t>
            </a:r>
            <a:endParaRPr kumimoji="0" lang="zh-CN" altLang="en-US" sz="3600" b="1" i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/>
          <p:nvPr/>
        </p:nvSpPr>
        <p:spPr>
          <a:xfrm>
            <a:off x="539750" y="2119313"/>
            <a:ext cx="9505950" cy="7334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 eaLnBrk="1" hangingPunct="1">
              <a:lnSpc>
                <a:spcPct val="150000"/>
              </a:lnSpc>
              <a:tabLst>
                <a:tab pos="22860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如长度、夹角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等在一般线性空间中没有涉及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106" name="Group 10"/>
          <p:cNvGrpSpPr/>
          <p:nvPr/>
        </p:nvGrpSpPr>
        <p:grpSpPr>
          <a:xfrm>
            <a:off x="468313" y="1628775"/>
            <a:ext cx="5472112" cy="541338"/>
            <a:chOff x="431" y="1117"/>
            <a:chExt cx="3447" cy="341"/>
          </a:xfrm>
        </p:grpSpPr>
        <p:sp>
          <p:nvSpPr>
            <p:cNvPr id="15376" name="Rectangle 8"/>
            <p:cNvSpPr/>
            <p:nvPr/>
          </p:nvSpPr>
          <p:spPr>
            <a:xfrm>
              <a:off x="431" y="1117"/>
              <a:ext cx="34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其具体模型为几何空间　  、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7" name="Object 6"/>
            <p:cNvGraphicFramePr>
              <a:graphicFrameLocks noChangeAspect="1"/>
            </p:cNvGraphicFramePr>
            <p:nvPr/>
          </p:nvGraphicFramePr>
          <p:xfrm>
            <a:off x="2835" y="1162"/>
            <a:ext cx="7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129665" imgH="469900" progId="Equation.DSMT4">
                    <p:embed/>
                  </p:oleObj>
                </mc:Choice>
                <mc:Fallback>
                  <p:oleObj name="" r:id="rId1" imgW="1129665" imgH="4699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35" y="1162"/>
                          <a:ext cx="71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Rectangle 7"/>
          <p:cNvSpPr/>
          <p:nvPr/>
        </p:nvSpPr>
        <p:spPr>
          <a:xfrm>
            <a:off x="611188" y="1038225"/>
            <a:ext cx="95773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、线性空间中，向量之间的基本运算为线性运算，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5" name="Rectangle 9"/>
          <p:cNvSpPr/>
          <p:nvPr/>
        </p:nvSpPr>
        <p:spPr>
          <a:xfrm>
            <a:off x="5508625" y="1628775"/>
            <a:ext cx="5111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但几何空间的度量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123" name="Group 27"/>
          <p:cNvGrpSpPr/>
          <p:nvPr/>
        </p:nvGrpSpPr>
        <p:grpSpPr>
          <a:xfrm>
            <a:off x="1042988" y="4221163"/>
            <a:ext cx="2809875" cy="474662"/>
            <a:chOff x="657" y="2795"/>
            <a:chExt cx="1770" cy="299"/>
          </a:xfrm>
        </p:grpSpPr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1474" y="2795"/>
            <a:ext cx="95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1701800" imgH="533400" progId="Equation.DSMT4">
                    <p:embed/>
                  </p:oleObj>
                </mc:Choice>
                <mc:Fallback>
                  <p:oleObj name="" r:id="rId3" imgW="1701800" imgH="5334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4" y="2795"/>
                          <a:ext cx="95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8"/>
            <p:cNvSpPr/>
            <p:nvPr/>
          </p:nvSpPr>
          <p:spPr>
            <a:xfrm>
              <a:off x="657" y="2795"/>
              <a:ext cx="15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长度：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15" name="Rectangle 19"/>
          <p:cNvSpPr/>
          <p:nvPr/>
        </p:nvSpPr>
        <p:spPr>
          <a:xfrm>
            <a:off x="539750" y="3500438"/>
            <a:ext cx="7127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都可以通过内积反映出来：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122" name="Group 26"/>
          <p:cNvGrpSpPr/>
          <p:nvPr/>
        </p:nvGrpSpPr>
        <p:grpSpPr>
          <a:xfrm>
            <a:off x="971550" y="4724400"/>
            <a:ext cx="5300663" cy="884238"/>
            <a:chOff x="657" y="3067"/>
            <a:chExt cx="3339" cy="557"/>
          </a:xfrm>
        </p:grpSpPr>
        <p:graphicFrame>
          <p:nvGraphicFramePr>
            <p:cNvPr id="15372" name="Object 15"/>
            <p:cNvGraphicFramePr>
              <a:graphicFrameLocks noChangeAspect="1"/>
            </p:cNvGraphicFramePr>
            <p:nvPr/>
          </p:nvGraphicFramePr>
          <p:xfrm>
            <a:off x="1176" y="3067"/>
            <a:ext cx="282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4826000" imgH="952500" progId="Equation.DSMT4">
                    <p:embed/>
                  </p:oleObj>
                </mc:Choice>
                <mc:Fallback>
                  <p:oleObj name="" r:id="rId5" imgW="4826000" imgH="9525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6" y="3067"/>
                          <a:ext cx="2820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Rectangle 20"/>
            <p:cNvSpPr/>
            <p:nvPr/>
          </p:nvSpPr>
          <p:spPr>
            <a:xfrm>
              <a:off x="657" y="3112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夹角</a:t>
              </a:r>
              <a:r>
                <a:rPr lang="zh-CN" altLang="en-US" dirty="0">
                  <a:latin typeface="Times New Roman" panose="02020603050405020304" pitchFamily="18" charset="0"/>
                </a:rPr>
                <a:t>　　　 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17" name="Rectangle 21"/>
          <p:cNvSpPr/>
          <p:nvPr/>
        </p:nvSpPr>
        <p:spPr>
          <a:xfrm>
            <a:off x="755650" y="2924175"/>
            <a:ext cx="94599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、在解析几何中，向量的长度，夹角等度量性质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21" name="Rectangle 25"/>
          <p:cNvSpPr/>
          <p:nvPr/>
        </p:nvSpPr>
        <p:spPr>
          <a:xfrm>
            <a:off x="611188" y="5661025"/>
            <a:ext cx="9656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、几何空间中向量的内积具有比较明显的代数性质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3" grpId="0"/>
      <p:bldP spid="4105" grpId="0"/>
      <p:bldP spid="4115" grpId="0"/>
      <p:bldP spid="4117" grpId="0"/>
      <p:bldP spid="4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/>
          </p:nvPr>
        </p:nvSpPr>
        <p:spPr bwMode="auto">
          <a:xfrm>
            <a:off x="0" y="116632"/>
            <a:ext cx="9144000" cy="6741368"/>
          </a:xfrm>
          <a:blipFill rotWithShape="0">
            <a:blip r:embed="rId1"/>
            <a:stretch>
              <a:fillRect l="-1000" t="-1175"/>
            </a:stretch>
          </a:blipFill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4612" name="Group 36"/>
          <p:cNvGrpSpPr/>
          <p:nvPr/>
        </p:nvGrpSpPr>
        <p:grpSpPr>
          <a:xfrm>
            <a:off x="2124075" y="1341438"/>
            <a:ext cx="7927975" cy="519112"/>
            <a:chOff x="1429" y="754"/>
            <a:chExt cx="4994" cy="327"/>
          </a:xfrm>
        </p:grpSpPr>
        <p:sp>
          <p:nvSpPr>
            <p:cNvPr id="34826" name="Rectangle 10"/>
            <p:cNvSpPr/>
            <p:nvPr/>
          </p:nvSpPr>
          <p:spPr>
            <a:xfrm>
              <a:off x="1429" y="754"/>
              <a:ext cx="49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为欧氏空间，        为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中任意两非零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7" name="Object 12"/>
            <p:cNvGraphicFramePr>
              <a:graphicFrameLocks noChangeAspect="1"/>
            </p:cNvGraphicFramePr>
            <p:nvPr/>
          </p:nvGraphicFramePr>
          <p:xfrm>
            <a:off x="3128" y="799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" imgW="838200" imgH="381000" progId="Equation.DSMT4">
                    <p:embed/>
                  </p:oleObj>
                </mc:Choice>
                <mc:Fallback>
                  <p:oleObj name="" r:id="rId1" imgW="838200" imgH="3810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28" y="799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11" name="Group 35"/>
          <p:cNvGrpSpPr/>
          <p:nvPr/>
        </p:nvGrpSpPr>
        <p:grpSpPr>
          <a:xfrm>
            <a:off x="755650" y="2205038"/>
            <a:ext cx="5327650" cy="519112"/>
            <a:chOff x="431" y="1253"/>
            <a:chExt cx="3356" cy="327"/>
          </a:xfrm>
        </p:grpSpPr>
        <p:sp>
          <p:nvSpPr>
            <p:cNvPr id="34824" name="Rectangle 14"/>
            <p:cNvSpPr/>
            <p:nvPr/>
          </p:nvSpPr>
          <p:spPr>
            <a:xfrm>
              <a:off x="431" y="1253"/>
              <a:ext cx="33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向量，         的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夹角</a:t>
              </a:r>
              <a:r>
                <a:rPr lang="zh-CN" altLang="en-US" dirty="0">
                  <a:latin typeface="Times New Roman" panose="02020603050405020304" pitchFamily="18" charset="0"/>
                </a:rPr>
                <a:t>定义为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5" name="Object 15"/>
            <p:cNvGraphicFramePr>
              <a:graphicFrameLocks noChangeAspect="1"/>
            </p:cNvGraphicFramePr>
            <p:nvPr/>
          </p:nvGraphicFramePr>
          <p:xfrm>
            <a:off x="1111" y="129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838200" imgH="381000" progId="Equation.DSMT4">
                    <p:embed/>
                  </p:oleObj>
                </mc:Choice>
                <mc:Fallback>
                  <p:oleObj name="" r:id="rId3" imgW="838200" imgH="3810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129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2" name="Rectangle 16"/>
          <p:cNvSpPr/>
          <p:nvPr/>
        </p:nvSpPr>
        <p:spPr>
          <a:xfrm>
            <a:off x="611188" y="333375"/>
            <a:ext cx="9432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欧氏空间中两非零向量的夹角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93" name="Rectangle 17"/>
          <p:cNvSpPr/>
          <p:nvPr/>
        </p:nvSpPr>
        <p:spPr>
          <a:xfrm>
            <a:off x="755650" y="1268413"/>
            <a:ext cx="30956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2303463" y="3143250"/>
          <a:ext cx="396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4" imgW="3962400" imgH="952500" progId="Equation.DSMT4">
                  <p:embed/>
                </p:oleObj>
              </mc:Choice>
              <mc:Fallback>
                <p:oleObj name="" r:id="rId4" imgW="3962400" imgH="9525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3463" y="3143250"/>
                        <a:ext cx="3962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2555875" y="4508500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6" imgW="2565400" imgH="495300" progId="Equation.DSMT4">
                  <p:embed/>
                </p:oleObj>
              </mc:Choice>
              <mc:Fallback>
                <p:oleObj name="" r:id="rId6" imgW="2565400" imgH="4953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75" y="4508500"/>
                        <a:ext cx="2565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/>
      <p:bldP spid="24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32" name="Rectangle 12"/>
          <p:cNvSpPr/>
          <p:nvPr/>
        </p:nvSpPr>
        <p:spPr>
          <a:xfrm>
            <a:off x="755650" y="3913188"/>
            <a:ext cx="712787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①  </a:t>
            </a:r>
            <a:r>
              <a:rPr lang="zh-CN" altLang="en-US" dirty="0">
                <a:latin typeface="Times New Roman" panose="02020603050405020304" pitchFamily="18" charset="0"/>
              </a:rPr>
              <a:t>零向量与任意向量正交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36" name="Rectangle 16"/>
          <p:cNvSpPr/>
          <p:nvPr/>
        </p:nvSpPr>
        <p:spPr>
          <a:xfrm>
            <a:off x="684213" y="3068638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注：</a:t>
            </a:r>
            <a:endParaRPr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0738" name="Group 18"/>
          <p:cNvGrpSpPr/>
          <p:nvPr/>
        </p:nvGrpSpPr>
        <p:grpSpPr>
          <a:xfrm>
            <a:off x="755650" y="4560888"/>
            <a:ext cx="8066088" cy="838200"/>
            <a:chOff x="521" y="1117"/>
            <a:chExt cx="5081" cy="528"/>
          </a:xfrm>
        </p:grpSpPr>
        <p:sp>
          <p:nvSpPr>
            <p:cNvPr id="35855" name="Rectangle 13"/>
            <p:cNvSpPr/>
            <p:nvPr/>
          </p:nvSpPr>
          <p:spPr>
            <a:xfrm>
              <a:off x="521" y="1253"/>
              <a:ext cx="50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②        </a:t>
              </a:r>
              <a:r>
                <a:rPr lang="zh-CN" altLang="en-US" dirty="0">
                  <a:latin typeface="Times New Roman" panose="02020603050405020304" pitchFamily="18" charset="0"/>
                </a:rPr>
                <a:t>                              　　即　             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6" name="Object 14"/>
            <p:cNvGraphicFramePr>
              <a:graphicFrameLocks noChangeAspect="1"/>
            </p:cNvGraphicFramePr>
            <p:nvPr/>
          </p:nvGraphicFramePr>
          <p:xfrm>
            <a:off x="975" y="1117"/>
            <a:ext cx="23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" imgW="3670300" imgH="838200" progId="Equation.DSMT4">
                    <p:embed/>
                  </p:oleObj>
                </mc:Choice>
                <mc:Fallback>
                  <p:oleObj name="" r:id="rId1" imgW="3670300" imgH="8382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5" y="1117"/>
                          <a:ext cx="231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15"/>
            <p:cNvGraphicFramePr>
              <a:graphicFrameLocks noChangeAspect="1"/>
            </p:cNvGraphicFramePr>
            <p:nvPr/>
          </p:nvGraphicFramePr>
          <p:xfrm>
            <a:off x="3696" y="1298"/>
            <a:ext cx="1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1955800" imgH="381000" progId="Equation.DSMT4">
                    <p:embed/>
                  </p:oleObj>
                </mc:Choice>
                <mc:Fallback>
                  <p:oleObj name="" r:id="rId3" imgW="1955800" imgH="3810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96" y="1298"/>
                          <a:ext cx="1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AutoShape 17"/>
            <p:cNvSpPr/>
            <p:nvPr/>
          </p:nvSpPr>
          <p:spPr>
            <a:xfrm>
              <a:off x="1632" y="1344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50" name="Group 30"/>
          <p:cNvGrpSpPr/>
          <p:nvPr/>
        </p:nvGrpSpPr>
        <p:grpSpPr>
          <a:xfrm>
            <a:off x="1908175" y="620713"/>
            <a:ext cx="7777163" cy="519112"/>
            <a:chOff x="1247" y="2478"/>
            <a:chExt cx="4899" cy="327"/>
          </a:xfrm>
        </p:grpSpPr>
        <p:sp>
          <p:nvSpPr>
            <p:cNvPr id="35853" name="Rectangle 31"/>
            <p:cNvSpPr/>
            <p:nvPr/>
          </p:nvSpPr>
          <p:spPr>
            <a:xfrm>
              <a:off x="1247" y="2478"/>
              <a:ext cx="48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设          为欧氏空间中两个向量，若内积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4" name="Object 32"/>
            <p:cNvGraphicFramePr>
              <a:graphicFrameLocks noChangeAspect="1"/>
            </p:cNvGraphicFramePr>
            <p:nvPr/>
          </p:nvGraphicFramePr>
          <p:xfrm>
            <a:off x="1565" y="2523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" imgW="838200" imgH="381000" progId="Equation.DSMT4">
                    <p:embed/>
                  </p:oleObj>
                </mc:Choice>
                <mc:Fallback>
                  <p:oleObj name="" r:id="rId5" imgW="838200" imgH="3810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5" y="2523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3" name="Object 33"/>
          <p:cNvGraphicFramePr>
            <a:graphicFrameLocks noChangeAspect="1"/>
          </p:cNvGraphicFramePr>
          <p:nvPr/>
        </p:nvGraphicFramePr>
        <p:xfrm>
          <a:off x="2555875" y="1412875"/>
          <a:ext cx="149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497965" imgH="495300" progId="Equation.DSMT4">
                  <p:embed/>
                </p:oleObj>
              </mc:Choice>
              <mc:Fallback>
                <p:oleObj name="" r:id="rId7" imgW="1497965" imgH="4953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1412875"/>
                        <a:ext cx="1498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4" name="Group 34"/>
          <p:cNvGrpSpPr/>
          <p:nvPr/>
        </p:nvGrpSpPr>
        <p:grpSpPr>
          <a:xfrm>
            <a:off x="755650" y="2205038"/>
            <a:ext cx="7273925" cy="519112"/>
            <a:chOff x="521" y="3339"/>
            <a:chExt cx="4582" cy="327"/>
          </a:xfrm>
        </p:grpSpPr>
        <p:sp>
          <p:nvSpPr>
            <p:cNvPr id="35849" name="Rectangle 35"/>
            <p:cNvSpPr/>
            <p:nvPr/>
          </p:nvSpPr>
          <p:spPr>
            <a:xfrm>
              <a:off x="521" y="3339"/>
              <a:ext cx="45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则称    与    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正交</a:t>
              </a:r>
              <a:r>
                <a:rPr lang="zh-CN" altLang="en-US" dirty="0">
                  <a:latin typeface="Times New Roman" panose="02020603050405020304" pitchFamily="18" charset="0"/>
                </a:rPr>
                <a:t>或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互相垂直</a:t>
              </a:r>
              <a:r>
                <a:rPr lang="zh-CN" altLang="en-US" dirty="0">
                  <a:latin typeface="Times New Roman" panose="02020603050405020304" pitchFamily="18" charset="0"/>
                </a:rPr>
                <a:t>，记作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0" name="Object 36"/>
            <p:cNvGraphicFramePr>
              <a:graphicFrameLocks noChangeAspect="1"/>
            </p:cNvGraphicFramePr>
            <p:nvPr/>
          </p:nvGraphicFramePr>
          <p:xfrm>
            <a:off x="1065" y="34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9" imgW="279400" imgH="241300" progId="Equation.DSMT4">
                    <p:embed/>
                  </p:oleObj>
                </mc:Choice>
                <mc:Fallback>
                  <p:oleObj name="" r:id="rId9" imgW="279400" imgH="2413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5" y="34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37"/>
            <p:cNvGraphicFramePr>
              <a:graphicFrameLocks noChangeAspect="1"/>
            </p:cNvGraphicFramePr>
            <p:nvPr/>
          </p:nvGraphicFramePr>
          <p:xfrm>
            <a:off x="1474" y="339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1" imgW="292100" imgH="381000" progId="Equation.DSMT4">
                    <p:embed/>
                  </p:oleObj>
                </mc:Choice>
                <mc:Fallback>
                  <p:oleObj name="" r:id="rId11" imgW="292100" imgH="3810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74" y="339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38"/>
            <p:cNvGraphicFramePr>
              <a:graphicFrameLocks noChangeAspect="1"/>
            </p:cNvGraphicFramePr>
            <p:nvPr/>
          </p:nvGraphicFramePr>
          <p:xfrm>
            <a:off x="4059" y="3385"/>
            <a:ext cx="6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3" imgW="1054100" imgH="393700" progId="Equation.DSMT4">
                    <p:embed/>
                  </p:oleObj>
                </mc:Choice>
                <mc:Fallback>
                  <p:oleObj name="" r:id="rId13" imgW="1054100" imgH="3937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59" y="3385"/>
                          <a:ext cx="66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59" name="Rectangle 39"/>
          <p:cNvSpPr/>
          <p:nvPr/>
        </p:nvSpPr>
        <p:spPr>
          <a:xfrm>
            <a:off x="612775" y="549275"/>
            <a:ext cx="30956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6" grpId="0"/>
      <p:bldP spid="307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4212" name="AutoShape 4"/>
          <p:cNvSpPr/>
          <p:nvPr/>
        </p:nvSpPr>
        <p:spPr>
          <a:xfrm>
            <a:off x="755650" y="1052513"/>
            <a:ext cx="6985000" cy="1873250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13" name="Rectangle 5"/>
          <p:cNvSpPr/>
          <p:nvPr/>
        </p:nvSpPr>
        <p:spPr>
          <a:xfrm>
            <a:off x="684213" y="333375"/>
            <a:ext cx="7704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勾股定理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4229" name="Group 21"/>
          <p:cNvGrpSpPr/>
          <p:nvPr/>
        </p:nvGrpSpPr>
        <p:grpSpPr>
          <a:xfrm>
            <a:off x="684213" y="1268413"/>
            <a:ext cx="5256212" cy="519112"/>
            <a:chOff x="567" y="799"/>
            <a:chExt cx="3311" cy="327"/>
          </a:xfrm>
        </p:grpSpPr>
        <p:sp>
          <p:nvSpPr>
            <p:cNvPr id="36882" name="Rectangle 6"/>
            <p:cNvSpPr/>
            <p:nvPr/>
          </p:nvSpPr>
          <p:spPr>
            <a:xfrm>
              <a:off x="567" y="799"/>
              <a:ext cx="3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　设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为欧氏空间，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83" name="Object 7"/>
            <p:cNvGraphicFramePr>
              <a:graphicFrameLocks noChangeAspect="1"/>
            </p:cNvGraphicFramePr>
            <p:nvPr/>
          </p:nvGraphicFramePr>
          <p:xfrm>
            <a:off x="2653" y="868"/>
            <a:ext cx="9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1536065" imgH="393700" progId="Equation.DSMT4">
                    <p:embed/>
                  </p:oleObj>
                </mc:Choice>
                <mc:Fallback>
                  <p:oleObj name="" r:id="rId1" imgW="1536065" imgH="3937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53" y="868"/>
                          <a:ext cx="9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16" name="Group 8"/>
          <p:cNvGrpSpPr/>
          <p:nvPr/>
        </p:nvGrpSpPr>
        <p:grpSpPr>
          <a:xfrm>
            <a:off x="1403350" y="1989138"/>
            <a:ext cx="4775200" cy="571500"/>
            <a:chOff x="785" y="3113"/>
            <a:chExt cx="3008" cy="360"/>
          </a:xfrm>
        </p:grpSpPr>
        <p:graphicFrame>
          <p:nvGraphicFramePr>
            <p:cNvPr id="36880" name="Object 9"/>
            <p:cNvGraphicFramePr>
              <a:graphicFrameLocks noChangeAspect="1"/>
            </p:cNvGraphicFramePr>
            <p:nvPr/>
          </p:nvGraphicFramePr>
          <p:xfrm>
            <a:off x="785" y="3113"/>
            <a:ext cx="30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" imgW="4775200" imgH="571500" progId="Equation.DSMT4">
                    <p:embed/>
                  </p:oleObj>
                </mc:Choice>
                <mc:Fallback>
                  <p:oleObj name="" r:id="rId3" imgW="4775200" imgH="5715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5" y="3113"/>
                          <a:ext cx="300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AutoShape 10"/>
            <p:cNvSpPr/>
            <p:nvPr/>
          </p:nvSpPr>
          <p:spPr>
            <a:xfrm>
              <a:off x="1429" y="3249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9" name="Rectangle 11"/>
          <p:cNvSpPr/>
          <p:nvPr/>
        </p:nvSpPr>
        <p:spPr>
          <a:xfrm>
            <a:off x="827088" y="3213100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1692275" y="3213100"/>
          <a:ext cx="414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4140200" imgH="571500" progId="Equation.DSMT4">
                  <p:embed/>
                </p:oleObj>
              </mc:Choice>
              <mc:Fallback>
                <p:oleObj name="" r:id="rId5" imgW="4140200" imgH="571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3213100"/>
                        <a:ext cx="4140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3059113" y="3932238"/>
          <a:ext cx="398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3987800" imgH="495300" progId="Equation.DSMT4">
                  <p:embed/>
                </p:oleObj>
              </mc:Choice>
              <mc:Fallback>
                <p:oleObj name="" r:id="rId7" imgW="3987800" imgH="4953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932238"/>
                        <a:ext cx="3987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1042988" y="4652963"/>
          <a:ext cx="3378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3378200" imgH="571500" progId="Equation.DSMT4">
                  <p:embed/>
                </p:oleObj>
              </mc:Choice>
              <mc:Fallback>
                <p:oleObj name="" r:id="rId9" imgW="3378200" imgH="5715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4652963"/>
                        <a:ext cx="3378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3" name="Group 15"/>
          <p:cNvGrpSpPr/>
          <p:nvPr/>
        </p:nvGrpSpPr>
        <p:grpSpPr>
          <a:xfrm>
            <a:off x="4500563" y="4795838"/>
            <a:ext cx="2382837" cy="393700"/>
            <a:chOff x="2835" y="1434"/>
            <a:chExt cx="1501" cy="248"/>
          </a:xfrm>
        </p:grpSpPr>
        <p:sp>
          <p:nvSpPr>
            <p:cNvPr id="36878" name="AutoShape 16"/>
            <p:cNvSpPr/>
            <p:nvPr/>
          </p:nvSpPr>
          <p:spPr>
            <a:xfrm>
              <a:off x="2835" y="1480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79" name="Object 17"/>
            <p:cNvGraphicFramePr>
              <a:graphicFrameLocks noChangeAspect="1"/>
            </p:cNvGraphicFramePr>
            <p:nvPr/>
          </p:nvGraphicFramePr>
          <p:xfrm>
            <a:off x="3424" y="1434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447165" imgH="393700" progId="Equation.DSMT4">
                    <p:embed/>
                  </p:oleObj>
                </mc:Choice>
                <mc:Fallback>
                  <p:oleObj name="" r:id="rId11" imgW="1447165" imgH="3937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24" y="1434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26" name="Group 18"/>
          <p:cNvGrpSpPr/>
          <p:nvPr/>
        </p:nvGrpSpPr>
        <p:grpSpPr>
          <a:xfrm>
            <a:off x="4500563" y="5443538"/>
            <a:ext cx="2100262" cy="393700"/>
            <a:chOff x="2835" y="1842"/>
            <a:chExt cx="1323" cy="248"/>
          </a:xfrm>
        </p:grpSpPr>
        <p:graphicFrame>
          <p:nvGraphicFramePr>
            <p:cNvPr id="36876" name="Object 19"/>
            <p:cNvGraphicFramePr>
              <a:graphicFrameLocks noChangeAspect="1"/>
            </p:cNvGraphicFramePr>
            <p:nvPr/>
          </p:nvGraphicFramePr>
          <p:xfrm>
            <a:off x="3470" y="1842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1091565" imgH="393700" progId="Equation.DSMT4">
                    <p:embed/>
                  </p:oleObj>
                </mc:Choice>
                <mc:Fallback>
                  <p:oleObj name="" r:id="rId13" imgW="1091565" imgH="3937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70" y="1842"/>
                          <a:ext cx="6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AutoShape 20"/>
            <p:cNvSpPr/>
            <p:nvPr/>
          </p:nvSpPr>
          <p:spPr>
            <a:xfrm>
              <a:off x="2835" y="1888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/>
      <p:bldP spid="942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724" name="AutoShape 28"/>
          <p:cNvSpPr/>
          <p:nvPr/>
        </p:nvSpPr>
        <p:spPr>
          <a:xfrm>
            <a:off x="611188" y="260350"/>
            <a:ext cx="8208962" cy="2376488"/>
          </a:xfrm>
          <a:prstGeom prst="flowChartAlternateProcess">
            <a:avLst/>
          </a:prstGeom>
          <a:solidFill>
            <a:schemeClr val="accent1">
              <a:alpha val="5098"/>
            </a:scheme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9736" name="Group 40"/>
          <p:cNvGrpSpPr/>
          <p:nvPr/>
        </p:nvGrpSpPr>
        <p:grpSpPr>
          <a:xfrm>
            <a:off x="1908175" y="333375"/>
            <a:ext cx="8137525" cy="519113"/>
            <a:chOff x="1202" y="210"/>
            <a:chExt cx="5126" cy="327"/>
          </a:xfrm>
        </p:grpSpPr>
        <p:sp>
          <p:nvSpPr>
            <p:cNvPr id="37907" name="Rectangle 12"/>
            <p:cNvSpPr/>
            <p:nvPr/>
          </p:nvSpPr>
          <p:spPr>
            <a:xfrm>
              <a:off x="1202" y="210"/>
              <a:ext cx="51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若欧氏空间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</a:rPr>
                <a:t>中向量                      两两正交，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8" name="Object 14"/>
            <p:cNvGraphicFramePr>
              <a:graphicFrameLocks noChangeAspect="1"/>
            </p:cNvGraphicFramePr>
            <p:nvPr/>
          </p:nvGraphicFramePr>
          <p:xfrm>
            <a:off x="3243" y="233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1854200" imgH="431800" progId="Equation.DSMT4">
                    <p:embed/>
                  </p:oleObj>
                </mc:Choice>
                <mc:Fallback>
                  <p:oleObj name="" r:id="rId1" imgW="1854200" imgH="4318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43" y="233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2" name="Rectangle 26"/>
          <p:cNvSpPr/>
          <p:nvPr/>
        </p:nvSpPr>
        <p:spPr>
          <a:xfrm>
            <a:off x="684213" y="260350"/>
            <a:ext cx="2879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推广：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9733" name="Group 37"/>
          <p:cNvGrpSpPr/>
          <p:nvPr/>
        </p:nvGrpSpPr>
        <p:grpSpPr>
          <a:xfrm>
            <a:off x="971550" y="1773238"/>
            <a:ext cx="7388225" cy="590550"/>
            <a:chOff x="612" y="1208"/>
            <a:chExt cx="4654" cy="372"/>
          </a:xfrm>
        </p:grpSpPr>
        <p:sp>
          <p:nvSpPr>
            <p:cNvPr id="37905" name="Rectangle 17"/>
            <p:cNvSpPr/>
            <p:nvPr/>
          </p:nvSpPr>
          <p:spPr>
            <a:xfrm>
              <a:off x="612" y="1253"/>
              <a:ext cx="1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6" name="Object 27"/>
            <p:cNvGraphicFramePr>
              <a:graphicFrameLocks noChangeAspect="1"/>
            </p:cNvGraphicFramePr>
            <p:nvPr/>
          </p:nvGraphicFramePr>
          <p:xfrm>
            <a:off x="1202" y="1208"/>
            <a:ext cx="406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6451600" imgH="571500" progId="Equation.DSMT4">
                    <p:embed/>
                  </p:oleObj>
                </mc:Choice>
                <mc:Fallback>
                  <p:oleObj name="" r:id="rId3" imgW="6451600" imgH="5715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2" y="1208"/>
                          <a:ext cx="4064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4" name="Group 38"/>
          <p:cNvGrpSpPr/>
          <p:nvPr/>
        </p:nvGrpSpPr>
        <p:grpSpPr>
          <a:xfrm>
            <a:off x="971550" y="2924175"/>
            <a:ext cx="4098925" cy="554038"/>
            <a:chOff x="521" y="2024"/>
            <a:chExt cx="2582" cy="349"/>
          </a:xfrm>
        </p:grpSpPr>
        <p:sp>
          <p:nvSpPr>
            <p:cNvPr id="37903" name="Rectangle 29"/>
            <p:cNvSpPr/>
            <p:nvPr/>
          </p:nvSpPr>
          <p:spPr>
            <a:xfrm>
              <a:off x="521" y="2024"/>
              <a:ext cx="23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证：若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4" name="Object 30"/>
            <p:cNvGraphicFramePr>
              <a:graphicFrameLocks noChangeAspect="1"/>
            </p:cNvGraphicFramePr>
            <p:nvPr/>
          </p:nvGraphicFramePr>
          <p:xfrm>
            <a:off x="1383" y="2069"/>
            <a:ext cx="1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2730500" imgH="482600" progId="Equation.DSMT4">
                    <p:embed/>
                  </p:oleObj>
                </mc:Choice>
                <mc:Fallback>
                  <p:oleObj name="" r:id="rId5" imgW="2730500" imgH="482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3" y="2069"/>
                          <a:ext cx="17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5" name="Group 39"/>
          <p:cNvGrpSpPr/>
          <p:nvPr/>
        </p:nvGrpSpPr>
        <p:grpSpPr>
          <a:xfrm>
            <a:off x="900113" y="3429000"/>
            <a:ext cx="5735637" cy="990600"/>
            <a:chOff x="567" y="2341"/>
            <a:chExt cx="3613" cy="624"/>
          </a:xfrm>
        </p:grpSpPr>
        <p:sp>
          <p:nvSpPr>
            <p:cNvPr id="37901" name="Rectangle 31"/>
            <p:cNvSpPr/>
            <p:nvPr/>
          </p:nvSpPr>
          <p:spPr>
            <a:xfrm>
              <a:off x="567" y="2477"/>
              <a:ext cx="19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2" name="Object 32"/>
            <p:cNvGraphicFramePr>
              <a:graphicFrameLocks noChangeAspect="1"/>
            </p:cNvGraphicFramePr>
            <p:nvPr/>
          </p:nvGraphicFramePr>
          <p:xfrm>
            <a:off x="1020" y="2341"/>
            <a:ext cx="316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5016500" imgH="990600" progId="Equation.DSMT4">
                    <p:embed/>
                  </p:oleObj>
                </mc:Choice>
                <mc:Fallback>
                  <p:oleObj name="" r:id="rId7" imgW="5016500" imgH="9906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0" y="2341"/>
                          <a:ext cx="3160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3276600" y="4365625"/>
          <a:ext cx="359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3594100" imgH="990600" progId="Equation.DSMT4">
                  <p:embed/>
                </p:oleObj>
              </mc:Choice>
              <mc:Fallback>
                <p:oleObj name="" r:id="rId9" imgW="3594100" imgH="990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4365625"/>
                        <a:ext cx="3594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2051050" y="5229225"/>
          <a:ext cx="529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5295900" imgH="952500" progId="Equation.DSMT4">
                  <p:embed/>
                </p:oleObj>
              </mc:Choice>
              <mc:Fallback>
                <p:oleObj name="" r:id="rId11" imgW="5295900" imgH="9525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050" y="5229225"/>
                        <a:ext cx="5295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32" name="Group 36"/>
          <p:cNvGrpSpPr/>
          <p:nvPr/>
        </p:nvGrpSpPr>
        <p:grpSpPr>
          <a:xfrm>
            <a:off x="1042988" y="1052513"/>
            <a:ext cx="6351587" cy="554037"/>
            <a:chOff x="657" y="709"/>
            <a:chExt cx="4001" cy="349"/>
          </a:xfrm>
        </p:grpSpPr>
        <p:graphicFrame>
          <p:nvGraphicFramePr>
            <p:cNvPr id="37899" name="Object 16"/>
            <p:cNvGraphicFramePr>
              <a:graphicFrameLocks noChangeAspect="1"/>
            </p:cNvGraphicFramePr>
            <p:nvPr/>
          </p:nvGraphicFramePr>
          <p:xfrm>
            <a:off x="1338" y="754"/>
            <a:ext cx="3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5270500" imgH="482600" progId="Equation.DSMT4">
                    <p:embed/>
                  </p:oleObj>
                </mc:Choice>
                <mc:Fallback>
                  <p:oleObj name="" r:id="rId13" imgW="5270500" imgH="4826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38" y="754"/>
                          <a:ext cx="33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35"/>
            <p:cNvSpPr/>
            <p:nvPr/>
          </p:nvSpPr>
          <p:spPr>
            <a:xfrm>
              <a:off x="657" y="709"/>
              <a:ext cx="16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nimBg="1"/>
      <p:bldP spid="297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6642" name="Group 18"/>
          <p:cNvGrpSpPr/>
          <p:nvPr/>
        </p:nvGrpSpPr>
        <p:grpSpPr>
          <a:xfrm>
            <a:off x="755650" y="374650"/>
            <a:ext cx="6588125" cy="596900"/>
            <a:chOff x="476" y="236"/>
            <a:chExt cx="4150" cy="376"/>
          </a:xfrm>
        </p:grpSpPr>
        <p:sp>
          <p:nvSpPr>
            <p:cNvPr id="38930" name="Rectangle 4"/>
            <p:cNvSpPr/>
            <p:nvPr/>
          </p:nvSpPr>
          <p:spPr>
            <a:xfrm>
              <a:off x="476" y="236"/>
              <a:ext cx="20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sz="3200" dirty="0">
                  <a:solidFill>
                    <a:srgbClr val="0000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32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</a:rPr>
                <a:t>、已知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31" name="Object 5"/>
            <p:cNvGraphicFramePr>
              <a:graphicFrameLocks noChangeAspect="1"/>
            </p:cNvGraphicFramePr>
            <p:nvPr/>
          </p:nvGraphicFramePr>
          <p:xfrm>
            <a:off x="1746" y="300"/>
            <a:ext cx="28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4572000" imgH="495300" progId="Equation.DSMT4">
                    <p:embed/>
                  </p:oleObj>
                </mc:Choice>
                <mc:Fallback>
                  <p:oleObj name="" r:id="rId1" imgW="4572000" imgH="4953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6" y="300"/>
                          <a:ext cx="288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3" name="Group 19"/>
          <p:cNvGrpSpPr/>
          <p:nvPr/>
        </p:nvGrpSpPr>
        <p:grpSpPr>
          <a:xfrm>
            <a:off x="684213" y="1196975"/>
            <a:ext cx="7781925" cy="519113"/>
            <a:chOff x="431" y="754"/>
            <a:chExt cx="4902" cy="327"/>
          </a:xfrm>
        </p:grpSpPr>
        <p:sp>
          <p:nvSpPr>
            <p:cNvPr id="38928" name="Rectangle 7"/>
            <p:cNvSpPr/>
            <p:nvPr/>
          </p:nvSpPr>
          <p:spPr>
            <a:xfrm>
              <a:off x="431" y="754"/>
              <a:ext cx="35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在通常的内积定义下，求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9" name="Object 8"/>
            <p:cNvGraphicFramePr>
              <a:graphicFrameLocks noChangeAspect="1"/>
            </p:cNvGraphicFramePr>
            <p:nvPr/>
          </p:nvGraphicFramePr>
          <p:xfrm>
            <a:off x="3061" y="754"/>
            <a:ext cx="22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3606800" imgH="495300" progId="Equation.DSMT4">
                    <p:embed/>
                  </p:oleObj>
                </mc:Choice>
                <mc:Fallback>
                  <p:oleObj name="" r:id="rId3" imgW="3606800" imgH="4953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1" y="754"/>
                          <a:ext cx="227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3" name="Rectangle 9"/>
          <p:cNvSpPr/>
          <p:nvPr/>
        </p:nvSpPr>
        <p:spPr>
          <a:xfrm>
            <a:off x="684213" y="2205038"/>
            <a:ext cx="16557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476375" y="2133600"/>
          <a:ext cx="687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6870700" imgH="609600" progId="Equation.DSMT4">
                  <p:embed/>
                </p:oleObj>
              </mc:Choice>
              <mc:Fallback>
                <p:oleObj name="" r:id="rId5" imgW="6870700" imgH="609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2133600"/>
                        <a:ext cx="68707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84213" y="3141663"/>
          <a:ext cx="579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5791200" imgH="495300" progId="Equation.DSMT4">
                  <p:embed/>
                </p:oleObj>
              </mc:Choice>
              <mc:Fallback>
                <p:oleObj name="" r:id="rId7" imgW="5791200" imgH="495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141663"/>
                        <a:ext cx="5791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732588" y="2924175"/>
          <a:ext cx="214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146300" imgH="838200" progId="Equation.DSMT4">
                  <p:embed/>
                </p:oleObj>
              </mc:Choice>
              <mc:Fallback>
                <p:oleObj name="" r:id="rId9" imgW="21463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588" y="2924175"/>
                        <a:ext cx="2146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7"/>
          <p:cNvGrpSpPr/>
          <p:nvPr/>
        </p:nvGrpSpPr>
        <p:grpSpPr>
          <a:xfrm>
            <a:off x="684213" y="3860800"/>
            <a:ext cx="3462337" cy="519113"/>
            <a:chOff x="522" y="2931"/>
            <a:chExt cx="2181" cy="327"/>
          </a:xfrm>
        </p:grpSpPr>
        <p:sp>
          <p:nvSpPr>
            <p:cNvPr id="38926" name="Rectangle 14"/>
            <p:cNvSpPr/>
            <p:nvPr/>
          </p:nvSpPr>
          <p:spPr>
            <a:xfrm>
              <a:off x="522" y="2931"/>
              <a:ext cx="10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又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975" y="2931"/>
            <a:ext cx="17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" imgW="2743200" imgH="495300" progId="Equation.DSMT4">
                    <p:embed/>
                  </p:oleObj>
                </mc:Choice>
                <mc:Fallback>
                  <p:oleObj name="" r:id="rId11" imgW="2743200" imgH="495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5" y="2931"/>
                          <a:ext cx="17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755650" y="4508500"/>
          <a:ext cx="6883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6883400" imgH="673100" progId="Equation.DSMT4">
                  <p:embed/>
                </p:oleObj>
              </mc:Choice>
              <mc:Fallback>
                <p:oleObj name="" r:id="rId13" imgW="6883400" imgH="673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4508500"/>
                        <a:ext cx="6883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9" name="Group 25"/>
          <p:cNvGrpSpPr/>
          <p:nvPr/>
        </p:nvGrpSpPr>
        <p:grpSpPr>
          <a:xfrm>
            <a:off x="755650" y="5445125"/>
            <a:ext cx="7632700" cy="647700"/>
            <a:chOff x="476" y="3430"/>
            <a:chExt cx="4808" cy="408"/>
          </a:xfrm>
        </p:grpSpPr>
        <p:sp>
          <p:nvSpPr>
            <p:cNvPr id="38923" name="AutoShape 22"/>
            <p:cNvSpPr/>
            <p:nvPr/>
          </p:nvSpPr>
          <p:spPr>
            <a:xfrm>
              <a:off x="476" y="3430"/>
              <a:ext cx="4808" cy="408"/>
            </a:xfrm>
            <a:prstGeom prst="flowChartProcess">
              <a:avLst/>
            </a:prstGeom>
            <a:solidFill>
              <a:srgbClr val="FF99CC">
                <a:alpha val="5882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通常称　　　为　与　的距离，记作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8924" name="Object 23"/>
            <p:cNvGraphicFramePr>
              <a:graphicFrameLocks noChangeAspect="1"/>
            </p:cNvGraphicFramePr>
            <p:nvPr/>
          </p:nvGraphicFramePr>
          <p:xfrm>
            <a:off x="1269" y="3497"/>
            <a:ext cx="14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2336800" imgH="495300" progId="Equation.DSMT4">
                    <p:embed/>
                  </p:oleObj>
                </mc:Choice>
                <mc:Fallback>
                  <p:oleObj name="" r:id="rId15" imgW="2336800" imgH="4953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69" y="3497"/>
                          <a:ext cx="147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24"/>
            <p:cNvGraphicFramePr>
              <a:graphicFrameLocks noChangeAspect="1"/>
            </p:cNvGraphicFramePr>
            <p:nvPr/>
          </p:nvGraphicFramePr>
          <p:xfrm>
            <a:off x="4241" y="3521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7" imgW="1205865" imgH="393700" progId="Equation.DSMT4">
                    <p:embed/>
                  </p:oleObj>
                </mc:Choice>
                <mc:Fallback>
                  <p:oleObj name="" r:id="rId17" imgW="1205865" imgH="3937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241" y="3521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/>
          </p:nvPr>
        </p:nvSpPr>
        <p:spPr bwMode="auto">
          <a:xfrm>
            <a:off x="0" y="116632"/>
            <a:ext cx="9144000" cy="6741368"/>
          </a:xfrm>
          <a:blipFill rotWithShape="0">
            <a:blip r:embed="rId1"/>
            <a:stretch>
              <a:fillRect l="-1000" t="-542"/>
            </a:stretch>
          </a:blipFill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7197" name="Group 29"/>
          <p:cNvGrpSpPr/>
          <p:nvPr/>
        </p:nvGrpSpPr>
        <p:grpSpPr>
          <a:xfrm>
            <a:off x="468313" y="2852738"/>
            <a:ext cx="5224462" cy="538162"/>
            <a:chOff x="431" y="1797"/>
            <a:chExt cx="3291" cy="339"/>
          </a:xfrm>
        </p:grpSpPr>
        <p:sp>
          <p:nvSpPr>
            <p:cNvPr id="16408" name="Rectangle 11"/>
            <p:cNvSpPr/>
            <p:nvPr/>
          </p:nvSpPr>
          <p:spPr>
            <a:xfrm>
              <a:off x="431" y="1797"/>
              <a:ext cx="25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满足性质：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9" name="Object 13"/>
            <p:cNvGraphicFramePr>
              <a:graphicFrameLocks noChangeAspect="1"/>
            </p:cNvGraphicFramePr>
            <p:nvPr/>
          </p:nvGraphicFramePr>
          <p:xfrm>
            <a:off x="1610" y="1888"/>
            <a:ext cx="21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3352800" imgH="393700" progId="Equation.DSMT4">
                    <p:embed/>
                  </p:oleObj>
                </mc:Choice>
                <mc:Fallback>
                  <p:oleObj name="" r:id="rId1" imgW="3352800" imgH="3937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0" y="1888"/>
                          <a:ext cx="21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971550" y="3573463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590800" imgH="469900" progId="Equation.DSMT4">
                  <p:embed/>
                </p:oleObj>
              </mc:Choice>
              <mc:Fallback>
                <p:oleObj name="" r:id="rId3" imgW="2590800" imgH="469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573463"/>
                        <a:ext cx="2590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900113" y="4221163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35300" imgH="469900" progId="Equation.DSMT4">
                  <p:embed/>
                </p:oleObj>
              </mc:Choice>
              <mc:Fallback>
                <p:oleObj name="" r:id="rId5" imgW="3035300" imgH="469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221163"/>
                        <a:ext cx="3035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900113" y="4868863"/>
          <a:ext cx="433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330700" imgH="508000" progId="Equation.DSMT4">
                  <p:embed/>
                </p:oleObj>
              </mc:Choice>
              <mc:Fallback>
                <p:oleObj name="" r:id="rId7" imgW="4330700" imgH="508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4330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5" name="Group 37"/>
          <p:cNvGrpSpPr/>
          <p:nvPr/>
        </p:nvGrpSpPr>
        <p:grpSpPr>
          <a:xfrm>
            <a:off x="900113" y="5589588"/>
            <a:ext cx="6408737" cy="519112"/>
            <a:chOff x="567" y="3521"/>
            <a:chExt cx="4037" cy="327"/>
          </a:xfrm>
        </p:grpSpPr>
        <p:graphicFrame>
          <p:nvGraphicFramePr>
            <p:cNvPr id="16403" name="Object 18"/>
            <p:cNvGraphicFramePr>
              <a:graphicFrameLocks noChangeAspect="1"/>
            </p:cNvGraphicFramePr>
            <p:nvPr/>
          </p:nvGraphicFramePr>
          <p:xfrm>
            <a:off x="567" y="3521"/>
            <a:ext cx="1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1981200" imgH="469900" progId="Equation.DSMT4">
                    <p:embed/>
                  </p:oleObj>
                </mc:Choice>
                <mc:Fallback>
                  <p:oleObj name="" r:id="rId9" imgW="1981200" imgH="4699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7" y="3521"/>
                          <a:ext cx="124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4" name="Group 36"/>
            <p:cNvGrpSpPr/>
            <p:nvPr/>
          </p:nvGrpSpPr>
          <p:grpSpPr>
            <a:xfrm>
              <a:off x="1791" y="3521"/>
              <a:ext cx="2813" cy="327"/>
              <a:chOff x="1927" y="3566"/>
              <a:chExt cx="2813" cy="327"/>
            </a:xfrm>
          </p:grpSpPr>
          <p:sp>
            <p:nvSpPr>
              <p:cNvPr id="16405" name="Rectangle 35"/>
              <p:cNvSpPr/>
              <p:nvPr/>
            </p:nvSpPr>
            <p:spPr>
              <a:xfrm>
                <a:off x="1927" y="3566"/>
                <a:ext cx="281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dirty="0">
                    <a:latin typeface="Times New Roman" panose="02020603050405020304" pitchFamily="18" charset="0"/>
                  </a:rPr>
                  <a:t>当且仅当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   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时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06" name="Object 19"/>
              <p:cNvGraphicFramePr>
                <a:graphicFrameLocks noChangeAspect="1"/>
              </p:cNvGraphicFramePr>
              <p:nvPr/>
            </p:nvGraphicFramePr>
            <p:xfrm>
              <a:off x="2901" y="3634"/>
              <a:ext cx="5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1" imgW="824865" imgH="317500" progId="Equation.DSMT4">
                      <p:embed/>
                    </p:oleObj>
                  </mc:Choice>
                  <mc:Fallback>
                    <p:oleObj name="" r:id="rId11" imgW="824865" imgH="317500" progId="Equation.DSMT4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901" y="3634"/>
                            <a:ext cx="52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7" name="Object 20"/>
              <p:cNvGraphicFramePr>
                <a:graphicFrameLocks noChangeAspect="1"/>
              </p:cNvGraphicFramePr>
              <p:nvPr/>
            </p:nvGraphicFramePr>
            <p:xfrm>
              <a:off x="3696" y="3612"/>
              <a:ext cx="9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3" imgW="1497965" imgH="393700" progId="Equation.DSMT4">
                      <p:embed/>
                    </p:oleObj>
                  </mc:Choice>
                  <mc:Fallback>
                    <p:oleObj name="" r:id="rId13" imgW="1497965" imgH="393700" progId="Equation.DSMT4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96" y="3612"/>
                            <a:ext cx="944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755650" y="404813"/>
            <a:ext cx="7056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itchFamily="2" charset="-122"/>
                <a:ea typeface="黑体" panose="02010609060101010101" pitchFamily="2" charset="-122"/>
                <a:cs typeface="+mn-cs"/>
              </a:rPr>
              <a:t>欧氏空间的定义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190" name="Rectangle 22"/>
          <p:cNvSpPr/>
          <p:nvPr/>
        </p:nvSpPr>
        <p:spPr>
          <a:xfrm>
            <a:off x="755650" y="1038225"/>
            <a:ext cx="4824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91" name="Rectangle 23"/>
          <p:cNvSpPr/>
          <p:nvPr/>
        </p:nvSpPr>
        <p:spPr>
          <a:xfrm>
            <a:off x="611188" y="1614488"/>
            <a:ext cx="94853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是实数域</a:t>
            </a:r>
            <a:r>
              <a:rPr lang="en-US" altLang="zh-CN" dirty="0">
                <a:latin typeface="Times New Roman" panose="02020603050405020304" pitchFamily="18" charset="0"/>
              </a:rPr>
              <a:t> R</a:t>
            </a:r>
            <a:r>
              <a:rPr lang="zh-CN" altLang="en-US" dirty="0">
                <a:latin typeface="Times New Roman" panose="02020603050405020304" pitchFamily="18" charset="0"/>
              </a:rPr>
              <a:t>上的线性空间，对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中任意两个向量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196" name="Group 28"/>
          <p:cNvGrpSpPr/>
          <p:nvPr/>
        </p:nvGrpSpPr>
        <p:grpSpPr>
          <a:xfrm>
            <a:off x="635000" y="2276475"/>
            <a:ext cx="9698038" cy="519113"/>
            <a:chOff x="400" y="1434"/>
            <a:chExt cx="6109" cy="327"/>
          </a:xfrm>
        </p:grpSpPr>
        <p:sp>
          <p:nvSpPr>
            <p:cNvPr id="16399" name="Rectangle 26"/>
            <p:cNvSpPr/>
            <p:nvPr/>
          </p:nvSpPr>
          <p:spPr>
            <a:xfrm>
              <a:off x="567" y="1434"/>
              <a:ext cx="59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、　定义一个二元实函数，记作            ，若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0" name="Object 9"/>
            <p:cNvGraphicFramePr>
              <a:graphicFrameLocks noChangeAspect="1"/>
            </p:cNvGraphicFramePr>
            <p:nvPr/>
          </p:nvGraphicFramePr>
          <p:xfrm>
            <a:off x="400" y="1476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5" imgW="901065" imgH="393700" progId="Equation.DSMT4">
                    <p:embed/>
                  </p:oleObj>
                </mc:Choice>
                <mc:Fallback>
                  <p:oleObj name="" r:id="rId15" imgW="901065" imgH="3937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0" y="1476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2"/>
            <p:cNvGraphicFramePr>
              <a:graphicFrameLocks noChangeAspect="1"/>
            </p:cNvGraphicFramePr>
            <p:nvPr/>
          </p:nvGraphicFramePr>
          <p:xfrm>
            <a:off x="3833" y="1480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901065" imgH="393700" progId="Equation.DSMT4">
                    <p:embed/>
                  </p:oleObj>
                </mc:Choice>
                <mc:Fallback>
                  <p:oleObj name="" r:id="rId17" imgW="901065" imgH="3937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33" y="1480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7"/>
            <p:cNvGraphicFramePr>
              <a:graphicFrameLocks noChangeAspect="1"/>
            </p:cNvGraphicFramePr>
            <p:nvPr/>
          </p:nvGraphicFramePr>
          <p:xfrm>
            <a:off x="4921" y="1480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9" imgW="901065" imgH="393700" progId="Equation.DSMT4">
                    <p:embed/>
                  </p:oleObj>
                </mc:Choice>
                <mc:Fallback>
                  <p:oleObj name="" r:id="rId19" imgW="901065" imgH="3937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21" y="1480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8" name="Rectangle 30"/>
          <p:cNvSpPr/>
          <p:nvPr/>
        </p:nvSpPr>
        <p:spPr>
          <a:xfrm>
            <a:off x="7235825" y="3573463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（对称性）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99" name="Rectangle 31"/>
          <p:cNvSpPr/>
          <p:nvPr/>
        </p:nvSpPr>
        <p:spPr>
          <a:xfrm>
            <a:off x="7272338" y="4221163"/>
            <a:ext cx="2339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（数乘）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00" name="Rectangle 32"/>
          <p:cNvSpPr/>
          <p:nvPr/>
        </p:nvSpPr>
        <p:spPr>
          <a:xfrm>
            <a:off x="7200900" y="4941888"/>
            <a:ext cx="255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（可加性）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01" name="Rectangle 33"/>
          <p:cNvSpPr/>
          <p:nvPr/>
        </p:nvSpPr>
        <p:spPr>
          <a:xfrm>
            <a:off x="7235825" y="5589588"/>
            <a:ext cx="2249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（正定性）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" grpId="0"/>
      <p:bldP spid="7190" grpId="0"/>
      <p:bldP spid="7191" grpId="0"/>
      <p:bldP spid="7198" grpId="0"/>
      <p:bldP spid="7199" grpId="0"/>
      <p:bldP spid="7200" grpId="0"/>
      <p:bldP spid="72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66" name="Rectangle 22"/>
          <p:cNvSpPr/>
          <p:nvPr/>
        </p:nvSpPr>
        <p:spPr>
          <a:xfrm>
            <a:off x="971550" y="2781300"/>
            <a:ext cx="63373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为实数域 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5" name="Rectangle 11"/>
          <p:cNvSpPr/>
          <p:nvPr/>
        </p:nvSpPr>
        <p:spPr>
          <a:xfrm>
            <a:off x="971550" y="3573463"/>
            <a:ext cx="7777163" cy="7334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</a:rPr>
              <a:t> V</a:t>
            </a:r>
            <a:r>
              <a:rPr lang="zh-CN" altLang="en-US" dirty="0">
                <a:latin typeface="Times New Roman" panose="02020603050405020304" pitchFamily="18" charset="0"/>
              </a:rPr>
              <a:t>除向量的线性运算外，还有“内积”运算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6172" name="Group 28"/>
          <p:cNvGrpSpPr/>
          <p:nvPr/>
        </p:nvGrpSpPr>
        <p:grpSpPr>
          <a:xfrm>
            <a:off x="971550" y="4365625"/>
            <a:ext cx="2247900" cy="733425"/>
            <a:chOff x="612" y="2750"/>
            <a:chExt cx="1416" cy="462"/>
          </a:xfrm>
        </p:grpSpPr>
        <p:graphicFrame>
          <p:nvGraphicFramePr>
            <p:cNvPr id="17419" name="Object 16"/>
            <p:cNvGraphicFramePr>
              <a:graphicFrameLocks noChangeAspect="1"/>
            </p:cNvGraphicFramePr>
            <p:nvPr/>
          </p:nvGraphicFramePr>
          <p:xfrm>
            <a:off x="1020" y="2908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600200" imgH="393700" progId="Equation.DSMT4">
                    <p:embed/>
                  </p:oleObj>
                </mc:Choice>
                <mc:Fallback>
                  <p:oleObj name="" r:id="rId1" imgW="1600200" imgH="3937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20" y="2908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20"/>
            <p:cNvSpPr/>
            <p:nvPr/>
          </p:nvSpPr>
          <p:spPr>
            <a:xfrm>
              <a:off x="612" y="2750"/>
              <a:ext cx="1089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</a:rPr>
                <a:t>③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65" name="Rectangle 21"/>
          <p:cNvSpPr/>
          <p:nvPr/>
        </p:nvSpPr>
        <p:spPr>
          <a:xfrm>
            <a:off x="1476375" y="1989138"/>
            <a:ext cx="65532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欧氏空间 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是特殊的线性空间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170" name="Group 26"/>
          <p:cNvGrpSpPr/>
          <p:nvPr/>
        </p:nvGrpSpPr>
        <p:grpSpPr>
          <a:xfrm>
            <a:off x="611188" y="404813"/>
            <a:ext cx="9361487" cy="519112"/>
            <a:chOff x="476" y="210"/>
            <a:chExt cx="5897" cy="327"/>
          </a:xfrm>
        </p:grpSpPr>
        <p:sp>
          <p:nvSpPr>
            <p:cNvPr id="17417" name="Rectangle 10"/>
            <p:cNvSpPr/>
            <p:nvPr/>
          </p:nvSpPr>
          <p:spPr>
            <a:xfrm>
              <a:off x="476" y="210"/>
              <a:ext cx="58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则称</a:t>
              </a:r>
              <a:r>
                <a:rPr lang="en-US" altLang="zh-CN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dirty="0">
                  <a:latin typeface="Times New Roman" panose="02020603050405020304" pitchFamily="18" charset="0"/>
                </a:rPr>
                <a:t>为 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和  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内积</a:t>
              </a:r>
              <a:r>
                <a:rPr lang="zh-CN" altLang="en-US" dirty="0">
                  <a:latin typeface="Times New Roman" panose="02020603050405020304" pitchFamily="18" charset="0"/>
                </a:rPr>
                <a:t>，并称这种定义了内积的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8" name="Object 23"/>
            <p:cNvGraphicFramePr>
              <a:graphicFrameLocks noChangeAspect="1"/>
            </p:cNvGraphicFramePr>
            <p:nvPr/>
          </p:nvGraphicFramePr>
          <p:xfrm>
            <a:off x="1020" y="255"/>
            <a:ext cx="1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2171700" imgH="393700" progId="Equation.DSMT4">
                    <p:embed/>
                  </p:oleObj>
                </mc:Choice>
                <mc:Fallback>
                  <p:oleObj name="" r:id="rId3" imgW="2171700" imgH="3937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255"/>
                          <a:ext cx="13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9" name="Rectangle 25"/>
          <p:cNvSpPr/>
          <p:nvPr/>
        </p:nvSpPr>
        <p:spPr>
          <a:xfrm>
            <a:off x="611188" y="1125538"/>
            <a:ext cx="7559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实数域 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欧氏空间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11188" y="2060575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</a:t>
            </a:r>
            <a:r>
              <a:rPr kumimoji="0" lang="zh-CN" altLang="en-US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32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/>
      <p:bldP spid="6155" grpId="0"/>
      <p:bldP spid="6165" grpId="0"/>
      <p:bldP spid="6169" grpId="0"/>
      <p:bldP spid="6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0952" name="Group 56"/>
          <p:cNvGrpSpPr/>
          <p:nvPr/>
        </p:nvGrpSpPr>
        <p:grpSpPr>
          <a:xfrm>
            <a:off x="611188" y="401638"/>
            <a:ext cx="6192837" cy="579437"/>
            <a:chOff x="385" y="236"/>
            <a:chExt cx="3901" cy="365"/>
          </a:xfrm>
        </p:grpSpPr>
        <p:sp>
          <p:nvSpPr>
            <p:cNvPr id="18463" name="Rectangle 4"/>
            <p:cNvSpPr/>
            <p:nvPr/>
          </p:nvSpPr>
          <p:spPr>
            <a:xfrm>
              <a:off x="385" y="236"/>
              <a:ext cx="39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sz="32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．在      中，对于向量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64" name="Object 5"/>
            <p:cNvGraphicFramePr>
              <a:graphicFrameLocks noChangeAspect="1"/>
            </p:cNvGraphicFramePr>
            <p:nvPr/>
          </p:nvGraphicFramePr>
          <p:xfrm>
            <a:off x="1292" y="300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431800" imgH="381000" progId="Equation.DSMT4">
                    <p:embed/>
                  </p:oleObj>
                </mc:Choice>
                <mc:Fallback>
                  <p:oleObj name="" r:id="rId1" imgW="431800" imgH="3810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2" y="300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403350" y="1179513"/>
          <a:ext cx="557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5575300" imgH="520700" progId="Equation.DSMT4">
                  <p:embed/>
                </p:oleObj>
              </mc:Choice>
              <mc:Fallback>
                <p:oleObj name="" r:id="rId3" imgW="5575300" imgH="5207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179513"/>
                        <a:ext cx="5575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54" name="Group 58"/>
          <p:cNvGrpSpPr/>
          <p:nvPr/>
        </p:nvGrpSpPr>
        <p:grpSpPr>
          <a:xfrm>
            <a:off x="827088" y="4762500"/>
            <a:ext cx="9002712" cy="657225"/>
            <a:chOff x="521" y="3000"/>
            <a:chExt cx="5671" cy="414"/>
          </a:xfrm>
        </p:grpSpPr>
        <p:grpSp>
          <p:nvGrpSpPr>
            <p:cNvPr id="18458" name="Group 33"/>
            <p:cNvGrpSpPr/>
            <p:nvPr/>
          </p:nvGrpSpPr>
          <p:grpSpPr>
            <a:xfrm>
              <a:off x="748" y="3000"/>
              <a:ext cx="5444" cy="414"/>
              <a:chOff x="657" y="2819"/>
              <a:chExt cx="5444" cy="414"/>
            </a:xfrm>
          </p:grpSpPr>
          <p:sp>
            <p:nvSpPr>
              <p:cNvPr id="18460" name="Rectangle 10"/>
              <p:cNvSpPr/>
              <p:nvPr/>
            </p:nvSpPr>
            <p:spPr>
              <a:xfrm>
                <a:off x="657" y="2819"/>
                <a:ext cx="5444" cy="4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当          时，（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）即为几何空间     中内积在直角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8461" name="Object 11"/>
              <p:cNvGraphicFramePr>
                <a:graphicFrameLocks noChangeAspect="1"/>
              </p:cNvGraphicFramePr>
              <p:nvPr/>
            </p:nvGraphicFramePr>
            <p:xfrm>
              <a:off x="979" y="2953"/>
              <a:ext cx="48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5" imgW="774065" imgH="317500" progId="Equation.DSMT4">
                      <p:embed/>
                    </p:oleObj>
                  </mc:Choice>
                  <mc:Fallback>
                    <p:oleObj name="" r:id="rId5" imgW="774065" imgH="317500" progId="Equation.DSMT4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79" y="2953"/>
                            <a:ext cx="48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2" name="Object 12"/>
              <p:cNvGraphicFramePr>
                <a:graphicFrameLocks noChangeAspect="1"/>
              </p:cNvGraphicFramePr>
              <p:nvPr/>
            </p:nvGraphicFramePr>
            <p:xfrm>
              <a:off x="3882" y="2902"/>
              <a:ext cx="2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7" imgW="419100" imgH="381000" progId="Equation.DSMT4">
                      <p:embed/>
                    </p:oleObj>
                  </mc:Choice>
                  <mc:Fallback>
                    <p:oleObj name="" r:id="rId7" imgW="419100" imgH="381000" progId="Equation.DSMT4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82" y="2902"/>
                            <a:ext cx="26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59" name="Object 39"/>
            <p:cNvGraphicFramePr>
              <a:graphicFrameLocks noChangeAspect="1"/>
            </p:cNvGraphicFramePr>
            <p:nvPr/>
          </p:nvGraphicFramePr>
          <p:xfrm>
            <a:off x="521" y="3067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342900" imgH="495300" progId="Equation.DSMT4">
                    <p:embed/>
                  </p:oleObj>
                </mc:Choice>
                <mc:Fallback>
                  <p:oleObj name="" r:id="rId9" imgW="342900" imgH="4953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1" y="3067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55" name="Group 59"/>
          <p:cNvGrpSpPr/>
          <p:nvPr/>
        </p:nvGrpSpPr>
        <p:grpSpPr>
          <a:xfrm>
            <a:off x="611188" y="5445125"/>
            <a:ext cx="6624637" cy="733425"/>
            <a:chOff x="385" y="3430"/>
            <a:chExt cx="4173" cy="462"/>
          </a:xfrm>
        </p:grpSpPr>
        <p:grpSp>
          <p:nvGrpSpPr>
            <p:cNvPr id="18454" name="Group 32"/>
            <p:cNvGrpSpPr/>
            <p:nvPr/>
          </p:nvGrpSpPr>
          <p:grpSpPr>
            <a:xfrm>
              <a:off x="385" y="3430"/>
              <a:ext cx="4173" cy="462"/>
              <a:chOff x="476" y="3430"/>
              <a:chExt cx="4173" cy="462"/>
            </a:xfrm>
          </p:grpSpPr>
          <p:sp>
            <p:nvSpPr>
              <p:cNvPr id="18456" name="Rectangle 7"/>
              <p:cNvSpPr/>
              <p:nvPr/>
            </p:nvSpPr>
            <p:spPr>
              <a:xfrm>
                <a:off x="476" y="3430"/>
                <a:ext cx="4173" cy="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坐标系下的表达式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        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　即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8457" name="Object 13"/>
              <p:cNvGraphicFramePr>
                <a:graphicFrameLocks noChangeAspect="1"/>
              </p:cNvGraphicFramePr>
              <p:nvPr/>
            </p:nvGraphicFramePr>
            <p:xfrm>
              <a:off x="2653" y="3566"/>
              <a:ext cx="137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1" imgW="2184400" imgH="393700" progId="Equation.DSMT4">
                      <p:embed/>
                    </p:oleObj>
                  </mc:Choice>
                  <mc:Fallback>
                    <p:oleObj name="" r:id="rId11" imgW="2184400" imgH="393700" progId="Equation.DSMT4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53" y="3566"/>
                            <a:ext cx="1376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55" name="Object 43"/>
            <p:cNvGraphicFramePr>
              <a:graphicFrameLocks noChangeAspect="1"/>
            </p:cNvGraphicFramePr>
            <p:nvPr/>
          </p:nvGraphicFramePr>
          <p:xfrm>
            <a:off x="4105" y="3521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3" imgW="342900" imgH="495300" progId="Equation.DSMT4">
                    <p:embed/>
                  </p:oleObj>
                </mc:Choice>
                <mc:Fallback>
                  <p:oleObj name="" r:id="rId13" imgW="342900" imgH="4953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05" y="3521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45" name="Group 49"/>
          <p:cNvGrpSpPr/>
          <p:nvPr/>
        </p:nvGrpSpPr>
        <p:grpSpPr>
          <a:xfrm>
            <a:off x="755650" y="3860800"/>
            <a:ext cx="9072563" cy="733425"/>
            <a:chOff x="612" y="2432"/>
            <a:chExt cx="5715" cy="462"/>
          </a:xfrm>
        </p:grpSpPr>
        <p:sp>
          <p:nvSpPr>
            <p:cNvPr id="18451" name="Rectangle 17"/>
            <p:cNvSpPr/>
            <p:nvPr/>
          </p:nvSpPr>
          <p:spPr>
            <a:xfrm>
              <a:off x="612" y="2432"/>
              <a:ext cx="5715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这样     对于内积　　　就成为一个欧氏空间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52" name="Object 31"/>
            <p:cNvGraphicFramePr>
              <a:graphicFrameLocks noChangeAspect="1"/>
            </p:cNvGraphicFramePr>
            <p:nvPr/>
          </p:nvGraphicFramePr>
          <p:xfrm>
            <a:off x="1111" y="2568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5" imgW="431800" imgH="381000" progId="Equation.DSMT4">
                    <p:embed/>
                  </p:oleObj>
                </mc:Choice>
                <mc:Fallback>
                  <p:oleObj name="" r:id="rId15" imgW="431800" imgH="3810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2568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48"/>
            <p:cNvGraphicFramePr>
              <a:graphicFrameLocks noChangeAspect="1"/>
            </p:cNvGraphicFramePr>
            <p:nvPr/>
          </p:nvGraphicFramePr>
          <p:xfrm>
            <a:off x="2381" y="259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6" imgW="901065" imgH="393700" progId="Equation.DSMT4">
                    <p:embed/>
                  </p:oleObj>
                </mc:Choice>
                <mc:Fallback>
                  <p:oleObj name="" r:id="rId16" imgW="901065" imgH="3937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81" y="259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50" name="Group 54"/>
          <p:cNvGrpSpPr/>
          <p:nvPr/>
        </p:nvGrpSpPr>
        <p:grpSpPr>
          <a:xfrm>
            <a:off x="827088" y="2492375"/>
            <a:ext cx="7173912" cy="733425"/>
            <a:chOff x="476" y="1570"/>
            <a:chExt cx="4519" cy="462"/>
          </a:xfrm>
        </p:grpSpPr>
        <p:grpSp>
          <p:nvGrpSpPr>
            <p:cNvPr id="18447" name="Group 44"/>
            <p:cNvGrpSpPr/>
            <p:nvPr/>
          </p:nvGrpSpPr>
          <p:grpSpPr>
            <a:xfrm>
              <a:off x="476" y="1570"/>
              <a:ext cx="4519" cy="462"/>
              <a:chOff x="493" y="1525"/>
              <a:chExt cx="4519" cy="462"/>
            </a:xfrm>
          </p:grpSpPr>
          <p:sp>
            <p:nvSpPr>
              <p:cNvPr id="18449" name="Rectangle 15"/>
              <p:cNvSpPr/>
              <p:nvPr/>
            </p:nvSpPr>
            <p:spPr>
              <a:xfrm>
                <a:off x="493" y="1525"/>
                <a:ext cx="4519" cy="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易证           满足定义中的性质　～　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8450" name="Object 27"/>
              <p:cNvGraphicFramePr>
                <a:graphicFrameLocks noChangeAspect="1"/>
              </p:cNvGraphicFramePr>
              <p:nvPr/>
            </p:nvGraphicFramePr>
            <p:xfrm>
              <a:off x="1020" y="1661"/>
              <a:ext cx="56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8" imgW="901065" imgH="393700" progId="Equation.DSMT4">
                      <p:embed/>
                    </p:oleObj>
                  </mc:Choice>
                  <mc:Fallback>
                    <p:oleObj name="" r:id="rId18" imgW="901065" imgH="393700" progId="Equation.DSMT4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020" y="1661"/>
                            <a:ext cx="56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8" name="Object 53"/>
            <p:cNvGraphicFramePr>
              <a:graphicFrameLocks noChangeAspect="1"/>
            </p:cNvGraphicFramePr>
            <p:nvPr/>
          </p:nvGraphicFramePr>
          <p:xfrm>
            <a:off x="3470" y="1684"/>
            <a:ext cx="6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0" imgW="951865" imgH="469900" progId="Equation.DSMT4">
                    <p:embed/>
                  </p:oleObj>
                </mc:Choice>
                <mc:Fallback>
                  <p:oleObj name="" r:id="rId20" imgW="951865" imgH="4699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70" y="1684"/>
                          <a:ext cx="60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53" name="Group 57"/>
          <p:cNvGrpSpPr/>
          <p:nvPr/>
        </p:nvGrpSpPr>
        <p:grpSpPr>
          <a:xfrm>
            <a:off x="684213" y="1830388"/>
            <a:ext cx="8929687" cy="590550"/>
            <a:chOff x="476" y="1162"/>
            <a:chExt cx="5625" cy="372"/>
          </a:xfrm>
        </p:grpSpPr>
        <p:sp>
          <p:nvSpPr>
            <p:cNvPr id="18444" name="Rectangle 8"/>
            <p:cNvSpPr/>
            <p:nvPr/>
          </p:nvSpPr>
          <p:spPr>
            <a:xfrm>
              <a:off x="476" y="120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）定义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5" name="Object 9"/>
            <p:cNvGraphicFramePr>
              <a:graphicFrameLocks noChangeAspect="1"/>
            </p:cNvGraphicFramePr>
            <p:nvPr/>
          </p:nvGraphicFramePr>
          <p:xfrm>
            <a:off x="1610" y="1207"/>
            <a:ext cx="27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2" imgW="4330700" imgH="431800" progId="Equation.DSMT4">
                    <p:embed/>
                  </p:oleObj>
                </mc:Choice>
                <mc:Fallback>
                  <p:oleObj name="" r:id="rId22" imgW="4330700" imgH="4318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610" y="1207"/>
                          <a:ext cx="272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Rectangle 55"/>
            <p:cNvSpPr/>
            <p:nvPr/>
          </p:nvSpPr>
          <p:spPr>
            <a:xfrm>
              <a:off x="4921" y="1162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59" name="Group 63"/>
          <p:cNvGrpSpPr/>
          <p:nvPr/>
        </p:nvGrpSpPr>
        <p:grpSpPr>
          <a:xfrm>
            <a:off x="1187450" y="3213100"/>
            <a:ext cx="6529388" cy="733425"/>
            <a:chOff x="748" y="2024"/>
            <a:chExt cx="4113" cy="462"/>
          </a:xfrm>
        </p:grpSpPr>
        <p:sp>
          <p:nvSpPr>
            <p:cNvPr id="18442" name="Rectangle 16"/>
            <p:cNvSpPr/>
            <p:nvPr/>
          </p:nvSpPr>
          <p:spPr>
            <a:xfrm>
              <a:off x="748" y="2024"/>
              <a:ext cx="4113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所以</a:t>
              </a:r>
              <a:r>
                <a:rPr lang="en-US" altLang="zh-CN" dirty="0">
                  <a:latin typeface="Times New Roman" panose="02020603050405020304" pitchFamily="18" charset="0"/>
                </a:rPr>
                <a:t>,             </a:t>
              </a:r>
              <a:r>
                <a:rPr lang="zh-CN" altLang="en-US" dirty="0">
                  <a:latin typeface="Times New Roman" panose="02020603050405020304" pitchFamily="18" charset="0"/>
                </a:rPr>
                <a:t>为内积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3" name="Object 61"/>
            <p:cNvGraphicFramePr>
              <a:graphicFrameLocks noChangeAspect="1"/>
            </p:cNvGraphicFramePr>
            <p:nvPr/>
          </p:nvGraphicFramePr>
          <p:xfrm>
            <a:off x="1450" y="2160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4" imgW="901065" imgH="393700" progId="Equation.DSMT4">
                    <p:embed/>
                  </p:oleObj>
                </mc:Choice>
                <mc:Fallback>
                  <p:oleObj name="" r:id="rId24" imgW="901065" imgH="3937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450" y="2160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8068" name="Rectangle 4"/>
          <p:cNvSpPr/>
          <p:nvPr/>
        </p:nvSpPr>
        <p:spPr>
          <a:xfrm>
            <a:off x="755650" y="5492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）定义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331913" y="1125538"/>
          <a:ext cx="660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6604000" imgH="431800" progId="Equation.DSMT4">
                  <p:embed/>
                </p:oleObj>
              </mc:Choice>
              <mc:Fallback>
                <p:oleObj name="" r:id="rId1" imgW="6604000" imgH="431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125538"/>
                        <a:ext cx="6604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83" name="Group 19"/>
          <p:cNvGrpSpPr/>
          <p:nvPr/>
        </p:nvGrpSpPr>
        <p:grpSpPr>
          <a:xfrm>
            <a:off x="755650" y="2997200"/>
            <a:ext cx="9072563" cy="733425"/>
            <a:chOff x="612" y="2432"/>
            <a:chExt cx="5715" cy="462"/>
          </a:xfrm>
        </p:grpSpPr>
        <p:sp>
          <p:nvSpPr>
            <p:cNvPr id="19478" name="Rectangle 20"/>
            <p:cNvSpPr/>
            <p:nvPr/>
          </p:nvSpPr>
          <p:spPr>
            <a:xfrm>
              <a:off x="612" y="2432"/>
              <a:ext cx="5715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从而     对于内积　　　也构成一个欧氏空间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9" name="Object 21"/>
            <p:cNvGraphicFramePr>
              <a:graphicFrameLocks noChangeAspect="1"/>
            </p:cNvGraphicFramePr>
            <p:nvPr/>
          </p:nvGraphicFramePr>
          <p:xfrm>
            <a:off x="1111" y="2568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431800" imgH="381000" progId="Equation.DSMT4">
                    <p:embed/>
                  </p:oleObj>
                </mc:Choice>
                <mc:Fallback>
                  <p:oleObj name="" r:id="rId3" imgW="431800" imgH="3810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1" y="2568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22"/>
            <p:cNvGraphicFramePr>
              <a:graphicFrameLocks noChangeAspect="1"/>
            </p:cNvGraphicFramePr>
            <p:nvPr/>
          </p:nvGraphicFramePr>
          <p:xfrm>
            <a:off x="2353" y="2587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989965" imgH="406400" progId="Equation.DSMT4">
                    <p:embed/>
                  </p:oleObj>
                </mc:Choice>
                <mc:Fallback>
                  <p:oleObj name="" r:id="rId5" imgW="989965" imgH="4064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53" y="2587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94" name="Group 30"/>
          <p:cNvGrpSpPr/>
          <p:nvPr/>
        </p:nvGrpSpPr>
        <p:grpSpPr>
          <a:xfrm>
            <a:off x="1979613" y="3860800"/>
            <a:ext cx="6543675" cy="592138"/>
            <a:chOff x="1292" y="2840"/>
            <a:chExt cx="4122" cy="373"/>
          </a:xfrm>
        </p:grpSpPr>
        <p:sp>
          <p:nvSpPr>
            <p:cNvPr id="19475" name="Rectangle 27"/>
            <p:cNvSpPr/>
            <p:nvPr/>
          </p:nvSpPr>
          <p:spPr>
            <a:xfrm>
              <a:off x="1292" y="2886"/>
              <a:ext cx="37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由于对                     未必有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6" name="Object 24"/>
            <p:cNvGraphicFramePr>
              <a:graphicFrameLocks noChangeAspect="1"/>
            </p:cNvGraphicFramePr>
            <p:nvPr/>
          </p:nvGraphicFramePr>
          <p:xfrm>
            <a:off x="2064" y="2931"/>
            <a:ext cx="10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1714500" imgH="381000" progId="Equation.DSMT4">
                    <p:embed/>
                  </p:oleObj>
                </mc:Choice>
                <mc:Fallback>
                  <p:oleObj name="" r:id="rId7" imgW="1714500" imgH="3810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4" y="2931"/>
                          <a:ext cx="108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5"/>
            <p:cNvGraphicFramePr>
              <a:graphicFrameLocks noChangeAspect="1"/>
            </p:cNvGraphicFramePr>
            <p:nvPr/>
          </p:nvGraphicFramePr>
          <p:xfrm>
            <a:off x="4014" y="2840"/>
            <a:ext cx="1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9" imgW="2222500" imgH="546100" progId="Equation.DSMT4">
                    <p:embed/>
                  </p:oleObj>
                </mc:Choice>
                <mc:Fallback>
                  <p:oleObj name="" r:id="rId9" imgW="2222500" imgH="5461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14" y="2840"/>
                          <a:ext cx="1400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90" name="Rectangle 26"/>
          <p:cNvSpPr/>
          <p:nvPr/>
        </p:nvSpPr>
        <p:spPr>
          <a:xfrm>
            <a:off x="827088" y="3860800"/>
            <a:ext cx="2736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8092" name="Rectangle 28"/>
          <p:cNvSpPr/>
          <p:nvPr/>
        </p:nvSpPr>
        <p:spPr>
          <a:xfrm>
            <a:off x="755650" y="4724400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）是两种不同的内积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88099" name="Group 35"/>
          <p:cNvGrpSpPr/>
          <p:nvPr/>
        </p:nvGrpSpPr>
        <p:grpSpPr>
          <a:xfrm>
            <a:off x="611188" y="5229225"/>
            <a:ext cx="7950200" cy="817563"/>
            <a:chOff x="431" y="3385"/>
            <a:chExt cx="5008" cy="515"/>
          </a:xfrm>
        </p:grpSpPr>
        <p:sp>
          <p:nvSpPr>
            <p:cNvPr id="19473" name="Rectangle 29"/>
            <p:cNvSpPr/>
            <p:nvPr/>
          </p:nvSpPr>
          <p:spPr>
            <a:xfrm>
              <a:off x="431" y="3385"/>
              <a:ext cx="5008" cy="5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7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从而      对于这两种内积就构成了不同的欧氏空间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4" name="Object 34"/>
            <p:cNvGraphicFramePr>
              <a:graphicFrameLocks noChangeAspect="1"/>
            </p:cNvGraphicFramePr>
            <p:nvPr/>
          </p:nvGraphicFramePr>
          <p:xfrm>
            <a:off x="975" y="3566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431800" imgH="381000" progId="Equation.DSMT4">
                    <p:embed/>
                  </p:oleObj>
                </mc:Choice>
                <mc:Fallback>
                  <p:oleObj name="" r:id="rId11" imgW="431800" imgH="3810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5" y="3566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04" name="Group 40"/>
          <p:cNvGrpSpPr/>
          <p:nvPr/>
        </p:nvGrpSpPr>
        <p:grpSpPr>
          <a:xfrm>
            <a:off x="755650" y="1557338"/>
            <a:ext cx="7173913" cy="733425"/>
            <a:chOff x="476" y="935"/>
            <a:chExt cx="4519" cy="462"/>
          </a:xfrm>
        </p:grpSpPr>
        <p:grpSp>
          <p:nvGrpSpPr>
            <p:cNvPr id="19469" name="Group 9"/>
            <p:cNvGrpSpPr/>
            <p:nvPr/>
          </p:nvGrpSpPr>
          <p:grpSpPr>
            <a:xfrm>
              <a:off x="476" y="935"/>
              <a:ext cx="4519" cy="462"/>
              <a:chOff x="493" y="1525"/>
              <a:chExt cx="4519" cy="462"/>
            </a:xfrm>
          </p:grpSpPr>
          <p:sp>
            <p:nvSpPr>
              <p:cNvPr id="19471" name="Rectangle 10"/>
              <p:cNvSpPr/>
              <p:nvPr/>
            </p:nvSpPr>
            <p:spPr>
              <a:xfrm>
                <a:off x="493" y="1525"/>
                <a:ext cx="4519" cy="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易证           满足定义中的性质　～　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9472" name="Object 11"/>
              <p:cNvGraphicFramePr>
                <a:graphicFrameLocks noChangeAspect="1"/>
              </p:cNvGraphicFramePr>
              <p:nvPr/>
            </p:nvGraphicFramePr>
            <p:xfrm>
              <a:off x="992" y="1657"/>
              <a:ext cx="62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3" imgW="989965" imgH="406400" progId="Equation.DSMT4">
                      <p:embed/>
                    </p:oleObj>
                  </mc:Choice>
                  <mc:Fallback>
                    <p:oleObj name="" r:id="rId13" imgW="989965" imgH="406400" progId="Equation.DSMT4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92" y="1657"/>
                            <a:ext cx="624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70" name="Object 39"/>
            <p:cNvGraphicFramePr>
              <a:graphicFrameLocks noChangeAspect="1"/>
            </p:cNvGraphicFramePr>
            <p:nvPr/>
          </p:nvGraphicFramePr>
          <p:xfrm>
            <a:off x="3470" y="1071"/>
            <a:ext cx="6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5" imgW="951865" imgH="469900" progId="Equation.DSMT4">
                    <p:embed/>
                  </p:oleObj>
                </mc:Choice>
                <mc:Fallback>
                  <p:oleObj name="" r:id="rId15" imgW="951865" imgH="4699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70" y="1071"/>
                          <a:ext cx="60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6" name="Group 44"/>
          <p:cNvGrpSpPr/>
          <p:nvPr/>
        </p:nvGrpSpPr>
        <p:grpSpPr>
          <a:xfrm>
            <a:off x="1258888" y="2349500"/>
            <a:ext cx="6386512" cy="733425"/>
            <a:chOff x="884" y="1389"/>
            <a:chExt cx="4023" cy="462"/>
          </a:xfrm>
        </p:grpSpPr>
        <p:sp>
          <p:nvSpPr>
            <p:cNvPr id="19467" name="Rectangle 7"/>
            <p:cNvSpPr/>
            <p:nvPr/>
          </p:nvSpPr>
          <p:spPr>
            <a:xfrm>
              <a:off x="884" y="1389"/>
              <a:ext cx="4023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所以            也为内积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8" name="Object 42"/>
            <p:cNvGraphicFramePr>
              <a:graphicFrameLocks noChangeAspect="1"/>
            </p:cNvGraphicFramePr>
            <p:nvPr/>
          </p:nvGraphicFramePr>
          <p:xfrm>
            <a:off x="1429" y="1525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7" imgW="989965" imgH="406400" progId="Equation.DSMT4">
                    <p:embed/>
                  </p:oleObj>
                </mc:Choice>
                <mc:Fallback>
                  <p:oleObj name="" r:id="rId17" imgW="989965" imgH="4064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29" y="1525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90" grpId="0"/>
      <p:bldP spid="880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/>
          </p:nvPr>
        </p:nvSpPr>
        <p:spPr bwMode="auto">
          <a:xfrm>
            <a:off x="0" y="0"/>
            <a:ext cx="9144000" cy="6741368"/>
          </a:xfrm>
          <a:blipFill rotWithShape="0">
            <a:blip r:embed="rId1"/>
            <a:stretch>
              <a:fillRect l="-1000" t="-904" r="-733"/>
            </a:stretch>
          </a:blipFill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9246" name="Group 30"/>
          <p:cNvGrpSpPr/>
          <p:nvPr/>
        </p:nvGrpSpPr>
        <p:grpSpPr>
          <a:xfrm>
            <a:off x="827088" y="260350"/>
            <a:ext cx="8928100" cy="579438"/>
            <a:chOff x="567" y="255"/>
            <a:chExt cx="5624" cy="365"/>
          </a:xfrm>
        </p:grpSpPr>
        <p:sp>
          <p:nvSpPr>
            <p:cNvPr id="21522" name="Rectangle 18"/>
            <p:cNvSpPr/>
            <p:nvPr/>
          </p:nvSpPr>
          <p:spPr>
            <a:xfrm>
              <a:off x="567" y="255"/>
              <a:ext cx="5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</a:rPr>
                <a:t>．            为闭区间          上的所有实连续函数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3" name="Object 12"/>
            <p:cNvGraphicFramePr>
              <a:graphicFrameLocks noChangeAspect="1"/>
            </p:cNvGraphicFramePr>
            <p:nvPr/>
          </p:nvGraphicFramePr>
          <p:xfrm>
            <a:off x="1226" y="332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1040765" imgH="393700" progId="Equation.DSMT4">
                    <p:embed/>
                  </p:oleObj>
                </mc:Choice>
                <mc:Fallback>
                  <p:oleObj name="" r:id="rId1" imgW="1040765" imgH="3937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26" y="332"/>
                          <a:ext cx="6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3"/>
            <p:cNvGraphicFramePr>
              <a:graphicFrameLocks noChangeAspect="1"/>
            </p:cNvGraphicFramePr>
            <p:nvPr/>
          </p:nvGraphicFramePr>
          <p:xfrm>
            <a:off x="2880" y="300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723900" imgH="381000" progId="Equation.DSMT4">
                    <p:embed/>
                  </p:oleObj>
                </mc:Choice>
                <mc:Fallback>
                  <p:oleObj name="" r:id="rId3" imgW="723900" imgH="3810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0" y="300"/>
                          <a:ext cx="45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7" name="Group 31"/>
          <p:cNvGrpSpPr/>
          <p:nvPr/>
        </p:nvGrpSpPr>
        <p:grpSpPr>
          <a:xfrm>
            <a:off x="684213" y="981075"/>
            <a:ext cx="8459787" cy="519113"/>
            <a:chOff x="431" y="709"/>
            <a:chExt cx="5329" cy="327"/>
          </a:xfrm>
        </p:grpSpPr>
        <p:sp>
          <p:nvSpPr>
            <p:cNvPr id="21520" name="Rectangle 19"/>
            <p:cNvSpPr/>
            <p:nvPr/>
          </p:nvSpPr>
          <p:spPr>
            <a:xfrm>
              <a:off x="431" y="709"/>
              <a:ext cx="53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所成线性空间，对于函数                      ，定义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1" name="Object 14"/>
            <p:cNvGraphicFramePr>
              <a:graphicFrameLocks noChangeAspect="1"/>
            </p:cNvGraphicFramePr>
            <p:nvPr/>
          </p:nvGraphicFramePr>
          <p:xfrm>
            <a:off x="3061" y="754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1637665" imgH="393700" progId="Equation.DSMT4">
                    <p:embed/>
                  </p:oleObj>
                </mc:Choice>
                <mc:Fallback>
                  <p:oleObj name="" r:id="rId5" imgW="1637665" imgH="3937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754"/>
                          <a:ext cx="103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8" name="Group 32"/>
          <p:cNvGrpSpPr/>
          <p:nvPr/>
        </p:nvGrpSpPr>
        <p:grpSpPr>
          <a:xfrm>
            <a:off x="1727200" y="1628775"/>
            <a:ext cx="7416800" cy="698500"/>
            <a:chOff x="1338" y="1117"/>
            <a:chExt cx="4672" cy="440"/>
          </a:xfrm>
        </p:grpSpPr>
        <p:graphicFrame>
          <p:nvGraphicFramePr>
            <p:cNvPr id="21518" name="Object 15"/>
            <p:cNvGraphicFramePr>
              <a:graphicFrameLocks noChangeAspect="1"/>
            </p:cNvGraphicFramePr>
            <p:nvPr/>
          </p:nvGraphicFramePr>
          <p:xfrm>
            <a:off x="1338" y="1117"/>
            <a:ext cx="220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3505200" imgH="698500" progId="Equation.DSMT4">
                    <p:embed/>
                  </p:oleObj>
                </mc:Choice>
                <mc:Fallback>
                  <p:oleObj name="" r:id="rId7" imgW="3505200" imgH="6985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2208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6"/>
            <p:cNvSpPr/>
            <p:nvPr/>
          </p:nvSpPr>
          <p:spPr>
            <a:xfrm>
              <a:off x="4830" y="1207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5" name="Group 29"/>
          <p:cNvGrpSpPr/>
          <p:nvPr/>
        </p:nvGrpSpPr>
        <p:grpSpPr>
          <a:xfrm>
            <a:off x="755650" y="2492375"/>
            <a:ext cx="7921625" cy="519113"/>
            <a:chOff x="521" y="1616"/>
            <a:chExt cx="4990" cy="327"/>
          </a:xfrm>
        </p:grpSpPr>
        <p:sp>
          <p:nvSpPr>
            <p:cNvPr id="21516" name="Rectangle 20"/>
            <p:cNvSpPr/>
            <p:nvPr/>
          </p:nvSpPr>
          <p:spPr>
            <a:xfrm>
              <a:off x="521" y="1616"/>
              <a:ext cx="49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             对于（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）作成一个欧氏空间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22"/>
            <p:cNvGraphicFramePr>
              <a:graphicFrameLocks noChangeAspect="1"/>
            </p:cNvGraphicFramePr>
            <p:nvPr/>
          </p:nvGraphicFramePr>
          <p:xfrm>
            <a:off x="839" y="1661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1040765" imgH="393700" progId="Equation.DSMT4">
                    <p:embed/>
                  </p:oleObj>
                </mc:Choice>
                <mc:Fallback>
                  <p:oleObj name="" r:id="rId9" imgW="1040765" imgH="3937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9" y="1661"/>
                          <a:ext cx="6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9" name="Group 33"/>
          <p:cNvGrpSpPr/>
          <p:nvPr/>
        </p:nvGrpSpPr>
        <p:grpSpPr>
          <a:xfrm>
            <a:off x="827088" y="3213100"/>
            <a:ext cx="6359525" cy="519113"/>
            <a:chOff x="521" y="2069"/>
            <a:chExt cx="4006" cy="327"/>
          </a:xfrm>
        </p:grpSpPr>
        <p:sp>
          <p:nvSpPr>
            <p:cNvPr id="21514" name="Rectangle 23"/>
            <p:cNvSpPr/>
            <p:nvPr/>
          </p:nvSpPr>
          <p:spPr>
            <a:xfrm>
              <a:off x="521" y="2069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证：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5" name="Object 24"/>
            <p:cNvGraphicFramePr>
              <a:graphicFrameLocks noChangeAspect="1"/>
            </p:cNvGraphicFramePr>
            <p:nvPr/>
          </p:nvGraphicFramePr>
          <p:xfrm>
            <a:off x="975" y="2114"/>
            <a:ext cx="3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0" imgW="5638800" imgH="393700" progId="Equation.DSMT4">
                    <p:embed/>
                  </p:oleObj>
                </mc:Choice>
                <mc:Fallback>
                  <p:oleObj name="" r:id="rId10" imgW="5638800" imgH="3937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5" y="2114"/>
                          <a:ext cx="355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684213" y="3860800"/>
          <a:ext cx="7734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7734300" imgH="698500" progId="Equation.DSMT4">
                  <p:embed/>
                </p:oleObj>
              </mc:Choice>
              <mc:Fallback>
                <p:oleObj name="" r:id="rId12" imgW="7734300" imgH="698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4213" y="3860800"/>
                        <a:ext cx="7734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611188" y="4724400"/>
          <a:ext cx="713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7137400" imgH="698500" progId="Equation.DSMT4">
                  <p:embed/>
                </p:oleObj>
              </mc:Choice>
              <mc:Fallback>
                <p:oleObj name="" r:id="rId14" imgW="7137400" imgH="69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188" y="4724400"/>
                        <a:ext cx="7137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2124075" y="573405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6" imgW="1384300" imgH="393700" progId="Equation.DSMT4">
                  <p:embed/>
                </p:oleObj>
              </mc:Choice>
              <mc:Fallback>
                <p:oleObj name="" r:id="rId16" imgW="1384300" imgH="393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4075" y="5734050"/>
                        <a:ext cx="1384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611188" y="260350"/>
          <a:ext cx="5791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791200" imgH="698500" progId="Equation.DSMT4">
                  <p:embed/>
                </p:oleObj>
              </mc:Choice>
              <mc:Fallback>
                <p:oleObj name="" r:id="rId1" imgW="57912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60350"/>
                        <a:ext cx="5791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2411413" y="1052513"/>
          <a:ext cx="504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5041900" imgH="698500" progId="Equation.DSMT4">
                  <p:embed/>
                </p:oleObj>
              </mc:Choice>
              <mc:Fallback>
                <p:oleObj name="" r:id="rId3" imgW="5041900" imgH="698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1052513"/>
                        <a:ext cx="5041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411413" y="1989138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2273300" imgH="393700" progId="Equation.DSMT4">
                  <p:embed/>
                </p:oleObj>
              </mc:Choice>
              <mc:Fallback>
                <p:oleObj name="" r:id="rId5" imgW="22733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1989138"/>
                        <a:ext cx="2273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684213" y="2492375"/>
          <a:ext cx="354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3543300" imgH="698500" progId="Equation.DSMT4">
                  <p:embed/>
                </p:oleObj>
              </mc:Choice>
              <mc:Fallback>
                <p:oleObj name="" r:id="rId7" imgW="3543300" imgH="6985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492375"/>
                        <a:ext cx="3543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044575" y="3357563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146300" imgH="469900" progId="Equation.DSMT4">
                  <p:embed/>
                </p:oleObj>
              </mc:Choice>
              <mc:Fallback>
                <p:oleObj name="" r:id="rId9" imgW="2146300" imgH="46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575" y="3357563"/>
                        <a:ext cx="2146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995738" y="3357563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2145665" imgH="393700" progId="Equation.DSMT4">
                  <p:embed/>
                </p:oleObj>
              </mc:Choice>
              <mc:Fallback>
                <p:oleObj name="" r:id="rId11" imgW="2145665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3357563"/>
                        <a:ext cx="2146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8" name="Group 36"/>
          <p:cNvGrpSpPr/>
          <p:nvPr/>
        </p:nvGrpSpPr>
        <p:grpSpPr>
          <a:xfrm>
            <a:off x="503238" y="4005263"/>
            <a:ext cx="2370137" cy="519112"/>
            <a:chOff x="522" y="2568"/>
            <a:chExt cx="1493" cy="327"/>
          </a:xfrm>
        </p:grpSpPr>
        <p:sp>
          <p:nvSpPr>
            <p:cNvPr id="22550" name="Rectangle 24"/>
            <p:cNvSpPr/>
            <p:nvPr/>
          </p:nvSpPr>
          <p:spPr>
            <a:xfrm>
              <a:off x="522" y="2568"/>
              <a:ext cx="14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且若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1" name="Object 25"/>
            <p:cNvGraphicFramePr>
              <a:graphicFrameLocks noChangeAspect="1"/>
            </p:cNvGraphicFramePr>
            <p:nvPr/>
          </p:nvGraphicFramePr>
          <p:xfrm>
            <a:off x="1111" y="2613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3" imgW="1435100" imgH="393700" progId="Equation.DSMT4">
                    <p:embed/>
                  </p:oleObj>
                </mc:Choice>
                <mc:Fallback>
                  <p:oleObj name="" r:id="rId13" imgW="1435100" imgH="3937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1" y="2613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9" name="Group 37"/>
          <p:cNvGrpSpPr/>
          <p:nvPr/>
        </p:nvGrpSpPr>
        <p:grpSpPr>
          <a:xfrm>
            <a:off x="3238500" y="4005263"/>
            <a:ext cx="2173288" cy="519112"/>
            <a:chOff x="2245" y="2568"/>
            <a:chExt cx="1369" cy="327"/>
          </a:xfrm>
        </p:grpSpPr>
        <p:sp>
          <p:nvSpPr>
            <p:cNvPr id="22548" name="Rectangle 26"/>
            <p:cNvSpPr/>
            <p:nvPr/>
          </p:nvSpPr>
          <p:spPr>
            <a:xfrm>
              <a:off x="2245" y="2568"/>
              <a:ext cx="12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27"/>
            <p:cNvGraphicFramePr>
              <a:graphicFrameLocks noChangeAspect="1"/>
            </p:cNvGraphicFramePr>
            <p:nvPr/>
          </p:nvGraphicFramePr>
          <p:xfrm>
            <a:off x="2614" y="2568"/>
            <a:ext cx="10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587500" imgH="469900" progId="Equation.DSMT4">
                    <p:embed/>
                  </p:oleObj>
                </mc:Choice>
                <mc:Fallback>
                  <p:oleObj name="" r:id="rId15" imgW="1587500" imgH="4699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14" y="2568"/>
                          <a:ext cx="100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0" name="Group 38"/>
          <p:cNvGrpSpPr/>
          <p:nvPr/>
        </p:nvGrpSpPr>
        <p:grpSpPr>
          <a:xfrm>
            <a:off x="5759450" y="4005263"/>
            <a:ext cx="3384550" cy="519112"/>
            <a:chOff x="3833" y="2568"/>
            <a:chExt cx="2132" cy="327"/>
          </a:xfrm>
        </p:grpSpPr>
        <p:sp>
          <p:nvSpPr>
            <p:cNvPr id="22546" name="Rectangle 23"/>
            <p:cNvSpPr/>
            <p:nvPr/>
          </p:nvSpPr>
          <p:spPr>
            <a:xfrm>
              <a:off x="3833" y="2568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从而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7" name="Object 28"/>
            <p:cNvGraphicFramePr>
              <a:graphicFrameLocks noChangeAspect="1"/>
            </p:cNvGraphicFramePr>
            <p:nvPr/>
          </p:nvGraphicFramePr>
          <p:xfrm>
            <a:off x="4423" y="2613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7" imgW="1600200" imgH="393700" progId="Equation.DSMT4">
                    <p:embed/>
                  </p:oleObj>
                </mc:Choice>
                <mc:Fallback>
                  <p:oleObj name="" r:id="rId17" imgW="1600200" imgH="3937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23" y="2613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1" name="Group 39"/>
          <p:cNvGrpSpPr/>
          <p:nvPr/>
        </p:nvGrpSpPr>
        <p:grpSpPr>
          <a:xfrm>
            <a:off x="755650" y="4724400"/>
            <a:ext cx="4259263" cy="519113"/>
            <a:chOff x="567" y="2976"/>
            <a:chExt cx="2683" cy="327"/>
          </a:xfrm>
        </p:grpSpPr>
        <p:sp>
          <p:nvSpPr>
            <p:cNvPr id="22544" name="Rectangle 30"/>
            <p:cNvSpPr/>
            <p:nvPr/>
          </p:nvSpPr>
          <p:spPr>
            <a:xfrm>
              <a:off x="567" y="2976"/>
              <a:ext cx="18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故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5" name="Object 31"/>
            <p:cNvGraphicFramePr>
              <a:graphicFrameLocks noChangeAspect="1"/>
            </p:cNvGraphicFramePr>
            <p:nvPr/>
          </p:nvGraphicFramePr>
          <p:xfrm>
            <a:off x="1114" y="3000"/>
            <a:ext cx="2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9" imgW="3390900" imgH="393700" progId="Equation.DSMT4">
                    <p:embed/>
                  </p:oleObj>
                </mc:Choice>
                <mc:Fallback>
                  <p:oleObj name="" r:id="rId19" imgW="3390900" imgH="3937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14" y="3000"/>
                          <a:ext cx="213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2" name="Group 40"/>
          <p:cNvGrpSpPr/>
          <p:nvPr/>
        </p:nvGrpSpPr>
        <p:grpSpPr>
          <a:xfrm>
            <a:off x="755650" y="5445125"/>
            <a:ext cx="8064500" cy="519113"/>
            <a:chOff x="476" y="3430"/>
            <a:chExt cx="5080" cy="327"/>
          </a:xfrm>
        </p:grpSpPr>
        <p:sp>
          <p:nvSpPr>
            <p:cNvPr id="22541" name="Rectangle 33"/>
            <p:cNvSpPr/>
            <p:nvPr/>
          </p:nvSpPr>
          <p:spPr>
            <a:xfrm>
              <a:off x="476" y="3430"/>
              <a:ext cx="50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因此，          为内积，             为欧氏空间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2" name="Object 34"/>
            <p:cNvGraphicFramePr>
              <a:graphicFrameLocks noChangeAspect="1"/>
            </p:cNvGraphicFramePr>
            <p:nvPr/>
          </p:nvGraphicFramePr>
          <p:xfrm>
            <a:off x="1156" y="3475"/>
            <a:ext cx="5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1" imgW="888365" imgH="393700" progId="Equation.DSMT4">
                    <p:embed/>
                  </p:oleObj>
                </mc:Choice>
                <mc:Fallback>
                  <p:oleObj name="" r:id="rId21" imgW="888365" imgH="3937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56" y="3475"/>
                          <a:ext cx="56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35"/>
            <p:cNvGraphicFramePr>
              <a:graphicFrameLocks noChangeAspect="1"/>
            </p:cNvGraphicFramePr>
            <p:nvPr/>
          </p:nvGraphicFramePr>
          <p:xfrm>
            <a:off x="2744" y="3497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3" imgW="1040765" imgH="393700" progId="Equation.DSMT4">
                    <p:embed/>
                  </p:oleObj>
                </mc:Choice>
                <mc:Fallback>
                  <p:oleObj name="" r:id="rId23" imgW="1040765" imgH="3937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744" y="3497"/>
                          <a:ext cx="6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ayers">
  <a:themeElements>
    <a:clrScheme name="1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1_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全屏显示(4:3)</PresentationFormat>
  <Paragraphs>279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150</vt:i4>
      </vt:variant>
      <vt:variant>
        <vt:lpstr>幻灯片标题</vt:lpstr>
      </vt:variant>
      <vt:variant>
        <vt:i4>26</vt:i4>
      </vt:variant>
    </vt:vector>
  </HeadingPairs>
  <TitlesOfParts>
    <vt:vector size="188" baseType="lpstr">
      <vt:lpstr>Arial</vt:lpstr>
      <vt:lpstr>宋体</vt:lpstr>
      <vt:lpstr>Wingdings</vt:lpstr>
      <vt:lpstr>Times New Roman</vt:lpstr>
      <vt:lpstr>Calibri</vt:lpstr>
      <vt:lpstr>黑体</vt:lpstr>
      <vt:lpstr>华文细黑</vt:lpstr>
      <vt:lpstr>微软雅黑</vt:lpstr>
      <vt:lpstr>楷体_GB2312</vt:lpstr>
      <vt:lpstr>新宋体</vt:lpstr>
      <vt:lpstr>Arial Unicode MS</vt:lpstr>
      <vt:lpstr>1_Layers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Ggapsong</cp:lastModifiedBy>
  <cp:revision>72</cp:revision>
  <dcterms:created xsi:type="dcterms:W3CDTF">2019-04-28T10:10:05Z</dcterms:created>
  <dcterms:modified xsi:type="dcterms:W3CDTF">2019-04-28T10:10:22Z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