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257" r:id="rId5"/>
    <p:sldId id="258" r:id="rId6"/>
    <p:sldId id="260"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9DD564-589E-46C7-9631-428D0D79A3D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66C4C2-CDC5-4440-80DE-4BD284599657}"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BF08A-B38C-4DC5-BAAD-A442878EC74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7E760-45B4-4291-A630-5B67BA4ECCB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17E760-45B4-4291-A630-5B67BA4ECCB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68278D-1FE3-481C-B613-9BD0FEAF582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B6077C1-38A5-4EF8-9B32-297544A1E89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52F36B-1F60-41A5-A5DC-D089C364BF6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9AB27C-548C-43EF-ABD9-84585EAB054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427D15F-4AE7-4303-A274-906B765F3F5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FC6A21-8DEF-4DAC-B0AE-92AE0B8ABB40}"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AC56F5-D7EC-4196-B748-0A7679CFF871}"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FE3E1F-C5E5-4395-9645-DEC7081B9164}"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5325A1-89DD-407B-8DD6-B6F43A3752F5}"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FDCA8F5-AB4C-40AC-8ADB-FD9883E0096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FB1593-B255-4B82-A163-1E8622460610}"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3DABA0-4DB8-40C0-A8AF-8C3805411F3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E079D-13C4-439B-85D9-8134CEFFCD5F}"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DABA0-4DB8-40C0-A8AF-8C3805411F3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sz="4000" dirty="0" smtClean="0">
                <a:solidFill>
                  <a:srgbClr val="FF0000"/>
                </a:solidFill>
                <a:latin typeface="黑体" panose="02010609060101010101" pitchFamily="49" charset="-122"/>
                <a:ea typeface="黑体" panose="02010609060101010101" pitchFamily="49" charset="-122"/>
              </a:rPr>
              <a:t>4.6</a:t>
            </a:r>
            <a:r>
              <a:rPr lang="en-US" altLang="zh-CN" sz="4000" dirty="0" smtClean="0">
                <a:latin typeface="黑体" panose="02010609060101010101" pitchFamily="49" charset="-122"/>
                <a:ea typeface="黑体" panose="02010609060101010101" pitchFamily="49" charset="-122"/>
              </a:rPr>
              <a:t>  </a:t>
            </a:r>
            <a:r>
              <a:rPr lang="zh-CN" altLang="en-US" sz="4000" dirty="0" smtClean="0">
                <a:latin typeface="黑体" panose="02010609060101010101" pitchFamily="49" charset="-122"/>
                <a:ea typeface="黑体" panose="02010609060101010101" pitchFamily="49" charset="-122"/>
              </a:rPr>
              <a:t>向量的正交化</a:t>
            </a:r>
            <a:endParaRPr lang="zh-CN" altLang="en-US" sz="400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9" name="内容占位符 8"/>
              <p:cNvSpPr>
                <a:spLocks noGrp="1"/>
              </p:cNvSpPr>
              <p:nvPr>
                <p:ph idx="1"/>
              </p:nvPr>
            </p:nvSpPr>
            <p:spPr/>
            <p:txBody>
              <a:bodyPr/>
              <a:lstStyle/>
              <a:p>
                <a:r>
                  <a:rPr lang="en-US" altLang="zh-CN" dirty="0" smtClean="0">
                    <a:solidFill>
                      <a:srgbClr val="FF0000"/>
                    </a:solidFill>
                  </a:rPr>
                  <a:t>1. </a:t>
                </a:r>
                <a:r>
                  <a:rPr lang="zh-CN" altLang="en-US" dirty="0" smtClean="0">
                    <a:latin typeface="黑体" panose="02010609060101010101" pitchFamily="49" charset="-122"/>
                    <a:ea typeface="黑体" panose="02010609060101010101" pitchFamily="49" charset="-122"/>
                  </a:rPr>
                  <a:t>标准正交基</a:t>
                </a:r>
                <a:endParaRPr lang="en-US" altLang="zh-CN" dirty="0" smtClean="0">
                  <a:latin typeface="黑体" panose="02010609060101010101" pitchFamily="49" charset="-122"/>
                  <a:ea typeface="黑体" panose="02010609060101010101" pitchFamily="49" charset="-122"/>
                </a:endParaRPr>
              </a:p>
              <a:p>
                <a:pPr>
                  <a:lnSpc>
                    <a:spcPct val="150000"/>
                  </a:lnSpc>
                </a:pPr>
                <a:r>
                  <a:rPr lang="zh-CN" altLang="en-US" dirty="0" smtClean="0">
                    <a:solidFill>
                      <a:srgbClr val="FF0000"/>
                    </a:solidFill>
                    <a:latin typeface="黑体" panose="02010609060101010101" pitchFamily="49" charset="-122"/>
                    <a:ea typeface="黑体" panose="02010609060101010101" pitchFamily="49" charset="-122"/>
                  </a:rPr>
                  <a:t>定义 </a:t>
                </a:r>
                <a:r>
                  <a:rPr lang="zh-CN" altLang="en-US" dirty="0" smtClean="0">
                    <a:latin typeface="黑体" panose="02010609060101010101" pitchFamily="49" charset="-122"/>
                    <a:ea typeface="黑体" panose="02010609060101010101" pitchFamily="49" charset="-122"/>
                  </a:rPr>
                  <a:t>若欧</a:t>
                </a:r>
                <a:r>
                  <a:rPr lang="zh-CN" altLang="en-US" dirty="0">
                    <a:latin typeface="黑体" panose="02010609060101010101" pitchFamily="49" charset="-122"/>
                    <a:ea typeface="黑体" panose="02010609060101010101" pitchFamily="49" charset="-122"/>
                  </a:rPr>
                  <a:t>氏</a:t>
                </a:r>
                <a:r>
                  <a:rPr lang="zh-CN" altLang="en-US" dirty="0" smtClean="0">
                    <a:latin typeface="黑体" panose="02010609060101010101" pitchFamily="49" charset="-122"/>
                    <a:ea typeface="黑体" panose="02010609060101010101" pitchFamily="49" charset="-122"/>
                  </a:rPr>
                  <a:t>空间</a:t>
                </a:r>
                <a14:m>
                  <m:oMath xmlns:m="http://schemas.openxmlformats.org/officeDocument/2006/math">
                    <m:r>
                      <a:rPr lang="en-US" altLang="zh-CN" b="0" i="1" smtClean="0">
                        <a:latin typeface="Cambria Math" panose="02040503050406030204" pitchFamily="18" charset="0"/>
                        <a:ea typeface="黑体" panose="02010609060101010101" pitchFamily="49" charset="-122"/>
                      </a:rPr>
                      <m:t>𝑉</m:t>
                    </m:r>
                  </m:oMath>
                </a14:m>
                <a:r>
                  <a:rPr lang="zh-CN" altLang="en-US" dirty="0" smtClean="0">
                    <a:latin typeface="黑体" panose="02010609060101010101" pitchFamily="49" charset="-122"/>
                    <a:ea typeface="黑体" panose="02010609060101010101" pitchFamily="49" charset="-122"/>
                  </a:rPr>
                  <a:t>中的一组非零向量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𝑚</m:t>
                        </m:r>
                      </m:sub>
                    </m:sSub>
                    <m:r>
                      <a:rPr lang="zh-CN" altLang="en-US" i="1">
                        <a:latin typeface="Cambria Math" panose="02040503050406030204" pitchFamily="18" charset="0"/>
                        <a:ea typeface="黑体" panose="02010609060101010101" pitchFamily="49" charset="-122"/>
                      </a:rPr>
                      <m:t>两两</m:t>
                    </m:r>
                    <m:r>
                      <a:rPr lang="zh-CN" altLang="en-US" i="1" smtClean="0">
                        <a:latin typeface="Cambria Math" panose="02040503050406030204" pitchFamily="18" charset="0"/>
                        <a:ea typeface="黑体" panose="02010609060101010101" pitchFamily="49" charset="-122"/>
                      </a:rPr>
                      <m:t>正交</m:t>
                    </m:r>
                    <m:r>
                      <a:rPr lang="zh-CN" altLang="en-US" b="0" i="1" smtClean="0">
                        <a:latin typeface="Cambria Math" panose="02040503050406030204" pitchFamily="18" charset="0"/>
                        <a:ea typeface="黑体" panose="02010609060101010101" pitchFamily="49" charset="-122"/>
                      </a:rPr>
                      <m:t>，则称之为</m:t>
                    </m:r>
                    <m:r>
                      <a:rPr lang="zh-CN" altLang="en-US" i="1">
                        <a:latin typeface="Cambria Math" panose="02040503050406030204" pitchFamily="18" charset="0"/>
                        <a:ea typeface="黑体" panose="02010609060101010101" pitchFamily="49" charset="-122"/>
                      </a:rPr>
                      <m:t>一个</m:t>
                    </m:r>
                    <m:r>
                      <a:rPr lang="zh-CN" altLang="en-US" i="1" smtClean="0">
                        <a:solidFill>
                          <a:srgbClr val="C00000"/>
                        </a:solidFill>
                        <a:latin typeface="Cambria Math" panose="02040503050406030204" pitchFamily="18" charset="0"/>
                        <a:ea typeface="黑体" panose="02010609060101010101" pitchFamily="49" charset="-122"/>
                      </a:rPr>
                      <m:t>正交</m:t>
                    </m:r>
                    <m:r>
                      <a:rPr lang="zh-CN" altLang="en-US" i="1">
                        <a:solidFill>
                          <a:srgbClr val="C00000"/>
                        </a:solidFill>
                        <a:latin typeface="Cambria Math" panose="02040503050406030204" pitchFamily="18" charset="0"/>
                        <a:ea typeface="黑体" panose="02010609060101010101" pitchFamily="49" charset="-122"/>
                      </a:rPr>
                      <m:t>向量组</m:t>
                    </m:r>
                    <m:r>
                      <a:rPr lang="zh-CN" altLang="en-US" b="0" i="1" smtClean="0">
                        <a:latin typeface="Cambria Math" panose="02040503050406030204" pitchFamily="18" charset="0"/>
                        <a:ea typeface="黑体" panose="02010609060101010101" pitchFamily="49" charset="-122"/>
                      </a:rPr>
                      <m:t>。</m:t>
                    </m:r>
                  </m:oMath>
                </a14:m>
                <a:r>
                  <a:rPr lang="zh-CN" altLang="en-US" dirty="0" smtClean="0">
                    <a:latin typeface="黑体" panose="02010609060101010101" pitchFamily="49" charset="-122"/>
                    <a:ea typeface="黑体" panose="02010609060101010101" pitchFamily="49" charset="-122"/>
                  </a:rPr>
                  <a:t>又若每一个向量都是单位向量，则称该向量组为</a:t>
                </a:r>
                <a:r>
                  <a:rPr lang="zh-CN" altLang="en-US" dirty="0" smtClean="0">
                    <a:solidFill>
                      <a:srgbClr val="C00000"/>
                    </a:solidFill>
                    <a:latin typeface="黑体" panose="02010609060101010101" pitchFamily="49" charset="-122"/>
                    <a:ea typeface="黑体" panose="02010609060101010101" pitchFamily="49" charset="-122"/>
                  </a:rPr>
                  <a:t>标准正交向量组</a:t>
                </a:r>
                <a:r>
                  <a:rPr lang="zh-CN" altLang="en-US" dirty="0" smtClean="0">
                    <a:latin typeface="黑体" panose="02010609060101010101" pitchFamily="49" charset="-122"/>
                    <a:ea typeface="黑体" panose="02010609060101010101" pitchFamily="49" charset="-122"/>
                  </a:rPr>
                  <a:t>或</a:t>
                </a:r>
                <a:r>
                  <a:rPr lang="zh-CN" altLang="en-US" dirty="0" smtClean="0">
                    <a:solidFill>
                      <a:srgbClr val="C00000"/>
                    </a:solidFill>
                    <a:latin typeface="黑体" panose="02010609060101010101" pitchFamily="49" charset="-122"/>
                    <a:ea typeface="黑体" panose="02010609060101010101" pitchFamily="49" charset="-122"/>
                  </a:rPr>
                  <a:t>规范正交向量组</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mc:Choice>
        <mc:Fallback>
          <p:sp>
            <p:nvSpPr>
              <p:cNvPr id="9" name="内容占位符 8"/>
              <p:cNvSpPr>
                <a:spLocks noGrp="1" noRot="1" noChangeAspect="1" noMove="1" noResize="1" noEditPoints="1" noAdjustHandles="1" noChangeArrowheads="1" noChangeShapeType="1" noTextEdit="1"/>
              </p:cNvSpPr>
              <p:nvPr>
                <p:ph idx="1"/>
              </p:nvPr>
            </p:nvSpPr>
            <p:spPr>
              <a:blipFill rotWithShape="0">
                <a:blip r:embed="rId1"/>
                <a:stretch>
                  <a:fillRect l="-1043" t="-294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886" y="7710"/>
                <a:ext cx="12181114" cy="6763203"/>
              </a:xfrm>
            </p:spPr>
            <p:txBody>
              <a:bodyPr>
                <a:normAutofit fontScale="92500" lnSpcReduction="10000"/>
              </a:bodyPr>
              <a:lstStyle/>
              <a:p>
                <a:pPr marL="0" indent="0">
                  <a:lnSpc>
                    <a:spcPct val="120000"/>
                  </a:lnSpc>
                  <a:buNone/>
                </a:pPr>
                <a:r>
                  <a:rPr lang="zh-CN" altLang="en-US" dirty="0" smtClean="0">
                    <a:solidFill>
                      <a:srgbClr val="C00000"/>
                    </a:solidFill>
                    <a:latin typeface="黑体" panose="02010609060101010101" pitchFamily="49" charset="-122"/>
                    <a:ea typeface="黑体" panose="02010609060101010101" pitchFamily="49" charset="-122"/>
                  </a:rPr>
                  <a:t>例 </a:t>
                </a:r>
                <a:r>
                  <a:rPr lang="en-US" altLang="zh-CN" dirty="0" smtClean="0">
                    <a:solidFill>
                      <a:srgbClr val="C00000"/>
                    </a:solidFill>
                    <a:latin typeface="黑体" panose="02010609060101010101" pitchFamily="49" charset="-122"/>
                    <a:ea typeface="黑体" panose="02010609060101010101" pitchFamily="49" charset="-122"/>
                  </a:rPr>
                  <a:t>1 </a:t>
                </a:r>
                <a:r>
                  <a:rPr lang="zh-CN" altLang="en-US" dirty="0" smtClean="0">
                    <a:latin typeface="黑体" panose="02010609060101010101" pitchFamily="49" charset="-122"/>
                    <a:ea typeface="黑体" panose="02010609060101010101" pitchFamily="49" charset="-122"/>
                  </a:rPr>
                  <a:t>设线性无关的向量组 </a:t>
                </a:r>
                <a:endParaRPr lang="en-US" altLang="zh-CN" dirty="0" smtClean="0">
                  <a:latin typeface="黑体" panose="02010609060101010101" pitchFamily="49" charset="-122"/>
                  <a:ea typeface="黑体" panose="02010609060101010101" pitchFamily="49" charset="-122"/>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1</m:t>
                          </m:r>
                        </m:sub>
                      </m:sSub>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
                        </m:e>
                      </m:d>
                      <m:r>
                        <a:rPr lang="zh-CN" altLang="en-US" b="0" i="1" smtClean="0">
                          <a:solidFill>
                            <a:schemeClr val="tx1"/>
                          </a:solidFill>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2</m:t>
                          </m:r>
                        </m:sub>
                      </m:sSub>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3</m:t>
                                      </m:r>
                                    </m:e>
                                  </m:mr>
                                  <m:mr>
                                    <m:e>
                                      <m:r>
                                        <a:rPr lang="en-US" altLang="zh-CN" b="0" i="1" smtClean="0">
                                          <a:solidFill>
                                            <a:schemeClr val="tx1"/>
                                          </a:solidFill>
                                          <a:latin typeface="Cambria Math" panose="02040503050406030204" pitchFamily="18" charset="0"/>
                                          <a:ea typeface="Cambria Math" panose="02040503050406030204" pitchFamily="18" charset="0"/>
                                        </a:rPr>
                                        <m:t>3</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
                        </m:e>
                      </m:d>
                      <m:r>
                        <a:rPr lang="zh-CN" altLang="en-US" b="0" i="1" smtClean="0">
                          <a:solidFill>
                            <a:schemeClr val="tx1"/>
                          </a:solidFill>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3</m:t>
                          </m:r>
                        </m:sub>
                      </m:sSub>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2</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6</m:t>
                                      </m:r>
                                    </m:e>
                                  </m:mr>
                                  <m:mr>
                                    <m:e>
                                      <m:r>
                                        <a:rPr lang="en-US" altLang="zh-CN" b="0" i="1" smtClean="0">
                                          <a:solidFill>
                                            <a:schemeClr val="tx1"/>
                                          </a:solidFill>
                                          <a:latin typeface="Cambria Math" panose="02040503050406030204" pitchFamily="18" charset="0"/>
                                          <a:ea typeface="Cambria Math" panose="02040503050406030204" pitchFamily="18" charset="0"/>
                                        </a:rPr>
                                        <m:t>8</m:t>
                                      </m:r>
                                    </m:e>
                                  </m:mr>
                                </m:m>
                              </m:e>
                            </m:mr>
                          </m:m>
                        </m:e>
                      </m:d>
                      <m:r>
                        <a:rPr lang="zh-CN" altLang="en-US" b="0" i="1" smtClean="0">
                          <a:solidFill>
                            <a:schemeClr val="tx1"/>
                          </a:solidFill>
                          <a:latin typeface="Cambria Math" panose="02040503050406030204" pitchFamily="18" charset="0"/>
                          <a:ea typeface="Cambria Math" panose="02040503050406030204" pitchFamily="18" charset="0"/>
                        </a:rPr>
                        <m:t>，</m:t>
                      </m:r>
                    </m:oMath>
                  </m:oMathPara>
                </a14:m>
                <a:endParaRPr lang="en-US" altLang="zh-CN" b="0" dirty="0" smtClean="0">
                  <a:solidFill>
                    <a:schemeClr val="tx1"/>
                  </a:solidFill>
                  <a:latin typeface="黑体" panose="02010609060101010101" pitchFamily="49" charset="-122"/>
                  <a:ea typeface="黑体" panose="02010609060101010101" pitchFamily="49" charset="-122"/>
                </a:endParaRPr>
              </a:p>
              <a:p>
                <a:pPr marL="0" indent="0">
                  <a:lnSpc>
                    <a:spcPct val="120000"/>
                  </a:lnSpc>
                  <a:buNone/>
                </a:pPr>
                <a:r>
                  <a:rPr lang="zh-CN" altLang="en-US" dirty="0" smtClean="0">
                    <a:latin typeface="黑体" panose="02010609060101010101" pitchFamily="49" charset="-122"/>
                    <a:ea typeface="黑体" panose="02010609060101010101" pitchFamily="49" charset="-122"/>
                  </a:rPr>
                  <a:t>试将</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1</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2</m:t>
                        </m:r>
                      </m:sub>
                    </m:sSub>
                    <m:r>
                      <a:rPr lang="zh-CN" altLang="en-US"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3</m:t>
                        </m:r>
                      </m:sub>
                    </m:sSub>
                    <m:r>
                      <a:rPr lang="zh-CN" altLang="en-US" i="1">
                        <a:latin typeface="Cambria Math" panose="02040503050406030204" pitchFamily="18" charset="0"/>
                      </a:rPr>
                      <m:t>正交化</m:t>
                    </m:r>
                    <m:r>
                      <a:rPr lang="en-US" altLang="zh-CN" b="0" i="1" smtClean="0">
                        <a:latin typeface="Cambria Math" panose="02040503050406030204" pitchFamily="18" charset="0"/>
                      </a:rPr>
                      <m:t>.</m:t>
                    </m:r>
                  </m:oMath>
                </a14:m>
                <a:endParaRPr lang="en-US" altLang="zh-CN" b="0" dirty="0" smtClean="0">
                  <a:latin typeface="黑体" panose="02010609060101010101" pitchFamily="49" charset="-122"/>
                  <a:ea typeface="黑体" panose="02010609060101010101" pitchFamily="49" charset="-122"/>
                </a:endParaRPr>
              </a:p>
              <a:p>
                <a:pPr marL="0" indent="0">
                  <a:lnSpc>
                    <a:spcPct val="120000"/>
                  </a:lnSpc>
                  <a:buNone/>
                </a:pPr>
                <a:r>
                  <a:rPr lang="zh-CN" altLang="en-US" dirty="0" smtClean="0">
                    <a:solidFill>
                      <a:srgbClr val="C00000"/>
                    </a:solidFill>
                    <a:latin typeface="黑体" panose="02010609060101010101" pitchFamily="49" charset="-122"/>
                    <a:ea typeface="黑体" panose="02010609060101010101" pitchFamily="49" charset="-122"/>
                  </a:rPr>
                  <a:t>解</a:t>
                </a:r>
                <a:r>
                  <a:rPr lang="zh-CN" altLang="en-US" dirty="0" smtClean="0">
                    <a:latin typeface="黑体" panose="02010609060101010101" pitchFamily="49" charset="-122"/>
                    <a:ea typeface="黑体" panose="02010609060101010101" pitchFamily="49" charset="-122"/>
                  </a:rPr>
                  <a:t>： 利用</a:t>
                </a:r>
                <a:r>
                  <a:rPr lang="en-US" altLang="zh-CN" dirty="0">
                    <a:latin typeface="黑体" panose="02010609060101010101" pitchFamily="49" charset="-122"/>
                    <a:ea typeface="黑体" panose="02010609060101010101" pitchFamily="49" charset="-122"/>
                  </a:rPr>
                  <a:t>Schmidt</a:t>
                </a:r>
                <a:r>
                  <a:rPr lang="zh-CN" altLang="en-US" dirty="0">
                    <a:latin typeface="黑体" panose="02010609060101010101" pitchFamily="49" charset="-122"/>
                    <a:ea typeface="黑体" panose="02010609060101010101" pitchFamily="49" charset="-122"/>
                  </a:rPr>
                  <a:t>正交化</a:t>
                </a:r>
                <a:r>
                  <a:rPr lang="zh-CN" altLang="en-US" dirty="0" smtClean="0">
                    <a:latin typeface="黑体" panose="02010609060101010101" pitchFamily="49" charset="-122"/>
                    <a:ea typeface="黑体" panose="02010609060101010101" pitchFamily="49" charset="-122"/>
                  </a:rPr>
                  <a:t>方法，令</a:t>
                </a:r>
                <a:endParaRPr lang="en-US" altLang="zh-CN" dirty="0" smtClean="0">
                  <a:latin typeface="黑体" panose="02010609060101010101" pitchFamily="49" charset="-122"/>
                  <a:ea typeface="黑体" panose="02010609060101010101" pitchFamily="49" charset="-122"/>
                </a:endParaRPr>
              </a:p>
              <a:p>
                <a:pPr marL="0" indent="0">
                  <a:lnSpc>
                    <a:spcPct val="12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黑体" panose="02010609060101010101" pitchFamily="49" charset="-122"/>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1</m:t>
                        </m:r>
                      </m:sub>
                    </m:sSub>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
                      </m:e>
                    </m:d>
                  </m:oMath>
                </a14:m>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0" indent="0">
                  <a:lnSpc>
                    <a:spcPct val="120000"/>
                  </a:lnSpc>
                  <a:buNone/>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en-US" altLang="zh-CN" b="0" i="1" smtClean="0">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3</m:t>
                                      </m:r>
                                    </m:e>
                                  </m:mr>
                                  <m:mr>
                                    <m:e>
                                      <m:r>
                                        <a:rPr lang="en-US" altLang="zh-CN" b="0" i="1" smtClean="0">
                                          <a:solidFill>
                                            <a:schemeClr val="tx1"/>
                                          </a:solidFill>
                                          <a:latin typeface="Cambria Math" panose="02040503050406030204" pitchFamily="18" charset="0"/>
                                          <a:ea typeface="Cambria Math" panose="02040503050406030204" pitchFamily="18" charset="0"/>
                                        </a:rPr>
                                        <m:t>3</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
                        </m:e>
                      </m:d>
                      <m:r>
                        <a:rPr lang="en-US" altLang="zh-CN" b="0" i="0"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4</m:t>
                          </m:r>
                        </m:num>
                        <m:den>
                          <m:r>
                            <a:rPr lang="en-US" altLang="zh-CN" b="0" i="1" smtClean="0">
                              <a:solidFill>
                                <a:schemeClr val="tx1"/>
                              </a:solidFill>
                              <a:latin typeface="Cambria Math" panose="02040503050406030204" pitchFamily="18" charset="0"/>
                              <a:ea typeface="Cambria Math" panose="02040503050406030204" pitchFamily="18" charset="0"/>
                            </a:rPr>
                            <m:t>4</m:t>
                          </m:r>
                        </m:den>
                      </m:f>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
                        </m:e>
                      </m:d>
                      <m:r>
                        <a:rPr lang="en-US" altLang="zh-CN" b="0"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2</m:t>
                                      </m:r>
                                    </m:e>
                                  </m:mr>
                                  <m:mr>
                                    <m:e>
                                      <m:r>
                                        <a:rPr lang="en-US" altLang="zh-CN" b="0" i="1" smtClean="0">
                                          <a:solidFill>
                                            <a:schemeClr val="tx1"/>
                                          </a:solidFill>
                                          <a:latin typeface="Cambria Math" panose="02040503050406030204" pitchFamily="18" charset="0"/>
                                          <a:ea typeface="Cambria Math" panose="02040503050406030204" pitchFamily="18" charset="0"/>
                                        </a:rPr>
                                        <m:t>2</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2</m:t>
                                      </m:r>
                                    </m:e>
                                  </m:mr>
                                  <m:mr>
                                    <m:e>
                                      <m:r>
                                        <a:rPr lang="en-US" altLang="zh-CN" b="0" i="1" smtClean="0">
                                          <a:solidFill>
                                            <a:schemeClr val="tx1"/>
                                          </a:solidFill>
                                          <a:latin typeface="Cambria Math" panose="02040503050406030204" pitchFamily="18" charset="0"/>
                                          <a:ea typeface="Cambria Math" panose="02040503050406030204" pitchFamily="18" charset="0"/>
                                        </a:rPr>
                                        <m:t>−2</m:t>
                                      </m:r>
                                    </m:e>
                                  </m:mr>
                                </m:m>
                              </m:e>
                            </m:mr>
                          </m:m>
                        </m:e>
                      </m:d>
                      <m:r>
                        <a:rPr lang="zh-CN" altLang="en-US" b="0" i="1" smtClean="0">
                          <a:solidFill>
                            <a:schemeClr val="tx1"/>
                          </a:solidFill>
                          <a:latin typeface="Cambria Math" panose="02040503050406030204" pitchFamily="18" charset="0"/>
                          <a:ea typeface="Cambria Math" panose="02040503050406030204" pitchFamily="18" charset="0"/>
                        </a:rPr>
                        <m:t>，</m:t>
                      </m:r>
                    </m:oMath>
                  </m:oMathPara>
                </a14:m>
                <a:endParaRPr lang="en-US" altLang="zh-CN" b="0" dirty="0" smtClean="0">
                  <a:solidFill>
                    <a:schemeClr val="tx1"/>
                  </a:solidFill>
                  <a:latin typeface="黑体" panose="02010609060101010101" pitchFamily="49" charset="-122"/>
                  <a:ea typeface="黑体" panose="02010609060101010101" pitchFamily="49" charset="-122"/>
                </a:endParaRPr>
              </a:p>
              <a:p>
                <a:pPr marL="0" indent="0">
                  <a:buNone/>
                </a:pPr>
                <a:endParaRPr lang="en-US" altLang="zh-CN" dirty="0" smtClean="0">
                  <a:latin typeface="黑体" panose="02010609060101010101" pitchFamily="49" charset="-122"/>
                  <a:ea typeface="黑体" panose="02010609060101010101" pitchFamily="49" charset="-122"/>
                </a:endParaRPr>
              </a:p>
              <a:p>
                <a:pPr marL="0" indent="0">
                  <a:buNone/>
                </a:pPr>
                <a:endParaRPr lang="en-US" altLang="zh-CN" dirty="0" smtClean="0">
                  <a:latin typeface="黑体" panose="02010609060101010101" pitchFamily="49" charset="-122"/>
                  <a:ea typeface="黑体" panose="02010609060101010101" pitchFamily="49" charset="-122"/>
                </a:endParaRPr>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86" y="7710"/>
                <a:ext cx="12181114" cy="6763203"/>
              </a:xfrm>
              <a:blipFill rotWithShape="0">
                <a:blip r:embed="rId1"/>
                <a:stretch>
                  <a:fillRect l="-901" t="-90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886" y="0"/>
                <a:ext cx="12181114" cy="6770913"/>
              </a:xfrm>
            </p:spPr>
            <p:txBody>
              <a:bodyPr>
                <a:normAutofit lnSpcReduction="10000"/>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den>
                      </m:f>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oMath>
                  </m:oMathPara>
                </a14:m>
                <a:endParaRPr lang="en-US" altLang="zh-CN" dirty="0" smtClean="0"/>
              </a:p>
              <a:p>
                <a:pPr marL="0" indent="0">
                  <a:lnSpc>
                    <a:spcPct val="150000"/>
                  </a:lnSpc>
                  <a:buNone/>
                </a:pPr>
                <a:r>
                  <a:rPr lang="en-US" altLang="zh-CN" dirty="0" smtClean="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2</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6</m:t>
                                    </m:r>
                                  </m:e>
                                </m:mr>
                                <m:mr>
                                  <m:e>
                                    <m:r>
                                      <a:rPr lang="en-US" altLang="zh-CN" b="0" i="1" smtClean="0">
                                        <a:solidFill>
                                          <a:schemeClr val="tx1"/>
                                        </a:solidFill>
                                        <a:latin typeface="Cambria Math" panose="02040503050406030204" pitchFamily="18" charset="0"/>
                                        <a:ea typeface="Cambria Math" panose="02040503050406030204" pitchFamily="18" charset="0"/>
                                      </a:rPr>
                                      <m:t>8</m:t>
                                    </m:r>
                                  </m:e>
                                </m:mr>
                              </m:m>
                            </m:e>
                          </m:mr>
                        </m:m>
                      </m:e>
                    </m:d>
                    <m:r>
                      <a:rPr lang="en-US" altLang="zh-CN" b="0" i="0"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12</m:t>
                        </m:r>
                      </m:num>
                      <m:den>
                        <m:r>
                          <a:rPr lang="en-US" altLang="zh-CN" b="0" i="1" smtClean="0">
                            <a:solidFill>
                              <a:schemeClr val="tx1"/>
                            </a:solidFill>
                            <a:latin typeface="Cambria Math" panose="02040503050406030204" pitchFamily="18" charset="0"/>
                            <a:ea typeface="Cambria Math" panose="02040503050406030204" pitchFamily="18" charset="0"/>
                          </a:rPr>
                          <m:t>4</m:t>
                        </m:r>
                      </m:den>
                    </m:f>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
                      </m:e>
                    </m:d>
                    <m:r>
                      <a:rPr lang="en-US" altLang="zh-CN" b="0" i="0"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−32</m:t>
                        </m:r>
                      </m:num>
                      <m:den>
                        <m:r>
                          <a:rPr lang="en-US" altLang="zh-CN" b="0" i="1" smtClean="0">
                            <a:solidFill>
                              <a:schemeClr val="tx1"/>
                            </a:solidFill>
                            <a:latin typeface="Cambria Math" panose="02040503050406030204" pitchFamily="18" charset="0"/>
                            <a:ea typeface="Cambria Math" panose="02040503050406030204" pitchFamily="18" charset="0"/>
                          </a:rPr>
                          <m:t>16</m:t>
                        </m:r>
                      </m:den>
                    </m:f>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2</m:t>
                                    </m:r>
                                  </m:e>
                                </m:mr>
                                <m:mr>
                                  <m:e>
                                    <m:r>
                                      <a:rPr lang="en-US" altLang="zh-CN" b="0" i="1" smtClean="0">
                                        <a:solidFill>
                                          <a:schemeClr val="tx1"/>
                                        </a:solidFill>
                                        <a:latin typeface="Cambria Math" panose="02040503050406030204" pitchFamily="18" charset="0"/>
                                        <a:ea typeface="Cambria Math" panose="02040503050406030204" pitchFamily="18" charset="0"/>
                                      </a:rPr>
                                      <m:t>2</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2</m:t>
                                    </m:r>
                                  </m:e>
                                </m:mr>
                                <m:mr>
                                  <m:e>
                                    <m:r>
                                      <a:rPr lang="en-US" altLang="zh-CN" b="0" i="1" smtClean="0">
                                        <a:solidFill>
                                          <a:schemeClr val="tx1"/>
                                        </a:solidFill>
                                        <a:latin typeface="Cambria Math" panose="02040503050406030204" pitchFamily="18" charset="0"/>
                                        <a:ea typeface="Cambria Math" panose="02040503050406030204" pitchFamily="18" charset="0"/>
                                      </a:rPr>
                                      <m:t>−2</m:t>
                                    </m:r>
                                  </m:e>
                                </m:mr>
                              </m:m>
                            </m:e>
                          </m:mr>
                        </m:m>
                      </m:e>
                    </m:d>
                  </m:oMath>
                </a14:m>
                <a:endParaRPr lang="en-US" altLang="zh-CN" dirty="0" smtClean="0"/>
              </a:p>
              <a:p>
                <a:pPr marL="0" indent="0">
                  <a:lnSpc>
                    <a:spcPct val="150000"/>
                  </a:lnSpc>
                  <a:buNone/>
                </a:pPr>
                <a:r>
                  <a:rPr lang="en-US" altLang="zh-CN" dirty="0"/>
                  <a:t> </a:t>
                </a:r>
                <a:r>
                  <a:rPr lang="en-US" altLang="zh-CN" dirty="0" smtClean="0"/>
                  <a:t>    </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mr>
                        </m:m>
                      </m:e>
                    </m:d>
                  </m:oMath>
                </a14:m>
                <a:r>
                  <a:rPr lang="en-US" altLang="zh-CN" dirty="0" smtClean="0"/>
                  <a:t>.</a:t>
                </a:r>
              </a:p>
              <a:p>
                <a:pPr marL="0" indent="0">
                  <a:lnSpc>
                    <a:spcPct val="150000"/>
                  </a:lnSpc>
                  <a:buNone/>
                </a:pPr>
                <a:r>
                  <a:rPr lang="zh-CN" altLang="en-US" dirty="0" smtClean="0">
                    <a:latin typeface="黑体" panose="02010609060101010101" pitchFamily="49" charset="-122"/>
                    <a:ea typeface="黑体" panose="02010609060101010101" pitchFamily="49" charset="-122"/>
                  </a:rPr>
                  <a:t>易证，</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oMath>
                </a14:m>
                <a:r>
                  <a:rPr lang="zh-CN" altLang="en-US" dirty="0" smtClean="0">
                    <a:latin typeface="黑体" panose="02010609060101010101" pitchFamily="49" charset="-122"/>
                    <a:ea typeface="黑体" panose="02010609060101010101" pitchFamily="49" charset="-122"/>
                  </a:rPr>
                  <a:t>为正交向量组，且与</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3</m:t>
                        </m:r>
                      </m:sub>
                    </m:sSub>
                  </m:oMath>
                </a14:m>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可相互线性表示</a:t>
                </a:r>
                <a:r>
                  <a:rPr lang="en-US" altLang="zh-CN" dirty="0" smtClean="0">
                    <a:latin typeface="黑体" panose="02010609060101010101" pitchFamily="49" charset="-122"/>
                    <a:ea typeface="黑体" panose="02010609060101010101" pitchFamily="49" charset="-122"/>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86" y="0"/>
                <a:ext cx="12181114" cy="6770913"/>
              </a:xfrm>
              <a:blipFill rotWithShape="0">
                <a:blip r:embed="rId1"/>
                <a:stretch>
                  <a:fillRect l="-105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29482"/>
                <a:ext cx="12192000" cy="6752318"/>
              </a:xfrm>
            </p:spPr>
            <p:txBody>
              <a:bodyPr>
                <a:normAutofit lnSpcReduction="10000"/>
              </a:bodyPr>
              <a:lstStyle/>
              <a:p>
                <a:pPr marL="0" indent="0">
                  <a:lnSpc>
                    <a:spcPct val="100000"/>
                  </a:lnSpc>
                  <a:buNone/>
                </a:pPr>
                <a:r>
                  <a:rPr lang="zh-CN" altLang="en-US" dirty="0" smtClean="0">
                    <a:solidFill>
                      <a:srgbClr val="C00000"/>
                    </a:solidFill>
                    <a:latin typeface="黑体" panose="02010609060101010101" pitchFamily="49" charset="-122"/>
                    <a:ea typeface="黑体" panose="02010609060101010101" pitchFamily="49" charset="-122"/>
                  </a:rPr>
                  <a:t>例 </a:t>
                </a:r>
                <a:r>
                  <a:rPr lang="en-US" altLang="zh-CN" dirty="0" smtClean="0">
                    <a:solidFill>
                      <a:srgbClr val="C00000"/>
                    </a:solidFill>
                    <a:latin typeface="黑体" panose="02010609060101010101" pitchFamily="49" charset="-122"/>
                    <a:ea typeface="黑体" panose="02010609060101010101" pitchFamily="49" charset="-122"/>
                  </a:rPr>
                  <a:t>2 </a:t>
                </a:r>
                <a:r>
                  <a:rPr lang="zh-CN" altLang="en-US" dirty="0" smtClean="0">
                    <a:latin typeface="黑体" panose="02010609060101010101" pitchFamily="49" charset="-122"/>
                    <a:ea typeface="黑体" panose="02010609060101010101" pitchFamily="49" charset="-122"/>
                  </a:rPr>
                  <a:t>试将</a:t>
                </a:r>
                <a14:m>
                  <m:oMath xmlns:m="http://schemas.openxmlformats.org/officeDocument/2006/math">
                    <m:sSup>
                      <m:sSupPr>
                        <m:ctrlPr>
                          <a:rPr lang="en-US" altLang="zh-CN" i="1" smtClean="0">
                            <a:latin typeface="Cambria Math" panose="02040503050406030204" pitchFamily="18" charset="0"/>
                            <a:ea typeface="黑体" panose="02010609060101010101" pitchFamily="49" charset="-122"/>
                          </a:rPr>
                        </m:ctrlPr>
                      </m:sSupPr>
                      <m:e>
                        <m:r>
                          <a:rPr lang="en-US" altLang="zh-CN" b="0" i="1" smtClean="0">
                            <a:latin typeface="Cambria Math" panose="02040503050406030204" pitchFamily="18" charset="0"/>
                            <a:ea typeface="黑体" panose="02010609060101010101" pitchFamily="49" charset="-122"/>
                          </a:rPr>
                          <m:t>𝑅</m:t>
                        </m:r>
                      </m:e>
                      <m:sup>
                        <m:r>
                          <a:rPr lang="en-US" altLang="zh-CN" b="0" i="1" smtClean="0">
                            <a:latin typeface="Cambria Math" panose="02040503050406030204" pitchFamily="18" charset="0"/>
                            <a:ea typeface="黑体" panose="02010609060101010101" pitchFamily="49" charset="-122"/>
                          </a:rPr>
                          <m:t>3</m:t>
                        </m:r>
                      </m:sup>
                    </m:sSup>
                  </m:oMath>
                </a14:m>
                <a:r>
                  <a:rPr lang="zh-CN" altLang="en-US" dirty="0" smtClean="0">
                    <a:solidFill>
                      <a:schemeClr val="tx1"/>
                    </a:solidFill>
                    <a:latin typeface="黑体" panose="02010609060101010101" pitchFamily="49" charset="-122"/>
                    <a:ea typeface="黑体" panose="02010609060101010101" pitchFamily="49" charset="-122"/>
                  </a:rPr>
                  <a:t>的一组基</a:t>
                </a:r>
                <a14:m>
                  <m:oMath xmlns:m="http://schemas.openxmlformats.org/officeDocument/2006/math">
                    <m:sSub>
                      <m:sSubPr>
                        <m:ctrlPr>
                          <a:rPr lang="en-US" altLang="zh-CN" i="1" smtClean="0">
                            <a:solidFill>
                              <a:schemeClr val="tx1"/>
                            </a:solidFill>
                            <a:latin typeface="Cambria Math" panose="02040503050406030204" pitchFamily="18" charset="0"/>
                            <a:ea typeface="黑体" panose="02010609060101010101" pitchFamily="49" charset="-122"/>
                          </a:rPr>
                        </m:ctrlPr>
                      </m:sSubPr>
                      <m:e>
                        <m:r>
                          <a:rPr lang="zh-CN" altLang="en-US" i="1" smtClean="0">
                            <a:solidFill>
                              <a:schemeClr val="tx1"/>
                            </a:solidFill>
                            <a:latin typeface="Cambria Math" panose="02040503050406030204" pitchFamily="18" charset="0"/>
                            <a:ea typeface="黑体" panose="02010609060101010101" pitchFamily="49" charset="-122"/>
                          </a:rPr>
                          <m:t>𝛼</m:t>
                        </m:r>
                      </m:e>
                      <m:sub>
                        <m:r>
                          <a:rPr lang="en-US" altLang="zh-CN" b="0" i="1" smtClean="0">
                            <a:solidFill>
                              <a:schemeClr val="tx1"/>
                            </a:solidFill>
                            <a:latin typeface="Cambria Math" panose="02040503050406030204" pitchFamily="18" charset="0"/>
                            <a:ea typeface="黑体" panose="02010609060101010101" pitchFamily="49" charset="-122"/>
                          </a:rPr>
                          <m:t>1</m:t>
                        </m:r>
                      </m:sub>
                    </m:sSub>
                    <m:r>
                      <a:rPr lang="zh-CN" altLang="en-US" b="0" i="1" smtClean="0">
                        <a:solidFill>
                          <a:schemeClr val="tx1"/>
                        </a:solidFill>
                        <a:latin typeface="Cambria Math" panose="02040503050406030204" pitchFamily="18" charset="0"/>
                        <a:ea typeface="黑体" panose="02010609060101010101" pitchFamily="49" charset="-122"/>
                      </a:rPr>
                      <m:t>，</m:t>
                    </m:r>
                    <m:sSub>
                      <m:sSubPr>
                        <m:ctrlPr>
                          <a:rPr lang="en-US" altLang="zh-CN" i="1" smtClean="0">
                            <a:solidFill>
                              <a:schemeClr val="tx1"/>
                            </a:solidFill>
                            <a:latin typeface="Cambria Math" panose="02040503050406030204" pitchFamily="18" charset="0"/>
                            <a:ea typeface="黑体" panose="02010609060101010101" pitchFamily="49" charset="-122"/>
                          </a:rPr>
                        </m:ctrlPr>
                      </m:sSubPr>
                      <m:e>
                        <m:r>
                          <a:rPr lang="zh-CN" altLang="en-US" i="1" smtClean="0">
                            <a:solidFill>
                              <a:schemeClr val="tx1"/>
                            </a:solidFill>
                            <a:latin typeface="Cambria Math" panose="02040503050406030204" pitchFamily="18" charset="0"/>
                            <a:ea typeface="黑体" panose="02010609060101010101" pitchFamily="49" charset="-122"/>
                          </a:rPr>
                          <m:t>𝛼</m:t>
                        </m:r>
                      </m:e>
                      <m:sub>
                        <m:r>
                          <a:rPr lang="en-US" altLang="zh-CN" b="0" i="1" smtClean="0">
                            <a:solidFill>
                              <a:schemeClr val="tx1"/>
                            </a:solidFill>
                            <a:latin typeface="Cambria Math" panose="02040503050406030204" pitchFamily="18" charset="0"/>
                            <a:ea typeface="黑体" panose="02010609060101010101" pitchFamily="49" charset="-122"/>
                          </a:rPr>
                          <m:t>2</m:t>
                        </m:r>
                      </m:sub>
                    </m:sSub>
                    <m:r>
                      <a:rPr lang="zh-CN" altLang="en-US" b="0" i="1" smtClean="0">
                        <a:solidFill>
                          <a:schemeClr val="tx1"/>
                        </a:solidFill>
                        <a:latin typeface="Cambria Math" panose="02040503050406030204" pitchFamily="18" charset="0"/>
                        <a:ea typeface="黑体" panose="02010609060101010101" pitchFamily="49" charset="-122"/>
                      </a:rPr>
                      <m:t>，</m:t>
                    </m:r>
                    <m:sSub>
                      <m:sSubPr>
                        <m:ctrlPr>
                          <a:rPr lang="en-US" altLang="zh-CN" i="1" smtClean="0">
                            <a:solidFill>
                              <a:schemeClr val="tx1"/>
                            </a:solidFill>
                            <a:latin typeface="Cambria Math" panose="02040503050406030204" pitchFamily="18" charset="0"/>
                            <a:ea typeface="黑体" panose="02010609060101010101" pitchFamily="49" charset="-122"/>
                          </a:rPr>
                        </m:ctrlPr>
                      </m:sSubPr>
                      <m:e>
                        <m:r>
                          <a:rPr lang="zh-CN" altLang="en-US" i="1" smtClean="0">
                            <a:solidFill>
                              <a:schemeClr val="tx1"/>
                            </a:solidFill>
                            <a:latin typeface="Cambria Math" panose="02040503050406030204" pitchFamily="18" charset="0"/>
                            <a:ea typeface="黑体" panose="02010609060101010101" pitchFamily="49" charset="-122"/>
                          </a:rPr>
                          <m:t>𝛼</m:t>
                        </m:r>
                      </m:e>
                      <m:sub>
                        <m:r>
                          <a:rPr lang="en-US" altLang="zh-CN" b="0" i="1" smtClean="0">
                            <a:solidFill>
                              <a:schemeClr val="tx1"/>
                            </a:solidFill>
                            <a:latin typeface="Cambria Math" panose="02040503050406030204" pitchFamily="18" charset="0"/>
                            <a:ea typeface="黑体" panose="02010609060101010101" pitchFamily="49" charset="-122"/>
                          </a:rPr>
                          <m:t>3</m:t>
                        </m:r>
                      </m:sub>
                    </m:sSub>
                  </m:oMath>
                </a14:m>
                <a:r>
                  <a:rPr lang="zh-CN" altLang="en-US" dirty="0" smtClean="0">
                    <a:solidFill>
                      <a:schemeClr val="tx1"/>
                    </a:solidFill>
                    <a:latin typeface="黑体" panose="02010609060101010101" pitchFamily="49" charset="-122"/>
                    <a:ea typeface="黑体" panose="02010609060101010101" pitchFamily="49" charset="-122"/>
                  </a:rPr>
                  <a:t>化为标准正交基，这里</a:t>
                </a:r>
                <a:endParaRPr lang="en-US" altLang="zh-CN" dirty="0" smtClean="0">
                  <a:solidFill>
                    <a:schemeClr val="tx1"/>
                  </a:solidFill>
                  <a:latin typeface="黑体" panose="02010609060101010101" pitchFamily="49" charset="-122"/>
                  <a:ea typeface="黑体" panose="02010609060101010101" pitchFamily="49" charset="-122"/>
                </a:endParaRPr>
              </a:p>
              <a:p>
                <a:pPr marL="0" indent="0">
                  <a:lnSpc>
                    <a:spcPct val="100000"/>
                  </a:lnSpc>
                  <a:buNone/>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1</m:t>
                        </m:r>
                      </m:sub>
                    </m:sSub>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
                      </m:e>
                    </m:d>
                    <m:r>
                      <a:rPr lang="zh-CN" altLang="en-US" b="0" i="1" smtClean="0">
                        <a:solidFill>
                          <a:schemeClr val="tx1"/>
                        </a:solidFill>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2</m:t>
                        </m:r>
                      </m:sub>
                    </m:sSub>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d>
                    <m:r>
                      <a:rPr lang="zh-CN" altLang="en-US" b="0" i="1" smtClean="0">
                        <a:solidFill>
                          <a:schemeClr val="tx1"/>
                        </a:solidFill>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3</m:t>
                        </m:r>
                      </m:sub>
                    </m:sSub>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
                      </m:e>
                    </m:d>
                  </m:oMath>
                </a14:m>
                <a:r>
                  <a:rPr lang="en-US" altLang="zh-CN" dirty="0" smtClean="0">
                    <a:latin typeface="黑体" panose="02010609060101010101" pitchFamily="49" charset="-122"/>
                    <a:ea typeface="黑体" panose="02010609060101010101" pitchFamily="49" charset="-122"/>
                  </a:rPr>
                  <a:t>.</a:t>
                </a:r>
              </a:p>
              <a:p>
                <a:pPr marL="0" indent="0">
                  <a:lnSpc>
                    <a:spcPct val="100000"/>
                  </a:lnSpc>
                  <a:buNone/>
                </a:pPr>
                <a:r>
                  <a:rPr lang="zh-CN" altLang="en-US" dirty="0" smtClean="0">
                    <a:solidFill>
                      <a:srgbClr val="C00000"/>
                    </a:solidFill>
                    <a:latin typeface="黑体" panose="02010609060101010101" pitchFamily="49" charset="-122"/>
                    <a:ea typeface="黑体" panose="02010609060101010101" pitchFamily="49" charset="-122"/>
                  </a:rPr>
                  <a:t>解： </a:t>
                </a:r>
                <a:r>
                  <a:rPr lang="zh-CN" altLang="en-US" dirty="0" smtClean="0">
                    <a:latin typeface="黑体" panose="02010609060101010101" pitchFamily="49" charset="-122"/>
                    <a:ea typeface="黑体" panose="02010609060101010101" pitchFamily="49" charset="-122"/>
                  </a:rPr>
                  <a:t>正交化：</a:t>
                </a:r>
                <a:endParaRPr lang="en-US" altLang="zh-CN" dirty="0" smtClean="0">
                  <a:latin typeface="黑体" panose="02010609060101010101" pitchFamily="49" charset="-122"/>
                  <a:ea typeface="黑体" panose="02010609060101010101" pitchFamily="49" charset="-122"/>
                </a:endParaRPr>
              </a:p>
              <a:p>
                <a:pPr marL="0" indent="0">
                  <a:lnSpc>
                    <a:spcPct val="10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黑体" panose="02010609060101010101" pitchFamily="49" charset="-122"/>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1</m:t>
                        </m:r>
                      </m:sub>
                    </m:sSub>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
                      </m:e>
                    </m:d>
                  </m:oMath>
                </a14:m>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0" indent="0">
                  <a:lnSpc>
                    <a:spcPct val="10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d>
                    <m:r>
                      <a:rPr lang="en-US" altLang="zh-CN" b="0" i="0"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1</m:t>
                        </m:r>
                      </m:num>
                      <m:den>
                        <m:r>
                          <a:rPr lang="en-US" altLang="zh-CN" b="0" i="1" smtClean="0">
                            <a:solidFill>
                              <a:schemeClr val="tx1"/>
                            </a:solidFill>
                            <a:latin typeface="Cambria Math" panose="02040503050406030204" pitchFamily="18" charset="0"/>
                            <a:ea typeface="Cambria Math" panose="02040503050406030204" pitchFamily="18" charset="0"/>
                          </a:rPr>
                          <m:t>2</m:t>
                        </m:r>
                      </m:den>
                    </m:f>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
                      </m:e>
                    </m:d>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r>
                                <a:rPr lang="en-US" altLang="zh-CN" b="0" i="1" smtClean="0">
                                  <a:solidFill>
                                    <a:schemeClr val="tx1"/>
                                  </a:solidFill>
                                  <a:latin typeface="Cambria Math" panose="02040503050406030204" pitchFamily="18" charset="0"/>
                                  <a:ea typeface="Cambria Math" panose="02040503050406030204" pitchFamily="18" charset="0"/>
                                </a:rPr>
                                <m:t>/2</m:t>
                              </m:r>
                            </m:e>
                          </m:mr>
                          <m:mr>
                            <m:e>
                              <m:r>
                                <a:rPr lang="en-US" altLang="zh-CN" b="0" i="1" smtClean="0">
                                  <a:solidFill>
                                    <a:schemeClr val="tx1"/>
                                  </a:solidFill>
                                  <a:latin typeface="Cambria Math" panose="02040503050406030204" pitchFamily="18" charset="0"/>
                                  <a:ea typeface="Cambria Math" panose="02040503050406030204" pitchFamily="18" charset="0"/>
                                </a:rPr>
                                <m:t>−1/2</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d>
                  </m:oMath>
                </a14:m>
                <a:r>
                  <a:rPr lang="en-US" altLang="zh-CN" dirty="0" smtClean="0">
                    <a:latin typeface="黑体" panose="02010609060101010101" pitchFamily="49" charset="-122"/>
                    <a:ea typeface="黑体" panose="02010609060101010101" pitchFamily="49" charset="-122"/>
                  </a:rPr>
                  <a:t>,</a:t>
                </a:r>
              </a:p>
              <a:p>
                <a:pPr marL="0" indent="0">
                  <a:lnSpc>
                    <a:spcPct val="100000"/>
                  </a:lnSpc>
                  <a:buNone/>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den>
                      </m:f>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oMath>
                  </m:oMathPara>
                </a14:m>
                <a:endParaRPr lang="en-US" altLang="zh-CN" b="0" i="1" dirty="0" smtClean="0">
                  <a:latin typeface="黑体" panose="02010609060101010101" pitchFamily="49" charset="-122"/>
                  <a:ea typeface="黑体" panose="02010609060101010101" pitchFamily="49" charset="-122"/>
                </a:endParaRPr>
              </a:p>
              <a:p>
                <a:pPr marL="0" indent="0">
                  <a:lnSpc>
                    <a:spcPct val="100000"/>
                  </a:lnSpc>
                  <a:buNone/>
                </a:pP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
                      </m:e>
                    </m:d>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−1</m:t>
                        </m:r>
                      </m:num>
                      <m:den>
                        <m:r>
                          <a:rPr lang="en-US" altLang="zh-CN" b="0" i="1" smtClean="0">
                            <a:solidFill>
                              <a:schemeClr val="tx1"/>
                            </a:solidFill>
                            <a:latin typeface="Cambria Math" panose="02040503050406030204" pitchFamily="18" charset="0"/>
                            <a:ea typeface="Cambria Math" panose="02040503050406030204" pitchFamily="18" charset="0"/>
                          </a:rPr>
                          <m:t>2</m:t>
                        </m:r>
                      </m:den>
                    </m:f>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r>
                            <m:e>
                              <m:r>
                                <a:rPr lang="en-US" altLang="zh-CN" b="0" i="1" smtClean="0">
                                  <a:solidFill>
                                    <a:schemeClr val="tx1"/>
                                  </a:solidFill>
                                  <a:latin typeface="Cambria Math" panose="02040503050406030204" pitchFamily="18" charset="0"/>
                                  <a:ea typeface="Cambria Math" panose="02040503050406030204" pitchFamily="18" charset="0"/>
                                </a:rPr>
                                <m:t>0</m:t>
                              </m:r>
                            </m:e>
                          </m:mr>
                        </m:m>
                      </m:e>
                    </m:d>
                    <m:r>
                      <a:rPr lang="en-US" altLang="zh-CN" b="0" i="1" smtClean="0">
                        <a:solidFill>
                          <a:schemeClr val="tx1"/>
                        </a:solidFill>
                        <a:latin typeface="Cambria Math" panose="02040503050406030204" pitchFamily="18" charset="0"/>
                        <a:ea typeface="Cambria Math" panose="02040503050406030204" pitchFamily="18" charset="0"/>
                      </a:rPr>
                      <m:t>−</m:t>
                    </m:r>
                    <m:f>
                      <m:fPr>
                        <m:ctrlPr>
                          <a:rPr lang="en-US" altLang="zh-CN" b="0" i="1" smtClean="0">
                            <a:solidFill>
                              <a:schemeClr val="tx1"/>
                            </a:solidFill>
                            <a:latin typeface="Cambria Math" panose="02040503050406030204" pitchFamily="18" charset="0"/>
                            <a:ea typeface="Cambria Math" panose="02040503050406030204" pitchFamily="18" charset="0"/>
                          </a:rPr>
                        </m:ctrlPr>
                      </m:fPr>
                      <m:num>
                        <m:r>
                          <a:rPr lang="en-US" altLang="zh-CN" b="0" i="1" smtClean="0">
                            <a:solidFill>
                              <a:schemeClr val="tx1"/>
                            </a:solidFill>
                            <a:latin typeface="Cambria Math" panose="02040503050406030204" pitchFamily="18" charset="0"/>
                            <a:ea typeface="Cambria Math" panose="02040503050406030204" pitchFamily="18" charset="0"/>
                          </a:rPr>
                          <m:t>−1/2</m:t>
                        </m:r>
                      </m:num>
                      <m:den>
                        <m:r>
                          <a:rPr lang="en-US" altLang="zh-CN" b="0" i="1" smtClean="0">
                            <a:solidFill>
                              <a:schemeClr val="tx1"/>
                            </a:solidFill>
                            <a:latin typeface="Cambria Math" panose="02040503050406030204" pitchFamily="18" charset="0"/>
                            <a:ea typeface="Cambria Math" panose="02040503050406030204" pitchFamily="18" charset="0"/>
                          </a:rPr>
                          <m:t>3/2</m:t>
                        </m:r>
                      </m:den>
                    </m:f>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1</m:t>
                              </m:r>
                              <m:r>
                                <a:rPr lang="en-US" altLang="zh-CN" b="0" i="1" smtClean="0">
                                  <a:solidFill>
                                    <a:schemeClr val="tx1"/>
                                  </a:solidFill>
                                  <a:latin typeface="Cambria Math" panose="02040503050406030204" pitchFamily="18" charset="0"/>
                                  <a:ea typeface="Cambria Math" panose="02040503050406030204" pitchFamily="18" charset="0"/>
                                </a:rPr>
                                <m:t>/2</m:t>
                              </m:r>
                            </m:e>
                          </m:mr>
                          <m:mr>
                            <m:e>
                              <m:r>
                                <a:rPr lang="en-US" altLang="zh-CN" b="0" i="1" smtClean="0">
                                  <a:solidFill>
                                    <a:schemeClr val="tx1"/>
                                  </a:solidFill>
                                  <a:latin typeface="Cambria Math" panose="02040503050406030204" pitchFamily="18" charset="0"/>
                                  <a:ea typeface="Cambria Math" panose="02040503050406030204" pitchFamily="18" charset="0"/>
                                </a:rPr>
                                <m:t>−1/2</m:t>
                              </m:r>
                            </m:e>
                          </m:mr>
                          <m:mr>
                            <m:e>
                              <m:r>
                                <a:rPr lang="en-US" altLang="zh-CN" b="0" i="1" smtClean="0">
                                  <a:solidFill>
                                    <a:schemeClr val="tx1"/>
                                  </a:solidFill>
                                  <a:latin typeface="Cambria Math" panose="02040503050406030204" pitchFamily="18" charset="0"/>
                                  <a:ea typeface="Cambria Math" panose="02040503050406030204" pitchFamily="18" charset="0"/>
                                </a:rPr>
                                <m:t>1</m:t>
                              </m:r>
                            </m:e>
                          </m:mr>
                        </m:m>
                      </m:e>
                    </m:d>
                    <m:r>
                      <a:rPr lang="en-US" altLang="zh-CN" dirty="0">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1/3</m:t>
                              </m:r>
                            </m:e>
                          </m:mr>
                          <m:mr>
                            <m:e>
                              <m:r>
                                <a:rPr lang="en-US" altLang="zh-CN" b="0" i="1" smtClean="0">
                                  <a:solidFill>
                                    <a:schemeClr val="tx1"/>
                                  </a:solidFill>
                                  <a:latin typeface="Cambria Math" panose="02040503050406030204" pitchFamily="18" charset="0"/>
                                  <a:ea typeface="Cambria Math" panose="02040503050406030204" pitchFamily="18" charset="0"/>
                                </a:rPr>
                                <m:t>1/3</m:t>
                              </m:r>
                            </m:e>
                          </m:mr>
                          <m:mr>
                            <m:e>
                              <m:r>
                                <a:rPr lang="en-US" altLang="zh-CN" b="0" i="1" smtClean="0">
                                  <a:solidFill>
                                    <a:schemeClr val="tx1"/>
                                  </a:solidFill>
                                  <a:latin typeface="Cambria Math" panose="02040503050406030204" pitchFamily="18" charset="0"/>
                                  <a:ea typeface="Cambria Math" panose="02040503050406030204" pitchFamily="18" charset="0"/>
                                </a:rPr>
                                <m:t>1/3</m:t>
                              </m:r>
                            </m:e>
                          </m:mr>
                        </m:m>
                      </m:e>
                    </m:d>
                  </m:oMath>
                </a14:m>
                <a:r>
                  <a:rPr lang="en-US" altLang="zh-CN" dirty="0" smtClean="0">
                    <a:latin typeface="黑体" panose="02010609060101010101" pitchFamily="49" charset="-122"/>
                    <a:ea typeface="黑体" panose="02010609060101010101" pitchFamily="49" charset="-122"/>
                  </a:rPr>
                  <a:t>.</a:t>
                </a:r>
              </a:p>
              <a:p>
                <a:pPr marL="0" indent="0">
                  <a:buNone/>
                </a:pPr>
                <a:endParaRPr lang="en-US" altLang="zh-CN" dirty="0" smtClean="0">
                  <a:latin typeface="黑体" panose="02010609060101010101" pitchFamily="49" charset="-122"/>
                  <a:ea typeface="黑体" panose="02010609060101010101" pitchFamily="49" charset="-122"/>
                </a:endParaRPr>
              </a:p>
              <a:p>
                <a:pPr marL="0" indent="0">
                  <a:buNone/>
                </a:pPr>
                <a:endParaRPr lang="en-US" altLang="zh-CN" dirty="0" smtClean="0">
                  <a:latin typeface="黑体" panose="02010609060101010101" pitchFamily="49" charset="-122"/>
                  <a:ea typeface="黑体" panose="02010609060101010101" pitchFamily="49" charset="-122"/>
                </a:endParaRPr>
              </a:p>
              <a:p>
                <a:pPr marL="0" indent="0">
                  <a:buNone/>
                </a:pPr>
                <a:endParaRPr lang="zh-CN" altLang="en-US" dirty="0">
                  <a:solidFill>
                    <a:srgbClr val="C00000"/>
                  </a:solidFill>
                  <a:latin typeface="黑体" panose="02010609060101010101" pitchFamily="49" charset="-122"/>
                  <a:ea typeface="黑体" panose="0201060906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29482"/>
                <a:ext cx="12192000" cy="6752318"/>
              </a:xfrm>
              <a:blipFill rotWithShape="0">
                <a:blip r:embed="rId1"/>
                <a:stretch>
                  <a:fillRect l="-1000" t="-180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6200" y="0"/>
                <a:ext cx="12115800" cy="6752318"/>
              </a:xfrm>
            </p:spPr>
            <p:txBody>
              <a:bodyPr/>
              <a:lstStyle/>
              <a:p>
                <a:pPr marL="0" indent="0">
                  <a:lnSpc>
                    <a:spcPct val="100000"/>
                  </a:lnSpc>
                  <a:buNone/>
                </a:pPr>
                <a:r>
                  <a:rPr lang="zh-CN" altLang="en-US" dirty="0" smtClean="0">
                    <a:latin typeface="黑体" panose="02010609060101010101" pitchFamily="49" charset="-122"/>
                    <a:ea typeface="黑体" panose="02010609060101010101" pitchFamily="49" charset="-122"/>
                  </a:rPr>
                  <a:t>再单位化：</a:t>
                </a:r>
                <a:endParaRPr lang="en-US" altLang="zh-CN" dirty="0" smtClean="0">
                  <a:latin typeface="黑体" panose="02010609060101010101" pitchFamily="49" charset="-122"/>
                  <a:ea typeface="黑体" panose="02010609060101010101" pitchFamily="49" charset="-122"/>
                </a:endParaRPr>
              </a:p>
              <a:p>
                <a:pPr marL="0" indent="0">
                  <a:lnSpc>
                    <a:spcPct val="10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1</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num>
                      <m:den>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2</m:t>
                                  </m:r>
                                </m:e>
                              </m:rad>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m:t>
                              </m:r>
                            </m:e>
                          </m:mr>
                          <m:mr>
                            <m:e>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2</m:t>
                                  </m:r>
                                </m:e>
                              </m:rad>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m:t>
                              </m:r>
                            </m:e>
                          </m:mr>
                          <m:mr>
                            <m:e>
                              <m:r>
                                <a:rPr lang="en-US" altLang="zh-CN" b="0" i="1" smtClean="0">
                                  <a:latin typeface="Cambria Math" panose="02040503050406030204" pitchFamily="18" charset="0"/>
                                  <a:ea typeface="Cambria Math" panose="02040503050406030204" pitchFamily="18" charset="0"/>
                                </a:rPr>
                                <m:t>0</m:t>
                              </m:r>
                            </m:e>
                          </m:mr>
                        </m:m>
                      </m:e>
                    </m:d>
                  </m:oMath>
                </a14:m>
                <a:r>
                  <a:rPr lang="en-US" altLang="zh-CN" dirty="0" smtClean="0">
                    <a:latin typeface="黑体" panose="02010609060101010101" pitchFamily="49" charset="-122"/>
                    <a:ea typeface="黑体" panose="02010609060101010101" pitchFamily="49" charset="-122"/>
                  </a:rPr>
                  <a:t>,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2</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num>
                      <m:den>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den>
                    </m:f>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6</m:t>
                                  </m:r>
                                </m:e>
                              </m:rad>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e>
                          </m:mr>
                          <m:mr>
                            <m:e>
                              <m:r>
                                <a:rPr lang="en-US" altLang="zh-CN" b="0" i="1" smtClean="0">
                                  <a:latin typeface="Cambria Math" panose="02040503050406030204" pitchFamily="18" charset="0"/>
                                  <a:ea typeface="Cambria Math" panose="02040503050406030204" pitchFamily="18" charset="0"/>
                                </a:rPr>
                                <m:t>−</m:t>
                              </m:r>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6</m:t>
                                  </m:r>
                                </m:e>
                              </m:rad>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e>
                          </m:mr>
                          <m:mr>
                            <m:e>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6</m:t>
                                  </m:r>
                                </m:e>
                              </m:rad>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m:t>
                              </m:r>
                            </m:e>
                          </m:mr>
                        </m:m>
                      </m:e>
                    </m:d>
                  </m:oMath>
                </a14:m>
                <a:r>
                  <a:rPr lang="en-US" altLang="zh-CN" dirty="0" smtClean="0">
                    <a:latin typeface="黑体" panose="02010609060101010101" pitchFamily="49" charset="-122"/>
                    <a:ea typeface="黑体" panose="02010609060101010101" pitchFamily="49" charset="-122"/>
                  </a:rPr>
                  <a:t>,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3</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num>
                      <m:den>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e>
                        </m:d>
                      </m:den>
                    </m:f>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r>
                                <m:rPr>
                                  <m:brk m:alnAt="7"/>
                                </m:rPr>
                                <a:rPr lang="en-US" altLang="zh-CN" b="0" i="1" smtClean="0">
                                  <a:latin typeface="Cambria Math" panose="02040503050406030204" pitchFamily="18" charset="0"/>
                                  <a:ea typeface="Cambria Math" panose="02040503050406030204" pitchFamily="18" charset="0"/>
                                </a:rPr>
                                <m:t>−</m:t>
                              </m:r>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3</m:t>
                                  </m:r>
                                </m:e>
                              </m:rad>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m:t>
                              </m:r>
                            </m:e>
                          </m:mr>
                          <m:mr>
                            <m:e>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3</m:t>
                                  </m:r>
                                </m:e>
                              </m:rad>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m:t>
                              </m:r>
                            </m:e>
                          </m:mr>
                          <m:mr>
                            <m:e>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3</m:t>
                                  </m:r>
                                </m:e>
                              </m:rad>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m:t>
                              </m:r>
                            </m:e>
                          </m:mr>
                        </m:m>
                      </m:e>
                    </m:d>
                  </m:oMath>
                </a14:m>
                <a:r>
                  <a:rPr lang="en-US" altLang="zh-CN" dirty="0" smtClean="0">
                    <a:latin typeface="黑体" panose="02010609060101010101" pitchFamily="49" charset="-122"/>
                    <a:ea typeface="黑体" panose="02010609060101010101" pitchFamily="49" charset="-122"/>
                  </a:rPr>
                  <a:t>.</a:t>
                </a:r>
              </a:p>
              <a:p>
                <a:pPr marL="0" indent="0">
                  <a:lnSpc>
                    <a:spcPct val="100000"/>
                  </a:lnSpc>
                  <a:buNone/>
                </a:pPr>
                <a:r>
                  <a:rPr lang="zh-CN" altLang="en-US" dirty="0" smtClean="0">
                    <a:latin typeface="黑体" panose="02010609060101010101" pitchFamily="49" charset="-122"/>
                    <a:ea typeface="黑体" panose="02010609060101010101" pitchFamily="49" charset="-122"/>
                  </a:rPr>
                  <a:t>于是，</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1</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3</m:t>
                        </m:r>
                      </m:sub>
                    </m:sSub>
                  </m:oMath>
                </a14:m>
                <a:r>
                  <a:rPr lang="zh-CN" altLang="en-US" dirty="0" smtClean="0">
                    <a:latin typeface="黑体" panose="02010609060101010101" pitchFamily="49" charset="-122"/>
                    <a:ea typeface="黑体" panose="02010609060101010101" pitchFamily="49" charset="-122"/>
                  </a:rPr>
                  <a:t>即为</a:t>
                </a:r>
                <a14:m>
                  <m:oMath xmlns:m="http://schemas.openxmlformats.org/officeDocument/2006/math">
                    <m:sSup>
                      <m:sSupPr>
                        <m:ctrlPr>
                          <a:rPr lang="en-US" altLang="zh-CN" i="1" smtClean="0">
                            <a:latin typeface="Cambria Math" panose="02040503050406030204" pitchFamily="18" charset="0"/>
                            <a:ea typeface="黑体" panose="02010609060101010101" pitchFamily="49" charset="-122"/>
                          </a:rPr>
                        </m:ctrlPr>
                      </m:sSupPr>
                      <m:e>
                        <m:r>
                          <a:rPr lang="en-US" altLang="zh-CN" b="0" i="1" smtClean="0">
                            <a:latin typeface="Cambria Math" panose="02040503050406030204" pitchFamily="18" charset="0"/>
                            <a:ea typeface="黑体" panose="02010609060101010101" pitchFamily="49" charset="-122"/>
                          </a:rPr>
                          <m:t>𝑅</m:t>
                        </m:r>
                      </m:e>
                      <m:sup>
                        <m:r>
                          <a:rPr lang="en-US" altLang="zh-CN" b="0" i="1" smtClean="0">
                            <a:latin typeface="Cambria Math" panose="02040503050406030204" pitchFamily="18" charset="0"/>
                            <a:ea typeface="黑体" panose="02010609060101010101" pitchFamily="49" charset="-122"/>
                          </a:rPr>
                          <m:t>3</m:t>
                        </m:r>
                      </m:sup>
                    </m:sSup>
                  </m:oMath>
                </a14:m>
                <a:r>
                  <a:rPr lang="zh-CN" altLang="en-US" dirty="0" smtClean="0">
                    <a:latin typeface="黑体" panose="02010609060101010101" pitchFamily="49" charset="-122"/>
                    <a:ea typeface="黑体" panose="02010609060101010101" pitchFamily="49" charset="-122"/>
                  </a:rPr>
                  <a:t>一组标准正交基</a:t>
                </a:r>
                <a:r>
                  <a:rPr lang="en-US" altLang="zh-CN" dirty="0" smtClean="0">
                    <a:latin typeface="黑体" panose="02010609060101010101" pitchFamily="49" charset="-122"/>
                    <a:ea typeface="黑体" panose="02010609060101010101" pitchFamily="49" charset="-122"/>
                  </a:rPr>
                  <a:t>.</a:t>
                </a:r>
              </a:p>
              <a:p>
                <a:pPr marL="0" indent="0">
                  <a:lnSpc>
                    <a:spcPct val="150000"/>
                  </a:lnSpc>
                  <a:buNone/>
                </a:pPr>
                <a:endParaRPr lang="en-US" altLang="zh-CN" dirty="0" smtClean="0">
                  <a:latin typeface="黑体" panose="02010609060101010101" pitchFamily="49" charset="-122"/>
                  <a:ea typeface="黑体" panose="02010609060101010101" pitchFamily="49" charset="-122"/>
                </a:endParaRPr>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6200" y="0"/>
                <a:ext cx="12115800" cy="6752318"/>
              </a:xfrm>
              <a:blipFill rotWithShape="0">
                <a:blip r:embed="rId1"/>
                <a:stretch>
                  <a:fillRect l="-1057" t="-90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7086" y="105682"/>
                <a:ext cx="11876314" cy="6610804"/>
              </a:xfrm>
            </p:spPr>
            <p:txBody>
              <a:bodyPr/>
              <a:lstStyle/>
              <a:p>
                <a:pPr marL="0" indent="0">
                  <a:buNone/>
                </a:pPr>
                <a:r>
                  <a:rPr lang="zh-CN" altLang="en-US" dirty="0" smtClean="0">
                    <a:solidFill>
                      <a:srgbClr val="C00000"/>
                    </a:solidFill>
                    <a:latin typeface="黑体" panose="02010609060101010101" pitchFamily="49" charset="-122"/>
                    <a:ea typeface="黑体" panose="02010609060101010101" pitchFamily="49" charset="-122"/>
                  </a:rPr>
                  <a:t>例 </a:t>
                </a:r>
                <a:r>
                  <a:rPr lang="en-US" altLang="zh-CN" dirty="0">
                    <a:solidFill>
                      <a:srgbClr val="C00000"/>
                    </a:solidFill>
                    <a:latin typeface="黑体" panose="02010609060101010101" pitchFamily="49" charset="-122"/>
                    <a:ea typeface="黑体" panose="02010609060101010101" pitchFamily="49" charset="-122"/>
                  </a:rPr>
                  <a:t>3</a:t>
                </a:r>
                <a:r>
                  <a:rPr lang="en-US" altLang="zh-CN"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设线性方程组为</a:t>
                </a:r>
                <a:endParaRPr lang="en-US" altLang="zh-CN" dirty="0" smtClean="0">
                  <a:latin typeface="黑体" panose="02010609060101010101" pitchFamily="49" charset="-122"/>
                  <a:ea typeface="黑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m:rPr>
                                    <m:brk m:alnAt="7"/>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zh-CN" altLang="en-US" b="0" i="1" smtClean="0">
                                    <a:latin typeface="Cambria Math" panose="02040503050406030204" pitchFamily="18" charset="0"/>
                                    <a:ea typeface="Cambria Math" panose="02040503050406030204" pitchFamily="18" charset="0"/>
                                  </a:rPr>
                                  <m:t>，</m:t>
                                </m:r>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e>
                            </m:mr>
                          </m:m>
                        </m:e>
                      </m:d>
                    </m:oMath>
                  </m:oMathPara>
                </a14:m>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）求方程组的解空间的一组标准正交基；</a:t>
                </a:r>
                <a:endParaRPr lang="en-US" altLang="zh-CN" dirty="0" smtClean="0">
                  <a:latin typeface="黑体" panose="02010609060101010101" pitchFamily="49" charset="-122"/>
                  <a:ea typeface="黑体" panose="02010609060101010101" pitchFamily="49" charset="-122"/>
                </a:endParaRPr>
              </a:p>
              <a:p>
                <a:pPr marL="0" indent="0">
                  <a:buNone/>
                </a:pP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）将解空间的标准正交基扩充为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4</m:t>
                        </m:r>
                      </m:sup>
                    </m:sSup>
                  </m:oMath>
                </a14:m>
                <a:r>
                  <a:rPr lang="zh-CN" altLang="en-US" dirty="0" smtClean="0">
                    <a:latin typeface="黑体" panose="02010609060101010101" pitchFamily="49" charset="-122"/>
                    <a:ea typeface="黑体" panose="02010609060101010101" pitchFamily="49" charset="-122"/>
                  </a:rPr>
                  <a:t>的一个标准正交基</a:t>
                </a:r>
                <a:r>
                  <a:rPr lang="en-US" altLang="zh-CN" dirty="0" smtClean="0">
                    <a:latin typeface="黑体" panose="02010609060101010101" pitchFamily="49" charset="-122"/>
                    <a:ea typeface="黑体" panose="02010609060101010101" pitchFamily="49" charset="-122"/>
                  </a:rPr>
                  <a:t>.</a:t>
                </a:r>
              </a:p>
              <a:p>
                <a:pPr marL="0" indent="0">
                  <a:buNone/>
                </a:pPr>
                <a:r>
                  <a:rPr lang="zh-CN" altLang="en-US" dirty="0" smtClean="0">
                    <a:solidFill>
                      <a:srgbClr val="C00000"/>
                    </a:solidFill>
                    <a:latin typeface="黑体" panose="02010609060101010101" pitchFamily="49" charset="-122"/>
                    <a:ea typeface="黑体" panose="02010609060101010101" pitchFamily="49" charset="-122"/>
                  </a:rPr>
                  <a:t>解 </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）线性方程组的基础解系可作为其解空间的基，由</a:t>
                </a:r>
                <a:endParaRPr lang="en-US" altLang="zh-CN" dirty="0" smtClean="0">
                  <a:latin typeface="黑体" panose="02010609060101010101" pitchFamily="49" charset="-122"/>
                  <a:ea typeface="黑体" panose="02010609060101010101" pitchFamily="49" charset="-122"/>
                </a:endParaRPr>
              </a:p>
              <a:p>
                <a:pPr marL="0" indent="0">
                  <a:buNone/>
                </a:pPr>
                <a14:m>
                  <m:oMath xmlns:m="http://schemas.openxmlformats.org/officeDocument/2006/math">
                    <m:d>
                      <m:dPr>
                        <m:ctrlPr>
                          <a:rPr lang="en-US" altLang="zh-CN" i="1" smtClean="0">
                            <a:solidFill>
                              <a:schemeClr val="tx1"/>
                            </a:solidFill>
                            <a:latin typeface="Cambria Math" panose="02040503050406030204" pitchFamily="18" charset="0"/>
                            <a:ea typeface="黑体" panose="02010609060101010101" pitchFamily="49" charset="-122"/>
                          </a:rPr>
                        </m:ctrlPr>
                      </m:dPr>
                      <m:e>
                        <m:m>
                          <m:mPr>
                            <m:mcs>
                              <m:mc>
                                <m:mcPr>
                                  <m:count m:val="1"/>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m:rPr>
                                              <m:brk m:alnAt="7"/>
                                            </m:rPr>
                                            <a:rPr lang="en-US" altLang="zh-CN" b="0" i="1" smtClean="0">
                                              <a:solidFill>
                                                <a:schemeClr val="tx1"/>
                                              </a:solidFill>
                                              <a:latin typeface="Cambria Math" panose="02040503050406030204" pitchFamily="18" charset="0"/>
                                              <a:ea typeface="黑体" panose="02010609060101010101" pitchFamily="49" charset="-122"/>
                                            </a:rPr>
                                            <m:t>1</m:t>
                                          </m:r>
                                        </m:e>
                                        <m:e>
                                          <m:r>
                                            <a:rPr lang="en-US" altLang="zh-CN" b="0" i="1" smtClean="0">
                                              <a:solidFill>
                                                <a:schemeClr val="tx1"/>
                                              </a:solidFill>
                                              <a:latin typeface="Cambria Math" panose="02040503050406030204" pitchFamily="18" charset="0"/>
                                              <a:ea typeface="黑体" panose="02010609060101010101" pitchFamily="49" charset="-122"/>
                                            </a:rPr>
                                            <m:t>1</m:t>
                                          </m:r>
                                        </m:e>
                                      </m:mr>
                                    </m:m>
                                  </m:e>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m:rPr>
                                              <m:brk m:alnAt="7"/>
                                            </m:rPr>
                                            <a:rPr lang="en-US" altLang="zh-CN" b="0" i="1" smtClean="0">
                                              <a:solidFill>
                                                <a:schemeClr val="tx1"/>
                                              </a:solidFill>
                                              <a:latin typeface="Cambria Math" panose="02040503050406030204" pitchFamily="18" charset="0"/>
                                              <a:ea typeface="黑体" panose="02010609060101010101" pitchFamily="49" charset="-122"/>
                                            </a:rPr>
                                            <m:t>0</m:t>
                                          </m:r>
                                        </m:e>
                                        <m:e>
                                          <m:r>
                                            <a:rPr lang="en-US" altLang="zh-CN" b="0" i="1" smtClean="0">
                                              <a:solidFill>
                                                <a:schemeClr val="tx1"/>
                                              </a:solidFill>
                                              <a:latin typeface="Cambria Math" panose="02040503050406030204" pitchFamily="18" charset="0"/>
                                              <a:ea typeface="黑体" panose="02010609060101010101" pitchFamily="49" charset="-122"/>
                                            </a:rPr>
                                            <m:t>1</m:t>
                                          </m:r>
                                        </m:e>
                                      </m:mr>
                                    </m:m>
                                  </m:e>
                                </m:mr>
                              </m:m>
                            </m:e>
                          </m:m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m:rPr>
                                              <m:brk m:alnAt="7"/>
                                            </m:rPr>
                                            <a:rPr lang="en-US" altLang="zh-CN" b="0" i="1" smtClean="0">
                                              <a:solidFill>
                                                <a:schemeClr val="tx1"/>
                                              </a:solidFill>
                                              <a:latin typeface="Cambria Math" panose="02040503050406030204" pitchFamily="18" charset="0"/>
                                              <a:ea typeface="黑体" panose="02010609060101010101" pitchFamily="49" charset="-122"/>
                                            </a:rPr>
                                            <m:t>1</m:t>
                                          </m:r>
                                        </m:e>
                                        <m:e>
                                          <m:r>
                                            <a:rPr lang="en-US" altLang="zh-CN" b="0" i="1" smtClean="0">
                                              <a:solidFill>
                                                <a:schemeClr val="tx1"/>
                                              </a:solidFill>
                                              <a:latin typeface="Cambria Math" panose="02040503050406030204" pitchFamily="18" charset="0"/>
                                              <a:ea typeface="黑体" panose="02010609060101010101" pitchFamily="49" charset="-122"/>
                                            </a:rPr>
                                            <m:t>2</m:t>
                                          </m:r>
                                        </m:e>
                                      </m:mr>
                                    </m:m>
                                  </m:e>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m:rPr>
                                              <m:brk m:alnAt="7"/>
                                            </m:rP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1</m:t>
                                          </m:r>
                                        </m:e>
                                        <m:e>
                                          <m:r>
                                            <a:rPr lang="en-US" altLang="zh-CN" b="0" i="1" smtClean="0">
                                              <a:solidFill>
                                                <a:schemeClr val="tx1"/>
                                              </a:solidFill>
                                              <a:latin typeface="Cambria Math" panose="02040503050406030204" pitchFamily="18" charset="0"/>
                                              <a:ea typeface="黑体" panose="02010609060101010101" pitchFamily="49" charset="-122"/>
                                            </a:rPr>
                                            <m:t>0</m:t>
                                          </m:r>
                                        </m:e>
                                      </m:mr>
                                    </m:m>
                                  </m:e>
                                </m:mr>
                              </m:m>
                            </m:e>
                          </m:mr>
                        </m:m>
                      </m:e>
                    </m:d>
                    <m:groupChr>
                      <m:groupChrPr>
                        <m:chr m:val="→"/>
                        <m:vertJc m:val="bot"/>
                        <m:ctrlPr>
                          <a:rPr lang="en-US" altLang="zh-CN" i="1" smtClean="0">
                            <a:solidFill>
                              <a:schemeClr val="tx1"/>
                            </a:solidFill>
                            <a:latin typeface="Cambria Math" panose="02040503050406030204" pitchFamily="18" charset="0"/>
                            <a:ea typeface="黑体" panose="02010609060101010101" pitchFamily="49" charset="-122"/>
                          </a:rPr>
                        </m:ctrlPr>
                      </m:groupChrPr>
                      <m:e>
                        <m:r>
                          <m:rPr>
                            <m:brk m:alnAt="2"/>
                          </m:rPr>
                          <a:rPr lang="en-US" altLang="zh-CN" b="0" i="1" smtClean="0">
                            <a:solidFill>
                              <a:schemeClr val="tx1"/>
                            </a:solidFill>
                            <a:latin typeface="Cambria Math" panose="02040503050406030204" pitchFamily="18" charset="0"/>
                            <a:ea typeface="黑体" panose="02010609060101010101" pitchFamily="49" charset="-122"/>
                          </a:rPr>
                          <m:t>𝑟</m:t>
                        </m:r>
                      </m:e>
                    </m:groupChr>
                    <m:d>
                      <m:dPr>
                        <m:ctrlPr>
                          <a:rPr lang="en-US" altLang="zh-CN" i="1" smtClean="0">
                            <a:solidFill>
                              <a:schemeClr val="tx1"/>
                            </a:solidFill>
                            <a:latin typeface="Cambria Math" panose="02040503050406030204" pitchFamily="18" charset="0"/>
                            <a:ea typeface="黑体" panose="02010609060101010101" pitchFamily="49" charset="-122"/>
                          </a:rPr>
                        </m:ctrlPr>
                      </m:dPr>
                      <m:e>
                        <m:m>
                          <m:mPr>
                            <m:mcs>
                              <m:mc>
                                <m:mcPr>
                                  <m:count m:val="1"/>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m:rPr>
                                              <m:brk m:alnAt="7"/>
                                            </m:rPr>
                                            <a:rPr lang="en-US" altLang="zh-CN" b="0" i="1" smtClean="0">
                                              <a:solidFill>
                                                <a:schemeClr val="tx1"/>
                                              </a:solidFill>
                                              <a:latin typeface="Cambria Math" panose="02040503050406030204" pitchFamily="18" charset="0"/>
                                              <a:ea typeface="黑体" panose="02010609060101010101" pitchFamily="49" charset="-122"/>
                                            </a:rPr>
                                            <m:t>1</m:t>
                                          </m:r>
                                        </m:e>
                                        <m:e>
                                          <m:r>
                                            <a:rPr lang="en-US" altLang="zh-CN" b="0" i="1" smtClean="0">
                                              <a:solidFill>
                                                <a:schemeClr val="tx1"/>
                                              </a:solidFill>
                                              <a:latin typeface="Cambria Math" panose="02040503050406030204" pitchFamily="18" charset="0"/>
                                              <a:ea typeface="黑体" panose="02010609060101010101" pitchFamily="49" charset="-122"/>
                                            </a:rPr>
                                            <m:t>1</m:t>
                                          </m:r>
                                        </m:e>
                                      </m:mr>
                                    </m:m>
                                  </m:e>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m:rPr>
                                              <m:brk m:alnAt="7"/>
                                            </m:rPr>
                                            <a:rPr lang="en-US" altLang="zh-CN" b="0" i="1" smtClean="0">
                                              <a:solidFill>
                                                <a:schemeClr val="tx1"/>
                                              </a:solidFill>
                                              <a:latin typeface="Cambria Math" panose="02040503050406030204" pitchFamily="18" charset="0"/>
                                              <a:ea typeface="黑体" panose="02010609060101010101" pitchFamily="49" charset="-122"/>
                                            </a:rPr>
                                            <m:t>0</m:t>
                                          </m:r>
                                        </m:e>
                                        <m:e>
                                          <m:r>
                                            <a:rPr lang="en-US" altLang="zh-CN" b="0" i="1" smtClean="0">
                                              <a:solidFill>
                                                <a:schemeClr val="tx1"/>
                                              </a:solidFill>
                                              <a:latin typeface="Cambria Math" panose="02040503050406030204" pitchFamily="18" charset="0"/>
                                              <a:ea typeface="黑体" panose="02010609060101010101" pitchFamily="49" charset="-122"/>
                                            </a:rPr>
                                            <m:t>1</m:t>
                                          </m:r>
                                        </m:e>
                                      </m:mr>
                                    </m:m>
                                  </m:e>
                                </m:mr>
                              </m:m>
                            </m:e>
                          </m:m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a:rPr lang="en-US" altLang="zh-CN" b="0" i="1" smtClean="0">
                                              <a:solidFill>
                                                <a:schemeClr val="tx1"/>
                                              </a:solidFill>
                                              <a:latin typeface="Cambria Math" panose="02040503050406030204" pitchFamily="18" charset="0"/>
                                              <a:ea typeface="黑体" panose="02010609060101010101" pitchFamily="49" charset="-122"/>
                                            </a:rPr>
                                            <m:t>0</m:t>
                                          </m:r>
                                        </m:e>
                                        <m:e>
                                          <m:r>
                                            <a:rPr lang="en-US" altLang="zh-CN" b="0" i="1" smtClean="0">
                                              <a:solidFill>
                                                <a:schemeClr val="tx1"/>
                                              </a:solidFill>
                                              <a:latin typeface="Cambria Math" panose="02040503050406030204" pitchFamily="18" charset="0"/>
                                              <a:ea typeface="黑体" panose="02010609060101010101" pitchFamily="49" charset="-122"/>
                                            </a:rPr>
                                            <m:t>1</m:t>
                                          </m:r>
                                        </m:e>
                                      </m:mr>
                                    </m:m>
                                  </m:e>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m:rPr>
                                              <m:brk m:alnAt="7"/>
                                            </m:rP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1</m:t>
                                          </m:r>
                                        </m:e>
                                        <m:e>
                                          <m:r>
                                            <a:rPr lang="en-US" altLang="zh-CN" b="0" i="1" smtClean="0">
                                              <a:solidFill>
                                                <a:schemeClr val="tx1"/>
                                              </a:solidFill>
                                              <a:latin typeface="Cambria Math" panose="02040503050406030204" pitchFamily="18" charset="0"/>
                                              <a:ea typeface="黑体" panose="02010609060101010101" pitchFamily="49" charset="-122"/>
                                            </a:rPr>
                                            <m:t>−1</m:t>
                                          </m:r>
                                        </m:e>
                                      </m:mr>
                                    </m:m>
                                  </m:e>
                                </m:mr>
                              </m:m>
                            </m:e>
                          </m:mr>
                        </m:m>
                      </m:e>
                    </m:d>
                    <m:groupChr>
                      <m:groupChrPr>
                        <m:chr m:val="→"/>
                        <m:vertJc m:val="bot"/>
                        <m:ctrlPr>
                          <a:rPr lang="en-US" altLang="zh-CN" i="1" smtClean="0">
                            <a:solidFill>
                              <a:schemeClr val="tx1"/>
                            </a:solidFill>
                            <a:latin typeface="Cambria Math" panose="02040503050406030204" pitchFamily="18" charset="0"/>
                            <a:ea typeface="黑体" panose="02010609060101010101" pitchFamily="49" charset="-122"/>
                          </a:rPr>
                        </m:ctrlPr>
                      </m:groupChrPr>
                      <m:e>
                        <m:r>
                          <m:rPr>
                            <m:brk m:alnAt="2"/>
                          </m:rPr>
                          <a:rPr lang="en-US" altLang="zh-CN" b="0" i="1" smtClean="0">
                            <a:solidFill>
                              <a:schemeClr val="tx1"/>
                            </a:solidFill>
                            <a:latin typeface="Cambria Math" panose="02040503050406030204" pitchFamily="18" charset="0"/>
                            <a:ea typeface="黑体" panose="02010609060101010101" pitchFamily="49" charset="-122"/>
                          </a:rPr>
                          <m:t>𝑟</m:t>
                        </m:r>
                      </m:e>
                    </m:groupChr>
                    <m:d>
                      <m:dPr>
                        <m:ctrlPr>
                          <a:rPr lang="en-US" altLang="zh-CN" i="1" smtClean="0">
                            <a:solidFill>
                              <a:schemeClr val="tx1"/>
                            </a:solidFill>
                            <a:latin typeface="Cambria Math" panose="02040503050406030204" pitchFamily="18" charset="0"/>
                            <a:ea typeface="黑体" panose="02010609060101010101" pitchFamily="49" charset="-122"/>
                          </a:rPr>
                        </m:ctrlPr>
                      </m:dPr>
                      <m:e>
                        <m:m>
                          <m:mPr>
                            <m:mcs>
                              <m:mc>
                                <m:mcPr>
                                  <m:count m:val="1"/>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m:rPr>
                                              <m:brk m:alnAt="7"/>
                                            </m:rPr>
                                            <a:rPr lang="en-US" altLang="zh-CN" b="0" i="1" smtClean="0">
                                              <a:solidFill>
                                                <a:schemeClr val="tx1"/>
                                              </a:solidFill>
                                              <a:latin typeface="Cambria Math" panose="02040503050406030204" pitchFamily="18" charset="0"/>
                                              <a:ea typeface="黑体" panose="02010609060101010101" pitchFamily="49" charset="-122"/>
                                            </a:rPr>
                                            <m:t>1</m:t>
                                          </m:r>
                                        </m:e>
                                        <m:e>
                                          <m:r>
                                            <a:rPr lang="en-US" altLang="zh-CN" b="0" i="1" smtClean="0">
                                              <a:solidFill>
                                                <a:schemeClr val="tx1"/>
                                              </a:solidFill>
                                              <a:latin typeface="Cambria Math" panose="02040503050406030204" pitchFamily="18" charset="0"/>
                                              <a:ea typeface="黑体" panose="02010609060101010101" pitchFamily="49" charset="-122"/>
                                            </a:rPr>
                                            <m:t>0</m:t>
                                          </m:r>
                                        </m:e>
                                      </m:mr>
                                    </m:m>
                                  </m:e>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m:rPr>
                                              <m:brk m:alnAt="7"/>
                                            </m:rPr>
                                            <a:rPr lang="en-US" altLang="zh-CN" b="0" i="1" smtClean="0">
                                              <a:solidFill>
                                                <a:schemeClr val="tx1"/>
                                              </a:solidFill>
                                              <a:latin typeface="Cambria Math" panose="02040503050406030204" pitchFamily="18" charset="0"/>
                                              <a:ea typeface="黑体" panose="02010609060101010101" pitchFamily="49" charset="-122"/>
                                            </a:rPr>
                                            <m:t>1</m:t>
                                          </m:r>
                                        </m:e>
                                        <m:e>
                                          <m:r>
                                            <a:rPr lang="en-US" altLang="zh-CN" b="0" i="1" smtClean="0">
                                              <a:solidFill>
                                                <a:schemeClr val="tx1"/>
                                              </a:solidFill>
                                              <a:latin typeface="Cambria Math" panose="02040503050406030204" pitchFamily="18" charset="0"/>
                                              <a:ea typeface="黑体" panose="02010609060101010101" pitchFamily="49" charset="-122"/>
                                            </a:rPr>
                                            <m:t>2</m:t>
                                          </m:r>
                                        </m:e>
                                      </m:mr>
                                    </m:m>
                                  </m:e>
                                </m:mr>
                              </m:m>
                            </m:e>
                          </m:m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a:rPr lang="en-US" altLang="zh-CN" b="0" i="1" smtClean="0">
                                              <a:solidFill>
                                                <a:schemeClr val="tx1"/>
                                              </a:solidFill>
                                              <a:latin typeface="Cambria Math" panose="02040503050406030204" pitchFamily="18" charset="0"/>
                                              <a:ea typeface="黑体" panose="02010609060101010101" pitchFamily="49" charset="-122"/>
                                            </a:rPr>
                                            <m:t>0</m:t>
                                          </m:r>
                                        </m:e>
                                        <m:e>
                                          <m:r>
                                            <a:rPr lang="en-US" altLang="zh-CN" b="0" i="1" smtClean="0">
                                              <a:solidFill>
                                                <a:schemeClr val="tx1"/>
                                              </a:solidFill>
                                              <a:latin typeface="Cambria Math" panose="02040503050406030204" pitchFamily="18" charset="0"/>
                                              <a:ea typeface="黑体" panose="02010609060101010101" pitchFamily="49" charset="-122"/>
                                            </a:rPr>
                                            <m:t>1</m:t>
                                          </m:r>
                                        </m:e>
                                      </m:mr>
                                    </m:m>
                                  </m:e>
                                  <m:e>
                                    <m:m>
                                      <m:mPr>
                                        <m:mcs>
                                          <m:mc>
                                            <m:mcPr>
                                              <m:count m:val="2"/>
                                              <m:mcJc m:val="center"/>
                                            </m:mcPr>
                                          </m:mc>
                                        </m:mcs>
                                        <m:ctrlPr>
                                          <a:rPr lang="en-US" altLang="zh-CN" i="1" smtClean="0">
                                            <a:solidFill>
                                              <a:schemeClr val="tx1"/>
                                            </a:solidFill>
                                            <a:latin typeface="Cambria Math" panose="02040503050406030204" pitchFamily="18" charset="0"/>
                                            <a:ea typeface="黑体" panose="02010609060101010101" pitchFamily="49" charset="-122"/>
                                          </a:rPr>
                                        </m:ctrlPr>
                                      </m:mPr>
                                      <m:mr>
                                        <m:e>
                                          <m:r>
                                            <m:rPr>
                                              <m:brk m:alnAt="7"/>
                                            </m:rP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1</m:t>
                                          </m:r>
                                        </m:e>
                                        <m:e>
                                          <m:r>
                                            <a:rPr lang="en-US" altLang="zh-CN" b="0" i="1" smtClean="0">
                                              <a:solidFill>
                                                <a:schemeClr val="tx1"/>
                                              </a:solidFill>
                                              <a:latin typeface="Cambria Math" panose="02040503050406030204" pitchFamily="18" charset="0"/>
                                              <a:ea typeface="黑体" panose="02010609060101010101" pitchFamily="49" charset="-122"/>
                                            </a:rPr>
                                            <m:t>−1</m:t>
                                          </m:r>
                                        </m:e>
                                      </m:mr>
                                    </m:m>
                                  </m:e>
                                </m:mr>
                              </m:m>
                            </m:e>
                          </m:mr>
                        </m:m>
                      </m:e>
                    </m:d>
                  </m:oMath>
                </a14:m>
                <a:r>
                  <a:rPr lang="zh-CN" altLang="en-US" dirty="0" smtClean="0">
                    <a:solidFill>
                      <a:schemeClr val="tx1"/>
                    </a:solidFill>
                    <a:latin typeface="黑体" panose="02010609060101010101" pitchFamily="49" charset="-122"/>
                    <a:ea typeface="黑体" panose="02010609060101010101" pitchFamily="49" charset="-122"/>
                  </a:rPr>
                  <a:t>，</a:t>
                </a:r>
                <a:endParaRPr lang="en-US" altLang="zh-CN" dirty="0" smtClean="0">
                  <a:solidFill>
                    <a:schemeClr val="tx1"/>
                  </a:solidFill>
                  <a:latin typeface="黑体" panose="02010609060101010101" pitchFamily="49" charset="-122"/>
                  <a:ea typeface="黑体" panose="02010609060101010101" pitchFamily="49" charset="-122"/>
                </a:endParaRPr>
              </a:p>
              <a:p>
                <a:pPr marL="0" indent="0">
                  <a:buNone/>
                </a:pPr>
                <a:r>
                  <a:rPr lang="zh-CN" altLang="en-US" dirty="0" smtClean="0">
                    <a:latin typeface="黑体" panose="02010609060101010101" pitchFamily="49" charset="-122"/>
                    <a:ea typeface="黑体" panose="02010609060101010101" pitchFamily="49" charset="-122"/>
                  </a:rPr>
                  <a:t>得 </a:t>
                </a:r>
                <a14:m>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zh-CN" altLang="en-US" b="0" i="1" smtClean="0">
                                  <a:latin typeface="Cambria Math" panose="02040503050406030204" pitchFamily="18" charset="0"/>
                                  <a:ea typeface="Cambria Math" panose="02040503050406030204" pitchFamily="18" charset="0"/>
                                </a:rPr>
                                <m:t>，</m:t>
                              </m:r>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zh-CN" altLang="en-US" b="0" i="1" smtClean="0">
                                  <a:latin typeface="Cambria Math" panose="02040503050406030204" pitchFamily="18" charset="0"/>
                                </a:rPr>
                                <m:t>，</m:t>
                              </m:r>
                            </m:e>
                          </m:mr>
                        </m:m>
                      </m:e>
                    </m:d>
                    <m:r>
                      <a:rPr lang="zh-CN" altLang="en-US" i="1">
                        <a:latin typeface="Cambria Math" panose="02040503050406030204" pitchFamily="18" charset="0"/>
                        <a:ea typeface="Cambria Math" panose="02040503050406030204" pitchFamily="18" charset="0"/>
                      </a:rPr>
                      <m:t>其中</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a14:m>
                <a:r>
                  <a:rPr lang="zh-CN" altLang="en-US" dirty="0" smtClean="0">
                    <a:solidFill>
                      <a:schemeClr val="tx1"/>
                    </a:solidFill>
                    <a:latin typeface="黑体" panose="02010609060101010101" pitchFamily="49" charset="-122"/>
                    <a:ea typeface="黑体" panose="02010609060101010101" pitchFamily="49" charset="-122"/>
                  </a:rPr>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a14:m>
                <a:r>
                  <a:rPr lang="zh-CN" altLang="en-US" dirty="0" smtClean="0">
                    <a:solidFill>
                      <a:schemeClr val="tx1"/>
                    </a:solidFill>
                    <a:latin typeface="黑体" panose="02010609060101010101" pitchFamily="49" charset="-122"/>
                    <a:ea typeface="黑体" panose="02010609060101010101" pitchFamily="49" charset="-122"/>
                  </a:rPr>
                  <a:t>是自由变量</a:t>
                </a:r>
                <a:r>
                  <a:rPr lang="en-US" altLang="zh-CN" dirty="0" smtClean="0">
                    <a:solidFill>
                      <a:schemeClr val="tx1"/>
                    </a:solidFill>
                    <a:latin typeface="黑体" panose="02010609060101010101" pitchFamily="49" charset="-122"/>
                    <a:ea typeface="黑体" panose="02010609060101010101" pitchFamily="49" charset="-122"/>
                  </a:rPr>
                  <a:t>.</a:t>
                </a:r>
              </a:p>
              <a:p>
                <a:pPr marL="0" indent="0">
                  <a:buNone/>
                </a:pPr>
                <a:r>
                  <a:rPr lang="zh-CN" altLang="en-US" dirty="0" smtClean="0">
                    <a:latin typeface="黑体" panose="02010609060101010101" pitchFamily="49" charset="-122"/>
                    <a:ea typeface="黑体" panose="02010609060101010101" pitchFamily="49" charset="-122"/>
                  </a:rPr>
                  <a:t>令 </a:t>
                </a:r>
                <a14:m>
                  <m:oMath xmlns:m="http://schemas.openxmlformats.org/officeDocument/2006/math">
                    <m:d>
                      <m:dPr>
                        <m:ctrlPr>
                          <a:rPr lang="en-US" altLang="zh-CN" i="1" smtClean="0">
                            <a:latin typeface="Cambria Math" panose="02040503050406030204" pitchFamily="18" charset="0"/>
                            <a:ea typeface="黑体" panose="02010609060101010101" pitchFamily="49" charset="-122"/>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m:rPr>
                            <m:nor/>
                          </m:rPr>
                          <a:rPr lang="zh-CN" altLang="en-US" dirty="0" smtClean="0">
                            <a:solidFill>
                              <a:schemeClr val="tx1"/>
                            </a:solidFill>
                            <a:latin typeface="黑体" panose="02010609060101010101" pitchFamily="49" charset="-122"/>
                            <a:ea typeface="黑体" panose="02010609060101010101" pitchFamily="49" charset="-122"/>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ea typeface="黑体" panose="02010609060101010101" pitchFamily="49" charset="-122"/>
                      </a:rPr>
                      <m:t>=</m:t>
                    </m:r>
                    <m:d>
                      <m:dPr>
                        <m:ctrlPr>
                          <a:rPr lang="en-US" altLang="zh-CN" b="0" i="1" smtClean="0">
                            <a:latin typeface="Cambria Math" panose="02040503050406030204" pitchFamily="18" charset="0"/>
                            <a:ea typeface="黑体" panose="02010609060101010101" pitchFamily="49" charset="-122"/>
                          </a:rPr>
                        </m:ctrlPr>
                      </m:dPr>
                      <m:e>
                        <m:r>
                          <a:rPr lang="en-US" altLang="zh-CN" b="0" i="1" smtClean="0">
                            <a:latin typeface="Cambria Math" panose="02040503050406030204" pitchFamily="18" charset="0"/>
                            <a:ea typeface="黑体" panose="02010609060101010101" pitchFamily="49" charset="-122"/>
                          </a:rPr>
                          <m:t>1</m:t>
                        </m:r>
                        <m:r>
                          <a:rPr lang="zh-CN" altLang="en-US"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0</m:t>
                        </m:r>
                      </m:e>
                    </m:d>
                    <m:r>
                      <a:rPr lang="zh-CN" altLang="en-US" b="0" i="1" smtClean="0">
                        <a:latin typeface="Cambria Math" panose="02040503050406030204" pitchFamily="18" charset="0"/>
                        <a:ea typeface="黑体" panose="02010609060101010101" pitchFamily="49" charset="-122"/>
                      </a:rPr>
                      <m:t>，</m:t>
                    </m:r>
                    <m:d>
                      <m:dPr>
                        <m:ctrlPr>
                          <a:rPr lang="en-US" altLang="zh-CN" b="0" i="1" smtClean="0">
                            <a:latin typeface="Cambria Math" panose="02040503050406030204" pitchFamily="18" charset="0"/>
                            <a:ea typeface="黑体" panose="02010609060101010101" pitchFamily="49" charset="-122"/>
                          </a:rPr>
                        </m:ctrlPr>
                      </m:dPr>
                      <m:e>
                        <m:r>
                          <a:rPr lang="en-US" altLang="zh-CN" b="0" i="1" smtClean="0">
                            <a:latin typeface="Cambria Math" panose="02040503050406030204" pitchFamily="18" charset="0"/>
                            <a:ea typeface="黑体" panose="02010609060101010101" pitchFamily="49" charset="-122"/>
                          </a:rPr>
                          <m:t>0</m:t>
                        </m:r>
                        <m:r>
                          <a:rPr lang="zh-CN" altLang="en-US"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1</m:t>
                        </m:r>
                      </m:e>
                    </m:d>
                    <m:r>
                      <a:rPr lang="zh-CN" altLang="en-US" b="0" i="1" smtClean="0">
                        <a:latin typeface="Cambria Math" panose="02040503050406030204" pitchFamily="18" charset="0"/>
                        <a:ea typeface="黑体" panose="02010609060101010101" pitchFamily="49" charset="-122"/>
                      </a:rPr>
                      <m:t>，</m:t>
                    </m:r>
                    <m:r>
                      <a:rPr lang="zh-CN" altLang="en-US" i="1">
                        <a:latin typeface="Cambria Math" panose="02040503050406030204" pitchFamily="18" charset="0"/>
                        <a:ea typeface="黑体" panose="02010609060101010101" pitchFamily="49" charset="-122"/>
                      </a:rPr>
                      <m:t>可得</m:t>
                    </m:r>
                    <m:r>
                      <a:rPr lang="zh-CN" altLang="en-US" i="1" smtClean="0">
                        <a:latin typeface="Cambria Math" panose="02040503050406030204" pitchFamily="18" charset="0"/>
                        <a:ea typeface="黑体" panose="02010609060101010101" pitchFamily="49" charset="-122"/>
                      </a:rPr>
                      <m:t>一个基础</m:t>
                    </m:r>
                    <m:r>
                      <a:rPr lang="zh-CN" altLang="en-US" i="1">
                        <a:latin typeface="Cambria Math" panose="02040503050406030204" pitchFamily="18" charset="0"/>
                        <a:ea typeface="黑体" panose="02010609060101010101" pitchFamily="49" charset="-122"/>
                      </a:rPr>
                      <m:t>解系</m:t>
                    </m:r>
                    <m:r>
                      <a:rPr lang="zh-CN" altLang="en-US" b="0" i="1" smtClean="0">
                        <a:latin typeface="Cambria Math" panose="02040503050406030204" pitchFamily="18" charset="0"/>
                        <a:ea typeface="黑体" panose="02010609060101010101" pitchFamily="49" charset="-122"/>
                      </a:rPr>
                      <m:t>，即</m:t>
                    </m:r>
                    <m:r>
                      <a:rPr lang="en-US" altLang="zh-CN" b="0" i="1" smtClean="0">
                        <a:latin typeface="Cambria Math" panose="02040503050406030204" pitchFamily="18" charset="0"/>
                        <a:ea typeface="黑体" panose="02010609060101010101" pitchFamily="49" charset="-122"/>
                      </a:rPr>
                      <m:t> </m:t>
                    </m:r>
                  </m:oMath>
                </a14:m>
                <a:r>
                  <a:rPr lang="zh-CN" altLang="en-US" dirty="0" smtClean="0">
                    <a:solidFill>
                      <a:schemeClr val="tx1"/>
                    </a:solidFill>
                    <a:latin typeface="黑体" panose="02010609060101010101" pitchFamily="49" charset="-122"/>
                    <a:ea typeface="黑体" panose="02010609060101010101" pitchFamily="49" charset="-122"/>
                  </a:rPr>
                  <a:t>解空间的一个基</a:t>
                </a:r>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7086" y="105682"/>
                <a:ext cx="11876314" cy="6610804"/>
              </a:xfrm>
              <a:blipFill rotWithShape="0">
                <a:blip r:embed="rId1"/>
                <a:stretch>
                  <a:fillRect l="-1026" t="-1567"/>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0"/>
                <a:ext cx="11821885" cy="6858000"/>
              </a:xfrm>
            </p:spPr>
            <p:txBody>
              <a:bodyPr>
                <a:normAutofit/>
              </a:bodyPr>
              <a:lstStyle/>
              <a:p>
                <a:pPr marL="0" indent="0">
                  <a:buNone/>
                </a:pPr>
                <a:endParaRPr lang="en-US" altLang="zh-CN" i="1" dirty="0" smtClean="0">
                  <a:latin typeface="Cambria Math" panose="02040503050406030204" pitchFamily="18" charset="0"/>
                </a:endParaRPr>
              </a:p>
              <a:p>
                <a:pPr marL="0" indent="0">
                  <a:buNone/>
                </a:pP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0</m:t>
                                  </m:r>
                                </m:e>
                              </m:eqArr>
                            </m:e>
                          </m:mr>
                        </m:m>
                      </m:e>
                    </m:d>
                    <m:r>
                      <a:rPr lang="zh-CN" altLang="en-US"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−2</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rPr>
                                    <m:t>1</m:t>
                                  </m:r>
                                </m:e>
                              </m:eqArr>
                            </m:e>
                          </m:mr>
                        </m:m>
                      </m:e>
                    </m:d>
                  </m:oMath>
                </a14:m>
                <a:r>
                  <a:rPr lang="en-US" altLang="zh-CN" dirty="0" smtClean="0"/>
                  <a:t>.</a:t>
                </a:r>
              </a:p>
              <a:p>
                <a:pPr marL="0" indent="0">
                  <a:lnSpc>
                    <a:spcPct val="120000"/>
                  </a:lnSpc>
                  <a:buNone/>
                </a:pPr>
                <a:r>
                  <a:rPr lang="zh-CN" altLang="en-US" dirty="0" smtClean="0">
                    <a:latin typeface="黑体" panose="02010609060101010101" pitchFamily="49" charset="-122"/>
                    <a:ea typeface="黑体" panose="02010609060101010101" pitchFamily="49" charset="-122"/>
                  </a:rPr>
                  <a:t>利用</a:t>
                </a:r>
                <a:r>
                  <a:rPr lang="en-US" altLang="zh-CN" dirty="0">
                    <a:latin typeface="黑体" panose="02010609060101010101" pitchFamily="49" charset="-122"/>
                    <a:ea typeface="黑体" panose="02010609060101010101" pitchFamily="49" charset="-122"/>
                  </a:rPr>
                  <a:t>Schmidt</a:t>
                </a:r>
                <a:r>
                  <a:rPr lang="zh-CN" altLang="en-US" dirty="0">
                    <a:latin typeface="黑体" panose="02010609060101010101" pitchFamily="49" charset="-122"/>
                    <a:ea typeface="黑体" panose="02010609060101010101" pitchFamily="49" charset="-122"/>
                  </a:rPr>
                  <a:t>正交化</a:t>
                </a:r>
                <a:r>
                  <a:rPr lang="zh-CN" altLang="en-US" dirty="0" smtClean="0">
                    <a:latin typeface="黑体" panose="02010609060101010101" pitchFamily="49" charset="-122"/>
                    <a:ea typeface="黑体" panose="02010609060101010101" pitchFamily="49" charset="-122"/>
                  </a:rPr>
                  <a:t>方法，令</a:t>
                </a:r>
                <a:endParaRPr lang="en-US" altLang="zh-CN" dirty="0" smtClean="0">
                  <a:latin typeface="黑体" panose="02010609060101010101" pitchFamily="49" charset="-122"/>
                  <a:ea typeface="黑体" panose="02010609060101010101" pitchFamily="49" charset="-122"/>
                </a:endParaRPr>
              </a:p>
              <a:p>
                <a:pPr marL="0" indent="0">
                  <a:lnSpc>
                    <a:spcPct val="12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黑体" panose="02010609060101010101" pitchFamily="49" charset="-122"/>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0</m:t>
                                  </m:r>
                                </m:e>
                              </m:eqArr>
                            </m:e>
                          </m:mr>
                        </m:m>
                      </m:e>
                    </m:d>
                  </m:oMath>
                </a14:m>
                <a:r>
                  <a:rPr lang="zh-CN" altLang="en-US" dirty="0" smtClean="0"/>
                  <a:t>，</a:t>
                </a:r>
                <a:endParaRPr lang="en-US" altLang="zh-CN" dirty="0" smtClean="0"/>
              </a:p>
              <a:p>
                <a:pPr marL="0" indent="0">
                  <a:lnSpc>
                    <a:spcPct val="12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−2</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rPr>
                                    <m:t>1</m:t>
                                  </m:r>
                                </m:e>
                              </m:eqArr>
                            </m:e>
                          </m:mr>
                        </m:m>
                      </m:e>
                    </m:d>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3</m:t>
                        </m:r>
                      </m:den>
                    </m:f>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0</m:t>
                                  </m:r>
                                </m:e>
                              </m:eqArr>
                            </m:e>
                          </m:mr>
                        </m:m>
                      </m:e>
                    </m:d>
                    <m:r>
                      <a:rPr lang="en-US" altLang="zh-CN" b="0"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0</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
                      </m:e>
                    </m:d>
                  </m:oMath>
                </a14:m>
                <a:r>
                  <a:rPr lang="zh-CN" altLang="en-US" dirty="0" smtClean="0"/>
                  <a:t>，</a:t>
                </a:r>
                <a:endParaRPr lang="en-US" altLang="zh-CN" dirty="0" smtClean="0"/>
              </a:p>
              <a:p>
                <a:pPr marL="0" indent="0">
                  <a:lnSpc>
                    <a:spcPct val="120000"/>
                  </a:lnSpc>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0"/>
                <a:ext cx="11821885" cy="6858000"/>
              </a:xfrm>
              <a:blipFill rotWithShape="0">
                <a:blip r:embed="rId1"/>
                <a:stretch>
                  <a:fillRect l="-103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0"/>
                <a:ext cx="12028714" cy="6858000"/>
              </a:xfrm>
            </p:spPr>
            <p:txBody>
              <a:bodyPr/>
              <a:lstStyle/>
              <a:p>
                <a:pPr marL="0" indent="0">
                  <a:lnSpc>
                    <a:spcPct val="100000"/>
                  </a:lnSpc>
                  <a:buNone/>
                </a:pPr>
                <a:r>
                  <a:rPr lang="zh-CN" altLang="en-US" dirty="0" smtClean="0">
                    <a:latin typeface="黑体" panose="02010609060101010101" pitchFamily="49" charset="-122"/>
                    <a:ea typeface="黑体" panose="02010609060101010101" pitchFamily="49" charset="-122"/>
                  </a:rPr>
                  <a:t>再单位化：</a:t>
                </a:r>
                <a:endParaRPr lang="en-US" altLang="zh-CN" dirty="0" smtClean="0">
                  <a:latin typeface="黑体" panose="02010609060101010101" pitchFamily="49" charset="-122"/>
                  <a:ea typeface="黑体" panose="02010609060101010101" pitchFamily="49" charset="-122"/>
                </a:endParaRPr>
              </a:p>
              <a:p>
                <a:pPr marL="0" indent="0">
                  <a:lnSpc>
                    <a:spcPct val="10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1</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num>
                      <m:den>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3</m:t>
                            </m:r>
                          </m:e>
                        </m:rad>
                      </m:den>
                    </m:f>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0</m:t>
                                  </m:r>
                                </m:e>
                              </m:eqArr>
                            </m:e>
                          </m:mr>
                        </m:m>
                      </m:e>
                    </m:d>
                  </m:oMath>
                </a14:m>
                <a:r>
                  <a:rPr lang="zh-CN" altLang="en-US" dirty="0" smtClean="0"/>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2</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num>
                      <m:den>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3</m:t>
                            </m:r>
                          </m:e>
                        </m:rad>
                      </m:den>
                    </m:f>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0</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
                      </m:e>
                    </m:d>
                  </m:oMath>
                </a14:m>
                <a:r>
                  <a:rPr lang="en-US" altLang="zh-CN" dirty="0" smtClean="0"/>
                  <a:t>.</a:t>
                </a:r>
              </a:p>
              <a:p>
                <a:pPr marL="0" indent="0">
                  <a:lnSpc>
                    <a:spcPct val="100000"/>
                  </a:lnSpc>
                  <a:buNone/>
                </a:pPr>
                <a:r>
                  <a:rPr lang="zh-CN" altLang="en-US" dirty="0" smtClean="0">
                    <a:latin typeface="黑体" panose="02010609060101010101" pitchFamily="49" charset="-122"/>
                    <a:ea typeface="黑体" panose="02010609060101010101" pitchFamily="49" charset="-122"/>
                  </a:rPr>
                  <a:t>由齐次线性方程组解的性质可知，</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1</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latin typeface="黑体" panose="02010609060101010101" pitchFamily="49" charset="-122"/>
                    <a:ea typeface="黑体" panose="02010609060101010101" pitchFamily="49" charset="-122"/>
                  </a:rPr>
                  <a:t>是解空间的标准正交基</a:t>
                </a:r>
                <a:r>
                  <a:rPr lang="en-US" altLang="zh-CN" dirty="0" smtClean="0">
                    <a:latin typeface="黑体" panose="02010609060101010101" pitchFamily="49" charset="-122"/>
                    <a:ea typeface="黑体" panose="02010609060101010101" pitchFamily="49" charset="-122"/>
                  </a:rPr>
                  <a:t>.</a:t>
                </a:r>
              </a:p>
              <a:p>
                <a:pPr marL="0" indent="0">
                  <a:lnSpc>
                    <a:spcPct val="100000"/>
                  </a:lnSpc>
                  <a:buNone/>
                </a:pP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将</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1</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latin typeface="黑体" panose="02010609060101010101" pitchFamily="49" charset="-122"/>
                    <a:ea typeface="黑体" panose="02010609060101010101" pitchFamily="49" charset="-122"/>
                  </a:rPr>
                  <a:t>扩充为</a:t>
                </a:r>
                <a14:m>
                  <m:oMath xmlns:m="http://schemas.openxmlformats.org/officeDocument/2006/math">
                    <m:sSup>
                      <m:sSupPr>
                        <m:ctrlPr>
                          <a:rPr lang="en-US" altLang="zh-CN" i="1" smtClean="0">
                            <a:latin typeface="Cambria Math" panose="02040503050406030204" pitchFamily="18" charset="0"/>
                            <a:ea typeface="黑体" panose="02010609060101010101" pitchFamily="49" charset="-122"/>
                          </a:rPr>
                        </m:ctrlPr>
                      </m:sSupPr>
                      <m:e>
                        <m:r>
                          <a:rPr lang="en-US" altLang="zh-CN" b="0" i="1" smtClean="0">
                            <a:latin typeface="Cambria Math" panose="02040503050406030204" pitchFamily="18" charset="0"/>
                            <a:ea typeface="黑体" panose="02010609060101010101" pitchFamily="49" charset="-122"/>
                          </a:rPr>
                          <m:t>𝑅</m:t>
                        </m:r>
                      </m:e>
                      <m:sup>
                        <m:r>
                          <a:rPr lang="en-US" altLang="zh-CN" b="0" i="1" smtClean="0">
                            <a:latin typeface="Cambria Math" panose="02040503050406030204" pitchFamily="18" charset="0"/>
                            <a:ea typeface="黑体" panose="02010609060101010101" pitchFamily="49" charset="-122"/>
                          </a:rPr>
                          <m:t>4</m:t>
                        </m:r>
                      </m:sup>
                    </m:sSup>
                  </m:oMath>
                </a14:m>
                <a:r>
                  <a:rPr lang="zh-CN" altLang="en-US" dirty="0" smtClean="0">
                    <a:latin typeface="黑体" panose="02010609060101010101" pitchFamily="49" charset="-122"/>
                    <a:ea typeface="黑体" panose="02010609060101010101" pitchFamily="49" charset="-122"/>
                  </a:rPr>
                  <a:t>的标准正交基，需求</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3</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4</m:t>
                        </m:r>
                      </m:sub>
                    </m:sSub>
                  </m:oMath>
                </a14:m>
                <a:r>
                  <a:rPr lang="zh-CN" altLang="en-US" dirty="0" smtClean="0">
                    <a:latin typeface="黑体" panose="02010609060101010101" pitchFamily="49" charset="-122"/>
                    <a:ea typeface="黑体" panose="02010609060101010101" pitchFamily="49" charset="-122"/>
                  </a:rPr>
                  <a:t>使</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1</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3</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4</m:t>
                        </m:r>
                      </m:sub>
                    </m:sSub>
                  </m:oMath>
                </a14:m>
                <a:r>
                  <a:rPr lang="zh-CN" altLang="en-US" dirty="0" smtClean="0">
                    <a:latin typeface="黑体" panose="02010609060101010101" pitchFamily="49" charset="-122"/>
                    <a:ea typeface="黑体" panose="02010609060101010101" pitchFamily="49" charset="-122"/>
                  </a:rPr>
                  <a:t>为标准正交基</a:t>
                </a:r>
                <a:r>
                  <a:rPr lang="en-US" altLang="zh-CN" dirty="0" smtClean="0">
                    <a:latin typeface="黑体" panose="02010609060101010101" pitchFamily="49" charset="-122"/>
                    <a:ea typeface="黑体" panose="02010609060101010101" pitchFamily="49" charset="-122"/>
                  </a:rPr>
                  <a:t>.</a:t>
                </a:r>
              </a:p>
              <a:p>
                <a:pPr marL="0" indent="0">
                  <a:lnSpc>
                    <a:spcPct val="100000"/>
                  </a:lnSpc>
                  <a:buNone/>
                </a:pPr>
                <a:r>
                  <a:rPr lang="zh-CN" altLang="en-US" dirty="0" smtClean="0">
                    <a:solidFill>
                      <a:schemeClr val="tx1"/>
                    </a:solidFill>
                    <a:latin typeface="黑体" panose="02010609060101010101" pitchFamily="49" charset="-122"/>
                    <a:ea typeface="黑体" panose="02010609060101010101" pitchFamily="49" charset="-122"/>
                  </a:rPr>
                  <a:t>由方程组可</a:t>
                </a:r>
                <a:r>
                  <a:rPr lang="zh-CN" altLang="en-US" dirty="0" smtClean="0">
                    <a:latin typeface="黑体" panose="02010609060101010101" pitchFamily="49" charset="-122"/>
                    <a:ea typeface="黑体" panose="02010609060101010101" pitchFamily="49" charset="-122"/>
                  </a:rPr>
                  <a:t>取</a:t>
                </a:r>
                <a:r>
                  <a:rPr lang="zh-CN" altLang="en-US" dirty="0" smtClean="0">
                    <a:solidFill>
                      <a:schemeClr val="tx1"/>
                    </a:solidFill>
                    <a:latin typeface="黑体" panose="02010609060101010101" pitchFamily="49" charset="-122"/>
                    <a:ea typeface="黑体" panose="02010609060101010101" pitchFamily="49" charset="-122"/>
                  </a:rPr>
                  <a:t>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rPr>
                                    <m:t>1</m:t>
                                  </m:r>
                                </m:e>
                              </m:eqArr>
                            </m:e>
                          </m:mr>
                        </m:m>
                      </m:e>
                    </m:d>
                  </m:oMath>
                </a14:m>
                <a:r>
                  <a:rPr lang="en-US" altLang="zh-CN" dirty="0" smtClean="0">
                    <a:latin typeface="黑体" panose="02010609060101010101" pitchFamily="49" charset="-122"/>
                    <a:ea typeface="黑体" panose="02010609060101010101" pitchFamily="49" charset="-122"/>
                  </a:rPr>
                  <a:t>,</a:t>
                </a:r>
                <a:r>
                  <a:rPr lang="en-US" altLang="zh-CN" dirty="0" smtClean="0">
                    <a:solidFill>
                      <a:schemeClr val="tx1"/>
                    </a:solidFill>
                  </a:rPr>
                  <a:t>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𝛼</m:t>
                        </m:r>
                      </m:e>
                      <m:sub>
                        <m:r>
                          <a:rPr lang="en-US" altLang="zh-CN" b="0" i="1" smtClean="0">
                            <a:solidFill>
                              <a:schemeClr val="tx1"/>
                            </a:solidFill>
                            <a:latin typeface="Cambria Math" panose="02040503050406030204" pitchFamily="18" charset="0"/>
                          </a:rPr>
                          <m:t>4</m:t>
                        </m:r>
                      </m:sub>
                    </m:sSub>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2</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0</m:t>
                                  </m:r>
                                </m:e>
                              </m:eqArr>
                            </m:e>
                          </m:mr>
                        </m:m>
                      </m:e>
                    </m:d>
                  </m:oMath>
                </a14:m>
                <a:r>
                  <a:rPr lang="en-US" altLang="zh-CN" dirty="0" smtClean="0">
                    <a:latin typeface="黑体" panose="02010609060101010101" pitchFamily="49" charset="-122"/>
                    <a:ea typeface="黑体" panose="02010609060101010101" pitchFamily="49" charset="-122"/>
                  </a:rPr>
                  <a:t>.</a:t>
                </a:r>
              </a:p>
              <a:p>
                <a:pPr marL="0" indent="0">
                  <a:lnSpc>
                    <a:spcPct val="100000"/>
                  </a:lnSpc>
                  <a:buNone/>
                </a:pPr>
                <a:endParaRPr lang="en-US" altLang="zh-CN" dirty="0" smtClean="0">
                  <a:latin typeface="黑体" panose="02010609060101010101" pitchFamily="49" charset="-122"/>
                  <a:ea typeface="黑体" panose="02010609060101010101" pitchFamily="49" charset="-122"/>
                </a:endParaRPr>
              </a:p>
              <a:p>
                <a:pPr marL="0" indent="0">
                  <a:lnSpc>
                    <a:spcPct val="100000"/>
                  </a:lnSpc>
                  <a:buNone/>
                </a:pPr>
                <a:endParaRPr lang="en-US" altLang="zh-CN" dirty="0"/>
              </a:p>
              <a:p>
                <a:pPr marL="0" indent="0">
                  <a:lnSpc>
                    <a:spcPct val="100000"/>
                  </a:lnSpc>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0"/>
                <a:ext cx="12028714" cy="6858000"/>
              </a:xfrm>
              <a:blipFill rotWithShape="0">
                <a:blip r:embed="rId1"/>
                <a:stretch>
                  <a:fillRect l="-1014" t="-889"/>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6199" y="0"/>
                <a:ext cx="11996057" cy="6727371"/>
              </a:xfrm>
            </p:spPr>
            <p:txBody>
              <a:bodyPr/>
              <a:lstStyle/>
              <a:p>
                <a:pPr marL="0" indent="0">
                  <a:buNone/>
                </a:pPr>
                <a:r>
                  <a:rPr lang="zh-CN" altLang="en-US" dirty="0"/>
                  <a:t>则</a:t>
                </a:r>
                <a:r>
                  <a:rPr lang="zh-CN" altLang="en-US" dirty="0" smtClean="0"/>
                  <a:t>有</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3</m:t>
                            </m:r>
                          </m:sub>
                        </m:sSub>
                      </m:e>
                    </m:d>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r>
                          <a:rPr lang="zh-CN" altLang="en-US"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smtClean="0"/>
                  <a:t>，</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4</m:t>
                            </m:r>
                          </m:sub>
                        </m:sSub>
                      </m:e>
                    </m:d>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r>
                          <a:rPr lang="zh-CN" altLang="en-US"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4</m:t>
                            </m:r>
                          </m:sub>
                        </m:sSub>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smtClean="0"/>
                  <a:t>，</a:t>
                </a:r>
                <a:endParaRPr lang="en-US" altLang="zh-CN" dirty="0" smtClean="0"/>
              </a:p>
              <a:p>
                <a:pPr marL="0" indent="0">
                  <a:buNone/>
                </a:pPr>
                <a:r>
                  <a:rPr lang="zh-CN" altLang="en-US" dirty="0" smtClean="0"/>
                  <a:t>故只需将</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3</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4</m:t>
                        </m:r>
                      </m:sub>
                    </m:sSub>
                  </m:oMath>
                </a14:m>
                <a:r>
                  <a:rPr lang="zh-CN" altLang="en-US" dirty="0" smtClean="0">
                    <a:latin typeface="黑体" panose="02010609060101010101" pitchFamily="49" charset="-122"/>
                    <a:ea typeface="黑体" panose="02010609060101010101" pitchFamily="49" charset="-122"/>
                  </a:rPr>
                  <a:t>利用</a:t>
                </a:r>
                <a:r>
                  <a:rPr lang="en-US" altLang="zh-CN" dirty="0" smtClean="0">
                    <a:latin typeface="黑体" panose="02010609060101010101" pitchFamily="49" charset="-122"/>
                    <a:ea typeface="黑体" panose="02010609060101010101" pitchFamily="49" charset="-122"/>
                  </a:rPr>
                  <a:t>Schmidt</a:t>
                </a:r>
                <a:r>
                  <a:rPr lang="zh-CN" altLang="en-US" dirty="0" smtClean="0">
                    <a:latin typeface="黑体" panose="02010609060101010101" pitchFamily="49" charset="-122"/>
                    <a:ea typeface="黑体" panose="02010609060101010101" pitchFamily="49" charset="-122"/>
                  </a:rPr>
                  <a:t>正交化方法求得</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3</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4</m:t>
                        </m:r>
                      </m:sub>
                    </m:sSub>
                  </m:oMath>
                </a14:m>
                <a:r>
                  <a:rPr lang="zh-CN" altLang="en-US" dirty="0" smtClean="0"/>
                  <a:t>，则</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1</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3</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4</m:t>
                        </m:r>
                      </m:sub>
                    </m:sSub>
                  </m:oMath>
                </a14:m>
                <a:r>
                  <a:rPr lang="zh-CN" altLang="en-US" dirty="0" smtClean="0"/>
                  <a:t>就是标准正交向量组</a:t>
                </a:r>
                <a:r>
                  <a:rPr lang="en-US" altLang="zh-CN" dirty="0" smtClean="0"/>
                  <a:t>.</a:t>
                </a:r>
                <a:r>
                  <a:rPr lang="zh-CN" altLang="en-US" dirty="0" smtClean="0"/>
                  <a:t>由</a:t>
                </a:r>
                <a:endParaRPr lang="en-US" altLang="zh-CN" dirty="0" smtClean="0"/>
              </a:p>
              <a:p>
                <a:pPr marL="0" indent="0">
                  <a:buNone/>
                </a:pP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rPr>
                                    <m:t>1</m:t>
                                  </m:r>
                                </m:e>
                              </m:eqArr>
                            </m:e>
                          </m:mr>
                        </m:m>
                      </m:e>
                    </m:d>
                  </m:oMath>
                </a14:m>
                <a:r>
                  <a:rPr lang="zh-CN" altLang="en-US" dirty="0" smtClean="0"/>
                  <a:t>，</a:t>
                </a:r>
                <a:endParaRPr lang="en-US" altLang="zh-CN" dirty="0" smtClean="0"/>
              </a:p>
              <a:p>
                <a:pPr marL="0" indent="0">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4</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4</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4</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2</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0</m:t>
                                  </m:r>
                                </m:e>
                              </m:eqArr>
                            </m:e>
                          </m:mr>
                        </m:m>
                      </m:e>
                    </m:d>
                  </m:oMath>
                </a14:m>
                <a:r>
                  <a:rPr lang="en-US" altLang="zh-CN" b="0" dirty="0" smtClean="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3</m:t>
                        </m:r>
                      </m:den>
                    </m:f>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rPr>
                                    <m:t>1</m:t>
                                  </m:r>
                                </m:e>
                              </m:eqArr>
                            </m:e>
                          </m:mr>
                        </m:m>
                      </m:e>
                    </m:d>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
                      </m:e>
                    </m:d>
                  </m:oMath>
                </a14:m>
                <a:r>
                  <a:rPr lang="zh-CN" altLang="en-US" dirty="0" smtClean="0"/>
                  <a:t>，</a:t>
                </a:r>
                <a:endParaRPr lang="en-US" altLang="zh-CN" dirty="0" smtClean="0"/>
              </a:p>
              <a:p>
                <a:pPr marL="0" indent="0">
                  <a:lnSpc>
                    <a:spcPct val="100000"/>
                  </a:lnSpc>
                  <a:buNone/>
                </a:pPr>
                <a:r>
                  <a:rPr lang="zh-CN" altLang="en-US" dirty="0" smtClean="0">
                    <a:latin typeface="黑体" panose="02010609060101010101" pitchFamily="49" charset="-122"/>
                    <a:ea typeface="黑体" panose="02010609060101010101" pitchFamily="49" charset="-122"/>
                  </a:rPr>
                  <a:t>再单位化：</a:t>
                </a:r>
                <a:endParaRPr lang="en-US" altLang="zh-CN" dirty="0" smtClean="0">
                  <a:latin typeface="黑体" panose="02010609060101010101" pitchFamily="49" charset="-122"/>
                  <a:ea typeface="黑体" panose="02010609060101010101" pitchFamily="49" charset="-122"/>
                </a:endParaRPr>
              </a:p>
              <a:p>
                <a:pPr marL="0" indent="0">
                  <a:lnSpc>
                    <a:spcPct val="10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3</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num>
                      <m:den>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e>
                        </m:d>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3</m:t>
                            </m:r>
                          </m:e>
                        </m:rad>
                      </m:den>
                    </m:f>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rPr>
                                    <m:t>1</m:t>
                                  </m:r>
                                </m:e>
                              </m:eqArr>
                            </m:e>
                          </m:mr>
                        </m:m>
                      </m:e>
                    </m:d>
                  </m:oMath>
                </a14:m>
                <a:r>
                  <a:rPr lang="zh-CN" altLang="en-US" dirty="0" smtClean="0"/>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4</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4</m:t>
                            </m:r>
                          </m:sub>
                        </m:sSub>
                      </m:num>
                      <m:den>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4</m:t>
                                </m:r>
                              </m:sub>
                            </m:sSub>
                          </m:e>
                        </m:d>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3</m:t>
                            </m:r>
                          </m:e>
                        </m:rad>
                      </m:den>
                    </m:f>
                    <m:d>
                      <m:dPr>
                        <m:ctrlPr>
                          <a:rPr lang="en-US" altLang="zh-CN"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ea typeface="Cambria Math" panose="02040503050406030204" pitchFamily="18" charset="0"/>
                              </a:rPr>
                            </m:ctrlPr>
                          </m:mP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rPr>
                                    <m:t>1</m:t>
                                  </m:r>
                                </m:e>
                              </m:eqArr>
                            </m:e>
                          </m:mr>
                          <m:m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1</m:t>
                                  </m:r>
                                </m:e>
                              </m:eqArr>
                            </m:e>
                          </m:mr>
                        </m:m>
                      </m:e>
                    </m:d>
                  </m:oMath>
                </a14:m>
                <a:r>
                  <a:rPr lang="zh-CN" altLang="en-US" dirty="0" smtClean="0"/>
                  <a:t> ，</a:t>
                </a:r>
                <a:endParaRPr lang="en-US" altLang="zh-CN" dirty="0" smtClean="0"/>
              </a:p>
              <a:p>
                <a:pPr marL="0" indent="0">
                  <a:buNone/>
                </a:pPr>
                <a:endParaRPr lang="en-US" altLang="zh-CN" dirty="0" smtClean="0"/>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6199" y="0"/>
                <a:ext cx="11996057" cy="6727371"/>
              </a:xfrm>
              <a:blipFill rotWithShape="0">
                <a:blip r:embed="rId1"/>
                <a:stretch>
                  <a:fillRect l="-1016" t="-1902"/>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6200" y="40368"/>
                <a:ext cx="12115800" cy="6741432"/>
              </a:xfrm>
            </p:spPr>
            <p:txBody>
              <a:bodyPr/>
              <a:lstStyle/>
              <a:p>
                <a:pPr marL="0" indent="0">
                  <a:lnSpc>
                    <a:spcPct val="150000"/>
                  </a:lnSpc>
                  <a:buNone/>
                </a:pPr>
                <a:r>
                  <a:rPr lang="zh-CN" altLang="en-US" dirty="0" smtClean="0">
                    <a:latin typeface="黑体" panose="02010609060101010101" pitchFamily="49" charset="-122"/>
                    <a:ea typeface="黑体" panose="02010609060101010101" pitchFamily="49" charset="-122"/>
                  </a:rPr>
                  <a:t>得</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1</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3</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4</m:t>
                        </m:r>
                      </m:sub>
                    </m:sSub>
                  </m:oMath>
                </a14:m>
                <a:r>
                  <a:rPr lang="zh-CN" altLang="en-US" dirty="0" smtClean="0">
                    <a:latin typeface="黑体" panose="02010609060101010101" pitchFamily="49" charset="-122"/>
                    <a:ea typeface="黑体" panose="02010609060101010101" pitchFamily="49" charset="-122"/>
                  </a:rPr>
                  <a:t>就可作为方程组的解空间的标准正交基扩充所得的</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4</m:t>
                        </m:r>
                      </m:sup>
                    </m:sSup>
                  </m:oMath>
                </a14:m>
                <a:r>
                  <a:rPr lang="zh-CN" altLang="en-US" dirty="0" smtClean="0">
                    <a:latin typeface="黑体" panose="02010609060101010101" pitchFamily="49" charset="-122"/>
                    <a:ea typeface="黑体" panose="02010609060101010101" pitchFamily="49" charset="-122"/>
                  </a:rPr>
                  <a:t>的一个标准正交基</a:t>
                </a:r>
                <a:r>
                  <a:rPr lang="en-US" altLang="zh-CN" dirty="0" smtClean="0">
                    <a:latin typeface="黑体" panose="02010609060101010101" pitchFamily="49" charset="-122"/>
                    <a:ea typeface="黑体" panose="02010609060101010101" pitchFamily="49" charset="-122"/>
                  </a:rPr>
                  <a:t>.</a:t>
                </a:r>
              </a:p>
              <a:p>
                <a:pPr marL="0" indent="0">
                  <a:lnSpc>
                    <a:spcPct val="150000"/>
                  </a:lnSpc>
                  <a:buNone/>
                </a:pPr>
                <a:endParaRPr lang="zh-CN" altLang="en-US" dirty="0">
                  <a:latin typeface="黑体" panose="02010609060101010101" pitchFamily="49" charset="-122"/>
                  <a:ea typeface="黑体" panose="0201060906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6200" y="40368"/>
                <a:ext cx="12115800" cy="6741432"/>
              </a:xfrm>
              <a:blipFill rotWithShape="0">
                <a:blip r:embed="rId1"/>
                <a:stretch>
                  <a:fillRect l="-1057"/>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1770" y="0"/>
                <a:ext cx="12170229" cy="6858000"/>
              </a:xfrm>
            </p:spPr>
            <p:txBody>
              <a:bodyPr/>
              <a:lstStyle/>
              <a:p>
                <a:pPr marL="0" indent="0">
                  <a:buNone/>
                </a:pPr>
                <a:r>
                  <a:rPr lang="zh-CN" altLang="en-US" dirty="0" smtClean="0">
                    <a:solidFill>
                      <a:srgbClr val="C00000"/>
                    </a:solidFill>
                    <a:latin typeface="黑体" panose="02010609060101010101" pitchFamily="49" charset="-122"/>
                    <a:ea typeface="黑体" panose="02010609060101010101" pitchFamily="49" charset="-122"/>
                  </a:rPr>
                  <a:t>例 </a:t>
                </a:r>
                <a:r>
                  <a:rPr lang="en-US" altLang="zh-CN" dirty="0" smtClean="0">
                    <a:solidFill>
                      <a:srgbClr val="C00000"/>
                    </a:solidFill>
                    <a:latin typeface="黑体" panose="02010609060101010101" pitchFamily="49" charset="-122"/>
                    <a:ea typeface="黑体" panose="02010609060101010101" pitchFamily="49" charset="-122"/>
                  </a:rPr>
                  <a:t>4 </a:t>
                </a:r>
                <a:r>
                  <a:rPr lang="zh-CN" altLang="en-US" dirty="0" smtClean="0">
                    <a:latin typeface="黑体" panose="02010609060101010101" pitchFamily="49" charset="-122"/>
                    <a:ea typeface="黑体" panose="02010609060101010101" pitchFamily="49" charset="-122"/>
                  </a:rPr>
                  <a:t>设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3</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4</m:t>
                        </m:r>
                      </m:sub>
                    </m:sSub>
                  </m:oMath>
                </a14:m>
                <a:r>
                  <a:rPr lang="zh-CN" altLang="en-US" dirty="0" smtClean="0"/>
                  <a:t>是欧氏空间</a:t>
                </a:r>
                <a14:m>
                  <m:oMath xmlns:m="http://schemas.openxmlformats.org/officeDocument/2006/math">
                    <m:r>
                      <a:rPr lang="en-US" altLang="zh-CN" b="0" i="1" smtClean="0">
                        <a:latin typeface="Cambria Math" panose="02040503050406030204" pitchFamily="18" charset="0"/>
                      </a:rPr>
                      <m:t>𝑉</m:t>
                    </m:r>
                  </m:oMath>
                </a14:m>
                <a:r>
                  <a:rPr lang="zh-CN" altLang="en-US" dirty="0" smtClean="0"/>
                  <a:t>中的向量，已知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t>线性无关，</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3</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4</m:t>
                        </m:r>
                      </m:sub>
                    </m:sSub>
                    <m:r>
                      <a:rPr lang="zh-CN" altLang="en-US" b="0" i="1" smtClean="0">
                        <a:latin typeface="Cambria Math" panose="02040503050406030204" pitchFamily="18" charset="0"/>
                        <a:ea typeface="黑体" panose="02010609060101010101" pitchFamily="49" charset="-122"/>
                      </a:rPr>
                      <m:t>亦</m:t>
                    </m:r>
                  </m:oMath>
                </a14:m>
                <a:r>
                  <a:rPr lang="zh-CN" altLang="en-US" dirty="0" smtClean="0"/>
                  <a:t>线性无关，且</a:t>
                </a:r>
                <a:endParaRPr lang="en-US" altLang="zh-CN" dirty="0" smtClean="0"/>
              </a:p>
              <a:p>
                <a:pPr marL="0" indent="0">
                  <a:buNone/>
                </a:pP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3</m:t>
                            </m:r>
                          </m:sub>
                        </m:sSub>
                      </m:e>
                    </m:d>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4</m:t>
                            </m:r>
                          </m:sub>
                        </m:sSub>
                      </m:e>
                    </m:d>
                    <m:r>
                      <a:rPr lang="en-US" altLang="zh-CN" i="1" smtClean="0">
                        <a:latin typeface="Cambria Math" panose="02040503050406030204" pitchFamily="18" charset="0"/>
                        <a:ea typeface="Cambria Math" panose="02040503050406030204" pitchFamily="18" charset="0"/>
                      </a:rPr>
                      <m:t>=</m:t>
                    </m:r>
                  </m:oMath>
                </a14:m>
                <a:r>
                  <a:rPr lang="en-US" altLang="zh-CN" dirty="0" smtClean="0"/>
                  <a:t>0</a:t>
                </a:r>
                <a:r>
                  <a:rPr lang="zh-CN" altLang="en-US" dirty="0" smtClean="0"/>
                  <a:t>，</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3</m:t>
                            </m:r>
                          </m:sub>
                        </m:sSub>
                      </m:e>
                    </m:d>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4</m:t>
                            </m:r>
                          </m:sub>
                        </m:sSub>
                      </m:e>
                    </m:d>
                    <m:r>
                      <a:rPr lang="en-US" altLang="zh-CN" i="1" smtClean="0">
                        <a:latin typeface="Cambria Math" panose="02040503050406030204" pitchFamily="18" charset="0"/>
                        <a:ea typeface="Cambria Math" panose="02040503050406030204" pitchFamily="18" charset="0"/>
                      </a:rPr>
                      <m:t>=</m:t>
                    </m:r>
                  </m:oMath>
                </a14:m>
                <a:r>
                  <a:rPr lang="en-US" altLang="zh-CN" dirty="0" smtClean="0"/>
                  <a:t>0.</a:t>
                </a:r>
              </a:p>
              <a:p>
                <a:pPr marL="0" indent="0">
                  <a:buNone/>
                </a:pPr>
                <a:r>
                  <a:rPr lang="zh-CN" altLang="en-US" dirty="0">
                    <a:solidFill>
                      <a:srgbClr val="C00000"/>
                    </a:solidFill>
                  </a:rPr>
                  <a:t>试</a:t>
                </a:r>
                <a:r>
                  <a:rPr lang="zh-CN" altLang="en-US" dirty="0" smtClean="0">
                    <a:solidFill>
                      <a:srgbClr val="C00000"/>
                    </a:solidFill>
                  </a:rPr>
                  <a:t>证</a:t>
                </a:r>
                <a:r>
                  <a:rPr lang="zh-CN" altLang="en-US" dirty="0" smtClean="0"/>
                  <a:t>：向量组</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3</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4</m:t>
                        </m:r>
                      </m:sub>
                    </m:sSub>
                  </m:oMath>
                </a14:m>
                <a:r>
                  <a:rPr lang="zh-CN" altLang="en-US" dirty="0" smtClean="0"/>
                  <a:t>线性无关</a:t>
                </a:r>
                <a:r>
                  <a:rPr lang="en-US" altLang="zh-CN" dirty="0" smtClean="0"/>
                  <a:t>.</a:t>
                </a:r>
              </a:p>
              <a:p>
                <a:pPr marL="0" indent="0">
                  <a:buNone/>
                </a:pPr>
                <a:r>
                  <a:rPr lang="zh-CN" altLang="en-US" dirty="0" smtClean="0">
                    <a:solidFill>
                      <a:srgbClr val="C00000"/>
                    </a:solidFill>
                  </a:rPr>
                  <a:t>证</a:t>
                </a:r>
                <a:r>
                  <a:rPr lang="zh-CN" altLang="en-US" dirty="0" smtClean="0">
                    <a:solidFill>
                      <a:schemeClr val="tx1"/>
                    </a:solidFill>
                  </a:rPr>
                  <a:t> 设有数</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r>
                      <a:rPr lang="zh-CN" altLang="en-US"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r>
                      <a:rPr lang="zh-CN" altLang="en-US"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r>
                      <a:rPr lang="zh-CN" altLang="en-US"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4</m:t>
                        </m:r>
                      </m:sub>
                    </m:sSub>
                    <m:r>
                      <a:rPr lang="zh-CN" altLang="en-US" b="0" i="1" smtClean="0">
                        <a:solidFill>
                          <a:schemeClr val="tx1"/>
                        </a:solidFill>
                        <a:latin typeface="Cambria Math" panose="02040503050406030204" pitchFamily="18" charset="0"/>
                      </a:rPr>
                      <m:t>，</m:t>
                    </m:r>
                  </m:oMath>
                </a14:m>
                <a:r>
                  <a:rPr lang="zh-CN" altLang="en-US" dirty="0" smtClean="0">
                    <a:solidFill>
                      <a:schemeClr val="tx1"/>
                    </a:solidFill>
                  </a:rPr>
                  <a:t>使</a:t>
                </a:r>
                <a:endParaRPr lang="en-US" altLang="zh-CN" dirty="0" smtClean="0">
                  <a:solidFill>
                    <a:schemeClr val="tx1"/>
                  </a:solidFill>
                </a:endParaRPr>
              </a:p>
              <a:p>
                <a:pPr marL="0" indent="0" algn="ctr">
                  <a:buNone/>
                </a:pP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en-US" altLang="zh-CN"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r>
                      <a:rPr lang="en-US" altLang="zh-CN"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3</m:t>
                        </m:r>
                      </m:sub>
                    </m:sSub>
                    <m:r>
                      <a:rPr lang="en-US" altLang="zh-CN" b="0" i="1" smtClean="0">
                        <a:latin typeface="Cambria Math" panose="02040503050406030204" pitchFamily="18" charset="0"/>
                        <a:ea typeface="黑体" panose="02010609060101010101" pitchFamily="49" charset="-122"/>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4</m:t>
                        </m:r>
                      </m:sub>
                    </m:sSub>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4</m:t>
                        </m:r>
                      </m:sub>
                    </m:sSub>
                  </m:oMath>
                </a14:m>
                <a:r>
                  <a:rPr lang="en-US" altLang="zh-CN" dirty="0" smtClean="0">
                    <a:ea typeface="Cambria Math" panose="02040503050406030204" pitchFamily="18"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0.</a:t>
                </a:r>
              </a:p>
              <a:p>
                <a:pPr marL="0" indent="0">
                  <a:buNone/>
                </a:pPr>
                <a:r>
                  <a:rPr lang="zh-CN" altLang="en-US" dirty="0"/>
                  <a:t>对上</a:t>
                </a:r>
                <a:r>
                  <a:rPr lang="zh-CN" altLang="en-US" dirty="0" smtClean="0"/>
                  <a:t>式两边分别与</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solidFill>
                      <a:schemeClr val="tx1"/>
                    </a:solidFill>
                  </a:rPr>
                  <a:t>作内积，由于</a:t>
                </a:r>
                <a:endParaRPr lang="en-US" altLang="zh-CN" dirty="0" smtClean="0">
                  <a:solidFill>
                    <a:schemeClr val="tx1"/>
                  </a:solidFill>
                </a:endParaRPr>
              </a:p>
              <a:p>
                <a:pPr marL="0" indent="0" algn="ctr">
                  <a:buNone/>
                </a:pP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𝑖</m:t>
                            </m:r>
                          </m:sub>
                        </m:sSub>
                      </m:e>
                    </m:d>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𝑖</m:t>
                            </m:r>
                          </m:sub>
                        </m:sSub>
                      </m:e>
                    </m:d>
                    <m:r>
                      <a:rPr lang="en-US" altLang="zh-CN" i="1" smtClean="0">
                        <a:latin typeface="Cambria Math" panose="02040503050406030204" pitchFamily="18" charset="0"/>
                        <a:ea typeface="Cambria Math" panose="02040503050406030204" pitchFamily="18" charset="0"/>
                      </a:rPr>
                      <m:t>=</m:t>
                    </m:r>
                  </m:oMath>
                </a14:m>
                <a:r>
                  <a:rPr lang="en-US" altLang="zh-CN" dirty="0" smtClean="0"/>
                  <a:t>0  </a:t>
                </a: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=3</m:t>
                        </m:r>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4</m:t>
                        </m:r>
                      </m:e>
                    </m:d>
                    <m:r>
                      <a:rPr lang="zh-CN" altLang="en-US" b="0" i="1" smtClean="0">
                        <a:latin typeface="Cambria Math" panose="02040503050406030204" pitchFamily="18" charset="0"/>
                      </a:rPr>
                      <m:t>，</m:t>
                    </m:r>
                  </m:oMath>
                </a14:m>
                <a:endParaRPr lang="en-US" altLang="zh-CN" b="0" dirty="0" smtClean="0"/>
              </a:p>
              <a:p>
                <a:pPr marL="0" indent="0">
                  <a:buNone/>
                </a:pPr>
                <a:r>
                  <a:rPr lang="zh-CN" altLang="en-US" dirty="0" smtClean="0">
                    <a:solidFill>
                      <a:schemeClr val="tx1"/>
                    </a:solidFill>
                  </a:rPr>
                  <a:t>得    </a:t>
                </a:r>
                <a14:m>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m>
                          <m:mPr>
                            <m:mcs>
                              <m:mc>
                                <m:mcPr>
                                  <m:count m:val="1"/>
                                  <m:mcJc m:val="center"/>
                                </m:mcPr>
                              </m:mc>
                            </m:mcs>
                            <m:ctrlPr>
                              <a:rPr lang="en-US" altLang="zh-CN" i="1" smtClean="0">
                                <a:solidFill>
                                  <a:schemeClr val="tx1"/>
                                </a:solidFill>
                                <a:latin typeface="Cambria Math" panose="02040503050406030204" pitchFamily="18" charset="0"/>
                              </a:rPr>
                            </m:ctrlPr>
                          </m:mPr>
                          <m:m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e>
                              </m:d>
                              <m:r>
                                <a:rPr lang="en-US" altLang="zh-CN"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e>
                              </m:d>
                              <m:r>
                                <a:rPr lang="en-US" altLang="zh-CN" i="1" smtClean="0">
                                  <a:latin typeface="Cambria Math" panose="02040503050406030204" pitchFamily="18" charset="0"/>
                                  <a:ea typeface="Cambria Math" panose="02040503050406030204" pitchFamily="18" charset="0"/>
                                </a:rPr>
                                <m:t>=</m:t>
                              </m:r>
                              <m:r>
                                <m:rPr>
                                  <m:nor/>
                                </m:rPr>
                                <a:rPr lang="en-US" altLang="zh-CN" dirty="0" smtClean="0"/>
                                <m:t>0</m:t>
                              </m:r>
                              <m:r>
                                <a:rPr lang="zh-CN" altLang="en-US" b="0" i="1" dirty="0" smtClean="0">
                                  <a:latin typeface="Cambria Math" panose="02040503050406030204" pitchFamily="18" charset="0"/>
                                </a:rPr>
                                <m:t>，</m:t>
                              </m:r>
                            </m:e>
                          </m:mr>
                          <m:m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e>
                              </m:d>
                              <m:r>
                                <a:rPr lang="en-US" altLang="zh-CN"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e>
                              </m:d>
                              <m:r>
                                <a:rPr lang="en-US" altLang="zh-CN" i="1" smtClean="0">
                                  <a:latin typeface="Cambria Math" panose="02040503050406030204" pitchFamily="18" charset="0"/>
                                  <a:ea typeface="Cambria Math" panose="02040503050406030204" pitchFamily="18" charset="0"/>
                                </a:rPr>
                                <m:t>=</m:t>
                              </m:r>
                              <m:r>
                                <m:rPr>
                                  <m:nor/>
                                </m:rPr>
                                <a:rPr lang="en-US" altLang="zh-CN" dirty="0" smtClean="0"/>
                                <m:t>0</m:t>
                              </m:r>
                              <m:r>
                                <m:rPr>
                                  <m:nor/>
                                </m:rPr>
                                <a:rPr lang="en-US" altLang="zh-CN" b="0" i="0" dirty="0" smtClean="0"/>
                                <m:t>.</m:t>
                              </m:r>
                            </m:e>
                          </m:mr>
                        </m:m>
                        <m:r>
                          <m:rPr>
                            <m:nor/>
                          </m:rPr>
                          <a:rPr lang="en-US" altLang="zh-CN" dirty="0" smtClean="0">
                            <a:solidFill>
                              <a:schemeClr val="tx1"/>
                            </a:solidFill>
                          </a:rPr>
                          <m:t> </m:t>
                        </m:r>
                      </m:e>
                    </m:d>
                  </m:oMath>
                </a14:m>
                <a:endParaRPr lang="zh-CN" altLang="en-US" dirty="0">
                  <a:solidFill>
                    <a:schemeClr val="tx1"/>
                  </a:solidFill>
                </a:endParaRPr>
              </a:p>
              <a:p>
                <a:pPr marL="0" indent="0">
                  <a:buNone/>
                </a:pPr>
                <a:r>
                  <a:rPr lang="zh-CN" altLang="en-US" dirty="0" smtClean="0"/>
                  <a:t>由</a:t>
                </a:r>
                <a:r>
                  <a:rPr lang="en-US" altLang="zh-CN" dirty="0" smtClean="0"/>
                  <a:t>Cauchy</a:t>
                </a:r>
                <a:r>
                  <a:rPr lang="zh-CN" altLang="en-US" dirty="0" smtClean="0"/>
                  <a:t>不等式及</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t>线性无关，知行列式</a:t>
                </a:r>
                <a:endParaRPr lang="en-US" altLang="zh-CN"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e>
                                </m:d>
                              </m:e>
                              <m:e>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e>
                                </m:d>
                              </m:e>
                            </m:mr>
                            <m:mr>
                              <m:e>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e>
                                </m:d>
                              </m:e>
                              <m:e>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e>
                                </m:d>
                              </m:e>
                            </m:mr>
                          </m:m>
                        </m:e>
                      </m:d>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e>
                      </m:d>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&gt;0,</m:t>
                      </m:r>
                    </m:oMath>
                  </m:oMathPara>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1770" y="0"/>
                <a:ext cx="12170229" cy="6858000"/>
              </a:xfrm>
              <a:blipFill rotWithShape="0">
                <a:blip r:embed="rId1"/>
                <a:stretch>
                  <a:fillRect l="-1052" t="-1867"/>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261257" y="250371"/>
                <a:ext cx="11092543" cy="762001"/>
              </a:xfrm>
            </p:spPr>
            <p:txBody>
              <a:bodyPr>
                <a:normAutofit/>
              </a:bodyPr>
              <a:lstStyle/>
              <a:p>
                <a:r>
                  <a:rPr lang="zh-CN" altLang="en-US" sz="2800" dirty="0" smtClean="0">
                    <a:solidFill>
                      <a:srgbClr val="C00000"/>
                    </a:solidFill>
                    <a:latin typeface="黑体" panose="02010609060101010101" pitchFamily="49" charset="-122"/>
                    <a:ea typeface="黑体" panose="02010609060101010101" pitchFamily="49" charset="-122"/>
                  </a:rPr>
                  <a:t>定理 </a:t>
                </a:r>
                <a:r>
                  <a:rPr lang="zh-CN" altLang="en-US" sz="2800" dirty="0" smtClean="0">
                    <a:latin typeface="黑体" panose="02010609060101010101" pitchFamily="49" charset="-122"/>
                    <a:ea typeface="黑体" panose="02010609060101010101" pitchFamily="49" charset="-122"/>
                  </a:rPr>
                  <a:t>欧氏空间的正交向量组</a:t>
                </a:r>
                <a14:m>
                  <m:oMath xmlns:m="http://schemas.openxmlformats.org/officeDocument/2006/math">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1</m:t>
                        </m:r>
                      </m:sub>
                    </m:sSub>
                    <m:r>
                      <a:rPr lang="zh-CN" altLang="en-US" sz="2800" b="0" i="1" smtClean="0">
                        <a:latin typeface="Cambria Math" panose="02040503050406030204" pitchFamily="18" charset="0"/>
                        <a:ea typeface="黑体" panose="02010609060101010101" pitchFamily="49" charset="-122"/>
                      </a:rPr>
                      <m:t>，</m:t>
                    </m:r>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2</m:t>
                        </m:r>
                      </m:sub>
                    </m:sSub>
                    <m:r>
                      <a:rPr lang="zh-CN" altLang="en-US" sz="2800" b="0" i="1" smtClean="0">
                        <a:latin typeface="Cambria Math" panose="02040503050406030204" pitchFamily="18" charset="0"/>
                        <a:ea typeface="黑体" panose="02010609060101010101" pitchFamily="49" charset="-122"/>
                      </a:rPr>
                      <m:t>，</m:t>
                    </m:r>
                    <m:r>
                      <a:rPr lang="zh-CN" altLang="en-US" sz="2800" b="0" i="1" smtClean="0">
                        <a:latin typeface="Cambria Math" panose="02040503050406030204" pitchFamily="18" charset="0"/>
                        <a:ea typeface="黑体" panose="02010609060101010101" pitchFamily="49" charset="-122"/>
                      </a:rPr>
                      <m:t>⋯</m:t>
                    </m:r>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𝑚</m:t>
                        </m:r>
                      </m:sub>
                    </m:sSub>
                    <m:r>
                      <a:rPr lang="zh-CN" altLang="en-US" sz="2800" i="1">
                        <a:latin typeface="Cambria Math" panose="02040503050406030204" pitchFamily="18" charset="0"/>
                        <a:ea typeface="黑体" panose="02010609060101010101" pitchFamily="49" charset="-122"/>
                      </a:rPr>
                      <m:t>必定是</m:t>
                    </m:r>
                    <m:r>
                      <a:rPr lang="zh-CN" altLang="en-US" sz="2800" b="0" i="1" smtClean="0">
                        <a:latin typeface="Cambria Math" panose="02040503050406030204" pitchFamily="18" charset="0"/>
                        <a:ea typeface="黑体" panose="02010609060101010101" pitchFamily="49" charset="-122"/>
                      </a:rPr>
                      <m:t>线</m:t>
                    </m:r>
                    <m:r>
                      <a:rPr lang="zh-CN" altLang="en-US" sz="2800" i="1">
                        <a:latin typeface="Cambria Math" panose="02040503050406030204" pitchFamily="18" charset="0"/>
                        <a:ea typeface="黑体" panose="02010609060101010101" pitchFamily="49" charset="-122"/>
                      </a:rPr>
                      <m:t>性无关</m:t>
                    </m:r>
                    <m:r>
                      <a:rPr lang="zh-CN" altLang="en-US" sz="2800" b="0" i="1" smtClean="0">
                        <a:latin typeface="Cambria Math" panose="02040503050406030204" pitchFamily="18" charset="0"/>
                        <a:ea typeface="黑体" panose="02010609060101010101" pitchFamily="49" charset="-122"/>
                      </a:rPr>
                      <m:t>的。</m:t>
                    </m:r>
                  </m:oMath>
                </a14:m>
                <a:endParaRPr lang="zh-CN" altLang="en-US" sz="2800" dirty="0">
                  <a:latin typeface="黑体" panose="02010609060101010101" pitchFamily="49" charset="-122"/>
                  <a:ea typeface="黑体" panose="02010609060101010101" pitchFamily="49" charset="-122"/>
                </a:endParaRP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261257" y="250371"/>
                <a:ext cx="11092543" cy="762001"/>
              </a:xfrm>
              <a:blipFill rotWithShape="0">
                <a:blip r:embed="rId1"/>
                <a:stretch>
                  <a:fillRect l="-1154" b="-24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13657" y="1262743"/>
                <a:ext cx="10940143" cy="4914220"/>
              </a:xfrm>
            </p:spPr>
            <p:txBody>
              <a:bodyPr>
                <a:normAutofit/>
              </a:bodyPr>
              <a:lstStyle/>
              <a:p>
                <a:pPr marL="0" indent="0">
                  <a:buNone/>
                </a:pPr>
                <a:r>
                  <a:rPr lang="zh-CN" altLang="en-US" dirty="0" smtClean="0">
                    <a:solidFill>
                      <a:srgbClr val="C00000"/>
                    </a:solidFill>
                  </a:rPr>
                  <a:t>证</a:t>
                </a:r>
                <a:r>
                  <a:rPr lang="zh-CN" altLang="en-US" dirty="0" smtClean="0"/>
                  <a:t>：设有一组实数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r>
                      <a:rPr lang="zh-CN" altLang="en-US" b="0" i="1" smtClean="0">
                        <a:latin typeface="Cambria Math" panose="02040503050406030204" pitchFamily="18" charset="0"/>
                      </a:rPr>
                      <m:t>⋯</m:t>
                    </m:r>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𝑚</m:t>
                        </m:r>
                      </m:sub>
                    </m:sSub>
                    <m:r>
                      <a:rPr lang="zh-CN" altLang="en-US" b="0" i="1" smtClean="0">
                        <a:latin typeface="Cambria Math" panose="02040503050406030204" pitchFamily="18" charset="0"/>
                      </a:rPr>
                      <m:t>，</m:t>
                    </m:r>
                  </m:oMath>
                </a14:m>
                <a:r>
                  <a:rPr lang="zh-CN" altLang="en-US" dirty="0" smtClean="0"/>
                  <a:t>使得</a:t>
                </a:r>
                <a:endParaRPr lang="en-US" altLang="zh-CN" dirty="0" smtClean="0"/>
              </a:p>
              <a:p>
                <a:pPr marL="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1</m:t>
                        </m:r>
                      </m:sub>
                    </m:sSub>
                  </m:oMath>
                </a14:m>
                <a:r>
                  <a:rPr lang="en-US" altLang="zh-CN" dirty="0" smtClean="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2</m:t>
                        </m:r>
                      </m:sub>
                    </m:sSub>
                  </m:oMath>
                </a14:m>
                <a:r>
                  <a:rPr lang="en-US" altLang="zh-CN" dirty="0" smtClean="0"/>
                  <a:t>+</a:t>
                </a:r>
                <a:r>
                  <a:rPr lang="zh-CN" altLang="en-US" b="0" dirty="0" smtClean="0"/>
                  <a:t> </a:t>
                </a:r>
                <a14:m>
                  <m:oMath xmlns:m="http://schemas.openxmlformats.org/officeDocument/2006/math">
                    <m:r>
                      <a:rPr lang="zh-CN" altLang="en-US" b="0" i="1"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𝑚</m:t>
                        </m:r>
                      </m:sub>
                    </m:sSub>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𝑚</m:t>
                        </m:r>
                      </m:sub>
                    </m:sSub>
                    <m:r>
                      <a:rPr lang="en-US" altLang="zh-CN" dirty="0">
                        <a:latin typeface="Cambria Math" panose="02040503050406030204" pitchFamily="18" charset="0"/>
                      </a:rPr>
                      <m:t>=</m:t>
                    </m:r>
                    <m:r>
                      <a:rPr lang="en-US" altLang="zh-CN" b="0" i="0" dirty="0" smtClean="0">
                        <a:latin typeface="Cambria Math" panose="02040503050406030204" pitchFamily="18" charset="0"/>
                      </a:rPr>
                      <m:t>0</m:t>
                    </m:r>
                    <m:r>
                      <a:rPr lang="en-US" altLang="zh-CN" b="0" i="1" dirty="0" smtClean="0">
                        <a:latin typeface="Cambria Math" panose="02040503050406030204" pitchFamily="18" charset="0"/>
                      </a:rPr>
                      <m:t>.</m:t>
                    </m:r>
                  </m:oMath>
                </a14:m>
                <a:endParaRPr lang="en-US" altLang="zh-CN" dirty="0" smtClean="0"/>
              </a:p>
              <a:p>
                <a:pPr marL="0" indent="0">
                  <a:buNone/>
                </a:pPr>
                <a:r>
                  <a:rPr lang="zh-CN" altLang="en-US" dirty="0"/>
                  <a:t>用</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𝑖</m:t>
                        </m:r>
                      </m:sub>
                    </m:sSub>
                  </m:oMath>
                </a14:m>
                <a:r>
                  <a:rPr lang="zh-CN" altLang="en-US" dirty="0" smtClean="0"/>
                  <a:t>作内积，有</a:t>
                </a:r>
                <a:endParaRPr lang="en-US" altLang="zh-CN" dirty="0" smtClean="0"/>
              </a:p>
              <a:p>
                <a:pPr marL="0" indent="0" algn="ctr">
                  <a:buNone/>
                </a:pPr>
                <a14:m>
                  <m:oMath xmlns:m="http://schemas.openxmlformats.org/officeDocument/2006/math">
                    <m:d>
                      <m:dPr>
                        <m:ctrlPr>
                          <a:rPr lang="en-US" altLang="zh-CN" i="1" dirty="0"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1</m:t>
                            </m:r>
                          </m:sub>
                        </m:sSub>
                        <m:r>
                          <m:rPr>
                            <m:nor/>
                          </m:rPr>
                          <a:rPr lang="en-US" altLang="zh-CN" dirty="0" smtClean="0"/>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2</m:t>
                            </m:r>
                          </m:sub>
                        </m:sSub>
                        <m:r>
                          <m:rPr>
                            <m:nor/>
                          </m:rPr>
                          <a:rPr lang="en-US" altLang="zh-CN" dirty="0" smtClean="0"/>
                          <m:t>+</m:t>
                        </m:r>
                        <m:r>
                          <m:rPr>
                            <m:nor/>
                          </m:rPr>
                          <a:rPr lang="zh-CN" altLang="en-US" b="0" dirty="0" smtClean="0"/>
                          <m:t> </m:t>
                        </m:r>
                        <m:r>
                          <a:rPr lang="zh-CN" altLang="en-US" b="0" i="1"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𝑚</m:t>
                            </m:r>
                          </m:sub>
                        </m:sSub>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𝑚</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𝑖</m:t>
                            </m:r>
                          </m:sub>
                        </m:sSub>
                      </m:e>
                    </m:d>
                    <m:r>
                      <a:rPr lang="en-US" altLang="zh-CN" dirty="0">
                        <a:latin typeface="Cambria Math" panose="02040503050406030204" pitchFamily="18" charset="0"/>
                      </a:rPr>
                      <m:t>=</m:t>
                    </m:r>
                    <m:r>
                      <a:rPr lang="en-US" altLang="zh-CN" b="0" i="0" dirty="0" smtClean="0">
                        <a:latin typeface="Cambria Math" panose="02040503050406030204" pitchFamily="18" charset="0"/>
                      </a:rPr>
                      <m:t>0</m:t>
                    </m:r>
                    <m:r>
                      <a:rPr lang="en-US" altLang="zh-CN" b="0" i="1" dirty="0" smtClean="0">
                        <a:latin typeface="Cambria Math" panose="02040503050406030204" pitchFamily="18" charset="0"/>
                      </a:rPr>
                      <m:t>  </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=1</m:t>
                        </m:r>
                        <m:r>
                          <a:rPr lang="zh-CN" altLang="en-US"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2</m:t>
                        </m:r>
                        <m:r>
                          <a:rPr lang="zh-CN" altLang="en-US"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e>
                    </m:d>
                  </m:oMath>
                </a14:m>
                <a:r>
                  <a:rPr lang="zh-CN" altLang="en-US" dirty="0" smtClean="0"/>
                  <a:t>，</a:t>
                </a:r>
                <a:endParaRPr lang="en-US" altLang="zh-CN" dirty="0" smtClean="0"/>
              </a:p>
              <a:p>
                <a:pPr marL="0" indent="0">
                  <a:buNone/>
                </a:pPr>
                <a:r>
                  <a:rPr lang="zh-CN" altLang="en-US" dirty="0" smtClean="0"/>
                  <a:t>从而</a:t>
                </a:r>
                <a:endParaRPr lang="en-US" altLang="zh-CN" dirty="0" smtClean="0"/>
              </a:p>
              <a:p>
                <a:pPr marL="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𝑖</m:t>
                            </m:r>
                          </m:sub>
                        </m:sSub>
                      </m:e>
                    </m:d>
                  </m:oMath>
                </a14:m>
                <a:r>
                  <a:rPr lang="en-US" altLang="zh-CN"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𝑖</m:t>
                            </m:r>
                          </m:sub>
                        </m:sSub>
                      </m:e>
                    </m:d>
                  </m:oMath>
                </a14:m>
                <a:r>
                  <a:rPr lang="en-US" altLang="zh-CN" dirty="0" smtClean="0"/>
                  <a:t> </a:t>
                </a:r>
                <a14:m>
                  <m:oMath xmlns:m="http://schemas.openxmlformats.org/officeDocument/2006/math">
                    <m:r>
                      <m:rPr>
                        <m:nor/>
                      </m:rPr>
                      <a:rPr lang="en-US" altLang="zh-CN" dirty="0" smtClean="0"/>
                      <m:t>+</m:t>
                    </m:r>
                    <m:r>
                      <m:rPr>
                        <m:nor/>
                      </m:rPr>
                      <a:rPr lang="zh-CN" altLang="en-US" b="0" dirty="0" smtClean="0"/>
                      <m:t> </m:t>
                    </m:r>
                    <m:r>
                      <a:rPr lang="zh-CN" altLang="en-US" b="0" i="1"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𝑚</m:t>
                        </m:r>
                      </m:sub>
                    </m:sSub>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𝑚</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𝑖</m:t>
                            </m:r>
                          </m:sub>
                        </m:sSub>
                      </m:e>
                    </m:d>
                  </m:oMath>
                </a14:m>
                <a:r>
                  <a:rPr lang="en-US" altLang="zh-CN" dirty="0" smtClean="0"/>
                  <a:t>=0 </a:t>
                </a:r>
                <a14:m>
                  <m:oMath xmlns:m="http://schemas.openxmlformats.org/officeDocument/2006/math">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=1</m:t>
                        </m:r>
                        <m:r>
                          <a:rPr lang="zh-CN" altLang="en-US"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2</m:t>
                        </m:r>
                        <m:r>
                          <a:rPr lang="zh-CN" altLang="en-US"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e>
                    </m:d>
                    <m:r>
                      <a:rPr lang="en-US" altLang="zh-CN" b="0" i="0" dirty="0" smtClean="0">
                        <a:latin typeface="Cambria Math" panose="02040503050406030204" pitchFamily="18" charset="0"/>
                        <a:ea typeface="Cambria Math" panose="02040503050406030204" pitchFamily="18" charset="0"/>
                      </a:rPr>
                      <m:t>.</m:t>
                    </m:r>
                  </m:oMath>
                </a14:m>
                <a:endParaRPr lang="en-US" altLang="zh-CN" b="0" dirty="0" smtClean="0">
                  <a:ea typeface="Cambria Math" panose="02040503050406030204" pitchFamily="18" charset="0"/>
                </a:endParaRPr>
              </a:p>
              <a:p>
                <a:pPr marL="0" indent="0">
                  <a:buNone/>
                </a:pPr>
                <a:r>
                  <a:rPr lang="zh-CN" altLang="en-US" dirty="0"/>
                  <a:t>由</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1</m:t>
                        </m:r>
                      </m:sub>
                    </m:sSub>
                    <m:r>
                      <a:rPr lang="zh-CN" altLang="en-US"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2</m:t>
                        </m:r>
                      </m:sub>
                    </m:sSub>
                    <m:r>
                      <a:rPr lang="zh-CN" altLang="en-US" i="1">
                        <a:latin typeface="Cambria Math" panose="02040503050406030204" pitchFamily="18" charset="0"/>
                        <a:ea typeface="黑体" panose="02010609060101010101" pitchFamily="49" charset="-122"/>
                      </a:rPr>
                      <m:t>，</m:t>
                    </m:r>
                    <m:r>
                      <a:rPr lang="zh-CN" altLang="en-US"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𝑚</m:t>
                        </m:r>
                      </m:sub>
                    </m:sSub>
                  </m:oMath>
                </a14:m>
                <a:r>
                  <a:rPr lang="zh-CN" altLang="en-US" dirty="0" smtClean="0"/>
                  <a:t>两两正交 ，当</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zh-CN" altLang="en-US" b="0" i="1" smtClean="0">
                        <a:latin typeface="Cambria Math" panose="02040503050406030204" pitchFamily="18" charset="0"/>
                        <a:ea typeface="Cambria Math" panose="02040503050406030204" pitchFamily="18" charset="0"/>
                      </a:rPr>
                      <m:t>时，</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𝑗</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𝑖</m:t>
                            </m:r>
                          </m:sub>
                        </m:sSub>
                      </m:e>
                    </m:d>
                  </m:oMath>
                </a14:m>
                <a:r>
                  <a:rPr lang="en-US" altLang="zh-CN" dirty="0" smtClean="0"/>
                  <a:t>=0 </a:t>
                </a:r>
                <a:r>
                  <a:rPr lang="zh-CN" altLang="en-US" dirty="0" smtClean="0"/>
                  <a:t>，故得</a:t>
                </a:r>
                <a:endParaRPr lang="en-US" altLang="zh-CN" dirty="0" smtClean="0"/>
              </a:p>
              <a:p>
                <a:pPr marL="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𝑖</m:t>
                            </m:r>
                          </m:sub>
                        </m:sSub>
                      </m:e>
                    </m:d>
                  </m:oMath>
                </a14:m>
                <a:r>
                  <a:rPr lang="en-US" altLang="zh-CN" dirty="0" smtClean="0"/>
                  <a:t>=0  </a:t>
                </a:r>
                <a14:m>
                  <m:oMath xmlns:m="http://schemas.openxmlformats.org/officeDocument/2006/math">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=1</m:t>
                        </m:r>
                        <m:r>
                          <a:rPr lang="zh-CN" altLang="en-US"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2</m:t>
                        </m:r>
                        <m:r>
                          <a:rPr lang="zh-CN" altLang="en-US"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e>
                    </m:d>
                  </m:oMath>
                </a14:m>
                <a:endParaRPr lang="en-US" altLang="zh-CN" dirty="0" smtClean="0"/>
              </a:p>
              <a:p>
                <a:pPr marL="0" indent="0">
                  <a:buNone/>
                </a:pPr>
                <a:r>
                  <a:rPr lang="zh-CN" altLang="en-US" dirty="0" smtClean="0"/>
                  <a:t>因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𝑖</m:t>
                        </m:r>
                      </m:sub>
                    </m:sSub>
                    <m:r>
                      <a:rPr lang="en-US" altLang="zh-CN" b="0" i="1" smtClean="0">
                        <a:latin typeface="Cambria Math" panose="02040503050406030204" pitchFamily="18" charset="0"/>
                        <a:ea typeface="Cambria Math" panose="02040503050406030204" pitchFamily="18" charset="0"/>
                      </a:rPr>
                      <m:t>≠0</m:t>
                    </m:r>
                  </m:oMath>
                </a14:m>
                <a:r>
                  <a:rPr lang="zh-CN" altLang="en-US" dirty="0" smtClean="0"/>
                  <a:t>，知 </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𝑖</m:t>
                            </m:r>
                          </m:sub>
                        </m:sSub>
                      </m:e>
                    </m:d>
                    <m:r>
                      <a:rPr lang="en-US" altLang="zh-CN" i="1">
                        <a:latin typeface="Cambria Math" panose="02040503050406030204" pitchFamily="18" charset="0"/>
                        <a:ea typeface="黑体" panose="02010609060101010101" pitchFamily="49" charset="-122"/>
                      </a:rPr>
                      <m:t>&gt;</m:t>
                    </m:r>
                    <m:r>
                      <a:rPr lang="en-US" altLang="zh-CN" b="0" i="1" smtClean="0">
                        <a:latin typeface="Cambria Math" panose="02040503050406030204" pitchFamily="18" charset="0"/>
                        <a:ea typeface="黑体" panose="02010609060101010101" pitchFamily="49" charset="-122"/>
                      </a:rPr>
                      <m:t>0</m:t>
                    </m:r>
                  </m:oMath>
                </a14:m>
                <a:r>
                  <a:rPr lang="zh-CN" altLang="en-US" dirty="0" smtClean="0"/>
                  <a:t>，于是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=0</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=1</m:t>
                        </m:r>
                        <m:r>
                          <a:rPr lang="zh-CN" altLang="en-US"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2</m:t>
                        </m:r>
                        <m:r>
                          <a:rPr lang="zh-CN" altLang="en-US"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e>
                    </m:d>
                    <m:r>
                      <a:rPr lang="en-US" altLang="zh-CN" b="0" i="1" smtClean="0">
                        <a:latin typeface="Cambria Math" panose="02040503050406030204" pitchFamily="18" charset="0"/>
                        <a:ea typeface="Cambria Math" panose="02040503050406030204" pitchFamily="18" charset="0"/>
                      </a:rPr>
                      <m:t>.</m:t>
                    </m:r>
                  </m:oMath>
                </a14:m>
                <a:r>
                  <a:rPr lang="zh-CN" altLang="en-US" dirty="0" smtClean="0"/>
                  <a:t> </a:t>
                </a:r>
                <a:endParaRPr lang="en-US" altLang="zh-CN" dirty="0" smtClean="0"/>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13657" y="1262743"/>
                <a:ext cx="10940143" cy="4914220"/>
              </a:xfrm>
              <a:blipFill rotWithShape="0">
                <a:blip r:embed="rId2"/>
                <a:stretch>
                  <a:fillRect l="-1170" t="-260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0"/>
                <a:ext cx="12065620" cy="6779941"/>
              </a:xfrm>
            </p:spPr>
            <p:txBody>
              <a:bodyPr/>
              <a:lstStyle/>
              <a:p>
                <a:pPr marL="0" indent="0">
                  <a:buNone/>
                </a:pPr>
                <a:r>
                  <a:rPr lang="zh-CN" altLang="en-US" dirty="0" smtClean="0"/>
                  <a:t>故</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r>
                      <a:rPr lang="zh-CN" altLang="en-US" i="1">
                        <a:latin typeface="Cambria Math" panose="02040503050406030204" pitchFamily="18" charset="0"/>
                        <a:ea typeface="Cambria Math" panose="02040503050406030204" pitchFamily="18" charset="0"/>
                      </a:rPr>
                      <m:t>因此</m:t>
                    </m:r>
                    <m:r>
                      <a:rPr lang="zh-CN" altLang="en-US" b="0" i="1" smtClean="0">
                        <a:latin typeface="Cambria Math" panose="02040503050406030204" pitchFamily="18" charset="0"/>
                        <a:ea typeface="Cambria Math" panose="02040503050406030204" pitchFamily="18" charset="0"/>
                      </a:rPr>
                      <m:t>有</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3</m:t>
                        </m:r>
                      </m:sub>
                    </m:sSub>
                    <m:r>
                      <a:rPr lang="en-US" altLang="zh-CN" b="0" i="1" smtClean="0">
                        <a:latin typeface="Cambria Math" panose="02040503050406030204" pitchFamily="18" charset="0"/>
                        <a:ea typeface="黑体" panose="02010609060101010101" pitchFamily="49" charset="-122"/>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4</m:t>
                        </m:r>
                      </m:sub>
                    </m:sSub>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4</m:t>
                        </m:r>
                      </m:sub>
                    </m:sSub>
                    <m:r>
                      <m:rPr>
                        <m:nor/>
                      </m:rPr>
                      <a:rPr lang="en-US" altLang="zh-CN" dirty="0" smtClean="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r>
                      <m:rPr>
                        <m:nor/>
                      </m:rPr>
                      <a:rPr lang="en-US" altLang="zh-CN" dirty="0" smtClean="0"/>
                      <m:t>0</m:t>
                    </m:r>
                    <m:r>
                      <m:rPr>
                        <m:nor/>
                      </m:rPr>
                      <a:rPr lang="en-US" altLang="zh-CN" b="0" i="0" dirty="0" smtClean="0"/>
                      <m:t>.</m:t>
                    </m:r>
                  </m:oMath>
                </a14:m>
                <a:r>
                  <a:rPr lang="zh-CN" altLang="en-US" dirty="0" smtClean="0"/>
                  <a:t>因为</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3</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4</m:t>
                        </m:r>
                      </m:sub>
                    </m:sSub>
                  </m:oMath>
                </a14:m>
                <a:r>
                  <a:rPr lang="zh-CN" altLang="en-US" dirty="0" smtClean="0"/>
                  <a:t>线性无关，故</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en-US" altLang="zh-CN" dirty="0" smtClean="0"/>
                  <a:t>.</a:t>
                </a:r>
              </a:p>
              <a:p>
                <a:pPr marL="0" indent="0">
                  <a:buNone/>
                </a:pPr>
                <a:r>
                  <a:rPr lang="zh-CN" altLang="en-US" dirty="0"/>
                  <a:t>所以</a:t>
                </a:r>
                <a:r>
                  <a:rPr lang="zh-CN" altLang="en-US" dirty="0" smtClean="0"/>
                  <a:t>向量组</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3</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4</m:t>
                        </m:r>
                      </m:sub>
                    </m:sSub>
                  </m:oMath>
                </a14:m>
                <a:r>
                  <a:rPr lang="zh-CN" altLang="en-US" dirty="0" smtClean="0"/>
                  <a:t>线性无关</a:t>
                </a:r>
                <a:r>
                  <a:rPr lang="en-US" altLang="zh-CN" dirty="0" smtClean="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0"/>
                <a:ext cx="12065620" cy="6779941"/>
              </a:xfrm>
              <a:blipFill rotWithShape="0">
                <a:blip r:embed="rId1"/>
                <a:stretch>
                  <a:fillRect l="-1011" t="-1888" r="-1769"/>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1771" y="0"/>
                <a:ext cx="12192000" cy="6781800"/>
              </a:xfrm>
            </p:spPr>
            <p:txBody>
              <a:bodyPr>
                <a:normAutofit lnSpcReduction="10000"/>
              </a:bodyPr>
              <a:lstStyle/>
              <a:p>
                <a:pPr marL="0" indent="0">
                  <a:buNone/>
                </a:pPr>
                <a:r>
                  <a:rPr lang="zh-CN" altLang="en-US" dirty="0" smtClean="0">
                    <a:solidFill>
                      <a:srgbClr val="C00000"/>
                    </a:solidFill>
                    <a:latin typeface="黑体" panose="02010609060101010101" pitchFamily="49" charset="-122"/>
                    <a:ea typeface="黑体" panose="02010609060101010101" pitchFamily="49" charset="-122"/>
                  </a:rPr>
                  <a:t>例 </a:t>
                </a:r>
                <a:r>
                  <a:rPr lang="en-US" altLang="zh-CN" dirty="0" smtClean="0">
                    <a:solidFill>
                      <a:srgbClr val="C00000"/>
                    </a:solidFill>
                    <a:latin typeface="黑体" panose="02010609060101010101" pitchFamily="49" charset="-122"/>
                    <a:ea typeface="黑体" panose="02010609060101010101" pitchFamily="49" charset="-122"/>
                  </a:rPr>
                  <a:t>5 </a:t>
                </a:r>
                <a:r>
                  <a:rPr lang="zh-CN" altLang="en-US" dirty="0" smtClean="0">
                    <a:latin typeface="黑体" panose="02010609060101010101" pitchFamily="49" charset="-122"/>
                    <a:ea typeface="黑体" panose="02010609060101010101" pitchFamily="49" charset="-122"/>
                  </a:rPr>
                  <a:t>在欧氏空间</a:t>
                </a:r>
                <a14:m>
                  <m:oMath xmlns:m="http://schemas.openxmlformats.org/officeDocument/2006/math">
                    <m:r>
                      <a:rPr lang="en-US" altLang="zh-CN" b="0" i="1" smtClean="0">
                        <a:latin typeface="Cambria Math" panose="02040503050406030204" pitchFamily="18" charset="0"/>
                        <a:ea typeface="黑体" panose="02010609060101010101" pitchFamily="49" charset="-122"/>
                      </a:rPr>
                      <m:t>𝐶</m:t>
                    </m:r>
                    <m:d>
                      <m:dPr>
                        <m:begChr m:val="["/>
                        <m:endChr m:val="]"/>
                        <m:ctrlPr>
                          <a:rPr lang="en-US" altLang="zh-CN" b="0" i="1" smtClean="0">
                            <a:latin typeface="Cambria Math" panose="02040503050406030204" pitchFamily="18" charset="0"/>
                            <a:ea typeface="黑体" panose="02010609060101010101" pitchFamily="49" charset="-122"/>
                          </a:rPr>
                        </m:ctrlPr>
                      </m:dPr>
                      <m:e>
                        <m:r>
                          <a:rPr lang="en-US" altLang="zh-CN" b="0" i="1" smtClean="0">
                            <a:latin typeface="Cambria Math" panose="02040503050406030204" pitchFamily="18" charset="0"/>
                            <a:ea typeface="黑体" panose="02010609060101010101" pitchFamily="49" charset="-122"/>
                          </a:rPr>
                          <m:t>0,1</m:t>
                        </m:r>
                      </m:e>
                    </m:d>
                  </m:oMath>
                </a14:m>
                <a:r>
                  <a:rPr lang="zh-CN" altLang="en-US" dirty="0" smtClean="0"/>
                  <a:t>中定义内积 </a:t>
                </a: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e>
                    </m:d>
                    <m:r>
                      <a:rPr lang="en-US" altLang="zh-CN" i="1" smtClean="0">
                        <a:latin typeface="Cambria Math" panose="02040503050406030204" pitchFamily="18" charset="0"/>
                        <a:ea typeface="Cambria Math" panose="02040503050406030204" pitchFamily="18" charset="0"/>
                      </a:rPr>
                      <m:t>=</m:t>
                    </m:r>
                    <m:nary>
                      <m:naryPr>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1</m:t>
                        </m:r>
                      </m:sup>
                      <m:e>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ⅆ</m:t>
                        </m:r>
                        <m:r>
                          <a:rPr lang="en-US" altLang="zh-CN" b="0" i="1" smtClean="0">
                            <a:latin typeface="Cambria Math" panose="02040503050406030204" pitchFamily="18" charset="0"/>
                            <a:ea typeface="Cambria Math" panose="02040503050406030204" pitchFamily="18" charset="0"/>
                          </a:rPr>
                          <m:t>𝑥</m:t>
                        </m:r>
                      </m:e>
                    </m:nary>
                  </m:oMath>
                </a14:m>
                <a:r>
                  <a:rPr lang="en-US" altLang="zh-CN" dirty="0" smtClean="0"/>
                  <a:t>,</a:t>
                </a:r>
                <a:r>
                  <a:rPr lang="zh-CN" altLang="en-US" dirty="0" smtClean="0"/>
                  <a:t>试将</a:t>
                </a:r>
                <a14:m>
                  <m:oMath xmlns:m="http://schemas.openxmlformats.org/officeDocument/2006/math">
                    <m:r>
                      <a:rPr lang="en-US" altLang="zh-CN" b="0" i="1" smtClean="0">
                        <a:latin typeface="Cambria Math" panose="02040503050406030204" pitchFamily="18" charset="0"/>
                        <a:ea typeface="黑体" panose="02010609060101010101" pitchFamily="49" charset="-122"/>
                      </a:rPr>
                      <m:t>𝐶</m:t>
                    </m:r>
                    <m:d>
                      <m:dPr>
                        <m:begChr m:val="["/>
                        <m:endChr m:val="]"/>
                        <m:ctrlPr>
                          <a:rPr lang="en-US" altLang="zh-CN" b="0" i="1" smtClean="0">
                            <a:latin typeface="Cambria Math" panose="02040503050406030204" pitchFamily="18" charset="0"/>
                            <a:ea typeface="黑体" panose="02010609060101010101" pitchFamily="49" charset="-122"/>
                          </a:rPr>
                        </m:ctrlPr>
                      </m:dPr>
                      <m:e>
                        <m:r>
                          <a:rPr lang="en-US" altLang="zh-CN" b="0" i="1" smtClean="0">
                            <a:latin typeface="Cambria Math" panose="02040503050406030204" pitchFamily="18" charset="0"/>
                            <a:ea typeface="黑体" panose="02010609060101010101" pitchFamily="49" charset="-122"/>
                          </a:rPr>
                          <m:t>0,1</m:t>
                        </m:r>
                      </m:e>
                    </m:d>
                  </m:oMath>
                </a14:m>
                <a:r>
                  <a:rPr lang="zh-CN" altLang="en-US" dirty="0" smtClean="0"/>
                  <a:t>中线性无关向量组</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oMath>
                </a14:m>
                <a:r>
                  <a:rPr lang="zh-CN" altLang="en-US" dirty="0" smtClean="0"/>
                  <a:t>化成正交向量组</a:t>
                </a:r>
                <a:r>
                  <a:rPr lang="en-US" altLang="zh-CN" dirty="0" smtClean="0"/>
                  <a:t>.</a:t>
                </a:r>
              </a:p>
              <a:p>
                <a:pPr marL="0" indent="0">
                  <a:buNone/>
                </a:pPr>
                <a:r>
                  <a:rPr lang="zh-CN" altLang="en-US" dirty="0" smtClean="0"/>
                  <a:t>解：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oMath>
                </a14:m>
                <a:r>
                  <a:rPr lang="en-US" altLang="zh-CN" dirty="0" smtClean="0"/>
                  <a:t>,</a:t>
                </a:r>
                <a:r>
                  <a:rPr lang="en-US" altLang="zh-CN" b="0" dirty="0" smtClean="0"/>
                  <a:t> </a:t>
                </a:r>
                <a14:m>
                  <m:oMath xmlns:m="http://schemas.openxmlformats.org/officeDocument/2006/math">
                    <m:sSup>
                      <m:sSupPr>
                        <m:ctrlPr>
                          <a:rPr lang="en-US" altLang="zh-CN" b="0"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3</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smtClean="0"/>
                  <a:t> 由</a:t>
                </a:r>
                <a:r>
                  <a:rPr lang="en-US" altLang="zh-CN" dirty="0" smtClean="0">
                    <a:latin typeface="黑体" panose="02010609060101010101" pitchFamily="49" charset="-122"/>
                    <a:ea typeface="黑体" panose="02010609060101010101" pitchFamily="49" charset="-122"/>
                  </a:rPr>
                  <a:t>Schmidt</a:t>
                </a:r>
                <a:r>
                  <a:rPr lang="zh-CN" altLang="en-US" dirty="0" smtClean="0">
                    <a:latin typeface="黑体" panose="02010609060101010101" pitchFamily="49" charset="-122"/>
                    <a:ea typeface="黑体" panose="02010609060101010101" pitchFamily="49" charset="-122"/>
                  </a:rPr>
                  <a:t>正交化方法求得</a:t>
                </a:r>
                <a:endParaRPr lang="en-US" altLang="zh-CN" dirty="0" smtClean="0">
                  <a:latin typeface="黑体" panose="02010609060101010101" pitchFamily="49" charset="-122"/>
                  <a:ea typeface="黑体" panose="02010609060101010101" pitchFamily="49" charset="-122"/>
                </a:endParaRPr>
              </a:p>
              <a:p>
                <a:pPr marL="0" indent="0">
                  <a:buNone/>
                </a:pPr>
                <a14:m>
                  <m:oMath xmlns:m="http://schemas.openxmlformats.org/officeDocument/2006/math">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oMath>
                </a14:m>
                <a:r>
                  <a:rPr lang="zh-CN" altLang="en-US" dirty="0" smtClean="0"/>
                  <a:t>，</a:t>
                </a:r>
                <a:endParaRPr lang="en-US" altLang="zh-CN" dirty="0" smtClean="0"/>
              </a:p>
              <a:p>
                <a:pPr marL="0" indent="0">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e>
                        </m:d>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oMath>
                </a14:m>
                <a:r>
                  <a:rPr lang="en-US" altLang="zh-CN" b="0" dirty="0" smtClean="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nary>
                          <m:naryPr>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ea typeface="Cambria Math" panose="02040503050406030204" pitchFamily="18" charset="0"/>
                              </a:rPr>
                              <m:t>ⅆ</m:t>
                            </m:r>
                            <m:r>
                              <a:rPr lang="en-US" altLang="zh-CN" b="0" i="1" smtClean="0">
                                <a:latin typeface="Cambria Math" panose="02040503050406030204" pitchFamily="18" charset="0"/>
                                <a:ea typeface="Cambria Math" panose="02040503050406030204" pitchFamily="18" charset="0"/>
                              </a:rPr>
                              <m:t>𝑥</m:t>
                            </m:r>
                          </m:e>
                        </m:nary>
                      </m:num>
                      <m:den>
                        <m:nary>
                          <m:naryPr>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ⅆ</m:t>
                            </m:r>
                            <m:r>
                              <a:rPr lang="en-US" altLang="zh-CN" b="0" i="1" smtClean="0">
                                <a:latin typeface="Cambria Math" panose="02040503050406030204" pitchFamily="18" charset="0"/>
                                <a:ea typeface="Cambria Math" panose="02040503050406030204" pitchFamily="18" charset="0"/>
                              </a:rPr>
                              <m:t>𝑥</m:t>
                            </m:r>
                          </m:e>
                        </m:nary>
                      </m:den>
                    </m:f>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oMath>
                </a14:m>
                <a:r>
                  <a:rPr lang="en-US" altLang="zh-CN" b="0" dirty="0" smtClean="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4</m:t>
                        </m:r>
                      </m:den>
                    </m:f>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endParaRPr lang="en-US" altLang="zh-CN" b="0" dirty="0" smtClean="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3</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3</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e>
                          </m:d>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3</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e>
                          </m:d>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oMath>
                  </m:oMathPara>
                </a14:m>
                <a:endParaRPr lang="en-US" altLang="zh-CN" b="0" dirty="0" smtClean="0"/>
              </a:p>
              <a:p>
                <a:pPr marL="0" indent="0">
                  <a:buNone/>
                </a:pPr>
                <a:r>
                  <a:rPr lang="en-US" altLang="zh-CN" dirty="0" smtClean="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3</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nary>
                          <m:naryPr>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ea typeface="Cambria Math" panose="02040503050406030204" pitchFamily="18" charset="0"/>
                              </a:rPr>
                              <m:t>ⅆ</m:t>
                            </m:r>
                            <m:r>
                              <a:rPr lang="en-US" altLang="zh-CN" b="0" i="1" smtClean="0">
                                <a:latin typeface="Cambria Math" panose="02040503050406030204" pitchFamily="18" charset="0"/>
                                <a:ea typeface="Cambria Math" panose="02040503050406030204" pitchFamily="18" charset="0"/>
                              </a:rPr>
                              <m:t>𝑥</m:t>
                            </m:r>
                          </m:e>
                        </m:nary>
                      </m:num>
                      <m:den>
                        <m:nary>
                          <m:naryPr>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ⅆ</m:t>
                            </m:r>
                            <m:r>
                              <a:rPr lang="en-US" altLang="zh-CN" b="0" i="1" smtClean="0">
                                <a:latin typeface="Cambria Math" panose="02040503050406030204" pitchFamily="18" charset="0"/>
                                <a:ea typeface="Cambria Math" panose="02040503050406030204" pitchFamily="18" charset="0"/>
                              </a:rPr>
                              <m:t>𝑥</m:t>
                            </m:r>
                          </m:e>
                        </m:nary>
                      </m:den>
                    </m:f>
                  </m:oMath>
                </a14:m>
                <a:r>
                  <a:rPr lang="en-US" altLang="zh-CN" b="0" dirty="0" smtClean="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nary>
                          <m:naryPr>
                            <m:limLoc m:val="undOvr"/>
                            <m:ctrlPr>
                              <a:rPr lang="en-US" altLang="zh-CN" b="0" i="1" smtClean="0">
                                <a:latin typeface="Cambria Math" panose="02040503050406030204" pitchFamily="18" charset="0"/>
                                <a:ea typeface="Cambria Math" panose="02040503050406030204" pitchFamily="18" charset="0"/>
                              </a:rPr>
                            </m:ctrlPr>
                          </m:naryPr>
                          <m:sub>
                            <m:r>
                              <m:rPr>
                                <m:brk m:alnAt="24"/>
                              </m:rP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1</m:t>
                            </m:r>
                          </m:sup>
                          <m:e>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5</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4</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4</m:t>
                                    </m:r>
                                  </m:sup>
                                </m:sSup>
                              </m:e>
                            </m:d>
                            <m:r>
                              <a:rPr lang="en-US" altLang="zh-CN" b="0" i="1" smtClean="0">
                                <a:latin typeface="Cambria Math" panose="02040503050406030204" pitchFamily="18" charset="0"/>
                                <a:ea typeface="Cambria Math" panose="02040503050406030204" pitchFamily="18" charset="0"/>
                              </a:rPr>
                              <m:t>ⅆ</m:t>
                            </m:r>
                            <m:r>
                              <a:rPr lang="en-US" altLang="zh-CN" b="0" i="1" smtClean="0">
                                <a:latin typeface="Cambria Math" panose="02040503050406030204" pitchFamily="18" charset="0"/>
                                <a:ea typeface="Cambria Math" panose="02040503050406030204" pitchFamily="18" charset="0"/>
                              </a:rPr>
                              <m:t>𝑥</m:t>
                            </m:r>
                          </m:e>
                        </m:nary>
                      </m:num>
                      <m:den>
                        <m:nary>
                          <m:naryPr>
                            <m:limLoc m:val="undOvr"/>
                            <m:ctrlPr>
                              <a:rPr lang="en-US" altLang="zh-CN" b="0" i="1" smtClean="0">
                                <a:latin typeface="Cambria Math" panose="02040503050406030204" pitchFamily="18" charset="0"/>
                                <a:ea typeface="Cambria Math" panose="02040503050406030204" pitchFamily="18" charset="0"/>
                              </a:rPr>
                            </m:ctrlPr>
                          </m:naryPr>
                          <m:sub>
                            <m:r>
                              <m:rPr>
                                <m:brk m:alnAt="24"/>
                              </m:rP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1</m:t>
                            </m:r>
                          </m:sup>
                          <m:e>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4</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2</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3</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16</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ea typeface="Cambria Math" panose="02040503050406030204" pitchFamily="18" charset="0"/>
                              </a:rPr>
                              <m:t>ⅆ</m:t>
                            </m:r>
                            <m:r>
                              <a:rPr lang="en-US" altLang="zh-CN" b="0" i="1" smtClean="0">
                                <a:latin typeface="Cambria Math" panose="02040503050406030204" pitchFamily="18" charset="0"/>
                                <a:ea typeface="Cambria Math" panose="02040503050406030204" pitchFamily="18" charset="0"/>
                              </a:rPr>
                              <m:t>𝑥</m:t>
                            </m:r>
                          </m:e>
                        </m:nary>
                      </m:den>
                    </m:f>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m:rPr>
                            <m:nor/>
                          </m:rPr>
                          <a:rPr lang="en-US" altLang="zh-CN" b="0" dirty="0" smtClean="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4</m:t>
                            </m:r>
                          </m:den>
                        </m:f>
                        <m:r>
                          <a:rPr lang="en-US" altLang="zh-CN" b="0" i="1" smtClean="0">
                            <a:latin typeface="Cambria Math" panose="02040503050406030204" pitchFamily="18" charset="0"/>
                            <a:ea typeface="Cambria Math" panose="02040503050406030204" pitchFamily="18" charset="0"/>
                          </a:rPr>
                          <m:t>𝑥</m:t>
                        </m:r>
                      </m:e>
                    </m:d>
                  </m:oMath>
                </a14:m>
                <a:endParaRPr lang="en-US" altLang="zh-CN" dirty="0" smtClean="0"/>
              </a:p>
              <a:p>
                <a:pPr marL="0" indent="0">
                  <a:buNone/>
                </a:pPr>
                <a:r>
                  <a:rPr lang="en-US" altLang="zh-CN" dirty="0"/>
                  <a:t> </a:t>
                </a:r>
                <a:r>
                  <a:rPr lang="en-US" altLang="zh-CN" dirty="0" smtClean="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3</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5</m:t>
                        </m:r>
                      </m:den>
                    </m:f>
                    <m:r>
                      <a:rPr lang="en-US" altLang="zh-CN"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4</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oMath>
                </a14:m>
                <a:endParaRPr lang="en-US" altLang="zh-CN" b="0" dirty="0" smtClean="0">
                  <a:ea typeface="Cambria Math" panose="02040503050406030204" pitchFamily="18" charset="0"/>
                </a:endParaRPr>
              </a:p>
              <a:p>
                <a:pPr marL="0" indent="0">
                  <a:buNone/>
                </a:pPr>
                <a:r>
                  <a:rPr lang="en-US" altLang="zh-CN" dirty="0" smtClean="0"/>
                  <a:t>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3</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m:t>
                        </m:r>
                      </m:num>
                      <m:den>
                        <m:r>
                          <a:rPr lang="en-US" altLang="zh-CN" b="0" i="1" smtClean="0">
                            <a:latin typeface="Cambria Math" panose="02040503050406030204" pitchFamily="18" charset="0"/>
                            <a:ea typeface="Cambria Math" panose="02040503050406030204" pitchFamily="18" charset="0"/>
                          </a:rPr>
                          <m:t>5</m:t>
                        </m:r>
                      </m:den>
                    </m:f>
                    <m:r>
                      <a:rPr lang="en-US" altLang="zh-CN"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4</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2</m:t>
                        </m:r>
                      </m:sup>
                    </m:sSup>
                  </m:oMath>
                </a14:m>
                <a:r>
                  <a:rPr lang="en-US" altLang="zh-CN" dirty="0" smtClean="0"/>
                  <a:t>,</a:t>
                </a:r>
              </a:p>
              <a:p>
                <a:pPr marL="0" indent="0">
                  <a:buNone/>
                </a:pPr>
                <a:r>
                  <a:rPr lang="zh-CN" altLang="en-US" dirty="0" smtClean="0"/>
                  <a:t>故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𝑥</m:t>
                    </m:r>
                  </m:oMath>
                </a14:m>
                <a:r>
                  <a:rPr lang="zh-CN" altLang="en-US" dirty="0" smtClean="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oMath>
                </a14:m>
                <a:r>
                  <a:rPr lang="en-US" altLang="zh-CN" b="0" dirty="0" smtClean="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4</m:t>
                        </m:r>
                      </m:den>
                    </m:f>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en-US" altLang="zh-CN" b="0" dirty="0" smtClean="0">
                    <a:ea typeface="Cambria Math" panose="02040503050406030204" pitchFamily="18" charset="0"/>
                  </a:rPr>
                  <a:t> </a:t>
                </a:r>
                <a14:m>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3</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m:t>
                        </m:r>
                      </m:num>
                      <m:den>
                        <m:r>
                          <a:rPr lang="en-US" altLang="zh-CN" b="0" i="1" smtClean="0">
                            <a:latin typeface="Cambria Math" panose="02040503050406030204" pitchFamily="18" charset="0"/>
                            <a:ea typeface="Cambria Math" panose="02040503050406030204" pitchFamily="18" charset="0"/>
                          </a:rPr>
                          <m:t>5</m:t>
                        </m:r>
                      </m:den>
                    </m:f>
                    <m:r>
                      <a:rPr lang="en-US" altLang="zh-CN"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4</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2</m:t>
                        </m:r>
                      </m:sup>
                    </m:sSup>
                  </m:oMath>
                </a14:m>
                <a:r>
                  <a:rPr lang="en-US" altLang="zh-CN" b="0" dirty="0" smtClean="0">
                    <a:ea typeface="Cambria Math" panose="02040503050406030204" pitchFamily="18" charset="0"/>
                  </a:rPr>
                  <a:t> </a:t>
                </a:r>
                <a:r>
                  <a:rPr lang="zh-CN" altLang="en-US" b="0" dirty="0" smtClean="0">
                    <a:ea typeface="Cambria Math" panose="02040503050406030204" pitchFamily="18" charset="0"/>
                  </a:rPr>
                  <a:t>是正交向量组</a:t>
                </a:r>
                <a:r>
                  <a:rPr lang="en-US" altLang="zh-CN" b="0" dirty="0" smtClean="0">
                    <a:ea typeface="Cambria Math" panose="02040503050406030204" pitchFamily="18" charset="0"/>
                  </a:rPr>
                  <a:t>.</a:t>
                </a:r>
              </a:p>
              <a:p>
                <a:pPr marL="0" indent="0">
                  <a:buNone/>
                </a:pPr>
                <a:endParaRPr lang="en-US" altLang="zh-CN" dirty="0" smtClean="0"/>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1771" y="0"/>
                <a:ext cx="12192000" cy="6781800"/>
              </a:xfrm>
              <a:blipFill rotWithShape="0">
                <a:blip r:embed="rId1"/>
                <a:stretch>
                  <a:fillRect l="-1000" t="-1258"/>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0" y="1"/>
                <a:ext cx="11353800" cy="1034142"/>
              </a:xfrm>
            </p:spPr>
            <p:txBody>
              <a:bodyPr>
                <a:normAutofit/>
              </a:bodyPr>
              <a:lstStyle/>
              <a:p>
                <a:r>
                  <a:rPr lang="zh-CN" altLang="en-US" sz="2800" dirty="0" smtClean="0">
                    <a:solidFill>
                      <a:srgbClr val="C00000"/>
                    </a:solidFill>
                    <a:latin typeface="黑体" panose="02010609060101010101" pitchFamily="49" charset="-122"/>
                    <a:ea typeface="黑体" panose="02010609060101010101" pitchFamily="49" charset="-122"/>
                  </a:rPr>
                  <a:t>推论</a:t>
                </a:r>
                <a:r>
                  <a:rPr lang="zh-CN" altLang="en-US" sz="2800" dirty="0" smtClean="0">
                    <a:latin typeface="黑体" panose="02010609060101010101" pitchFamily="49" charset="-122"/>
                    <a:ea typeface="黑体" panose="02010609060101010101" pitchFamily="49" charset="-122"/>
                  </a:rPr>
                  <a:t>：</a:t>
                </a:r>
                <a14:m>
                  <m:oMath xmlns:m="http://schemas.openxmlformats.org/officeDocument/2006/math">
                    <m:sSup>
                      <m:sSupPr>
                        <m:ctrlPr>
                          <a:rPr lang="en-US" altLang="zh-CN" sz="2800" i="1" smtClean="0">
                            <a:latin typeface="Cambria Math" panose="02040503050406030204" pitchFamily="18" charset="0"/>
                            <a:ea typeface="黑体" panose="02010609060101010101" pitchFamily="49" charset="-122"/>
                          </a:rPr>
                        </m:ctrlPr>
                      </m:sSupPr>
                      <m:e>
                        <m:r>
                          <a:rPr lang="en-US" altLang="zh-CN" sz="2800" b="0" i="1" smtClean="0">
                            <a:latin typeface="Cambria Math" panose="02040503050406030204" pitchFamily="18" charset="0"/>
                            <a:ea typeface="黑体" panose="02010609060101010101" pitchFamily="49" charset="-122"/>
                          </a:rPr>
                          <m:t>𝑅</m:t>
                        </m:r>
                      </m:e>
                      <m:sup>
                        <m:r>
                          <a:rPr lang="en-US" altLang="zh-CN" sz="2800" b="0" i="1" smtClean="0">
                            <a:latin typeface="Cambria Math" panose="02040503050406030204" pitchFamily="18" charset="0"/>
                            <a:ea typeface="黑体" panose="02010609060101010101" pitchFamily="49" charset="-122"/>
                          </a:rPr>
                          <m:t>𝑛</m:t>
                        </m:r>
                      </m:sup>
                    </m:sSup>
                  </m:oMath>
                </a14:m>
                <a:r>
                  <a:rPr lang="zh-CN" altLang="en-US" sz="2800" dirty="0" smtClean="0">
                    <a:latin typeface="黑体" panose="02010609060101010101" pitchFamily="49" charset="-122"/>
                    <a:ea typeface="黑体" panose="02010609060101010101" pitchFamily="49" charset="-122"/>
                  </a:rPr>
                  <a:t>中任意一个正交向量组的向量的个数不超过 </a:t>
                </a:r>
                <a14:m>
                  <m:oMath xmlns:m="http://schemas.openxmlformats.org/officeDocument/2006/math">
                    <m:r>
                      <m:rPr>
                        <m:sty m:val="p"/>
                      </m:rPr>
                      <a:rPr lang="en-US" altLang="zh-CN" sz="2800" dirty="0">
                        <a:latin typeface="Cambria Math" panose="02040503050406030204" pitchFamily="18" charset="0"/>
                        <a:ea typeface="黑体" panose="02010609060101010101" pitchFamily="49" charset="-122"/>
                      </a:rPr>
                      <m:t>n</m:t>
                    </m:r>
                  </m:oMath>
                </a14:m>
                <a:r>
                  <a:rPr lang="zh-CN" altLang="en-US" sz="2800" dirty="0" smtClean="0">
                    <a:latin typeface="黑体" panose="02010609060101010101" pitchFamily="49" charset="-122"/>
                    <a:ea typeface="黑体" panose="02010609060101010101" pitchFamily="49" charset="-122"/>
                  </a:rPr>
                  <a:t> 个</a:t>
                </a:r>
                <a:r>
                  <a:rPr lang="en-US" altLang="zh-CN"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0" y="1"/>
                <a:ext cx="11353800" cy="1034142"/>
              </a:xfrm>
              <a:blipFill rotWithShape="0">
                <a:blip r:embed="rId1"/>
                <a:stretch>
                  <a:fillRect l="-107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892629"/>
                <a:ext cx="11353800" cy="5284334"/>
              </a:xfrm>
            </p:spPr>
            <p:txBody>
              <a:bodyPr/>
              <a:lstStyle/>
              <a:p>
                <a:pPr marL="0" indent="0">
                  <a:lnSpc>
                    <a:spcPct val="150000"/>
                  </a:lnSpc>
                  <a:buNone/>
                </a:pPr>
                <a:r>
                  <a:rPr lang="zh-CN" altLang="en-US" dirty="0" smtClean="0">
                    <a:solidFill>
                      <a:srgbClr val="C00000"/>
                    </a:solidFill>
                    <a:latin typeface="黑体" panose="02010609060101010101" pitchFamily="49" charset="-122"/>
                    <a:ea typeface="黑体" panose="02010609060101010101" pitchFamily="49" charset="-122"/>
                  </a:rPr>
                  <a:t>定义</a:t>
                </a:r>
                <a:r>
                  <a:rPr lang="zh-CN" altLang="en-US" dirty="0" smtClean="0">
                    <a:latin typeface="黑体" panose="02010609060101010101" pitchFamily="49" charset="-122"/>
                    <a:ea typeface="黑体" panose="02010609060101010101" pitchFamily="49" charset="-122"/>
                  </a:rPr>
                  <a:t>： 设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 是 </a:t>
                </a:r>
                <a14:m>
                  <m:oMath xmlns:m="http://schemas.openxmlformats.org/officeDocument/2006/math">
                    <m:r>
                      <m:rPr>
                        <m:sty m:val="p"/>
                      </m:rPr>
                      <a:rPr lang="en-US" altLang="zh-CN" dirty="0">
                        <a:latin typeface="Cambria Math" panose="02040503050406030204" pitchFamily="18" charset="0"/>
                        <a:ea typeface="黑体" panose="02010609060101010101" pitchFamily="49" charset="-122"/>
                      </a:rPr>
                      <m:t>n</m:t>
                    </m:r>
                  </m:oMath>
                </a14:m>
                <a:r>
                  <a:rPr lang="zh-CN" altLang="en-US" dirty="0" smtClean="0">
                    <a:latin typeface="黑体" panose="02010609060101010101" pitchFamily="49" charset="-122"/>
                    <a:ea typeface="黑体" panose="02010609060101010101" pitchFamily="49" charset="-122"/>
                  </a:rPr>
                  <a:t> 维欧氏空间</a:t>
                </a:r>
                <a14:m>
                  <m:oMath xmlns:m="http://schemas.openxmlformats.org/officeDocument/2006/math">
                    <m:r>
                      <a:rPr lang="en-US" altLang="zh-CN" b="0" i="1" smtClean="0">
                        <a:latin typeface="Cambria Math" panose="02040503050406030204" pitchFamily="18" charset="0"/>
                        <a:ea typeface="黑体" panose="02010609060101010101" pitchFamily="49" charset="-122"/>
                      </a:rPr>
                      <m:t>𝑉</m:t>
                    </m:r>
                  </m:oMath>
                </a14:m>
                <a:r>
                  <a:rPr lang="zh-CN" altLang="en-US" dirty="0" smtClean="0">
                    <a:latin typeface="黑体" panose="02010609060101010101" pitchFamily="49" charset="-122"/>
                    <a:ea typeface="黑体" panose="02010609060101010101" pitchFamily="49" charset="-122"/>
                  </a:rPr>
                  <a:t>中的一组基，且它们两两正交，则称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 为 </a:t>
                </a:r>
                <a14:m>
                  <m:oMath xmlns:m="http://schemas.openxmlformats.org/officeDocument/2006/math">
                    <m:r>
                      <a:rPr lang="en-US" altLang="zh-CN" b="0" i="1" smtClean="0">
                        <a:latin typeface="Cambria Math" panose="02040503050406030204" pitchFamily="18" charset="0"/>
                        <a:ea typeface="黑体" panose="02010609060101010101" pitchFamily="49" charset="-122"/>
                      </a:rPr>
                      <m:t>𝑉</m:t>
                    </m:r>
                  </m:oMath>
                </a14:m>
                <a:r>
                  <a:rPr lang="zh-CN" altLang="en-US" dirty="0" smtClean="0">
                    <a:latin typeface="黑体" panose="02010609060101010101" pitchFamily="49" charset="-122"/>
                    <a:ea typeface="黑体" panose="02010609060101010101" pitchFamily="49" charset="-122"/>
                  </a:rPr>
                  <a:t>中的一组</a:t>
                </a:r>
                <a:r>
                  <a:rPr lang="zh-CN" altLang="en-US" dirty="0" smtClean="0">
                    <a:solidFill>
                      <a:srgbClr val="C00000"/>
                    </a:solidFill>
                    <a:latin typeface="黑体" panose="02010609060101010101" pitchFamily="49" charset="-122"/>
                    <a:ea typeface="黑体" panose="02010609060101010101" pitchFamily="49" charset="-122"/>
                  </a:rPr>
                  <a:t>正交基</a:t>
                </a:r>
                <a:r>
                  <a:rPr lang="zh-CN" altLang="en-US" dirty="0" smtClean="0">
                    <a:latin typeface="黑体" panose="02010609060101010101" pitchFamily="49" charset="-122"/>
                    <a:ea typeface="黑体" panose="02010609060101010101" pitchFamily="49" charset="-122"/>
                  </a:rPr>
                  <a:t>；而当正交基都是单位向量时，称这组正交基为</a:t>
                </a:r>
                <a:r>
                  <a:rPr lang="zh-CN" altLang="en-US" dirty="0" smtClean="0">
                    <a:solidFill>
                      <a:srgbClr val="C00000"/>
                    </a:solidFill>
                    <a:latin typeface="黑体" panose="02010609060101010101" pitchFamily="49" charset="-122"/>
                    <a:ea typeface="黑体" panose="02010609060101010101" pitchFamily="49" charset="-122"/>
                  </a:rPr>
                  <a:t>标准正交基</a:t>
                </a:r>
                <a:r>
                  <a:rPr lang="zh-CN" altLang="en-US" dirty="0" smtClean="0">
                    <a:latin typeface="黑体" panose="02010609060101010101" pitchFamily="49" charset="-122"/>
                    <a:ea typeface="黑体" panose="02010609060101010101" pitchFamily="49" charset="-122"/>
                  </a:rPr>
                  <a:t>或者</a:t>
                </a:r>
                <a:r>
                  <a:rPr lang="zh-CN" altLang="en-US" dirty="0" smtClean="0">
                    <a:solidFill>
                      <a:srgbClr val="C00000"/>
                    </a:solidFill>
                    <a:latin typeface="黑体" panose="02010609060101010101" pitchFamily="49" charset="-122"/>
                    <a:ea typeface="黑体" panose="02010609060101010101" pitchFamily="49" charset="-122"/>
                  </a:rPr>
                  <a:t>规范正交基</a:t>
                </a:r>
                <a:r>
                  <a:rPr lang="en-US" altLang="zh-CN" dirty="0" smtClean="0">
                    <a:latin typeface="黑体" panose="02010609060101010101" pitchFamily="49" charset="-122"/>
                    <a:ea typeface="黑体" panose="02010609060101010101" pitchFamily="49" charset="-122"/>
                  </a:rPr>
                  <a:t>.</a:t>
                </a:r>
              </a:p>
              <a:p>
                <a:pPr marL="0" indent="0">
                  <a:lnSpc>
                    <a:spcPct val="150000"/>
                  </a:lnSpc>
                  <a:buNone/>
                </a:pPr>
                <a:r>
                  <a:rPr lang="zh-CN" altLang="en-US" dirty="0" smtClean="0">
                    <a:latin typeface="黑体" panose="02010609060101010101" pitchFamily="49" charset="-122"/>
                    <a:ea typeface="黑体" panose="02010609060101010101" pitchFamily="49" charset="-122"/>
                  </a:rPr>
                  <a:t>显然，由定义，</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 是 </a:t>
                </a:r>
                <a14:m>
                  <m:oMath xmlns:m="http://schemas.openxmlformats.org/officeDocument/2006/math">
                    <m:r>
                      <m:rPr>
                        <m:sty m:val="p"/>
                      </m:rPr>
                      <a:rPr lang="en-US" altLang="zh-CN" dirty="0">
                        <a:latin typeface="Cambria Math" panose="02040503050406030204" pitchFamily="18" charset="0"/>
                        <a:ea typeface="黑体" panose="02010609060101010101" pitchFamily="49" charset="-122"/>
                      </a:rPr>
                      <m:t>n</m:t>
                    </m:r>
                  </m:oMath>
                </a14:m>
                <a:r>
                  <a:rPr lang="zh-CN" altLang="en-US" dirty="0" smtClean="0">
                    <a:latin typeface="黑体" panose="02010609060101010101" pitchFamily="49" charset="-122"/>
                    <a:ea typeface="黑体" panose="02010609060101010101" pitchFamily="49" charset="-122"/>
                  </a:rPr>
                  <a:t> 维欧氏空间的标准正交基的</a:t>
                </a:r>
                <a:r>
                  <a:rPr lang="zh-CN" altLang="en-US" dirty="0" smtClean="0">
                    <a:solidFill>
                      <a:srgbClr val="C00000"/>
                    </a:solidFill>
                    <a:latin typeface="黑体" panose="02010609060101010101" pitchFamily="49" charset="-122"/>
                    <a:ea typeface="黑体" panose="02010609060101010101" pitchFamily="49" charset="-122"/>
                  </a:rPr>
                  <a:t>充要条件</a:t>
                </a:r>
                <a:r>
                  <a:rPr lang="zh-CN" altLang="en-US" dirty="0" smtClean="0">
                    <a:latin typeface="黑体" panose="02010609060101010101" pitchFamily="49" charset="-122"/>
                    <a:ea typeface="黑体" panose="02010609060101010101" pitchFamily="49" charset="-122"/>
                  </a:rPr>
                  <a:t>是</a:t>
                </a:r>
                <a:endParaRPr lang="en-US" altLang="zh-CN" dirty="0" smtClean="0">
                  <a:latin typeface="黑体" panose="02010609060101010101" pitchFamily="49" charset="-122"/>
                  <a:ea typeface="黑体" panose="02010609060101010101" pitchFamily="49" charset="-122"/>
                </a:endParaRPr>
              </a:p>
              <a:p>
                <a:pPr marL="0" indent="0" algn="ctr">
                  <a:lnSpc>
                    <a:spcPct val="150000"/>
                  </a:lnSpc>
                  <a:buNone/>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𝑖</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𝑗</m:t>
                              </m:r>
                            </m:sub>
                          </m:sSub>
                        </m:e>
                      </m:d>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ea typeface="Cambria Math" panose="02040503050406030204" pitchFamily="18" charset="0"/>
                                </a:rPr>
                              </m:ctrlPr>
                            </m:mPr>
                            <m:mr>
                              <m:e>
                                <m:r>
                                  <m:rPr>
                                    <m:brk m:alnAt="7"/>
                                  </m:rPr>
                                  <a:rPr lang="en-US" altLang="zh-CN" b="0" i="1" smtClean="0">
                                    <a:latin typeface="Cambria Math" panose="02040503050406030204" pitchFamily="18" charset="0"/>
                                    <a:ea typeface="Cambria Math" panose="02040503050406030204" pitchFamily="18" charset="0"/>
                                  </a:rPr>
                                  <m:t>0</m:t>
                                </m:r>
                                <m:r>
                                  <a:rPr lang="zh-CN" altLang="en-US"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zh-CN" altLang="en-US" b="0" i="1" smtClean="0">
                                    <a:latin typeface="Cambria Math" panose="02040503050406030204" pitchFamily="18" charset="0"/>
                                    <a:ea typeface="Cambria Math" panose="02040503050406030204" pitchFamily="18" charset="0"/>
                                  </a:rPr>
                                  <m:t>，</m:t>
                                </m:r>
                              </m:e>
                            </m:mr>
                            <m:mr>
                              <m:e>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ea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e>
                            </m:mr>
                          </m:m>
                        </m:e>
                      </m:d>
                    </m:oMath>
                  </m:oMathPara>
                </a14:m>
                <a:endParaRPr lang="zh-CN" altLang="en-US" dirty="0">
                  <a:latin typeface="黑体" panose="02010609060101010101" pitchFamily="49" charset="-122"/>
                  <a:ea typeface="黑体" panose="0201060906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892629"/>
                <a:ext cx="11353800" cy="5284334"/>
              </a:xfrm>
              <a:blipFill rotWithShape="0">
                <a:blip r:embed="rId2"/>
                <a:stretch>
                  <a:fillRect l="-1074" r="-859"/>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ChangeArrowheads="1"/>
          </p:cNvSpPr>
          <p:nvPr/>
        </p:nvSpPr>
        <p:spPr bwMode="auto">
          <a:xfrm>
            <a:off x="707345" y="404813"/>
            <a:ext cx="679903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dirty="0" smtClean="0">
                <a:solidFill>
                  <a:srgbClr val="000099"/>
                </a:solidFill>
                <a:latin typeface="宋体" panose="02010600030101010101" pitchFamily="2" charset="-122"/>
              </a:rPr>
              <a:t>例</a:t>
            </a:r>
            <a:r>
              <a:rPr lang="zh-CN" altLang="en-US" b="1" dirty="0">
                <a:latin typeface="宋体" panose="02010600030101010101" pitchFamily="2" charset="-122"/>
              </a:rPr>
              <a:t>　</a:t>
            </a:r>
            <a:r>
              <a:rPr lang="zh-CN" altLang="en-US" b="1" dirty="0" smtClean="0">
                <a:latin typeface="宋体" panose="02010600030101010101" pitchFamily="2" charset="-122"/>
              </a:rPr>
              <a:t>在</a:t>
            </a:r>
            <a:r>
              <a:rPr lang="en-US" altLang="zh-CN" b="1" dirty="0" err="1" smtClean="0">
                <a:latin typeface="Times New Roman" panose="02020603050405020304" pitchFamily="18" charset="0"/>
              </a:rPr>
              <a:t>R</a:t>
            </a:r>
            <a:r>
              <a:rPr lang="en-US" altLang="zh-CN" b="1" i="1" baseline="30000" dirty="0" err="1" smtClean="0">
                <a:latin typeface="Times New Roman" panose="02020603050405020304" pitchFamily="18" charset="0"/>
              </a:rPr>
              <a:t>n</a:t>
            </a:r>
            <a:r>
              <a:rPr lang="zh-CN" altLang="en-US" b="1" dirty="0" smtClean="0">
                <a:latin typeface="宋体" panose="02010600030101010101" pitchFamily="2" charset="-122"/>
              </a:rPr>
              <a:t> </a:t>
            </a:r>
            <a:r>
              <a:rPr lang="zh-CN" altLang="en-US" b="1" dirty="0">
                <a:latin typeface="Times New Roman" panose="02020603050405020304" pitchFamily="18" charset="0"/>
              </a:rPr>
              <a:t>中</a:t>
            </a:r>
            <a:r>
              <a:rPr lang="zh-CN" altLang="en-US" b="1" dirty="0">
                <a:latin typeface="宋体" panose="02010600030101010101" pitchFamily="2" charset="-122"/>
              </a:rPr>
              <a:t>，</a:t>
            </a:r>
            <a:r>
              <a:rPr lang="zh-CN" altLang="en-US" sz="1100" dirty="0">
                <a:latin typeface="Times New Roman" panose="02020603050405020304" pitchFamily="18" charset="0"/>
              </a:rPr>
              <a:t> </a:t>
            </a:r>
            <a:endParaRPr lang="zh-CN" altLang="en-US" sz="1100" dirty="0">
              <a:latin typeface="Times New Roman" panose="02020603050405020304" pitchFamily="18" charset="0"/>
            </a:endParaRPr>
          </a:p>
        </p:txBody>
      </p:sp>
      <p:graphicFrame>
        <p:nvGraphicFramePr>
          <p:cNvPr id="100359" name="Object 7"/>
          <p:cNvGraphicFramePr>
            <a:graphicFrameLocks noChangeAspect="1"/>
          </p:cNvGraphicFramePr>
          <p:nvPr/>
        </p:nvGraphicFramePr>
        <p:xfrm>
          <a:off x="3028270" y="1197656"/>
          <a:ext cx="5740400" cy="625475"/>
        </p:xfrm>
        <a:graphic>
          <a:graphicData uri="http://schemas.openxmlformats.org/presentationml/2006/ole">
            <mc:AlternateContent xmlns:mc="http://schemas.openxmlformats.org/markup-compatibility/2006">
              <mc:Choice xmlns:v="urn:schemas-microsoft-com:vml" Requires="v">
                <p:oleObj spid="_x0000_s1098" name="Equation" r:id="rId1" imgW="5130800" imgH="558800" progId="Equation.DSMT4">
                  <p:embed/>
                </p:oleObj>
              </mc:Choice>
              <mc:Fallback>
                <p:oleObj name="Equation" r:id="rId1" imgW="5130800" imgH="558800" progId="Equation.DSMT4">
                  <p:embed/>
                  <p:pic>
                    <p:nvPicPr>
                      <p:cNvPr id="0" name="图片 10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270" y="1197656"/>
                        <a:ext cx="57404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61" name="Rectangle 9"/>
          <p:cNvSpPr>
            <a:spLocks noChangeArrowheads="1"/>
          </p:cNvSpPr>
          <p:nvPr/>
        </p:nvSpPr>
        <p:spPr bwMode="auto">
          <a:xfrm>
            <a:off x="1982788" y="2096862"/>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dirty="0" smtClean="0">
                <a:latin typeface="宋体" panose="02010600030101010101" pitchFamily="2" charset="-122"/>
              </a:rPr>
              <a:t>为 </a:t>
            </a:r>
            <a:r>
              <a:rPr lang="en-US" altLang="zh-CN" b="1" dirty="0" err="1" smtClean="0">
                <a:latin typeface="Times New Roman" panose="02020603050405020304" pitchFamily="18" charset="0"/>
              </a:rPr>
              <a:t>R</a:t>
            </a:r>
            <a:r>
              <a:rPr lang="en-US" altLang="zh-CN" b="1" i="1" baseline="30000" dirty="0" err="1" smtClean="0">
                <a:latin typeface="Times New Roman" panose="02020603050405020304" pitchFamily="18" charset="0"/>
              </a:rPr>
              <a:t>n</a:t>
            </a:r>
            <a:r>
              <a:rPr lang="en-US" altLang="zh-CN" b="1" i="1" baseline="30000" dirty="0" smtClean="0">
                <a:latin typeface="Times New Roman" panose="02020603050405020304" pitchFamily="18" charset="0"/>
              </a:rPr>
              <a:t> </a:t>
            </a:r>
            <a:r>
              <a:rPr lang="zh-CN" altLang="en-US" b="1" dirty="0" smtClean="0">
                <a:latin typeface="宋体" panose="02010600030101010101" pitchFamily="2" charset="-122"/>
              </a:rPr>
              <a:t>的</a:t>
            </a:r>
            <a:r>
              <a:rPr lang="zh-CN" altLang="en-US" b="1" dirty="0">
                <a:latin typeface="Times New Roman" panose="02020603050405020304" pitchFamily="18" charset="0"/>
              </a:rPr>
              <a:t>一</a:t>
            </a:r>
            <a:r>
              <a:rPr lang="zh-CN" altLang="en-US" b="1" dirty="0" smtClean="0">
                <a:latin typeface="Times New Roman" panose="02020603050405020304" pitchFamily="18" charset="0"/>
              </a:rPr>
              <a:t>组</a:t>
            </a:r>
            <a:r>
              <a:rPr lang="zh-CN" altLang="en-US" b="1" dirty="0">
                <a:latin typeface="Times New Roman" panose="02020603050405020304" pitchFamily="18" charset="0"/>
              </a:rPr>
              <a:t>标准</a:t>
            </a:r>
            <a:r>
              <a:rPr lang="zh-CN" altLang="en-US" b="1" dirty="0" smtClean="0">
                <a:latin typeface="Times New Roman" panose="02020603050405020304" pitchFamily="18" charset="0"/>
              </a:rPr>
              <a:t>正交基</a:t>
            </a:r>
            <a:r>
              <a:rPr lang="en-US" altLang="zh-CN" b="1" dirty="0" smtClean="0">
                <a:latin typeface="Times New Roman" panose="02020603050405020304" pitchFamily="18" charset="0"/>
              </a:rPr>
              <a:t>.</a:t>
            </a:r>
            <a:endParaRPr lang="zh-CN" altLang="en-US" b="1" i="1" baseline="30000" dirty="0">
              <a:latin typeface="Times New Roman" panose="02020603050405020304" pitchFamily="18" charset="0"/>
            </a:endParaRPr>
          </a:p>
        </p:txBody>
      </p:sp>
      <p:sp>
        <p:nvSpPr>
          <p:cNvPr id="13" name="Rectangle 5"/>
          <p:cNvSpPr>
            <a:spLocks noChangeArrowheads="1"/>
          </p:cNvSpPr>
          <p:nvPr/>
        </p:nvSpPr>
        <p:spPr bwMode="auto">
          <a:xfrm>
            <a:off x="707345" y="3385457"/>
            <a:ext cx="10537598" cy="128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b="1" dirty="0">
                <a:solidFill>
                  <a:srgbClr val="000099"/>
                </a:solidFill>
                <a:latin typeface="宋体" panose="02010600030101010101" pitchFamily="2" charset="-122"/>
              </a:rPr>
              <a:t>注</a:t>
            </a:r>
            <a:r>
              <a:rPr lang="zh-CN" altLang="en-US" b="1" dirty="0">
                <a:latin typeface="宋体" panose="02010600030101010101" pitchFamily="2" charset="-122"/>
              </a:rPr>
              <a:t>　</a:t>
            </a:r>
            <a:r>
              <a:rPr lang="zh-CN" altLang="en-US" b="1" dirty="0" smtClean="0">
                <a:latin typeface="宋体" panose="02010600030101010101" pitchFamily="2" charset="-122"/>
              </a:rPr>
              <a:t>在标准正交基下，欧氏空间中向量的内积和长度的计算可归结为它们坐标的内积和长度的计算</a:t>
            </a:r>
            <a:r>
              <a:rPr lang="en-US" altLang="zh-CN" b="1" dirty="0" smtClean="0">
                <a:latin typeface="宋体" panose="02010600030101010101" pitchFamily="2" charset="-122"/>
              </a:rPr>
              <a:t>.</a:t>
            </a:r>
            <a:r>
              <a:rPr lang="zh-CN" altLang="en-US" sz="1100" dirty="0" smtClean="0">
                <a:latin typeface="Times New Roman" panose="02020603050405020304" pitchFamily="18" charset="0"/>
              </a:rPr>
              <a:t> </a:t>
            </a:r>
            <a:endParaRPr lang="zh-CN" altLang="en-US" sz="11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0357"/>
                                        </p:tgtEl>
                                        <p:attrNameLst>
                                          <p:attrName>style.visibility</p:attrName>
                                        </p:attrNameLst>
                                      </p:cBhvr>
                                      <p:to>
                                        <p:strVal val="visible"/>
                                      </p:to>
                                    </p:set>
                                    <p:animEffect transition="in" filter="wipe(left)">
                                      <p:cBhvr>
                                        <p:cTn id="7" dur="500"/>
                                        <p:tgtEl>
                                          <p:spTgt spid="1003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0359"/>
                                        </p:tgtEl>
                                        <p:attrNameLst>
                                          <p:attrName>style.visibility</p:attrName>
                                        </p:attrNameLst>
                                      </p:cBhvr>
                                      <p:to>
                                        <p:strVal val="visible"/>
                                      </p:to>
                                    </p:set>
                                    <p:animEffect transition="in" filter="wipe(left)">
                                      <p:cBhvr>
                                        <p:cTn id="12" dur="1000"/>
                                        <p:tgtEl>
                                          <p:spTgt spid="10035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00361"/>
                                        </p:tgtEl>
                                        <p:attrNameLst>
                                          <p:attrName>style.visibility</p:attrName>
                                        </p:attrNameLst>
                                      </p:cBhvr>
                                      <p:to>
                                        <p:strVal val="visible"/>
                                      </p:to>
                                    </p:set>
                                    <p:animEffect transition="in" filter="wipe(left)">
                                      <p:cBhvr>
                                        <p:cTn id="16" dur="1000"/>
                                        <p:tgtEl>
                                          <p:spTgt spid="10036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p:bldP spid="10036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0" y="0"/>
                <a:ext cx="12192000" cy="1719943"/>
              </a:xfrm>
            </p:spPr>
            <p:txBody>
              <a:bodyPr>
                <a:normAutofit/>
              </a:bodyPr>
              <a:lstStyle/>
              <a:p>
                <a:pPr>
                  <a:lnSpc>
                    <a:spcPct val="150000"/>
                  </a:lnSpc>
                </a:pPr>
                <a:r>
                  <a:rPr lang="zh-CN" altLang="en-US" sz="2800" dirty="0" smtClean="0">
                    <a:solidFill>
                      <a:srgbClr val="C00000"/>
                    </a:solidFill>
                    <a:latin typeface="黑体" panose="02010609060101010101" pitchFamily="49" charset="-122"/>
                    <a:ea typeface="黑体" panose="02010609060101010101" pitchFamily="49" charset="-122"/>
                  </a:rPr>
                  <a:t>定理</a:t>
                </a:r>
                <a:r>
                  <a:rPr lang="zh-CN" altLang="en-US" sz="2800" dirty="0" smtClean="0">
                    <a:latin typeface="黑体" panose="02010609060101010101" pitchFamily="49" charset="-122"/>
                    <a:ea typeface="黑体" panose="02010609060101010101" pitchFamily="49" charset="-122"/>
                  </a:rPr>
                  <a:t> </a:t>
                </a:r>
                <a14:m>
                  <m:oMath xmlns:m="http://schemas.openxmlformats.org/officeDocument/2006/math">
                    <m:r>
                      <m:rPr>
                        <m:sty m:val="p"/>
                      </m:rPr>
                      <a:rPr lang="en-US" altLang="zh-CN" sz="2800" dirty="0" smtClean="0">
                        <a:latin typeface="Cambria Math" panose="02040503050406030204" pitchFamily="18" charset="0"/>
                        <a:ea typeface="黑体" panose="02010609060101010101" pitchFamily="49" charset="-122"/>
                      </a:rPr>
                      <m:t>n</m:t>
                    </m:r>
                  </m:oMath>
                </a14:m>
                <a:r>
                  <a:rPr lang="zh-CN" altLang="en-US" sz="2800" dirty="0" smtClean="0">
                    <a:latin typeface="黑体" panose="02010609060101010101" pitchFamily="49" charset="-122"/>
                    <a:ea typeface="黑体" panose="02010609060101010101" pitchFamily="49" charset="-122"/>
                  </a:rPr>
                  <a:t> 维欧氏空间</a:t>
                </a:r>
                <a14:m>
                  <m:oMath xmlns:m="http://schemas.openxmlformats.org/officeDocument/2006/math">
                    <m:r>
                      <a:rPr lang="en-US" altLang="zh-CN" sz="2800" b="0" i="1" smtClean="0">
                        <a:latin typeface="Cambria Math" panose="02040503050406030204" pitchFamily="18" charset="0"/>
                        <a:ea typeface="黑体" panose="02010609060101010101" pitchFamily="49" charset="-122"/>
                      </a:rPr>
                      <m:t>𝑉</m:t>
                    </m:r>
                  </m:oMath>
                </a14:m>
                <a:r>
                  <a:rPr lang="zh-CN" altLang="en-US" sz="2800" dirty="0" smtClean="0">
                    <a:latin typeface="黑体" panose="02010609060101010101" pitchFamily="49" charset="-122"/>
                    <a:ea typeface="黑体" panose="02010609060101010101" pitchFamily="49" charset="-122"/>
                  </a:rPr>
                  <a:t>中的任一线性无关向量组 </a:t>
                </a:r>
                <a14:m>
                  <m:oMath xmlns:m="http://schemas.openxmlformats.org/officeDocument/2006/math">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1</m:t>
                        </m:r>
                      </m:sub>
                    </m:sSub>
                    <m:r>
                      <a:rPr lang="zh-CN" altLang="en-US" sz="2800" b="0" i="1" smtClean="0">
                        <a:latin typeface="Cambria Math" panose="02040503050406030204" pitchFamily="18" charset="0"/>
                        <a:ea typeface="黑体" panose="02010609060101010101" pitchFamily="49" charset="-122"/>
                      </a:rPr>
                      <m:t>，</m:t>
                    </m:r>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2</m:t>
                        </m:r>
                      </m:sub>
                    </m:sSub>
                    <m:r>
                      <a:rPr lang="zh-CN" altLang="en-US" sz="2800" b="0" i="1" smtClean="0">
                        <a:latin typeface="Cambria Math" panose="02040503050406030204" pitchFamily="18" charset="0"/>
                        <a:ea typeface="黑体" panose="02010609060101010101" pitchFamily="49" charset="-122"/>
                      </a:rPr>
                      <m:t>，</m:t>
                    </m:r>
                    <m:r>
                      <a:rPr lang="zh-CN" altLang="en-US" sz="2800" b="0" i="1" smtClean="0">
                        <a:latin typeface="Cambria Math" panose="02040503050406030204" pitchFamily="18" charset="0"/>
                        <a:ea typeface="黑体" panose="02010609060101010101" pitchFamily="49" charset="-122"/>
                      </a:rPr>
                      <m:t>⋯</m:t>
                    </m:r>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𝑚</m:t>
                        </m:r>
                      </m:sub>
                    </m:sSub>
                  </m:oMath>
                </a14:m>
                <a:r>
                  <a:rPr lang="zh-CN" altLang="en-US" sz="2800" dirty="0" smtClean="0">
                    <a:latin typeface="黑体" panose="02010609060101010101" pitchFamily="49" charset="-122"/>
                    <a:ea typeface="黑体" panose="02010609060101010101" pitchFamily="49" charset="-122"/>
                  </a:rPr>
                  <a:t> </a:t>
                </a:r>
                <a14:m>
                  <m:oMath xmlns:m="http://schemas.openxmlformats.org/officeDocument/2006/math">
                    <m:d>
                      <m:dPr>
                        <m:ctrlPr>
                          <a:rPr lang="en-US" altLang="zh-CN" sz="2800" b="0" i="1" dirty="0" smtClean="0">
                            <a:latin typeface="Cambria Math" panose="02040503050406030204" pitchFamily="18" charset="0"/>
                          </a:rPr>
                        </m:ctrlPr>
                      </m:dPr>
                      <m:e>
                        <m: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ea typeface="Cambria Math" panose="02040503050406030204" pitchFamily="18" charset="0"/>
                          </a:rPr>
                          <m:t>=2</m:t>
                        </m:r>
                        <m:r>
                          <a:rPr lang="zh-CN" altLang="en-US" sz="2800" b="0" i="1" dirty="0" smtClean="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𝑛</m:t>
                        </m:r>
                      </m:e>
                    </m:d>
                  </m:oMath>
                </a14:m>
                <a:r>
                  <a:rPr lang="zh-CN" altLang="en-US" sz="2800" dirty="0" smtClean="0">
                    <a:latin typeface="黑体" panose="02010609060101010101" pitchFamily="49" charset="-122"/>
                    <a:ea typeface="黑体" panose="02010609060101010101" pitchFamily="49" charset="-122"/>
                  </a:rPr>
                  <a:t> 必等价于某个正交向量组。 </a:t>
                </a:r>
                <a:endParaRPr lang="zh-CN" altLang="en-US" sz="2800" dirty="0">
                  <a:latin typeface="黑体" panose="02010609060101010101" pitchFamily="49" charset="-122"/>
                  <a:ea typeface="黑体" panose="02010609060101010101" pitchFamily="49" charset="-122"/>
                </a:endParaRP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0" y="0"/>
                <a:ext cx="12192000" cy="1719943"/>
              </a:xfrm>
              <a:blipFill rotWithShape="0">
                <a:blip r:embed="rId1"/>
                <a:stretch>
                  <a:fillRect l="-1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1719943"/>
                <a:ext cx="12192000" cy="5050970"/>
              </a:xfrm>
            </p:spPr>
            <p:txBody>
              <a:bodyPr>
                <a:normAutofit/>
              </a:bodyPr>
              <a:lstStyle/>
              <a:p>
                <a:pPr marL="0" indent="0">
                  <a:buNone/>
                </a:pPr>
                <a:r>
                  <a:rPr lang="zh-CN" altLang="en-US" dirty="0" smtClean="0">
                    <a:solidFill>
                      <a:srgbClr val="C00000"/>
                    </a:solidFill>
                    <a:latin typeface="黑体" panose="02010609060101010101" pitchFamily="49" charset="-122"/>
                    <a:ea typeface="黑体" panose="02010609060101010101" pitchFamily="49" charset="-122"/>
                  </a:rPr>
                  <a:t>证</a:t>
                </a:r>
                <a:r>
                  <a:rPr lang="zh-CN" altLang="en-US" dirty="0" smtClean="0">
                    <a:latin typeface="黑体" panose="02010609060101010101" pitchFamily="49" charset="-122"/>
                    <a:ea typeface="黑体" panose="02010609060101010101" pitchFamily="49" charset="-122"/>
                  </a:rPr>
                  <a:t>：用数学归纳法来证明。</a:t>
                </a:r>
                <a:endParaRPr lang="en-US" altLang="zh-CN" dirty="0" smtClean="0">
                  <a:latin typeface="黑体" panose="02010609060101010101" pitchFamily="49" charset="-122"/>
                  <a:ea typeface="黑体" panose="02010609060101010101" pitchFamily="49" charset="-122"/>
                </a:endParaRPr>
              </a:p>
              <a:p>
                <a:pPr marL="0" indent="0">
                  <a:buNone/>
                </a:pPr>
                <a:r>
                  <a:rPr lang="zh-CN" altLang="en-US" dirty="0" smtClean="0">
                    <a:latin typeface="黑体" panose="02010609060101010101" pitchFamily="49" charset="-122"/>
                    <a:ea typeface="黑体" panose="02010609060101010101" pitchFamily="49" charset="-122"/>
                  </a:rPr>
                  <a:t>当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=2</m:t>
                    </m:r>
                  </m:oMath>
                </a14:m>
                <a:r>
                  <a:rPr lang="zh-CN" altLang="en-US" dirty="0" smtClean="0">
                    <a:latin typeface="黑体" panose="02010609060101010101" pitchFamily="49" charset="-122"/>
                    <a:ea typeface="黑体" panose="02010609060101010101" pitchFamily="49" charset="-122"/>
                  </a:rPr>
                  <a:t>时，取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1</m:t>
                        </m:r>
                      </m:sub>
                    </m:sSub>
                    <m:r>
                      <a:rPr lang="zh-CN" altLang="en-US"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r>
                      <a:rPr lang="zh-CN" altLang="en-US" b="0" i="1" smtClean="0">
                        <a:latin typeface="Cambria Math" panose="02040503050406030204" pitchFamily="18" charset="0"/>
                        <a:ea typeface="Cambria Math" panose="02040503050406030204" pitchFamily="18" charset="0"/>
                      </a:rPr>
                      <m:t>，</m:t>
                    </m:r>
                  </m:oMath>
                </a14:m>
                <a:r>
                  <a:rPr lang="zh-CN" altLang="en-US" dirty="0" smtClean="0">
                    <a:latin typeface="黑体" panose="02010609060101010101" pitchFamily="49" charset="-122"/>
                    <a:ea typeface="黑体" panose="02010609060101010101" pitchFamily="49" charset="-122"/>
                  </a:rPr>
                  <a:t>其中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𝑘</m:t>
                    </m:r>
                  </m:oMath>
                </a14:m>
                <a:r>
                  <a:rPr lang="zh-CN" altLang="en-US" dirty="0" smtClean="0">
                    <a:latin typeface="黑体" panose="02010609060101010101" pitchFamily="49" charset="-122"/>
                    <a:ea typeface="黑体" panose="02010609060101010101" pitchFamily="49" charset="-122"/>
                  </a:rPr>
                  <a:t> 是待定常数，由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oMath>
                </a14:m>
                <a:r>
                  <a:rPr lang="zh-CN" altLang="en-US" dirty="0" smtClean="0">
                    <a:latin typeface="黑体" panose="02010609060101010101" pitchFamily="49" charset="-122"/>
                    <a:ea typeface="黑体" panose="02010609060101010101" pitchFamily="49" charset="-122"/>
                  </a:rPr>
                  <a:t>与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latin typeface="黑体" panose="02010609060101010101" pitchFamily="49" charset="-122"/>
                    <a:ea typeface="黑体" panose="02010609060101010101" pitchFamily="49" charset="-122"/>
                  </a:rPr>
                  <a:t> 正交，有</a:t>
                </a:r>
                <a14:m>
                  <m:oMath xmlns:m="http://schemas.openxmlformats.org/officeDocument/2006/math">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smtClean="0">
                    <a:latin typeface="黑体" panose="02010609060101010101" pitchFamily="49" charset="-122"/>
                    <a:ea typeface="黑体" panose="02010609060101010101" pitchFamily="49" charset="-122"/>
                  </a:rPr>
                  <a:t>，即有</a:t>
                </a:r>
                <a:endParaRPr lang="en-US" altLang="zh-CN" dirty="0" smtClean="0">
                  <a:latin typeface="黑体" panose="02010609060101010101" pitchFamily="49" charset="-122"/>
                  <a:ea typeface="黑体" panose="02010609060101010101" pitchFamily="49" charset="-122"/>
                </a:endParaRPr>
              </a:p>
              <a:p>
                <a:pPr marL="0" indent="0" algn="ctr">
                  <a:buNone/>
                </a:pPr>
                <a14:m>
                  <m:oMath xmlns:m="http://schemas.openxmlformats.org/officeDocument/2006/math">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r>
                      <a:rPr lang="en-US" altLang="zh-CN" b="0"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e>
                    </m:d>
                  </m:oMath>
                </a14:m>
                <a:r>
                  <a:rPr lang="en-US" altLang="zh-CN" dirty="0" smtClean="0">
                    <a:latin typeface="黑体" panose="02010609060101010101" pitchFamily="49" charset="-122"/>
                    <a:ea typeface="黑体" panose="02010609060101010101" pitchFamily="49" charset="-122"/>
                  </a:rPr>
                  <a:t>=</a:t>
                </a:r>
                <a14:m>
                  <m:oMath xmlns:m="http://schemas.openxmlformats.org/officeDocument/2006/math">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e>
                    </m:d>
                    <m:r>
                      <a:rPr lang="en-US" altLang="zh-CN" b="0" i="1" smtClean="0">
                        <a:latin typeface="Cambria Math" panose="02040503050406030204" pitchFamily="18" charset="0"/>
                        <a:ea typeface="Cambria Math" panose="02040503050406030204" pitchFamily="18" charset="0"/>
                      </a:rPr>
                      <m:t>+</m:t>
                    </m:r>
                  </m:oMath>
                </a14:m>
                <a:r>
                  <a:rPr lang="en-US" altLang="zh-CN" b="0" dirty="0" smtClean="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𝑘</m:t>
                    </m:r>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r>
                      <a:rPr lang="en-US" altLang="zh-CN" i="1">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0.</m:t>
                    </m:r>
                  </m:oMath>
                </a14:m>
                <a:endParaRPr lang="en-US" altLang="zh-CN" dirty="0" smtClean="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解之</a:t>
                </a:r>
                <a:r>
                  <a:rPr lang="zh-CN" altLang="en-US" dirty="0" smtClean="0">
                    <a:latin typeface="黑体" panose="02010609060101010101" pitchFamily="49" charset="-122"/>
                    <a:ea typeface="黑体" panose="02010609060101010101" pitchFamily="49" charset="-122"/>
                  </a:rPr>
                  <a:t>得</a:t>
                </a:r>
                <a:endParaRPr lang="en-US" altLang="zh-CN" dirty="0" smtClean="0">
                  <a:latin typeface="黑体" panose="02010609060101010101" pitchFamily="49" charset="-122"/>
                  <a:ea typeface="黑体" panose="02010609060101010101" pitchFamily="49" charset="-122"/>
                </a:endParaRPr>
              </a:p>
              <a:p>
                <a:pPr marL="0" indent="0" algn="ctr">
                  <a:buNone/>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oMath>
                </a14:m>
                <a:r>
                  <a:rPr lang="en-US" altLang="zh-CN" dirty="0" smtClean="0">
                    <a:latin typeface="黑体" panose="02010609060101010101" pitchFamily="49" charset="-122"/>
                    <a:ea typeface="黑体" panose="02010609060101010101" pitchFamily="49" charset="-122"/>
                  </a:rPr>
                  <a:t>.</a:t>
                </a:r>
              </a:p>
              <a:p>
                <a:pPr marL="0" indent="0">
                  <a:buNone/>
                </a:pPr>
                <a:r>
                  <a:rPr lang="zh-CN" altLang="en-US" dirty="0" smtClean="0">
                    <a:latin typeface="黑体" panose="02010609060101010101" pitchFamily="49" charset="-122"/>
                    <a:ea typeface="黑体" panose="02010609060101010101" pitchFamily="49" charset="-122"/>
                  </a:rPr>
                  <a:t>于是</a:t>
                </a:r>
                <a:endParaRPr lang="en-US" altLang="zh-CN" dirty="0" smtClean="0">
                  <a:latin typeface="黑体" panose="02010609060101010101" pitchFamily="49" charset="-122"/>
                  <a:ea typeface="黑体" panose="02010609060101010101" pitchFamily="49" charset="-122"/>
                </a:endParaRPr>
              </a:p>
              <a:p>
                <a:pPr marL="0" indent="0" algn="ctr">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oMath>
                </a14:m>
                <a:r>
                  <a:rPr lang="en-US" altLang="zh-CN"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1719943"/>
                <a:ext cx="12192000" cy="5050970"/>
              </a:xfrm>
              <a:blipFill rotWithShape="0">
                <a:blip r:embed="rId2"/>
                <a:stretch>
                  <a:fillRect l="-1000" t="-205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174171" y="0"/>
                <a:ext cx="12257313" cy="598714"/>
              </a:xfrm>
            </p:spPr>
            <p:txBody>
              <a:bodyPr>
                <a:normAutofit/>
              </a:bodyPr>
              <a:lstStyle/>
              <a:p>
                <a:r>
                  <a:rPr lang="zh-CN" altLang="en-US" sz="2800" dirty="0" smtClean="0">
                    <a:latin typeface="黑体" panose="02010609060101010101" pitchFamily="49" charset="-122"/>
                    <a:ea typeface="黑体" panose="02010609060101010101" pitchFamily="49" charset="-122"/>
                  </a:rPr>
                  <a:t>显然，</a:t>
                </a:r>
                <a14:m>
                  <m:oMath xmlns:m="http://schemas.openxmlformats.org/officeDocument/2006/math">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𝛽</m:t>
                        </m:r>
                      </m:e>
                      <m:sub>
                        <m:r>
                          <a:rPr lang="en-US" altLang="zh-CN" sz="2800" b="0" i="1" smtClean="0">
                            <a:latin typeface="Cambria Math" panose="02040503050406030204" pitchFamily="18" charset="0"/>
                            <a:ea typeface="黑体" panose="02010609060101010101" pitchFamily="49" charset="-122"/>
                          </a:rPr>
                          <m:t>2</m:t>
                        </m:r>
                      </m:sub>
                    </m:sSub>
                    <m:r>
                      <a:rPr lang="en-US" altLang="zh-CN" sz="2800" b="0" i="1" smtClean="0">
                        <a:latin typeface="Cambria Math" panose="02040503050406030204" pitchFamily="18" charset="0"/>
                        <a:ea typeface="Cambria Math" panose="02040503050406030204" pitchFamily="18" charset="0"/>
                      </a:rPr>
                      <m:t>≠0</m:t>
                    </m:r>
                  </m:oMath>
                </a14:m>
                <a:r>
                  <a:rPr lang="zh-CN" altLang="en-US" sz="2800" dirty="0" smtClean="0">
                    <a:latin typeface="黑体" panose="02010609060101010101" pitchFamily="49" charset="-122"/>
                    <a:ea typeface="黑体" panose="02010609060101010101" pitchFamily="49" charset="-122"/>
                  </a:rPr>
                  <a:t>（否则 </a:t>
                </a:r>
                <a14:m>
                  <m:oMath xmlns:m="http://schemas.openxmlformats.org/officeDocument/2006/math">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2</m:t>
                        </m:r>
                      </m:sub>
                    </m:sSub>
                  </m:oMath>
                </a14:m>
                <a:r>
                  <a:rPr lang="zh-CN" altLang="en-US" sz="2800" dirty="0" smtClean="0">
                    <a:latin typeface="黑体" panose="02010609060101010101" pitchFamily="49" charset="-122"/>
                    <a:ea typeface="黑体" panose="02010609060101010101" pitchFamily="49" charset="-122"/>
                  </a:rPr>
                  <a:t>可由</a:t>
                </a:r>
                <a14:m>
                  <m:oMath xmlns:m="http://schemas.openxmlformats.org/officeDocument/2006/math">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1</m:t>
                        </m:r>
                      </m:sub>
                    </m:sSub>
                  </m:oMath>
                </a14:m>
                <a:r>
                  <a:rPr lang="zh-CN" altLang="en-US" sz="2800" dirty="0" smtClean="0">
                    <a:latin typeface="黑体" panose="02010609060101010101" pitchFamily="49" charset="-122"/>
                    <a:ea typeface="黑体" panose="02010609060101010101" pitchFamily="49" charset="-122"/>
                  </a:rPr>
                  <a:t>线性表示，这与</a:t>
                </a:r>
                <a14:m>
                  <m:oMath xmlns:m="http://schemas.openxmlformats.org/officeDocument/2006/math">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1</m:t>
                        </m:r>
                      </m:sub>
                    </m:sSub>
                  </m:oMath>
                </a14:m>
                <a:r>
                  <a:rPr lang="zh-CN" altLang="en-US" sz="2800"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2</m:t>
                        </m:r>
                      </m:sub>
                    </m:sSub>
                  </m:oMath>
                </a14:m>
                <a:r>
                  <a:rPr lang="zh-CN" altLang="en-US" sz="2800" dirty="0" smtClean="0">
                    <a:latin typeface="黑体" panose="02010609060101010101" pitchFamily="49" charset="-122"/>
                    <a:ea typeface="黑体" panose="02010609060101010101" pitchFamily="49" charset="-122"/>
                  </a:rPr>
                  <a:t>线性无关矛盾），且</a:t>
                </a:r>
                <a:endParaRPr lang="zh-CN" altLang="en-US" sz="2800" dirty="0">
                  <a:latin typeface="黑体" panose="02010609060101010101" pitchFamily="49" charset="-122"/>
                  <a:ea typeface="黑体" panose="02010609060101010101" pitchFamily="49" charset="-122"/>
                </a:endParaRP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174171" y="0"/>
                <a:ext cx="12257313" cy="598714"/>
              </a:xfrm>
              <a:blipFill rotWithShape="0">
                <a:blip r:embed="rId1"/>
                <a:stretch>
                  <a:fillRect l="-995" t="-9184" b="-1632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827314"/>
                <a:ext cx="12083142" cy="6030686"/>
              </a:xfrm>
            </p:spPr>
            <p:txBody>
              <a:bodyPr>
                <a:noAutofit/>
              </a:bodyPr>
              <a:lstStyle/>
              <a:p>
                <a:pPr marL="0" indent="0">
                  <a:lnSpc>
                    <a:spcPct val="10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latin typeface="黑体" panose="02010609060101010101" pitchFamily="49" charset="-122"/>
                    <a:ea typeface="黑体" panose="02010609060101010101" pitchFamily="49" charset="-122"/>
                  </a:rPr>
                  <a:t>与</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1</m:t>
                        </m:r>
                      </m:sub>
                    </m:sSub>
                  </m:oMath>
                </a14:m>
                <a:r>
                  <a:rPr lang="zh-CN" altLang="en-US" dirty="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可</m:t>
                    </m:r>
                    <m:r>
                      <a:rPr lang="zh-CN" altLang="en-US" i="1">
                        <a:latin typeface="Cambria Math" panose="02040503050406030204" pitchFamily="18" charset="0"/>
                        <a:ea typeface="黑体" panose="02010609060101010101" pitchFamily="49" charset="-122"/>
                      </a:rPr>
                      <m:t>相互</m:t>
                    </m:r>
                    <m:r>
                      <a:rPr lang="zh-CN" altLang="en-US" i="1" smtClean="0">
                        <a:latin typeface="Cambria Math" panose="02040503050406030204" pitchFamily="18" charset="0"/>
                        <a:ea typeface="黑体" panose="02010609060101010101" pitchFamily="49" charset="-122"/>
                      </a:rPr>
                      <m:t>线性表示</m:t>
                    </m:r>
                    <m:r>
                      <a:rPr lang="zh-CN" altLang="en-US" b="0" i="1" smtClean="0">
                        <a:latin typeface="Cambria Math" panose="02040503050406030204" pitchFamily="18" charset="0"/>
                        <a:ea typeface="黑体" panose="02010609060101010101" pitchFamily="49" charset="-122"/>
                      </a:rPr>
                      <m:t>，</m:t>
                    </m:r>
                    <m:r>
                      <a:rPr lang="zh-CN" altLang="en-US" i="1">
                        <a:latin typeface="Cambria Math" panose="02040503050406030204" pitchFamily="18" charset="0"/>
                        <a:ea typeface="黑体" panose="02010609060101010101" pitchFamily="49" charset="-122"/>
                      </a:rPr>
                      <m:t>从而</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smtClean="0">
                    <a:latin typeface="黑体" panose="02010609060101010101" pitchFamily="49" charset="-122"/>
                    <a:ea typeface="黑体" panose="02010609060101010101" pitchFamily="49" charset="-122"/>
                  </a:rPr>
                  <a:t>即为</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1</m:t>
                        </m:r>
                      </m:sub>
                    </m:sSub>
                  </m:oMath>
                </a14:m>
                <a:r>
                  <a:rPr lang="zh-CN" altLang="en-US" dirty="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2</m:t>
                        </m:r>
                      </m:sub>
                    </m:sSub>
                  </m:oMath>
                </a14:m>
                <a:r>
                  <a:rPr lang="zh-CN" altLang="en-US" dirty="0" smtClean="0">
                    <a:latin typeface="黑体" panose="02010609060101010101" pitchFamily="49" charset="-122"/>
                    <a:ea typeface="黑体" panose="02010609060101010101" pitchFamily="49" charset="-122"/>
                  </a:rPr>
                  <a:t>等价的正交向量组</a:t>
                </a:r>
                <a:r>
                  <a:rPr lang="en-US" altLang="zh-CN" dirty="0" smtClean="0">
                    <a:latin typeface="黑体" panose="02010609060101010101" pitchFamily="49" charset="-122"/>
                    <a:ea typeface="黑体" panose="02010609060101010101" pitchFamily="49" charset="-122"/>
                  </a:rPr>
                  <a:t>.</a:t>
                </a:r>
              </a:p>
              <a:p>
                <a:pPr marL="0" indent="0">
                  <a:lnSpc>
                    <a:spcPct val="100000"/>
                  </a:lnSpc>
                  <a:buNone/>
                </a:pPr>
                <a:r>
                  <a:rPr lang="en-US" altLang="zh-CN"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当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=3</m:t>
                    </m:r>
                  </m:oMath>
                </a14:m>
                <a:r>
                  <a:rPr lang="zh-CN" altLang="en-US" dirty="0" smtClean="0">
                    <a:latin typeface="黑体" panose="02010609060101010101" pitchFamily="49" charset="-122"/>
                    <a:ea typeface="黑体" panose="02010609060101010101" pitchFamily="49" charset="-122"/>
                  </a:rPr>
                  <a:t>时，类似地，取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1</m:t>
                        </m:r>
                      </m:sub>
                    </m:sSub>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2</m:t>
                        </m:r>
                      </m:sub>
                    </m:sSub>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oMath>
                </a14:m>
                <a:r>
                  <a:rPr lang="zh-CN" altLang="en-US" dirty="0" smtClean="0">
                    <a:latin typeface="黑体" panose="02010609060101010101" pitchFamily="49" charset="-122"/>
                    <a:ea typeface="黑体" panose="02010609060101010101" pitchFamily="49" charset="-122"/>
                  </a:rPr>
                  <a:t>（其中</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1</m:t>
                        </m:r>
                      </m:sub>
                    </m:sSub>
                  </m:oMath>
                </a14:m>
                <a:r>
                  <a:rPr lang="zh-CN" altLang="en-US"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2</m:t>
                        </m:r>
                      </m:sub>
                    </m:sSub>
                  </m:oMath>
                </a14:m>
                <a:r>
                  <a:rPr lang="zh-CN" altLang="en-US" dirty="0" smtClean="0">
                    <a:latin typeface="黑体" panose="02010609060101010101" pitchFamily="49" charset="-122"/>
                    <a:ea typeface="黑体" panose="02010609060101010101" pitchFamily="49" charset="-122"/>
                  </a:rPr>
                  <a:t>是待定常数）</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并用</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i="1">
                        <a:latin typeface="Cambria Math" panose="02040503050406030204" pitchFamily="18" charset="0"/>
                        <a:ea typeface="黑体" panose="02010609060101010101" pitchFamily="49" charset="-122"/>
                      </a:rPr>
                      <m:t>分别</m:t>
                    </m:r>
                    <m:r>
                      <a:rPr lang="zh-CN" altLang="en-US" i="1" smtClean="0">
                        <a:latin typeface="Cambria Math" panose="02040503050406030204" pitchFamily="18" charset="0"/>
                        <a:ea typeface="黑体" panose="02010609060101010101" pitchFamily="49" charset="-122"/>
                      </a:rPr>
                      <m:t>做内积</m:t>
                    </m:r>
                    <m:r>
                      <a:rPr lang="en-US" altLang="zh-CN" b="0" i="1" smtClean="0">
                        <a:latin typeface="Cambria Math" panose="02040503050406030204" pitchFamily="18" charset="0"/>
                        <a:ea typeface="黑体" panose="02010609060101010101" pitchFamily="49" charset="-122"/>
                      </a:rPr>
                      <m:t>.</m:t>
                    </m:r>
                  </m:oMath>
                </a14:m>
                <a:r>
                  <a:rPr lang="en-US" altLang="zh-CN" b="0"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由</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3</m:t>
                        </m:r>
                      </m:sub>
                    </m:sSub>
                  </m:oMath>
                </a14:m>
                <a:r>
                  <a:rPr lang="zh-CN" altLang="en-US" dirty="0" smtClean="0">
                    <a:latin typeface="黑体" panose="02010609060101010101" pitchFamily="49" charset="-122"/>
                    <a:ea typeface="黑体" panose="02010609060101010101" pitchFamily="49" charset="-122"/>
                  </a:rPr>
                  <a:t>与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en-US" altLang="zh-CN" b="0" i="0" smtClean="0">
                        <a:latin typeface="Cambria Math" panose="02040503050406030204" pitchFamily="18" charset="0"/>
                        <a:ea typeface="黑体" panose="02010609060101010101" pitchFamily="49" charset="-122"/>
                      </a:rPr>
                      <m:t> </m:t>
                    </m:r>
                  </m:oMath>
                </a14:m>
                <a:r>
                  <a:rPr lang="zh-CN" altLang="en-US" b="0" dirty="0" smtClean="0">
                    <a:latin typeface="黑体" panose="02010609060101010101" pitchFamily="49" charset="-122"/>
                    <a:ea typeface="黑体" panose="02010609060101010101" pitchFamily="49" charset="-122"/>
                  </a:rPr>
                  <a:t>都正交，有</a:t>
                </a:r>
                <a:endParaRPr lang="en-US" altLang="zh-CN" b="0" dirty="0" smtClean="0">
                  <a:latin typeface="黑体" panose="02010609060101010101" pitchFamily="49" charset="-122"/>
                  <a:ea typeface="黑体" panose="02010609060101010101" pitchFamily="49" charset="-122"/>
                </a:endParaRPr>
              </a:p>
              <a:p>
                <a:pPr marL="0" indent="0" algn="ctr">
                  <a:lnSpc>
                    <a:spcPct val="100000"/>
                  </a:lnSpc>
                  <a:buNone/>
                </a:pPr>
                <a14:m>
                  <m:oMathPara xmlns:m="http://schemas.openxmlformats.org/officeDocument/2006/math">
                    <m:oMathParaPr>
                      <m:jc m:val="center"/>
                    </m:oMathParaPr>
                    <m:oMath xmlns:m="http://schemas.openxmlformats.org/officeDocument/2006/math">
                      <m:d>
                        <m:dPr>
                          <m:ctrlPr>
                            <a:rPr lang="en-US" altLang="zh-CN" b="0"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e>
                      </m:d>
                      <m:r>
                        <a:rPr lang="en-US" altLang="zh-CN" b="0" i="1" smtClean="0">
                          <a:latin typeface="Cambria Math" panose="02040503050406030204" pitchFamily="18" charset="0"/>
                          <a:ea typeface="Cambria Math" panose="02040503050406030204" pitchFamily="18" charset="0"/>
                        </a:rPr>
                        <m:t>=0</m:t>
                      </m:r>
                      <m:r>
                        <a:rPr lang="zh-CN" altLang="en-US"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e>
                      </m:d>
                      <m:r>
                        <a:rPr lang="en-US" altLang="zh-CN" b="0" i="1" smtClean="0">
                          <a:latin typeface="Cambria Math" panose="02040503050406030204" pitchFamily="18" charset="0"/>
                          <a:ea typeface="Cambria Math" panose="02040503050406030204" pitchFamily="18" charset="0"/>
                        </a:rPr>
                        <m:t>=0</m:t>
                      </m:r>
                      <m:r>
                        <a:rPr lang="zh-CN" altLang="en-US" b="0" i="1" smtClean="0">
                          <a:latin typeface="Cambria Math" panose="02040503050406030204" pitchFamily="18" charset="0"/>
                          <a:ea typeface="Cambria Math" panose="02040503050406030204" pitchFamily="18" charset="0"/>
                        </a:rPr>
                        <m:t>，</m:t>
                      </m:r>
                    </m:oMath>
                  </m:oMathPara>
                </a14:m>
                <a:endParaRPr lang="en-US" altLang="zh-CN" b="0" dirty="0" smtClean="0">
                  <a:latin typeface="黑体" panose="02010609060101010101" pitchFamily="49" charset="-122"/>
                  <a:ea typeface="黑体" panose="02010609060101010101" pitchFamily="49" charset="-122"/>
                </a:endParaRPr>
              </a:p>
              <a:p>
                <a:pPr marL="0" indent="0">
                  <a:lnSpc>
                    <a:spcPct val="100000"/>
                  </a:lnSpc>
                  <a:buNone/>
                </a:pPr>
                <a:r>
                  <a:rPr lang="zh-CN" altLang="en-US" b="0" dirty="0" smtClean="0">
                    <a:latin typeface="黑体" panose="02010609060101010101" pitchFamily="49" charset="-122"/>
                    <a:ea typeface="黑体" panose="02010609060101010101" pitchFamily="49" charset="-122"/>
                  </a:rPr>
                  <a:t>并注意到</a:t>
                </a:r>
                <a14:m>
                  <m:oMath xmlns:m="http://schemas.openxmlformats.org/officeDocument/2006/math">
                    <m:d>
                      <m:dPr>
                        <m:ctrlPr>
                          <a:rPr lang="en-US" altLang="zh-CN" b="0"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r>
                      <a:rPr lang="en-US" altLang="zh-CN" b="0" i="1" smtClean="0">
                        <a:latin typeface="Cambria Math" panose="02040503050406030204" pitchFamily="18" charset="0"/>
                        <a:ea typeface="Cambria Math" panose="02040503050406030204" pitchFamily="18" charset="0"/>
                      </a:rPr>
                      <m:t>=0</m:t>
                    </m:r>
                  </m:oMath>
                </a14:m>
                <a:r>
                  <a:rPr lang="zh-CN" altLang="en-US" b="0" dirty="0" smtClean="0">
                    <a:latin typeface="黑体" panose="02010609060101010101" pitchFamily="49" charset="-122"/>
                    <a:ea typeface="黑体" panose="02010609060101010101" pitchFamily="49" charset="-122"/>
                  </a:rPr>
                  <a:t>，于是可解得</a:t>
                </a:r>
                <a:endParaRPr lang="en-US" altLang="zh-CN" b="0" dirty="0" smtClean="0">
                  <a:latin typeface="黑体" panose="02010609060101010101" pitchFamily="49" charset="-122"/>
                  <a:ea typeface="黑体" panose="02010609060101010101" pitchFamily="49" charset="-122"/>
                </a:endParaRPr>
              </a:p>
              <a:p>
                <a:pPr marL="0" indent="0" algn="ctr">
                  <a:lnSpc>
                    <a:spcPct val="100000"/>
                  </a:lnSpc>
                  <a:buNone/>
                </a:pP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oMath>
                </a14:m>
                <a:r>
                  <a:rPr lang="zh-CN" altLang="en-US" b="0"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den>
                    </m:f>
                    <m:r>
                      <a:rPr lang="zh-CN" altLang="en-US" b="0" i="1" smtClean="0">
                        <a:latin typeface="Cambria Math" panose="02040503050406030204" pitchFamily="18" charset="0"/>
                        <a:ea typeface="黑体" panose="02010609060101010101" pitchFamily="49" charset="-122"/>
                      </a:rPr>
                      <m:t>，</m:t>
                    </m:r>
                  </m:oMath>
                </a14:m>
                <a:endParaRPr lang="en-US" altLang="zh-CN" b="0" dirty="0" smtClean="0">
                  <a:latin typeface="黑体" panose="02010609060101010101" pitchFamily="49" charset="-122"/>
                  <a:ea typeface="黑体" panose="02010609060101010101" pitchFamily="49" charset="-122"/>
                </a:endParaRPr>
              </a:p>
              <a:p>
                <a:pPr marL="0" indent="0">
                  <a:lnSpc>
                    <a:spcPct val="100000"/>
                  </a:lnSpc>
                  <a:buNone/>
                </a:pPr>
                <a:r>
                  <a:rPr lang="zh-CN" altLang="en-US" dirty="0" smtClean="0">
                    <a:latin typeface="黑体" panose="02010609060101010101" pitchFamily="49" charset="-122"/>
                    <a:ea typeface="黑体" panose="02010609060101010101" pitchFamily="49" charset="-122"/>
                  </a:rPr>
                  <a:t>从而</a:t>
                </a:r>
                <a:endParaRPr lang="en-US" altLang="zh-CN" dirty="0" smtClean="0">
                  <a:latin typeface="黑体" panose="02010609060101010101" pitchFamily="49" charset="-122"/>
                  <a:ea typeface="黑体" panose="02010609060101010101" pitchFamily="49" charset="-122"/>
                </a:endParaRPr>
              </a:p>
              <a:p>
                <a:pPr marL="0" indent="0" algn="ctr">
                  <a:lnSpc>
                    <a:spcPct val="10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den>
                    </m:f>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oMath>
                </a14:m>
                <a:r>
                  <a:rPr lang="en-US" altLang="zh-CN" b="0" dirty="0" smtClean="0">
                    <a:latin typeface="黑体" panose="02010609060101010101" pitchFamily="49" charset="-122"/>
                    <a:ea typeface="黑体" panose="02010609060101010101" pitchFamily="49" charset="-122"/>
                  </a:rPr>
                  <a:t>.</a:t>
                </a:r>
              </a:p>
              <a:p>
                <a:pPr marL="0" indent="0">
                  <a:lnSpc>
                    <a:spcPct val="100000"/>
                  </a:lnSpc>
                  <a:buNone/>
                </a:pPr>
                <a:r>
                  <a:rPr lang="zh-CN" altLang="en-US" dirty="0" smtClean="0">
                    <a:latin typeface="黑体" panose="02010609060101010101" pitchFamily="49" charset="-122"/>
                    <a:ea typeface="黑体" panose="02010609060101010101" pitchFamily="49" charset="-122"/>
                  </a:rPr>
                  <a:t>同理易知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r>
                      <a:rPr lang="en-US" altLang="zh-CN" b="0" i="1" smtClean="0">
                        <a:latin typeface="Cambria Math" panose="02040503050406030204" pitchFamily="18" charset="0"/>
                        <a:ea typeface="Cambria Math" panose="02040503050406030204" pitchFamily="18" charset="0"/>
                      </a:rPr>
                      <m:t>≠0</m:t>
                    </m:r>
                  </m:oMath>
                </a14:m>
                <a:r>
                  <a:rPr lang="zh-CN" altLang="en-US" b="0" dirty="0" smtClean="0">
                    <a:latin typeface="黑体" panose="02010609060101010101" pitchFamily="49" charset="-122"/>
                    <a:ea typeface="黑体" panose="02010609060101010101" pitchFamily="49" charset="-122"/>
                  </a:rPr>
                  <a:t>，且</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oMath>
                </a14:m>
                <a:r>
                  <a:rPr lang="zh-CN" altLang="en-US" b="0"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oMath>
                </a14:m>
                <a:r>
                  <a:rPr lang="zh-CN" altLang="en-US" b="0" dirty="0" smtClean="0">
                    <a:latin typeface="黑体" panose="02010609060101010101" pitchFamily="49" charset="-122"/>
                    <a:ea typeface="黑体" panose="02010609060101010101" pitchFamily="49" charset="-122"/>
                  </a:rPr>
                  <a:t>与</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1</m:t>
                        </m:r>
                      </m:sub>
                    </m:sSub>
                  </m:oMath>
                </a14:m>
                <a:r>
                  <a:rPr lang="zh-CN" altLang="en-US" dirty="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2</m:t>
                        </m:r>
                      </m:sub>
                    </m:sSub>
                  </m:oMath>
                </a14:m>
                <a:r>
                  <a:rPr lang="zh-CN" altLang="en-US" b="0"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oMath>
                </a14:m>
                <a:r>
                  <a:rPr lang="zh-CN" altLang="en-US" b="0" dirty="0" smtClean="0">
                    <a:latin typeface="黑体" panose="02010609060101010101" pitchFamily="49" charset="-122"/>
                    <a:ea typeface="黑体" panose="02010609060101010101" pitchFamily="49" charset="-122"/>
                  </a:rPr>
                  <a:t>可相互线性表示，于是</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oMath>
                </a14:m>
                <a:r>
                  <a:rPr lang="zh-CN" altLang="en-US" b="0"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3</m:t>
                        </m:r>
                      </m:sub>
                    </m:sSub>
                  </m:oMath>
                </a14:m>
                <a:r>
                  <a:rPr lang="zh-CN" altLang="en-US" b="0" dirty="0" smtClean="0">
                    <a:latin typeface="黑体" panose="02010609060101010101" pitchFamily="49" charset="-122"/>
                    <a:ea typeface="黑体" panose="02010609060101010101" pitchFamily="49" charset="-122"/>
                  </a:rPr>
                  <a:t>即为与</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1</m:t>
                        </m:r>
                      </m:sub>
                    </m:sSub>
                  </m:oMath>
                </a14:m>
                <a:r>
                  <a:rPr lang="zh-CN" altLang="en-US" dirty="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2</m:t>
                        </m:r>
                      </m:sub>
                    </m:sSub>
                  </m:oMath>
                </a14:m>
                <a:r>
                  <a:rPr lang="zh-CN" altLang="en-US" b="0" dirty="0" smtClean="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3</m:t>
                        </m:r>
                      </m:sub>
                    </m:sSub>
                  </m:oMath>
                </a14:m>
                <a:r>
                  <a:rPr lang="zh-CN" altLang="en-US" b="0" dirty="0" smtClean="0">
                    <a:latin typeface="黑体" panose="02010609060101010101" pitchFamily="49" charset="-122"/>
                    <a:ea typeface="黑体" panose="02010609060101010101" pitchFamily="49" charset="-122"/>
                  </a:rPr>
                  <a:t>等价的正交向量组</a:t>
                </a:r>
                <a:r>
                  <a:rPr lang="en-US" altLang="zh-CN" b="0" dirty="0" smtClean="0">
                    <a:latin typeface="黑体" panose="02010609060101010101" pitchFamily="49" charset="-122"/>
                    <a:ea typeface="黑体" panose="02010609060101010101" pitchFamily="49" charset="-122"/>
                  </a:rPr>
                  <a:t>.</a:t>
                </a:r>
              </a:p>
              <a:p>
                <a:pPr marL="0" indent="0">
                  <a:buNone/>
                </a:pPr>
                <a:r>
                  <a:rPr lang="zh-CN" altLang="en-US" sz="2000" dirty="0" smtClean="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827314"/>
                <a:ext cx="12083142" cy="6030686"/>
              </a:xfrm>
              <a:blipFill rotWithShape="0">
                <a:blip r:embed="rId2"/>
                <a:stretch>
                  <a:fillRect l="-1009" t="-1314" r="-252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0" y="1"/>
                <a:ext cx="12191999" cy="642256"/>
              </a:xfrm>
            </p:spPr>
            <p:txBody>
              <a:bodyPr>
                <a:normAutofit fontScale="90000"/>
              </a:bodyPr>
              <a:lstStyle/>
              <a:p>
                <a:r>
                  <a:rPr lang="zh-CN" altLang="en-US" sz="2400" dirty="0" smtClean="0">
                    <a:latin typeface="黑体" panose="02010609060101010101" pitchFamily="49" charset="-122"/>
                    <a:ea typeface="黑体" panose="02010609060101010101" pitchFamily="49" charset="-122"/>
                  </a:rPr>
                  <a:t>假设当</a:t>
                </a:r>
                <a14:m>
                  <m:oMath xmlns:m="http://schemas.openxmlformats.org/officeDocument/2006/math">
                    <m:r>
                      <a:rPr lang="en-US" altLang="zh-CN" sz="2400" b="0" i="1" smtClean="0">
                        <a:latin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m:rPr>
                        <m:sty m:val="p"/>
                      </m:rPr>
                      <a:rPr lang="en-US" altLang="zh-CN" sz="2400" i="1">
                        <a:latin typeface="Cambria Math" panose="02040503050406030204" pitchFamily="18" charset="0"/>
                        <a:ea typeface="Cambria Math" panose="02040503050406030204" pitchFamily="18" charset="0"/>
                      </a:rPr>
                      <m:t>i</m:t>
                    </m:r>
                    <m:r>
                      <a:rPr lang="en-US" altLang="zh-CN" sz="2400" i="1">
                        <a:latin typeface="Cambria Math" panose="02040503050406030204" pitchFamily="18" charset="0"/>
                        <a:ea typeface="Cambria Math" panose="02040503050406030204" pitchFamily="18" charset="0"/>
                      </a:rPr>
                      <m:t>−1</m:t>
                    </m:r>
                  </m:oMath>
                </a14:m>
                <a:r>
                  <a:rPr lang="zh-CN" altLang="en-US" sz="2400" dirty="0" smtClean="0">
                    <a:latin typeface="黑体" panose="02010609060101010101" pitchFamily="49" charset="-122"/>
                    <a:ea typeface="黑体" panose="02010609060101010101" pitchFamily="49" charset="-122"/>
                  </a:rPr>
                  <a:t>时结论成立，即有与</a:t>
                </a:r>
                <a14:m>
                  <m:oMath xmlns:m="http://schemas.openxmlformats.org/officeDocument/2006/math">
                    <m:sSub>
                      <m:sSubPr>
                        <m:ctrlPr>
                          <a:rPr lang="en-US" altLang="zh-CN" sz="2400" i="1" smtClean="0">
                            <a:latin typeface="Cambria Math" panose="02040503050406030204" pitchFamily="18" charset="0"/>
                            <a:ea typeface="黑体" panose="02010609060101010101" pitchFamily="49" charset="-122"/>
                          </a:rPr>
                        </m:ctrlPr>
                      </m:sSubPr>
                      <m:e>
                        <m:r>
                          <a:rPr lang="zh-CN" altLang="en-US" sz="2400" i="1" smtClean="0">
                            <a:latin typeface="Cambria Math" panose="02040503050406030204" pitchFamily="18" charset="0"/>
                            <a:ea typeface="黑体" panose="02010609060101010101" pitchFamily="49" charset="-122"/>
                          </a:rPr>
                          <m:t>𝛼</m:t>
                        </m:r>
                      </m:e>
                      <m:sub>
                        <m:r>
                          <a:rPr lang="en-US" altLang="zh-CN" sz="2400" b="0" i="1" smtClean="0">
                            <a:latin typeface="Cambria Math" panose="02040503050406030204" pitchFamily="18" charset="0"/>
                            <a:ea typeface="黑体" panose="02010609060101010101" pitchFamily="49" charset="-122"/>
                          </a:rPr>
                          <m:t>1</m:t>
                        </m:r>
                      </m:sub>
                    </m:sSub>
                    <m:r>
                      <a:rPr lang="zh-CN" altLang="en-US" sz="2400" b="0" i="1" smtClean="0">
                        <a:latin typeface="Cambria Math" panose="02040503050406030204" pitchFamily="18" charset="0"/>
                        <a:ea typeface="黑体" panose="02010609060101010101" pitchFamily="49" charset="-122"/>
                      </a:rPr>
                      <m:t>，</m:t>
                    </m:r>
                    <m:sSub>
                      <m:sSubPr>
                        <m:ctrlPr>
                          <a:rPr lang="en-US" altLang="zh-CN" sz="2400" i="1" smtClean="0">
                            <a:latin typeface="Cambria Math" panose="02040503050406030204" pitchFamily="18" charset="0"/>
                            <a:ea typeface="黑体" panose="02010609060101010101" pitchFamily="49" charset="-122"/>
                          </a:rPr>
                        </m:ctrlPr>
                      </m:sSubPr>
                      <m:e>
                        <m:r>
                          <a:rPr lang="zh-CN" altLang="en-US" sz="2400" i="1" smtClean="0">
                            <a:latin typeface="Cambria Math" panose="02040503050406030204" pitchFamily="18" charset="0"/>
                            <a:ea typeface="黑体" panose="02010609060101010101" pitchFamily="49" charset="-122"/>
                          </a:rPr>
                          <m:t>𝛼</m:t>
                        </m:r>
                      </m:e>
                      <m:sub>
                        <m:r>
                          <a:rPr lang="en-US" altLang="zh-CN" sz="2400" b="0" i="1" smtClean="0">
                            <a:latin typeface="Cambria Math" panose="02040503050406030204" pitchFamily="18" charset="0"/>
                            <a:ea typeface="黑体" panose="02010609060101010101" pitchFamily="49" charset="-122"/>
                          </a:rPr>
                          <m:t>2</m:t>
                        </m:r>
                      </m:sub>
                    </m:sSub>
                    <m:r>
                      <a:rPr lang="zh-CN" altLang="en-US" sz="2400" b="0" i="1" smtClean="0">
                        <a:latin typeface="Cambria Math" panose="02040503050406030204" pitchFamily="18" charset="0"/>
                        <a:ea typeface="黑体" panose="02010609060101010101" pitchFamily="49" charset="-122"/>
                      </a:rPr>
                      <m:t>，</m:t>
                    </m:r>
                    <m:r>
                      <a:rPr lang="zh-CN" altLang="en-US" sz="2400" b="0" i="1" smtClean="0">
                        <a:latin typeface="Cambria Math" panose="02040503050406030204" pitchFamily="18" charset="0"/>
                        <a:ea typeface="黑体" panose="02010609060101010101" pitchFamily="49" charset="-122"/>
                      </a:rPr>
                      <m:t>⋯</m:t>
                    </m:r>
                    <m:sSub>
                      <m:sSubPr>
                        <m:ctrlPr>
                          <a:rPr lang="en-US" altLang="zh-CN" sz="2400" i="1" smtClean="0">
                            <a:latin typeface="Cambria Math" panose="02040503050406030204" pitchFamily="18" charset="0"/>
                            <a:ea typeface="黑体" panose="02010609060101010101" pitchFamily="49" charset="-122"/>
                          </a:rPr>
                        </m:ctrlPr>
                      </m:sSubPr>
                      <m:e>
                        <m:r>
                          <a:rPr lang="zh-CN" altLang="en-US" sz="2400" i="1" smtClean="0">
                            <a:latin typeface="Cambria Math" panose="02040503050406030204" pitchFamily="18" charset="0"/>
                            <a:ea typeface="黑体" panose="02010609060101010101" pitchFamily="49" charset="-122"/>
                          </a:rPr>
                          <m:t>𝛼</m:t>
                        </m:r>
                      </m:e>
                      <m:sub>
                        <m:r>
                          <m:rPr>
                            <m:sty m:val="p"/>
                          </m:rPr>
                          <a:rPr lang="en-US" altLang="zh-CN" sz="2400" i="1">
                            <a:latin typeface="Cambria Math" panose="02040503050406030204" pitchFamily="18" charset="0"/>
                            <a:ea typeface="黑体" panose="02010609060101010101" pitchFamily="49" charset="-122"/>
                          </a:rPr>
                          <m:t>i</m:t>
                        </m:r>
                        <m:r>
                          <a:rPr lang="en-US" altLang="zh-CN" sz="2400" i="1">
                            <a:latin typeface="Cambria Math" panose="02040503050406030204" pitchFamily="18" charset="0"/>
                            <a:ea typeface="黑体" panose="02010609060101010101" pitchFamily="49" charset="-122"/>
                          </a:rPr>
                          <m:t>−1</m:t>
                        </m:r>
                      </m:sub>
                    </m:sSub>
                  </m:oMath>
                </a14:m>
                <a:r>
                  <a:rPr lang="zh-CN" altLang="en-US" sz="2400" dirty="0" smtClean="0">
                    <a:latin typeface="黑体" panose="02010609060101010101" pitchFamily="49" charset="-122"/>
                    <a:ea typeface="黑体" panose="02010609060101010101" pitchFamily="49" charset="-122"/>
                  </a:rPr>
                  <a:t>等价的正交向量组</a:t>
                </a:r>
                <a14:m>
                  <m:oMath xmlns:m="http://schemas.openxmlformats.org/officeDocument/2006/math">
                    <m:sSub>
                      <m:sSubPr>
                        <m:ctrlPr>
                          <a:rPr lang="en-US" altLang="zh-CN" sz="2400" i="1" smtClean="0">
                            <a:latin typeface="Cambria Math" panose="02040503050406030204" pitchFamily="18" charset="0"/>
                            <a:ea typeface="黑体" panose="02010609060101010101" pitchFamily="49" charset="-122"/>
                          </a:rPr>
                        </m:ctrlPr>
                      </m:sSubPr>
                      <m:e>
                        <m:r>
                          <a:rPr lang="zh-CN" altLang="en-US" sz="2400" i="1" smtClean="0">
                            <a:latin typeface="Cambria Math" panose="02040503050406030204" pitchFamily="18" charset="0"/>
                            <a:ea typeface="黑体" panose="02010609060101010101" pitchFamily="49" charset="-122"/>
                          </a:rPr>
                          <m:t>𝛽</m:t>
                        </m:r>
                      </m:e>
                      <m:sub>
                        <m:r>
                          <a:rPr lang="en-US" altLang="zh-CN" sz="2400" b="0" i="1" smtClean="0">
                            <a:latin typeface="Cambria Math" panose="02040503050406030204" pitchFamily="18" charset="0"/>
                            <a:ea typeface="黑体" panose="02010609060101010101" pitchFamily="49" charset="-122"/>
                          </a:rPr>
                          <m:t>1</m:t>
                        </m:r>
                      </m:sub>
                    </m:sSub>
                    <m:r>
                      <a:rPr lang="zh-CN" altLang="en-US" sz="2400" b="0" i="1" smtClean="0">
                        <a:latin typeface="Cambria Math" panose="02040503050406030204" pitchFamily="18" charset="0"/>
                        <a:ea typeface="黑体" panose="02010609060101010101" pitchFamily="49" charset="-122"/>
                      </a:rPr>
                      <m:t>，</m:t>
                    </m:r>
                    <m:sSub>
                      <m:sSubPr>
                        <m:ctrlPr>
                          <a:rPr lang="en-US" altLang="zh-CN" sz="2400" i="1" smtClean="0">
                            <a:latin typeface="Cambria Math" panose="02040503050406030204" pitchFamily="18" charset="0"/>
                            <a:ea typeface="黑体" panose="02010609060101010101" pitchFamily="49" charset="-122"/>
                          </a:rPr>
                        </m:ctrlPr>
                      </m:sSubPr>
                      <m:e>
                        <m:r>
                          <a:rPr lang="zh-CN" altLang="en-US" sz="2400" i="1" smtClean="0">
                            <a:latin typeface="Cambria Math" panose="02040503050406030204" pitchFamily="18" charset="0"/>
                            <a:ea typeface="黑体" panose="02010609060101010101" pitchFamily="49" charset="-122"/>
                          </a:rPr>
                          <m:t>𝛽</m:t>
                        </m:r>
                      </m:e>
                      <m:sub>
                        <m:r>
                          <a:rPr lang="en-US" altLang="zh-CN" sz="2400" b="0" i="1" smtClean="0">
                            <a:latin typeface="Cambria Math" panose="02040503050406030204" pitchFamily="18" charset="0"/>
                            <a:ea typeface="黑体" panose="02010609060101010101" pitchFamily="49" charset="-122"/>
                          </a:rPr>
                          <m:t>2</m:t>
                        </m:r>
                      </m:sub>
                    </m:sSub>
                    <m:r>
                      <a:rPr lang="zh-CN" altLang="en-US" sz="2400" b="0" i="1" smtClean="0">
                        <a:latin typeface="Cambria Math" panose="02040503050406030204" pitchFamily="18" charset="0"/>
                        <a:ea typeface="黑体" panose="02010609060101010101" pitchFamily="49" charset="-122"/>
                      </a:rPr>
                      <m:t>，</m:t>
                    </m:r>
                    <m:r>
                      <a:rPr lang="zh-CN" altLang="en-US" sz="2400" b="0" i="1" smtClean="0">
                        <a:latin typeface="Cambria Math" panose="02040503050406030204" pitchFamily="18" charset="0"/>
                        <a:ea typeface="黑体" panose="02010609060101010101" pitchFamily="49" charset="-122"/>
                      </a:rPr>
                      <m:t>⋯</m:t>
                    </m:r>
                    <m:sSub>
                      <m:sSubPr>
                        <m:ctrlPr>
                          <a:rPr lang="en-US" altLang="zh-CN" sz="2400" i="1" smtClean="0">
                            <a:latin typeface="Cambria Math" panose="02040503050406030204" pitchFamily="18" charset="0"/>
                            <a:ea typeface="黑体" panose="02010609060101010101" pitchFamily="49" charset="-122"/>
                          </a:rPr>
                        </m:ctrlPr>
                      </m:sSubPr>
                      <m:e>
                        <m:r>
                          <a:rPr lang="zh-CN" altLang="en-US" sz="2400" b="0" i="1" smtClean="0">
                            <a:latin typeface="Cambria Math" panose="02040503050406030204" pitchFamily="18" charset="0"/>
                            <a:ea typeface="黑体" panose="02010609060101010101" pitchFamily="49" charset="-122"/>
                          </a:rPr>
                          <m:t>，</m:t>
                        </m:r>
                        <m:r>
                          <a:rPr lang="zh-CN" altLang="en-US" sz="2400" b="0" i="1" smtClean="0">
                            <a:latin typeface="Cambria Math" panose="02040503050406030204" pitchFamily="18" charset="0"/>
                            <a:ea typeface="黑体" panose="02010609060101010101" pitchFamily="49" charset="-122"/>
                          </a:rPr>
                          <m:t>𝛽</m:t>
                        </m:r>
                      </m:e>
                      <m:sub>
                        <m:r>
                          <m:rPr>
                            <m:sty m:val="p"/>
                          </m:rPr>
                          <a:rPr lang="en-US" altLang="zh-CN" sz="2400" i="1">
                            <a:latin typeface="Cambria Math" panose="02040503050406030204" pitchFamily="18" charset="0"/>
                            <a:ea typeface="黑体" panose="02010609060101010101" pitchFamily="49" charset="-122"/>
                          </a:rPr>
                          <m:t>i</m:t>
                        </m:r>
                        <m:r>
                          <a:rPr lang="en-US" altLang="zh-CN" sz="2400" i="1">
                            <a:latin typeface="Cambria Math" panose="02040503050406030204" pitchFamily="18" charset="0"/>
                            <a:ea typeface="黑体" panose="02010609060101010101" pitchFamily="49" charset="-122"/>
                          </a:rPr>
                          <m:t>−1</m:t>
                        </m:r>
                      </m:sub>
                    </m:sSub>
                  </m:oMath>
                </a14:m>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0" y="1"/>
                <a:ext cx="12191999" cy="642256"/>
              </a:xfrm>
              <a:blipFill rotWithShape="0">
                <a:blip r:embed="rId1"/>
                <a:stretch>
                  <a:fillRect l="-65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 y="718457"/>
                <a:ext cx="12191999" cy="6030686"/>
              </a:xfrm>
            </p:spPr>
            <p:txBody>
              <a:bodyPr/>
              <a:lstStyle/>
              <a:p>
                <a:pPr marL="0" indent="0">
                  <a:buNone/>
                </a:pPr>
                <a:r>
                  <a:rPr lang="zh-CN" altLang="en-US" dirty="0" smtClean="0">
                    <a:latin typeface="黑体" panose="02010609060101010101" pitchFamily="49" charset="-122"/>
                    <a:ea typeface="黑体" panose="02010609060101010101" pitchFamily="49" charset="-122"/>
                  </a:rPr>
                  <a:t>现由归纳假设，证明结论当</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i</m:t>
                    </m:r>
                  </m:oMath>
                </a14:m>
                <a:r>
                  <a:rPr lang="zh-CN" altLang="en-US" dirty="0" smtClean="0">
                    <a:latin typeface="黑体" panose="02010609060101010101" pitchFamily="49" charset="-122"/>
                    <a:ea typeface="黑体" panose="02010609060101010101" pitchFamily="49" charset="-122"/>
                  </a:rPr>
                  <a:t>时亦成立</a:t>
                </a:r>
                <a:r>
                  <a:rPr lang="en-US" altLang="zh-CN" dirty="0" smtClean="0">
                    <a:latin typeface="黑体" panose="02010609060101010101" pitchFamily="49" charset="-122"/>
                    <a:ea typeface="黑体" panose="02010609060101010101" pitchFamily="49" charset="-122"/>
                  </a:rPr>
                  <a:t>.</a:t>
                </a:r>
              </a:p>
              <a:p>
                <a:pPr marL="0" indent="0">
                  <a:buNone/>
                </a:pPr>
                <a:r>
                  <a:rPr lang="zh-CN" altLang="en-US" dirty="0" smtClean="0">
                    <a:latin typeface="黑体" panose="02010609060101010101" pitchFamily="49" charset="-122"/>
                    <a:ea typeface="黑体" panose="02010609060101010101" pitchFamily="49" charset="-122"/>
                  </a:rPr>
                  <a:t>为此，需找到适当的向量</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sub>
                    </m:sSub>
                  </m:oMath>
                </a14:m>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使得</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oMath>
                </a14:m>
                <a:r>
                  <a:rPr lang="en-US" altLang="zh-CN" dirty="0" smtClean="0">
                    <a:latin typeface="黑体" panose="02010609060101010101" pitchFamily="49" charset="-122"/>
                    <a:ea typeface="黑体" panose="02010609060101010101" pitchFamily="49" charset="-122"/>
                  </a:rPr>
                  <a:t>,</a:t>
                </a:r>
                <a:r>
                  <a:rPr lang="en-US" altLang="zh-CN" dirty="0" smtClean="0">
                    <a:ea typeface="黑体" panose="02010609060101010101" pitchFamily="49" charset="-122"/>
                  </a:rPr>
                  <a:t>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sub>
                    </m:sSub>
                    <m:r>
                      <a:rPr lang="zh-CN" altLang="en-US" i="1">
                        <a:latin typeface="Cambria Math" panose="02040503050406030204" pitchFamily="18" charset="0"/>
                        <a:ea typeface="黑体" panose="02010609060101010101" pitchFamily="49" charset="-122"/>
                      </a:rPr>
                      <m:t>成为</m:t>
                    </m:r>
                  </m:oMath>
                </a14:m>
                <a:r>
                  <a:rPr lang="zh-CN" altLang="en-US" dirty="0" smtClean="0">
                    <a:latin typeface="黑体" panose="02010609060101010101" pitchFamily="49" charset="-122"/>
                    <a:ea typeface="黑体" panose="02010609060101010101" pitchFamily="49" charset="-122"/>
                  </a:rPr>
                  <a:t>与</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m:t>
                        </m:r>
                        <m:r>
                          <a:rPr lang="zh-CN" altLang="en-US" i="1" smtClean="0">
                            <a:latin typeface="Cambria Math" panose="02040503050406030204" pitchFamily="18" charset="0"/>
                            <a:ea typeface="黑体" panose="02010609060101010101" pitchFamily="49" charset="-122"/>
                          </a:rPr>
                          <m:t>𝛼</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sSub>
                      <m:sSubPr>
                        <m:ctrlPr>
                          <a:rPr lang="en-US" altLang="zh-CN"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m:t>
                        </m:r>
                        <m:r>
                          <a:rPr lang="zh-CN" altLang="en-US" i="1" smtClean="0">
                            <a:latin typeface="Cambria Math" panose="02040503050406030204" pitchFamily="18" charset="0"/>
                            <a:ea typeface="黑体" panose="02010609060101010101" pitchFamily="49" charset="-122"/>
                          </a:rPr>
                          <m:t>𝛼</m:t>
                        </m:r>
                      </m:e>
                      <m:sub>
                        <m:r>
                          <m:rPr>
                            <m:sty m:val="p"/>
                          </m:rPr>
                          <a:rPr lang="en-US" altLang="zh-CN" i="1">
                            <a:latin typeface="Cambria Math" panose="02040503050406030204" pitchFamily="18" charset="0"/>
                            <a:ea typeface="黑体" panose="02010609060101010101" pitchFamily="49" charset="-122"/>
                          </a:rPr>
                          <m:t>i</m:t>
                        </m:r>
                      </m:sub>
                    </m:sSub>
                  </m:oMath>
                </a14:m>
                <a:r>
                  <a:rPr lang="zh-CN" altLang="en-US" dirty="0" smtClean="0">
                    <a:latin typeface="黑体" panose="02010609060101010101" pitchFamily="49" charset="-122"/>
                    <a:ea typeface="黑体" panose="02010609060101010101" pitchFamily="49" charset="-122"/>
                  </a:rPr>
                  <a:t>等价的正交向量组</a:t>
                </a:r>
                <a:r>
                  <a:rPr lang="en-US" altLang="zh-CN" dirty="0" smtClean="0">
                    <a:latin typeface="黑体" panose="02010609060101010101" pitchFamily="49" charset="-122"/>
                    <a:ea typeface="黑体" panose="02010609060101010101" pitchFamily="49" charset="-122"/>
                  </a:rPr>
                  <a:t>.</a:t>
                </a:r>
              </a:p>
              <a:p>
                <a:pPr marL="0" indent="0">
                  <a:buNone/>
                </a:pPr>
                <a:r>
                  <a:rPr lang="zh-CN" altLang="en-US" dirty="0">
                    <a:latin typeface="黑体" panose="02010609060101010101" pitchFamily="49" charset="-122"/>
                    <a:ea typeface="黑体" panose="02010609060101010101" pitchFamily="49" charset="-122"/>
                  </a:rPr>
                  <a:t>设</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m:rPr>
                            <m:sty m:val="p"/>
                          </m:rPr>
                          <a:rPr lang="en-US" altLang="zh-CN" i="1">
                            <a:latin typeface="Cambria Math" panose="02040503050406030204" pitchFamily="18" charset="0"/>
                            <a:ea typeface="黑体" panose="02010609060101010101" pitchFamily="49" charset="-122"/>
                          </a:rPr>
                          <m:t>i</m:t>
                        </m:r>
                      </m:sub>
                    </m:sSub>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𝑙</m:t>
                        </m:r>
                      </m:e>
                      <m:sub>
                        <m:r>
                          <a:rPr lang="en-US" altLang="zh-CN" b="0" i="1" smtClean="0">
                            <a:latin typeface="Cambria Math" panose="02040503050406030204" pitchFamily="18" charset="0"/>
                            <a:ea typeface="黑体" panose="02010609060101010101" pitchFamily="49" charset="-122"/>
                          </a:rPr>
                          <m:t>1</m:t>
                        </m:r>
                      </m:sub>
                    </m:sSub>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a:rPr lang="en-US" altLang="zh-CN" i="1">
                            <a:latin typeface="Cambria Math" panose="02040503050406030204" pitchFamily="18" charset="0"/>
                            <a:ea typeface="黑体" panose="02010609060101010101" pitchFamily="49" charset="-122"/>
                          </a:rPr>
                          <m:t>1</m:t>
                        </m:r>
                      </m:sub>
                    </m:sSub>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𝑙</m:t>
                        </m:r>
                      </m:e>
                      <m:sub>
                        <m:r>
                          <a:rPr lang="en-US" altLang="zh-CN" b="0" i="1" smtClean="0">
                            <a:latin typeface="Cambria Math" panose="02040503050406030204" pitchFamily="18" charset="0"/>
                            <a:ea typeface="黑体" panose="02010609060101010101" pitchFamily="49" charset="-122"/>
                          </a:rPr>
                          <m:t>𝑖</m:t>
                        </m:r>
                        <m:r>
                          <a:rPr lang="en-US" altLang="zh-CN" b="0" i="1" smtClean="0">
                            <a:latin typeface="Cambria Math" panose="02040503050406030204" pitchFamily="18" charset="0"/>
                            <a:ea typeface="黑体" panose="02010609060101010101" pitchFamily="49" charset="-122"/>
                          </a:rPr>
                          <m:t>−1</m:t>
                        </m:r>
                      </m:sub>
                    </m:sSub>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oMath>
                </a14:m>
                <a:r>
                  <a:rPr lang="zh-CN" altLang="en-US" dirty="0" smtClean="0">
                    <a:latin typeface="黑体" panose="02010609060101010101" pitchFamily="49" charset="-122"/>
                    <a:ea typeface="黑体" panose="02010609060101010101" pitchFamily="49" charset="-122"/>
                  </a:rPr>
                  <a:t>（其中</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𝑙</m:t>
                        </m:r>
                      </m:e>
                      <m:sub>
                        <m:r>
                          <a:rPr lang="en-US" altLang="zh-CN" b="0" i="1" smtClean="0">
                            <a:latin typeface="Cambria Math" panose="02040503050406030204" pitchFamily="18" charset="0"/>
                            <a:ea typeface="Cambria Math" panose="02040503050406030204" pitchFamily="18" charset="0"/>
                          </a:rPr>
                          <m:t>1</m:t>
                        </m:r>
                      </m:sub>
                    </m:sSub>
                    <m:r>
                      <a:rPr lang="zh-CN" altLang="en-US" b="0" i="1" smtClean="0">
                        <a:latin typeface="Cambria Math" panose="02040503050406030204" pitchFamily="18" charset="0"/>
                        <a:ea typeface="Cambria Math" panose="02040503050406030204" pitchFamily="18" charset="0"/>
                      </a:rPr>
                      <m:t>，</m:t>
                    </m:r>
                  </m:oMath>
                </a14:m>
                <a:r>
                  <a:rPr lang="en-US" altLang="zh-CN" b="0" dirty="0" smtClean="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𝑙</m:t>
                        </m:r>
                      </m:e>
                      <m:sub>
                        <m:r>
                          <m:rPr>
                            <m:sty m:val="p"/>
                          </m:rPr>
                          <a:rPr lang="en-US" altLang="zh-CN" i="1">
                            <a:latin typeface="Cambria Math" panose="02040503050406030204" pitchFamily="18" charset="0"/>
                            <a:ea typeface="Cambria Math" panose="02040503050406030204" pitchFamily="18" charset="0"/>
                          </a:rPr>
                          <m:t>i</m:t>
                        </m:r>
                        <m:r>
                          <a:rPr lang="en-US" altLang="zh-CN" i="1">
                            <a:latin typeface="Cambria Math" panose="02040503050406030204" pitchFamily="18" charset="0"/>
                            <a:ea typeface="Cambria Math" panose="02040503050406030204" pitchFamily="18" charset="0"/>
                          </a:rPr>
                          <m:t>−1</m:t>
                        </m:r>
                      </m:sub>
                    </m:sSub>
                  </m:oMath>
                </a14:m>
                <a:r>
                  <a:rPr lang="zh-CN" altLang="en-US" dirty="0" smtClean="0">
                    <a:latin typeface="黑体" panose="02010609060101010101" pitchFamily="49" charset="-122"/>
                    <a:ea typeface="黑体" panose="02010609060101010101" pitchFamily="49" charset="-122"/>
                  </a:rPr>
                  <a:t>是待定常数），且分别用</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oMath>
                </a14:m>
                <a:r>
                  <a:rPr lang="zh-CN" altLang="en-US" dirty="0" smtClean="0">
                    <a:latin typeface="黑体" panose="02010609060101010101" pitchFamily="49" charset="-122"/>
                    <a:ea typeface="黑体" panose="02010609060101010101" pitchFamily="49" charset="-122"/>
                  </a:rPr>
                  <a:t>做内积</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由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sub>
                    </m:sSub>
                  </m:oMath>
                </a14:m>
                <a:r>
                  <a:rPr lang="zh-CN" altLang="en-US" dirty="0" smtClean="0">
                    <a:latin typeface="黑体" panose="02010609060101010101" pitchFamily="49" charset="-122"/>
                    <a:ea typeface="黑体" panose="02010609060101010101" pitchFamily="49" charset="-122"/>
                  </a:rPr>
                  <a:t> 与 </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m:t>
                        </m:r>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oMath>
                </a14:m>
                <a:r>
                  <a:rPr lang="zh-CN" altLang="en-US" dirty="0" smtClean="0">
                    <a:latin typeface="黑体" panose="02010609060101010101" pitchFamily="49" charset="-122"/>
                    <a:ea typeface="黑体" panose="02010609060101010101" pitchFamily="49" charset="-122"/>
                  </a:rPr>
                  <a:t>都正交，得</a:t>
                </a:r>
                <a:endParaRPr lang="en-US" altLang="zh-CN" dirty="0" smtClean="0">
                  <a:latin typeface="黑体" panose="02010609060101010101" pitchFamily="49" charset="-122"/>
                  <a:ea typeface="黑体" panose="02010609060101010101" pitchFamily="49" charset="-122"/>
                </a:endParaRPr>
              </a:p>
              <a:p>
                <a:pPr marL="0" indent="0" algn="ctr">
                  <a:buNone/>
                </a:pPr>
                <a14:m>
                  <m:oMath xmlns:m="http://schemas.openxmlformats.org/officeDocument/2006/math">
                    <m:d>
                      <m:dPr>
                        <m:ctrlPr>
                          <a:rPr lang="en-US" altLang="zh-CN" b="0"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𝑗</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𝑖</m:t>
                            </m:r>
                          </m:sub>
                        </m:sSub>
                      </m:e>
                    </m:d>
                    <m:r>
                      <a:rPr lang="en-US" altLang="zh-CN" b="0" i="1" smtClean="0">
                        <a:latin typeface="Cambria Math" panose="02040503050406030204" pitchFamily="18" charset="0"/>
                        <a:ea typeface="Cambria Math" panose="02040503050406030204" pitchFamily="18" charset="0"/>
                      </a:rPr>
                      <m:t>=0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d>
                  </m:oMath>
                </a14:m>
                <a:r>
                  <a:rPr lang="en-US" altLang="zh-CN" dirty="0" smtClean="0">
                    <a:latin typeface="黑体" panose="02010609060101010101" pitchFamily="49" charset="-122"/>
                    <a:ea typeface="黑体" panose="02010609060101010101" pitchFamily="49" charset="-122"/>
                  </a:rPr>
                  <a:t>.</a:t>
                </a:r>
              </a:p>
              <a:p>
                <a:pPr marL="0" indent="0">
                  <a:buNone/>
                </a:pPr>
                <a:r>
                  <a:rPr lang="zh-CN" altLang="en-US" dirty="0">
                    <a:latin typeface="黑体" panose="02010609060101010101" pitchFamily="49" charset="-122"/>
                    <a:ea typeface="黑体" panose="02010609060101010101" pitchFamily="49" charset="-122"/>
                  </a:rPr>
                  <a:t>解之</a:t>
                </a:r>
                <a:r>
                  <a:rPr lang="zh-CN" altLang="en-US" dirty="0" smtClean="0">
                    <a:latin typeface="黑体" panose="02010609060101010101" pitchFamily="49" charset="-122"/>
                    <a:ea typeface="黑体" panose="02010609060101010101" pitchFamily="49" charset="-122"/>
                  </a:rPr>
                  <a:t>得</a:t>
                </a:r>
                <a:endParaRPr lang="en-US" altLang="zh-CN" dirty="0" smtClean="0">
                  <a:latin typeface="黑体" panose="02010609060101010101" pitchFamily="49" charset="-122"/>
                  <a:ea typeface="黑体" panose="02010609060101010101" pitchFamily="49" charset="-122"/>
                </a:endParaRPr>
              </a:p>
              <a:p>
                <a:pPr marL="0" indent="0" algn="ctr">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𝑙</m:t>
                        </m:r>
                      </m:e>
                      <m:sub>
                        <m:r>
                          <a:rPr lang="en-US" altLang="zh-CN" b="0" i="1" smtClean="0">
                            <a:latin typeface="Cambria Math" panose="02040503050406030204" pitchFamily="18" charset="0"/>
                            <a:ea typeface="黑体" panose="02010609060101010101" pitchFamily="49" charset="-122"/>
                          </a:rPr>
                          <m:t>𝑗</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𝑗</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𝑗</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𝑗</m:t>
                                </m:r>
                              </m:sub>
                            </m:sSub>
                          </m:e>
                        </m:d>
                      </m:den>
                    </m:f>
                  </m:oMath>
                </a14:m>
                <a:r>
                  <a:rPr lang="zh-CN" altLang="en-US" dirty="0" smtClean="0">
                    <a:latin typeface="黑体" panose="02010609060101010101" pitchFamily="49" charset="-122"/>
                    <a:ea typeface="黑体" panose="02010609060101010101" pitchFamily="49" charset="-122"/>
                  </a:rPr>
                  <a:t>  </a:t>
                </a:r>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d>
                  </m:oMath>
                </a14:m>
                <a:r>
                  <a:rPr lang="en-US" altLang="zh-CN" dirty="0" smtClean="0">
                    <a:latin typeface="黑体" panose="02010609060101010101" pitchFamily="49" charset="-122"/>
                    <a:ea typeface="黑体" panose="02010609060101010101" pitchFamily="49" charset="-122"/>
                  </a:rPr>
                  <a:t>.</a:t>
                </a:r>
              </a:p>
              <a:p>
                <a:pPr marL="0" indent="0">
                  <a:buNone/>
                </a:pPr>
                <a:r>
                  <a:rPr lang="zh-CN" altLang="en-US" dirty="0" smtClean="0">
                    <a:latin typeface="黑体" panose="02010609060101010101" pitchFamily="49" charset="-122"/>
                    <a:ea typeface="黑体" panose="02010609060101010101" pitchFamily="49" charset="-122"/>
                  </a:rPr>
                  <a:t>所以</a:t>
                </a:r>
                <a:endParaRPr lang="en-US" altLang="zh-CN" dirty="0" smtClean="0">
                  <a:latin typeface="黑体" panose="02010609060101010101" pitchFamily="49" charset="-122"/>
                  <a:ea typeface="黑体" panose="02010609060101010101" pitchFamily="49" charset="-122"/>
                </a:endParaRPr>
              </a:p>
              <a:p>
                <a:pPr marL="0" indent="0" algn="ctr">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m:rPr>
                            <m:sty m:val="p"/>
                          </m:rPr>
                          <a:rPr lang="en-US" altLang="zh-CN" i="1">
                            <a:latin typeface="Cambria Math" panose="02040503050406030204" pitchFamily="18" charset="0"/>
                            <a:ea typeface="黑体" panose="02010609060101010101" pitchFamily="49" charset="-122"/>
                          </a:rPr>
                          <m:t>i</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oMath>
                </a14:m>
                <a:r>
                  <a:rPr lang="en-US" altLang="zh-CN" b="0" dirty="0" smtClean="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a14:m>
                <a:r>
                  <a:rPr lang="zh-CN" altLang="en-US" b="0" dirty="0" smtClean="0">
                    <a:ea typeface="Cambria Math" panose="02040503050406030204" pitchFamily="18" charset="0"/>
                  </a:rPr>
                  <a:t> </a:t>
                </a:r>
                <a14:m>
                  <m:oMath xmlns:m="http://schemas.openxmlformats.org/officeDocument/2006/math">
                    <m:r>
                      <a:rPr lang="zh-CN" altLang="en-US" b="0" i="1" smtClean="0">
                        <a:latin typeface="Cambria Math" panose="02040503050406030204" pitchFamily="18" charset="0"/>
                        <a:ea typeface="Cambria Math" panose="02040503050406030204" pitchFamily="18" charset="0"/>
                      </a:rPr>
                      <m:t>⋯</m:t>
                    </m:r>
                  </m:oMath>
                </a14:m>
                <a:r>
                  <a:rPr lang="en-US" altLang="zh-CN" b="0" dirty="0" smtClean="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r>
                      <a:rPr lang="en-US" altLang="zh-CN" b="0" i="1" smtClean="0">
                        <a:latin typeface="Cambria Math" panose="02040503050406030204" pitchFamily="18" charset="0"/>
                        <a:ea typeface="黑体" panose="02010609060101010101" pitchFamily="49" charset="-122"/>
                      </a:rPr>
                      <m:t>,</m:t>
                    </m:r>
                  </m:oMath>
                </a14:m>
                <a:endParaRPr lang="en-US" altLang="zh-CN" dirty="0" smtClean="0">
                  <a:latin typeface="黑体" panose="02010609060101010101" pitchFamily="49" charset="-122"/>
                  <a:ea typeface="黑体" panose="02010609060101010101" pitchFamily="49" charset="-122"/>
                </a:endParaRPr>
              </a:p>
              <a:p>
                <a:pPr marL="0" indent="0">
                  <a:buNone/>
                </a:pPr>
                <a14:m>
                  <m:oMath xmlns:m="http://schemas.openxmlformats.org/officeDocument/2006/math">
                    <m:r>
                      <a:rPr lang="zh-CN" altLang="en-US" i="1" smtClean="0">
                        <a:latin typeface="Cambria Math" panose="02040503050406030204" pitchFamily="18" charset="0"/>
                        <a:ea typeface="黑体" panose="02010609060101010101" pitchFamily="49" charset="-122"/>
                      </a:rPr>
                      <m:t>这里</m:t>
                    </m:r>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smtClean="0">
                    <a:latin typeface="黑体" panose="02010609060101010101" pitchFamily="49" charset="-122"/>
                    <a:ea typeface="黑体" panose="02010609060101010101" pitchFamily="49" charset="-122"/>
                  </a:rPr>
                  <a:t>，其中</a:t>
                </a:r>
                <a14:m>
                  <m:oMath xmlns:m="http://schemas.openxmlformats.org/officeDocument/2006/math">
                    <m:r>
                      <a:rPr lang="en-US" altLang="zh-CN" i="1" dirty="0" smtClean="0">
                        <a:latin typeface="Cambria Math" panose="02040503050406030204" pitchFamily="18" charset="0"/>
                      </a:rPr>
                      <m:t>𝑖</m:t>
                    </m:r>
                    <m:r>
                      <a:rPr lang="en-US" altLang="zh-CN" i="1" dirty="0">
                        <a:latin typeface="Cambria Math" panose="02040503050406030204" pitchFamily="18" charset="0"/>
                        <a:ea typeface="Cambria Math" panose="02040503050406030204" pitchFamily="18" charset="0"/>
                      </a:rPr>
                      <m:t>=2</m:t>
                    </m:r>
                    <m:r>
                      <a:rPr lang="zh-CN" altLang="en-US"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r>
                      <a:rPr lang="en-US" altLang="zh-CN" b="0" i="1" dirty="0" smtClean="0">
                        <a:latin typeface="Cambria Math" panose="02040503050406030204" pitchFamily="18" charset="0"/>
                        <a:ea typeface="Cambria Math" panose="02040503050406030204" pitchFamily="18" charset="0"/>
                      </a:rPr>
                      <m:t>.</m:t>
                    </m:r>
                  </m:oMath>
                </a14:m>
                <a:endParaRPr lang="en-US" altLang="zh-CN" dirty="0" smtClean="0">
                  <a:latin typeface="黑体" panose="02010609060101010101" pitchFamily="49" charset="-122"/>
                  <a:ea typeface="黑体" panose="02010609060101010101" pitchFamily="49" charset="-122"/>
                </a:endParaRPr>
              </a:p>
              <a:p>
                <a:pPr marL="0" indent="0" algn="ctr">
                  <a:buNone/>
                </a:pPr>
                <a:endParaRPr lang="zh-CN" altLang="en-US" dirty="0">
                  <a:latin typeface="黑体" panose="02010609060101010101" pitchFamily="49" charset="-122"/>
                  <a:ea typeface="黑体" panose="0201060906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 y="718457"/>
                <a:ext cx="12191999" cy="6030686"/>
              </a:xfrm>
              <a:blipFill rotWithShape="0">
                <a:blip r:embed="rId2"/>
                <a:stretch>
                  <a:fillRect l="-1000" t="-2022" b="-1517"/>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0" y="0"/>
                <a:ext cx="12192000" cy="1055913"/>
              </a:xfrm>
            </p:spPr>
            <p:txBody>
              <a:bodyPr>
                <a:normAutofit/>
              </a:bodyPr>
              <a:lstStyle/>
              <a:p>
                <a:r>
                  <a:rPr lang="zh-CN" altLang="en-US" sz="2800" dirty="0" smtClean="0">
                    <a:latin typeface="黑体" panose="02010609060101010101" pitchFamily="49" charset="-122"/>
                    <a:ea typeface="黑体" panose="02010609060101010101" pitchFamily="49" charset="-122"/>
                  </a:rPr>
                  <a:t>于是，由数学归纳法知，</a:t>
                </a:r>
                <a14:m>
                  <m:oMath xmlns:m="http://schemas.openxmlformats.org/officeDocument/2006/math">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𝛽</m:t>
                        </m:r>
                      </m:e>
                      <m:sub>
                        <m:r>
                          <a:rPr lang="en-US" altLang="zh-CN" sz="2800" b="0" i="1" smtClean="0">
                            <a:latin typeface="Cambria Math" panose="02040503050406030204" pitchFamily="18" charset="0"/>
                            <a:ea typeface="黑体" panose="02010609060101010101" pitchFamily="49" charset="-122"/>
                          </a:rPr>
                          <m:t>1</m:t>
                        </m:r>
                      </m:sub>
                    </m:sSub>
                    <m:r>
                      <a:rPr lang="zh-CN" altLang="en-US" sz="2800" b="0" i="1" smtClean="0">
                        <a:latin typeface="Cambria Math" panose="02040503050406030204" pitchFamily="18" charset="0"/>
                        <a:ea typeface="黑体" panose="02010609060101010101" pitchFamily="49" charset="-122"/>
                      </a:rPr>
                      <m:t>，</m:t>
                    </m:r>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𝛽</m:t>
                        </m:r>
                      </m:e>
                      <m:sub>
                        <m:r>
                          <a:rPr lang="en-US" altLang="zh-CN" sz="2800" b="0" i="1" smtClean="0">
                            <a:latin typeface="Cambria Math" panose="02040503050406030204" pitchFamily="18" charset="0"/>
                            <a:ea typeface="黑体" panose="02010609060101010101" pitchFamily="49" charset="-122"/>
                          </a:rPr>
                          <m:t>2</m:t>
                        </m:r>
                      </m:sub>
                    </m:sSub>
                    <m:r>
                      <a:rPr lang="zh-CN" altLang="en-US" sz="2800" b="0" i="1" smtClean="0">
                        <a:latin typeface="Cambria Math" panose="02040503050406030204" pitchFamily="18" charset="0"/>
                        <a:ea typeface="黑体" panose="02010609060101010101" pitchFamily="49" charset="-122"/>
                      </a:rPr>
                      <m:t>，</m:t>
                    </m:r>
                    <m:r>
                      <a:rPr lang="zh-CN" altLang="en-US" sz="2800" b="0" i="1" smtClean="0">
                        <a:latin typeface="Cambria Math" panose="02040503050406030204" pitchFamily="18" charset="0"/>
                        <a:ea typeface="黑体" panose="02010609060101010101" pitchFamily="49" charset="-122"/>
                      </a:rPr>
                      <m:t>⋯</m:t>
                    </m:r>
                    <m:sSub>
                      <m:sSubPr>
                        <m:ctrlPr>
                          <a:rPr lang="en-US" altLang="zh-CN" sz="2800" i="1" smtClean="0">
                            <a:latin typeface="Cambria Math" panose="02040503050406030204" pitchFamily="18" charset="0"/>
                            <a:ea typeface="黑体" panose="02010609060101010101" pitchFamily="49" charset="-122"/>
                          </a:rPr>
                        </m:ctrlPr>
                      </m:sSubPr>
                      <m:e>
                        <m:r>
                          <a:rPr lang="zh-CN" altLang="en-US" sz="2800" b="0" i="1" smtClean="0">
                            <a:latin typeface="Cambria Math" panose="02040503050406030204" pitchFamily="18" charset="0"/>
                            <a:ea typeface="黑体" panose="02010609060101010101" pitchFamily="49" charset="-122"/>
                          </a:rPr>
                          <m:t>，</m:t>
                        </m:r>
                        <m:r>
                          <a:rPr lang="zh-CN" altLang="en-US" sz="2800" b="0" i="1" smtClean="0">
                            <a:latin typeface="Cambria Math" panose="02040503050406030204" pitchFamily="18" charset="0"/>
                            <a:ea typeface="黑体" panose="02010609060101010101" pitchFamily="49" charset="-122"/>
                          </a:rPr>
                          <m:t>𝛽</m:t>
                        </m:r>
                      </m:e>
                      <m:sub>
                        <m:r>
                          <m:rPr>
                            <m:sty m:val="p"/>
                          </m:rPr>
                          <a:rPr lang="en-US" altLang="zh-CN" sz="2800" i="1">
                            <a:latin typeface="Cambria Math" panose="02040503050406030204" pitchFamily="18" charset="0"/>
                            <a:ea typeface="黑体" panose="02010609060101010101" pitchFamily="49" charset="-122"/>
                          </a:rPr>
                          <m:t>i</m:t>
                        </m:r>
                        <m:r>
                          <a:rPr lang="en-US" altLang="zh-CN" sz="2800" i="1">
                            <a:latin typeface="Cambria Math" panose="02040503050406030204" pitchFamily="18" charset="0"/>
                            <a:ea typeface="黑体" panose="02010609060101010101" pitchFamily="49" charset="-122"/>
                          </a:rPr>
                          <m:t>−1</m:t>
                        </m:r>
                      </m:sub>
                    </m:sSub>
                  </m:oMath>
                </a14:m>
                <a:r>
                  <a:rPr lang="en-US" altLang="zh-CN" sz="2800" dirty="0" smtClean="0">
                    <a:latin typeface="黑体" panose="02010609060101010101" pitchFamily="49" charset="-122"/>
                    <a:ea typeface="黑体" panose="02010609060101010101" pitchFamily="49" charset="-122"/>
                  </a:rPr>
                  <a:t>,</a:t>
                </a:r>
                <a:r>
                  <a:rPr lang="en-US" altLang="zh-CN" sz="2800" dirty="0" smtClean="0">
                    <a:ea typeface="黑体" panose="02010609060101010101" pitchFamily="49" charset="-122"/>
                  </a:rPr>
                  <a:t> </a:t>
                </a:r>
                <a14:m>
                  <m:oMath xmlns:m="http://schemas.openxmlformats.org/officeDocument/2006/math">
                    <m:sSub>
                      <m:sSubPr>
                        <m:ctrlPr>
                          <a:rPr lang="en-US" altLang="zh-CN" sz="2800" i="1" smtClean="0">
                            <a:latin typeface="Cambria Math" panose="02040503050406030204" pitchFamily="18" charset="0"/>
                            <a:ea typeface="黑体" panose="02010609060101010101" pitchFamily="49" charset="-122"/>
                          </a:rPr>
                        </m:ctrlPr>
                      </m:sSubPr>
                      <m:e>
                        <m:r>
                          <a:rPr lang="zh-CN" altLang="en-US" sz="2800" b="0" i="1" smtClean="0">
                            <a:latin typeface="Cambria Math" panose="02040503050406030204" pitchFamily="18" charset="0"/>
                            <a:ea typeface="黑体" panose="02010609060101010101" pitchFamily="49" charset="-122"/>
                          </a:rPr>
                          <m:t>𝛽</m:t>
                        </m:r>
                      </m:e>
                      <m:sub>
                        <m:r>
                          <m:rPr>
                            <m:sty m:val="p"/>
                          </m:rPr>
                          <a:rPr lang="en-US" altLang="zh-CN" sz="2800" i="1">
                            <a:latin typeface="Cambria Math" panose="02040503050406030204" pitchFamily="18" charset="0"/>
                            <a:ea typeface="黑体" panose="02010609060101010101" pitchFamily="49" charset="-122"/>
                          </a:rPr>
                          <m:t>i</m:t>
                        </m:r>
                      </m:sub>
                    </m:sSub>
                    <m:r>
                      <a:rPr lang="zh-CN" altLang="en-US" sz="2800" b="0" i="1" smtClean="0">
                        <a:latin typeface="Cambria Math" panose="02040503050406030204" pitchFamily="18" charset="0"/>
                        <a:ea typeface="黑体" panose="02010609060101010101" pitchFamily="49" charset="-122"/>
                      </a:rPr>
                      <m:t>即</m:t>
                    </m:r>
                    <m:r>
                      <a:rPr lang="zh-CN" altLang="en-US" sz="2800" i="1">
                        <a:latin typeface="Cambria Math" panose="02040503050406030204" pitchFamily="18" charset="0"/>
                        <a:ea typeface="黑体" panose="02010609060101010101" pitchFamily="49" charset="-122"/>
                      </a:rPr>
                      <m:t>为</m:t>
                    </m:r>
                  </m:oMath>
                </a14:m>
                <a:r>
                  <a:rPr lang="zh-CN" altLang="en-US" sz="2800" dirty="0" smtClean="0">
                    <a:latin typeface="黑体" panose="02010609060101010101" pitchFamily="49" charset="-122"/>
                    <a:ea typeface="黑体" panose="02010609060101010101" pitchFamily="49" charset="-122"/>
                  </a:rPr>
                  <a:t>与</a:t>
                </a:r>
                <a14:m>
                  <m:oMath xmlns:m="http://schemas.openxmlformats.org/officeDocument/2006/math">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1</m:t>
                        </m:r>
                      </m:sub>
                    </m:sSub>
                    <m:r>
                      <a:rPr lang="zh-CN" altLang="en-US" sz="2800" b="0" i="1" smtClean="0">
                        <a:latin typeface="Cambria Math" panose="02040503050406030204" pitchFamily="18" charset="0"/>
                        <a:ea typeface="黑体" panose="02010609060101010101" pitchFamily="49" charset="-122"/>
                      </a:rPr>
                      <m:t>，</m:t>
                    </m:r>
                    <m:sSub>
                      <m:sSubPr>
                        <m:ctrlPr>
                          <a:rPr lang="en-US" altLang="zh-CN" sz="2800" i="1" smtClean="0">
                            <a:latin typeface="Cambria Math" panose="02040503050406030204" pitchFamily="18" charset="0"/>
                            <a:ea typeface="黑体" panose="02010609060101010101" pitchFamily="49" charset="-122"/>
                          </a:rPr>
                        </m:ctrlPr>
                      </m:sSubPr>
                      <m:e>
                        <m:r>
                          <a:rPr lang="zh-CN" altLang="en-US" sz="2800" i="1" smtClean="0">
                            <a:latin typeface="Cambria Math" panose="02040503050406030204" pitchFamily="18" charset="0"/>
                            <a:ea typeface="黑体" panose="02010609060101010101" pitchFamily="49" charset="-122"/>
                          </a:rPr>
                          <m:t>𝛼</m:t>
                        </m:r>
                      </m:e>
                      <m:sub>
                        <m:r>
                          <a:rPr lang="en-US" altLang="zh-CN" sz="2800" b="0" i="1" smtClean="0">
                            <a:latin typeface="Cambria Math" panose="02040503050406030204" pitchFamily="18" charset="0"/>
                            <a:ea typeface="黑体" panose="02010609060101010101" pitchFamily="49" charset="-122"/>
                          </a:rPr>
                          <m:t>2</m:t>
                        </m:r>
                      </m:sub>
                    </m:sSub>
                    <m:r>
                      <a:rPr lang="zh-CN" altLang="en-US" sz="2800" b="0" i="1" smtClean="0">
                        <a:latin typeface="Cambria Math" panose="02040503050406030204" pitchFamily="18" charset="0"/>
                        <a:ea typeface="黑体" panose="02010609060101010101" pitchFamily="49" charset="-122"/>
                      </a:rPr>
                      <m:t>，</m:t>
                    </m:r>
                    <m:r>
                      <a:rPr lang="zh-CN" altLang="en-US" sz="2800" b="0" i="1" smtClean="0">
                        <a:latin typeface="Cambria Math" panose="02040503050406030204" pitchFamily="18" charset="0"/>
                        <a:ea typeface="黑体" panose="02010609060101010101" pitchFamily="49" charset="-122"/>
                      </a:rPr>
                      <m:t>⋯</m:t>
                    </m:r>
                    <m:sSub>
                      <m:sSubPr>
                        <m:ctrlPr>
                          <a:rPr lang="en-US" altLang="zh-CN" sz="2800" i="1" smtClean="0">
                            <a:latin typeface="Cambria Math" panose="02040503050406030204" pitchFamily="18" charset="0"/>
                            <a:ea typeface="黑体" panose="02010609060101010101" pitchFamily="49" charset="-122"/>
                          </a:rPr>
                        </m:ctrlPr>
                      </m:sSubPr>
                      <m:e>
                        <m:r>
                          <a:rPr lang="en-US" altLang="zh-CN" sz="2800" b="0" i="1" smtClean="0">
                            <a:latin typeface="Cambria Math" panose="02040503050406030204" pitchFamily="18" charset="0"/>
                            <a:ea typeface="黑体" panose="02010609060101010101" pitchFamily="49" charset="-122"/>
                          </a:rPr>
                          <m:t>,</m:t>
                        </m:r>
                        <m:r>
                          <a:rPr lang="zh-CN" altLang="en-US" sz="2800" i="1" smtClean="0">
                            <a:latin typeface="Cambria Math" panose="02040503050406030204" pitchFamily="18" charset="0"/>
                            <a:ea typeface="黑体" panose="02010609060101010101" pitchFamily="49" charset="-122"/>
                          </a:rPr>
                          <m:t>𝛼</m:t>
                        </m:r>
                      </m:e>
                      <m:sub>
                        <m:r>
                          <m:rPr>
                            <m:sty m:val="p"/>
                          </m:rPr>
                          <a:rPr lang="en-US" altLang="zh-CN" sz="2800" i="1">
                            <a:latin typeface="Cambria Math" panose="02040503050406030204" pitchFamily="18" charset="0"/>
                            <a:ea typeface="黑体" panose="02010609060101010101" pitchFamily="49" charset="-122"/>
                          </a:rPr>
                          <m:t>i</m:t>
                        </m:r>
                        <m:r>
                          <a:rPr lang="en-US" altLang="zh-CN" sz="2800" i="1">
                            <a:latin typeface="Cambria Math" panose="02040503050406030204" pitchFamily="18" charset="0"/>
                            <a:ea typeface="黑体" panose="02010609060101010101" pitchFamily="49" charset="-122"/>
                          </a:rPr>
                          <m:t>−1</m:t>
                        </m:r>
                      </m:sub>
                    </m:sSub>
                    <m:sSub>
                      <m:sSubPr>
                        <m:ctrlPr>
                          <a:rPr lang="en-US" altLang="zh-CN" sz="2800" i="1" smtClean="0">
                            <a:latin typeface="Cambria Math" panose="02040503050406030204" pitchFamily="18" charset="0"/>
                            <a:ea typeface="黑体" panose="02010609060101010101" pitchFamily="49" charset="-122"/>
                          </a:rPr>
                        </m:ctrlPr>
                      </m:sSubPr>
                      <m:e>
                        <m:r>
                          <a:rPr lang="en-US" altLang="zh-CN" sz="2800" b="0" i="1" smtClean="0">
                            <a:latin typeface="Cambria Math" panose="02040503050406030204" pitchFamily="18" charset="0"/>
                            <a:ea typeface="黑体" panose="02010609060101010101" pitchFamily="49" charset="-122"/>
                          </a:rPr>
                          <m:t>,</m:t>
                        </m:r>
                        <m:r>
                          <a:rPr lang="zh-CN" altLang="en-US" sz="2800" i="1" smtClean="0">
                            <a:latin typeface="Cambria Math" panose="02040503050406030204" pitchFamily="18" charset="0"/>
                            <a:ea typeface="黑体" panose="02010609060101010101" pitchFamily="49" charset="-122"/>
                          </a:rPr>
                          <m:t>𝛼</m:t>
                        </m:r>
                      </m:e>
                      <m:sub>
                        <m:r>
                          <m:rPr>
                            <m:sty m:val="p"/>
                          </m:rPr>
                          <a:rPr lang="en-US" altLang="zh-CN" sz="2800" i="1">
                            <a:latin typeface="Cambria Math" panose="02040503050406030204" pitchFamily="18" charset="0"/>
                            <a:ea typeface="黑体" panose="02010609060101010101" pitchFamily="49" charset="-122"/>
                          </a:rPr>
                          <m:t>i</m:t>
                        </m:r>
                      </m:sub>
                    </m:sSub>
                  </m:oMath>
                </a14:m>
                <a:r>
                  <a:rPr lang="zh-CN" altLang="en-US" sz="2800" dirty="0" smtClean="0">
                    <a:latin typeface="黑体" panose="02010609060101010101" pitchFamily="49" charset="-122"/>
                    <a:ea typeface="黑体" panose="02010609060101010101" pitchFamily="49" charset="-122"/>
                  </a:rPr>
                  <a:t>等价的正交向量组（</a:t>
                </a:r>
                <a:r>
                  <a:rPr lang="en-US" altLang="zh-CN" sz="2800" dirty="0" smtClean="0"/>
                  <a:t> </a:t>
                </a:r>
                <a14:m>
                  <m:oMath xmlns:m="http://schemas.openxmlformats.org/officeDocument/2006/math">
                    <m:r>
                      <a:rPr lang="en-US" altLang="zh-CN" sz="2800" i="1" dirty="0" smtClean="0">
                        <a:latin typeface="Cambria Math" panose="02040503050406030204" pitchFamily="18" charset="0"/>
                      </a:rPr>
                      <m:t>𝑖</m:t>
                    </m:r>
                    <m:r>
                      <a:rPr lang="en-US" altLang="zh-CN" sz="2800" i="1" dirty="0">
                        <a:latin typeface="Cambria Math" panose="02040503050406030204" pitchFamily="18" charset="0"/>
                        <a:ea typeface="Cambria Math" panose="02040503050406030204" pitchFamily="18" charset="0"/>
                      </a:rPr>
                      <m:t>=2</m:t>
                    </m:r>
                    <m:r>
                      <a:rPr lang="zh-CN" altLang="en-US" sz="2800" i="1" dirty="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𝑚</m:t>
                    </m:r>
                    <m:r>
                      <a:rPr lang="en-US" altLang="zh-CN" sz="2800" b="0" i="1" dirty="0" smtClean="0">
                        <a:latin typeface="Cambria Math" panose="02040503050406030204" pitchFamily="18" charset="0"/>
                        <a:ea typeface="Cambria Math" panose="02040503050406030204" pitchFamily="18" charset="0"/>
                      </a:rPr>
                      <m:t> </m:t>
                    </m:r>
                  </m:oMath>
                </a14:m>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0" y="0"/>
                <a:ext cx="12192000" cy="1055913"/>
              </a:xfrm>
              <a:blipFill rotWithShape="0">
                <a:blip r:embed="rId1"/>
                <a:stretch>
                  <a:fillRect l="-1000" t="-2890" b="-462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 y="1055913"/>
                <a:ext cx="12094029" cy="5519058"/>
              </a:xfrm>
            </p:spPr>
            <p:txBody>
              <a:bodyPr/>
              <a:lstStyle/>
              <a:p>
                <a:pPr marL="0" indent="0">
                  <a:lnSpc>
                    <a:spcPct val="100000"/>
                  </a:lnSpc>
                  <a:buNone/>
                </a:pPr>
                <a:r>
                  <a:rPr lang="zh-CN" altLang="en-US" dirty="0" smtClean="0">
                    <a:solidFill>
                      <a:srgbClr val="C00000"/>
                    </a:solidFill>
                    <a:latin typeface="黑体" panose="02010609060101010101" pitchFamily="49" charset="-122"/>
                    <a:ea typeface="黑体" panose="02010609060101010101" pitchFamily="49" charset="-122"/>
                  </a:rPr>
                  <a:t>注</a:t>
                </a:r>
                <a:r>
                  <a:rPr lang="en-US" altLang="zh-CN" dirty="0" smtClean="0">
                    <a:solidFill>
                      <a:srgbClr val="C00000"/>
                    </a:solidFill>
                    <a:latin typeface="黑体" panose="02010609060101010101" pitchFamily="49" charset="-122"/>
                    <a:ea typeface="黑体" panose="02010609060101010101" pitchFamily="49" charset="-122"/>
                  </a:rPr>
                  <a:t>(1)</a:t>
                </a:r>
                <a:r>
                  <a:rPr lang="zh-CN" altLang="en-US"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上述定理的证明同时给出了由任一线性无关向量组</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1</m:t>
                        </m:r>
                      </m:sub>
                    </m:sSub>
                    <m:r>
                      <a:rPr lang="zh-CN" altLang="en-US"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𝛼</m:t>
                        </m:r>
                      </m:e>
                      <m:sub>
                        <m:r>
                          <a:rPr lang="en-US" altLang="zh-CN" i="1">
                            <a:latin typeface="Cambria Math" panose="02040503050406030204" pitchFamily="18" charset="0"/>
                            <a:ea typeface="黑体" panose="02010609060101010101" pitchFamily="49" charset="-122"/>
                          </a:rPr>
                          <m:t>2</m:t>
                        </m:r>
                      </m:sub>
                    </m:sSub>
                    <m:r>
                      <a:rPr lang="zh-CN" altLang="en-US" i="1">
                        <a:latin typeface="Cambria Math" panose="02040503050406030204" pitchFamily="18" charset="0"/>
                        <a:ea typeface="黑体" panose="02010609060101010101" pitchFamily="49" charset="-122"/>
                      </a:rPr>
                      <m:t>，</m:t>
                    </m:r>
                    <m:r>
                      <a:rPr lang="zh-CN" altLang="en-US"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m:t>
                        </m:r>
                        <m:r>
                          <a:rPr lang="zh-CN" altLang="en-US" i="1">
                            <a:latin typeface="Cambria Math" panose="02040503050406030204" pitchFamily="18" charset="0"/>
                            <a:ea typeface="黑体" panose="02010609060101010101" pitchFamily="49" charset="-122"/>
                          </a:rPr>
                          <m:t>𝛼</m:t>
                        </m:r>
                      </m:e>
                      <m:sub>
                        <m:r>
                          <a:rPr lang="en-US" altLang="zh-CN" b="0" i="1" smtClean="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构造与之等价的</a:t>
                </a:r>
                <a:r>
                  <a:rPr lang="zh-CN" altLang="en-US" dirty="0" smtClean="0">
                    <a:solidFill>
                      <a:srgbClr val="C00000"/>
                    </a:solidFill>
                    <a:latin typeface="黑体" panose="02010609060101010101" pitchFamily="49" charset="-122"/>
                    <a:ea typeface="黑体" panose="02010609060101010101" pitchFamily="49" charset="-122"/>
                  </a:rPr>
                  <a:t>正交向量组</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𝛽</m:t>
                        </m:r>
                      </m:e>
                      <m:sub>
                        <m:r>
                          <a:rPr lang="en-US" altLang="zh-CN" i="1">
                            <a:latin typeface="Cambria Math" panose="02040503050406030204" pitchFamily="18" charset="0"/>
                            <a:ea typeface="黑体" panose="02010609060101010101" pitchFamily="49" charset="-122"/>
                          </a:rPr>
                          <m:t>1</m:t>
                        </m:r>
                      </m:sub>
                    </m:sSub>
                    <m:r>
                      <a:rPr lang="zh-CN" altLang="en-US"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𝛽</m:t>
                        </m:r>
                      </m:e>
                      <m:sub>
                        <m:r>
                          <a:rPr lang="en-US" altLang="zh-CN" i="1">
                            <a:latin typeface="Cambria Math" panose="02040503050406030204" pitchFamily="18" charset="0"/>
                            <a:ea typeface="黑体" panose="02010609060101010101" pitchFamily="49" charset="-122"/>
                          </a:rPr>
                          <m:t>2</m:t>
                        </m:r>
                      </m:sub>
                    </m:sSub>
                    <m:r>
                      <a:rPr lang="zh-CN" altLang="en-US" i="1">
                        <a:latin typeface="Cambria Math" panose="02040503050406030204" pitchFamily="18" charset="0"/>
                        <a:ea typeface="黑体" panose="02010609060101010101" pitchFamily="49" charset="-122"/>
                      </a:rPr>
                      <m:t>，</m:t>
                    </m:r>
                    <m:r>
                      <a:rPr lang="zh-CN" altLang="en-US"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m:t>
                        </m:r>
                        <m:r>
                          <a:rPr lang="zh-CN" altLang="en-US" i="1">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的方法</a:t>
                </a:r>
                <a:r>
                  <a:rPr lang="en-US" altLang="zh-CN" dirty="0" smtClean="0">
                    <a:latin typeface="黑体" panose="02010609060101010101" pitchFamily="49" charset="-122"/>
                    <a:ea typeface="黑体" panose="02010609060101010101" pitchFamily="49" charset="-122"/>
                  </a:rPr>
                  <a:t>:</a:t>
                </a:r>
              </a:p>
              <a:p>
                <a:pPr marL="0" indent="0" algn="ctr">
                  <a:lnSpc>
                    <a:spcPct val="10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𝛼</m:t>
                        </m:r>
                      </m:e>
                      <m:sub>
                        <m:r>
                          <m:rPr>
                            <m:sty m:val="p"/>
                          </m:rPr>
                          <a:rPr lang="en-US" altLang="zh-CN" i="1">
                            <a:latin typeface="Cambria Math" panose="02040503050406030204" pitchFamily="18" charset="0"/>
                            <a:ea typeface="黑体" panose="02010609060101010101" pitchFamily="49" charset="-122"/>
                          </a:rPr>
                          <m:t>i</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1</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2</m:t>
                        </m:r>
                      </m:sub>
                    </m:sSub>
                  </m:oMath>
                </a14:m>
                <a:r>
                  <a:rPr lang="en-US" altLang="zh-CN" b="0" dirty="0" smtClean="0">
                    <a:latin typeface="黑体" panose="02010609060101010101" pitchFamily="49" charset="-122"/>
                    <a:ea typeface="黑体" panose="02010609060101010101" pitchFamily="49" charset="-122"/>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a14:m>
                <a:r>
                  <a:rPr lang="zh-CN" altLang="en-US" b="0" dirty="0" smtClean="0">
                    <a:latin typeface="黑体" panose="02010609060101010101" pitchFamily="49" charset="-122"/>
                    <a:ea typeface="黑体" panose="02010609060101010101" pitchFamily="49" charset="-122"/>
                  </a:rPr>
                  <a:t> </a:t>
                </a:r>
                <a14:m>
                  <m:oMath xmlns:m="http://schemas.openxmlformats.org/officeDocument/2006/math">
                    <m:r>
                      <a:rPr lang="zh-CN" altLang="en-US" b="0" i="1" smtClean="0">
                        <a:latin typeface="Cambria Math" panose="02040503050406030204" pitchFamily="18" charset="0"/>
                        <a:ea typeface="Cambria Math" panose="02040503050406030204" pitchFamily="18" charset="0"/>
                      </a:rPr>
                      <m:t>⋯</m:t>
                    </m:r>
                  </m:oMath>
                </a14:m>
                <a:r>
                  <a:rPr lang="en-US" altLang="zh-CN" b="0" dirty="0" smtClean="0">
                    <a:latin typeface="黑体" panose="02010609060101010101" pitchFamily="49" charset="-122"/>
                    <a:ea typeface="黑体" panose="02010609060101010101" pitchFamily="49" charset="-122"/>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e>
                        </m:d>
                      </m:num>
                      <m:den>
                        <m:d>
                          <m:dPr>
                            <m:ctrlPr>
                              <a:rPr lang="en-US" altLang="zh-CN" i="1" smtClean="0">
                                <a:latin typeface="Cambria Math" panose="02040503050406030204" pitchFamily="18" charset="0"/>
                                <a:ea typeface="黑体" panose="02010609060101010101" pitchFamily="49" charset="-122"/>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r>
                              <a:rPr lang="zh-CN" altLang="en-US" b="0" i="1" smtClean="0">
                                <a:latin typeface="Cambria Math" panose="02040503050406030204" pitchFamily="18" charset="0"/>
                                <a:ea typeface="黑体" panose="02010609060101010101" pitchFamily="49" charset="-122"/>
                              </a:rPr>
                              <m:t>，</m:t>
                            </m:r>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e>
                        </m:d>
                      </m:den>
                    </m:f>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r>
                          <a:rPr lang="en-US" altLang="zh-CN" i="1">
                            <a:latin typeface="Cambria Math" panose="02040503050406030204" pitchFamily="18" charset="0"/>
                            <a:ea typeface="黑体" panose="02010609060101010101" pitchFamily="49" charset="-122"/>
                          </a:rPr>
                          <m:t>−1</m:t>
                        </m:r>
                      </m:sub>
                    </m:sSub>
                  </m:oMath>
                </a14:m>
                <a:r>
                  <a:rPr lang="en-US" altLang="zh-CN" dirty="0" smtClean="0">
                    <a:latin typeface="黑体" panose="02010609060101010101" pitchFamily="49" charset="-122"/>
                    <a:ea typeface="黑体" panose="02010609060101010101" pitchFamily="49" charset="-122"/>
                  </a:rPr>
                  <a:t>  (</a:t>
                </a:r>
                <a14:m>
                  <m:oMath xmlns:m="http://schemas.openxmlformats.org/officeDocument/2006/math">
                    <m:r>
                      <a:rPr lang="en-US" altLang="zh-CN" i="1" dirty="0" smtClean="0">
                        <a:latin typeface="Cambria Math" panose="02040503050406030204" pitchFamily="18" charset="0"/>
                      </a:rPr>
                      <m:t>𝑖</m:t>
                    </m:r>
                    <m:r>
                      <a:rPr lang="en-US" altLang="zh-CN" i="1" dirty="0">
                        <a:latin typeface="Cambria Math" panose="02040503050406030204" pitchFamily="18" charset="0"/>
                        <a:ea typeface="Cambria Math" panose="02040503050406030204" pitchFamily="18" charset="0"/>
                      </a:rPr>
                      <m:t>=2</m:t>
                    </m:r>
                    <m:r>
                      <a:rPr lang="zh-CN" altLang="en-US"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oMath>
                </a14:m>
                <a:r>
                  <a:rPr lang="en-US" altLang="zh-CN" dirty="0" smtClean="0">
                    <a:latin typeface="黑体" panose="02010609060101010101" pitchFamily="49" charset="-122"/>
                    <a:ea typeface="黑体" panose="02010609060101010101" pitchFamily="49" charset="-122"/>
                  </a:rPr>
                  <a:t>)</a:t>
                </a:r>
              </a:p>
              <a:p>
                <a:pPr marL="0" indent="0">
                  <a:lnSpc>
                    <a:spcPct val="100000"/>
                  </a:lnSpc>
                  <a:buNone/>
                </a:pPr>
                <a:r>
                  <a:rPr lang="zh-CN" altLang="en-US" dirty="0" smtClean="0">
                    <a:solidFill>
                      <a:srgbClr val="C00000"/>
                    </a:solidFill>
                    <a:latin typeface="黑体" panose="02010609060101010101" pitchFamily="49" charset="-122"/>
                    <a:ea typeface="黑体" panose="02010609060101010101" pitchFamily="49" charset="-122"/>
                  </a:rPr>
                  <a:t>注</a:t>
                </a:r>
                <a:r>
                  <a:rPr lang="en-US" altLang="zh-CN" dirty="0" smtClean="0">
                    <a:solidFill>
                      <a:srgbClr val="C00000"/>
                    </a:solidFill>
                    <a:latin typeface="黑体" panose="02010609060101010101" pitchFamily="49" charset="-122"/>
                    <a:ea typeface="黑体" panose="02010609060101010101" pitchFamily="49" charset="-122"/>
                  </a:rPr>
                  <a:t>(2) </a:t>
                </a:r>
                <a:r>
                  <a:rPr lang="zh-CN" altLang="en-US" dirty="0" smtClean="0">
                    <a:latin typeface="黑体" panose="02010609060101010101" pitchFamily="49" charset="-122"/>
                    <a:ea typeface="黑体" panose="02010609060101010101" pitchFamily="49" charset="-122"/>
                  </a:rPr>
                  <a:t>若再将向量组</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𝛽</m:t>
                        </m:r>
                      </m:e>
                      <m:sub>
                        <m:r>
                          <a:rPr lang="en-US" altLang="zh-CN" i="1">
                            <a:latin typeface="Cambria Math" panose="02040503050406030204" pitchFamily="18" charset="0"/>
                            <a:ea typeface="黑体" panose="02010609060101010101" pitchFamily="49" charset="-122"/>
                          </a:rPr>
                          <m:t>1</m:t>
                        </m:r>
                      </m:sub>
                    </m:sSub>
                    <m:r>
                      <a:rPr lang="zh-CN" altLang="en-US"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𝛽</m:t>
                        </m:r>
                      </m:e>
                      <m:sub>
                        <m:r>
                          <a:rPr lang="en-US" altLang="zh-CN" i="1">
                            <a:latin typeface="Cambria Math" panose="02040503050406030204" pitchFamily="18" charset="0"/>
                            <a:ea typeface="黑体" panose="02010609060101010101" pitchFamily="49" charset="-122"/>
                          </a:rPr>
                          <m:t>2</m:t>
                        </m:r>
                      </m:sub>
                    </m:sSub>
                    <m:r>
                      <a:rPr lang="zh-CN" altLang="en-US" i="1">
                        <a:latin typeface="Cambria Math" panose="02040503050406030204" pitchFamily="18" charset="0"/>
                        <a:ea typeface="黑体" panose="02010609060101010101" pitchFamily="49" charset="-122"/>
                      </a:rPr>
                      <m:t>，</m:t>
                    </m:r>
                    <m:r>
                      <a:rPr lang="zh-CN" altLang="en-US"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m:t>
                        </m:r>
                        <m:r>
                          <a:rPr lang="zh-CN" altLang="en-US" i="1">
                            <a:latin typeface="Cambria Math" panose="02040503050406030204" pitchFamily="18" charset="0"/>
                            <a:ea typeface="黑体" panose="02010609060101010101" pitchFamily="49" charset="-122"/>
                          </a:rPr>
                          <m:t>𝛽</m:t>
                        </m:r>
                      </m:e>
                      <m:sub>
                        <m:r>
                          <a:rPr lang="en-US" altLang="zh-CN" b="0" i="1" smtClean="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中的每一个向量单位化，即令</a:t>
                </a:r>
                <a:endParaRPr lang="en-US" altLang="zh-CN" dirty="0" smtClean="0">
                  <a:latin typeface="黑体" panose="02010609060101010101" pitchFamily="49" charset="-122"/>
                  <a:ea typeface="黑体" panose="02010609060101010101" pitchFamily="49" charset="-122"/>
                </a:endParaRPr>
              </a:p>
              <a:p>
                <a:pPr marL="0" indent="0" algn="ctr">
                  <a:lnSpc>
                    <a:spcPct val="100000"/>
                  </a:lnSpc>
                  <a:buNone/>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𝑖</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sub>
                        </m:sSub>
                      </m:num>
                      <m:den>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𝛽</m:t>
                                </m:r>
                              </m:e>
                              <m:sub>
                                <m:r>
                                  <m:rPr>
                                    <m:sty m:val="p"/>
                                  </m:rPr>
                                  <a:rPr lang="en-US" altLang="zh-CN" i="1">
                                    <a:latin typeface="Cambria Math" panose="02040503050406030204" pitchFamily="18" charset="0"/>
                                    <a:ea typeface="黑体" panose="02010609060101010101" pitchFamily="49" charset="-122"/>
                                  </a:rPr>
                                  <m:t>i</m:t>
                                </m:r>
                              </m:sub>
                            </m:sSub>
                          </m:e>
                        </m:d>
                      </m:den>
                    </m:f>
                  </m:oMath>
                </a14:m>
                <a:r>
                  <a:rPr lang="en-US" altLang="zh-CN" dirty="0" smtClean="0">
                    <a:latin typeface="黑体" panose="02010609060101010101" pitchFamily="49" charset="-122"/>
                    <a:ea typeface="黑体" panose="02010609060101010101" pitchFamily="49" charset="-122"/>
                  </a:rPr>
                  <a:t>  (</a:t>
                </a:r>
                <a14:m>
                  <m:oMath xmlns:m="http://schemas.openxmlformats.org/officeDocument/2006/math">
                    <m:r>
                      <a:rPr lang="en-US" altLang="zh-CN" i="1" dirty="0" smtClean="0">
                        <a:latin typeface="Cambria Math" panose="02040503050406030204" pitchFamily="18" charset="0"/>
                      </a:rPr>
                      <m:t>𝑖</m:t>
                    </m:r>
                    <m:r>
                      <a:rPr lang="en-US" altLang="zh-CN" i="1" dirty="0">
                        <a:latin typeface="Cambria Math" panose="02040503050406030204" pitchFamily="18" charset="0"/>
                        <a:ea typeface="Cambria Math" panose="02040503050406030204" pitchFamily="18" charset="0"/>
                      </a:rPr>
                      <m:t>=2</m:t>
                    </m:r>
                    <m:r>
                      <a:rPr lang="zh-CN" altLang="en-US"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oMath>
                </a14:m>
                <a:r>
                  <a:rPr lang="en-US" altLang="zh-CN" dirty="0" smtClean="0">
                    <a:latin typeface="黑体" panose="02010609060101010101" pitchFamily="49" charset="-122"/>
                    <a:ea typeface="黑体" panose="02010609060101010101" pitchFamily="49" charset="-122"/>
                  </a:rPr>
                  <a:t>)</a:t>
                </a:r>
              </a:p>
              <a:p>
                <a:pPr marL="0" indent="0">
                  <a:lnSpc>
                    <a:spcPct val="100000"/>
                  </a:lnSpc>
                  <a:buNone/>
                </a:pPr>
                <a:r>
                  <a:rPr lang="zh-CN" altLang="en-US" dirty="0" smtClean="0">
                    <a:latin typeface="黑体" panose="02010609060101010101" pitchFamily="49" charset="-122"/>
                    <a:ea typeface="黑体" panose="02010609060101010101" pitchFamily="49" charset="-122"/>
                  </a:rPr>
                  <a:t>那么可进一步得到一个与原向量组等价的</a:t>
                </a:r>
                <a:r>
                  <a:rPr lang="zh-CN" altLang="en-US" dirty="0" smtClean="0">
                    <a:solidFill>
                      <a:srgbClr val="C00000"/>
                    </a:solidFill>
                    <a:latin typeface="黑体" panose="02010609060101010101" pitchFamily="49" charset="-122"/>
                    <a:ea typeface="黑体" panose="02010609060101010101" pitchFamily="49" charset="-122"/>
                  </a:rPr>
                  <a:t>正交单位向量组</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i="1">
                            <a:latin typeface="Cambria Math" panose="02040503050406030204" pitchFamily="18" charset="0"/>
                            <a:ea typeface="黑体" panose="02010609060101010101" pitchFamily="49" charset="-122"/>
                          </a:rPr>
                          <m:t>1</m:t>
                        </m:r>
                      </m:sub>
                    </m:sSub>
                    <m:r>
                      <a:rPr lang="zh-CN" altLang="en-US"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𝜂</m:t>
                        </m:r>
                      </m:e>
                      <m:sub>
                        <m:r>
                          <a:rPr lang="en-US" altLang="zh-CN" i="1">
                            <a:latin typeface="Cambria Math" panose="02040503050406030204" pitchFamily="18" charset="0"/>
                            <a:ea typeface="黑体" panose="02010609060101010101" pitchFamily="49" charset="-122"/>
                          </a:rPr>
                          <m:t>2</m:t>
                        </m:r>
                      </m:sub>
                    </m:sSub>
                    <m:r>
                      <a:rPr lang="zh-CN" altLang="en-US" i="1">
                        <a:latin typeface="Cambria Math" panose="02040503050406030204" pitchFamily="18" charset="0"/>
                        <a:ea typeface="黑体" panose="02010609060101010101" pitchFamily="49" charset="-122"/>
                      </a:rPr>
                      <m:t>，</m:t>
                    </m:r>
                    <m:r>
                      <a:rPr lang="zh-CN" altLang="en-US"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m:t>
                        </m:r>
                        <m:r>
                          <a:rPr lang="zh-CN" altLang="en-US" i="1" smtClean="0">
                            <a:latin typeface="Cambria Math" panose="02040503050406030204" pitchFamily="18" charset="0"/>
                            <a:ea typeface="黑体" panose="02010609060101010101" pitchFamily="49" charset="-122"/>
                          </a:rPr>
                          <m:t>𝜂</m:t>
                        </m:r>
                      </m:e>
                      <m:sub>
                        <m:r>
                          <a:rPr lang="en-US" altLang="zh-CN" b="0" i="1" smtClean="0">
                            <a:latin typeface="Cambria Math" panose="02040503050406030204" pitchFamily="18" charset="0"/>
                            <a:ea typeface="黑体" panose="02010609060101010101" pitchFamily="49" charset="-122"/>
                          </a:rPr>
                          <m:t>𝑚</m:t>
                        </m:r>
                      </m:sub>
                    </m:sSub>
                  </m:oMath>
                </a14:m>
                <a:endParaRPr lang="en-US" altLang="zh-CN" dirty="0" smtClean="0">
                  <a:latin typeface="黑体" panose="02010609060101010101" pitchFamily="49" charset="-122"/>
                  <a:ea typeface="黑体" panose="02010609060101010101" pitchFamily="49" charset="-122"/>
                </a:endParaRPr>
              </a:p>
              <a:p>
                <a:pPr marL="0" indent="0">
                  <a:lnSpc>
                    <a:spcPct val="100000"/>
                  </a:lnSpc>
                  <a:buNone/>
                </a:pPr>
                <a:r>
                  <a:rPr lang="zh-CN" altLang="en-US" dirty="0" smtClean="0">
                    <a:solidFill>
                      <a:srgbClr val="C00000"/>
                    </a:solidFill>
                    <a:latin typeface="黑体" panose="02010609060101010101" pitchFamily="49" charset="-122"/>
                    <a:ea typeface="黑体" panose="02010609060101010101" pitchFamily="49" charset="-122"/>
                  </a:rPr>
                  <a:t>注</a:t>
                </a:r>
                <a:r>
                  <a:rPr lang="en-US" altLang="zh-CN" dirty="0" smtClean="0">
                    <a:solidFill>
                      <a:srgbClr val="C00000"/>
                    </a:solidFill>
                    <a:latin typeface="黑体" panose="02010609060101010101" pitchFamily="49" charset="-122"/>
                    <a:ea typeface="黑体" panose="02010609060101010101" pitchFamily="49" charset="-122"/>
                  </a:rPr>
                  <a:t>(3) </a:t>
                </a:r>
                <a:r>
                  <a:rPr lang="zh-CN" altLang="en-US" dirty="0" smtClean="0">
                    <a:latin typeface="黑体" panose="02010609060101010101" pitchFamily="49" charset="-122"/>
                    <a:ea typeface="黑体" panose="02010609060101010101" pitchFamily="49" charset="-122"/>
                  </a:rPr>
                  <a:t>上述过程称为向量组的正交化与单位化，或称规范正交化，通常称为</a:t>
                </a:r>
                <a:r>
                  <a:rPr lang="en-US" altLang="zh-CN" dirty="0" smtClean="0">
                    <a:solidFill>
                      <a:srgbClr val="C00000"/>
                    </a:solidFill>
                    <a:latin typeface="黑体" panose="02010609060101010101" pitchFamily="49" charset="-122"/>
                    <a:ea typeface="黑体" panose="02010609060101010101" pitchFamily="49" charset="-122"/>
                  </a:rPr>
                  <a:t>Schmidt</a:t>
                </a:r>
                <a:r>
                  <a:rPr lang="zh-CN" altLang="en-US" dirty="0" smtClean="0">
                    <a:solidFill>
                      <a:srgbClr val="C00000"/>
                    </a:solidFill>
                    <a:latin typeface="黑体" panose="02010609060101010101" pitchFamily="49" charset="-122"/>
                    <a:ea typeface="黑体" panose="02010609060101010101" pitchFamily="49" charset="-122"/>
                  </a:rPr>
                  <a:t>正交化</a:t>
                </a:r>
                <a:r>
                  <a:rPr lang="zh-CN" altLang="en-US" dirty="0" smtClean="0">
                    <a:latin typeface="黑体" panose="02010609060101010101" pitchFamily="49" charset="-122"/>
                    <a:ea typeface="黑体" panose="02010609060101010101" pitchFamily="49" charset="-122"/>
                  </a:rPr>
                  <a:t>方法</a:t>
                </a:r>
                <a:r>
                  <a:rPr lang="en-US" altLang="zh-CN" dirty="0" smtClean="0">
                    <a:latin typeface="黑体" panose="02010609060101010101" pitchFamily="49" charset="-122"/>
                    <a:ea typeface="黑体" panose="02010609060101010101" pitchFamily="49" charset="-122"/>
                  </a:rPr>
                  <a:t>.</a:t>
                </a:r>
              </a:p>
              <a:p>
                <a:pPr marL="0" indent="0">
                  <a:buNone/>
                </a:pPr>
                <a:endParaRPr lang="en-US" altLang="zh-CN" dirty="0" smtClean="0">
                  <a:latin typeface="黑体" panose="02010609060101010101" pitchFamily="49" charset="-122"/>
                  <a:ea typeface="黑体" panose="02010609060101010101" pitchFamily="49" charset="-122"/>
                </a:endParaRPr>
              </a:p>
              <a:p>
                <a:pPr marL="0" indent="0">
                  <a:buNone/>
                </a:pPr>
                <a:endParaRPr lang="en-US" altLang="zh-CN" dirty="0" smtClean="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 y="1055913"/>
                <a:ext cx="12094029" cy="5519058"/>
              </a:xfrm>
              <a:blipFill rotWithShape="0">
                <a:blip r:embed="rId2"/>
                <a:stretch>
                  <a:fillRect l="-1008" t="-1325" r="-504"/>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195943" y="365125"/>
                <a:ext cx="11157857" cy="4261304"/>
              </a:xfrm>
            </p:spPr>
            <p:txBody>
              <a:bodyPr>
                <a:normAutofit/>
              </a:bodyPr>
              <a:lstStyle/>
              <a:p>
                <a:pPr>
                  <a:lnSpc>
                    <a:spcPct val="150000"/>
                  </a:lnSpc>
                </a:pPr>
                <a:r>
                  <a:rPr lang="zh-CN" altLang="en-US" sz="2800" dirty="0" smtClean="0">
                    <a:solidFill>
                      <a:srgbClr val="C00000"/>
                    </a:solidFill>
                    <a:latin typeface="黑体" panose="02010609060101010101" pitchFamily="49" charset="-122"/>
                    <a:ea typeface="黑体" panose="02010609060101010101" pitchFamily="49" charset="-122"/>
                  </a:rPr>
                  <a:t>推论</a:t>
                </a:r>
                <a:r>
                  <a:rPr lang="zh-CN" altLang="en-US" sz="2800" dirty="0" smtClean="0">
                    <a:latin typeface="黑体" panose="02010609060101010101" pitchFamily="49" charset="-122"/>
                    <a:ea typeface="黑体" panose="02010609060101010101" pitchFamily="49" charset="-122"/>
                  </a:rPr>
                  <a:t> </a:t>
                </a:r>
                <a14:m>
                  <m:oMath xmlns:m="http://schemas.openxmlformats.org/officeDocument/2006/math">
                    <m:r>
                      <m:rPr>
                        <m:sty m:val="p"/>
                      </m:rPr>
                      <a:rPr lang="en-US" altLang="zh-CN" sz="2800" dirty="0" smtClean="0">
                        <a:latin typeface="Cambria Math" panose="02040503050406030204" pitchFamily="18" charset="0"/>
                        <a:ea typeface="黑体" panose="02010609060101010101" pitchFamily="49" charset="-122"/>
                      </a:rPr>
                      <m:t>n</m:t>
                    </m:r>
                  </m:oMath>
                </a14:m>
                <a:r>
                  <a:rPr lang="zh-CN" altLang="en-US" sz="2800" dirty="0" smtClean="0">
                    <a:latin typeface="黑体" panose="02010609060101010101" pitchFamily="49" charset="-122"/>
                    <a:ea typeface="黑体" panose="02010609060101010101" pitchFamily="49" charset="-122"/>
                  </a:rPr>
                  <a:t> 维欧氏空间</a:t>
                </a:r>
                <a14:m>
                  <m:oMath xmlns:m="http://schemas.openxmlformats.org/officeDocument/2006/math">
                    <m:r>
                      <a:rPr lang="en-US" altLang="zh-CN" sz="2800" b="0" i="1" smtClean="0">
                        <a:latin typeface="Cambria Math" panose="02040503050406030204" pitchFamily="18" charset="0"/>
                        <a:ea typeface="黑体" panose="02010609060101010101" pitchFamily="49" charset="-122"/>
                      </a:rPr>
                      <m:t>𝑉</m:t>
                    </m:r>
                  </m:oMath>
                </a14:m>
                <a:r>
                  <a:rPr lang="zh-CN" altLang="en-US" sz="2800" dirty="0" smtClean="0">
                    <a:latin typeface="黑体" panose="02010609060101010101" pitchFamily="49" charset="-122"/>
                    <a:ea typeface="黑体" panose="02010609060101010101" pitchFamily="49" charset="-122"/>
                  </a:rPr>
                  <a:t>中的任一组基都可用</a:t>
                </a:r>
                <a:r>
                  <a:rPr lang="en-US" altLang="zh-CN" sz="2800" dirty="0" smtClean="0">
                    <a:latin typeface="黑体" panose="02010609060101010101" pitchFamily="49" charset="-122"/>
                    <a:ea typeface="黑体" panose="02010609060101010101" pitchFamily="49" charset="-122"/>
                  </a:rPr>
                  <a:t>Schmidt</a:t>
                </a:r>
                <a:r>
                  <a:rPr lang="zh-CN" altLang="en-US" sz="2800" dirty="0" smtClean="0">
                    <a:latin typeface="黑体" panose="02010609060101010101" pitchFamily="49" charset="-122"/>
                    <a:ea typeface="黑体" panose="02010609060101010101" pitchFamily="49" charset="-122"/>
                  </a:rPr>
                  <a:t>正交化方法化为标准正交基</a:t>
                </a:r>
                <a:r>
                  <a:rPr lang="en-US" altLang="zh-CN"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195943" y="365125"/>
                <a:ext cx="11157857" cy="4261304"/>
              </a:xfrm>
              <a:blipFill rotWithShape="0">
                <a:blip r:embed="rId1"/>
                <a:stretch>
                  <a:fillRect l="-1092" r="-65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Words>
  <Application>WPS 演示</Application>
  <PresentationFormat>宽屏</PresentationFormat>
  <Paragraphs>60</Paragraphs>
  <Slides>21</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2" baseType="lpstr">
      <vt:lpstr>Arial</vt:lpstr>
      <vt:lpstr>宋体</vt:lpstr>
      <vt:lpstr>Wingdings</vt:lpstr>
      <vt:lpstr>黑体</vt:lpstr>
      <vt:lpstr>Times New Roman</vt:lpstr>
      <vt:lpstr>微软雅黑</vt:lpstr>
      <vt:lpstr>Arial Unicode MS</vt:lpstr>
      <vt:lpstr>Calibri Light</vt:lpstr>
      <vt:lpstr>Calibri</vt:lpstr>
      <vt:lpstr>Office 主题</vt:lpstr>
      <vt:lpstr>Equation.DSMT4</vt:lpstr>
      <vt:lpstr>4.6  向量的正交化</vt:lpstr>
      <vt:lpstr> </vt:lpstr>
      <vt:lpstr> </vt:lpstr>
      <vt:lpstr>PowerPoint 演示文稿</vt:lpstr>
      <vt:lpstr> </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4.6  向量的正交化</dc:title>
  <dc:creator>Windows 用户</dc:creator>
  <cp:lastModifiedBy>Ggapsong</cp:lastModifiedBy>
  <cp:revision>83</cp:revision>
  <dcterms:created xsi:type="dcterms:W3CDTF">2014-05-09T01:25:00Z</dcterms:created>
  <dcterms:modified xsi:type="dcterms:W3CDTF">2019-04-28T10:10:34Z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