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75" r:id="rId7"/>
    <p:sldId id="276" r:id="rId8"/>
    <p:sldId id="262" r:id="rId9"/>
    <p:sldId id="263" r:id="rId10"/>
    <p:sldId id="264" r:id="rId11"/>
    <p:sldId id="265" r:id="rId12"/>
    <p:sldId id="266" r:id="rId13"/>
    <p:sldId id="267" r:id="rId14"/>
    <p:sldId id="268" r:id="rId15"/>
    <p:sldId id="269" r:id="rId16"/>
    <p:sldId id="270" r:id="rId17"/>
    <p:sldId id="277" r:id="rId18"/>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仿宋_GB2312" pitchFamily="49" charset="-122"/>
        <a:cs typeface="+mn-cs"/>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仿宋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仿宋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仿宋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仿宋_GB2312" pitchFamily="49" charset="-122"/>
        <a:cs typeface="+mn-cs"/>
      </a:defRPr>
    </a:lvl5pPr>
    <a:lvl6pPr marL="2286000" lvl="5"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仿宋_GB2312" pitchFamily="49" charset="-122"/>
        <a:cs typeface="+mn-cs"/>
      </a:defRPr>
    </a:lvl6pPr>
    <a:lvl7pPr marL="2743200" lvl="6"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仿宋_GB2312" pitchFamily="49" charset="-122"/>
        <a:cs typeface="+mn-cs"/>
      </a:defRPr>
    </a:lvl7pPr>
    <a:lvl8pPr marL="3200400" lvl="7"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仿宋_GB2312" pitchFamily="49" charset="-122"/>
        <a:cs typeface="+mn-cs"/>
      </a:defRPr>
    </a:lvl8pPr>
    <a:lvl9pPr marL="3657600" lvl="8"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仿宋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7" d="100"/>
          <a:sy n="87" d="100"/>
        </p:scale>
        <p:origin x="1464"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7" Type="http://schemas.openxmlformats.org/officeDocument/2006/relationships/image" Target="../media/image44.emf"/><Relationship Id="rId6" Type="http://schemas.openxmlformats.org/officeDocument/2006/relationships/image" Target="../media/image43.emf"/><Relationship Id="rId5" Type="http://schemas.openxmlformats.org/officeDocument/2006/relationships/image" Target="../media/image42.emf"/><Relationship Id="rId4" Type="http://schemas.openxmlformats.org/officeDocument/2006/relationships/image" Target="../media/image41.emf"/><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emf"/></Relationships>
</file>

<file path=ppt/drawings/_rels/vmlDrawing11.vml.rels><?xml version="1.0" encoding="UTF-8" standalone="yes"?>
<Relationships xmlns="http://schemas.openxmlformats.org/package/2006/relationships"><Relationship Id="rId6" Type="http://schemas.openxmlformats.org/officeDocument/2006/relationships/image" Target="../media/image50.emf"/><Relationship Id="rId5" Type="http://schemas.openxmlformats.org/officeDocument/2006/relationships/image" Target="../media/image49.emf"/><Relationship Id="rId4" Type="http://schemas.openxmlformats.org/officeDocument/2006/relationships/image" Target="../media/image48.emf"/><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image" Target="../media/image45.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e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62.emf"/><Relationship Id="rId8" Type="http://schemas.openxmlformats.org/officeDocument/2006/relationships/image" Target="../media/image61.emf"/><Relationship Id="rId7" Type="http://schemas.openxmlformats.org/officeDocument/2006/relationships/image" Target="../media/image60.wmf"/><Relationship Id="rId6" Type="http://schemas.openxmlformats.org/officeDocument/2006/relationships/image" Target="../media/image59.emf"/><Relationship Id="rId5" Type="http://schemas.openxmlformats.org/officeDocument/2006/relationships/image" Target="../media/image58.emf"/><Relationship Id="rId4" Type="http://schemas.openxmlformats.org/officeDocument/2006/relationships/image" Target="../media/image57.emf"/><Relationship Id="rId3" Type="http://schemas.openxmlformats.org/officeDocument/2006/relationships/image" Target="../media/image56.emf"/><Relationship Id="rId2" Type="http://schemas.openxmlformats.org/officeDocument/2006/relationships/image" Target="../media/image55.emf"/><Relationship Id="rId13" Type="http://schemas.openxmlformats.org/officeDocument/2006/relationships/image" Target="../media/image66.emf"/><Relationship Id="rId12" Type="http://schemas.openxmlformats.org/officeDocument/2006/relationships/image" Target="../media/image65.emf"/><Relationship Id="rId11" Type="http://schemas.openxmlformats.org/officeDocument/2006/relationships/image" Target="../media/image64.emf"/><Relationship Id="rId10" Type="http://schemas.openxmlformats.org/officeDocument/2006/relationships/image" Target="../media/image63.emf"/><Relationship Id="rId1" Type="http://schemas.openxmlformats.org/officeDocument/2006/relationships/image" Target="../media/image54.e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7.emf"/><Relationship Id="rId4" Type="http://schemas.openxmlformats.org/officeDocument/2006/relationships/image" Target="../media/image6.emf"/><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1.emf"/><Relationship Id="rId7" Type="http://schemas.openxmlformats.org/officeDocument/2006/relationships/image" Target="../media/image20.emf"/><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7" Type="http://schemas.openxmlformats.org/officeDocument/2006/relationships/image" Target="../media/image28.emf"/><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B7A6DC2-96EE-4524-B62C-930E0526134D}"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B7A6DC2-96EE-4524-B62C-930E0526134D}"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B7A6DC2-96EE-4524-B62C-930E0526134D}"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B7A6DC2-96EE-4524-B62C-930E0526134D}"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B7A6DC2-96EE-4524-B62C-930E0526134D}"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B7A6DC2-96EE-4524-B62C-930E0526134D}"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B7A6DC2-96EE-4524-B62C-930E0526134D}"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B7A6DC2-96EE-4524-B62C-930E0526134D}"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B7A6DC2-96EE-4524-B62C-930E0526134D}"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B7A6DC2-96EE-4524-B62C-930E0526134D}"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B7A6DC2-96EE-4524-B62C-930E0526134D}"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smtClean="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smtClean="0">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smtClean="0">
                <a:ea typeface="+mn-ea"/>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B7A6DC2-96EE-4524-B62C-930E0526134D}"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2.emf"/><Relationship Id="rId3" Type="http://schemas.openxmlformats.org/officeDocument/2006/relationships/oleObject" Target="../embeddings/oleObject2.bin"/><Relationship Id="rId2" Type="http://schemas.openxmlformats.org/officeDocument/2006/relationships/image" Target="../media/image1.e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7.xml"/><Relationship Id="rId6" Type="http://schemas.openxmlformats.org/officeDocument/2006/relationships/image" Target="../media/image37.emf"/><Relationship Id="rId5" Type="http://schemas.openxmlformats.org/officeDocument/2006/relationships/oleObject" Target="../embeddings/oleObject37.bin"/><Relationship Id="rId4" Type="http://schemas.openxmlformats.org/officeDocument/2006/relationships/image" Target="../media/image36.emf"/><Relationship Id="rId3" Type="http://schemas.openxmlformats.org/officeDocument/2006/relationships/oleObject" Target="../embeddings/oleObject36.bin"/><Relationship Id="rId2" Type="http://schemas.openxmlformats.org/officeDocument/2006/relationships/image" Target="../media/image35.emf"/><Relationship Id="rId1" Type="http://schemas.openxmlformats.org/officeDocument/2006/relationships/oleObject" Target="../embeddings/oleObject35.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42.bin"/><Relationship Id="rId8" Type="http://schemas.openxmlformats.org/officeDocument/2006/relationships/image" Target="../media/image41.emf"/><Relationship Id="rId7" Type="http://schemas.openxmlformats.org/officeDocument/2006/relationships/oleObject" Target="../embeddings/oleObject41.bin"/><Relationship Id="rId6" Type="http://schemas.openxmlformats.org/officeDocument/2006/relationships/image" Target="../media/image40.emf"/><Relationship Id="rId5" Type="http://schemas.openxmlformats.org/officeDocument/2006/relationships/oleObject" Target="../embeddings/oleObject40.bin"/><Relationship Id="rId4" Type="http://schemas.openxmlformats.org/officeDocument/2006/relationships/image" Target="../media/image39.emf"/><Relationship Id="rId3" Type="http://schemas.openxmlformats.org/officeDocument/2006/relationships/oleObject" Target="../embeddings/oleObject39.bin"/><Relationship Id="rId2" Type="http://schemas.openxmlformats.org/officeDocument/2006/relationships/image" Target="../media/image38.emf"/><Relationship Id="rId16" Type="http://schemas.openxmlformats.org/officeDocument/2006/relationships/vmlDrawing" Target="../drawings/vmlDrawing10.vml"/><Relationship Id="rId15" Type="http://schemas.openxmlformats.org/officeDocument/2006/relationships/slideLayout" Target="../slideLayouts/slideLayout7.xml"/><Relationship Id="rId14" Type="http://schemas.openxmlformats.org/officeDocument/2006/relationships/image" Target="../media/image44.emf"/><Relationship Id="rId13" Type="http://schemas.openxmlformats.org/officeDocument/2006/relationships/oleObject" Target="../embeddings/oleObject44.bin"/><Relationship Id="rId12" Type="http://schemas.openxmlformats.org/officeDocument/2006/relationships/image" Target="../media/image43.emf"/><Relationship Id="rId11" Type="http://schemas.openxmlformats.org/officeDocument/2006/relationships/oleObject" Target="../embeddings/oleObject43.bin"/><Relationship Id="rId10" Type="http://schemas.openxmlformats.org/officeDocument/2006/relationships/image" Target="../media/image42.emf"/><Relationship Id="rId1" Type="http://schemas.openxmlformats.org/officeDocument/2006/relationships/oleObject" Target="../embeddings/oleObject38.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49.bin"/><Relationship Id="rId8" Type="http://schemas.openxmlformats.org/officeDocument/2006/relationships/image" Target="../media/image48.emf"/><Relationship Id="rId7" Type="http://schemas.openxmlformats.org/officeDocument/2006/relationships/oleObject" Target="../embeddings/oleObject48.bin"/><Relationship Id="rId6" Type="http://schemas.openxmlformats.org/officeDocument/2006/relationships/image" Target="../media/image47.emf"/><Relationship Id="rId5" Type="http://schemas.openxmlformats.org/officeDocument/2006/relationships/oleObject" Target="../embeddings/oleObject47.bin"/><Relationship Id="rId4" Type="http://schemas.openxmlformats.org/officeDocument/2006/relationships/image" Target="../media/image46.emf"/><Relationship Id="rId3" Type="http://schemas.openxmlformats.org/officeDocument/2006/relationships/oleObject" Target="../embeddings/oleObject46.bin"/><Relationship Id="rId2" Type="http://schemas.openxmlformats.org/officeDocument/2006/relationships/image" Target="../media/image45.emf"/><Relationship Id="rId14" Type="http://schemas.openxmlformats.org/officeDocument/2006/relationships/vmlDrawing" Target="../drawings/vmlDrawing11.vml"/><Relationship Id="rId13" Type="http://schemas.openxmlformats.org/officeDocument/2006/relationships/slideLayout" Target="../slideLayouts/slideLayout7.xml"/><Relationship Id="rId12" Type="http://schemas.openxmlformats.org/officeDocument/2006/relationships/image" Target="../media/image50.emf"/><Relationship Id="rId11" Type="http://schemas.openxmlformats.org/officeDocument/2006/relationships/oleObject" Target="../embeddings/oleObject50.bin"/><Relationship Id="rId10" Type="http://schemas.openxmlformats.org/officeDocument/2006/relationships/image" Target="../media/image49.emf"/><Relationship Id="rId1" Type="http://schemas.openxmlformats.org/officeDocument/2006/relationships/oleObject" Target="../embeddings/oleObject45.bin"/></Relationships>
</file>

<file path=ppt/slides/_rels/slide15.xml.rels><?xml version="1.0" encoding="UTF-8" standalone="yes"?>
<Relationships xmlns="http://schemas.openxmlformats.org/package/2006/relationships"><Relationship Id="rId8" Type="http://schemas.openxmlformats.org/officeDocument/2006/relationships/vmlDrawing" Target="../drawings/vmlDrawing12.vml"/><Relationship Id="rId7" Type="http://schemas.openxmlformats.org/officeDocument/2006/relationships/slideLayout" Target="../slideLayouts/slideLayout7.xml"/><Relationship Id="rId6" Type="http://schemas.openxmlformats.org/officeDocument/2006/relationships/image" Target="../media/image53.wmf"/><Relationship Id="rId5" Type="http://schemas.openxmlformats.org/officeDocument/2006/relationships/oleObject" Target="../embeddings/oleObject53.bin"/><Relationship Id="rId4" Type="http://schemas.openxmlformats.org/officeDocument/2006/relationships/image" Target="../media/image52.wmf"/><Relationship Id="rId3" Type="http://schemas.openxmlformats.org/officeDocument/2006/relationships/oleObject" Target="../embeddings/oleObject52.bin"/><Relationship Id="rId2" Type="http://schemas.openxmlformats.org/officeDocument/2006/relationships/image" Target="../media/image51.emf"/><Relationship Id="rId1" Type="http://schemas.openxmlformats.org/officeDocument/2006/relationships/oleObject" Target="../embeddings/oleObject51.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58.bin"/><Relationship Id="rId8" Type="http://schemas.openxmlformats.org/officeDocument/2006/relationships/image" Target="../media/image57.emf"/><Relationship Id="rId7" Type="http://schemas.openxmlformats.org/officeDocument/2006/relationships/oleObject" Target="../embeddings/oleObject57.bin"/><Relationship Id="rId6" Type="http://schemas.openxmlformats.org/officeDocument/2006/relationships/image" Target="../media/image56.emf"/><Relationship Id="rId5" Type="http://schemas.openxmlformats.org/officeDocument/2006/relationships/oleObject" Target="../embeddings/oleObject56.bin"/><Relationship Id="rId4" Type="http://schemas.openxmlformats.org/officeDocument/2006/relationships/image" Target="../media/image55.emf"/><Relationship Id="rId3" Type="http://schemas.openxmlformats.org/officeDocument/2006/relationships/oleObject" Target="../embeddings/oleObject55.bin"/><Relationship Id="rId28" Type="http://schemas.openxmlformats.org/officeDocument/2006/relationships/vmlDrawing" Target="../drawings/vmlDrawing13.vml"/><Relationship Id="rId27" Type="http://schemas.openxmlformats.org/officeDocument/2006/relationships/slideLayout" Target="../slideLayouts/slideLayout7.xml"/><Relationship Id="rId26" Type="http://schemas.openxmlformats.org/officeDocument/2006/relationships/image" Target="../media/image66.emf"/><Relationship Id="rId25" Type="http://schemas.openxmlformats.org/officeDocument/2006/relationships/oleObject" Target="../embeddings/oleObject66.bin"/><Relationship Id="rId24" Type="http://schemas.openxmlformats.org/officeDocument/2006/relationships/image" Target="../media/image65.emf"/><Relationship Id="rId23" Type="http://schemas.openxmlformats.org/officeDocument/2006/relationships/oleObject" Target="../embeddings/oleObject65.bin"/><Relationship Id="rId22" Type="http://schemas.openxmlformats.org/officeDocument/2006/relationships/image" Target="../media/image64.emf"/><Relationship Id="rId21" Type="http://schemas.openxmlformats.org/officeDocument/2006/relationships/oleObject" Target="../embeddings/oleObject64.bin"/><Relationship Id="rId20" Type="http://schemas.openxmlformats.org/officeDocument/2006/relationships/image" Target="../media/image63.emf"/><Relationship Id="rId2" Type="http://schemas.openxmlformats.org/officeDocument/2006/relationships/image" Target="../media/image54.emf"/><Relationship Id="rId19" Type="http://schemas.openxmlformats.org/officeDocument/2006/relationships/oleObject" Target="../embeddings/oleObject63.bin"/><Relationship Id="rId18" Type="http://schemas.openxmlformats.org/officeDocument/2006/relationships/image" Target="../media/image62.emf"/><Relationship Id="rId17" Type="http://schemas.openxmlformats.org/officeDocument/2006/relationships/oleObject" Target="../embeddings/oleObject62.bin"/><Relationship Id="rId16" Type="http://schemas.openxmlformats.org/officeDocument/2006/relationships/image" Target="../media/image61.emf"/><Relationship Id="rId15" Type="http://schemas.openxmlformats.org/officeDocument/2006/relationships/oleObject" Target="../embeddings/oleObject61.bin"/><Relationship Id="rId14" Type="http://schemas.openxmlformats.org/officeDocument/2006/relationships/image" Target="../media/image60.wmf"/><Relationship Id="rId13" Type="http://schemas.openxmlformats.org/officeDocument/2006/relationships/oleObject" Target="../embeddings/oleObject60.bin"/><Relationship Id="rId12" Type="http://schemas.openxmlformats.org/officeDocument/2006/relationships/image" Target="../media/image59.emf"/><Relationship Id="rId11" Type="http://schemas.openxmlformats.org/officeDocument/2006/relationships/oleObject" Target="../embeddings/oleObject59.bin"/><Relationship Id="rId10" Type="http://schemas.openxmlformats.org/officeDocument/2006/relationships/image" Target="../media/image58.emf"/><Relationship Id="rId1" Type="http://schemas.openxmlformats.org/officeDocument/2006/relationships/oleObject" Target="../embeddings/oleObject54.bin"/></Relationships>
</file>

<file path=ppt/slides/_rels/slide2.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6.emf"/><Relationship Id="rId7" Type="http://schemas.openxmlformats.org/officeDocument/2006/relationships/oleObject" Target="../embeddings/oleObject6.bin"/><Relationship Id="rId6" Type="http://schemas.openxmlformats.org/officeDocument/2006/relationships/image" Target="../media/image5.emf"/><Relationship Id="rId5" Type="http://schemas.openxmlformats.org/officeDocument/2006/relationships/oleObject" Target="../embeddings/oleObject5.bin"/><Relationship Id="rId4" Type="http://schemas.openxmlformats.org/officeDocument/2006/relationships/image" Target="../media/image4.emf"/><Relationship Id="rId3" Type="http://schemas.openxmlformats.org/officeDocument/2006/relationships/oleObject" Target="../embeddings/oleObject4.bin"/><Relationship Id="rId2" Type="http://schemas.openxmlformats.org/officeDocument/2006/relationships/image" Target="../media/image3.emf"/><Relationship Id="rId12" Type="http://schemas.openxmlformats.org/officeDocument/2006/relationships/vmlDrawing" Target="../drawings/vmlDrawing2.vml"/><Relationship Id="rId11" Type="http://schemas.openxmlformats.org/officeDocument/2006/relationships/slideLayout" Target="../slideLayouts/slideLayout7.xml"/><Relationship Id="rId10" Type="http://schemas.openxmlformats.org/officeDocument/2006/relationships/image" Target="../media/image7.emf"/><Relationship Id="rId1"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11.emf"/><Relationship Id="rId7" Type="http://schemas.openxmlformats.org/officeDocument/2006/relationships/oleObject" Target="../embeddings/oleObject11.bin"/><Relationship Id="rId6" Type="http://schemas.openxmlformats.org/officeDocument/2006/relationships/image" Target="../media/image10.emf"/><Relationship Id="rId5" Type="http://schemas.openxmlformats.org/officeDocument/2006/relationships/oleObject" Target="../embeddings/oleObject10.bin"/><Relationship Id="rId4" Type="http://schemas.openxmlformats.org/officeDocument/2006/relationships/image" Target="../media/image9.emf"/><Relationship Id="rId3" Type="http://schemas.openxmlformats.org/officeDocument/2006/relationships/oleObject" Target="../embeddings/oleObject9.bin"/><Relationship Id="rId2" Type="http://schemas.openxmlformats.org/officeDocument/2006/relationships/image" Target="../media/image8.emf"/><Relationship Id="rId14" Type="http://schemas.openxmlformats.org/officeDocument/2006/relationships/vmlDrawing" Target="../drawings/vmlDrawing3.vml"/><Relationship Id="rId13" Type="http://schemas.openxmlformats.org/officeDocument/2006/relationships/slideLayout" Target="../slideLayouts/slideLayout7.xml"/><Relationship Id="rId12" Type="http://schemas.openxmlformats.org/officeDocument/2006/relationships/image" Target="../media/image13.emf"/><Relationship Id="rId11" Type="http://schemas.openxmlformats.org/officeDocument/2006/relationships/oleObject" Target="../embeddings/oleObject13.bin"/><Relationship Id="rId10" Type="http://schemas.openxmlformats.org/officeDocument/2006/relationships/image" Target="../media/image12.emf"/><Relationship Id="rId1"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18.bin"/><Relationship Id="rId8" Type="http://schemas.openxmlformats.org/officeDocument/2006/relationships/image" Target="../media/image17.emf"/><Relationship Id="rId7" Type="http://schemas.openxmlformats.org/officeDocument/2006/relationships/oleObject" Target="../embeddings/oleObject17.bin"/><Relationship Id="rId6" Type="http://schemas.openxmlformats.org/officeDocument/2006/relationships/image" Target="../media/image16.emf"/><Relationship Id="rId5" Type="http://schemas.openxmlformats.org/officeDocument/2006/relationships/oleObject" Target="../embeddings/oleObject16.bin"/><Relationship Id="rId4" Type="http://schemas.openxmlformats.org/officeDocument/2006/relationships/image" Target="../media/image15.emf"/><Relationship Id="rId3" Type="http://schemas.openxmlformats.org/officeDocument/2006/relationships/oleObject" Target="../embeddings/oleObject15.bin"/><Relationship Id="rId2" Type="http://schemas.openxmlformats.org/officeDocument/2006/relationships/image" Target="../media/image14.emf"/><Relationship Id="rId18" Type="http://schemas.openxmlformats.org/officeDocument/2006/relationships/vmlDrawing" Target="../drawings/vmlDrawing4.vml"/><Relationship Id="rId17" Type="http://schemas.openxmlformats.org/officeDocument/2006/relationships/slideLayout" Target="../slideLayouts/slideLayout7.xml"/><Relationship Id="rId16" Type="http://schemas.openxmlformats.org/officeDocument/2006/relationships/image" Target="../media/image21.emf"/><Relationship Id="rId15" Type="http://schemas.openxmlformats.org/officeDocument/2006/relationships/oleObject" Target="../embeddings/oleObject21.bin"/><Relationship Id="rId14" Type="http://schemas.openxmlformats.org/officeDocument/2006/relationships/image" Target="../media/image20.emf"/><Relationship Id="rId13" Type="http://schemas.openxmlformats.org/officeDocument/2006/relationships/oleObject" Target="../embeddings/oleObject20.bin"/><Relationship Id="rId12" Type="http://schemas.openxmlformats.org/officeDocument/2006/relationships/image" Target="../media/image19.emf"/><Relationship Id="rId11" Type="http://schemas.openxmlformats.org/officeDocument/2006/relationships/oleObject" Target="../embeddings/oleObject19.bin"/><Relationship Id="rId10" Type="http://schemas.openxmlformats.org/officeDocument/2006/relationships/image" Target="../media/image18.emf"/><Relationship Id="rId1" Type="http://schemas.openxmlformats.org/officeDocument/2006/relationships/oleObject" Target="../embeddings/oleObject14.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26.bin"/><Relationship Id="rId8" Type="http://schemas.openxmlformats.org/officeDocument/2006/relationships/image" Target="../media/image25.emf"/><Relationship Id="rId7" Type="http://schemas.openxmlformats.org/officeDocument/2006/relationships/oleObject" Target="../embeddings/oleObject25.bin"/><Relationship Id="rId6" Type="http://schemas.openxmlformats.org/officeDocument/2006/relationships/image" Target="../media/image24.emf"/><Relationship Id="rId5" Type="http://schemas.openxmlformats.org/officeDocument/2006/relationships/oleObject" Target="../embeddings/oleObject24.bin"/><Relationship Id="rId4" Type="http://schemas.openxmlformats.org/officeDocument/2006/relationships/image" Target="../media/image23.emf"/><Relationship Id="rId3" Type="http://schemas.openxmlformats.org/officeDocument/2006/relationships/oleObject" Target="../embeddings/oleObject23.bin"/><Relationship Id="rId2" Type="http://schemas.openxmlformats.org/officeDocument/2006/relationships/image" Target="../media/image22.emf"/><Relationship Id="rId16" Type="http://schemas.openxmlformats.org/officeDocument/2006/relationships/vmlDrawing" Target="../drawings/vmlDrawing5.vml"/><Relationship Id="rId15" Type="http://schemas.openxmlformats.org/officeDocument/2006/relationships/slideLayout" Target="../slideLayouts/slideLayout7.xml"/><Relationship Id="rId14" Type="http://schemas.openxmlformats.org/officeDocument/2006/relationships/image" Target="../media/image28.emf"/><Relationship Id="rId13" Type="http://schemas.openxmlformats.org/officeDocument/2006/relationships/oleObject" Target="../embeddings/oleObject28.bin"/><Relationship Id="rId12" Type="http://schemas.openxmlformats.org/officeDocument/2006/relationships/image" Target="../media/image27.emf"/><Relationship Id="rId11" Type="http://schemas.openxmlformats.org/officeDocument/2006/relationships/oleObject" Target="../embeddings/oleObject27.bin"/><Relationship Id="rId10" Type="http://schemas.openxmlformats.org/officeDocument/2006/relationships/image" Target="../media/image26.emf"/><Relationship Id="rId1" Type="http://schemas.openxmlformats.org/officeDocument/2006/relationships/oleObject" Target="../embeddings/oleObject22.bin"/></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7.xml"/><Relationship Id="rId4" Type="http://schemas.openxmlformats.org/officeDocument/2006/relationships/image" Target="../media/image30.emf"/><Relationship Id="rId3" Type="http://schemas.openxmlformats.org/officeDocument/2006/relationships/oleObject" Target="../embeddings/oleObject30.bin"/><Relationship Id="rId2" Type="http://schemas.openxmlformats.org/officeDocument/2006/relationships/image" Target="../media/image29.emf"/><Relationship Id="rId1" Type="http://schemas.openxmlformats.org/officeDocument/2006/relationships/oleObject" Target="../embeddings/oleObject29.bin"/></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7.xml"/><Relationship Id="rId4" Type="http://schemas.openxmlformats.org/officeDocument/2006/relationships/image" Target="../media/image32.emf"/><Relationship Id="rId3" Type="http://schemas.openxmlformats.org/officeDocument/2006/relationships/oleObject" Target="../embeddings/oleObject32.bin"/><Relationship Id="rId2" Type="http://schemas.openxmlformats.org/officeDocument/2006/relationships/image" Target="../media/image31.emf"/><Relationship Id="rId1" Type="http://schemas.openxmlformats.org/officeDocument/2006/relationships/oleObject" Target="../embeddings/oleObject31.bin"/></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7.xml"/><Relationship Id="rId4" Type="http://schemas.openxmlformats.org/officeDocument/2006/relationships/image" Target="../media/image34.emf"/><Relationship Id="rId3" Type="http://schemas.openxmlformats.org/officeDocument/2006/relationships/oleObject" Target="../embeddings/oleObject34.bin"/><Relationship Id="rId2" Type="http://schemas.openxmlformats.org/officeDocument/2006/relationships/image" Target="../media/image33.emf"/><Relationship Id="rId1" Type="http://schemas.openxmlformats.org/officeDocument/2006/relationships/oleObject" Target="../embeddings/oleObject33.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050" name="Rectangle 2"/>
          <p:cNvSpPr/>
          <p:nvPr/>
        </p:nvSpPr>
        <p:spPr>
          <a:xfrm>
            <a:off x="381000" y="304800"/>
            <a:ext cx="7315200" cy="685800"/>
          </a:xfrm>
          <a:prstGeom prst="rect">
            <a:avLst/>
          </a:prstGeom>
          <a:noFill/>
          <a:ln w="9525">
            <a:noFill/>
          </a:ln>
        </p:spPr>
        <p:txBody>
          <a:bodyPr lIns="92075" tIns="46038" rIns="92075" bIns="46038" anchor="b"/>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b="1" dirty="0">
                <a:solidFill>
                  <a:srgbClr val="C00000"/>
                </a:solidFill>
                <a:latin typeface="Times New Roman" panose="02020603050405020304" pitchFamily="18" charset="0"/>
                <a:ea typeface="仿宋_GB2312" pitchFamily="49" charset="-122"/>
              </a:rPr>
              <a:t>§2 </a:t>
            </a:r>
            <a:r>
              <a:rPr lang="zh-CN" altLang="en-US" b="1" dirty="0">
                <a:solidFill>
                  <a:srgbClr val="C00000"/>
                </a:solidFill>
                <a:latin typeface="Times New Roman" panose="02020603050405020304" pitchFamily="18" charset="0"/>
                <a:ea typeface="仿宋_GB2312" pitchFamily="49" charset="-122"/>
              </a:rPr>
              <a:t>相似矩阵与方阵的对角化</a:t>
            </a:r>
            <a:endParaRPr lang="zh-CN" altLang="en-US" b="1" dirty="0">
              <a:solidFill>
                <a:srgbClr val="C00000"/>
              </a:solidFill>
              <a:latin typeface="Times New Roman" panose="02020603050405020304" pitchFamily="18" charset="0"/>
              <a:ea typeface="仿宋_GB2312" pitchFamily="49" charset="-122"/>
            </a:endParaRPr>
          </a:p>
        </p:txBody>
      </p:sp>
      <p:sp>
        <p:nvSpPr>
          <p:cNvPr id="21507" name="Rectangle 3"/>
          <p:cNvSpPr/>
          <p:nvPr/>
        </p:nvSpPr>
        <p:spPr>
          <a:xfrm>
            <a:off x="109538" y="990600"/>
            <a:ext cx="3886200" cy="990600"/>
          </a:xfrm>
          <a:prstGeom prst="rect">
            <a:avLst/>
          </a:prstGeom>
          <a:noFill/>
          <a:ln w="9525">
            <a:noFill/>
          </a:ln>
        </p:spPr>
        <p:txBody>
          <a:bodyPr lIns="92075" tIns="46038" rIns="92075" bIns="46038"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algn="ctr" eaLnBrk="1" hangingPunct="1">
              <a:buNone/>
            </a:pPr>
            <a:r>
              <a:rPr lang="en-US" altLang="zh-CN" sz="2800" b="1" dirty="0">
                <a:solidFill>
                  <a:srgbClr val="C00000"/>
                </a:solidFill>
                <a:ea typeface="仿宋_GB2312" pitchFamily="49" charset="-122"/>
              </a:rPr>
              <a:t>1. </a:t>
            </a:r>
            <a:r>
              <a:rPr lang="zh-CN" altLang="en-US" sz="2800" b="1" dirty="0">
                <a:solidFill>
                  <a:srgbClr val="C00000"/>
                </a:solidFill>
                <a:ea typeface="仿宋_GB2312" pitchFamily="49" charset="-122"/>
              </a:rPr>
              <a:t>相似矩阵的概念</a:t>
            </a:r>
            <a:endParaRPr lang="zh-CN" altLang="en-US" sz="2800" b="1" dirty="0">
              <a:solidFill>
                <a:srgbClr val="C00000"/>
              </a:solidFill>
              <a:ea typeface="仿宋_GB2312" pitchFamily="49" charset="-122"/>
            </a:endParaRPr>
          </a:p>
        </p:txBody>
      </p:sp>
      <p:sp>
        <p:nvSpPr>
          <p:cNvPr id="21508" name="Text Box 4"/>
          <p:cNvSpPr txBox="1"/>
          <p:nvPr/>
        </p:nvSpPr>
        <p:spPr>
          <a:xfrm>
            <a:off x="323850" y="1995488"/>
            <a:ext cx="8847138"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C00000"/>
                </a:solidFill>
                <a:latin typeface="Times New Roman" panose="02020603050405020304" pitchFamily="18" charset="0"/>
                <a:ea typeface="仿宋_GB2312" pitchFamily="49" charset="-122"/>
              </a:rPr>
              <a:t>定义</a:t>
            </a:r>
            <a:r>
              <a:rPr lang="en-US" altLang="zh-CN" sz="2800" b="1" dirty="0">
                <a:latin typeface="Times New Roman" panose="02020603050405020304" pitchFamily="18" charset="0"/>
                <a:ea typeface="仿宋_GB2312" pitchFamily="49" charset="-122"/>
              </a:rPr>
              <a:t>    </a:t>
            </a:r>
            <a:r>
              <a:rPr lang="zh-CN" altLang="en-US" sz="2800" dirty="0">
                <a:latin typeface="Times New Roman" panose="02020603050405020304" pitchFamily="18" charset="0"/>
                <a:ea typeface="仿宋_GB2312" pitchFamily="49" charset="-122"/>
              </a:rPr>
              <a:t>设</a:t>
            </a:r>
            <a:r>
              <a:rPr lang="en-US" altLang="zh-CN" sz="2800" b="1" i="1" dirty="0">
                <a:latin typeface="Times New Roman" panose="02020603050405020304" pitchFamily="18" charset="0"/>
                <a:ea typeface="仿宋_GB2312" pitchFamily="49" charset="-122"/>
              </a:rPr>
              <a:t>A,B</a:t>
            </a:r>
            <a:r>
              <a:rPr lang="zh-CN" altLang="en-US" sz="2800" dirty="0">
                <a:latin typeface="Times New Roman" panose="02020603050405020304" pitchFamily="18" charset="0"/>
                <a:ea typeface="仿宋_GB2312" pitchFamily="49" charset="-122"/>
              </a:rPr>
              <a:t>都是</a:t>
            </a:r>
            <a:r>
              <a:rPr lang="en-US" altLang="zh-CN" sz="2800" i="1" dirty="0">
                <a:latin typeface="Times New Roman" panose="02020603050405020304" pitchFamily="18" charset="0"/>
                <a:ea typeface="仿宋_GB2312" pitchFamily="49" charset="-122"/>
              </a:rPr>
              <a:t>n</a:t>
            </a:r>
            <a:r>
              <a:rPr lang="zh-CN" altLang="en-US" sz="2800" dirty="0">
                <a:latin typeface="Times New Roman" panose="02020603050405020304" pitchFamily="18" charset="0"/>
                <a:ea typeface="仿宋_GB2312" pitchFamily="49" charset="-122"/>
              </a:rPr>
              <a:t>阶方阵</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若存在可逆矩阵</a:t>
            </a:r>
            <a:r>
              <a:rPr lang="en-US" altLang="zh-CN" sz="2800" b="1" i="1" dirty="0">
                <a:latin typeface="Times New Roman" panose="02020603050405020304" pitchFamily="18" charset="0"/>
                <a:ea typeface="仿宋_GB2312" pitchFamily="49" charset="-122"/>
              </a:rPr>
              <a:t>P</a:t>
            </a:r>
            <a:r>
              <a:rPr lang="zh-CN" altLang="en-US" sz="2800" dirty="0">
                <a:latin typeface="Times New Roman" panose="02020603050405020304" pitchFamily="18" charset="0"/>
                <a:ea typeface="仿宋_GB2312" pitchFamily="49" charset="-122"/>
              </a:rPr>
              <a:t>使</a:t>
            </a:r>
            <a:endParaRPr lang="zh-CN" altLang="en-US" sz="2800" dirty="0">
              <a:latin typeface="Times New Roman" panose="02020603050405020304" pitchFamily="18" charset="0"/>
              <a:ea typeface="仿宋_GB2312" pitchFamily="49" charset="-122"/>
            </a:endParaRPr>
          </a:p>
        </p:txBody>
      </p:sp>
      <p:sp>
        <p:nvSpPr>
          <p:cNvPr id="21509" name="Text Box 5"/>
          <p:cNvSpPr txBox="1"/>
          <p:nvPr/>
        </p:nvSpPr>
        <p:spPr>
          <a:xfrm>
            <a:off x="0" y="3200400"/>
            <a:ext cx="6172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dirty="0">
                <a:latin typeface="Times New Roman" panose="02020603050405020304" pitchFamily="18" charset="0"/>
                <a:ea typeface="仿宋_GB2312" pitchFamily="49" charset="-122"/>
              </a:rPr>
              <a:t>则称</a:t>
            </a:r>
            <a:r>
              <a:rPr lang="en-US" altLang="zh-CN" sz="2800" b="1" i="1" dirty="0">
                <a:latin typeface="Times New Roman" panose="02020603050405020304" pitchFamily="18" charset="0"/>
                <a:ea typeface="仿宋_GB2312" pitchFamily="49" charset="-122"/>
              </a:rPr>
              <a:t>B</a:t>
            </a:r>
            <a:r>
              <a:rPr lang="zh-CN" altLang="en-US" sz="2800" dirty="0">
                <a:latin typeface="Times New Roman" panose="02020603050405020304" pitchFamily="18" charset="0"/>
                <a:ea typeface="仿宋_GB2312" pitchFamily="49" charset="-122"/>
              </a:rPr>
              <a:t>是</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的</a:t>
            </a:r>
            <a:r>
              <a:rPr lang="zh-CN" altLang="en-US" sz="2800" dirty="0">
                <a:solidFill>
                  <a:srgbClr val="C00000"/>
                </a:solidFill>
                <a:latin typeface="Times New Roman" panose="02020603050405020304" pitchFamily="18" charset="0"/>
                <a:ea typeface="仿宋_GB2312" pitchFamily="49" charset="-122"/>
              </a:rPr>
              <a:t>相似矩阵</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或说</a:t>
            </a:r>
            <a:r>
              <a:rPr lang="en-US" altLang="zh-CN" sz="2800" b="1" i="1" dirty="0">
                <a:latin typeface="Times New Roman" panose="02020603050405020304" pitchFamily="18" charset="0"/>
                <a:ea typeface="仿宋_GB2312" pitchFamily="49" charset="-122"/>
              </a:rPr>
              <a:t>B</a:t>
            </a:r>
            <a:r>
              <a:rPr lang="zh-CN" altLang="en-US" sz="2800" dirty="0">
                <a:latin typeface="Times New Roman" panose="02020603050405020304" pitchFamily="18" charset="0"/>
                <a:ea typeface="仿宋_GB2312" pitchFamily="49" charset="-122"/>
              </a:rPr>
              <a:t>与</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相似</a:t>
            </a:r>
            <a:r>
              <a:rPr lang="en-US" altLang="zh-CN" sz="2800" dirty="0">
                <a:latin typeface="Times New Roman" panose="02020603050405020304" pitchFamily="18" charset="0"/>
                <a:ea typeface="仿宋_GB2312" pitchFamily="49" charset="-122"/>
              </a:rPr>
              <a:t>.</a:t>
            </a:r>
            <a:endParaRPr lang="en-US" altLang="zh-CN" sz="2800" dirty="0">
              <a:latin typeface="Times New Roman" panose="02020603050405020304" pitchFamily="18" charset="0"/>
              <a:ea typeface="仿宋_GB2312" pitchFamily="49" charset="-122"/>
            </a:endParaRPr>
          </a:p>
        </p:txBody>
      </p:sp>
      <p:sp>
        <p:nvSpPr>
          <p:cNvPr id="21510" name="Text Box 6"/>
          <p:cNvSpPr txBox="1"/>
          <p:nvPr/>
        </p:nvSpPr>
        <p:spPr>
          <a:xfrm>
            <a:off x="0" y="3886200"/>
            <a:ext cx="9144000" cy="11604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dirty="0">
                <a:latin typeface="Times New Roman" panose="02020603050405020304" pitchFamily="18" charset="0"/>
                <a:ea typeface="仿宋_GB2312" pitchFamily="49" charset="-122"/>
              </a:rPr>
              <a:t>称为对</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进行相似变换</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可逆矩阵</a:t>
            </a:r>
            <a:r>
              <a:rPr lang="en-US" altLang="zh-CN" sz="2800" b="1" i="1" dirty="0">
                <a:latin typeface="Times New Roman" panose="02020603050405020304" pitchFamily="18" charset="0"/>
                <a:ea typeface="仿宋_GB2312" pitchFamily="49" charset="-122"/>
              </a:rPr>
              <a:t>P</a:t>
            </a:r>
            <a:r>
              <a:rPr lang="zh-CN" altLang="en-US" sz="2800" dirty="0">
                <a:latin typeface="Times New Roman" panose="02020603050405020304" pitchFamily="18" charset="0"/>
                <a:ea typeface="仿宋_GB2312" pitchFamily="49" charset="-122"/>
              </a:rPr>
              <a:t>称为把</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变成</a:t>
            </a:r>
            <a:r>
              <a:rPr lang="en-US" altLang="zh-CN" sz="2800" b="1" i="1" dirty="0">
                <a:latin typeface="Times New Roman" panose="02020603050405020304" pitchFamily="18" charset="0"/>
                <a:ea typeface="仿宋_GB2312" pitchFamily="49" charset="-122"/>
              </a:rPr>
              <a:t>B</a:t>
            </a:r>
            <a:r>
              <a:rPr lang="zh-CN" altLang="en-US" sz="2800" dirty="0">
                <a:latin typeface="Times New Roman" panose="02020603050405020304" pitchFamily="18" charset="0"/>
                <a:ea typeface="仿宋_GB2312" pitchFamily="49" charset="-122"/>
              </a:rPr>
              <a:t>的相似变</a:t>
            </a:r>
            <a:endParaRPr lang="zh-CN" altLang="en-US" sz="2800" dirty="0">
              <a:latin typeface="Times New Roman" panose="02020603050405020304" pitchFamily="18" charset="0"/>
              <a:ea typeface="仿宋_GB2312" pitchFamily="49" charset="-122"/>
            </a:endParaRPr>
          </a:p>
          <a:p>
            <a:pPr marL="0" lvl="0" indent="0" eaLnBrk="1" hangingPunct="1">
              <a:spcBef>
                <a:spcPct val="50000"/>
              </a:spcBef>
              <a:buNone/>
            </a:pPr>
            <a:r>
              <a:rPr lang="zh-CN" altLang="en-US" sz="2800" dirty="0">
                <a:latin typeface="Times New Roman" panose="02020603050405020304" pitchFamily="18" charset="0"/>
                <a:ea typeface="仿宋_GB2312" pitchFamily="49" charset="-122"/>
              </a:rPr>
              <a:t>换矩阵</a:t>
            </a:r>
            <a:r>
              <a:rPr lang="en-US" altLang="zh-CN" sz="2800" dirty="0">
                <a:latin typeface="Times New Roman" panose="02020603050405020304" pitchFamily="18" charset="0"/>
                <a:ea typeface="仿宋_GB2312" pitchFamily="49" charset="-122"/>
              </a:rPr>
              <a:t>.</a:t>
            </a:r>
            <a:r>
              <a:rPr lang="zh-CN" altLang="en-US" sz="2800" dirty="0">
                <a:solidFill>
                  <a:srgbClr val="C00000"/>
                </a:solidFill>
                <a:latin typeface="Times New Roman" panose="02020603050405020304" pitchFamily="18" charset="0"/>
                <a:ea typeface="仿宋_GB2312" pitchFamily="49" charset="-122"/>
              </a:rPr>
              <a:t>记作</a:t>
            </a:r>
            <a:r>
              <a:rPr lang="en-US" altLang="zh-CN" sz="2800" b="1" i="1" dirty="0">
                <a:solidFill>
                  <a:srgbClr val="C00000"/>
                </a:solidFill>
                <a:latin typeface="Times New Roman" panose="02020603050405020304" pitchFamily="18" charset="0"/>
                <a:ea typeface="仿宋_GB2312" pitchFamily="49" charset="-122"/>
              </a:rPr>
              <a:t>A~B</a:t>
            </a:r>
            <a:r>
              <a:rPr lang="en-US" altLang="zh-CN" sz="2800" dirty="0">
                <a:latin typeface="Times New Roman" panose="02020603050405020304" pitchFamily="18" charset="0"/>
                <a:ea typeface="仿宋_GB2312" pitchFamily="49" charset="-122"/>
              </a:rPr>
              <a:t>.</a:t>
            </a:r>
            <a:endParaRPr lang="en-US" altLang="zh-CN" sz="2800" b="1" i="1" dirty="0">
              <a:latin typeface="Times New Roman" panose="02020603050405020304" pitchFamily="18" charset="0"/>
              <a:ea typeface="仿宋_GB2312" pitchFamily="49" charset="-122"/>
            </a:endParaRPr>
          </a:p>
        </p:txBody>
      </p:sp>
      <p:sp>
        <p:nvSpPr>
          <p:cNvPr id="21511" name="Text Box 7"/>
          <p:cNvSpPr txBox="1"/>
          <p:nvPr/>
        </p:nvSpPr>
        <p:spPr>
          <a:xfrm>
            <a:off x="762000" y="5257800"/>
            <a:ext cx="40386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rgbClr val="C00000"/>
                </a:solidFill>
                <a:latin typeface="Times New Roman" panose="02020603050405020304" pitchFamily="18" charset="0"/>
                <a:ea typeface="仿宋_GB2312" pitchFamily="49" charset="-122"/>
              </a:rPr>
              <a:t>2.</a:t>
            </a:r>
            <a:r>
              <a:rPr lang="en-US" altLang="zh-CN" b="1" dirty="0">
                <a:latin typeface="Times New Roman" panose="02020603050405020304" pitchFamily="18" charset="0"/>
                <a:ea typeface="仿宋_GB2312" pitchFamily="49" charset="-122"/>
              </a:rPr>
              <a:t>  </a:t>
            </a:r>
            <a:r>
              <a:rPr lang="zh-CN" altLang="en-US" b="1" dirty="0">
                <a:solidFill>
                  <a:srgbClr val="C00000"/>
                </a:solidFill>
                <a:latin typeface="Times New Roman" panose="02020603050405020304" pitchFamily="18" charset="0"/>
                <a:ea typeface="仿宋_GB2312" pitchFamily="49" charset="-122"/>
              </a:rPr>
              <a:t>相似矩阵的性质</a:t>
            </a:r>
            <a:endParaRPr lang="zh-CN" altLang="en-US" b="1" dirty="0">
              <a:solidFill>
                <a:srgbClr val="C00000"/>
              </a:solidFill>
              <a:latin typeface="Times New Roman" panose="02020603050405020304" pitchFamily="18" charset="0"/>
              <a:ea typeface="仿宋_GB2312" pitchFamily="49" charset="-122"/>
            </a:endParaRPr>
          </a:p>
        </p:txBody>
      </p:sp>
      <p:sp>
        <p:nvSpPr>
          <p:cNvPr id="21512" name="Text Box 8"/>
          <p:cNvSpPr txBox="1"/>
          <p:nvPr/>
        </p:nvSpPr>
        <p:spPr>
          <a:xfrm>
            <a:off x="762000" y="6096000"/>
            <a:ext cx="8153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dirty="0">
                <a:latin typeface="Times New Roman" panose="02020603050405020304" pitchFamily="18" charset="0"/>
                <a:ea typeface="仿宋_GB2312" pitchFamily="49" charset="-122"/>
              </a:rPr>
              <a:t>相似是矩阵之间的一种关系</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这种关系具有以下性质</a:t>
            </a:r>
            <a:r>
              <a:rPr lang="en-US" altLang="zh-CN" sz="2800" dirty="0">
                <a:latin typeface="Times New Roman" panose="02020603050405020304" pitchFamily="18" charset="0"/>
                <a:ea typeface="仿宋_GB2312" pitchFamily="49" charset="-122"/>
              </a:rPr>
              <a:t>:</a:t>
            </a:r>
            <a:endParaRPr lang="en-US" altLang="zh-CN" sz="2800" dirty="0">
              <a:latin typeface="Times New Roman" panose="02020603050405020304" pitchFamily="18" charset="0"/>
              <a:ea typeface="仿宋_GB2312" pitchFamily="49" charset="-122"/>
            </a:endParaRPr>
          </a:p>
        </p:txBody>
      </p:sp>
      <p:graphicFrame>
        <p:nvGraphicFramePr>
          <p:cNvPr id="21513" name="Object 9"/>
          <p:cNvGraphicFramePr>
            <a:graphicFrameLocks noChangeAspect="1"/>
          </p:cNvGraphicFramePr>
          <p:nvPr/>
        </p:nvGraphicFramePr>
        <p:xfrm>
          <a:off x="2147888" y="2517775"/>
          <a:ext cx="1947862" cy="576263"/>
        </p:xfrm>
        <a:graphic>
          <a:graphicData uri="http://schemas.openxmlformats.org/presentationml/2006/ole">
            <mc:AlternateContent xmlns:mc="http://schemas.openxmlformats.org/markup-compatibility/2006">
              <mc:Choice xmlns:v="urn:schemas-microsoft-com:vml" Requires="v">
                <p:oleObj spid="_x0000_s3076" name="" r:id="rId1" imgW="795020" imgH="228600" progId="Equation.DSMT4">
                  <p:embed/>
                </p:oleObj>
              </mc:Choice>
              <mc:Fallback>
                <p:oleObj name="" r:id="rId1" imgW="795020" imgH="228600" progId="Equation.DSMT4">
                  <p:embed/>
                  <p:pic>
                    <p:nvPicPr>
                      <p:cNvPr id="0" name="图片 3075"/>
                      <p:cNvPicPr/>
                      <p:nvPr/>
                    </p:nvPicPr>
                    <p:blipFill>
                      <a:blip r:embed="rId2">
                        <a:clrChange>
                          <a:clrFrom>
                            <a:srgbClr val="000000"/>
                          </a:clrFrom>
                          <a:clrTo>
                            <a:srgbClr val="000000"/>
                          </a:clrTo>
                        </a:clrChange>
                      </a:blip>
                      <a:stretch>
                        <a:fillRect/>
                      </a:stretch>
                    </p:blipFill>
                    <p:spPr>
                      <a:xfrm>
                        <a:off x="2147888" y="2517775"/>
                        <a:ext cx="1947862" cy="576263"/>
                      </a:xfrm>
                      <a:prstGeom prst="rect">
                        <a:avLst/>
                      </a:prstGeom>
                      <a:noFill/>
                      <a:ln w="38100">
                        <a:noFill/>
                        <a:miter/>
                      </a:ln>
                    </p:spPr>
                  </p:pic>
                </p:oleObj>
              </mc:Fallback>
            </mc:AlternateContent>
          </a:graphicData>
        </a:graphic>
      </p:graphicFrame>
      <p:graphicFrame>
        <p:nvGraphicFramePr>
          <p:cNvPr id="21514" name="Object 10"/>
          <p:cNvGraphicFramePr>
            <a:graphicFrameLocks noChangeAspect="1"/>
          </p:cNvGraphicFramePr>
          <p:nvPr/>
        </p:nvGraphicFramePr>
        <p:xfrm>
          <a:off x="5927725" y="3200400"/>
          <a:ext cx="3216275" cy="520700"/>
        </p:xfrm>
        <a:graphic>
          <a:graphicData uri="http://schemas.openxmlformats.org/presentationml/2006/ole">
            <mc:AlternateContent xmlns:mc="http://schemas.openxmlformats.org/markup-compatibility/2006">
              <mc:Choice xmlns:v="urn:schemas-microsoft-com:vml" Requires="v">
                <p:oleObj spid="_x0000_s3077" name="" r:id="rId3" imgW="1381760" imgH="218440" progId="Equation.DSMT4">
                  <p:embed/>
                </p:oleObj>
              </mc:Choice>
              <mc:Fallback>
                <p:oleObj name="" r:id="rId3" imgW="1381760" imgH="218440" progId="Equation.DSMT4">
                  <p:embed/>
                  <p:pic>
                    <p:nvPicPr>
                      <p:cNvPr id="0" name="图片 3076"/>
                      <p:cNvPicPr/>
                      <p:nvPr/>
                    </p:nvPicPr>
                    <p:blipFill>
                      <a:blip r:embed="rId4">
                        <a:clrChange>
                          <a:clrFrom>
                            <a:srgbClr val="000000"/>
                          </a:clrFrom>
                          <a:clrTo>
                            <a:srgbClr val="000000"/>
                          </a:clrTo>
                        </a:clrChange>
                      </a:blip>
                      <a:stretch>
                        <a:fillRect/>
                      </a:stretch>
                    </p:blipFill>
                    <p:spPr>
                      <a:xfrm>
                        <a:off x="5927725" y="3200400"/>
                        <a:ext cx="3216275" cy="5207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7">
                                            <p:txEl>
                                              <p:charRg st="0" end="11"/>
                                            </p:txEl>
                                          </p:spTgt>
                                        </p:tgtEl>
                                        <p:attrNameLst>
                                          <p:attrName>style.visibility</p:attrName>
                                        </p:attrNameLst>
                                      </p:cBhvr>
                                      <p:to>
                                        <p:strVal val="visible"/>
                                      </p:to>
                                    </p:set>
                                    <p:animEffect transition="in" filter="wipe(left)">
                                      <p:cBhvr>
                                        <p:cTn id="7" dur="2000"/>
                                        <p:tgtEl>
                                          <p:spTgt spid="21507">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8"/>
                                        </p:tgtEl>
                                        <p:attrNameLst>
                                          <p:attrName>style.visibility</p:attrName>
                                        </p:attrNameLst>
                                      </p:cBhvr>
                                      <p:to>
                                        <p:strVal val="visible"/>
                                      </p:to>
                                    </p:set>
                                    <p:animEffect transition="in" filter="wipe(left)">
                                      <p:cBhvr>
                                        <p:cTn id="12" dur="2000"/>
                                        <p:tgtEl>
                                          <p:spTgt spid="215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513"/>
                                        </p:tgtEl>
                                        <p:attrNameLst>
                                          <p:attrName>style.visibility</p:attrName>
                                        </p:attrNameLst>
                                      </p:cBhvr>
                                      <p:to>
                                        <p:strVal val="visible"/>
                                      </p:to>
                                    </p:set>
                                    <p:animEffect transition="in" filter="wipe(left)">
                                      <p:cBhvr>
                                        <p:cTn id="17" dur="2000"/>
                                        <p:tgtEl>
                                          <p:spTgt spid="215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9"/>
                                        </p:tgtEl>
                                        <p:attrNameLst>
                                          <p:attrName>style.visibility</p:attrName>
                                        </p:attrNameLst>
                                      </p:cBhvr>
                                      <p:to>
                                        <p:strVal val="visible"/>
                                      </p:to>
                                    </p:set>
                                    <p:animEffect transition="in" filter="wipe(left)">
                                      <p:cBhvr>
                                        <p:cTn id="22" dur="2000"/>
                                        <p:tgtEl>
                                          <p:spTgt spid="215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514"/>
                                        </p:tgtEl>
                                        <p:attrNameLst>
                                          <p:attrName>style.visibility</p:attrName>
                                        </p:attrNameLst>
                                      </p:cBhvr>
                                      <p:to>
                                        <p:strVal val="visible"/>
                                      </p:to>
                                    </p:set>
                                    <p:animEffect transition="in" filter="wipe(left)">
                                      <p:cBhvr>
                                        <p:cTn id="27" dur="2000"/>
                                        <p:tgtEl>
                                          <p:spTgt spid="215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510">
                                            <p:txEl>
                                              <p:charRg st="0" end="28"/>
                                            </p:txEl>
                                          </p:spTgt>
                                        </p:tgtEl>
                                        <p:attrNameLst>
                                          <p:attrName>style.visibility</p:attrName>
                                        </p:attrNameLst>
                                      </p:cBhvr>
                                      <p:to>
                                        <p:strVal val="visible"/>
                                      </p:to>
                                    </p:set>
                                    <p:animEffect transition="in" filter="wipe(left)">
                                      <p:cBhvr>
                                        <p:cTn id="32" dur="2000"/>
                                        <p:tgtEl>
                                          <p:spTgt spid="21510">
                                            <p:txEl>
                                              <p:charRg st="0" end="2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510">
                                            <p:txEl>
                                              <p:charRg st="28" end="39"/>
                                            </p:txEl>
                                          </p:spTgt>
                                        </p:tgtEl>
                                        <p:attrNameLst>
                                          <p:attrName>style.visibility</p:attrName>
                                        </p:attrNameLst>
                                      </p:cBhvr>
                                      <p:to>
                                        <p:strVal val="visible"/>
                                      </p:to>
                                    </p:set>
                                    <p:animEffect transition="in" filter="wipe(left)">
                                      <p:cBhvr>
                                        <p:cTn id="37" dur="2000"/>
                                        <p:tgtEl>
                                          <p:spTgt spid="21510">
                                            <p:txEl>
                                              <p:charRg st="28" end="3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511"/>
                                        </p:tgtEl>
                                        <p:attrNameLst>
                                          <p:attrName>style.visibility</p:attrName>
                                        </p:attrNameLst>
                                      </p:cBhvr>
                                      <p:to>
                                        <p:strVal val="visible"/>
                                      </p:to>
                                    </p:set>
                                    <p:animEffect transition="in" filter="wipe(left)">
                                      <p:cBhvr>
                                        <p:cTn id="42" dur="2000"/>
                                        <p:tgtEl>
                                          <p:spTgt spid="215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512"/>
                                        </p:tgtEl>
                                        <p:attrNameLst>
                                          <p:attrName>style.visibility</p:attrName>
                                        </p:attrNameLst>
                                      </p:cBhvr>
                                      <p:to>
                                        <p:strVal val="visible"/>
                                      </p:to>
                                    </p:set>
                                    <p:animEffect transition="in" filter="wipe(left)">
                                      <p:cBhvr>
                                        <p:cTn id="47" dur="2000"/>
                                        <p:tgtEl>
                                          <p:spTgt spid="21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P spid="21508" grpId="0"/>
      <p:bldP spid="21509" grpId="0"/>
      <p:bldP spid="21511" grpId="0"/>
      <p:bldP spid="2151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314" name="Text Box 2"/>
          <p:cNvSpPr txBox="1"/>
          <p:nvPr/>
        </p:nvSpPr>
        <p:spPr>
          <a:xfrm>
            <a:off x="0" y="0"/>
            <a:ext cx="9131300" cy="18161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solidFill>
                  <a:srgbClr val="C00000"/>
                </a:solidFill>
                <a:latin typeface="Times New Roman" panose="02020603050405020304" pitchFamily="18" charset="0"/>
                <a:ea typeface="仿宋_GB2312" pitchFamily="49" charset="-122"/>
              </a:rPr>
              <a:t>（</a:t>
            </a:r>
            <a:r>
              <a:rPr lang="en-US" altLang="zh-CN" sz="2800" dirty="0">
                <a:solidFill>
                  <a:srgbClr val="C00000"/>
                </a:solidFill>
                <a:latin typeface="Times New Roman" panose="02020603050405020304" pitchFamily="18" charset="0"/>
                <a:ea typeface="仿宋_GB2312" pitchFamily="49" charset="-122"/>
              </a:rPr>
              <a:t>1</a:t>
            </a:r>
            <a:r>
              <a:rPr lang="zh-CN" altLang="en-US" sz="2800" dirty="0">
                <a:solidFill>
                  <a:srgbClr val="C00000"/>
                </a:solidFill>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当</a:t>
            </a:r>
            <a:r>
              <a:rPr lang="en-US" altLang="zh-CN" sz="2800" i="1" dirty="0">
                <a:latin typeface="Times New Roman" panose="02020603050405020304" pitchFamily="18" charset="0"/>
                <a:ea typeface="仿宋_GB2312" pitchFamily="49" charset="-122"/>
              </a:rPr>
              <a:t>n</a:t>
            </a:r>
            <a:r>
              <a:rPr lang="zh-CN" altLang="en-US" sz="2800" dirty="0">
                <a:latin typeface="Times New Roman" panose="02020603050405020304" pitchFamily="18" charset="0"/>
                <a:ea typeface="仿宋_GB2312" pitchFamily="49" charset="-122"/>
              </a:rPr>
              <a:t>阶矩阵</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相似对角矩阵时</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该对角矩阵的主对角元</a:t>
            </a:r>
            <a:endParaRPr lang="en-US" altLang="zh-CN" sz="2800" dirty="0">
              <a:latin typeface="Times New Roman" panose="02020603050405020304" pitchFamily="18" charset="0"/>
              <a:ea typeface="仿宋_GB2312" pitchFamily="49" charset="-122"/>
            </a:endParaRPr>
          </a:p>
          <a:p>
            <a:pPr marL="0" lvl="0" indent="0" eaLnBrk="1" hangingPunct="1">
              <a:spcBef>
                <a:spcPct val="0"/>
              </a:spcBef>
              <a:buNone/>
            </a:pPr>
            <a:r>
              <a:rPr lang="zh-CN" altLang="en-US" sz="2800" dirty="0">
                <a:latin typeface="Times New Roman" panose="02020603050405020304" pitchFamily="18" charset="0"/>
                <a:ea typeface="仿宋_GB2312" pitchFamily="49" charset="-122"/>
              </a:rPr>
              <a:t>素恰是矩阵</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的全部特征值</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可逆阵的列向量恰是矩阵</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的</a:t>
            </a:r>
            <a:endParaRPr lang="en-US" altLang="zh-CN" sz="2800" dirty="0">
              <a:latin typeface="Times New Roman" panose="02020603050405020304" pitchFamily="18" charset="0"/>
              <a:ea typeface="仿宋_GB2312" pitchFamily="49" charset="-122"/>
            </a:endParaRPr>
          </a:p>
          <a:p>
            <a:pPr marL="0" lvl="0" indent="0" eaLnBrk="1" hangingPunct="1">
              <a:spcBef>
                <a:spcPct val="0"/>
              </a:spcBef>
              <a:buNone/>
            </a:pPr>
            <a:r>
              <a:rPr lang="en-US" altLang="zh-CN" sz="2800" i="1" dirty="0">
                <a:latin typeface="Times New Roman" panose="02020603050405020304" pitchFamily="18" charset="0"/>
                <a:ea typeface="仿宋_GB2312" pitchFamily="49" charset="-122"/>
              </a:rPr>
              <a:t>n</a:t>
            </a:r>
            <a:r>
              <a:rPr lang="zh-CN" altLang="en-US" sz="2800" dirty="0">
                <a:latin typeface="Times New Roman" panose="02020603050405020304" pitchFamily="18" charset="0"/>
                <a:ea typeface="仿宋_GB2312" pitchFamily="49" charset="-122"/>
              </a:rPr>
              <a:t>个线性无关的特征向量，且这些特征向量与分布在对角</a:t>
            </a:r>
            <a:endParaRPr lang="en-US" altLang="zh-CN" sz="2800" dirty="0">
              <a:latin typeface="Times New Roman" panose="02020603050405020304" pitchFamily="18" charset="0"/>
              <a:ea typeface="仿宋_GB2312" pitchFamily="49" charset="-122"/>
            </a:endParaRPr>
          </a:p>
          <a:p>
            <a:pPr marL="0" lvl="0" indent="0" eaLnBrk="1" hangingPunct="1">
              <a:spcBef>
                <a:spcPct val="0"/>
              </a:spcBef>
              <a:buNone/>
            </a:pPr>
            <a:r>
              <a:rPr lang="zh-CN" altLang="en-US" sz="2800" dirty="0">
                <a:latin typeface="Times New Roman" panose="02020603050405020304" pitchFamily="18" charset="0"/>
                <a:ea typeface="仿宋_GB2312" pitchFamily="49" charset="-122"/>
              </a:rPr>
              <a:t>矩阵主对角线上的特征值依序对应</a:t>
            </a:r>
            <a:r>
              <a:rPr lang="en-US" altLang="zh-CN" sz="2800" dirty="0">
                <a:latin typeface="Times New Roman" panose="02020603050405020304" pitchFamily="18" charset="0"/>
                <a:ea typeface="仿宋_GB2312" pitchFamily="49" charset="-122"/>
              </a:rPr>
              <a:t>.</a:t>
            </a:r>
            <a:endParaRPr lang="en-US" altLang="zh-CN" sz="2800" dirty="0">
              <a:latin typeface="Times New Roman" panose="02020603050405020304" pitchFamily="18" charset="0"/>
              <a:ea typeface="仿宋_GB2312" pitchFamily="49" charset="-122"/>
            </a:endParaRPr>
          </a:p>
        </p:txBody>
      </p:sp>
      <p:sp>
        <p:nvSpPr>
          <p:cNvPr id="13316" name="Text Box 4"/>
          <p:cNvSpPr txBox="1"/>
          <p:nvPr/>
        </p:nvSpPr>
        <p:spPr>
          <a:xfrm>
            <a:off x="-65087" y="1816100"/>
            <a:ext cx="9372600" cy="1384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solidFill>
                  <a:srgbClr val="C00000"/>
                </a:solidFill>
                <a:latin typeface="Times New Roman" panose="02020603050405020304" pitchFamily="18" charset="0"/>
                <a:ea typeface="仿宋_GB2312" pitchFamily="49" charset="-122"/>
              </a:rPr>
              <a:t>（</a:t>
            </a:r>
            <a:r>
              <a:rPr lang="en-US" altLang="zh-CN" sz="2800" dirty="0">
                <a:solidFill>
                  <a:srgbClr val="C00000"/>
                </a:solidFill>
                <a:latin typeface="Times New Roman" panose="02020603050405020304" pitchFamily="18" charset="0"/>
                <a:ea typeface="仿宋_GB2312" pitchFamily="49" charset="-122"/>
              </a:rPr>
              <a:t>2</a:t>
            </a:r>
            <a:r>
              <a:rPr lang="zh-CN" altLang="en-US" sz="2800" dirty="0">
                <a:solidFill>
                  <a:srgbClr val="C00000"/>
                </a:solidFill>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通常我们把方阵相似于对角矩阵的问题称为矩阵的</a:t>
            </a:r>
            <a:r>
              <a:rPr lang="zh-CN" altLang="en-US" sz="2800" b="1" dirty="0">
                <a:latin typeface="Times New Roman" panose="02020603050405020304" pitchFamily="18" charset="0"/>
                <a:ea typeface="仿宋_GB2312" pitchFamily="49" charset="-122"/>
              </a:rPr>
              <a:t>相似对角化</a:t>
            </a:r>
            <a:r>
              <a:rPr lang="zh-CN" altLang="en-US" sz="2800" dirty="0">
                <a:latin typeface="Times New Roman" panose="02020603050405020304" pitchFamily="18" charset="0"/>
                <a:ea typeface="仿宋_GB2312" pitchFamily="49" charset="-122"/>
              </a:rPr>
              <a:t>问题</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能与对角矩阵相似的方阵又称为</a:t>
            </a:r>
            <a:r>
              <a:rPr lang="zh-CN" altLang="en-US" sz="2800" b="1" dirty="0">
                <a:latin typeface="Times New Roman" panose="02020603050405020304" pitchFamily="18" charset="0"/>
                <a:ea typeface="仿宋_GB2312" pitchFamily="49" charset="-122"/>
              </a:rPr>
              <a:t>可对角化矩阵</a:t>
            </a:r>
            <a:r>
              <a:rPr lang="en-US" altLang="zh-CN" sz="2800" dirty="0">
                <a:latin typeface="Times New Roman" panose="02020603050405020304" pitchFamily="18" charset="0"/>
                <a:ea typeface="仿宋_GB2312" pitchFamily="49" charset="-122"/>
              </a:rPr>
              <a:t>.</a:t>
            </a:r>
            <a:endParaRPr lang="en-US" altLang="zh-CN" sz="2800" dirty="0">
              <a:latin typeface="Times New Roman" panose="02020603050405020304" pitchFamily="18" charset="0"/>
              <a:ea typeface="仿宋_GB2312" pitchFamily="49" charset="-122"/>
            </a:endParaRPr>
          </a:p>
        </p:txBody>
      </p:sp>
      <p:sp>
        <p:nvSpPr>
          <p:cNvPr id="13317" name="Text Box 5"/>
          <p:cNvSpPr txBox="1"/>
          <p:nvPr/>
        </p:nvSpPr>
        <p:spPr>
          <a:xfrm>
            <a:off x="-109537" y="3284538"/>
            <a:ext cx="9240837" cy="3108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solidFill>
                  <a:srgbClr val="C00000"/>
                </a:solidFill>
                <a:latin typeface="Times New Roman" panose="02020603050405020304" pitchFamily="18" charset="0"/>
                <a:ea typeface="仿宋_GB2312" pitchFamily="49" charset="-122"/>
              </a:rPr>
              <a:t>（</a:t>
            </a:r>
            <a:r>
              <a:rPr lang="en-US" altLang="zh-CN" sz="2800" dirty="0">
                <a:solidFill>
                  <a:srgbClr val="C00000"/>
                </a:solidFill>
                <a:latin typeface="Times New Roman" panose="02020603050405020304" pitchFamily="18" charset="0"/>
                <a:ea typeface="仿宋_GB2312" pitchFamily="49" charset="-122"/>
              </a:rPr>
              <a:t>3</a:t>
            </a:r>
            <a:r>
              <a:rPr lang="zh-CN" altLang="en-US" sz="2800" dirty="0">
                <a:solidFill>
                  <a:srgbClr val="C00000"/>
                </a:solidFill>
                <a:latin typeface="Times New Roman" panose="02020603050405020304" pitchFamily="18" charset="0"/>
                <a:ea typeface="仿宋_GB2312" pitchFamily="49" charset="-122"/>
              </a:rPr>
              <a:t>）</a:t>
            </a:r>
            <a:r>
              <a:rPr lang="en-US" altLang="zh-CN" sz="2800" dirty="0">
                <a:solidFill>
                  <a:srgbClr val="C00000"/>
                </a:solidFill>
                <a:latin typeface="Times New Roman" panose="02020603050405020304" pitchFamily="18" charset="0"/>
                <a:ea typeface="仿宋_GB2312" pitchFamily="49" charset="-122"/>
              </a:rPr>
              <a:t> </a:t>
            </a:r>
            <a:r>
              <a:rPr lang="zh-CN" altLang="en-US" sz="2800" dirty="0">
                <a:latin typeface="Times New Roman" panose="02020603050405020304" pitchFamily="18" charset="0"/>
                <a:ea typeface="仿宋_GB2312" pitchFamily="49" charset="-122"/>
              </a:rPr>
              <a:t>注意到：</a:t>
            </a:r>
            <a:r>
              <a:rPr lang="en-US" altLang="zh-CN" sz="2800" i="1" dirty="0">
                <a:latin typeface="Times New Roman" panose="02020603050405020304" pitchFamily="18" charset="0"/>
                <a:ea typeface="仿宋_GB2312" pitchFamily="49" charset="-122"/>
              </a:rPr>
              <a:t>n</a:t>
            </a:r>
            <a:r>
              <a:rPr lang="zh-CN" altLang="en-US" sz="2800" dirty="0">
                <a:latin typeface="Times New Roman" panose="02020603050405020304" pitchFamily="18" charset="0"/>
                <a:ea typeface="仿宋_GB2312" pitchFamily="49" charset="-122"/>
              </a:rPr>
              <a:t>阶矩阵</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的特征向量都是</a:t>
            </a:r>
            <a:r>
              <a:rPr lang="en-US" altLang="zh-CN" sz="2800" i="1" dirty="0">
                <a:latin typeface="Times New Roman" panose="02020603050405020304" pitchFamily="18" charset="0"/>
                <a:ea typeface="仿宋_GB2312" pitchFamily="49" charset="-122"/>
              </a:rPr>
              <a:t>n</a:t>
            </a:r>
            <a:r>
              <a:rPr lang="zh-CN" altLang="en-US" sz="2800" dirty="0">
                <a:latin typeface="Times New Roman" panose="02020603050405020304" pitchFamily="18" charset="0"/>
                <a:ea typeface="仿宋_GB2312" pitchFamily="49" charset="-122"/>
              </a:rPr>
              <a:t>维向量，因此</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的线性无关特征向量的个数不会超过</a:t>
            </a:r>
            <a:r>
              <a:rPr lang="en-US" altLang="zh-CN" sz="2800" i="1" dirty="0">
                <a:latin typeface="Times New Roman" panose="02020603050405020304" pitchFamily="18" charset="0"/>
                <a:ea typeface="仿宋_GB2312" pitchFamily="49" charset="-122"/>
              </a:rPr>
              <a:t>n</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为了最大限度地找到</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的线性无关特征向量组，应先弄清楚如下两个问题：</a:t>
            </a:r>
            <a:r>
              <a:rPr lang="zh-CN" altLang="en-US" sz="2800" dirty="0">
                <a:solidFill>
                  <a:srgbClr val="C00000"/>
                </a:solidFill>
                <a:latin typeface="Times New Roman" panose="02020603050405020304" pitchFamily="18" charset="0"/>
                <a:ea typeface="仿宋_GB2312" pitchFamily="49" charset="-122"/>
              </a:rPr>
              <a:t>一</a:t>
            </a:r>
            <a:r>
              <a:rPr lang="zh-CN" altLang="en-US" sz="2800" dirty="0">
                <a:latin typeface="Times New Roman" panose="02020603050405020304" pitchFamily="18" charset="0"/>
                <a:ea typeface="仿宋_GB2312" pitchFamily="49" charset="-122"/>
              </a:rPr>
              <a:t>是</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的</a:t>
            </a:r>
            <a:r>
              <a:rPr lang="en-US" altLang="zh-CN" sz="2800" i="1" dirty="0">
                <a:latin typeface="Times New Roman" panose="02020603050405020304" pitchFamily="18" charset="0"/>
                <a:ea typeface="仿宋_GB2312" pitchFamily="49" charset="-122"/>
              </a:rPr>
              <a:t>n</a:t>
            </a:r>
            <a:r>
              <a:rPr lang="en-US" altLang="zh-CN" sz="2800" i="1" baseline="-25000" dirty="0">
                <a:latin typeface="Times New Roman" panose="02020603050405020304" pitchFamily="18" charset="0"/>
                <a:ea typeface="仿宋_GB2312" pitchFamily="49" charset="-122"/>
              </a:rPr>
              <a:t>i</a:t>
            </a:r>
            <a:r>
              <a:rPr lang="zh-CN" altLang="en-US" sz="2800" dirty="0">
                <a:latin typeface="Times New Roman" panose="02020603050405020304" pitchFamily="18" charset="0"/>
                <a:ea typeface="仿宋_GB2312" pitchFamily="49" charset="-122"/>
              </a:rPr>
              <a:t>重特征值</a:t>
            </a:r>
            <a:r>
              <a:rPr lang="en-US" altLang="zh-CN" sz="2800" i="1" dirty="0">
                <a:latin typeface="Times New Roman" panose="02020603050405020304" pitchFamily="18" charset="0"/>
                <a:cs typeface="Times New Roman" panose="02020603050405020304" pitchFamily="18" charset="0"/>
              </a:rPr>
              <a:t>λ</a:t>
            </a:r>
            <a:r>
              <a:rPr lang="en-US" altLang="zh-CN" sz="2800" i="1" baseline="-25000" dirty="0">
                <a:latin typeface="Times New Roman" panose="02020603050405020304" pitchFamily="18" charset="0"/>
                <a:cs typeface="Times New Roman" panose="02020603050405020304" pitchFamily="18" charset="0"/>
              </a:rPr>
              <a:t>i</a:t>
            </a:r>
            <a:r>
              <a:rPr lang="zh-CN" altLang="en-US" sz="2800" dirty="0">
                <a:latin typeface="Times New Roman" panose="02020603050405020304" pitchFamily="18" charset="0"/>
                <a:ea typeface="仿宋_GB2312" pitchFamily="49" charset="-122"/>
              </a:rPr>
              <a:t>对应多少个线性无关的特征向量有；</a:t>
            </a:r>
            <a:r>
              <a:rPr lang="zh-CN" altLang="en-US" sz="2800" dirty="0">
                <a:solidFill>
                  <a:srgbClr val="C00000"/>
                </a:solidFill>
                <a:latin typeface="Times New Roman" panose="02020603050405020304" pitchFamily="18" charset="0"/>
                <a:ea typeface="仿宋_GB2312" pitchFamily="49" charset="-122"/>
              </a:rPr>
              <a:t>二</a:t>
            </a:r>
            <a:r>
              <a:rPr lang="zh-CN" altLang="en-US" sz="2800" dirty="0">
                <a:latin typeface="Times New Roman" panose="02020603050405020304" pitchFamily="18" charset="0"/>
                <a:ea typeface="仿宋_GB2312" pitchFamily="49" charset="-122"/>
              </a:rPr>
              <a:t>是不同的特征值的各自线性无关的特征向量组合在一起是否能保持线性无关（已回答）？ 下面的定理将回答第一个问题</a:t>
            </a:r>
            <a:r>
              <a:rPr lang="en-US" altLang="zh-CN" sz="2800" dirty="0">
                <a:latin typeface="Times New Roman" panose="02020603050405020304" pitchFamily="18" charset="0"/>
                <a:ea typeface="仿宋_GB2312" pitchFamily="49" charset="-122"/>
              </a:rPr>
              <a:t>.</a:t>
            </a:r>
            <a:endParaRPr lang="en-US" altLang="zh-CN" sz="2800" dirty="0">
              <a:latin typeface="Times New Roman" panose="02020603050405020304" pitchFamily="18" charset="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314">
                                            <p:txEl>
                                              <p:charRg st="0" end="28"/>
                                            </p:txEl>
                                          </p:spTgt>
                                        </p:tgtEl>
                                        <p:attrNameLst>
                                          <p:attrName>style.visibility</p:attrName>
                                        </p:attrNameLst>
                                      </p:cBhvr>
                                      <p:to>
                                        <p:strVal val="visible"/>
                                      </p:to>
                                    </p:set>
                                    <p:animEffect transition="in" filter="wipe(left)">
                                      <p:cBhvr>
                                        <p:cTn id="7" dur="2000"/>
                                        <p:tgtEl>
                                          <p:spTgt spid="13314">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314">
                                            <p:txEl>
                                              <p:charRg st="28" end="55"/>
                                            </p:txEl>
                                          </p:spTgt>
                                        </p:tgtEl>
                                        <p:attrNameLst>
                                          <p:attrName>style.visibility</p:attrName>
                                        </p:attrNameLst>
                                      </p:cBhvr>
                                      <p:to>
                                        <p:strVal val="visible"/>
                                      </p:to>
                                    </p:set>
                                    <p:animEffect transition="in" filter="wipe(left)">
                                      <p:cBhvr>
                                        <p:cTn id="12" dur="2000"/>
                                        <p:tgtEl>
                                          <p:spTgt spid="13314">
                                            <p:txEl>
                                              <p:charRg st="28" end="5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314">
                                            <p:txEl>
                                              <p:charRg st="55" end="81"/>
                                            </p:txEl>
                                          </p:spTgt>
                                        </p:tgtEl>
                                        <p:attrNameLst>
                                          <p:attrName>style.visibility</p:attrName>
                                        </p:attrNameLst>
                                      </p:cBhvr>
                                      <p:to>
                                        <p:strVal val="visible"/>
                                      </p:to>
                                    </p:set>
                                    <p:animEffect transition="in" filter="wipe(left)">
                                      <p:cBhvr>
                                        <p:cTn id="17" dur="2000"/>
                                        <p:tgtEl>
                                          <p:spTgt spid="13314">
                                            <p:txEl>
                                              <p:charRg st="55" end="8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314">
                                            <p:txEl>
                                              <p:charRg st="81" end="98"/>
                                            </p:txEl>
                                          </p:spTgt>
                                        </p:tgtEl>
                                        <p:attrNameLst>
                                          <p:attrName>style.visibility</p:attrName>
                                        </p:attrNameLst>
                                      </p:cBhvr>
                                      <p:to>
                                        <p:strVal val="visible"/>
                                      </p:to>
                                    </p:set>
                                    <p:animEffect transition="in" filter="wipe(left)">
                                      <p:cBhvr>
                                        <p:cTn id="22" dur="2000"/>
                                        <p:tgtEl>
                                          <p:spTgt spid="13314">
                                            <p:txEl>
                                              <p:charRg st="81" end="9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316">
                                            <p:txEl>
                                              <p:charRg st="0" end="55"/>
                                            </p:txEl>
                                          </p:spTgt>
                                        </p:tgtEl>
                                        <p:attrNameLst>
                                          <p:attrName>style.visibility</p:attrName>
                                        </p:attrNameLst>
                                      </p:cBhvr>
                                      <p:to>
                                        <p:strVal val="visible"/>
                                      </p:to>
                                    </p:set>
                                    <p:animEffect transition="in" filter="wipe(left)">
                                      <p:cBhvr>
                                        <p:cTn id="27" dur="2000"/>
                                        <p:tgtEl>
                                          <p:spTgt spid="13316">
                                            <p:txEl>
                                              <p:charRg st="0" end="5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317">
                                            <p:txEl>
                                              <p:charRg st="0" end="163"/>
                                            </p:txEl>
                                          </p:spTgt>
                                        </p:tgtEl>
                                        <p:attrNameLst>
                                          <p:attrName>style.visibility</p:attrName>
                                        </p:attrNameLst>
                                      </p:cBhvr>
                                      <p:to>
                                        <p:strVal val="visible"/>
                                      </p:to>
                                    </p:set>
                                    <p:animEffect transition="in" filter="wipe(left)">
                                      <p:cBhvr>
                                        <p:cTn id="32" dur="2000"/>
                                        <p:tgtEl>
                                          <p:spTgt spid="13317">
                                            <p:txEl>
                                              <p:charRg st="0" end="16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291" name="Text Box 3"/>
          <p:cNvSpPr txBox="1"/>
          <p:nvPr/>
        </p:nvSpPr>
        <p:spPr>
          <a:xfrm>
            <a:off x="96838" y="1303338"/>
            <a:ext cx="8242300" cy="203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50000"/>
              </a:lnSpc>
              <a:spcBef>
                <a:spcPct val="0"/>
              </a:spcBef>
              <a:buNone/>
            </a:pPr>
            <a:r>
              <a:rPr lang="zh-CN" altLang="en-US" sz="2800" b="1" dirty="0">
                <a:solidFill>
                  <a:srgbClr val="C00000"/>
                </a:solidFill>
                <a:ea typeface="仿宋_GB2312" pitchFamily="49" charset="-122"/>
              </a:rPr>
              <a:t>定理</a:t>
            </a:r>
            <a:r>
              <a:rPr lang="en-US" altLang="zh-CN" sz="2800" dirty="0">
                <a:solidFill>
                  <a:srgbClr val="C00000"/>
                </a:solidFill>
                <a:latin typeface="Times New Roman" panose="02020603050405020304" pitchFamily="18" charset="0"/>
                <a:ea typeface="仿宋_GB2312" pitchFamily="49" charset="-122"/>
              </a:rPr>
              <a:t>   </a:t>
            </a:r>
            <a:r>
              <a:rPr lang="en-US" altLang="zh-CN" sz="2800" i="1" dirty="0">
                <a:latin typeface="Times New Roman" panose="02020603050405020304" pitchFamily="18" charset="0"/>
                <a:ea typeface="仿宋_GB2312" pitchFamily="49" charset="-122"/>
              </a:rPr>
              <a:t>n</a:t>
            </a:r>
            <a:r>
              <a:rPr lang="zh-CN" altLang="en-US" sz="2800" dirty="0">
                <a:latin typeface="Times New Roman" panose="02020603050405020304" pitchFamily="18" charset="0"/>
                <a:ea typeface="仿宋_GB2312" pitchFamily="49" charset="-122"/>
              </a:rPr>
              <a:t>阶方阵</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可对角化的充分必要条件是</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的每</a:t>
            </a:r>
            <a:endParaRPr lang="zh-CN" altLang="en-US" sz="2800" dirty="0">
              <a:latin typeface="Times New Roman" panose="02020603050405020304" pitchFamily="18" charset="0"/>
              <a:ea typeface="仿宋_GB2312" pitchFamily="49" charset="-122"/>
            </a:endParaRPr>
          </a:p>
          <a:p>
            <a:pPr marL="0" lvl="0" indent="0" eaLnBrk="1" hangingPunct="1">
              <a:lnSpc>
                <a:spcPct val="150000"/>
              </a:lnSpc>
              <a:spcBef>
                <a:spcPct val="0"/>
              </a:spcBef>
              <a:buNone/>
            </a:pPr>
            <a:r>
              <a:rPr lang="zh-CN" altLang="en-US" sz="2800" dirty="0">
                <a:latin typeface="Times New Roman" panose="02020603050405020304" pitchFamily="18" charset="0"/>
                <a:ea typeface="仿宋_GB2312" pitchFamily="49" charset="-122"/>
              </a:rPr>
              <a:t>个</a:t>
            </a:r>
            <a:r>
              <a:rPr lang="en-US" altLang="zh-CN" sz="2800" i="1" dirty="0">
                <a:latin typeface="Times New Roman" panose="02020603050405020304" pitchFamily="18" charset="0"/>
                <a:ea typeface="仿宋_GB2312" pitchFamily="49" charset="-122"/>
              </a:rPr>
              <a:t>k</a:t>
            </a:r>
            <a:r>
              <a:rPr lang="zh-CN" altLang="en-US" sz="2800" dirty="0">
                <a:latin typeface="Times New Roman" panose="02020603050405020304" pitchFamily="18" charset="0"/>
                <a:ea typeface="仿宋_GB2312" pitchFamily="49" charset="-122"/>
              </a:rPr>
              <a:t>重特征值所对应的线性无关的特征向量的等于该</a:t>
            </a:r>
            <a:endParaRPr lang="zh-CN" altLang="en-US" sz="2800" dirty="0">
              <a:latin typeface="Times New Roman" panose="02020603050405020304" pitchFamily="18" charset="0"/>
              <a:ea typeface="仿宋_GB2312" pitchFamily="49" charset="-122"/>
            </a:endParaRPr>
          </a:p>
          <a:p>
            <a:pPr marL="0" lvl="0" indent="0" eaLnBrk="1" hangingPunct="1">
              <a:lnSpc>
                <a:spcPct val="150000"/>
              </a:lnSpc>
              <a:spcBef>
                <a:spcPct val="0"/>
              </a:spcBef>
              <a:buNone/>
            </a:pPr>
            <a:r>
              <a:rPr lang="zh-CN" altLang="en-US" sz="2800" dirty="0">
                <a:latin typeface="Times New Roman" panose="02020603050405020304" pitchFamily="18" charset="0"/>
                <a:ea typeface="仿宋_GB2312" pitchFamily="49" charset="-122"/>
              </a:rPr>
              <a:t>特征值的重数</a:t>
            </a:r>
            <a:r>
              <a:rPr lang="en-US" altLang="zh-CN" sz="2800" i="1" dirty="0">
                <a:latin typeface="Times New Roman" panose="02020603050405020304" pitchFamily="18" charset="0"/>
                <a:ea typeface="仿宋_GB2312" pitchFamily="49" charset="-122"/>
              </a:rPr>
              <a:t>k</a:t>
            </a:r>
            <a:r>
              <a:rPr lang="en-US" altLang="zh-CN" sz="2800" dirty="0">
                <a:latin typeface="Times New Roman" panose="02020603050405020304" pitchFamily="18" charset="0"/>
                <a:ea typeface="仿宋_GB2312" pitchFamily="49" charset="-122"/>
              </a:rPr>
              <a:t>.</a:t>
            </a:r>
            <a:endParaRPr lang="en-US" altLang="zh-CN" sz="2800" dirty="0">
              <a:latin typeface="Times New Roman" panose="02020603050405020304" pitchFamily="18" charset="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91">
                                            <p:txEl>
                                              <p:charRg st="0" end="26"/>
                                            </p:txEl>
                                          </p:spTgt>
                                        </p:tgtEl>
                                        <p:attrNameLst>
                                          <p:attrName>style.visibility</p:attrName>
                                        </p:attrNameLst>
                                      </p:cBhvr>
                                      <p:to>
                                        <p:strVal val="visible"/>
                                      </p:to>
                                    </p:set>
                                    <p:animEffect transition="in" filter="wipe(left)">
                                      <p:cBhvr>
                                        <p:cTn id="7" dur="2000"/>
                                        <p:tgtEl>
                                          <p:spTgt spid="12291">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1">
                                            <p:txEl>
                                              <p:charRg st="26" end="50"/>
                                            </p:txEl>
                                          </p:spTgt>
                                        </p:tgtEl>
                                        <p:attrNameLst>
                                          <p:attrName>style.visibility</p:attrName>
                                        </p:attrNameLst>
                                      </p:cBhvr>
                                      <p:to>
                                        <p:strVal val="visible"/>
                                      </p:to>
                                    </p:set>
                                    <p:animEffect transition="in" filter="wipe(left)">
                                      <p:cBhvr>
                                        <p:cTn id="12" dur="2000"/>
                                        <p:tgtEl>
                                          <p:spTgt spid="12291">
                                            <p:txEl>
                                              <p:charRg st="26"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291">
                                            <p:txEl>
                                              <p:charRg st="50" end="59"/>
                                            </p:txEl>
                                          </p:spTgt>
                                        </p:tgtEl>
                                        <p:attrNameLst>
                                          <p:attrName>style.visibility</p:attrName>
                                        </p:attrNameLst>
                                      </p:cBhvr>
                                      <p:to>
                                        <p:strVal val="visible"/>
                                      </p:to>
                                    </p:set>
                                    <p:animEffect transition="in" filter="wipe(left)">
                                      <p:cBhvr>
                                        <p:cTn id="17" dur="2000"/>
                                        <p:tgtEl>
                                          <p:spTgt spid="12291">
                                            <p:txEl>
                                              <p:charRg st="50" end="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314" name="Text Box 2"/>
          <p:cNvSpPr txBox="1"/>
          <p:nvPr/>
        </p:nvSpPr>
        <p:spPr>
          <a:xfrm>
            <a:off x="228600" y="331788"/>
            <a:ext cx="58674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latin typeface="Times New Roman" panose="02020603050405020304" pitchFamily="18" charset="0"/>
                <a:ea typeface="仿宋_GB2312" pitchFamily="49" charset="-122"/>
              </a:rPr>
              <a:t>  </a:t>
            </a:r>
            <a:r>
              <a:rPr lang="zh-CN" altLang="en-US" sz="2800" b="1" dirty="0">
                <a:solidFill>
                  <a:srgbClr val="C00000"/>
                </a:solidFill>
                <a:latin typeface="Times New Roman" panose="02020603050405020304" pitchFamily="18" charset="0"/>
                <a:ea typeface="仿宋_GB2312" pitchFamily="49" charset="-122"/>
              </a:rPr>
              <a:t>例 </a:t>
            </a:r>
            <a:r>
              <a:rPr lang="en-US" altLang="zh-CN" sz="2800" b="1" dirty="0">
                <a:solidFill>
                  <a:srgbClr val="C00000"/>
                </a:solidFill>
                <a:latin typeface="Times New Roman" panose="02020603050405020304" pitchFamily="18" charset="0"/>
                <a:ea typeface="仿宋_GB2312" pitchFamily="49" charset="-122"/>
              </a:rPr>
              <a:t>1</a:t>
            </a:r>
            <a:r>
              <a:rPr lang="en-US" altLang="zh-CN" sz="2800" b="1" dirty="0">
                <a:latin typeface="Times New Roman" panose="02020603050405020304" pitchFamily="18" charset="0"/>
                <a:ea typeface="仿宋_GB2312" pitchFamily="49" charset="-122"/>
              </a:rPr>
              <a:t>  </a:t>
            </a:r>
            <a:r>
              <a:rPr lang="zh-CN" altLang="en-US" sz="2800" dirty="0">
                <a:latin typeface="Times New Roman" panose="02020603050405020304" pitchFamily="18" charset="0"/>
                <a:ea typeface="仿宋_GB2312" pitchFamily="49" charset="-122"/>
              </a:rPr>
              <a:t>设矩阵</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与</a:t>
            </a:r>
            <a:r>
              <a:rPr lang="en-US" altLang="zh-CN" sz="2800" b="1" i="1" dirty="0">
                <a:latin typeface="Times New Roman" panose="02020603050405020304" pitchFamily="18" charset="0"/>
                <a:ea typeface="仿宋_GB2312" pitchFamily="49" charset="-122"/>
              </a:rPr>
              <a:t>B</a:t>
            </a:r>
            <a:r>
              <a:rPr lang="zh-CN" altLang="en-US" sz="2800" dirty="0">
                <a:latin typeface="Times New Roman" panose="02020603050405020304" pitchFamily="18" charset="0"/>
                <a:ea typeface="仿宋_GB2312" pitchFamily="49" charset="-122"/>
              </a:rPr>
              <a:t>相似</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其中</a:t>
            </a:r>
            <a:endParaRPr lang="zh-CN" altLang="en-US" sz="2800" dirty="0">
              <a:latin typeface="Times New Roman" panose="02020603050405020304" pitchFamily="18" charset="0"/>
              <a:ea typeface="仿宋_GB2312" pitchFamily="49" charset="-122"/>
            </a:endParaRPr>
          </a:p>
        </p:txBody>
      </p:sp>
      <p:graphicFrame>
        <p:nvGraphicFramePr>
          <p:cNvPr id="13315" name="Object 3"/>
          <p:cNvGraphicFramePr>
            <a:graphicFrameLocks noChangeAspect="1"/>
          </p:cNvGraphicFramePr>
          <p:nvPr/>
        </p:nvGraphicFramePr>
        <p:xfrm>
          <a:off x="569913" y="1081088"/>
          <a:ext cx="2779712" cy="1770062"/>
        </p:xfrm>
        <a:graphic>
          <a:graphicData uri="http://schemas.openxmlformats.org/presentationml/2006/ole">
            <mc:AlternateContent xmlns:mc="http://schemas.openxmlformats.org/markup-compatibility/2006">
              <mc:Choice xmlns:v="urn:schemas-microsoft-com:vml" Requires="v">
                <p:oleObj spid="_x0000_s3109" name="" r:id="rId1" imgW="1153160" imgH="735330" progId="Equation.DSMT4">
                  <p:embed/>
                </p:oleObj>
              </mc:Choice>
              <mc:Fallback>
                <p:oleObj name="" r:id="rId1" imgW="1153160" imgH="735330" progId="Equation.DSMT4">
                  <p:embed/>
                  <p:pic>
                    <p:nvPicPr>
                      <p:cNvPr id="0" name="图片 3108"/>
                      <p:cNvPicPr/>
                      <p:nvPr/>
                    </p:nvPicPr>
                    <p:blipFill>
                      <a:blip r:embed="rId2">
                        <a:clrChange>
                          <a:clrFrom>
                            <a:srgbClr val="000000"/>
                          </a:clrFrom>
                          <a:clrTo>
                            <a:srgbClr val="000000"/>
                          </a:clrTo>
                        </a:clrChange>
                      </a:blip>
                      <a:stretch>
                        <a:fillRect/>
                      </a:stretch>
                    </p:blipFill>
                    <p:spPr>
                      <a:xfrm>
                        <a:off x="569913" y="1081088"/>
                        <a:ext cx="2779712" cy="1770062"/>
                      </a:xfrm>
                      <a:prstGeom prst="rect">
                        <a:avLst/>
                      </a:prstGeom>
                      <a:noFill/>
                      <a:ln w="38100">
                        <a:noFill/>
                        <a:miter/>
                      </a:ln>
                    </p:spPr>
                  </p:pic>
                </p:oleObj>
              </mc:Fallback>
            </mc:AlternateContent>
          </a:graphicData>
        </a:graphic>
      </p:graphicFrame>
      <p:graphicFrame>
        <p:nvGraphicFramePr>
          <p:cNvPr id="13316" name="Object 4"/>
          <p:cNvGraphicFramePr>
            <a:graphicFrameLocks noChangeAspect="1"/>
          </p:cNvGraphicFramePr>
          <p:nvPr/>
        </p:nvGraphicFramePr>
        <p:xfrm>
          <a:off x="3429000" y="1093788"/>
          <a:ext cx="2687638" cy="1749425"/>
        </p:xfrm>
        <a:graphic>
          <a:graphicData uri="http://schemas.openxmlformats.org/presentationml/2006/ole">
            <mc:AlternateContent xmlns:mc="http://schemas.openxmlformats.org/markup-compatibility/2006">
              <mc:Choice xmlns:v="urn:schemas-microsoft-com:vml" Requires="v">
                <p:oleObj spid="_x0000_s3103" name="" r:id="rId3" imgW="1132840" imgH="735330" progId="Equation.DSMT4">
                  <p:embed/>
                </p:oleObj>
              </mc:Choice>
              <mc:Fallback>
                <p:oleObj name="" r:id="rId3" imgW="1132840" imgH="735330" progId="Equation.DSMT4">
                  <p:embed/>
                  <p:pic>
                    <p:nvPicPr>
                      <p:cNvPr id="0" name="图片 3102"/>
                      <p:cNvPicPr/>
                      <p:nvPr/>
                    </p:nvPicPr>
                    <p:blipFill>
                      <a:blip r:embed="rId4">
                        <a:clrChange>
                          <a:clrFrom>
                            <a:srgbClr val="000000"/>
                          </a:clrFrom>
                          <a:clrTo>
                            <a:srgbClr val="000000"/>
                          </a:clrTo>
                        </a:clrChange>
                      </a:blip>
                      <a:stretch>
                        <a:fillRect/>
                      </a:stretch>
                    </p:blipFill>
                    <p:spPr>
                      <a:xfrm>
                        <a:off x="3429000" y="1093788"/>
                        <a:ext cx="2687638" cy="1749425"/>
                      </a:xfrm>
                      <a:prstGeom prst="rect">
                        <a:avLst/>
                      </a:prstGeom>
                      <a:noFill/>
                      <a:ln w="38100">
                        <a:noFill/>
                        <a:miter/>
                      </a:ln>
                    </p:spPr>
                  </p:pic>
                </p:oleObj>
              </mc:Fallback>
            </mc:AlternateContent>
          </a:graphicData>
        </a:graphic>
      </p:graphicFrame>
      <p:sp>
        <p:nvSpPr>
          <p:cNvPr id="13317" name="Text Box 5"/>
          <p:cNvSpPr txBox="1"/>
          <p:nvPr/>
        </p:nvSpPr>
        <p:spPr>
          <a:xfrm>
            <a:off x="0" y="2852738"/>
            <a:ext cx="91440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dirty="0">
                <a:latin typeface="Times New Roman" panose="02020603050405020304" pitchFamily="18" charset="0"/>
                <a:ea typeface="仿宋_GB2312" pitchFamily="49" charset="-122"/>
              </a:rPr>
              <a:t>(1)</a:t>
            </a:r>
            <a:r>
              <a:rPr lang="zh-CN" altLang="en-US" sz="2800" dirty="0">
                <a:latin typeface="Times New Roman" panose="02020603050405020304" pitchFamily="18" charset="0"/>
                <a:ea typeface="仿宋_GB2312" pitchFamily="49" charset="-122"/>
              </a:rPr>
              <a:t>求</a:t>
            </a:r>
            <a:r>
              <a:rPr lang="en-US" altLang="zh-CN" sz="2800" i="1" dirty="0">
                <a:latin typeface="Times New Roman" panose="02020603050405020304" pitchFamily="18" charset="0"/>
                <a:ea typeface="仿宋_GB2312" pitchFamily="49" charset="-122"/>
              </a:rPr>
              <a:t>x</a:t>
            </a:r>
            <a:r>
              <a:rPr lang="zh-CN" altLang="en-US" sz="2800" dirty="0">
                <a:latin typeface="Times New Roman" panose="02020603050405020304" pitchFamily="18" charset="0"/>
                <a:ea typeface="仿宋_GB2312" pitchFamily="49" charset="-122"/>
              </a:rPr>
              <a:t>和</a:t>
            </a:r>
            <a:r>
              <a:rPr lang="en-US" altLang="zh-CN" sz="2800" i="1" dirty="0">
                <a:latin typeface="Times New Roman" panose="02020603050405020304" pitchFamily="18" charset="0"/>
                <a:ea typeface="仿宋_GB2312" pitchFamily="49" charset="-122"/>
              </a:rPr>
              <a:t>y</a:t>
            </a:r>
            <a:r>
              <a:rPr lang="zh-CN" altLang="en-US" sz="2800" dirty="0">
                <a:latin typeface="Times New Roman" panose="02020603050405020304" pitchFamily="18" charset="0"/>
                <a:ea typeface="仿宋_GB2312" pitchFamily="49" charset="-122"/>
              </a:rPr>
              <a:t>的值；</a:t>
            </a:r>
            <a:r>
              <a:rPr lang="en-US" altLang="zh-CN" sz="2800" dirty="0">
                <a:latin typeface="Times New Roman" panose="02020603050405020304" pitchFamily="18" charset="0"/>
                <a:ea typeface="仿宋_GB2312" pitchFamily="49" charset="-122"/>
              </a:rPr>
              <a:t>(2)</a:t>
            </a:r>
            <a:r>
              <a:rPr lang="zh-CN" altLang="en-US" sz="2800" dirty="0">
                <a:latin typeface="Times New Roman" panose="02020603050405020304" pitchFamily="18" charset="0"/>
                <a:ea typeface="仿宋_GB2312" pitchFamily="49" charset="-122"/>
              </a:rPr>
              <a:t>求可逆矩阵</a:t>
            </a:r>
            <a:r>
              <a:rPr lang="en-US" altLang="zh-CN" sz="2800" b="1" i="1" dirty="0">
                <a:latin typeface="Times New Roman" panose="02020603050405020304" pitchFamily="18" charset="0"/>
                <a:ea typeface="仿宋_GB2312" pitchFamily="49" charset="-122"/>
              </a:rPr>
              <a:t>P</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使</a:t>
            </a:r>
            <a:r>
              <a:rPr lang="en-US" altLang="zh-CN" sz="2800" b="1" i="1" dirty="0">
                <a:latin typeface="Times New Roman" panose="02020603050405020304" pitchFamily="18" charset="0"/>
                <a:ea typeface="仿宋_GB2312" pitchFamily="49" charset="-122"/>
              </a:rPr>
              <a:t>P</a:t>
            </a:r>
            <a:r>
              <a:rPr lang="en-US" altLang="zh-CN" sz="2800" baseline="30000" dirty="0">
                <a:latin typeface="Times New Roman" panose="02020603050405020304" pitchFamily="18" charset="0"/>
                <a:ea typeface="仿宋_GB2312" pitchFamily="49" charset="-122"/>
              </a:rPr>
              <a:t>-1</a:t>
            </a:r>
            <a:r>
              <a:rPr lang="en-US" altLang="zh-CN" sz="2800" b="1" i="1" dirty="0">
                <a:latin typeface="Times New Roman" panose="02020603050405020304" pitchFamily="18" charset="0"/>
                <a:ea typeface="仿宋_GB2312" pitchFamily="49" charset="-122"/>
              </a:rPr>
              <a:t>AP</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B</a:t>
            </a:r>
            <a:r>
              <a:rPr lang="zh-CN" altLang="en-US" sz="2800" dirty="0">
                <a:latin typeface="Times New Roman" panose="02020603050405020304" pitchFamily="18" charset="0"/>
                <a:ea typeface="仿宋_GB2312" pitchFamily="49" charset="-122"/>
              </a:rPr>
              <a:t>；</a:t>
            </a:r>
            <a:r>
              <a:rPr lang="en-US" altLang="zh-CN" sz="2800" dirty="0">
                <a:latin typeface="Times New Roman" panose="02020603050405020304" pitchFamily="18" charset="0"/>
                <a:ea typeface="仿宋_GB2312" pitchFamily="49" charset="-122"/>
              </a:rPr>
              <a:t>(3)</a:t>
            </a:r>
            <a:r>
              <a:rPr lang="zh-CN" altLang="en-US" sz="2800" dirty="0">
                <a:latin typeface="Times New Roman" panose="02020603050405020304" pitchFamily="18" charset="0"/>
                <a:ea typeface="仿宋_GB2312" pitchFamily="49" charset="-122"/>
              </a:rPr>
              <a:t>求</a:t>
            </a:r>
            <a:r>
              <a:rPr lang="en-US" altLang="zh-CN" sz="2800" b="1" i="1" dirty="0">
                <a:latin typeface="Times New Roman" panose="02020603050405020304" pitchFamily="18" charset="0"/>
                <a:ea typeface="仿宋_GB2312" pitchFamily="49" charset="-122"/>
              </a:rPr>
              <a:t>A</a:t>
            </a:r>
            <a:r>
              <a:rPr lang="en-US" altLang="zh-CN" sz="2800" baseline="30000" dirty="0">
                <a:latin typeface="Times New Roman" panose="02020603050405020304" pitchFamily="18" charset="0"/>
                <a:ea typeface="仿宋_GB2312" pitchFamily="49" charset="-122"/>
              </a:rPr>
              <a:t>100</a:t>
            </a:r>
            <a:r>
              <a:rPr lang="en-US" altLang="zh-CN" sz="2800" dirty="0">
                <a:latin typeface="Times New Roman" panose="02020603050405020304" pitchFamily="18" charset="0"/>
                <a:ea typeface="仿宋_GB2312" pitchFamily="49" charset="-122"/>
              </a:rPr>
              <a:t>.</a:t>
            </a:r>
            <a:endParaRPr lang="en-US" altLang="zh-CN" sz="2800" dirty="0">
              <a:latin typeface="Times New Roman" panose="02020603050405020304" pitchFamily="18" charset="0"/>
              <a:ea typeface="仿宋_GB2312" pitchFamily="49" charset="-122"/>
            </a:endParaRPr>
          </a:p>
        </p:txBody>
      </p:sp>
      <p:sp>
        <p:nvSpPr>
          <p:cNvPr id="11270" name="Text Box 6"/>
          <p:cNvSpPr txBox="1"/>
          <p:nvPr/>
        </p:nvSpPr>
        <p:spPr>
          <a:xfrm>
            <a:off x="0" y="3760788"/>
            <a:ext cx="9144000" cy="11604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dirty="0">
                <a:latin typeface="Times New Roman" panose="02020603050405020304" pitchFamily="18" charset="0"/>
                <a:ea typeface="仿宋_GB2312" pitchFamily="49" charset="-122"/>
              </a:rPr>
              <a:t>        </a:t>
            </a:r>
            <a:r>
              <a:rPr lang="zh-CN" altLang="en-US" sz="2800" b="1" dirty="0">
                <a:solidFill>
                  <a:srgbClr val="C00000"/>
                </a:solidFill>
                <a:latin typeface="Times New Roman" panose="02020603050405020304" pitchFamily="18" charset="0"/>
                <a:ea typeface="仿宋_GB2312" pitchFamily="49" charset="-122"/>
              </a:rPr>
              <a:t>解</a:t>
            </a:r>
            <a:r>
              <a:rPr lang="zh-CN" altLang="en-US" sz="2800" b="1" dirty="0">
                <a:latin typeface="Times New Roman" panose="02020603050405020304" pitchFamily="18" charset="0"/>
                <a:ea typeface="仿宋_GB2312" pitchFamily="49" charset="-122"/>
              </a:rPr>
              <a:t> </a:t>
            </a:r>
            <a:r>
              <a:rPr lang="zh-CN" altLang="en-US" sz="2800" dirty="0">
                <a:latin typeface="Times New Roman" panose="02020603050405020304" pitchFamily="18" charset="0"/>
                <a:ea typeface="仿宋_GB2312" pitchFamily="49" charset="-122"/>
              </a:rPr>
              <a:t> </a:t>
            </a:r>
            <a:r>
              <a:rPr lang="en-US" altLang="zh-CN" sz="2800" dirty="0">
                <a:latin typeface="Times New Roman" panose="02020603050405020304" pitchFamily="18" charset="0"/>
                <a:ea typeface="仿宋_GB2312" pitchFamily="49" charset="-122"/>
                <a:sym typeface="Wingdings" panose="05000000000000000000" pitchFamily="2" charset="2"/>
              </a:rPr>
              <a:t>(1)</a:t>
            </a:r>
            <a:r>
              <a:rPr lang="zh-CN" altLang="en-US" sz="2800" dirty="0">
                <a:latin typeface="Times New Roman" panose="02020603050405020304" pitchFamily="18" charset="0"/>
                <a:ea typeface="仿宋_GB2312" pitchFamily="49" charset="-122"/>
                <a:sym typeface="Wingdings" panose="05000000000000000000" pitchFamily="2" charset="2"/>
              </a:rPr>
              <a:t>因为</a:t>
            </a:r>
            <a:r>
              <a:rPr lang="en-US" altLang="zh-CN" sz="2800" b="1" i="1" dirty="0">
                <a:latin typeface="Times New Roman" panose="02020603050405020304" pitchFamily="18" charset="0"/>
                <a:ea typeface="仿宋_GB2312" pitchFamily="49" charset="-122"/>
                <a:sym typeface="Wingdings" panose="05000000000000000000" pitchFamily="2" charset="2"/>
              </a:rPr>
              <a:t>A</a:t>
            </a:r>
            <a:r>
              <a:rPr lang="en-US" altLang="zh-CN" sz="2800" dirty="0">
                <a:latin typeface="Times New Roman" panose="02020603050405020304" pitchFamily="18" charset="0"/>
                <a:ea typeface="仿宋_GB2312" pitchFamily="49" charset="-122"/>
                <a:sym typeface="Wingdings" panose="05000000000000000000" pitchFamily="2" charset="2"/>
              </a:rPr>
              <a:t>~</a:t>
            </a:r>
            <a:r>
              <a:rPr lang="en-US" altLang="zh-CN" sz="2800" b="1" i="1" dirty="0">
                <a:latin typeface="Times New Roman" panose="02020603050405020304" pitchFamily="18" charset="0"/>
                <a:ea typeface="仿宋_GB2312" pitchFamily="49" charset="-122"/>
                <a:sym typeface="Wingdings" panose="05000000000000000000" pitchFamily="2" charset="2"/>
              </a:rPr>
              <a:t>B</a:t>
            </a:r>
            <a:r>
              <a:rPr lang="en-US" altLang="zh-CN" sz="2800" dirty="0">
                <a:latin typeface="Times New Roman" panose="02020603050405020304" pitchFamily="18" charset="0"/>
                <a:ea typeface="仿宋_GB2312" pitchFamily="49" charset="-122"/>
                <a:sym typeface="Wingdings" panose="05000000000000000000" pitchFamily="2" charset="2"/>
              </a:rPr>
              <a:t>,</a:t>
            </a:r>
            <a:r>
              <a:rPr lang="zh-CN" altLang="en-US" sz="2800" dirty="0">
                <a:latin typeface="Times New Roman" panose="02020603050405020304" pitchFamily="18" charset="0"/>
                <a:ea typeface="仿宋_GB2312" pitchFamily="49" charset="-122"/>
                <a:sym typeface="Wingdings" panose="05000000000000000000" pitchFamily="2" charset="2"/>
              </a:rPr>
              <a:t>所以</a:t>
            </a:r>
            <a:r>
              <a:rPr lang="en-US" altLang="zh-CN" sz="2800" b="1" i="1" dirty="0">
                <a:latin typeface="Times New Roman" panose="02020603050405020304" pitchFamily="18" charset="0"/>
                <a:ea typeface="仿宋_GB2312" pitchFamily="49" charset="-122"/>
                <a:sym typeface="Wingdings" panose="05000000000000000000" pitchFamily="2" charset="2"/>
              </a:rPr>
              <a:t>B</a:t>
            </a:r>
            <a:r>
              <a:rPr lang="zh-CN" altLang="en-US" sz="2800" dirty="0">
                <a:latin typeface="Times New Roman" panose="02020603050405020304" pitchFamily="18" charset="0"/>
                <a:ea typeface="仿宋_GB2312" pitchFamily="49" charset="-122"/>
                <a:sym typeface="Wingdings" panose="05000000000000000000" pitchFamily="2" charset="2"/>
              </a:rPr>
              <a:t>的主对角线元素是</a:t>
            </a:r>
            <a:r>
              <a:rPr lang="en-US" altLang="zh-CN" sz="2800" b="1" i="1" dirty="0">
                <a:latin typeface="Times New Roman" panose="02020603050405020304" pitchFamily="18" charset="0"/>
                <a:ea typeface="仿宋_GB2312" pitchFamily="49" charset="-122"/>
                <a:sym typeface="Wingdings" panose="05000000000000000000" pitchFamily="2" charset="2"/>
              </a:rPr>
              <a:t>A</a:t>
            </a:r>
            <a:r>
              <a:rPr lang="zh-CN" altLang="en-US" sz="2800" dirty="0">
                <a:latin typeface="Times New Roman" panose="02020603050405020304" pitchFamily="18" charset="0"/>
                <a:ea typeface="仿宋_GB2312" pitchFamily="49" charset="-122"/>
                <a:sym typeface="Wingdings" panose="05000000000000000000" pitchFamily="2" charset="2"/>
              </a:rPr>
              <a:t>的特征值</a:t>
            </a:r>
            <a:r>
              <a:rPr lang="en-US" altLang="zh-CN" sz="2800" dirty="0">
                <a:latin typeface="Times New Roman" panose="02020603050405020304" pitchFamily="18" charset="0"/>
                <a:ea typeface="仿宋_GB2312" pitchFamily="49" charset="-122"/>
                <a:sym typeface="Wingdings" panose="05000000000000000000" pitchFamily="2" charset="2"/>
              </a:rPr>
              <a:t>.</a:t>
            </a:r>
            <a:endParaRPr lang="en-US" altLang="zh-CN" sz="2800" dirty="0">
              <a:latin typeface="Times New Roman" panose="02020603050405020304" pitchFamily="18" charset="0"/>
              <a:ea typeface="仿宋_GB2312" pitchFamily="49" charset="-122"/>
              <a:sym typeface="Wingdings" panose="05000000000000000000" pitchFamily="2" charset="2"/>
            </a:endParaRPr>
          </a:p>
          <a:p>
            <a:pPr marL="0" lvl="0" indent="0" eaLnBrk="1" hangingPunct="1">
              <a:spcBef>
                <a:spcPct val="50000"/>
              </a:spcBef>
              <a:buNone/>
            </a:pPr>
            <a:r>
              <a:rPr lang="zh-CN" altLang="en-US" sz="2800" dirty="0">
                <a:latin typeface="Times New Roman" panose="02020603050405020304" pitchFamily="18" charset="0"/>
                <a:ea typeface="仿宋_GB2312" pitchFamily="49" charset="-122"/>
                <a:sym typeface="Wingdings" panose="05000000000000000000" pitchFamily="2" charset="2"/>
              </a:rPr>
              <a:t>因此有</a:t>
            </a:r>
            <a:endParaRPr lang="zh-CN" altLang="en-US" sz="2800" dirty="0">
              <a:latin typeface="Times New Roman" panose="02020603050405020304" pitchFamily="18" charset="0"/>
              <a:ea typeface="仿宋_GB2312" pitchFamily="49" charset="-122"/>
              <a:sym typeface="Wingdings" panose="05000000000000000000" pitchFamily="2" charset="2"/>
            </a:endParaRPr>
          </a:p>
        </p:txBody>
      </p:sp>
      <p:graphicFrame>
        <p:nvGraphicFramePr>
          <p:cNvPr id="11271" name="Object 7"/>
          <p:cNvGraphicFramePr>
            <a:graphicFrameLocks noChangeAspect="1"/>
          </p:cNvGraphicFramePr>
          <p:nvPr/>
        </p:nvGraphicFramePr>
        <p:xfrm>
          <a:off x="1600200" y="4979988"/>
          <a:ext cx="3676650" cy="1214437"/>
        </p:xfrm>
        <a:graphic>
          <a:graphicData uri="http://schemas.openxmlformats.org/presentationml/2006/ole">
            <mc:AlternateContent xmlns:mc="http://schemas.openxmlformats.org/markup-compatibility/2006">
              <mc:Choice xmlns:v="urn:schemas-microsoft-com:vml" Requires="v">
                <p:oleObj spid="_x0000_s3102" name="" r:id="rId5" imgW="1510665" imgH="497205" progId="Equation.DSMT4">
                  <p:embed/>
                </p:oleObj>
              </mc:Choice>
              <mc:Fallback>
                <p:oleObj name="" r:id="rId5" imgW="1510665" imgH="497205" progId="Equation.DSMT4">
                  <p:embed/>
                  <p:pic>
                    <p:nvPicPr>
                      <p:cNvPr id="0" name="图片 3101"/>
                      <p:cNvPicPr/>
                      <p:nvPr/>
                    </p:nvPicPr>
                    <p:blipFill>
                      <a:blip r:embed="rId6">
                        <a:clrChange>
                          <a:clrFrom>
                            <a:srgbClr val="000000"/>
                          </a:clrFrom>
                          <a:clrTo>
                            <a:srgbClr val="000000"/>
                          </a:clrTo>
                        </a:clrChange>
                      </a:blip>
                      <a:stretch>
                        <a:fillRect/>
                      </a:stretch>
                    </p:blipFill>
                    <p:spPr>
                      <a:xfrm>
                        <a:off x="1600200" y="4979988"/>
                        <a:ext cx="3676650" cy="121443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70">
                                            <p:txEl>
                                              <p:charRg st="0" end="38"/>
                                            </p:txEl>
                                          </p:spTgt>
                                        </p:tgtEl>
                                        <p:attrNameLst>
                                          <p:attrName>style.visibility</p:attrName>
                                        </p:attrNameLst>
                                      </p:cBhvr>
                                      <p:to>
                                        <p:strVal val="visible"/>
                                      </p:to>
                                    </p:set>
                                    <p:animEffect transition="in" filter="wipe(left)">
                                      <p:cBhvr>
                                        <p:cTn id="7" dur="2000"/>
                                        <p:tgtEl>
                                          <p:spTgt spid="11270">
                                            <p:txEl>
                                              <p:charRg st="0" end="3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270">
                                            <p:txEl>
                                              <p:charRg st="38" end="42"/>
                                            </p:txEl>
                                          </p:spTgt>
                                        </p:tgtEl>
                                        <p:attrNameLst>
                                          <p:attrName>style.visibility</p:attrName>
                                        </p:attrNameLst>
                                      </p:cBhvr>
                                      <p:to>
                                        <p:strVal val="visible"/>
                                      </p:to>
                                    </p:set>
                                    <p:animEffect transition="in" filter="wipe(left)">
                                      <p:cBhvr>
                                        <p:cTn id="12" dur="2000"/>
                                        <p:tgtEl>
                                          <p:spTgt spid="11270">
                                            <p:txEl>
                                              <p:charRg st="38" end="4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271"/>
                                        </p:tgtEl>
                                        <p:attrNameLst>
                                          <p:attrName>style.visibility</p:attrName>
                                        </p:attrNameLst>
                                      </p:cBhvr>
                                      <p:to>
                                        <p:strVal val="visible"/>
                                      </p:to>
                                    </p:set>
                                    <p:animEffect transition="in" filter="wipe(left)">
                                      <p:cBhvr>
                                        <p:cTn id="17" dur="20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242" name="Text Box 2"/>
          <p:cNvSpPr txBox="1"/>
          <p:nvPr/>
        </p:nvSpPr>
        <p:spPr>
          <a:xfrm>
            <a:off x="609600" y="1752600"/>
            <a:ext cx="5791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dirty="0">
                <a:latin typeface="Times New Roman" panose="02020603050405020304" pitchFamily="18" charset="0"/>
                <a:ea typeface="仿宋_GB2312" pitchFamily="49" charset="-122"/>
              </a:rPr>
              <a:t>(2) </a:t>
            </a:r>
            <a:r>
              <a:rPr lang="zh-CN" altLang="en-US" sz="2800" dirty="0">
                <a:latin typeface="Times New Roman" panose="02020603050405020304" pitchFamily="18" charset="0"/>
                <a:ea typeface="仿宋_GB2312" pitchFamily="49" charset="-122"/>
              </a:rPr>
              <a:t>由于</a:t>
            </a:r>
            <a:r>
              <a:rPr lang="en-US" altLang="zh-CN" sz="2800" b="1" i="1" dirty="0">
                <a:latin typeface="Times New Roman" panose="02020603050405020304" pitchFamily="18" charset="0"/>
                <a:ea typeface="仿宋_GB2312" pitchFamily="49" charset="-122"/>
              </a:rPr>
              <a:t>A</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B</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所以</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的特征值为</a:t>
            </a:r>
            <a:endParaRPr lang="zh-CN" altLang="en-US" sz="2800" dirty="0">
              <a:latin typeface="Times New Roman" panose="02020603050405020304" pitchFamily="18" charset="0"/>
              <a:ea typeface="仿宋_GB2312" pitchFamily="49" charset="-122"/>
            </a:endParaRPr>
          </a:p>
        </p:txBody>
      </p:sp>
      <p:graphicFrame>
        <p:nvGraphicFramePr>
          <p:cNvPr id="10243" name="Object 3"/>
          <p:cNvGraphicFramePr>
            <a:graphicFrameLocks noChangeAspect="1"/>
          </p:cNvGraphicFramePr>
          <p:nvPr/>
        </p:nvGraphicFramePr>
        <p:xfrm>
          <a:off x="5256213" y="1779588"/>
          <a:ext cx="3657600" cy="568325"/>
        </p:xfrm>
        <a:graphic>
          <a:graphicData uri="http://schemas.openxmlformats.org/presentationml/2006/ole">
            <mc:AlternateContent xmlns:mc="http://schemas.openxmlformats.org/markup-compatibility/2006">
              <mc:Choice xmlns:v="urn:schemas-microsoft-com:vml" Requires="v">
                <p:oleObj spid="_x0000_s3104" name="" r:id="rId1" imgW="1530350" imgH="228600" progId="Equation.DSMT4">
                  <p:embed/>
                </p:oleObj>
              </mc:Choice>
              <mc:Fallback>
                <p:oleObj name="" r:id="rId1" imgW="1530350" imgH="228600" progId="Equation.DSMT4">
                  <p:embed/>
                  <p:pic>
                    <p:nvPicPr>
                      <p:cNvPr id="0" name="图片 3103"/>
                      <p:cNvPicPr/>
                      <p:nvPr/>
                    </p:nvPicPr>
                    <p:blipFill>
                      <a:blip r:embed="rId2">
                        <a:clrChange>
                          <a:clrFrom>
                            <a:srgbClr val="000000"/>
                          </a:clrFrom>
                          <a:clrTo>
                            <a:srgbClr val="000000"/>
                          </a:clrTo>
                        </a:clrChange>
                      </a:blip>
                      <a:stretch>
                        <a:fillRect/>
                      </a:stretch>
                    </p:blipFill>
                    <p:spPr>
                      <a:xfrm>
                        <a:off x="5256213" y="1779588"/>
                        <a:ext cx="3657600" cy="568325"/>
                      </a:xfrm>
                      <a:prstGeom prst="rect">
                        <a:avLst/>
                      </a:prstGeom>
                      <a:noFill/>
                      <a:ln w="38100">
                        <a:noFill/>
                        <a:miter/>
                      </a:ln>
                    </p:spPr>
                  </p:pic>
                </p:oleObj>
              </mc:Fallback>
            </mc:AlternateContent>
          </a:graphicData>
        </a:graphic>
      </p:graphicFrame>
      <p:graphicFrame>
        <p:nvGraphicFramePr>
          <p:cNvPr id="10244" name="Object 4"/>
          <p:cNvGraphicFramePr>
            <a:graphicFrameLocks noChangeAspect="1"/>
          </p:cNvGraphicFramePr>
          <p:nvPr/>
        </p:nvGraphicFramePr>
        <p:xfrm>
          <a:off x="762000" y="2362200"/>
          <a:ext cx="4643438" cy="590550"/>
        </p:xfrm>
        <a:graphic>
          <a:graphicData uri="http://schemas.openxmlformats.org/presentationml/2006/ole">
            <mc:AlternateContent xmlns:mc="http://schemas.openxmlformats.org/markup-compatibility/2006">
              <mc:Choice xmlns:v="urn:schemas-microsoft-com:vml" Requires="v">
                <p:oleObj spid="_x0000_s3110" name="" r:id="rId3" imgW="2067560" imgH="258445" progId="Equation.DSMT4">
                  <p:embed/>
                </p:oleObj>
              </mc:Choice>
              <mc:Fallback>
                <p:oleObj name="" r:id="rId3" imgW="2067560" imgH="258445" progId="Equation.DSMT4">
                  <p:embed/>
                  <p:pic>
                    <p:nvPicPr>
                      <p:cNvPr id="0" name="图片 3109"/>
                      <p:cNvPicPr/>
                      <p:nvPr/>
                    </p:nvPicPr>
                    <p:blipFill>
                      <a:blip r:embed="rId4">
                        <a:clrChange>
                          <a:clrFrom>
                            <a:srgbClr val="000000"/>
                          </a:clrFrom>
                          <a:clrTo>
                            <a:srgbClr val="000000"/>
                          </a:clrTo>
                        </a:clrChange>
                      </a:blip>
                      <a:stretch>
                        <a:fillRect/>
                      </a:stretch>
                    </p:blipFill>
                    <p:spPr>
                      <a:xfrm>
                        <a:off x="762000" y="2362200"/>
                        <a:ext cx="4643438" cy="590550"/>
                      </a:xfrm>
                      <a:prstGeom prst="rect">
                        <a:avLst/>
                      </a:prstGeom>
                      <a:noFill/>
                      <a:ln w="38100">
                        <a:noFill/>
                        <a:miter/>
                      </a:ln>
                    </p:spPr>
                  </p:pic>
                </p:oleObj>
              </mc:Fallback>
            </mc:AlternateContent>
          </a:graphicData>
        </a:graphic>
      </p:graphicFrame>
      <p:graphicFrame>
        <p:nvGraphicFramePr>
          <p:cNvPr id="10245" name="Object 5"/>
          <p:cNvGraphicFramePr>
            <a:graphicFrameLocks noChangeAspect="1"/>
          </p:cNvGraphicFramePr>
          <p:nvPr/>
        </p:nvGraphicFramePr>
        <p:xfrm>
          <a:off x="777875" y="3429000"/>
          <a:ext cx="2894013" cy="1698625"/>
        </p:xfrm>
        <a:graphic>
          <a:graphicData uri="http://schemas.openxmlformats.org/presentationml/2006/ole">
            <mc:AlternateContent xmlns:mc="http://schemas.openxmlformats.org/markup-compatibility/2006">
              <mc:Choice xmlns:v="urn:schemas-microsoft-com:vml" Requires="v">
                <p:oleObj spid="_x0000_s3111" name="" r:id="rId5" imgW="1341755" imgH="735330" progId="Equation.DSMT4">
                  <p:embed/>
                </p:oleObj>
              </mc:Choice>
              <mc:Fallback>
                <p:oleObj name="" r:id="rId5" imgW="1341755" imgH="735330" progId="Equation.DSMT4">
                  <p:embed/>
                  <p:pic>
                    <p:nvPicPr>
                      <p:cNvPr id="0" name="图片 3110"/>
                      <p:cNvPicPr/>
                      <p:nvPr/>
                    </p:nvPicPr>
                    <p:blipFill>
                      <a:blip r:embed="rId6">
                        <a:clrChange>
                          <a:clrFrom>
                            <a:srgbClr val="000000"/>
                          </a:clrFrom>
                          <a:clrTo>
                            <a:srgbClr val="000000"/>
                          </a:clrTo>
                        </a:clrChange>
                      </a:blip>
                      <a:stretch>
                        <a:fillRect/>
                      </a:stretch>
                    </p:blipFill>
                    <p:spPr>
                      <a:xfrm>
                        <a:off x="777875" y="3429000"/>
                        <a:ext cx="2894013" cy="1698625"/>
                      </a:xfrm>
                      <a:prstGeom prst="rect">
                        <a:avLst/>
                      </a:prstGeom>
                      <a:noFill/>
                      <a:ln w="38100">
                        <a:noFill/>
                        <a:miter/>
                      </a:ln>
                    </p:spPr>
                  </p:pic>
                </p:oleObj>
              </mc:Fallback>
            </mc:AlternateContent>
          </a:graphicData>
        </a:graphic>
      </p:graphicFrame>
      <p:sp>
        <p:nvSpPr>
          <p:cNvPr id="10246" name="Text Box 6"/>
          <p:cNvSpPr txBox="1"/>
          <p:nvPr/>
        </p:nvSpPr>
        <p:spPr>
          <a:xfrm>
            <a:off x="3708400" y="4076700"/>
            <a:ext cx="1143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dirty="0">
                <a:latin typeface="Times New Roman" panose="02020603050405020304" pitchFamily="18" charset="0"/>
                <a:ea typeface="仿宋_GB2312" pitchFamily="49" charset="-122"/>
              </a:rPr>
              <a:t>～</a:t>
            </a:r>
            <a:endParaRPr lang="zh-CN" altLang="en-US" sz="2800" dirty="0">
              <a:latin typeface="Times New Roman" panose="02020603050405020304" pitchFamily="18" charset="0"/>
              <a:ea typeface="仿宋_GB2312" pitchFamily="49" charset="-122"/>
            </a:endParaRPr>
          </a:p>
        </p:txBody>
      </p:sp>
      <p:graphicFrame>
        <p:nvGraphicFramePr>
          <p:cNvPr id="10247" name="Object 7"/>
          <p:cNvGraphicFramePr>
            <a:graphicFrameLocks noChangeAspect="1"/>
          </p:cNvGraphicFramePr>
          <p:nvPr/>
        </p:nvGraphicFramePr>
        <p:xfrm>
          <a:off x="4197350" y="3455988"/>
          <a:ext cx="1608138" cy="1704975"/>
        </p:xfrm>
        <a:graphic>
          <a:graphicData uri="http://schemas.openxmlformats.org/presentationml/2006/ole">
            <mc:AlternateContent xmlns:mc="http://schemas.openxmlformats.org/markup-compatibility/2006">
              <mc:Choice xmlns:v="urn:schemas-microsoft-com:vml" Requires="v">
                <p:oleObj spid="_x0000_s3099" name="" r:id="rId7" imgW="715645" imgH="735330" progId="Equation.DSMT4">
                  <p:embed/>
                </p:oleObj>
              </mc:Choice>
              <mc:Fallback>
                <p:oleObj name="" r:id="rId7" imgW="715645" imgH="735330" progId="Equation.DSMT4">
                  <p:embed/>
                  <p:pic>
                    <p:nvPicPr>
                      <p:cNvPr id="0" name="图片 3098"/>
                      <p:cNvPicPr/>
                      <p:nvPr/>
                    </p:nvPicPr>
                    <p:blipFill>
                      <a:blip r:embed="rId8">
                        <a:clrChange>
                          <a:clrFrom>
                            <a:srgbClr val="000000"/>
                          </a:clrFrom>
                          <a:clrTo>
                            <a:srgbClr val="000000"/>
                          </a:clrTo>
                        </a:clrChange>
                      </a:blip>
                      <a:stretch>
                        <a:fillRect/>
                      </a:stretch>
                    </p:blipFill>
                    <p:spPr>
                      <a:xfrm>
                        <a:off x="4197350" y="3455988"/>
                        <a:ext cx="1608138" cy="1704975"/>
                      </a:xfrm>
                      <a:prstGeom prst="rect">
                        <a:avLst/>
                      </a:prstGeom>
                      <a:noFill/>
                      <a:ln w="38100">
                        <a:noFill/>
                        <a:miter/>
                      </a:ln>
                    </p:spPr>
                  </p:pic>
                </p:oleObj>
              </mc:Fallback>
            </mc:AlternateContent>
          </a:graphicData>
        </a:graphic>
      </p:graphicFrame>
      <p:sp>
        <p:nvSpPr>
          <p:cNvPr id="10248" name="Text Box 8"/>
          <p:cNvSpPr txBox="1"/>
          <p:nvPr/>
        </p:nvSpPr>
        <p:spPr>
          <a:xfrm>
            <a:off x="0" y="5715000"/>
            <a:ext cx="3505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dirty="0">
                <a:latin typeface="Times New Roman" panose="02020603050405020304" pitchFamily="18" charset="0"/>
                <a:ea typeface="仿宋_GB2312" pitchFamily="49" charset="-122"/>
              </a:rPr>
              <a:t>得基础解系</a:t>
            </a:r>
            <a:r>
              <a:rPr lang="en-US" altLang="zh-CN" sz="2800" dirty="0">
                <a:latin typeface="Times New Roman" panose="02020603050405020304" pitchFamily="18" charset="0"/>
                <a:ea typeface="仿宋_GB2312" pitchFamily="49" charset="-122"/>
              </a:rPr>
              <a:t>:</a:t>
            </a:r>
            <a:endParaRPr lang="en-US" altLang="zh-CN" sz="2800" dirty="0">
              <a:latin typeface="Times New Roman" panose="02020603050405020304" pitchFamily="18" charset="0"/>
              <a:ea typeface="仿宋_GB2312" pitchFamily="49" charset="-122"/>
            </a:endParaRPr>
          </a:p>
        </p:txBody>
      </p:sp>
      <p:graphicFrame>
        <p:nvGraphicFramePr>
          <p:cNvPr id="10249" name="Object 9"/>
          <p:cNvGraphicFramePr>
            <a:graphicFrameLocks noChangeAspect="1"/>
          </p:cNvGraphicFramePr>
          <p:nvPr/>
        </p:nvGraphicFramePr>
        <p:xfrm>
          <a:off x="1995488" y="5133975"/>
          <a:ext cx="1525587" cy="1643063"/>
        </p:xfrm>
        <a:graphic>
          <a:graphicData uri="http://schemas.openxmlformats.org/presentationml/2006/ole">
            <mc:AlternateContent xmlns:mc="http://schemas.openxmlformats.org/markup-compatibility/2006">
              <mc:Choice xmlns:v="urn:schemas-microsoft-com:vml" Requires="v">
                <p:oleObj spid="_x0000_s3105" name="" r:id="rId9" imgW="675640" imgH="735330" progId="Equation.DSMT4">
                  <p:embed/>
                </p:oleObj>
              </mc:Choice>
              <mc:Fallback>
                <p:oleObj name="" r:id="rId9" imgW="675640" imgH="735330" progId="Equation.DSMT4">
                  <p:embed/>
                  <p:pic>
                    <p:nvPicPr>
                      <p:cNvPr id="0" name="图片 3104"/>
                      <p:cNvPicPr/>
                      <p:nvPr/>
                    </p:nvPicPr>
                    <p:blipFill>
                      <a:blip r:embed="rId10">
                        <a:clrChange>
                          <a:clrFrom>
                            <a:srgbClr val="000000"/>
                          </a:clrFrom>
                          <a:clrTo>
                            <a:srgbClr val="000000"/>
                          </a:clrTo>
                        </a:clrChange>
                      </a:blip>
                      <a:stretch>
                        <a:fillRect/>
                      </a:stretch>
                    </p:blipFill>
                    <p:spPr>
                      <a:xfrm>
                        <a:off x="1995488" y="5133975"/>
                        <a:ext cx="1525587" cy="1643063"/>
                      </a:xfrm>
                      <a:prstGeom prst="rect">
                        <a:avLst/>
                      </a:prstGeom>
                      <a:noFill/>
                      <a:ln w="38100">
                        <a:noFill/>
                        <a:miter/>
                      </a:ln>
                    </p:spPr>
                  </p:pic>
                </p:oleObj>
              </mc:Fallback>
            </mc:AlternateContent>
          </a:graphicData>
        </a:graphic>
      </p:graphicFrame>
      <p:graphicFrame>
        <p:nvGraphicFramePr>
          <p:cNvPr id="10250" name="Object 10"/>
          <p:cNvGraphicFramePr>
            <a:graphicFrameLocks noChangeAspect="1"/>
          </p:cNvGraphicFramePr>
          <p:nvPr/>
        </p:nvGraphicFramePr>
        <p:xfrm>
          <a:off x="195263" y="366713"/>
          <a:ext cx="2768600" cy="1008062"/>
        </p:xfrm>
        <a:graphic>
          <a:graphicData uri="http://schemas.openxmlformats.org/presentationml/2006/ole">
            <mc:AlternateContent xmlns:mc="http://schemas.openxmlformats.org/markup-compatibility/2006">
              <mc:Choice xmlns:v="urn:schemas-microsoft-com:vml" Requires="v">
                <p:oleObj spid="_x0000_s3098" name="" r:id="rId11" imgW="1301750" imgH="467360" progId="Equation.DSMT4">
                  <p:embed/>
                </p:oleObj>
              </mc:Choice>
              <mc:Fallback>
                <p:oleObj name="" r:id="rId11" imgW="1301750" imgH="467360" progId="Equation.DSMT4">
                  <p:embed/>
                  <p:pic>
                    <p:nvPicPr>
                      <p:cNvPr id="0" name="图片 3097"/>
                      <p:cNvPicPr/>
                      <p:nvPr/>
                    </p:nvPicPr>
                    <p:blipFill>
                      <a:blip r:embed="rId12">
                        <a:clrChange>
                          <a:clrFrom>
                            <a:srgbClr val="000000"/>
                          </a:clrFrom>
                          <a:clrTo>
                            <a:srgbClr val="000000"/>
                          </a:clrTo>
                        </a:clrChange>
                      </a:blip>
                      <a:stretch>
                        <a:fillRect/>
                      </a:stretch>
                    </p:blipFill>
                    <p:spPr>
                      <a:xfrm>
                        <a:off x="195263" y="366713"/>
                        <a:ext cx="2768600" cy="1008062"/>
                      </a:xfrm>
                      <a:prstGeom prst="rect">
                        <a:avLst/>
                      </a:prstGeom>
                      <a:noFill/>
                      <a:ln w="38100">
                        <a:noFill/>
                        <a:miter/>
                      </a:ln>
                    </p:spPr>
                  </p:pic>
                </p:oleObj>
              </mc:Fallback>
            </mc:AlternateContent>
          </a:graphicData>
        </a:graphic>
      </p:graphicFrame>
      <p:graphicFrame>
        <p:nvGraphicFramePr>
          <p:cNvPr id="10251" name="Object 11"/>
          <p:cNvGraphicFramePr>
            <a:graphicFrameLocks noChangeAspect="1"/>
          </p:cNvGraphicFramePr>
          <p:nvPr/>
        </p:nvGraphicFramePr>
        <p:xfrm>
          <a:off x="2970213" y="381000"/>
          <a:ext cx="2089150" cy="941388"/>
        </p:xfrm>
        <a:graphic>
          <a:graphicData uri="http://schemas.openxmlformats.org/presentationml/2006/ole">
            <mc:AlternateContent xmlns:mc="http://schemas.openxmlformats.org/markup-compatibility/2006">
              <mc:Choice xmlns:v="urn:schemas-microsoft-com:vml" Requires="v">
                <p:oleObj spid="_x0000_s3100" name="" r:id="rId13" imgW="1053465" imgH="467360" progId="Equation.DSMT4">
                  <p:embed/>
                </p:oleObj>
              </mc:Choice>
              <mc:Fallback>
                <p:oleObj name="" r:id="rId13" imgW="1053465" imgH="467360" progId="Equation.DSMT4">
                  <p:embed/>
                  <p:pic>
                    <p:nvPicPr>
                      <p:cNvPr id="0" name="图片 3099"/>
                      <p:cNvPicPr/>
                      <p:nvPr/>
                    </p:nvPicPr>
                    <p:blipFill>
                      <a:blip r:embed="rId14">
                        <a:clrChange>
                          <a:clrFrom>
                            <a:srgbClr val="000000"/>
                          </a:clrFrom>
                          <a:clrTo>
                            <a:srgbClr val="000000"/>
                          </a:clrTo>
                        </a:clrChange>
                      </a:blip>
                      <a:stretch>
                        <a:fillRect/>
                      </a:stretch>
                    </p:blipFill>
                    <p:spPr>
                      <a:xfrm>
                        <a:off x="2970213" y="381000"/>
                        <a:ext cx="2089150" cy="941388"/>
                      </a:xfrm>
                      <a:prstGeom prst="rect">
                        <a:avLst/>
                      </a:prstGeom>
                      <a:noFill/>
                      <a:ln w="38100">
                        <a:noFill/>
                        <a:miter/>
                      </a:ln>
                    </p:spPr>
                  </p:pic>
                </p:oleObj>
              </mc:Fallback>
            </mc:AlternateContent>
          </a:graphicData>
        </a:graphic>
      </p:graphicFrame>
      <p:sp>
        <p:nvSpPr>
          <p:cNvPr id="10252" name="Text Box 12"/>
          <p:cNvSpPr txBox="1"/>
          <p:nvPr/>
        </p:nvSpPr>
        <p:spPr>
          <a:xfrm>
            <a:off x="762000" y="2895600"/>
            <a:ext cx="237807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latin typeface="Times New Roman" panose="02020603050405020304" pitchFamily="18" charset="0"/>
                <a:ea typeface="仿宋_GB2312" pitchFamily="49" charset="-122"/>
              </a:rPr>
              <a:t>当</a:t>
            </a:r>
            <a:r>
              <a:rPr lang="en-US" altLang="zh-CN" sz="2800" i="1" dirty="0">
                <a:latin typeface="Times New Roman" panose="02020603050405020304" pitchFamily="18" charset="0"/>
                <a:cs typeface="Times New Roman" panose="02020603050405020304" pitchFamily="18" charset="0"/>
              </a:rPr>
              <a:t>λ</a:t>
            </a:r>
            <a:r>
              <a:rPr lang="en-US" altLang="zh-CN" sz="2800" baseline="-25000" dirty="0">
                <a:latin typeface="Times New Roman" panose="02020603050405020304" pitchFamily="18" charset="0"/>
              </a:rPr>
              <a:t>1</a:t>
            </a:r>
            <a:r>
              <a:rPr lang="en-US" altLang="zh-CN" sz="2800" dirty="0">
                <a:latin typeface="Times New Roman" panose="02020603050405020304" pitchFamily="18" charset="0"/>
              </a:rPr>
              <a:t>=-1</a:t>
            </a:r>
            <a:r>
              <a:rPr lang="zh-CN" altLang="en-US" sz="2800" dirty="0">
                <a:latin typeface="Times New Roman" panose="02020603050405020304" pitchFamily="18" charset="0"/>
                <a:ea typeface="仿宋_GB2312" pitchFamily="49" charset="-122"/>
              </a:rPr>
              <a:t>时，由</a:t>
            </a:r>
            <a:endParaRPr lang="zh-CN" altLang="en-US" sz="2800" i="1" dirty="0">
              <a:latin typeface="Times New Roman" panose="02020603050405020304" pitchFamily="18" charset="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50"/>
                                        </p:tgtEl>
                                        <p:attrNameLst>
                                          <p:attrName>style.visibility</p:attrName>
                                        </p:attrNameLst>
                                      </p:cBhvr>
                                      <p:to>
                                        <p:strVal val="visible"/>
                                      </p:to>
                                    </p:set>
                                    <p:animEffect transition="in" filter="wipe(left)">
                                      <p:cBhvr>
                                        <p:cTn id="7" dur="2000"/>
                                        <p:tgtEl>
                                          <p:spTgt spid="102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51"/>
                                        </p:tgtEl>
                                        <p:attrNameLst>
                                          <p:attrName>style.visibility</p:attrName>
                                        </p:attrNameLst>
                                      </p:cBhvr>
                                      <p:to>
                                        <p:strVal val="visible"/>
                                      </p:to>
                                    </p:set>
                                    <p:animEffect transition="in" filter="wipe(left)">
                                      <p:cBhvr>
                                        <p:cTn id="12" dur="2000"/>
                                        <p:tgtEl>
                                          <p:spTgt spid="102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2"/>
                                        </p:tgtEl>
                                        <p:attrNameLst>
                                          <p:attrName>style.visibility</p:attrName>
                                        </p:attrNameLst>
                                      </p:cBhvr>
                                      <p:to>
                                        <p:strVal val="visible"/>
                                      </p:to>
                                    </p:set>
                                    <p:animEffect transition="in" filter="wipe(left)">
                                      <p:cBhvr>
                                        <p:cTn id="17" dur="2000"/>
                                        <p:tgtEl>
                                          <p:spTgt spid="102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243"/>
                                        </p:tgtEl>
                                        <p:attrNameLst>
                                          <p:attrName>style.visibility</p:attrName>
                                        </p:attrNameLst>
                                      </p:cBhvr>
                                      <p:to>
                                        <p:strVal val="visible"/>
                                      </p:to>
                                    </p:set>
                                    <p:animEffect transition="in" filter="wipe(left)">
                                      <p:cBhvr>
                                        <p:cTn id="22" dur="3000"/>
                                        <p:tgtEl>
                                          <p:spTgt spid="102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244"/>
                                        </p:tgtEl>
                                        <p:attrNameLst>
                                          <p:attrName>style.visibility</p:attrName>
                                        </p:attrNameLst>
                                      </p:cBhvr>
                                      <p:to>
                                        <p:strVal val="visible"/>
                                      </p:to>
                                    </p:set>
                                    <p:animEffect transition="in" filter="wipe(left)">
                                      <p:cBhvr>
                                        <p:cTn id="27" dur="2000"/>
                                        <p:tgtEl>
                                          <p:spTgt spid="1024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52"/>
                                        </p:tgtEl>
                                        <p:attrNameLst>
                                          <p:attrName>style.visibility</p:attrName>
                                        </p:attrNameLst>
                                      </p:cBhvr>
                                      <p:to>
                                        <p:strVal val="visible"/>
                                      </p:to>
                                    </p:set>
                                    <p:animEffect transition="in" filter="wipe(left)">
                                      <p:cBhvr>
                                        <p:cTn id="32" dur="2000"/>
                                        <p:tgtEl>
                                          <p:spTgt spid="1025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245"/>
                                        </p:tgtEl>
                                        <p:attrNameLst>
                                          <p:attrName>style.visibility</p:attrName>
                                        </p:attrNameLst>
                                      </p:cBhvr>
                                      <p:to>
                                        <p:strVal val="visible"/>
                                      </p:to>
                                    </p:set>
                                    <p:animEffect transition="in" filter="wipe(left)">
                                      <p:cBhvr>
                                        <p:cTn id="37" dur="2000"/>
                                        <p:tgtEl>
                                          <p:spTgt spid="1024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246"/>
                                        </p:tgtEl>
                                        <p:attrNameLst>
                                          <p:attrName>style.visibility</p:attrName>
                                        </p:attrNameLst>
                                      </p:cBhvr>
                                      <p:to>
                                        <p:strVal val="visible"/>
                                      </p:to>
                                    </p:set>
                                    <p:animEffect transition="in" filter="wipe(left)">
                                      <p:cBhvr>
                                        <p:cTn id="42" dur="2000"/>
                                        <p:tgtEl>
                                          <p:spTgt spid="1024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247"/>
                                        </p:tgtEl>
                                        <p:attrNameLst>
                                          <p:attrName>style.visibility</p:attrName>
                                        </p:attrNameLst>
                                      </p:cBhvr>
                                      <p:to>
                                        <p:strVal val="visible"/>
                                      </p:to>
                                    </p:set>
                                    <p:animEffect transition="in" filter="wipe(left)">
                                      <p:cBhvr>
                                        <p:cTn id="47" dur="2000"/>
                                        <p:tgtEl>
                                          <p:spTgt spid="1024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248"/>
                                        </p:tgtEl>
                                        <p:attrNameLst>
                                          <p:attrName>style.visibility</p:attrName>
                                        </p:attrNameLst>
                                      </p:cBhvr>
                                      <p:to>
                                        <p:strVal val="visible"/>
                                      </p:to>
                                    </p:set>
                                    <p:animEffect transition="in" filter="wipe(left)">
                                      <p:cBhvr>
                                        <p:cTn id="52" dur="2000"/>
                                        <p:tgtEl>
                                          <p:spTgt spid="1024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0249"/>
                                        </p:tgtEl>
                                        <p:attrNameLst>
                                          <p:attrName>style.visibility</p:attrName>
                                        </p:attrNameLst>
                                      </p:cBhvr>
                                      <p:to>
                                        <p:strVal val="visible"/>
                                      </p:to>
                                    </p:set>
                                    <p:animEffect transition="in" filter="wipe(left)">
                                      <p:cBhvr>
                                        <p:cTn id="57" dur="2000"/>
                                        <p:tgtEl>
                                          <p:spTgt spid="10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6" grpId="0"/>
      <p:bldP spid="10248" grpId="0"/>
      <p:bldP spid="10252"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218" name="Rectangle 2"/>
          <p:cNvSpPr/>
          <p:nvPr/>
        </p:nvSpPr>
        <p:spPr>
          <a:xfrm>
            <a:off x="3733800" y="1143000"/>
            <a:ext cx="53975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latin typeface="Times New Roman" panose="02020603050405020304" pitchFamily="18" charset="0"/>
                <a:ea typeface="仿宋_GB2312" pitchFamily="49" charset="-122"/>
              </a:rPr>
              <a:t>～</a:t>
            </a:r>
            <a:endParaRPr lang="zh-CN" altLang="en-US" sz="2800" dirty="0">
              <a:latin typeface="Times New Roman" panose="02020603050405020304" pitchFamily="18" charset="0"/>
              <a:ea typeface="仿宋_GB2312" pitchFamily="49" charset="-122"/>
            </a:endParaRPr>
          </a:p>
        </p:txBody>
      </p:sp>
      <p:graphicFrame>
        <p:nvGraphicFramePr>
          <p:cNvPr id="9219" name="Object 3"/>
          <p:cNvGraphicFramePr>
            <a:graphicFrameLocks noChangeAspect="1"/>
          </p:cNvGraphicFramePr>
          <p:nvPr/>
        </p:nvGraphicFramePr>
        <p:xfrm>
          <a:off x="4343400" y="588963"/>
          <a:ext cx="1935163" cy="1622425"/>
        </p:xfrm>
        <a:graphic>
          <a:graphicData uri="http://schemas.openxmlformats.org/presentationml/2006/ole">
            <mc:AlternateContent xmlns:mc="http://schemas.openxmlformats.org/markup-compatibility/2006">
              <mc:Choice xmlns:v="urn:schemas-microsoft-com:vml" Requires="v">
                <p:oleObj spid="_x0000_s3106" name="" r:id="rId1" imgW="835025" imgH="735330" progId="Equation.DSMT4">
                  <p:embed/>
                </p:oleObj>
              </mc:Choice>
              <mc:Fallback>
                <p:oleObj name="" r:id="rId1" imgW="835025" imgH="735330" progId="Equation.DSMT4">
                  <p:embed/>
                  <p:pic>
                    <p:nvPicPr>
                      <p:cNvPr id="0" name="图片 3105"/>
                      <p:cNvPicPr/>
                      <p:nvPr/>
                    </p:nvPicPr>
                    <p:blipFill>
                      <a:blip r:embed="rId2">
                        <a:clrChange>
                          <a:clrFrom>
                            <a:srgbClr val="000000"/>
                          </a:clrFrom>
                          <a:clrTo>
                            <a:srgbClr val="000000"/>
                          </a:clrTo>
                        </a:clrChange>
                      </a:blip>
                      <a:stretch>
                        <a:fillRect/>
                      </a:stretch>
                    </p:blipFill>
                    <p:spPr>
                      <a:xfrm>
                        <a:off x="4343400" y="588963"/>
                        <a:ext cx="1935163" cy="1622425"/>
                      </a:xfrm>
                      <a:prstGeom prst="rect">
                        <a:avLst/>
                      </a:prstGeom>
                      <a:noFill/>
                      <a:ln w="38100">
                        <a:noFill/>
                        <a:miter/>
                      </a:ln>
                    </p:spPr>
                  </p:pic>
                </p:oleObj>
              </mc:Fallback>
            </mc:AlternateContent>
          </a:graphicData>
        </a:graphic>
      </p:graphicFrame>
      <p:sp>
        <p:nvSpPr>
          <p:cNvPr id="9220" name="Rectangle 4"/>
          <p:cNvSpPr/>
          <p:nvPr/>
        </p:nvSpPr>
        <p:spPr>
          <a:xfrm>
            <a:off x="0" y="2743200"/>
            <a:ext cx="206057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dirty="0">
                <a:latin typeface="Times New Roman" panose="02020603050405020304" pitchFamily="18" charset="0"/>
                <a:ea typeface="仿宋_GB2312" pitchFamily="49" charset="-122"/>
              </a:rPr>
              <a:t>得基础解系</a:t>
            </a:r>
            <a:r>
              <a:rPr lang="en-US" altLang="zh-CN" sz="2800" dirty="0">
                <a:latin typeface="Times New Roman" panose="02020603050405020304" pitchFamily="18" charset="0"/>
                <a:ea typeface="仿宋_GB2312" pitchFamily="49" charset="-122"/>
              </a:rPr>
              <a:t>:</a:t>
            </a:r>
            <a:endParaRPr lang="en-US" altLang="zh-CN" sz="2800" dirty="0">
              <a:latin typeface="Times New Roman" panose="02020603050405020304" pitchFamily="18" charset="0"/>
              <a:ea typeface="仿宋_GB2312" pitchFamily="49" charset="-122"/>
            </a:endParaRPr>
          </a:p>
        </p:txBody>
      </p:sp>
      <p:graphicFrame>
        <p:nvGraphicFramePr>
          <p:cNvPr id="9221" name="Object 5"/>
          <p:cNvGraphicFramePr>
            <a:graphicFrameLocks noChangeAspect="1"/>
          </p:cNvGraphicFramePr>
          <p:nvPr/>
        </p:nvGraphicFramePr>
        <p:xfrm>
          <a:off x="2043113" y="2209800"/>
          <a:ext cx="1439862" cy="1679575"/>
        </p:xfrm>
        <a:graphic>
          <a:graphicData uri="http://schemas.openxmlformats.org/presentationml/2006/ole">
            <mc:AlternateContent xmlns:mc="http://schemas.openxmlformats.org/markup-compatibility/2006">
              <mc:Choice xmlns:v="urn:schemas-microsoft-com:vml" Requires="v">
                <p:oleObj spid="_x0000_s3101" name="" r:id="rId3" imgW="626110" imgH="735330" progId="Equation.DSMT4">
                  <p:embed/>
                </p:oleObj>
              </mc:Choice>
              <mc:Fallback>
                <p:oleObj name="" r:id="rId3" imgW="626110" imgH="735330" progId="Equation.DSMT4">
                  <p:embed/>
                  <p:pic>
                    <p:nvPicPr>
                      <p:cNvPr id="0" name="图片 3100"/>
                      <p:cNvPicPr/>
                      <p:nvPr/>
                    </p:nvPicPr>
                    <p:blipFill>
                      <a:blip r:embed="rId4">
                        <a:clrChange>
                          <a:clrFrom>
                            <a:srgbClr val="000000"/>
                          </a:clrFrom>
                          <a:clrTo>
                            <a:srgbClr val="000000"/>
                          </a:clrTo>
                        </a:clrChange>
                      </a:blip>
                      <a:stretch>
                        <a:fillRect/>
                      </a:stretch>
                    </p:blipFill>
                    <p:spPr>
                      <a:xfrm>
                        <a:off x="2043113" y="2209800"/>
                        <a:ext cx="1439862" cy="1679575"/>
                      </a:xfrm>
                      <a:prstGeom prst="rect">
                        <a:avLst/>
                      </a:prstGeom>
                      <a:noFill/>
                      <a:ln w="38100">
                        <a:noFill/>
                        <a:miter/>
                      </a:ln>
                    </p:spPr>
                  </p:pic>
                </p:oleObj>
              </mc:Fallback>
            </mc:AlternateContent>
          </a:graphicData>
        </a:graphic>
      </p:graphicFrame>
      <p:graphicFrame>
        <p:nvGraphicFramePr>
          <p:cNvPr id="9222" name="Object 6"/>
          <p:cNvGraphicFramePr>
            <a:graphicFrameLocks noChangeAspect="1"/>
          </p:cNvGraphicFramePr>
          <p:nvPr/>
        </p:nvGraphicFramePr>
        <p:xfrm>
          <a:off x="276225" y="4664075"/>
          <a:ext cx="3016250" cy="1770063"/>
        </p:xfrm>
        <a:graphic>
          <a:graphicData uri="http://schemas.openxmlformats.org/presentationml/2006/ole">
            <mc:AlternateContent xmlns:mc="http://schemas.openxmlformats.org/markup-compatibility/2006">
              <mc:Choice xmlns:v="urn:schemas-microsoft-com:vml" Requires="v">
                <p:oleObj spid="_x0000_s3108" name="" r:id="rId5" imgW="1341755" imgH="735330" progId="Equation.DSMT4">
                  <p:embed/>
                </p:oleObj>
              </mc:Choice>
              <mc:Fallback>
                <p:oleObj name="" r:id="rId5" imgW="1341755" imgH="735330" progId="Equation.DSMT4">
                  <p:embed/>
                  <p:pic>
                    <p:nvPicPr>
                      <p:cNvPr id="0" name="图片 3107"/>
                      <p:cNvPicPr/>
                      <p:nvPr/>
                    </p:nvPicPr>
                    <p:blipFill>
                      <a:blip r:embed="rId6">
                        <a:clrChange>
                          <a:clrFrom>
                            <a:srgbClr val="000000"/>
                          </a:clrFrom>
                          <a:clrTo>
                            <a:srgbClr val="000000"/>
                          </a:clrTo>
                        </a:clrChange>
                      </a:blip>
                      <a:stretch>
                        <a:fillRect/>
                      </a:stretch>
                    </p:blipFill>
                    <p:spPr>
                      <a:xfrm>
                        <a:off x="276225" y="4664075"/>
                        <a:ext cx="3016250" cy="1770063"/>
                      </a:xfrm>
                      <a:prstGeom prst="rect">
                        <a:avLst/>
                      </a:prstGeom>
                      <a:noFill/>
                      <a:ln w="38100">
                        <a:noFill/>
                        <a:miter/>
                      </a:ln>
                    </p:spPr>
                  </p:pic>
                </p:oleObj>
              </mc:Fallback>
            </mc:AlternateContent>
          </a:graphicData>
        </a:graphic>
      </p:graphicFrame>
      <p:sp>
        <p:nvSpPr>
          <p:cNvPr id="9223" name="Rectangle 7"/>
          <p:cNvSpPr/>
          <p:nvPr/>
        </p:nvSpPr>
        <p:spPr>
          <a:xfrm>
            <a:off x="3200400" y="5334000"/>
            <a:ext cx="5397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latin typeface="Times New Roman" panose="02020603050405020304" pitchFamily="18" charset="0"/>
                <a:ea typeface="仿宋_GB2312" pitchFamily="49" charset="-122"/>
              </a:rPr>
              <a:t>～</a:t>
            </a:r>
            <a:endParaRPr lang="zh-CN" altLang="en-US" sz="2800" dirty="0">
              <a:latin typeface="Times New Roman" panose="02020603050405020304" pitchFamily="18" charset="0"/>
              <a:ea typeface="仿宋_GB2312" pitchFamily="49" charset="-122"/>
            </a:endParaRPr>
          </a:p>
        </p:txBody>
      </p:sp>
      <p:graphicFrame>
        <p:nvGraphicFramePr>
          <p:cNvPr id="9224" name="Object 8"/>
          <p:cNvGraphicFramePr>
            <a:graphicFrameLocks noChangeAspect="1"/>
          </p:cNvGraphicFramePr>
          <p:nvPr/>
        </p:nvGraphicFramePr>
        <p:xfrm>
          <a:off x="3625850" y="4672013"/>
          <a:ext cx="1776413" cy="1757362"/>
        </p:xfrm>
        <a:graphic>
          <a:graphicData uri="http://schemas.openxmlformats.org/presentationml/2006/ole">
            <mc:AlternateContent xmlns:mc="http://schemas.openxmlformats.org/markup-compatibility/2006">
              <mc:Choice xmlns:v="urn:schemas-microsoft-com:vml" Requires="v">
                <p:oleObj spid="_x0000_s3107" name="" r:id="rId7" imgW="775335" imgH="735330" progId="Equation.DSMT4">
                  <p:embed/>
                </p:oleObj>
              </mc:Choice>
              <mc:Fallback>
                <p:oleObj name="" r:id="rId7" imgW="775335" imgH="735330" progId="Equation.DSMT4">
                  <p:embed/>
                  <p:pic>
                    <p:nvPicPr>
                      <p:cNvPr id="0" name="图片 3106"/>
                      <p:cNvPicPr/>
                      <p:nvPr/>
                    </p:nvPicPr>
                    <p:blipFill>
                      <a:blip r:embed="rId8">
                        <a:clrChange>
                          <a:clrFrom>
                            <a:srgbClr val="000000"/>
                          </a:clrFrom>
                          <a:clrTo>
                            <a:srgbClr val="000000"/>
                          </a:clrTo>
                        </a:clrChange>
                      </a:blip>
                      <a:stretch>
                        <a:fillRect/>
                      </a:stretch>
                    </p:blipFill>
                    <p:spPr>
                      <a:xfrm>
                        <a:off x="3625850" y="4672013"/>
                        <a:ext cx="1776413" cy="1757362"/>
                      </a:xfrm>
                      <a:prstGeom prst="rect">
                        <a:avLst/>
                      </a:prstGeom>
                      <a:noFill/>
                      <a:ln w="38100">
                        <a:noFill/>
                        <a:miter/>
                      </a:ln>
                    </p:spPr>
                  </p:pic>
                </p:oleObj>
              </mc:Fallback>
            </mc:AlternateContent>
          </a:graphicData>
        </a:graphic>
      </p:graphicFrame>
      <p:sp>
        <p:nvSpPr>
          <p:cNvPr id="9225" name="Rectangle 9"/>
          <p:cNvSpPr/>
          <p:nvPr/>
        </p:nvSpPr>
        <p:spPr>
          <a:xfrm>
            <a:off x="5562600" y="5334000"/>
            <a:ext cx="206057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latin typeface="Times New Roman" panose="02020603050405020304" pitchFamily="18" charset="0"/>
                <a:ea typeface="仿宋_GB2312" pitchFamily="49" charset="-122"/>
              </a:rPr>
              <a:t>得基础解系</a:t>
            </a:r>
            <a:r>
              <a:rPr lang="en-US" altLang="zh-CN" sz="2800" dirty="0">
                <a:latin typeface="Times New Roman" panose="02020603050405020304" pitchFamily="18" charset="0"/>
                <a:ea typeface="仿宋_GB2312" pitchFamily="49" charset="-122"/>
              </a:rPr>
              <a:t>:</a:t>
            </a:r>
            <a:endParaRPr lang="en-US" altLang="zh-CN" sz="2800" dirty="0">
              <a:latin typeface="Times New Roman" panose="02020603050405020304" pitchFamily="18" charset="0"/>
              <a:ea typeface="仿宋_GB2312" pitchFamily="49" charset="-122"/>
            </a:endParaRPr>
          </a:p>
        </p:txBody>
      </p:sp>
      <p:graphicFrame>
        <p:nvGraphicFramePr>
          <p:cNvPr id="9226" name="Object 10"/>
          <p:cNvGraphicFramePr>
            <a:graphicFrameLocks noChangeAspect="1"/>
          </p:cNvGraphicFramePr>
          <p:nvPr/>
        </p:nvGraphicFramePr>
        <p:xfrm>
          <a:off x="7483475" y="4724400"/>
          <a:ext cx="1495425" cy="1646238"/>
        </p:xfrm>
        <a:graphic>
          <a:graphicData uri="http://schemas.openxmlformats.org/presentationml/2006/ole">
            <mc:AlternateContent xmlns:mc="http://schemas.openxmlformats.org/markup-compatibility/2006">
              <mc:Choice xmlns:v="urn:schemas-microsoft-com:vml" Requires="v">
                <p:oleObj spid="_x0000_s3127" name="" r:id="rId9" imgW="695960" imgH="735330" progId="Equation.DSMT4">
                  <p:embed/>
                </p:oleObj>
              </mc:Choice>
              <mc:Fallback>
                <p:oleObj name="" r:id="rId9" imgW="695960" imgH="735330" progId="Equation.DSMT4">
                  <p:embed/>
                  <p:pic>
                    <p:nvPicPr>
                      <p:cNvPr id="0" name="图片 3126"/>
                      <p:cNvPicPr/>
                      <p:nvPr/>
                    </p:nvPicPr>
                    <p:blipFill>
                      <a:blip r:embed="rId10">
                        <a:clrChange>
                          <a:clrFrom>
                            <a:srgbClr val="000000"/>
                          </a:clrFrom>
                          <a:clrTo>
                            <a:srgbClr val="000000"/>
                          </a:clrTo>
                        </a:clrChange>
                      </a:blip>
                      <a:stretch>
                        <a:fillRect/>
                      </a:stretch>
                    </p:blipFill>
                    <p:spPr>
                      <a:xfrm>
                        <a:off x="7483475" y="4724400"/>
                        <a:ext cx="1495425" cy="1646238"/>
                      </a:xfrm>
                      <a:prstGeom prst="rect">
                        <a:avLst/>
                      </a:prstGeom>
                      <a:noFill/>
                      <a:ln w="38100">
                        <a:noFill/>
                        <a:miter/>
                      </a:ln>
                    </p:spPr>
                  </p:pic>
                </p:oleObj>
              </mc:Fallback>
            </mc:AlternateContent>
          </a:graphicData>
        </a:graphic>
      </p:graphicFrame>
      <p:graphicFrame>
        <p:nvGraphicFramePr>
          <p:cNvPr id="9227" name="Object 11"/>
          <p:cNvGraphicFramePr>
            <a:graphicFrameLocks noChangeAspect="1"/>
          </p:cNvGraphicFramePr>
          <p:nvPr/>
        </p:nvGraphicFramePr>
        <p:xfrm>
          <a:off x="501650" y="576263"/>
          <a:ext cx="3275013" cy="1620837"/>
        </p:xfrm>
        <a:graphic>
          <a:graphicData uri="http://schemas.openxmlformats.org/presentationml/2006/ole">
            <mc:AlternateContent xmlns:mc="http://schemas.openxmlformats.org/markup-compatibility/2006">
              <mc:Choice xmlns:v="urn:schemas-microsoft-com:vml" Requires="v">
                <p:oleObj spid="_x0000_s3132" name="" r:id="rId11" imgW="1590040" imgH="735330" progId="Equation.DSMT4">
                  <p:embed/>
                </p:oleObj>
              </mc:Choice>
              <mc:Fallback>
                <p:oleObj name="" r:id="rId11" imgW="1590040" imgH="735330" progId="Equation.DSMT4">
                  <p:embed/>
                  <p:pic>
                    <p:nvPicPr>
                      <p:cNvPr id="0" name="图片 3131"/>
                      <p:cNvPicPr/>
                      <p:nvPr/>
                    </p:nvPicPr>
                    <p:blipFill>
                      <a:blip r:embed="rId12">
                        <a:clrChange>
                          <a:clrFrom>
                            <a:srgbClr val="000000"/>
                          </a:clrFrom>
                          <a:clrTo>
                            <a:srgbClr val="000000"/>
                          </a:clrTo>
                        </a:clrChange>
                      </a:blip>
                      <a:stretch>
                        <a:fillRect/>
                      </a:stretch>
                    </p:blipFill>
                    <p:spPr>
                      <a:xfrm>
                        <a:off x="501650" y="576263"/>
                        <a:ext cx="3275013" cy="1620837"/>
                      </a:xfrm>
                      <a:prstGeom prst="rect">
                        <a:avLst/>
                      </a:prstGeom>
                      <a:noFill/>
                      <a:ln w="38100">
                        <a:noFill/>
                        <a:miter/>
                      </a:ln>
                    </p:spPr>
                  </p:pic>
                </p:oleObj>
              </mc:Fallback>
            </mc:AlternateContent>
          </a:graphicData>
        </a:graphic>
      </p:graphicFrame>
      <p:sp>
        <p:nvSpPr>
          <p:cNvPr id="9228" name="Text Box 12"/>
          <p:cNvSpPr txBox="1"/>
          <p:nvPr/>
        </p:nvSpPr>
        <p:spPr>
          <a:xfrm>
            <a:off x="685800" y="0"/>
            <a:ext cx="232092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latin typeface="Times New Roman" panose="02020603050405020304" pitchFamily="18" charset="0"/>
                <a:ea typeface="仿宋_GB2312" pitchFamily="49" charset="-122"/>
              </a:rPr>
              <a:t>当</a:t>
            </a:r>
            <a:r>
              <a:rPr lang="en-US" altLang="zh-CN" sz="2800" i="1" dirty="0">
                <a:latin typeface="Times New Roman" panose="02020603050405020304" pitchFamily="18" charset="0"/>
                <a:ea typeface="仿宋_GB2312" pitchFamily="49" charset="-122"/>
              </a:rPr>
              <a:t>λ</a:t>
            </a:r>
            <a:r>
              <a:rPr lang="en-US" altLang="zh-CN" sz="2800" baseline="-25000" dirty="0">
                <a:latin typeface="Times New Roman" panose="02020603050405020304" pitchFamily="18" charset="0"/>
                <a:ea typeface="仿宋_GB2312" pitchFamily="49" charset="-122"/>
              </a:rPr>
              <a:t>2 </a:t>
            </a:r>
            <a:r>
              <a:rPr lang="zh-CN" altLang="en-US" sz="2800" dirty="0">
                <a:latin typeface="Times New Roman" panose="02020603050405020304" pitchFamily="18" charset="0"/>
                <a:ea typeface="仿宋_GB2312" pitchFamily="49" charset="-122"/>
              </a:rPr>
              <a:t>＝</a:t>
            </a:r>
            <a:r>
              <a:rPr lang="en-US" altLang="zh-CN" sz="2800" dirty="0">
                <a:latin typeface="Times New Roman" panose="02020603050405020304" pitchFamily="18" charset="0"/>
                <a:ea typeface="仿宋_GB2312" pitchFamily="49" charset="-122"/>
              </a:rPr>
              <a:t>2</a:t>
            </a:r>
            <a:r>
              <a:rPr lang="zh-CN" altLang="en-US" sz="2800" dirty="0">
                <a:latin typeface="Times New Roman" panose="02020603050405020304" pitchFamily="18" charset="0"/>
                <a:ea typeface="仿宋_GB2312" pitchFamily="49" charset="-122"/>
              </a:rPr>
              <a:t>时，</a:t>
            </a:r>
            <a:endParaRPr lang="zh-CN" altLang="en-US" sz="2800" dirty="0">
              <a:latin typeface="Times New Roman" panose="02020603050405020304" pitchFamily="18" charset="0"/>
              <a:ea typeface="仿宋_GB2312" pitchFamily="49" charset="-122"/>
            </a:endParaRPr>
          </a:p>
        </p:txBody>
      </p:sp>
      <p:sp>
        <p:nvSpPr>
          <p:cNvPr id="9229" name="Text Box 13"/>
          <p:cNvSpPr txBox="1"/>
          <p:nvPr/>
        </p:nvSpPr>
        <p:spPr>
          <a:xfrm>
            <a:off x="609600" y="3886200"/>
            <a:ext cx="2439988"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latin typeface="Times New Roman" panose="02020603050405020304" pitchFamily="18" charset="0"/>
                <a:ea typeface="仿宋_GB2312" pitchFamily="49" charset="-122"/>
              </a:rPr>
              <a:t>当</a:t>
            </a:r>
            <a:r>
              <a:rPr lang="en-US" altLang="zh-CN" sz="2800" i="1" dirty="0">
                <a:latin typeface="Times New Roman" panose="02020603050405020304" pitchFamily="18" charset="0"/>
                <a:ea typeface="仿宋_GB2312" pitchFamily="49" charset="-122"/>
              </a:rPr>
              <a:t>λ</a:t>
            </a:r>
            <a:r>
              <a:rPr lang="en-US" altLang="zh-CN" sz="2800" baseline="-25000" dirty="0">
                <a:latin typeface="Times New Roman" panose="02020603050405020304" pitchFamily="18" charset="0"/>
                <a:ea typeface="仿宋_GB2312" pitchFamily="49" charset="-122"/>
              </a:rPr>
              <a:t>3 </a:t>
            </a:r>
            <a:r>
              <a:rPr lang="zh-CN" altLang="en-US" sz="2800" dirty="0">
                <a:latin typeface="Times New Roman" panose="02020603050405020304" pitchFamily="18" charset="0"/>
                <a:ea typeface="仿宋_GB2312" pitchFamily="49" charset="-122"/>
              </a:rPr>
              <a:t>＝</a:t>
            </a:r>
            <a:r>
              <a:rPr lang="en-US" altLang="zh-CN" sz="2800" dirty="0">
                <a:latin typeface="Times New Roman" panose="02020603050405020304" pitchFamily="18" charset="0"/>
                <a:ea typeface="仿宋_GB2312" pitchFamily="49" charset="-122"/>
              </a:rPr>
              <a:t>-2</a:t>
            </a:r>
            <a:r>
              <a:rPr lang="zh-CN" altLang="en-US" sz="2800" dirty="0">
                <a:latin typeface="Times New Roman" panose="02020603050405020304" pitchFamily="18" charset="0"/>
                <a:ea typeface="仿宋_GB2312" pitchFamily="49" charset="-122"/>
              </a:rPr>
              <a:t>时，</a:t>
            </a:r>
            <a:endParaRPr lang="zh-CN" altLang="en-US" sz="2800" dirty="0">
              <a:latin typeface="Times New Roman" panose="02020603050405020304" pitchFamily="18" charset="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28"/>
                                        </p:tgtEl>
                                        <p:attrNameLst>
                                          <p:attrName>style.visibility</p:attrName>
                                        </p:attrNameLst>
                                      </p:cBhvr>
                                      <p:to>
                                        <p:strVal val="visible"/>
                                      </p:to>
                                    </p:set>
                                    <p:animEffect transition="in" filter="wipe(left)">
                                      <p:cBhvr>
                                        <p:cTn id="7" dur="2000"/>
                                        <p:tgtEl>
                                          <p:spTgt spid="92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27"/>
                                        </p:tgtEl>
                                        <p:attrNameLst>
                                          <p:attrName>style.visibility</p:attrName>
                                        </p:attrNameLst>
                                      </p:cBhvr>
                                      <p:to>
                                        <p:strVal val="visible"/>
                                      </p:to>
                                    </p:set>
                                    <p:animEffect transition="in" filter="wipe(left)">
                                      <p:cBhvr>
                                        <p:cTn id="12" dur="2000"/>
                                        <p:tgtEl>
                                          <p:spTgt spid="92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18"/>
                                        </p:tgtEl>
                                        <p:attrNameLst>
                                          <p:attrName>style.visibility</p:attrName>
                                        </p:attrNameLst>
                                      </p:cBhvr>
                                      <p:to>
                                        <p:strVal val="visible"/>
                                      </p:to>
                                    </p:set>
                                    <p:animEffect transition="in" filter="wipe(left)">
                                      <p:cBhvr>
                                        <p:cTn id="17" dur="2000"/>
                                        <p:tgtEl>
                                          <p:spTgt spid="92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219"/>
                                        </p:tgtEl>
                                        <p:attrNameLst>
                                          <p:attrName>style.visibility</p:attrName>
                                        </p:attrNameLst>
                                      </p:cBhvr>
                                      <p:to>
                                        <p:strVal val="visible"/>
                                      </p:to>
                                    </p:set>
                                    <p:animEffect transition="in" filter="wipe(left)">
                                      <p:cBhvr>
                                        <p:cTn id="22" dur="2000"/>
                                        <p:tgtEl>
                                          <p:spTgt spid="92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220"/>
                                        </p:tgtEl>
                                        <p:attrNameLst>
                                          <p:attrName>style.visibility</p:attrName>
                                        </p:attrNameLst>
                                      </p:cBhvr>
                                      <p:to>
                                        <p:strVal val="visible"/>
                                      </p:to>
                                    </p:set>
                                    <p:animEffect transition="in" filter="wipe(left)">
                                      <p:cBhvr>
                                        <p:cTn id="27" dur="2000"/>
                                        <p:tgtEl>
                                          <p:spTgt spid="92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221"/>
                                        </p:tgtEl>
                                        <p:attrNameLst>
                                          <p:attrName>style.visibility</p:attrName>
                                        </p:attrNameLst>
                                      </p:cBhvr>
                                      <p:to>
                                        <p:strVal val="visible"/>
                                      </p:to>
                                    </p:set>
                                    <p:animEffect transition="in" filter="wipe(left)">
                                      <p:cBhvr>
                                        <p:cTn id="32" dur="2000"/>
                                        <p:tgtEl>
                                          <p:spTgt spid="92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229"/>
                                        </p:tgtEl>
                                        <p:attrNameLst>
                                          <p:attrName>style.visibility</p:attrName>
                                        </p:attrNameLst>
                                      </p:cBhvr>
                                      <p:to>
                                        <p:strVal val="visible"/>
                                      </p:to>
                                    </p:set>
                                    <p:animEffect transition="in" filter="wipe(left)">
                                      <p:cBhvr>
                                        <p:cTn id="37" dur="2000"/>
                                        <p:tgtEl>
                                          <p:spTgt spid="92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222"/>
                                        </p:tgtEl>
                                        <p:attrNameLst>
                                          <p:attrName>style.visibility</p:attrName>
                                        </p:attrNameLst>
                                      </p:cBhvr>
                                      <p:to>
                                        <p:strVal val="visible"/>
                                      </p:to>
                                    </p:set>
                                    <p:animEffect transition="in" filter="wipe(left)">
                                      <p:cBhvr>
                                        <p:cTn id="42" dur="2000"/>
                                        <p:tgtEl>
                                          <p:spTgt spid="92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223"/>
                                        </p:tgtEl>
                                        <p:attrNameLst>
                                          <p:attrName>style.visibility</p:attrName>
                                        </p:attrNameLst>
                                      </p:cBhvr>
                                      <p:to>
                                        <p:strVal val="visible"/>
                                      </p:to>
                                    </p:set>
                                    <p:animEffect transition="in" filter="wipe(left)">
                                      <p:cBhvr>
                                        <p:cTn id="47" dur="2000"/>
                                        <p:tgtEl>
                                          <p:spTgt spid="922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224"/>
                                        </p:tgtEl>
                                        <p:attrNameLst>
                                          <p:attrName>style.visibility</p:attrName>
                                        </p:attrNameLst>
                                      </p:cBhvr>
                                      <p:to>
                                        <p:strVal val="visible"/>
                                      </p:to>
                                    </p:set>
                                    <p:animEffect transition="in" filter="wipe(left)">
                                      <p:cBhvr>
                                        <p:cTn id="52" dur="2000"/>
                                        <p:tgtEl>
                                          <p:spTgt spid="922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225"/>
                                        </p:tgtEl>
                                        <p:attrNameLst>
                                          <p:attrName>style.visibility</p:attrName>
                                        </p:attrNameLst>
                                      </p:cBhvr>
                                      <p:to>
                                        <p:strVal val="visible"/>
                                      </p:to>
                                    </p:set>
                                    <p:animEffect transition="in" filter="wipe(left)">
                                      <p:cBhvr>
                                        <p:cTn id="57" dur="2000"/>
                                        <p:tgtEl>
                                          <p:spTgt spid="922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226"/>
                                        </p:tgtEl>
                                        <p:attrNameLst>
                                          <p:attrName>style.visibility</p:attrName>
                                        </p:attrNameLst>
                                      </p:cBhvr>
                                      <p:to>
                                        <p:strVal val="visible"/>
                                      </p:to>
                                    </p:set>
                                    <p:animEffect transition="in" filter="wipe(left)">
                                      <p:cBhvr>
                                        <p:cTn id="62" dur="2000"/>
                                        <p:tgtEl>
                                          <p:spTgt spid="9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20" grpId="0"/>
      <p:bldP spid="9223" grpId="0"/>
      <p:bldP spid="9225" grpId="0"/>
      <p:bldP spid="9228" grpId="0"/>
      <p:bldP spid="9229"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194" name="Text Box 2"/>
          <p:cNvSpPr txBox="1"/>
          <p:nvPr/>
        </p:nvSpPr>
        <p:spPr>
          <a:xfrm>
            <a:off x="-26987" y="88900"/>
            <a:ext cx="3124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dirty="0">
                <a:latin typeface="Times New Roman" panose="02020603050405020304" pitchFamily="18" charset="0"/>
                <a:ea typeface="仿宋_GB2312" pitchFamily="49" charset="-122"/>
              </a:rPr>
              <a:t>令可逆矩阵</a:t>
            </a:r>
            <a:endParaRPr lang="zh-CN" altLang="en-US" sz="2800" dirty="0">
              <a:latin typeface="Times New Roman" panose="02020603050405020304" pitchFamily="18" charset="0"/>
              <a:ea typeface="仿宋_GB2312" pitchFamily="49" charset="-122"/>
            </a:endParaRPr>
          </a:p>
        </p:txBody>
      </p:sp>
      <p:graphicFrame>
        <p:nvGraphicFramePr>
          <p:cNvPr id="8195" name="Object 3"/>
          <p:cNvGraphicFramePr>
            <a:graphicFrameLocks noChangeAspect="1"/>
          </p:cNvGraphicFramePr>
          <p:nvPr/>
        </p:nvGraphicFramePr>
        <p:xfrm>
          <a:off x="777875" y="628650"/>
          <a:ext cx="4843463" cy="1784350"/>
        </p:xfrm>
        <a:graphic>
          <a:graphicData uri="http://schemas.openxmlformats.org/presentationml/2006/ole">
            <mc:AlternateContent xmlns:mc="http://schemas.openxmlformats.org/markup-compatibility/2006">
              <mc:Choice xmlns:v="urn:schemas-microsoft-com:vml" Requires="v">
                <p:oleObj spid="_x0000_s3129" name="" r:id="rId1" imgW="2007870" imgH="735330" progId="Equation.DSMT4">
                  <p:embed/>
                </p:oleObj>
              </mc:Choice>
              <mc:Fallback>
                <p:oleObj name="" r:id="rId1" imgW="2007870" imgH="735330" progId="Equation.DSMT4">
                  <p:embed/>
                  <p:pic>
                    <p:nvPicPr>
                      <p:cNvPr id="0" name="图片 3128"/>
                      <p:cNvPicPr/>
                      <p:nvPr/>
                    </p:nvPicPr>
                    <p:blipFill>
                      <a:blip r:embed="rId2">
                        <a:clrChange>
                          <a:clrFrom>
                            <a:srgbClr val="000000"/>
                          </a:clrFrom>
                          <a:clrTo>
                            <a:srgbClr val="000000"/>
                          </a:clrTo>
                        </a:clrChange>
                      </a:blip>
                      <a:stretch>
                        <a:fillRect/>
                      </a:stretch>
                    </p:blipFill>
                    <p:spPr>
                      <a:xfrm>
                        <a:off x="777875" y="628650"/>
                        <a:ext cx="4843463" cy="1784350"/>
                      </a:xfrm>
                      <a:prstGeom prst="rect">
                        <a:avLst/>
                      </a:prstGeom>
                      <a:noFill/>
                      <a:ln w="38100">
                        <a:noFill/>
                        <a:miter/>
                      </a:ln>
                    </p:spPr>
                  </p:pic>
                </p:oleObj>
              </mc:Fallback>
            </mc:AlternateContent>
          </a:graphicData>
        </a:graphic>
      </p:graphicFrame>
      <p:sp>
        <p:nvSpPr>
          <p:cNvPr id="8196" name="Text Box 4"/>
          <p:cNvSpPr txBox="1"/>
          <p:nvPr/>
        </p:nvSpPr>
        <p:spPr>
          <a:xfrm>
            <a:off x="39688" y="2408238"/>
            <a:ext cx="730885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dirty="0">
                <a:latin typeface="Times New Roman" panose="02020603050405020304" pitchFamily="18" charset="0"/>
                <a:ea typeface="仿宋_GB2312" pitchFamily="49" charset="-122"/>
              </a:rPr>
              <a:t>则</a:t>
            </a:r>
            <a:r>
              <a:rPr lang="en-US" altLang="zh-CN" sz="2800" b="1" i="1" dirty="0">
                <a:latin typeface="Times New Roman" panose="02020603050405020304" pitchFamily="18" charset="0"/>
                <a:ea typeface="仿宋_GB2312" pitchFamily="49" charset="-122"/>
              </a:rPr>
              <a:t>P</a:t>
            </a:r>
            <a:r>
              <a:rPr lang="en-US" altLang="zh-CN" sz="2800" baseline="30000" dirty="0">
                <a:latin typeface="Times New Roman" panose="02020603050405020304" pitchFamily="18" charset="0"/>
                <a:ea typeface="仿宋_GB2312" pitchFamily="49" charset="-122"/>
              </a:rPr>
              <a:t>-1</a:t>
            </a:r>
            <a:r>
              <a:rPr lang="en-US" altLang="zh-CN" sz="2800" b="1" i="1" dirty="0">
                <a:latin typeface="Times New Roman" panose="02020603050405020304" pitchFamily="18" charset="0"/>
                <a:ea typeface="仿宋_GB2312" pitchFamily="49" charset="-122"/>
              </a:rPr>
              <a:t>AP</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B.</a:t>
            </a:r>
            <a:endParaRPr lang="en-US" altLang="zh-CN" sz="2800" b="1" i="1" dirty="0">
              <a:latin typeface="Times New Roman" panose="02020603050405020304" pitchFamily="18" charset="0"/>
              <a:ea typeface="仿宋_GB2312" pitchFamily="49" charset="-122"/>
            </a:endParaRPr>
          </a:p>
        </p:txBody>
      </p:sp>
      <p:sp>
        <p:nvSpPr>
          <p:cNvPr id="8204" name="Text Box 12"/>
          <p:cNvSpPr txBox="1"/>
          <p:nvPr/>
        </p:nvSpPr>
        <p:spPr>
          <a:xfrm>
            <a:off x="79375" y="2876550"/>
            <a:ext cx="4310063"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Times New Roman" panose="02020603050405020304" pitchFamily="18" charset="0"/>
                <a:ea typeface="仿宋_GB2312" pitchFamily="49" charset="-122"/>
              </a:rPr>
              <a:t>       (3)</a:t>
            </a:r>
            <a:r>
              <a:rPr lang="zh-CN" altLang="en-US" sz="2800" dirty="0">
                <a:latin typeface="Times New Roman" panose="02020603050405020304" pitchFamily="18" charset="0"/>
                <a:ea typeface="仿宋_GB2312" pitchFamily="49" charset="-122"/>
              </a:rPr>
              <a:t>由于</a:t>
            </a:r>
            <a:r>
              <a:rPr lang="en-US" altLang="zh-CN" sz="2800" b="1" i="1" dirty="0">
                <a:latin typeface="Times New Roman" panose="02020603050405020304" pitchFamily="18" charset="0"/>
                <a:ea typeface="仿宋_GB2312" pitchFamily="49" charset="-122"/>
              </a:rPr>
              <a:t>P</a:t>
            </a:r>
            <a:r>
              <a:rPr lang="en-US" altLang="zh-CN" sz="2800" baseline="30000" dirty="0">
                <a:latin typeface="Times New Roman" panose="02020603050405020304" pitchFamily="18" charset="0"/>
                <a:ea typeface="仿宋_GB2312" pitchFamily="49" charset="-122"/>
              </a:rPr>
              <a:t>-1</a:t>
            </a:r>
            <a:r>
              <a:rPr lang="en-US" altLang="zh-CN" sz="2800" b="1" i="1" dirty="0">
                <a:latin typeface="Times New Roman" panose="02020603050405020304" pitchFamily="18" charset="0"/>
                <a:ea typeface="仿宋_GB2312" pitchFamily="49" charset="-122"/>
              </a:rPr>
              <a:t>AP</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B</a:t>
            </a:r>
            <a:r>
              <a:rPr lang="zh-CN" altLang="en-US" sz="2800" dirty="0">
                <a:latin typeface="Times New Roman" panose="02020603050405020304" pitchFamily="18" charset="0"/>
                <a:ea typeface="仿宋_GB2312" pitchFamily="49" charset="-122"/>
              </a:rPr>
              <a:t>，于是</a:t>
            </a:r>
            <a:endParaRPr lang="zh-CN" altLang="en-US" sz="2800" b="1" i="1" dirty="0">
              <a:latin typeface="Times New Roman" panose="02020603050405020304" pitchFamily="18" charset="0"/>
              <a:ea typeface="仿宋_GB2312" pitchFamily="49" charset="-122"/>
            </a:endParaRPr>
          </a:p>
        </p:txBody>
      </p:sp>
      <p:graphicFrame>
        <p:nvGraphicFramePr>
          <p:cNvPr id="8205" name="Object 13"/>
          <p:cNvGraphicFramePr>
            <a:graphicFrameLocks noChangeAspect="1"/>
          </p:cNvGraphicFramePr>
          <p:nvPr/>
        </p:nvGraphicFramePr>
        <p:xfrm>
          <a:off x="280988" y="3429000"/>
          <a:ext cx="8863012" cy="1495425"/>
        </p:xfrm>
        <a:graphic>
          <a:graphicData uri="http://schemas.openxmlformats.org/presentationml/2006/ole">
            <mc:AlternateContent xmlns:mc="http://schemas.openxmlformats.org/markup-compatibility/2006">
              <mc:Choice xmlns:v="urn:schemas-microsoft-com:vml" Requires="v">
                <p:oleObj spid="_x0000_s3130" name="" r:id="rId3" imgW="4368800" imgH="736600" progId="Equation.DSMT4">
                  <p:embed/>
                </p:oleObj>
              </mc:Choice>
              <mc:Fallback>
                <p:oleObj name="" r:id="rId3" imgW="4368800" imgH="736600" progId="Equation.DSMT4">
                  <p:embed/>
                  <p:pic>
                    <p:nvPicPr>
                      <p:cNvPr id="0" name="图片 3129"/>
                      <p:cNvPicPr/>
                      <p:nvPr/>
                    </p:nvPicPr>
                    <p:blipFill>
                      <a:blip r:embed="rId4"/>
                      <a:stretch>
                        <a:fillRect/>
                      </a:stretch>
                    </p:blipFill>
                    <p:spPr>
                      <a:xfrm>
                        <a:off x="280988" y="3429000"/>
                        <a:ext cx="8863012" cy="1495425"/>
                      </a:xfrm>
                      <a:prstGeom prst="rect">
                        <a:avLst/>
                      </a:prstGeom>
                      <a:noFill/>
                      <a:ln w="38100">
                        <a:noFill/>
                        <a:miter/>
                      </a:ln>
                    </p:spPr>
                  </p:pic>
                </p:oleObj>
              </mc:Fallback>
            </mc:AlternateContent>
          </a:graphicData>
        </a:graphic>
      </p:graphicFrame>
      <p:graphicFrame>
        <p:nvGraphicFramePr>
          <p:cNvPr id="8206" name="Object 14"/>
          <p:cNvGraphicFramePr>
            <a:graphicFrameLocks noChangeAspect="1"/>
          </p:cNvGraphicFramePr>
          <p:nvPr/>
        </p:nvGraphicFramePr>
        <p:xfrm>
          <a:off x="833438" y="4941888"/>
          <a:ext cx="4308475" cy="1571625"/>
        </p:xfrm>
        <a:graphic>
          <a:graphicData uri="http://schemas.openxmlformats.org/presentationml/2006/ole">
            <mc:AlternateContent xmlns:mc="http://schemas.openxmlformats.org/markup-compatibility/2006">
              <mc:Choice xmlns:v="urn:schemas-microsoft-com:vml" Requires="v">
                <p:oleObj spid="_x0000_s3128" name="" r:id="rId5" imgW="2019300" imgH="736600" progId="Equation.DSMT4">
                  <p:embed/>
                </p:oleObj>
              </mc:Choice>
              <mc:Fallback>
                <p:oleObj name="" r:id="rId5" imgW="2019300" imgH="736600" progId="Equation.DSMT4">
                  <p:embed/>
                  <p:pic>
                    <p:nvPicPr>
                      <p:cNvPr id="0" name="图片 3127"/>
                      <p:cNvPicPr/>
                      <p:nvPr/>
                    </p:nvPicPr>
                    <p:blipFill>
                      <a:blip r:embed="rId6"/>
                      <a:stretch>
                        <a:fillRect/>
                      </a:stretch>
                    </p:blipFill>
                    <p:spPr>
                      <a:xfrm>
                        <a:off x="833438" y="4941888"/>
                        <a:ext cx="4308475" cy="15716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left)">
                                      <p:cBhvr>
                                        <p:cTn id="7" dur="20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wipe(left)">
                                      <p:cBhvr>
                                        <p:cTn id="12" dur="2000"/>
                                        <p:tgtEl>
                                          <p:spTgt spid="81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6"/>
                                        </p:tgtEl>
                                        <p:attrNameLst>
                                          <p:attrName>style.visibility</p:attrName>
                                        </p:attrNameLst>
                                      </p:cBhvr>
                                      <p:to>
                                        <p:strVal val="visible"/>
                                      </p:to>
                                    </p:set>
                                    <p:animEffect transition="in" filter="wipe(left)">
                                      <p:cBhvr>
                                        <p:cTn id="17" dur="2000"/>
                                        <p:tgtEl>
                                          <p:spTgt spid="81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04"/>
                                        </p:tgtEl>
                                        <p:attrNameLst>
                                          <p:attrName>style.visibility</p:attrName>
                                        </p:attrNameLst>
                                      </p:cBhvr>
                                      <p:to>
                                        <p:strVal val="visible"/>
                                      </p:to>
                                    </p:set>
                                    <p:animEffect transition="in" filter="wipe(left)">
                                      <p:cBhvr>
                                        <p:cTn id="22" dur="2000"/>
                                        <p:tgtEl>
                                          <p:spTgt spid="820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205"/>
                                        </p:tgtEl>
                                        <p:attrNameLst>
                                          <p:attrName>style.visibility</p:attrName>
                                        </p:attrNameLst>
                                      </p:cBhvr>
                                      <p:to>
                                        <p:strVal val="visible"/>
                                      </p:to>
                                    </p:set>
                                    <p:animEffect transition="in" filter="wipe(left)">
                                      <p:cBhvr>
                                        <p:cTn id="27" dur="2000"/>
                                        <p:tgtEl>
                                          <p:spTgt spid="820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206"/>
                                        </p:tgtEl>
                                        <p:attrNameLst>
                                          <p:attrName>style.visibility</p:attrName>
                                        </p:attrNameLst>
                                      </p:cBhvr>
                                      <p:to>
                                        <p:strVal val="visible"/>
                                      </p:to>
                                    </p:set>
                                    <p:animEffect transition="in" filter="wipe(left)">
                                      <p:cBhvr>
                                        <p:cTn id="32" dur="2000"/>
                                        <p:tgtEl>
                                          <p:spTgt spid="8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6" grpId="0"/>
      <p:bldP spid="820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 name="灯片编号占位符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2F98A72-2300-4984-ADFE-A2E1A9F38EA4}"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nvGrpSpPr>
          <p:cNvPr id="17411" name="Group 35"/>
          <p:cNvGrpSpPr/>
          <p:nvPr/>
        </p:nvGrpSpPr>
        <p:grpSpPr>
          <a:xfrm>
            <a:off x="228600" y="193675"/>
            <a:ext cx="8305800" cy="1254125"/>
            <a:chOff x="144" y="122"/>
            <a:chExt cx="5232" cy="790"/>
          </a:xfrm>
        </p:grpSpPr>
        <p:sp>
          <p:nvSpPr>
            <p:cNvPr id="17429" name="Text Box 3"/>
            <p:cNvSpPr txBox="1"/>
            <p:nvPr/>
          </p:nvSpPr>
          <p:spPr>
            <a:xfrm>
              <a:off x="144" y="340"/>
              <a:ext cx="5232" cy="33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00000"/>
                  </a:solidFill>
                  <a:ea typeface="仿宋_GB2312" pitchFamily="49" charset="-122"/>
                </a:rPr>
                <a:t>例</a:t>
              </a:r>
              <a:r>
                <a:rPr lang="en-US" altLang="zh-CN" sz="2800" b="1" dirty="0">
                  <a:solidFill>
                    <a:srgbClr val="C00000"/>
                  </a:solidFill>
                  <a:ea typeface="仿宋_GB2312" pitchFamily="49" charset="-122"/>
                </a:rPr>
                <a:t>2</a:t>
              </a:r>
              <a:r>
                <a:rPr lang="zh-CN" altLang="en-US" sz="2800" b="1" dirty="0">
                  <a:ea typeface="仿宋_GB2312" pitchFamily="49" charset="-122"/>
                </a:rPr>
                <a:t> 设</a:t>
              </a:r>
              <a:r>
                <a:rPr lang="en-US" altLang="zh-CN" sz="2800" b="1" dirty="0">
                  <a:ea typeface="仿宋_GB2312" pitchFamily="49" charset="-122"/>
                </a:rPr>
                <a:t>                ，</a:t>
              </a:r>
              <a:r>
                <a:rPr lang="zh-CN" altLang="en-US" sz="2800" b="1" dirty="0">
                  <a:ea typeface="仿宋_GB2312" pitchFamily="49" charset="-122"/>
                </a:rPr>
                <a:t>问</a:t>
              </a:r>
              <a:r>
                <a:rPr lang="en-US" altLang="zh-CN" sz="2800" b="1" i="1" dirty="0">
                  <a:ea typeface="仿宋_GB2312" pitchFamily="49" charset="-122"/>
                </a:rPr>
                <a:t>x</a:t>
              </a:r>
              <a:r>
                <a:rPr lang="zh-CN" altLang="en-US" sz="2800" b="1" dirty="0">
                  <a:ea typeface="仿宋_GB2312" pitchFamily="49" charset="-122"/>
                </a:rPr>
                <a:t>为何值时，矩阵</a:t>
              </a:r>
              <a:r>
                <a:rPr lang="en-US" altLang="zh-CN" sz="2800" b="1" i="1" dirty="0">
                  <a:ea typeface="仿宋_GB2312" pitchFamily="49" charset="-122"/>
                </a:rPr>
                <a:t>A</a:t>
              </a:r>
              <a:r>
                <a:rPr lang="zh-CN" altLang="en-US" sz="2800" b="1" dirty="0">
                  <a:ea typeface="仿宋_GB2312" pitchFamily="49" charset="-122"/>
                </a:rPr>
                <a:t>能对角化？</a:t>
              </a:r>
              <a:endParaRPr lang="zh-CN" altLang="en-US" sz="2800" b="1" dirty="0">
                <a:ea typeface="仿宋_GB2312" pitchFamily="49" charset="-122"/>
              </a:endParaRPr>
            </a:p>
          </p:txBody>
        </p:sp>
        <p:graphicFrame>
          <p:nvGraphicFramePr>
            <p:cNvPr id="17430" name="Object 4"/>
            <p:cNvGraphicFramePr>
              <a:graphicFrameLocks noChangeAspect="1"/>
            </p:cNvGraphicFramePr>
            <p:nvPr/>
          </p:nvGraphicFramePr>
          <p:xfrm>
            <a:off x="865" y="122"/>
            <a:ext cx="1104" cy="790"/>
          </p:xfrm>
          <a:graphic>
            <a:graphicData uri="http://schemas.openxmlformats.org/presentationml/2006/ole">
              <mc:AlternateContent xmlns:mc="http://schemas.openxmlformats.org/markup-compatibility/2006">
                <mc:Choice xmlns:v="urn:schemas-microsoft-com:vml" Requires="v">
                  <p:oleObj spid="_x0000_s3131" name="" r:id="rId1" imgW="1023620" imgH="735330" progId="Equation.3">
                    <p:embed/>
                  </p:oleObj>
                </mc:Choice>
                <mc:Fallback>
                  <p:oleObj name="" r:id="rId1" imgW="1023620" imgH="735330" progId="Equation.3">
                    <p:embed/>
                    <p:pic>
                      <p:nvPicPr>
                        <p:cNvPr id="0" name="图片 3130"/>
                        <p:cNvPicPr/>
                        <p:nvPr/>
                      </p:nvPicPr>
                      <p:blipFill>
                        <a:blip r:embed="rId2">
                          <a:clrChange>
                            <a:clrFrom>
                              <a:srgbClr val="000000"/>
                            </a:clrFrom>
                            <a:clrTo>
                              <a:srgbClr val="000000"/>
                            </a:clrTo>
                          </a:clrChange>
                        </a:blip>
                        <a:stretch>
                          <a:fillRect/>
                        </a:stretch>
                      </p:blipFill>
                      <p:spPr>
                        <a:xfrm>
                          <a:off x="865" y="122"/>
                          <a:ext cx="1104" cy="790"/>
                        </a:xfrm>
                        <a:prstGeom prst="rect">
                          <a:avLst/>
                        </a:prstGeom>
                        <a:noFill/>
                        <a:ln w="38100">
                          <a:noFill/>
                          <a:miter/>
                        </a:ln>
                      </p:spPr>
                    </p:pic>
                  </p:oleObj>
                </mc:Fallback>
              </mc:AlternateContent>
            </a:graphicData>
          </a:graphic>
        </p:graphicFrame>
      </p:grpSp>
      <p:sp>
        <p:nvSpPr>
          <p:cNvPr id="39941" name="Text Box 5"/>
          <p:cNvSpPr txBox="1"/>
          <p:nvPr/>
        </p:nvSpPr>
        <p:spPr>
          <a:xfrm>
            <a:off x="193675" y="1808163"/>
            <a:ext cx="546100"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C00000"/>
                </a:solidFill>
                <a:ea typeface="仿宋_GB2312" pitchFamily="49" charset="-122"/>
              </a:rPr>
              <a:t>解</a:t>
            </a:r>
            <a:endParaRPr lang="zh-CN" altLang="en-US" sz="2800" b="1" dirty="0">
              <a:solidFill>
                <a:srgbClr val="C00000"/>
              </a:solidFill>
              <a:ea typeface="仿宋_GB2312" pitchFamily="49" charset="-122"/>
            </a:endParaRPr>
          </a:p>
        </p:txBody>
      </p:sp>
      <p:graphicFrame>
        <p:nvGraphicFramePr>
          <p:cNvPr id="39942" name="Object 6"/>
          <p:cNvGraphicFramePr>
            <a:graphicFrameLocks noChangeAspect="1"/>
          </p:cNvGraphicFramePr>
          <p:nvPr/>
        </p:nvGraphicFramePr>
        <p:xfrm>
          <a:off x="1063625" y="1427163"/>
          <a:ext cx="3055938" cy="1254125"/>
        </p:xfrm>
        <a:graphic>
          <a:graphicData uri="http://schemas.openxmlformats.org/presentationml/2006/ole">
            <mc:AlternateContent xmlns:mc="http://schemas.openxmlformats.org/markup-compatibility/2006">
              <mc:Choice xmlns:v="urn:schemas-microsoft-com:vml" Requires="v">
                <p:oleObj spid="_x0000_s3124" name="" r:id="rId3" imgW="1788795" imgH="735330" progId="Equation.3">
                  <p:embed/>
                </p:oleObj>
              </mc:Choice>
              <mc:Fallback>
                <p:oleObj name="" r:id="rId3" imgW="1788795" imgH="735330" progId="Equation.3">
                  <p:embed/>
                  <p:pic>
                    <p:nvPicPr>
                      <p:cNvPr id="0" name="图片 3123"/>
                      <p:cNvPicPr/>
                      <p:nvPr/>
                    </p:nvPicPr>
                    <p:blipFill>
                      <a:blip r:embed="rId4">
                        <a:clrChange>
                          <a:clrFrom>
                            <a:srgbClr val="000000"/>
                          </a:clrFrom>
                          <a:clrTo>
                            <a:srgbClr val="000000"/>
                          </a:clrTo>
                        </a:clrChange>
                      </a:blip>
                      <a:stretch>
                        <a:fillRect/>
                      </a:stretch>
                    </p:blipFill>
                    <p:spPr>
                      <a:xfrm>
                        <a:off x="1063625" y="1427163"/>
                        <a:ext cx="3055938" cy="1254125"/>
                      </a:xfrm>
                      <a:prstGeom prst="rect">
                        <a:avLst/>
                      </a:prstGeom>
                      <a:noFill/>
                      <a:ln w="38100">
                        <a:noFill/>
                        <a:miter/>
                      </a:ln>
                    </p:spPr>
                  </p:pic>
                </p:oleObj>
              </mc:Fallback>
            </mc:AlternateContent>
          </a:graphicData>
        </a:graphic>
      </p:graphicFrame>
      <p:graphicFrame>
        <p:nvGraphicFramePr>
          <p:cNvPr id="39943" name="Object 7"/>
          <p:cNvGraphicFramePr>
            <a:graphicFrameLocks noChangeAspect="1"/>
          </p:cNvGraphicFramePr>
          <p:nvPr/>
        </p:nvGraphicFramePr>
        <p:xfrm>
          <a:off x="4090988" y="1676400"/>
          <a:ext cx="2201862" cy="806450"/>
        </p:xfrm>
        <a:graphic>
          <a:graphicData uri="http://schemas.openxmlformats.org/presentationml/2006/ole">
            <mc:AlternateContent xmlns:mc="http://schemas.openxmlformats.org/markup-compatibility/2006">
              <mc:Choice xmlns:v="urn:schemas-microsoft-com:vml" Requires="v">
                <p:oleObj spid="_x0000_s3133" name="" r:id="rId5" imgW="1292225" imgH="467360" progId="Equation.3">
                  <p:embed/>
                </p:oleObj>
              </mc:Choice>
              <mc:Fallback>
                <p:oleObj name="" r:id="rId5" imgW="1292225" imgH="467360" progId="Equation.3">
                  <p:embed/>
                  <p:pic>
                    <p:nvPicPr>
                      <p:cNvPr id="0" name="图片 3132"/>
                      <p:cNvPicPr/>
                      <p:nvPr/>
                    </p:nvPicPr>
                    <p:blipFill>
                      <a:blip r:embed="rId6">
                        <a:clrChange>
                          <a:clrFrom>
                            <a:srgbClr val="000000"/>
                          </a:clrFrom>
                          <a:clrTo>
                            <a:srgbClr val="000000"/>
                          </a:clrTo>
                        </a:clrChange>
                      </a:blip>
                      <a:stretch>
                        <a:fillRect/>
                      </a:stretch>
                    </p:blipFill>
                    <p:spPr>
                      <a:xfrm>
                        <a:off x="4090988" y="1676400"/>
                        <a:ext cx="2201862" cy="806450"/>
                      </a:xfrm>
                      <a:prstGeom prst="rect">
                        <a:avLst/>
                      </a:prstGeom>
                      <a:noFill/>
                      <a:ln w="38100">
                        <a:noFill/>
                        <a:miter/>
                      </a:ln>
                    </p:spPr>
                  </p:pic>
                </p:oleObj>
              </mc:Fallback>
            </mc:AlternateContent>
          </a:graphicData>
        </a:graphic>
      </p:graphicFrame>
      <p:graphicFrame>
        <p:nvGraphicFramePr>
          <p:cNvPr id="39945" name="Object 9"/>
          <p:cNvGraphicFramePr>
            <a:graphicFrameLocks noChangeAspect="1"/>
          </p:cNvGraphicFramePr>
          <p:nvPr/>
        </p:nvGraphicFramePr>
        <p:xfrm>
          <a:off x="6248400" y="1828800"/>
          <a:ext cx="1954213" cy="425450"/>
        </p:xfrm>
        <a:graphic>
          <a:graphicData uri="http://schemas.openxmlformats.org/presentationml/2006/ole">
            <mc:AlternateContent xmlns:mc="http://schemas.openxmlformats.org/markup-compatibility/2006">
              <mc:Choice xmlns:v="urn:schemas-microsoft-com:vml" Requires="v">
                <p:oleObj spid="_x0000_s3125" name="" r:id="rId7" imgW="1143000" imgH="238760" progId="Equation.3">
                  <p:embed/>
                </p:oleObj>
              </mc:Choice>
              <mc:Fallback>
                <p:oleObj name="" r:id="rId7" imgW="1143000" imgH="238760" progId="Equation.3">
                  <p:embed/>
                  <p:pic>
                    <p:nvPicPr>
                      <p:cNvPr id="0" name="图片 3124"/>
                      <p:cNvPicPr/>
                      <p:nvPr/>
                    </p:nvPicPr>
                    <p:blipFill>
                      <a:blip r:embed="rId8">
                        <a:clrChange>
                          <a:clrFrom>
                            <a:srgbClr val="000000"/>
                          </a:clrFrom>
                          <a:clrTo>
                            <a:srgbClr val="000000"/>
                          </a:clrTo>
                        </a:clrChange>
                      </a:blip>
                      <a:stretch>
                        <a:fillRect/>
                      </a:stretch>
                    </p:blipFill>
                    <p:spPr>
                      <a:xfrm>
                        <a:off x="6248400" y="1828800"/>
                        <a:ext cx="1954213" cy="425450"/>
                      </a:xfrm>
                      <a:prstGeom prst="rect">
                        <a:avLst/>
                      </a:prstGeom>
                      <a:noFill/>
                      <a:ln w="38100">
                        <a:noFill/>
                        <a:miter/>
                      </a:ln>
                    </p:spPr>
                  </p:pic>
                </p:oleObj>
              </mc:Fallback>
            </mc:AlternateContent>
          </a:graphicData>
        </a:graphic>
      </p:graphicFrame>
      <p:sp>
        <p:nvSpPr>
          <p:cNvPr id="39946" name="Text Box 10"/>
          <p:cNvSpPr txBox="1"/>
          <p:nvPr/>
        </p:nvSpPr>
        <p:spPr>
          <a:xfrm>
            <a:off x="457200" y="2590800"/>
            <a:ext cx="2743200"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ea typeface="仿宋_GB2312" pitchFamily="49" charset="-122"/>
              </a:rPr>
              <a:t>所以 </a:t>
            </a:r>
            <a:r>
              <a:rPr lang="en-US" altLang="zh-CN" sz="2400" b="1" i="1" dirty="0">
                <a:ea typeface="仿宋_GB2312" pitchFamily="49" charset="-122"/>
              </a:rPr>
              <a:t>A</a:t>
            </a:r>
            <a:r>
              <a:rPr lang="en-US" altLang="zh-CN" sz="2400" b="1" dirty="0">
                <a:ea typeface="仿宋_GB2312" pitchFamily="49" charset="-122"/>
              </a:rPr>
              <a:t> </a:t>
            </a:r>
            <a:r>
              <a:rPr lang="zh-CN" altLang="en-US" sz="2400" b="1" dirty="0">
                <a:ea typeface="仿宋_GB2312" pitchFamily="49" charset="-122"/>
              </a:rPr>
              <a:t>的特征值为</a:t>
            </a:r>
            <a:endParaRPr lang="en-US" altLang="zh-CN" sz="2400" b="1" dirty="0">
              <a:ea typeface="仿宋_GB2312" pitchFamily="49" charset="-122"/>
            </a:endParaRPr>
          </a:p>
        </p:txBody>
      </p:sp>
      <p:graphicFrame>
        <p:nvGraphicFramePr>
          <p:cNvPr id="39947" name="Object 11"/>
          <p:cNvGraphicFramePr>
            <a:graphicFrameLocks noChangeAspect="1"/>
          </p:cNvGraphicFramePr>
          <p:nvPr/>
        </p:nvGraphicFramePr>
        <p:xfrm>
          <a:off x="3879850" y="2624138"/>
          <a:ext cx="2224088" cy="403225"/>
        </p:xfrm>
        <a:graphic>
          <a:graphicData uri="http://schemas.openxmlformats.org/presentationml/2006/ole">
            <mc:AlternateContent xmlns:mc="http://schemas.openxmlformats.org/markup-compatibility/2006">
              <mc:Choice xmlns:v="urn:schemas-microsoft-com:vml" Requires="v">
                <p:oleObj spid="_x0000_s3134" name="" r:id="rId9" imgW="1301750" imgH="228600" progId="Equation.3">
                  <p:embed/>
                </p:oleObj>
              </mc:Choice>
              <mc:Fallback>
                <p:oleObj name="" r:id="rId9" imgW="1301750" imgH="228600" progId="Equation.3">
                  <p:embed/>
                  <p:pic>
                    <p:nvPicPr>
                      <p:cNvPr id="0" name="图片 3133"/>
                      <p:cNvPicPr/>
                      <p:nvPr/>
                    </p:nvPicPr>
                    <p:blipFill>
                      <a:blip r:embed="rId10">
                        <a:clrChange>
                          <a:clrFrom>
                            <a:srgbClr val="000000"/>
                          </a:clrFrom>
                          <a:clrTo>
                            <a:srgbClr val="000000"/>
                          </a:clrTo>
                        </a:clrChange>
                      </a:blip>
                      <a:stretch>
                        <a:fillRect/>
                      </a:stretch>
                    </p:blipFill>
                    <p:spPr>
                      <a:xfrm>
                        <a:off x="3879850" y="2624138"/>
                        <a:ext cx="2224088" cy="403225"/>
                      </a:xfrm>
                      <a:prstGeom prst="rect">
                        <a:avLst/>
                      </a:prstGeom>
                      <a:noFill/>
                      <a:ln w="38100">
                        <a:noFill/>
                        <a:miter/>
                      </a:ln>
                    </p:spPr>
                  </p:pic>
                </p:oleObj>
              </mc:Fallback>
            </mc:AlternateContent>
          </a:graphicData>
        </a:graphic>
      </p:graphicFrame>
      <p:sp>
        <p:nvSpPr>
          <p:cNvPr id="39953" name="Text Box 17"/>
          <p:cNvSpPr txBox="1"/>
          <p:nvPr/>
        </p:nvSpPr>
        <p:spPr>
          <a:xfrm>
            <a:off x="2362200" y="2992438"/>
            <a:ext cx="5357813"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ea typeface="仿宋_GB2312" pitchFamily="49" charset="-122"/>
              </a:rPr>
              <a:t>可求得线性无关的特征向量恰有1个</a:t>
            </a:r>
            <a:r>
              <a:rPr lang="zh-CN" altLang="en-US" sz="2800" b="1" dirty="0">
                <a:ea typeface="仿宋_GB2312" pitchFamily="49" charset="-122"/>
              </a:rPr>
              <a:t>，</a:t>
            </a:r>
            <a:endParaRPr lang="zh-CN" altLang="en-US" sz="2800" b="1" dirty="0">
              <a:ea typeface="仿宋_GB2312" pitchFamily="49" charset="-122"/>
            </a:endParaRPr>
          </a:p>
        </p:txBody>
      </p:sp>
      <p:graphicFrame>
        <p:nvGraphicFramePr>
          <p:cNvPr id="39954" name="Object 18"/>
          <p:cNvGraphicFramePr>
            <a:graphicFrameLocks noChangeAspect="1"/>
          </p:cNvGraphicFramePr>
          <p:nvPr/>
        </p:nvGraphicFramePr>
        <p:xfrm>
          <a:off x="457200" y="4114800"/>
          <a:ext cx="2516188" cy="1254125"/>
        </p:xfrm>
        <a:graphic>
          <a:graphicData uri="http://schemas.openxmlformats.org/presentationml/2006/ole">
            <mc:AlternateContent xmlns:mc="http://schemas.openxmlformats.org/markup-compatibility/2006">
              <mc:Choice xmlns:v="urn:schemas-microsoft-com:vml" Requires="v">
                <p:oleObj spid="_x0000_s3126" name="" r:id="rId11" imgW="1471295" imgH="735330" progId="Equation.3">
                  <p:embed/>
                </p:oleObj>
              </mc:Choice>
              <mc:Fallback>
                <p:oleObj name="" r:id="rId11" imgW="1471295" imgH="735330" progId="Equation.3">
                  <p:embed/>
                  <p:pic>
                    <p:nvPicPr>
                      <p:cNvPr id="0" name="图片 3125"/>
                      <p:cNvPicPr/>
                      <p:nvPr/>
                    </p:nvPicPr>
                    <p:blipFill>
                      <a:blip r:embed="rId12">
                        <a:clrChange>
                          <a:clrFrom>
                            <a:srgbClr val="000000"/>
                          </a:clrFrom>
                          <a:clrTo>
                            <a:srgbClr val="000000"/>
                          </a:clrTo>
                        </a:clrChange>
                      </a:blip>
                      <a:stretch>
                        <a:fillRect/>
                      </a:stretch>
                    </p:blipFill>
                    <p:spPr>
                      <a:xfrm>
                        <a:off x="457200" y="4114800"/>
                        <a:ext cx="2516188" cy="1254125"/>
                      </a:xfrm>
                      <a:prstGeom prst="rect">
                        <a:avLst/>
                      </a:prstGeom>
                      <a:noFill/>
                      <a:ln w="38100">
                        <a:noFill/>
                        <a:miter/>
                      </a:ln>
                    </p:spPr>
                  </p:pic>
                </p:oleObj>
              </mc:Fallback>
            </mc:AlternateContent>
          </a:graphicData>
        </a:graphic>
      </p:graphicFrame>
      <p:sp>
        <p:nvSpPr>
          <p:cNvPr id="39955" name="Freeform 19"/>
          <p:cNvSpPr/>
          <p:nvPr/>
        </p:nvSpPr>
        <p:spPr>
          <a:xfrm>
            <a:off x="3276600" y="4821238"/>
            <a:ext cx="762000" cy="76200"/>
          </a:xfrm>
          <a:custGeom>
            <a:avLst/>
            <a:gdLst/>
            <a:ahLst/>
            <a:cxnLst>
              <a:cxn ang="0">
                <a:pos x="0" y="60483750"/>
              </a:cxn>
              <a:cxn ang="0">
                <a:pos x="192011905" y="0"/>
              </a:cxn>
              <a:cxn ang="0">
                <a:pos x="411454298" y="60483750"/>
              </a:cxn>
              <a:cxn ang="0">
                <a:pos x="576035714" y="0"/>
              </a:cxn>
            </a:cxnLst>
            <a:pathLst>
              <a:path w="1008" h="96">
                <a:moveTo>
                  <a:pt x="0" y="96"/>
                </a:moveTo>
                <a:cubicBezTo>
                  <a:pt x="108" y="48"/>
                  <a:pt x="216" y="0"/>
                  <a:pt x="336" y="0"/>
                </a:cubicBezTo>
                <a:cubicBezTo>
                  <a:pt x="456" y="0"/>
                  <a:pt x="608" y="96"/>
                  <a:pt x="720" y="96"/>
                </a:cubicBezTo>
                <a:cubicBezTo>
                  <a:pt x="832" y="96"/>
                  <a:pt x="920" y="48"/>
                  <a:pt x="1008" y="0"/>
                </a:cubicBez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graphicFrame>
        <p:nvGraphicFramePr>
          <p:cNvPr id="39956" name="Object 20"/>
          <p:cNvGraphicFramePr>
            <a:graphicFrameLocks noChangeAspect="1"/>
          </p:cNvGraphicFramePr>
          <p:nvPr/>
        </p:nvGraphicFramePr>
        <p:xfrm>
          <a:off x="3532188" y="4460875"/>
          <a:ext cx="220662" cy="381000"/>
        </p:xfrm>
        <a:graphic>
          <a:graphicData uri="http://schemas.openxmlformats.org/presentationml/2006/ole">
            <mc:AlternateContent xmlns:mc="http://schemas.openxmlformats.org/markup-compatibility/2006">
              <mc:Choice xmlns:v="urn:schemas-microsoft-com:vml" Requires="v">
                <p:oleObj spid="_x0000_s3135" name="" r:id="rId13" imgW="139700" imgH="241300" progId="Equation.3">
                  <p:embed/>
                </p:oleObj>
              </mc:Choice>
              <mc:Fallback>
                <p:oleObj name="" r:id="rId13" imgW="139700" imgH="241300" progId="Equation.3">
                  <p:embed/>
                  <p:pic>
                    <p:nvPicPr>
                      <p:cNvPr id="0" name="图片 3134"/>
                      <p:cNvPicPr/>
                      <p:nvPr/>
                    </p:nvPicPr>
                    <p:blipFill>
                      <a:blip r:embed="rId14"/>
                      <a:stretch>
                        <a:fillRect/>
                      </a:stretch>
                    </p:blipFill>
                    <p:spPr>
                      <a:xfrm>
                        <a:off x="3532188" y="4460875"/>
                        <a:ext cx="220662" cy="381000"/>
                      </a:xfrm>
                      <a:prstGeom prst="rect">
                        <a:avLst/>
                      </a:prstGeom>
                      <a:noFill/>
                      <a:ln w="38100">
                        <a:noFill/>
                        <a:miter/>
                      </a:ln>
                    </p:spPr>
                  </p:pic>
                </p:oleObj>
              </mc:Fallback>
            </mc:AlternateContent>
          </a:graphicData>
        </a:graphic>
      </p:graphicFrame>
      <p:graphicFrame>
        <p:nvGraphicFramePr>
          <p:cNvPr id="39957" name="Object 21"/>
          <p:cNvGraphicFramePr>
            <a:graphicFrameLocks noChangeAspect="1"/>
          </p:cNvGraphicFramePr>
          <p:nvPr/>
        </p:nvGraphicFramePr>
        <p:xfrm>
          <a:off x="4003675" y="4059238"/>
          <a:ext cx="1976438" cy="1254125"/>
        </p:xfrm>
        <a:graphic>
          <a:graphicData uri="http://schemas.openxmlformats.org/presentationml/2006/ole">
            <mc:AlternateContent xmlns:mc="http://schemas.openxmlformats.org/markup-compatibility/2006">
              <mc:Choice xmlns:v="urn:schemas-microsoft-com:vml" Requires="v">
                <p:oleObj spid="_x0000_s3136" name="" r:id="rId15" imgW="1153160" imgH="735330" progId="Equation.3">
                  <p:embed/>
                </p:oleObj>
              </mc:Choice>
              <mc:Fallback>
                <p:oleObj name="" r:id="rId15" imgW="1153160" imgH="735330" progId="Equation.3">
                  <p:embed/>
                  <p:pic>
                    <p:nvPicPr>
                      <p:cNvPr id="0" name="图片 3135"/>
                      <p:cNvPicPr/>
                      <p:nvPr/>
                    </p:nvPicPr>
                    <p:blipFill>
                      <a:blip r:embed="rId16">
                        <a:clrChange>
                          <a:clrFrom>
                            <a:srgbClr val="000000"/>
                          </a:clrFrom>
                          <a:clrTo>
                            <a:srgbClr val="000000"/>
                          </a:clrTo>
                        </a:clrChange>
                      </a:blip>
                      <a:stretch>
                        <a:fillRect/>
                      </a:stretch>
                    </p:blipFill>
                    <p:spPr>
                      <a:xfrm>
                        <a:off x="4003675" y="4059238"/>
                        <a:ext cx="1976438" cy="1254125"/>
                      </a:xfrm>
                      <a:prstGeom prst="rect">
                        <a:avLst/>
                      </a:prstGeom>
                      <a:noFill/>
                      <a:ln w="38100">
                        <a:noFill/>
                        <a:miter/>
                      </a:ln>
                    </p:spPr>
                  </p:pic>
                </p:oleObj>
              </mc:Fallback>
            </mc:AlternateContent>
          </a:graphicData>
        </a:graphic>
      </p:graphicFrame>
      <p:graphicFrame>
        <p:nvGraphicFramePr>
          <p:cNvPr id="39966" name="Object 30"/>
          <p:cNvGraphicFramePr>
            <a:graphicFrameLocks noChangeAspect="1"/>
          </p:cNvGraphicFramePr>
          <p:nvPr/>
        </p:nvGraphicFramePr>
        <p:xfrm>
          <a:off x="381000" y="5562600"/>
          <a:ext cx="1885950" cy="381000"/>
        </p:xfrm>
        <a:graphic>
          <a:graphicData uri="http://schemas.openxmlformats.org/presentationml/2006/ole">
            <mc:AlternateContent xmlns:mc="http://schemas.openxmlformats.org/markup-compatibility/2006">
              <mc:Choice xmlns:v="urn:schemas-microsoft-com:vml" Requires="v">
                <p:oleObj spid="_x0000_s3137" name="" r:id="rId17" imgW="1102995" imgH="218440" progId="Equation.3">
                  <p:embed/>
                </p:oleObj>
              </mc:Choice>
              <mc:Fallback>
                <p:oleObj name="" r:id="rId17" imgW="1102995" imgH="218440" progId="Equation.3">
                  <p:embed/>
                  <p:pic>
                    <p:nvPicPr>
                      <p:cNvPr id="0" name="图片 3136"/>
                      <p:cNvPicPr/>
                      <p:nvPr/>
                    </p:nvPicPr>
                    <p:blipFill>
                      <a:blip r:embed="rId18">
                        <a:clrChange>
                          <a:clrFrom>
                            <a:srgbClr val="000000"/>
                          </a:clrFrom>
                          <a:clrTo>
                            <a:srgbClr val="000000"/>
                          </a:clrTo>
                        </a:clrChange>
                      </a:blip>
                      <a:stretch>
                        <a:fillRect/>
                      </a:stretch>
                    </p:blipFill>
                    <p:spPr>
                      <a:xfrm>
                        <a:off x="381000" y="5562600"/>
                        <a:ext cx="1885950" cy="381000"/>
                      </a:xfrm>
                      <a:prstGeom prst="rect">
                        <a:avLst/>
                      </a:prstGeom>
                      <a:noFill/>
                      <a:ln w="38100">
                        <a:noFill/>
                        <a:miter/>
                      </a:ln>
                    </p:spPr>
                  </p:pic>
                </p:oleObj>
              </mc:Fallback>
            </mc:AlternateContent>
          </a:graphicData>
        </a:graphic>
      </p:graphicFrame>
      <p:sp>
        <p:nvSpPr>
          <p:cNvPr id="39967" name="Text Box 31"/>
          <p:cNvSpPr txBox="1"/>
          <p:nvPr/>
        </p:nvSpPr>
        <p:spPr>
          <a:xfrm>
            <a:off x="457200" y="3352800"/>
            <a:ext cx="5151438"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ea typeface="仿宋_GB2312" pitchFamily="49" charset="-122"/>
              </a:rPr>
              <a:t>故矩阵</a:t>
            </a:r>
            <a:r>
              <a:rPr lang="en-US" altLang="zh-CN" sz="2400" b="1" i="1" dirty="0">
                <a:ea typeface="仿宋_GB2312" pitchFamily="49" charset="-122"/>
              </a:rPr>
              <a:t>A</a:t>
            </a:r>
            <a:r>
              <a:rPr lang="zh-CN" altLang="en-US" sz="2400" b="1" dirty="0">
                <a:ea typeface="仿宋_GB2312" pitchFamily="49" charset="-122"/>
              </a:rPr>
              <a:t>可对角化的充分必要条件是:</a:t>
            </a:r>
            <a:endParaRPr lang="zh-CN" altLang="en-US" sz="2400" b="1" dirty="0">
              <a:ea typeface="仿宋_GB2312" pitchFamily="49" charset="-122"/>
            </a:endParaRPr>
          </a:p>
        </p:txBody>
      </p:sp>
      <p:graphicFrame>
        <p:nvGraphicFramePr>
          <p:cNvPr id="39968" name="Object 32"/>
          <p:cNvGraphicFramePr>
            <a:graphicFrameLocks noChangeAspect="1"/>
          </p:cNvGraphicFramePr>
          <p:nvPr/>
        </p:nvGraphicFramePr>
        <p:xfrm>
          <a:off x="603250" y="3810000"/>
          <a:ext cx="6108700" cy="403225"/>
        </p:xfrm>
        <a:graphic>
          <a:graphicData uri="http://schemas.openxmlformats.org/presentationml/2006/ole">
            <mc:AlternateContent xmlns:mc="http://schemas.openxmlformats.org/markup-compatibility/2006">
              <mc:Choice xmlns:v="urn:schemas-microsoft-com:vml" Requires="v">
                <p:oleObj spid="_x0000_s3141" name="" r:id="rId19" imgW="3439160" imgH="228600" progId="Equation.3">
                  <p:embed/>
                </p:oleObj>
              </mc:Choice>
              <mc:Fallback>
                <p:oleObj name="" r:id="rId19" imgW="3439160" imgH="228600" progId="Equation.3">
                  <p:embed/>
                  <p:pic>
                    <p:nvPicPr>
                      <p:cNvPr id="0" name="图片 3140"/>
                      <p:cNvPicPr/>
                      <p:nvPr/>
                    </p:nvPicPr>
                    <p:blipFill>
                      <a:blip r:embed="rId20">
                        <a:clrChange>
                          <a:clrFrom>
                            <a:srgbClr val="000000"/>
                          </a:clrFrom>
                          <a:clrTo>
                            <a:srgbClr val="000000"/>
                          </a:clrTo>
                        </a:clrChange>
                      </a:blip>
                      <a:stretch>
                        <a:fillRect/>
                      </a:stretch>
                    </p:blipFill>
                    <p:spPr>
                      <a:xfrm>
                        <a:off x="603250" y="3810000"/>
                        <a:ext cx="6108700" cy="403225"/>
                      </a:xfrm>
                      <a:prstGeom prst="rect">
                        <a:avLst/>
                      </a:prstGeom>
                      <a:noFill/>
                      <a:ln w="38100">
                        <a:noFill/>
                        <a:miter/>
                      </a:ln>
                    </p:spPr>
                  </p:pic>
                </p:oleObj>
              </mc:Fallback>
            </mc:AlternateContent>
          </a:graphicData>
        </a:graphic>
      </p:graphicFrame>
      <p:graphicFrame>
        <p:nvGraphicFramePr>
          <p:cNvPr id="39969" name="Object 33"/>
          <p:cNvGraphicFramePr>
            <a:graphicFrameLocks noChangeAspect="1"/>
          </p:cNvGraphicFramePr>
          <p:nvPr/>
        </p:nvGraphicFramePr>
        <p:xfrm>
          <a:off x="2362200" y="5562600"/>
          <a:ext cx="2514600" cy="381000"/>
        </p:xfrm>
        <a:graphic>
          <a:graphicData uri="http://schemas.openxmlformats.org/presentationml/2006/ole">
            <mc:AlternateContent xmlns:mc="http://schemas.openxmlformats.org/markup-compatibility/2006">
              <mc:Choice xmlns:v="urn:schemas-microsoft-com:vml" Requires="v">
                <p:oleObj spid="_x0000_s3139" name="" r:id="rId21" imgW="1471295" imgH="218440" progId="Equation.3">
                  <p:embed/>
                </p:oleObj>
              </mc:Choice>
              <mc:Fallback>
                <p:oleObj name="" r:id="rId21" imgW="1471295" imgH="218440" progId="Equation.3">
                  <p:embed/>
                  <p:pic>
                    <p:nvPicPr>
                      <p:cNvPr id="0" name="图片 3138"/>
                      <p:cNvPicPr/>
                      <p:nvPr/>
                    </p:nvPicPr>
                    <p:blipFill>
                      <a:blip r:embed="rId22">
                        <a:clrChange>
                          <a:clrFrom>
                            <a:srgbClr val="000000"/>
                          </a:clrFrom>
                          <a:clrTo>
                            <a:srgbClr val="000000"/>
                          </a:clrTo>
                        </a:clrChange>
                      </a:blip>
                      <a:stretch>
                        <a:fillRect/>
                      </a:stretch>
                    </p:blipFill>
                    <p:spPr>
                      <a:xfrm>
                        <a:off x="2362200" y="5562600"/>
                        <a:ext cx="2514600" cy="381000"/>
                      </a:xfrm>
                      <a:prstGeom prst="rect">
                        <a:avLst/>
                      </a:prstGeom>
                      <a:noFill/>
                      <a:ln w="38100">
                        <a:noFill/>
                        <a:miter/>
                      </a:ln>
                    </p:spPr>
                  </p:pic>
                </p:oleObj>
              </mc:Fallback>
            </mc:AlternateContent>
          </a:graphicData>
        </a:graphic>
      </p:graphicFrame>
      <p:graphicFrame>
        <p:nvGraphicFramePr>
          <p:cNvPr id="39970" name="Object 34"/>
          <p:cNvGraphicFramePr>
            <a:graphicFrameLocks noChangeAspect="1"/>
          </p:cNvGraphicFramePr>
          <p:nvPr/>
        </p:nvGraphicFramePr>
        <p:xfrm>
          <a:off x="457200" y="6019800"/>
          <a:ext cx="4154488" cy="381000"/>
        </p:xfrm>
        <a:graphic>
          <a:graphicData uri="http://schemas.openxmlformats.org/presentationml/2006/ole">
            <mc:AlternateContent xmlns:mc="http://schemas.openxmlformats.org/markup-compatibility/2006">
              <mc:Choice xmlns:v="urn:schemas-microsoft-com:vml" Requires="v">
                <p:oleObj spid="_x0000_s3138" name="" r:id="rId23" imgW="2444750" imgH="218440" progId="Equation.3">
                  <p:embed/>
                </p:oleObj>
              </mc:Choice>
              <mc:Fallback>
                <p:oleObj name="" r:id="rId23" imgW="2444750" imgH="218440" progId="Equation.3">
                  <p:embed/>
                  <p:pic>
                    <p:nvPicPr>
                      <p:cNvPr id="0" name="图片 3137"/>
                      <p:cNvPicPr/>
                      <p:nvPr/>
                    </p:nvPicPr>
                    <p:blipFill>
                      <a:blip r:embed="rId24">
                        <a:clrChange>
                          <a:clrFrom>
                            <a:srgbClr val="000000"/>
                          </a:clrFrom>
                          <a:clrTo>
                            <a:srgbClr val="000000"/>
                          </a:clrTo>
                        </a:clrChange>
                      </a:blip>
                      <a:stretch>
                        <a:fillRect/>
                      </a:stretch>
                    </p:blipFill>
                    <p:spPr>
                      <a:xfrm>
                        <a:off x="457200" y="6019800"/>
                        <a:ext cx="4154488" cy="381000"/>
                      </a:xfrm>
                      <a:prstGeom prst="rect">
                        <a:avLst/>
                      </a:prstGeom>
                      <a:noFill/>
                      <a:ln w="38100">
                        <a:noFill/>
                        <a:miter/>
                      </a:ln>
                    </p:spPr>
                  </p:pic>
                </p:oleObj>
              </mc:Fallback>
            </mc:AlternateContent>
          </a:graphicData>
        </a:graphic>
      </p:graphicFrame>
      <p:graphicFrame>
        <p:nvGraphicFramePr>
          <p:cNvPr id="39972" name="Object 36"/>
          <p:cNvGraphicFramePr>
            <a:graphicFrameLocks noChangeAspect="1"/>
          </p:cNvGraphicFramePr>
          <p:nvPr/>
        </p:nvGraphicFramePr>
        <p:xfrm>
          <a:off x="457200" y="3048000"/>
          <a:ext cx="2044700" cy="381000"/>
        </p:xfrm>
        <a:graphic>
          <a:graphicData uri="http://schemas.openxmlformats.org/presentationml/2006/ole">
            <mc:AlternateContent xmlns:mc="http://schemas.openxmlformats.org/markup-compatibility/2006">
              <mc:Choice xmlns:v="urn:schemas-microsoft-com:vml" Requires="v">
                <p:oleObj spid="_x0000_s3140" name="" r:id="rId25" imgW="1192530" imgH="218440" progId="Equation.3">
                  <p:embed/>
                </p:oleObj>
              </mc:Choice>
              <mc:Fallback>
                <p:oleObj name="" r:id="rId25" imgW="1192530" imgH="218440" progId="Equation.3">
                  <p:embed/>
                  <p:pic>
                    <p:nvPicPr>
                      <p:cNvPr id="0" name="图片 3139"/>
                      <p:cNvPicPr/>
                      <p:nvPr/>
                    </p:nvPicPr>
                    <p:blipFill>
                      <a:blip r:embed="rId26">
                        <a:clrChange>
                          <a:clrFrom>
                            <a:srgbClr val="000000"/>
                          </a:clrFrom>
                          <a:clrTo>
                            <a:srgbClr val="000000"/>
                          </a:clrTo>
                        </a:clrChange>
                      </a:blip>
                      <a:stretch>
                        <a:fillRect/>
                      </a:stretch>
                    </p:blipFill>
                    <p:spPr>
                      <a:xfrm>
                        <a:off x="457200" y="3048000"/>
                        <a:ext cx="2044700" cy="381000"/>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41"/>
                                        </p:tgtEl>
                                        <p:attrNameLst>
                                          <p:attrName>style.visibility</p:attrName>
                                        </p:attrNameLst>
                                      </p:cBhvr>
                                      <p:to>
                                        <p:strVal val="visible"/>
                                      </p:to>
                                    </p:set>
                                    <p:animEffect transition="in" filter="wipe(left)">
                                      <p:cBhvr>
                                        <p:cTn id="7" dur="500"/>
                                        <p:tgtEl>
                                          <p:spTgt spid="3994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9942"/>
                                        </p:tgtEl>
                                        <p:attrNameLst>
                                          <p:attrName>style.visibility</p:attrName>
                                        </p:attrNameLst>
                                      </p:cBhvr>
                                      <p:to>
                                        <p:strVal val="visible"/>
                                      </p:to>
                                    </p:set>
                                    <p:animEffect transition="in" filter="checkerboard(across)">
                                      <p:cBhvr>
                                        <p:cTn id="12" dur="500"/>
                                        <p:tgtEl>
                                          <p:spTgt spid="399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943"/>
                                        </p:tgtEl>
                                        <p:attrNameLst>
                                          <p:attrName>style.visibility</p:attrName>
                                        </p:attrNameLst>
                                      </p:cBhvr>
                                      <p:to>
                                        <p:strVal val="visible"/>
                                      </p:to>
                                    </p:set>
                                    <p:animEffect transition="in" filter="wipe(left)">
                                      <p:cBhvr>
                                        <p:cTn id="17" dur="500"/>
                                        <p:tgtEl>
                                          <p:spTgt spid="399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9945"/>
                                        </p:tgtEl>
                                        <p:attrNameLst>
                                          <p:attrName>style.visibility</p:attrName>
                                        </p:attrNameLst>
                                      </p:cBhvr>
                                      <p:to>
                                        <p:strVal val="visible"/>
                                      </p:to>
                                    </p:set>
                                    <p:animEffect transition="in" filter="wipe(left)">
                                      <p:cBhvr>
                                        <p:cTn id="22" dur="500"/>
                                        <p:tgtEl>
                                          <p:spTgt spid="399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946"/>
                                        </p:tgtEl>
                                        <p:attrNameLst>
                                          <p:attrName>style.visibility</p:attrName>
                                        </p:attrNameLst>
                                      </p:cBhvr>
                                      <p:to>
                                        <p:strVal val="visible"/>
                                      </p:to>
                                    </p:set>
                                    <p:animEffect transition="in" filter="wipe(left)">
                                      <p:cBhvr>
                                        <p:cTn id="27" dur="500"/>
                                        <p:tgtEl>
                                          <p:spTgt spid="399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9947"/>
                                        </p:tgtEl>
                                        <p:attrNameLst>
                                          <p:attrName>style.visibility</p:attrName>
                                        </p:attrNameLst>
                                      </p:cBhvr>
                                      <p:to>
                                        <p:strVal val="visible"/>
                                      </p:to>
                                    </p:set>
                                    <p:animEffect transition="in" filter="wipe(left)">
                                      <p:cBhvr>
                                        <p:cTn id="32" dur="500"/>
                                        <p:tgtEl>
                                          <p:spTgt spid="399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9972"/>
                                        </p:tgtEl>
                                        <p:attrNameLst>
                                          <p:attrName>style.visibility</p:attrName>
                                        </p:attrNameLst>
                                      </p:cBhvr>
                                      <p:to>
                                        <p:strVal val="visible"/>
                                      </p:to>
                                    </p:set>
                                    <p:animEffect transition="in" filter="wipe(left)">
                                      <p:cBhvr>
                                        <p:cTn id="37" dur="500"/>
                                        <p:tgtEl>
                                          <p:spTgt spid="3997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9953"/>
                                        </p:tgtEl>
                                        <p:attrNameLst>
                                          <p:attrName>style.visibility</p:attrName>
                                        </p:attrNameLst>
                                      </p:cBhvr>
                                      <p:to>
                                        <p:strVal val="visible"/>
                                      </p:to>
                                    </p:set>
                                    <p:animEffect transition="in" filter="wipe(left)">
                                      <p:cBhvr>
                                        <p:cTn id="42" dur="500"/>
                                        <p:tgtEl>
                                          <p:spTgt spid="3995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9967"/>
                                        </p:tgtEl>
                                        <p:attrNameLst>
                                          <p:attrName>style.visibility</p:attrName>
                                        </p:attrNameLst>
                                      </p:cBhvr>
                                      <p:to>
                                        <p:strVal val="visible"/>
                                      </p:to>
                                    </p:set>
                                    <p:animEffect transition="in" filter="wipe(left)">
                                      <p:cBhvr>
                                        <p:cTn id="47" dur="500"/>
                                        <p:tgtEl>
                                          <p:spTgt spid="3996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9968"/>
                                        </p:tgtEl>
                                        <p:attrNameLst>
                                          <p:attrName>style.visibility</p:attrName>
                                        </p:attrNameLst>
                                      </p:cBhvr>
                                      <p:to>
                                        <p:strVal val="visible"/>
                                      </p:to>
                                    </p:set>
                                    <p:animEffect transition="in" filter="wipe(left)">
                                      <p:cBhvr>
                                        <p:cTn id="52" dur="500"/>
                                        <p:tgtEl>
                                          <p:spTgt spid="39968"/>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39954"/>
                                        </p:tgtEl>
                                        <p:attrNameLst>
                                          <p:attrName>style.visibility</p:attrName>
                                        </p:attrNameLst>
                                      </p:cBhvr>
                                      <p:to>
                                        <p:strVal val="visible"/>
                                      </p:to>
                                    </p:set>
                                    <p:animEffect transition="in" filter="checkerboard(across)">
                                      <p:cBhvr>
                                        <p:cTn id="57" dur="500"/>
                                        <p:tgtEl>
                                          <p:spTgt spid="3995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9955"/>
                                        </p:tgtEl>
                                        <p:attrNameLst>
                                          <p:attrName>style.visibility</p:attrName>
                                        </p:attrNameLst>
                                      </p:cBhvr>
                                      <p:to>
                                        <p:strVal val="visible"/>
                                      </p:to>
                                    </p:set>
                                    <p:animEffect transition="in" filter="wipe(left)">
                                      <p:cBhvr>
                                        <p:cTn id="62" dur="500"/>
                                        <p:tgtEl>
                                          <p:spTgt spid="3995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9956"/>
                                        </p:tgtEl>
                                        <p:attrNameLst>
                                          <p:attrName>style.visibility</p:attrName>
                                        </p:attrNameLst>
                                      </p:cBhvr>
                                      <p:to>
                                        <p:strVal val="visible"/>
                                      </p:to>
                                    </p:set>
                                    <p:animEffect transition="in" filter="wipe(left)">
                                      <p:cBhvr>
                                        <p:cTn id="67" dur="500"/>
                                        <p:tgtEl>
                                          <p:spTgt spid="39956"/>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nodeType="clickEffect">
                                  <p:stCondLst>
                                    <p:cond delay="0"/>
                                  </p:stCondLst>
                                  <p:childTnLst>
                                    <p:set>
                                      <p:cBhvr>
                                        <p:cTn id="71" dur="1" fill="hold">
                                          <p:stCondLst>
                                            <p:cond delay="0"/>
                                          </p:stCondLst>
                                        </p:cTn>
                                        <p:tgtEl>
                                          <p:spTgt spid="39957"/>
                                        </p:tgtEl>
                                        <p:attrNameLst>
                                          <p:attrName>style.visibility</p:attrName>
                                        </p:attrNameLst>
                                      </p:cBhvr>
                                      <p:to>
                                        <p:strVal val="visible"/>
                                      </p:to>
                                    </p:set>
                                    <p:animEffect transition="in" filter="checkerboard(across)">
                                      <p:cBhvr>
                                        <p:cTn id="72" dur="500"/>
                                        <p:tgtEl>
                                          <p:spTgt spid="3995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9966"/>
                                        </p:tgtEl>
                                        <p:attrNameLst>
                                          <p:attrName>style.visibility</p:attrName>
                                        </p:attrNameLst>
                                      </p:cBhvr>
                                      <p:to>
                                        <p:strVal val="visible"/>
                                      </p:to>
                                    </p:set>
                                    <p:animEffect transition="in" filter="wipe(left)">
                                      <p:cBhvr>
                                        <p:cTn id="77" dur="500"/>
                                        <p:tgtEl>
                                          <p:spTgt spid="3996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39969"/>
                                        </p:tgtEl>
                                        <p:attrNameLst>
                                          <p:attrName>style.visibility</p:attrName>
                                        </p:attrNameLst>
                                      </p:cBhvr>
                                      <p:to>
                                        <p:strVal val="visible"/>
                                      </p:to>
                                    </p:set>
                                    <p:animEffect transition="in" filter="wipe(left)">
                                      <p:cBhvr>
                                        <p:cTn id="82" dur="500"/>
                                        <p:tgtEl>
                                          <p:spTgt spid="3996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39970"/>
                                        </p:tgtEl>
                                        <p:attrNameLst>
                                          <p:attrName>style.visibility</p:attrName>
                                        </p:attrNameLst>
                                      </p:cBhvr>
                                      <p:to>
                                        <p:strVal val="visible"/>
                                      </p:to>
                                    </p:set>
                                    <p:animEffect transition="in" filter="wipe(left)">
                                      <p:cBhvr>
                                        <p:cTn id="87" dur="500"/>
                                        <p:tgtEl>
                                          <p:spTgt spid="39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p:bldP spid="39946" grpId="0"/>
      <p:bldP spid="39953" grpId="0"/>
      <p:bldP spid="39967"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0482" name="Text Box 2"/>
          <p:cNvSpPr txBox="1"/>
          <p:nvPr/>
        </p:nvSpPr>
        <p:spPr>
          <a:xfrm>
            <a:off x="747713" y="1025525"/>
            <a:ext cx="5562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dirty="0">
                <a:latin typeface="Times New Roman" panose="02020603050405020304" pitchFamily="18" charset="0"/>
                <a:ea typeface="仿宋_GB2312" pitchFamily="49" charset="-122"/>
              </a:rPr>
              <a:t>1)  </a:t>
            </a:r>
            <a:r>
              <a:rPr lang="zh-CN" altLang="en-US" sz="2800" dirty="0">
                <a:latin typeface="Times New Roman" panose="02020603050405020304" pitchFamily="18" charset="0"/>
                <a:ea typeface="仿宋_GB2312" pitchFamily="49" charset="-122"/>
              </a:rPr>
              <a:t>反身性 </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任意方阵</a:t>
            </a:r>
            <a:r>
              <a:rPr lang="en-US" altLang="zh-CN" sz="2800" b="1" i="1" dirty="0">
                <a:latin typeface="Times New Roman" panose="02020603050405020304" pitchFamily="18" charset="0"/>
                <a:ea typeface="仿宋_GB2312" pitchFamily="49" charset="-122"/>
              </a:rPr>
              <a:t>A</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都有</a:t>
            </a:r>
            <a:r>
              <a:rPr lang="en-US" altLang="zh-CN" sz="2800" b="1" i="1" dirty="0">
                <a:latin typeface="Times New Roman" panose="02020603050405020304" pitchFamily="18" charset="0"/>
                <a:ea typeface="仿宋_GB2312" pitchFamily="49" charset="-122"/>
              </a:rPr>
              <a:t>A</a:t>
            </a:r>
            <a:r>
              <a:rPr lang="en-US" altLang="zh-CN" sz="2800" i="1"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a:t>
            </a:r>
            <a:endParaRPr lang="zh-CN" altLang="en-US" sz="2800" b="1" i="1" dirty="0">
              <a:latin typeface="Times New Roman" panose="02020603050405020304" pitchFamily="18" charset="0"/>
              <a:ea typeface="仿宋_GB2312" pitchFamily="49" charset="-122"/>
            </a:endParaRPr>
          </a:p>
        </p:txBody>
      </p:sp>
      <p:sp>
        <p:nvSpPr>
          <p:cNvPr id="20483" name="Text Box 3"/>
          <p:cNvSpPr txBox="1"/>
          <p:nvPr/>
        </p:nvSpPr>
        <p:spPr>
          <a:xfrm>
            <a:off x="750888" y="1501775"/>
            <a:ext cx="4572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dirty="0">
                <a:latin typeface="Times New Roman" panose="02020603050405020304" pitchFamily="18" charset="0"/>
                <a:ea typeface="仿宋_GB2312" pitchFamily="49" charset="-122"/>
              </a:rPr>
              <a:t>2) </a:t>
            </a:r>
            <a:r>
              <a:rPr lang="zh-CN" altLang="en-US" sz="2800" dirty="0">
                <a:latin typeface="Times New Roman" panose="02020603050405020304" pitchFamily="18" charset="0"/>
                <a:ea typeface="仿宋_GB2312" pitchFamily="49" charset="-122"/>
              </a:rPr>
              <a:t>对称性 </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若</a:t>
            </a:r>
            <a:r>
              <a:rPr lang="en-US" altLang="zh-CN" sz="2800" b="1" i="1" dirty="0">
                <a:latin typeface="Times New Roman" panose="02020603050405020304" pitchFamily="18" charset="0"/>
                <a:ea typeface="仿宋_GB2312" pitchFamily="49" charset="-122"/>
              </a:rPr>
              <a:t>A</a:t>
            </a:r>
            <a:r>
              <a:rPr lang="en-US" altLang="zh-CN" sz="2800" i="1"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B</a:t>
            </a:r>
            <a:r>
              <a:rPr lang="en-US" altLang="zh-CN" sz="2800" i="1"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则</a:t>
            </a:r>
            <a:r>
              <a:rPr lang="en-US" altLang="zh-CN" sz="2800" b="1" i="1" dirty="0">
                <a:latin typeface="Times New Roman" panose="02020603050405020304" pitchFamily="18" charset="0"/>
                <a:ea typeface="仿宋_GB2312" pitchFamily="49" charset="-122"/>
              </a:rPr>
              <a:t>B</a:t>
            </a:r>
            <a:r>
              <a:rPr lang="en-US" altLang="zh-CN" sz="2800" i="1" dirty="0">
                <a:latin typeface="Times New Roman" panose="02020603050405020304" pitchFamily="18" charset="0"/>
                <a:ea typeface="仿宋_GB2312" pitchFamily="49" charset="-122"/>
              </a:rPr>
              <a:t>~ </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a:t>
            </a:r>
            <a:endParaRPr lang="zh-CN" altLang="en-US" sz="2800" b="1" i="1" dirty="0">
              <a:latin typeface="Times New Roman" panose="02020603050405020304" pitchFamily="18" charset="0"/>
              <a:ea typeface="仿宋_GB2312" pitchFamily="49" charset="-122"/>
            </a:endParaRPr>
          </a:p>
        </p:txBody>
      </p:sp>
      <p:sp>
        <p:nvSpPr>
          <p:cNvPr id="20484" name="Text Box 4"/>
          <p:cNvSpPr txBox="1"/>
          <p:nvPr/>
        </p:nvSpPr>
        <p:spPr>
          <a:xfrm>
            <a:off x="749300" y="2009775"/>
            <a:ext cx="60198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dirty="0">
                <a:latin typeface="Times New Roman" panose="02020603050405020304" pitchFamily="18" charset="0"/>
                <a:ea typeface="仿宋_GB2312" pitchFamily="49" charset="-122"/>
              </a:rPr>
              <a:t>3) </a:t>
            </a:r>
            <a:r>
              <a:rPr lang="zh-CN" altLang="en-US" sz="2800" dirty="0">
                <a:latin typeface="Times New Roman" panose="02020603050405020304" pitchFamily="18" charset="0"/>
                <a:ea typeface="仿宋_GB2312" pitchFamily="49" charset="-122"/>
              </a:rPr>
              <a:t>传递性</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若</a:t>
            </a:r>
            <a:r>
              <a:rPr lang="en-US" altLang="zh-CN" sz="2800" b="1" i="1" dirty="0">
                <a:latin typeface="Times New Roman" panose="02020603050405020304" pitchFamily="18" charset="0"/>
                <a:ea typeface="仿宋_GB2312" pitchFamily="49" charset="-122"/>
              </a:rPr>
              <a:t>A</a:t>
            </a:r>
            <a:r>
              <a:rPr lang="en-US" altLang="zh-CN" sz="2800" i="1"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B</a:t>
            </a:r>
            <a:r>
              <a:rPr lang="en-US" altLang="zh-CN" sz="2800" i="1"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B</a:t>
            </a:r>
            <a:r>
              <a:rPr lang="en-US" altLang="zh-CN" sz="2800" i="1"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C</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则  </a:t>
            </a:r>
            <a:r>
              <a:rPr lang="en-US" altLang="zh-CN" sz="2800" b="1" i="1" dirty="0">
                <a:latin typeface="Times New Roman" panose="02020603050405020304" pitchFamily="18" charset="0"/>
                <a:ea typeface="仿宋_GB2312" pitchFamily="49" charset="-122"/>
              </a:rPr>
              <a:t>A</a:t>
            </a:r>
            <a:r>
              <a:rPr lang="en-US" altLang="zh-CN" sz="2800" i="1" dirty="0">
                <a:latin typeface="Times New Roman" panose="02020603050405020304" pitchFamily="18" charset="0"/>
                <a:ea typeface="仿宋_GB2312" pitchFamily="49" charset="-122"/>
              </a:rPr>
              <a:t>~ </a:t>
            </a:r>
            <a:r>
              <a:rPr lang="en-US" altLang="zh-CN" sz="2800" b="1" i="1" dirty="0">
                <a:latin typeface="Times New Roman" panose="02020603050405020304" pitchFamily="18" charset="0"/>
                <a:ea typeface="仿宋_GB2312" pitchFamily="49" charset="-122"/>
              </a:rPr>
              <a:t>C</a:t>
            </a:r>
            <a:r>
              <a:rPr lang="en-US" altLang="zh-CN" sz="2800" dirty="0">
                <a:latin typeface="Times New Roman" panose="02020603050405020304" pitchFamily="18" charset="0"/>
                <a:ea typeface="仿宋_GB2312" pitchFamily="49" charset="-122"/>
              </a:rPr>
              <a:t>.</a:t>
            </a:r>
            <a:endParaRPr lang="en-US" altLang="zh-CN" sz="2800" b="1" i="1" dirty="0">
              <a:latin typeface="Times New Roman" panose="02020603050405020304" pitchFamily="18" charset="0"/>
              <a:ea typeface="仿宋_GB2312" pitchFamily="49" charset="-122"/>
            </a:endParaRPr>
          </a:p>
        </p:txBody>
      </p:sp>
      <p:sp>
        <p:nvSpPr>
          <p:cNvPr id="20485" name="Text Box 5"/>
          <p:cNvSpPr txBox="1"/>
          <p:nvPr/>
        </p:nvSpPr>
        <p:spPr>
          <a:xfrm>
            <a:off x="706438" y="2573338"/>
            <a:ext cx="80772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C00000"/>
                </a:solidFill>
                <a:latin typeface="Times New Roman" panose="02020603050405020304" pitchFamily="18" charset="0"/>
                <a:ea typeface="仿宋_GB2312" pitchFamily="49" charset="-122"/>
              </a:rPr>
              <a:t>证</a:t>
            </a:r>
            <a:r>
              <a:rPr lang="zh-CN" altLang="en-US" sz="2800" dirty="0">
                <a:solidFill>
                  <a:srgbClr val="C00000"/>
                </a:solidFill>
                <a:latin typeface="Times New Roman" panose="02020603050405020304" pitchFamily="18" charset="0"/>
                <a:ea typeface="仿宋_GB2312" pitchFamily="49" charset="-122"/>
              </a:rPr>
              <a:t> </a:t>
            </a:r>
            <a:r>
              <a:rPr lang="zh-CN" altLang="en-US" sz="2800" dirty="0">
                <a:latin typeface="Times New Roman" panose="02020603050405020304" pitchFamily="18" charset="0"/>
                <a:ea typeface="仿宋_GB2312" pitchFamily="49" charset="-122"/>
              </a:rPr>
              <a:t>  前两条显然</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现在证第三条</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由定义存在可逆阵</a:t>
            </a:r>
            <a:endParaRPr lang="zh-CN" altLang="en-US" sz="2800" dirty="0">
              <a:latin typeface="Times New Roman" panose="02020603050405020304" pitchFamily="18" charset="0"/>
              <a:ea typeface="仿宋_GB2312" pitchFamily="49" charset="-122"/>
            </a:endParaRPr>
          </a:p>
        </p:txBody>
      </p:sp>
      <p:sp>
        <p:nvSpPr>
          <p:cNvPr id="20486" name="Text Box 6"/>
          <p:cNvSpPr txBox="1"/>
          <p:nvPr/>
        </p:nvSpPr>
        <p:spPr>
          <a:xfrm>
            <a:off x="0" y="6278563"/>
            <a:ext cx="38100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dirty="0">
                <a:latin typeface="Times New Roman" panose="02020603050405020304" pitchFamily="18" charset="0"/>
                <a:ea typeface="仿宋_GB2312" pitchFamily="49" charset="-122"/>
              </a:rPr>
              <a:t>故          </a:t>
            </a:r>
            <a:r>
              <a:rPr lang="en-US" altLang="zh-CN" b="1" i="1" dirty="0">
                <a:latin typeface="Times New Roman" panose="02020603050405020304" pitchFamily="18" charset="0"/>
                <a:ea typeface="仿宋_GB2312" pitchFamily="49" charset="-122"/>
              </a:rPr>
              <a:t>A</a:t>
            </a:r>
            <a:r>
              <a:rPr lang="en-US" altLang="zh-CN" i="1" dirty="0">
                <a:latin typeface="Times New Roman" panose="02020603050405020304" pitchFamily="18" charset="0"/>
                <a:ea typeface="仿宋_GB2312" pitchFamily="49" charset="-122"/>
              </a:rPr>
              <a:t>~ </a:t>
            </a:r>
            <a:r>
              <a:rPr lang="en-US" altLang="zh-CN" b="1" i="1" dirty="0">
                <a:latin typeface="Times New Roman" panose="02020603050405020304" pitchFamily="18" charset="0"/>
                <a:ea typeface="仿宋_GB2312" pitchFamily="49" charset="-122"/>
              </a:rPr>
              <a:t>C.</a:t>
            </a:r>
            <a:endParaRPr lang="en-US" altLang="zh-CN" b="1" i="1" dirty="0">
              <a:latin typeface="Times New Roman" panose="02020603050405020304" pitchFamily="18" charset="0"/>
              <a:ea typeface="仿宋_GB2312" pitchFamily="49" charset="-122"/>
            </a:endParaRPr>
          </a:p>
        </p:txBody>
      </p:sp>
      <p:graphicFrame>
        <p:nvGraphicFramePr>
          <p:cNvPr id="20487" name="Object 7"/>
          <p:cNvGraphicFramePr>
            <a:graphicFrameLocks noChangeAspect="1"/>
          </p:cNvGraphicFramePr>
          <p:nvPr/>
        </p:nvGraphicFramePr>
        <p:xfrm>
          <a:off x="-14287" y="3017838"/>
          <a:ext cx="1820862" cy="596900"/>
        </p:xfrm>
        <a:graphic>
          <a:graphicData uri="http://schemas.openxmlformats.org/presentationml/2006/ole">
            <mc:AlternateContent xmlns:mc="http://schemas.openxmlformats.org/markup-compatibility/2006">
              <mc:Choice xmlns:v="urn:schemas-microsoft-com:vml" Requires="v">
                <p:oleObj spid="_x0000_s3078" name="" r:id="rId1" imgW="675640" imgH="238760" progId="Equation.DSMT4">
                  <p:embed/>
                </p:oleObj>
              </mc:Choice>
              <mc:Fallback>
                <p:oleObj name="" r:id="rId1" imgW="675640" imgH="238760" progId="Equation.DSMT4">
                  <p:embed/>
                  <p:pic>
                    <p:nvPicPr>
                      <p:cNvPr id="0" name="图片 3077"/>
                      <p:cNvPicPr/>
                      <p:nvPr/>
                    </p:nvPicPr>
                    <p:blipFill>
                      <a:blip r:embed="rId2">
                        <a:clrChange>
                          <a:clrFrom>
                            <a:srgbClr val="000000"/>
                          </a:clrFrom>
                          <a:clrTo>
                            <a:srgbClr val="000000"/>
                          </a:clrTo>
                        </a:clrChange>
                      </a:blip>
                      <a:stretch>
                        <a:fillRect/>
                      </a:stretch>
                    </p:blipFill>
                    <p:spPr>
                      <a:xfrm>
                        <a:off x="-14287" y="3017838"/>
                        <a:ext cx="1820862" cy="596900"/>
                      </a:xfrm>
                      <a:prstGeom prst="rect">
                        <a:avLst/>
                      </a:prstGeom>
                      <a:noFill/>
                      <a:ln w="38100">
                        <a:noFill/>
                        <a:miter/>
                      </a:ln>
                    </p:spPr>
                  </p:pic>
                </p:oleObj>
              </mc:Fallback>
            </mc:AlternateContent>
          </a:graphicData>
        </a:graphic>
      </p:graphicFrame>
      <p:graphicFrame>
        <p:nvGraphicFramePr>
          <p:cNvPr id="20488" name="Object 8"/>
          <p:cNvGraphicFramePr>
            <a:graphicFrameLocks noChangeAspect="1"/>
          </p:cNvGraphicFramePr>
          <p:nvPr/>
        </p:nvGraphicFramePr>
        <p:xfrm>
          <a:off x="1295400" y="4191000"/>
          <a:ext cx="3101975" cy="596900"/>
        </p:xfrm>
        <a:graphic>
          <a:graphicData uri="http://schemas.openxmlformats.org/presentationml/2006/ole">
            <mc:AlternateContent xmlns:mc="http://schemas.openxmlformats.org/markup-compatibility/2006">
              <mc:Choice xmlns:v="urn:schemas-microsoft-com:vml" Requires="v">
                <p:oleObj spid="_x0000_s3079" name="" r:id="rId3" imgW="1301750" imgH="238760" progId="Equation.DSMT4">
                  <p:embed/>
                </p:oleObj>
              </mc:Choice>
              <mc:Fallback>
                <p:oleObj name="" r:id="rId3" imgW="1301750" imgH="238760" progId="Equation.DSMT4">
                  <p:embed/>
                  <p:pic>
                    <p:nvPicPr>
                      <p:cNvPr id="0" name="图片 3078"/>
                      <p:cNvPicPr/>
                      <p:nvPr/>
                    </p:nvPicPr>
                    <p:blipFill>
                      <a:blip r:embed="rId4">
                        <a:clrChange>
                          <a:clrFrom>
                            <a:srgbClr val="000000"/>
                          </a:clrFrom>
                          <a:clrTo>
                            <a:srgbClr val="000000"/>
                          </a:clrTo>
                        </a:clrChange>
                      </a:blip>
                      <a:stretch>
                        <a:fillRect/>
                      </a:stretch>
                    </p:blipFill>
                    <p:spPr>
                      <a:xfrm>
                        <a:off x="1295400" y="4191000"/>
                        <a:ext cx="3101975" cy="596900"/>
                      </a:xfrm>
                      <a:prstGeom prst="rect">
                        <a:avLst/>
                      </a:prstGeom>
                      <a:noFill/>
                      <a:ln w="38100">
                        <a:noFill/>
                        <a:miter/>
                      </a:ln>
                    </p:spPr>
                  </p:pic>
                </p:oleObj>
              </mc:Fallback>
            </mc:AlternateContent>
          </a:graphicData>
        </a:graphic>
      </p:graphicFrame>
      <p:graphicFrame>
        <p:nvGraphicFramePr>
          <p:cNvPr id="20489" name="Object 9"/>
          <p:cNvGraphicFramePr>
            <a:graphicFrameLocks noChangeAspect="1"/>
          </p:cNvGraphicFramePr>
          <p:nvPr/>
        </p:nvGraphicFramePr>
        <p:xfrm>
          <a:off x="1600200" y="4876800"/>
          <a:ext cx="2486025" cy="612775"/>
        </p:xfrm>
        <a:graphic>
          <a:graphicData uri="http://schemas.openxmlformats.org/presentationml/2006/ole">
            <mc:AlternateContent xmlns:mc="http://schemas.openxmlformats.org/markup-compatibility/2006">
              <mc:Choice xmlns:v="urn:schemas-microsoft-com:vml" Requires="v">
                <p:oleObj spid="_x0000_s3080" name="" r:id="rId5" imgW="1014095" imgH="238760" progId="Equation.DSMT4">
                  <p:embed/>
                </p:oleObj>
              </mc:Choice>
              <mc:Fallback>
                <p:oleObj name="" r:id="rId5" imgW="1014095" imgH="238760" progId="Equation.DSMT4">
                  <p:embed/>
                  <p:pic>
                    <p:nvPicPr>
                      <p:cNvPr id="0" name="图片 3079"/>
                      <p:cNvPicPr/>
                      <p:nvPr/>
                    </p:nvPicPr>
                    <p:blipFill>
                      <a:blip r:embed="rId6">
                        <a:clrChange>
                          <a:clrFrom>
                            <a:srgbClr val="000000"/>
                          </a:clrFrom>
                          <a:clrTo>
                            <a:srgbClr val="000000"/>
                          </a:clrTo>
                        </a:clrChange>
                      </a:blip>
                      <a:stretch>
                        <a:fillRect/>
                      </a:stretch>
                    </p:blipFill>
                    <p:spPr>
                      <a:xfrm>
                        <a:off x="1600200" y="4876800"/>
                        <a:ext cx="2486025" cy="612775"/>
                      </a:xfrm>
                      <a:prstGeom prst="rect">
                        <a:avLst/>
                      </a:prstGeom>
                      <a:noFill/>
                      <a:ln w="38100">
                        <a:noFill/>
                        <a:miter/>
                      </a:ln>
                    </p:spPr>
                  </p:pic>
                </p:oleObj>
              </mc:Fallback>
            </mc:AlternateContent>
          </a:graphicData>
        </a:graphic>
      </p:graphicFrame>
      <p:graphicFrame>
        <p:nvGraphicFramePr>
          <p:cNvPr id="20490" name="Object 10"/>
          <p:cNvGraphicFramePr>
            <a:graphicFrameLocks noChangeAspect="1"/>
          </p:cNvGraphicFramePr>
          <p:nvPr/>
        </p:nvGraphicFramePr>
        <p:xfrm>
          <a:off x="1584325" y="5546725"/>
          <a:ext cx="2906713" cy="608013"/>
        </p:xfrm>
        <a:graphic>
          <a:graphicData uri="http://schemas.openxmlformats.org/presentationml/2006/ole">
            <mc:AlternateContent xmlns:mc="http://schemas.openxmlformats.org/markup-compatibility/2006">
              <mc:Choice xmlns:v="urn:schemas-microsoft-com:vml" Requires="v">
                <p:oleObj spid="_x0000_s3081" name="" r:id="rId7" imgW="1192530" imgH="238760" progId="Equation.DSMT4">
                  <p:embed/>
                </p:oleObj>
              </mc:Choice>
              <mc:Fallback>
                <p:oleObj name="" r:id="rId7" imgW="1192530" imgH="238760" progId="Equation.DSMT4">
                  <p:embed/>
                  <p:pic>
                    <p:nvPicPr>
                      <p:cNvPr id="0" name="图片 3080"/>
                      <p:cNvPicPr/>
                      <p:nvPr/>
                    </p:nvPicPr>
                    <p:blipFill>
                      <a:blip r:embed="rId8">
                        <a:clrChange>
                          <a:clrFrom>
                            <a:srgbClr val="000000"/>
                          </a:clrFrom>
                          <a:clrTo>
                            <a:srgbClr val="000000"/>
                          </a:clrTo>
                        </a:clrChange>
                      </a:blip>
                      <a:stretch>
                        <a:fillRect/>
                      </a:stretch>
                    </p:blipFill>
                    <p:spPr>
                      <a:xfrm>
                        <a:off x="1584325" y="5546725"/>
                        <a:ext cx="2906713" cy="608013"/>
                      </a:xfrm>
                      <a:prstGeom prst="rect">
                        <a:avLst/>
                      </a:prstGeom>
                      <a:noFill/>
                      <a:ln w="38100">
                        <a:noFill/>
                        <a:miter/>
                      </a:ln>
                    </p:spPr>
                  </p:pic>
                </p:oleObj>
              </mc:Fallback>
            </mc:AlternateContent>
          </a:graphicData>
        </a:graphic>
      </p:graphicFrame>
      <p:graphicFrame>
        <p:nvGraphicFramePr>
          <p:cNvPr id="20491" name="Object 11"/>
          <p:cNvGraphicFramePr>
            <a:graphicFrameLocks noChangeAspect="1"/>
          </p:cNvGraphicFramePr>
          <p:nvPr/>
        </p:nvGraphicFramePr>
        <p:xfrm>
          <a:off x="1311275" y="3505200"/>
          <a:ext cx="5332413" cy="588963"/>
        </p:xfrm>
        <a:graphic>
          <a:graphicData uri="http://schemas.openxmlformats.org/presentationml/2006/ole">
            <mc:AlternateContent xmlns:mc="http://schemas.openxmlformats.org/markup-compatibility/2006">
              <mc:Choice xmlns:v="urn:schemas-microsoft-com:vml" Requires="v">
                <p:oleObj spid="_x0000_s3082" name="" r:id="rId9" imgW="2266315" imgH="238760" progId="Equation.DSMT4">
                  <p:embed/>
                </p:oleObj>
              </mc:Choice>
              <mc:Fallback>
                <p:oleObj name="" r:id="rId9" imgW="2266315" imgH="238760" progId="Equation.DSMT4">
                  <p:embed/>
                  <p:pic>
                    <p:nvPicPr>
                      <p:cNvPr id="0" name="图片 3081"/>
                      <p:cNvPicPr/>
                      <p:nvPr/>
                    </p:nvPicPr>
                    <p:blipFill>
                      <a:blip r:embed="rId10">
                        <a:clrChange>
                          <a:clrFrom>
                            <a:srgbClr val="FFFFFF"/>
                          </a:clrFrom>
                          <a:clrTo>
                            <a:srgbClr val="000000"/>
                          </a:clrTo>
                        </a:clrChange>
                      </a:blip>
                      <a:stretch>
                        <a:fillRect/>
                      </a:stretch>
                    </p:blipFill>
                    <p:spPr>
                      <a:xfrm>
                        <a:off x="1311275" y="3505200"/>
                        <a:ext cx="5332413" cy="588963"/>
                      </a:xfrm>
                      <a:prstGeom prst="rect">
                        <a:avLst/>
                      </a:prstGeom>
                      <a:noFill/>
                      <a:ln w="38100">
                        <a:noFill/>
                        <a:miter/>
                      </a:ln>
                    </p:spPr>
                  </p:pic>
                </p:oleObj>
              </mc:Fallback>
            </mc:AlternateContent>
          </a:graphicData>
        </a:graphic>
      </p:graphicFrame>
      <p:sp>
        <p:nvSpPr>
          <p:cNvPr id="20492" name="Text Box 12"/>
          <p:cNvSpPr txBox="1"/>
          <p:nvPr/>
        </p:nvSpPr>
        <p:spPr>
          <a:xfrm>
            <a:off x="0" y="381000"/>
            <a:ext cx="5334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dirty="0">
                <a:latin typeface="仿宋_GB2312" pitchFamily="49" charset="-122"/>
                <a:ea typeface="仿宋_GB2312" pitchFamily="49" charset="-122"/>
              </a:rPr>
              <a:t>    </a:t>
            </a:r>
            <a:r>
              <a:rPr lang="zh-CN" altLang="en-US" sz="2800" b="1" dirty="0">
                <a:solidFill>
                  <a:srgbClr val="C00000"/>
                </a:solidFill>
                <a:latin typeface="仿宋_GB2312" pitchFamily="49" charset="-122"/>
                <a:ea typeface="仿宋_GB2312" pitchFamily="49" charset="-122"/>
              </a:rPr>
              <a:t>性质</a:t>
            </a:r>
            <a:r>
              <a:rPr lang="en-US" altLang="zh-CN" sz="2800" dirty="0">
                <a:latin typeface="仿宋_GB2312" pitchFamily="49" charset="-122"/>
                <a:ea typeface="仿宋_GB2312" pitchFamily="49" charset="-122"/>
              </a:rPr>
              <a:t>  </a:t>
            </a:r>
            <a:r>
              <a:rPr lang="zh-CN" altLang="en-US" sz="2800" dirty="0">
                <a:latin typeface="仿宋_GB2312" pitchFamily="49" charset="-122"/>
                <a:ea typeface="仿宋_GB2312" pitchFamily="49" charset="-122"/>
              </a:rPr>
              <a:t>相似矩阵具有</a:t>
            </a:r>
            <a:endParaRPr lang="zh-CN" altLang="en-US" sz="2800" dirty="0">
              <a:latin typeface="仿宋_GB2312" pitchFamily="49"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92"/>
                                        </p:tgtEl>
                                        <p:attrNameLst>
                                          <p:attrName>style.visibility</p:attrName>
                                        </p:attrNameLst>
                                      </p:cBhvr>
                                      <p:to>
                                        <p:strVal val="visible"/>
                                      </p:to>
                                    </p:set>
                                    <p:animEffect transition="in" filter="wipe(left)">
                                      <p:cBhvr>
                                        <p:cTn id="7" dur="2000"/>
                                        <p:tgtEl>
                                          <p:spTgt spid="204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2"/>
                                        </p:tgtEl>
                                        <p:attrNameLst>
                                          <p:attrName>style.visibility</p:attrName>
                                        </p:attrNameLst>
                                      </p:cBhvr>
                                      <p:to>
                                        <p:strVal val="visible"/>
                                      </p:to>
                                    </p:set>
                                    <p:animEffect transition="in" filter="wipe(left)">
                                      <p:cBhvr>
                                        <p:cTn id="12" dur="2000"/>
                                        <p:tgtEl>
                                          <p:spTgt spid="204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3"/>
                                        </p:tgtEl>
                                        <p:attrNameLst>
                                          <p:attrName>style.visibility</p:attrName>
                                        </p:attrNameLst>
                                      </p:cBhvr>
                                      <p:to>
                                        <p:strVal val="visible"/>
                                      </p:to>
                                    </p:set>
                                    <p:animEffect transition="in" filter="wipe(left)">
                                      <p:cBhvr>
                                        <p:cTn id="17" dur="2000"/>
                                        <p:tgtEl>
                                          <p:spTgt spid="204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484"/>
                                        </p:tgtEl>
                                        <p:attrNameLst>
                                          <p:attrName>style.visibility</p:attrName>
                                        </p:attrNameLst>
                                      </p:cBhvr>
                                      <p:to>
                                        <p:strVal val="visible"/>
                                      </p:to>
                                    </p:set>
                                    <p:animEffect transition="in" filter="wipe(left)">
                                      <p:cBhvr>
                                        <p:cTn id="22" dur="2000"/>
                                        <p:tgtEl>
                                          <p:spTgt spid="2048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485"/>
                                        </p:tgtEl>
                                        <p:attrNameLst>
                                          <p:attrName>style.visibility</p:attrName>
                                        </p:attrNameLst>
                                      </p:cBhvr>
                                      <p:to>
                                        <p:strVal val="visible"/>
                                      </p:to>
                                    </p:set>
                                    <p:animEffect transition="in" filter="wipe(left)">
                                      <p:cBhvr>
                                        <p:cTn id="27" dur="2000"/>
                                        <p:tgtEl>
                                          <p:spTgt spid="2048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0487"/>
                                        </p:tgtEl>
                                        <p:attrNameLst>
                                          <p:attrName>style.visibility</p:attrName>
                                        </p:attrNameLst>
                                      </p:cBhvr>
                                      <p:to>
                                        <p:strVal val="visible"/>
                                      </p:to>
                                    </p:set>
                                    <p:animEffect transition="in" filter="wipe(left)">
                                      <p:cBhvr>
                                        <p:cTn id="32" dur="2000"/>
                                        <p:tgtEl>
                                          <p:spTgt spid="2048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0491"/>
                                        </p:tgtEl>
                                        <p:attrNameLst>
                                          <p:attrName>style.visibility</p:attrName>
                                        </p:attrNameLst>
                                      </p:cBhvr>
                                      <p:to>
                                        <p:strVal val="visible"/>
                                      </p:to>
                                    </p:set>
                                    <p:animEffect transition="in" filter="wipe(left)">
                                      <p:cBhvr>
                                        <p:cTn id="37" dur="2000"/>
                                        <p:tgtEl>
                                          <p:spTgt spid="2049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0488"/>
                                        </p:tgtEl>
                                        <p:attrNameLst>
                                          <p:attrName>style.visibility</p:attrName>
                                        </p:attrNameLst>
                                      </p:cBhvr>
                                      <p:to>
                                        <p:strVal val="visible"/>
                                      </p:to>
                                    </p:set>
                                    <p:animEffect transition="in" filter="wipe(left)">
                                      <p:cBhvr>
                                        <p:cTn id="42" dur="2000"/>
                                        <p:tgtEl>
                                          <p:spTgt spid="2048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0489"/>
                                        </p:tgtEl>
                                        <p:attrNameLst>
                                          <p:attrName>style.visibility</p:attrName>
                                        </p:attrNameLst>
                                      </p:cBhvr>
                                      <p:to>
                                        <p:strVal val="visible"/>
                                      </p:to>
                                    </p:set>
                                    <p:animEffect transition="in" filter="wipe(left)">
                                      <p:cBhvr>
                                        <p:cTn id="47" dur="2000"/>
                                        <p:tgtEl>
                                          <p:spTgt spid="2048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0490"/>
                                        </p:tgtEl>
                                        <p:attrNameLst>
                                          <p:attrName>style.visibility</p:attrName>
                                        </p:attrNameLst>
                                      </p:cBhvr>
                                      <p:to>
                                        <p:strVal val="visible"/>
                                      </p:to>
                                    </p:set>
                                    <p:animEffect transition="in" filter="wipe(left)">
                                      <p:cBhvr>
                                        <p:cTn id="52" dur="2000"/>
                                        <p:tgtEl>
                                          <p:spTgt spid="2049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0486"/>
                                        </p:tgtEl>
                                        <p:attrNameLst>
                                          <p:attrName>style.visibility</p:attrName>
                                        </p:attrNameLst>
                                      </p:cBhvr>
                                      <p:to>
                                        <p:strVal val="visible"/>
                                      </p:to>
                                    </p:set>
                                    <p:animEffect transition="in" filter="wipe(left)">
                                      <p:cBhvr>
                                        <p:cTn id="57" dur="2000"/>
                                        <p:tgtEl>
                                          <p:spTgt spid="2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3" grpId="0"/>
      <p:bldP spid="20484" grpId="0"/>
      <p:bldP spid="20485" grpId="0"/>
      <p:bldP spid="20486" grpId="0"/>
      <p:bldP spid="20492"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9460" name="Text Box 4"/>
          <p:cNvSpPr txBox="1"/>
          <p:nvPr/>
        </p:nvSpPr>
        <p:spPr>
          <a:xfrm>
            <a:off x="26988" y="228600"/>
            <a:ext cx="862647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dirty="0">
                <a:latin typeface="Times New Roman" panose="02020603050405020304" pitchFamily="18" charset="0"/>
                <a:ea typeface="仿宋_GB2312" pitchFamily="49" charset="-122"/>
              </a:rPr>
              <a:t>       </a:t>
            </a:r>
            <a:r>
              <a:rPr lang="zh-CN" altLang="en-US" sz="2800" b="1" dirty="0">
                <a:solidFill>
                  <a:srgbClr val="C00000"/>
                </a:solidFill>
                <a:latin typeface="Times New Roman" panose="02020603050405020304" pitchFamily="18" charset="0"/>
                <a:ea typeface="仿宋_GB2312" pitchFamily="49" charset="-122"/>
              </a:rPr>
              <a:t>性质</a:t>
            </a:r>
            <a:r>
              <a:rPr lang="en-US" altLang="zh-CN" sz="2800" b="1" dirty="0">
                <a:latin typeface="Times New Roman" panose="02020603050405020304" pitchFamily="18" charset="0"/>
                <a:ea typeface="仿宋_GB2312" pitchFamily="49" charset="-122"/>
              </a:rPr>
              <a:t>   </a:t>
            </a:r>
            <a:r>
              <a:rPr lang="zh-CN" altLang="en-US" sz="2800" dirty="0">
                <a:latin typeface="Times New Roman" panose="02020603050405020304" pitchFamily="18" charset="0"/>
                <a:ea typeface="仿宋_GB2312" pitchFamily="49" charset="-122"/>
              </a:rPr>
              <a:t>若</a:t>
            </a:r>
            <a:r>
              <a:rPr lang="en-US" altLang="zh-CN" sz="2800" b="1" i="1" dirty="0">
                <a:latin typeface="Times New Roman" panose="02020603050405020304" pitchFamily="18" charset="0"/>
                <a:ea typeface="仿宋_GB2312" pitchFamily="49" charset="-122"/>
              </a:rPr>
              <a:t>A</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B</a:t>
            </a:r>
            <a:r>
              <a:rPr lang="zh-CN" altLang="en-US" sz="2800" dirty="0">
                <a:latin typeface="Times New Roman" panose="02020603050405020304" pitchFamily="18" charset="0"/>
                <a:ea typeface="仿宋_GB2312" pitchFamily="49" charset="-122"/>
              </a:rPr>
              <a:t>，则</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A</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B </a:t>
            </a:r>
            <a:r>
              <a:rPr lang="en-US" altLang="zh-CN" sz="2800" dirty="0">
                <a:latin typeface="Times New Roman" panose="02020603050405020304" pitchFamily="18" charset="0"/>
                <a:ea typeface="仿宋_GB2312" pitchFamily="49" charset="-122"/>
              </a:rPr>
              <a:t>|.</a:t>
            </a:r>
            <a:endParaRPr lang="en-US" altLang="zh-CN" sz="2800" b="1" dirty="0">
              <a:latin typeface="Times New Roman" panose="02020603050405020304" pitchFamily="18" charset="0"/>
              <a:ea typeface="仿宋_GB2312" pitchFamily="49" charset="-122"/>
            </a:endParaRPr>
          </a:p>
        </p:txBody>
      </p:sp>
      <p:sp>
        <p:nvSpPr>
          <p:cNvPr id="19461" name="Text Box 5"/>
          <p:cNvSpPr txBox="1"/>
          <p:nvPr/>
        </p:nvSpPr>
        <p:spPr>
          <a:xfrm>
            <a:off x="12700" y="685800"/>
            <a:ext cx="9124950" cy="9461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dirty="0">
                <a:latin typeface="Times New Roman" panose="02020603050405020304" pitchFamily="18" charset="0"/>
                <a:ea typeface="仿宋_GB2312" pitchFamily="49" charset="-122"/>
              </a:rPr>
              <a:t>       </a:t>
            </a:r>
            <a:r>
              <a:rPr lang="zh-CN" altLang="en-US" sz="2800" b="1" dirty="0">
                <a:solidFill>
                  <a:srgbClr val="C00000"/>
                </a:solidFill>
                <a:latin typeface="Times New Roman" panose="02020603050405020304" pitchFamily="18" charset="0"/>
                <a:ea typeface="仿宋_GB2312" pitchFamily="49" charset="-122"/>
              </a:rPr>
              <a:t>证明</a:t>
            </a:r>
            <a:r>
              <a:rPr lang="zh-CN" altLang="en-US" sz="2800" b="1" dirty="0">
                <a:latin typeface="Times New Roman" panose="02020603050405020304" pitchFamily="18" charset="0"/>
                <a:ea typeface="仿宋_GB2312" pitchFamily="49" charset="-122"/>
              </a:rPr>
              <a:t> </a:t>
            </a:r>
            <a:r>
              <a:rPr lang="zh-CN" altLang="en-US" sz="2800" dirty="0">
                <a:latin typeface="Times New Roman" panose="02020603050405020304" pitchFamily="18" charset="0"/>
                <a:ea typeface="仿宋_GB2312" pitchFamily="49" charset="-122"/>
              </a:rPr>
              <a:t>设</a:t>
            </a:r>
            <a:r>
              <a:rPr lang="en-US" altLang="zh-CN" sz="2800" b="1" i="1" dirty="0">
                <a:latin typeface="Times New Roman" panose="02020603050405020304" pitchFamily="18" charset="0"/>
                <a:ea typeface="仿宋_GB2312" pitchFamily="49" charset="-122"/>
              </a:rPr>
              <a:t>P</a:t>
            </a:r>
            <a:r>
              <a:rPr lang="en-US" altLang="zh-CN" sz="2800" baseline="30000" dirty="0">
                <a:latin typeface="Times New Roman" panose="02020603050405020304" pitchFamily="18" charset="0"/>
                <a:ea typeface="仿宋_GB2312" pitchFamily="49" charset="-122"/>
              </a:rPr>
              <a:t>-1</a:t>
            </a:r>
            <a:r>
              <a:rPr lang="en-US" altLang="zh-CN" sz="2800" b="1" i="1" dirty="0">
                <a:latin typeface="Times New Roman" panose="02020603050405020304" pitchFamily="18" charset="0"/>
                <a:ea typeface="仿宋_GB2312" pitchFamily="49" charset="-122"/>
              </a:rPr>
              <a:t>AP</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B</a:t>
            </a:r>
            <a:r>
              <a:rPr lang="zh-CN" altLang="en-US" sz="2800" dirty="0">
                <a:latin typeface="Times New Roman" panose="02020603050405020304" pitchFamily="18" charset="0"/>
                <a:ea typeface="仿宋_GB2312" pitchFamily="49" charset="-122"/>
              </a:rPr>
              <a:t>，两端取行列式有</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P</a:t>
            </a:r>
            <a:r>
              <a:rPr lang="en-US" altLang="zh-CN" sz="2800" baseline="30000" dirty="0">
                <a:latin typeface="Times New Roman" panose="02020603050405020304" pitchFamily="18" charset="0"/>
                <a:ea typeface="仿宋_GB2312" pitchFamily="49" charset="-122"/>
              </a:rPr>
              <a:t>-1</a:t>
            </a:r>
            <a:r>
              <a:rPr lang="en-US" altLang="zh-CN" sz="2800" dirty="0">
                <a:latin typeface="Times New Roman" panose="02020603050405020304" pitchFamily="18" charset="0"/>
                <a:ea typeface="仿宋_GB2312" pitchFamily="49" charset="-122"/>
              </a:rPr>
              <a:t>|</a:t>
            </a:r>
            <a:r>
              <a:rPr lang="en-US" altLang="zh-CN" sz="2800" baseline="30000" dirty="0">
                <a:latin typeface="Times New Roman" panose="02020603050405020304" pitchFamily="18" charset="0"/>
                <a:ea typeface="仿宋_GB2312" pitchFamily="49" charset="-122"/>
              </a:rPr>
              <a:t> </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A</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P</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B</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，又因</a:t>
            </a:r>
            <a:endParaRPr lang="zh-CN" altLang="en-US" sz="2800" dirty="0">
              <a:latin typeface="Times New Roman" panose="02020603050405020304" pitchFamily="18" charset="0"/>
              <a:ea typeface="仿宋_GB2312" pitchFamily="49" charset="-122"/>
            </a:endParaRPr>
          </a:p>
          <a:p>
            <a:pPr marL="0" lvl="0" indent="0" eaLnBrk="1" hangingPunct="1">
              <a:spcBef>
                <a:spcPct val="0"/>
              </a:spcBef>
              <a:buNone/>
            </a:pPr>
            <a:r>
              <a:rPr lang="zh-CN" altLang="en-US" sz="2800" dirty="0">
                <a:latin typeface="Times New Roman" panose="02020603050405020304" pitchFamily="18" charset="0"/>
                <a:ea typeface="仿宋_GB2312" pitchFamily="49" charset="-122"/>
              </a:rPr>
              <a:t>为</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P</a:t>
            </a:r>
            <a:r>
              <a:rPr lang="en-US" altLang="zh-CN" sz="2800" baseline="30000" dirty="0">
                <a:latin typeface="Times New Roman" panose="02020603050405020304" pitchFamily="18" charset="0"/>
                <a:ea typeface="仿宋_GB2312" pitchFamily="49" charset="-122"/>
              </a:rPr>
              <a:t>-1</a:t>
            </a:r>
            <a:r>
              <a:rPr lang="en-US" altLang="zh-CN" sz="2800" dirty="0">
                <a:latin typeface="Times New Roman" panose="02020603050405020304" pitchFamily="18" charset="0"/>
                <a:ea typeface="仿宋_GB2312" pitchFamily="49" charset="-122"/>
              </a:rPr>
              <a:t>|</a:t>
            </a:r>
            <a:r>
              <a:rPr lang="en-US" altLang="zh-CN" sz="2800" baseline="30000" dirty="0">
                <a:latin typeface="Times New Roman" panose="02020603050405020304" pitchFamily="18" charset="0"/>
                <a:ea typeface="仿宋_GB2312" pitchFamily="49" charset="-122"/>
              </a:rPr>
              <a:t> </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P</a:t>
            </a:r>
            <a:r>
              <a:rPr lang="en-US" altLang="zh-CN" sz="2800" dirty="0">
                <a:latin typeface="Times New Roman" panose="02020603050405020304" pitchFamily="18" charset="0"/>
                <a:ea typeface="仿宋_GB2312" pitchFamily="49" charset="-122"/>
              </a:rPr>
              <a:t>|=1</a:t>
            </a:r>
            <a:r>
              <a:rPr lang="zh-CN" altLang="en-US" sz="2800" dirty="0">
                <a:latin typeface="Times New Roman" panose="02020603050405020304" pitchFamily="18" charset="0"/>
                <a:ea typeface="仿宋_GB2312" pitchFamily="49" charset="-122"/>
              </a:rPr>
              <a:t>，故</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A</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B </a:t>
            </a:r>
            <a:r>
              <a:rPr lang="en-US" altLang="zh-CN" sz="2800" dirty="0">
                <a:latin typeface="Times New Roman" panose="02020603050405020304" pitchFamily="18" charset="0"/>
                <a:ea typeface="仿宋_GB2312" pitchFamily="49" charset="-122"/>
              </a:rPr>
              <a:t>|.</a:t>
            </a:r>
            <a:endParaRPr lang="en-US" altLang="zh-CN" sz="2800" dirty="0">
              <a:latin typeface="Times New Roman" panose="02020603050405020304" pitchFamily="18" charset="0"/>
              <a:ea typeface="仿宋_GB2312" pitchFamily="49" charset="-122"/>
            </a:endParaRPr>
          </a:p>
        </p:txBody>
      </p:sp>
      <p:sp>
        <p:nvSpPr>
          <p:cNvPr id="19462" name="Rectangle 6"/>
          <p:cNvSpPr/>
          <p:nvPr/>
        </p:nvSpPr>
        <p:spPr>
          <a:xfrm>
            <a:off x="26988" y="1752600"/>
            <a:ext cx="45656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dirty="0">
                <a:latin typeface="Times New Roman" panose="02020603050405020304" pitchFamily="18" charset="0"/>
                <a:ea typeface="仿宋_GB2312" pitchFamily="49" charset="-122"/>
              </a:rPr>
              <a:t>       </a:t>
            </a:r>
            <a:r>
              <a:rPr lang="zh-CN" altLang="en-US" sz="2800" b="1" dirty="0">
                <a:solidFill>
                  <a:srgbClr val="C00000"/>
                </a:solidFill>
                <a:latin typeface="Times New Roman" panose="02020603050405020304" pitchFamily="18" charset="0"/>
                <a:ea typeface="仿宋_GB2312" pitchFamily="49" charset="-122"/>
              </a:rPr>
              <a:t>性质</a:t>
            </a:r>
            <a:r>
              <a:rPr lang="en-US" altLang="zh-CN" sz="2800" b="1" dirty="0">
                <a:latin typeface="Times New Roman" panose="02020603050405020304" pitchFamily="18" charset="0"/>
                <a:ea typeface="仿宋_GB2312" pitchFamily="49" charset="-122"/>
              </a:rPr>
              <a:t>  </a:t>
            </a:r>
            <a:r>
              <a:rPr lang="zh-CN" altLang="en-US" sz="2800" dirty="0">
                <a:latin typeface="Times New Roman" panose="02020603050405020304" pitchFamily="18" charset="0"/>
                <a:ea typeface="仿宋_GB2312" pitchFamily="49" charset="-122"/>
              </a:rPr>
              <a:t>若</a:t>
            </a:r>
            <a:r>
              <a:rPr lang="en-US" altLang="zh-CN" sz="2800" b="1" i="1" dirty="0">
                <a:latin typeface="Times New Roman" panose="02020603050405020304" pitchFamily="18" charset="0"/>
                <a:ea typeface="仿宋_GB2312" pitchFamily="49" charset="-122"/>
              </a:rPr>
              <a:t>A</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B</a:t>
            </a:r>
            <a:r>
              <a:rPr lang="zh-CN" altLang="en-US" sz="2800" dirty="0">
                <a:latin typeface="Times New Roman" panose="02020603050405020304" pitchFamily="18" charset="0"/>
                <a:ea typeface="仿宋_GB2312" pitchFamily="49" charset="-122"/>
              </a:rPr>
              <a:t>，则</a:t>
            </a:r>
            <a:r>
              <a:rPr lang="en-US" altLang="zh-CN" sz="2800" b="1" i="1" dirty="0">
                <a:latin typeface="Times New Roman" panose="02020603050405020304" pitchFamily="18" charset="0"/>
                <a:ea typeface="仿宋_GB2312" pitchFamily="49" charset="-122"/>
              </a:rPr>
              <a:t>A</a:t>
            </a:r>
            <a:r>
              <a:rPr lang="en-US" altLang="zh-CN" sz="2800" baseline="30000" dirty="0">
                <a:latin typeface="Times New Roman" panose="02020603050405020304" pitchFamily="18" charset="0"/>
                <a:ea typeface="仿宋_GB2312" pitchFamily="49" charset="-122"/>
              </a:rPr>
              <a:t>T</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B</a:t>
            </a:r>
            <a:r>
              <a:rPr lang="en-US" altLang="zh-CN" sz="2800" baseline="30000" dirty="0">
                <a:latin typeface="Times New Roman" panose="02020603050405020304" pitchFamily="18" charset="0"/>
                <a:ea typeface="仿宋_GB2312" pitchFamily="49" charset="-122"/>
              </a:rPr>
              <a:t>T</a:t>
            </a:r>
            <a:r>
              <a:rPr lang="en-US" altLang="zh-CN" sz="2800" dirty="0">
                <a:latin typeface="Times New Roman" panose="02020603050405020304" pitchFamily="18" charset="0"/>
                <a:ea typeface="仿宋_GB2312" pitchFamily="49" charset="-122"/>
              </a:rPr>
              <a:t>.</a:t>
            </a:r>
            <a:endParaRPr lang="en-US" altLang="zh-CN" sz="2800" dirty="0">
              <a:latin typeface="Times New Roman" panose="02020603050405020304" pitchFamily="18" charset="0"/>
              <a:ea typeface="仿宋_GB2312" pitchFamily="49" charset="-122"/>
            </a:endParaRPr>
          </a:p>
        </p:txBody>
      </p:sp>
      <p:sp>
        <p:nvSpPr>
          <p:cNvPr id="19463" name="Rectangle 7"/>
          <p:cNvSpPr/>
          <p:nvPr/>
        </p:nvSpPr>
        <p:spPr>
          <a:xfrm>
            <a:off x="26988" y="2209800"/>
            <a:ext cx="9144000"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latin typeface="Times New Roman" panose="02020603050405020304" pitchFamily="18" charset="0"/>
                <a:ea typeface="仿宋_GB2312" pitchFamily="49" charset="-122"/>
              </a:rPr>
              <a:t>       </a:t>
            </a:r>
            <a:r>
              <a:rPr lang="zh-CN" altLang="en-US" sz="2800" b="1" dirty="0">
                <a:solidFill>
                  <a:srgbClr val="C00000"/>
                </a:solidFill>
                <a:latin typeface="Times New Roman" panose="02020603050405020304" pitchFamily="18" charset="0"/>
                <a:ea typeface="仿宋_GB2312" pitchFamily="49" charset="-122"/>
              </a:rPr>
              <a:t>证明</a:t>
            </a:r>
            <a:r>
              <a:rPr lang="zh-CN" altLang="en-US" sz="2800" b="1" dirty="0">
                <a:latin typeface="Times New Roman" panose="02020603050405020304" pitchFamily="18" charset="0"/>
                <a:ea typeface="仿宋_GB2312" pitchFamily="49" charset="-122"/>
              </a:rPr>
              <a:t> </a:t>
            </a:r>
            <a:r>
              <a:rPr lang="zh-CN" altLang="en-US" sz="2800" dirty="0">
                <a:latin typeface="Times New Roman" panose="02020603050405020304" pitchFamily="18" charset="0"/>
                <a:ea typeface="仿宋_GB2312" pitchFamily="49" charset="-122"/>
              </a:rPr>
              <a:t>设</a:t>
            </a:r>
            <a:r>
              <a:rPr lang="en-US" altLang="zh-CN" sz="2800" b="1" i="1" dirty="0">
                <a:latin typeface="Times New Roman" panose="02020603050405020304" pitchFamily="18" charset="0"/>
                <a:ea typeface="仿宋_GB2312" pitchFamily="49" charset="-122"/>
              </a:rPr>
              <a:t>P</a:t>
            </a:r>
            <a:r>
              <a:rPr lang="en-US" altLang="zh-CN" sz="2800" baseline="30000" dirty="0">
                <a:latin typeface="Times New Roman" panose="02020603050405020304" pitchFamily="18" charset="0"/>
                <a:ea typeface="仿宋_GB2312" pitchFamily="49" charset="-122"/>
              </a:rPr>
              <a:t>-1</a:t>
            </a:r>
            <a:r>
              <a:rPr lang="en-US" altLang="zh-CN" sz="2800" b="1" i="1" dirty="0">
                <a:latin typeface="Times New Roman" panose="02020603050405020304" pitchFamily="18" charset="0"/>
                <a:ea typeface="仿宋_GB2312" pitchFamily="49" charset="-122"/>
              </a:rPr>
              <a:t>AP</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B</a:t>
            </a:r>
            <a:r>
              <a:rPr lang="zh-CN" altLang="en-US" sz="2800" dirty="0">
                <a:latin typeface="Times New Roman" panose="02020603050405020304" pitchFamily="18" charset="0"/>
                <a:ea typeface="仿宋_GB2312" pitchFamily="49" charset="-122"/>
              </a:rPr>
              <a:t>，两端取转置</a:t>
            </a:r>
            <a:r>
              <a:rPr lang="en-US" altLang="zh-CN" sz="2800" b="1" i="1" dirty="0">
                <a:latin typeface="Times New Roman" panose="02020603050405020304" pitchFamily="18" charset="0"/>
                <a:ea typeface="仿宋_GB2312" pitchFamily="49" charset="-122"/>
              </a:rPr>
              <a:t>P</a:t>
            </a:r>
            <a:r>
              <a:rPr lang="en-US" altLang="zh-CN" sz="2800" baseline="30000" dirty="0">
                <a:latin typeface="Times New Roman" panose="02020603050405020304" pitchFamily="18" charset="0"/>
                <a:ea typeface="仿宋_GB2312" pitchFamily="49" charset="-122"/>
              </a:rPr>
              <a:t>T</a:t>
            </a:r>
            <a:r>
              <a:rPr lang="en-US" altLang="zh-CN" sz="2800" b="1" i="1" dirty="0">
                <a:latin typeface="Times New Roman" panose="02020603050405020304" pitchFamily="18" charset="0"/>
                <a:ea typeface="仿宋_GB2312" pitchFamily="49" charset="-122"/>
              </a:rPr>
              <a:t>A</a:t>
            </a:r>
            <a:r>
              <a:rPr lang="en-US" altLang="zh-CN" sz="2800" baseline="30000" dirty="0">
                <a:latin typeface="Times New Roman" panose="02020603050405020304" pitchFamily="18" charset="0"/>
                <a:ea typeface="仿宋_GB2312" pitchFamily="49" charset="-122"/>
              </a:rPr>
              <a:t>T</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P</a:t>
            </a:r>
            <a:r>
              <a:rPr lang="en-US" altLang="zh-CN" sz="2800" baseline="30000" dirty="0">
                <a:latin typeface="Times New Roman" panose="02020603050405020304" pitchFamily="18" charset="0"/>
                <a:ea typeface="仿宋_GB2312" pitchFamily="49" charset="-122"/>
              </a:rPr>
              <a:t>-1</a:t>
            </a:r>
            <a:r>
              <a:rPr lang="en-US" altLang="zh-CN" sz="2800" dirty="0">
                <a:latin typeface="Times New Roman" panose="02020603050405020304" pitchFamily="18" charset="0"/>
                <a:ea typeface="仿宋_GB2312" pitchFamily="49" charset="-122"/>
              </a:rPr>
              <a:t>)</a:t>
            </a:r>
            <a:r>
              <a:rPr lang="en-US" altLang="zh-CN" sz="2800" baseline="30000" dirty="0">
                <a:latin typeface="Times New Roman" panose="02020603050405020304" pitchFamily="18" charset="0"/>
                <a:ea typeface="仿宋_GB2312" pitchFamily="49" charset="-122"/>
              </a:rPr>
              <a:t>T</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B</a:t>
            </a:r>
            <a:r>
              <a:rPr lang="en-US" altLang="zh-CN" sz="2800" baseline="30000" dirty="0">
                <a:latin typeface="Times New Roman" panose="02020603050405020304" pitchFamily="18" charset="0"/>
                <a:ea typeface="仿宋_GB2312" pitchFamily="49" charset="-122"/>
              </a:rPr>
              <a:t>T</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并记</a:t>
            </a:r>
            <a:r>
              <a:rPr lang="en-US" altLang="zh-CN" sz="2800" b="1" i="1" dirty="0">
                <a:latin typeface="Times New Roman" panose="02020603050405020304" pitchFamily="18" charset="0"/>
                <a:ea typeface="仿宋_GB2312" pitchFamily="49" charset="-122"/>
              </a:rPr>
              <a:t>P</a:t>
            </a:r>
            <a:r>
              <a:rPr lang="en-US" altLang="zh-CN" sz="2800" baseline="-25000" dirty="0">
                <a:latin typeface="Times New Roman" panose="02020603050405020304" pitchFamily="18" charset="0"/>
                <a:ea typeface="仿宋_GB2312" pitchFamily="49" charset="-122"/>
              </a:rPr>
              <a:t>1</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P</a:t>
            </a:r>
            <a:r>
              <a:rPr lang="en-US" altLang="zh-CN" sz="2800" baseline="30000" dirty="0">
                <a:latin typeface="Times New Roman" panose="02020603050405020304" pitchFamily="18" charset="0"/>
                <a:ea typeface="仿宋_GB2312" pitchFamily="49" charset="-122"/>
              </a:rPr>
              <a:t>-1</a:t>
            </a:r>
            <a:r>
              <a:rPr lang="en-US" altLang="zh-CN" sz="2800" dirty="0">
                <a:latin typeface="Times New Roman" panose="02020603050405020304" pitchFamily="18" charset="0"/>
                <a:ea typeface="仿宋_GB2312" pitchFamily="49" charset="-122"/>
              </a:rPr>
              <a:t>)</a:t>
            </a:r>
            <a:r>
              <a:rPr lang="en-US" altLang="zh-CN" sz="2800" baseline="30000" dirty="0">
                <a:latin typeface="Times New Roman" panose="02020603050405020304" pitchFamily="18" charset="0"/>
                <a:ea typeface="仿宋_GB2312" pitchFamily="49" charset="-122"/>
              </a:rPr>
              <a:t>T</a:t>
            </a:r>
            <a:r>
              <a:rPr lang="en-US" altLang="zh-CN" sz="2800" dirty="0">
                <a:latin typeface="Times New Roman" panose="02020603050405020304" pitchFamily="18" charset="0"/>
                <a:ea typeface="仿宋_GB2312" pitchFamily="49" charset="-122"/>
              </a:rPr>
              <a:t>= (</a:t>
            </a:r>
            <a:r>
              <a:rPr lang="en-US" altLang="zh-CN" sz="2800" b="1" i="1" dirty="0">
                <a:latin typeface="Times New Roman" panose="02020603050405020304" pitchFamily="18" charset="0"/>
                <a:ea typeface="仿宋_GB2312" pitchFamily="49" charset="-122"/>
              </a:rPr>
              <a:t>P </a:t>
            </a:r>
            <a:r>
              <a:rPr lang="en-US" altLang="zh-CN" sz="2800" baseline="30000" dirty="0">
                <a:latin typeface="Times New Roman" panose="02020603050405020304" pitchFamily="18" charset="0"/>
                <a:ea typeface="仿宋_GB2312" pitchFamily="49" charset="-122"/>
              </a:rPr>
              <a:t>T</a:t>
            </a:r>
            <a:r>
              <a:rPr lang="en-US" altLang="zh-CN" sz="2800" dirty="0">
                <a:latin typeface="Times New Roman" panose="02020603050405020304" pitchFamily="18" charset="0"/>
                <a:ea typeface="仿宋_GB2312" pitchFamily="49" charset="-122"/>
              </a:rPr>
              <a:t>)</a:t>
            </a:r>
            <a:r>
              <a:rPr lang="en-US" altLang="zh-CN" sz="2800" baseline="30000" dirty="0">
                <a:latin typeface="Times New Roman" panose="02020603050405020304" pitchFamily="18" charset="0"/>
                <a:ea typeface="仿宋_GB2312" pitchFamily="49" charset="-122"/>
              </a:rPr>
              <a:t>-1</a:t>
            </a:r>
            <a:r>
              <a:rPr lang="en-US" altLang="zh-CN" sz="2800" dirty="0">
                <a:latin typeface="Times New Roman" panose="02020603050405020304" pitchFamily="18" charset="0"/>
                <a:ea typeface="仿宋_GB2312" pitchFamily="49" charset="-122"/>
              </a:rPr>
              <a:t>, </a:t>
            </a:r>
            <a:r>
              <a:rPr lang="zh-CN" altLang="en-US" sz="2800" dirty="0">
                <a:latin typeface="Times New Roman" panose="02020603050405020304" pitchFamily="18" charset="0"/>
                <a:ea typeface="仿宋_GB2312" pitchFamily="49" charset="-122"/>
              </a:rPr>
              <a:t>于是</a:t>
            </a:r>
            <a:r>
              <a:rPr lang="en-US" altLang="zh-CN" sz="2800" b="1" i="1" dirty="0">
                <a:latin typeface="Times New Roman" panose="02020603050405020304" pitchFamily="18" charset="0"/>
                <a:ea typeface="仿宋_GB2312" pitchFamily="49" charset="-122"/>
              </a:rPr>
              <a:t>P</a:t>
            </a:r>
            <a:r>
              <a:rPr lang="en-US" altLang="zh-CN" sz="2800" baseline="-25000" dirty="0">
                <a:latin typeface="Times New Roman" panose="02020603050405020304" pitchFamily="18" charset="0"/>
                <a:ea typeface="仿宋_GB2312" pitchFamily="49" charset="-122"/>
              </a:rPr>
              <a:t>1</a:t>
            </a:r>
            <a:r>
              <a:rPr lang="en-US" altLang="zh-CN" sz="2800" baseline="30000" dirty="0">
                <a:latin typeface="Times New Roman" panose="02020603050405020304" pitchFamily="18" charset="0"/>
                <a:ea typeface="仿宋_GB2312" pitchFamily="49" charset="-122"/>
              </a:rPr>
              <a:t>-1</a:t>
            </a:r>
            <a:r>
              <a:rPr lang="en-US" altLang="zh-CN" sz="2800" b="1" i="1" dirty="0">
                <a:latin typeface="Times New Roman" panose="02020603050405020304" pitchFamily="18" charset="0"/>
                <a:ea typeface="仿宋_GB2312" pitchFamily="49" charset="-122"/>
              </a:rPr>
              <a:t>A</a:t>
            </a:r>
            <a:r>
              <a:rPr lang="en-US" altLang="zh-CN" sz="2800" baseline="30000" dirty="0">
                <a:latin typeface="Times New Roman" panose="02020603050405020304" pitchFamily="18" charset="0"/>
                <a:ea typeface="仿宋_GB2312" pitchFamily="49" charset="-122"/>
              </a:rPr>
              <a:t>T</a:t>
            </a:r>
            <a:r>
              <a:rPr lang="en-US" altLang="zh-CN" sz="2800" b="1" i="1" dirty="0">
                <a:latin typeface="Times New Roman" panose="02020603050405020304" pitchFamily="18" charset="0"/>
                <a:ea typeface="仿宋_GB2312" pitchFamily="49" charset="-122"/>
              </a:rPr>
              <a:t>P</a:t>
            </a:r>
            <a:r>
              <a:rPr lang="en-US" altLang="zh-CN" sz="2800" baseline="-25000" dirty="0">
                <a:latin typeface="Times New Roman" panose="02020603050405020304" pitchFamily="18" charset="0"/>
                <a:ea typeface="仿宋_GB2312" pitchFamily="49" charset="-122"/>
              </a:rPr>
              <a:t>1</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B</a:t>
            </a:r>
            <a:r>
              <a:rPr lang="en-US" altLang="zh-CN" sz="2800" baseline="30000" dirty="0">
                <a:latin typeface="Times New Roman" panose="02020603050405020304" pitchFamily="18" charset="0"/>
                <a:ea typeface="仿宋_GB2312" pitchFamily="49" charset="-122"/>
              </a:rPr>
              <a:t>T</a:t>
            </a:r>
            <a:r>
              <a:rPr lang="zh-CN" altLang="en-US" sz="2800" dirty="0">
                <a:latin typeface="Times New Roman" panose="02020603050405020304" pitchFamily="18" charset="0"/>
                <a:ea typeface="仿宋_GB2312" pitchFamily="49" charset="-122"/>
              </a:rPr>
              <a:t>，故</a:t>
            </a:r>
            <a:r>
              <a:rPr lang="en-US" altLang="zh-CN" sz="2800" b="1" i="1" dirty="0">
                <a:latin typeface="Times New Roman" panose="02020603050405020304" pitchFamily="18" charset="0"/>
                <a:ea typeface="仿宋_GB2312" pitchFamily="49" charset="-122"/>
              </a:rPr>
              <a:t>A</a:t>
            </a:r>
            <a:r>
              <a:rPr lang="en-US" altLang="zh-CN" sz="2800" baseline="30000" dirty="0">
                <a:latin typeface="Times New Roman" panose="02020603050405020304" pitchFamily="18" charset="0"/>
                <a:ea typeface="仿宋_GB2312" pitchFamily="49" charset="-122"/>
              </a:rPr>
              <a:t>T</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B</a:t>
            </a:r>
            <a:r>
              <a:rPr lang="en-US" altLang="zh-CN" sz="2800" baseline="30000" dirty="0">
                <a:latin typeface="Times New Roman" panose="02020603050405020304" pitchFamily="18" charset="0"/>
                <a:ea typeface="仿宋_GB2312" pitchFamily="49" charset="-122"/>
              </a:rPr>
              <a:t>T</a:t>
            </a:r>
            <a:r>
              <a:rPr lang="en-US" altLang="zh-CN" sz="2800" dirty="0">
                <a:latin typeface="Times New Roman" panose="02020603050405020304" pitchFamily="18" charset="0"/>
                <a:ea typeface="仿宋_GB2312" pitchFamily="49" charset="-122"/>
              </a:rPr>
              <a:t>.</a:t>
            </a:r>
            <a:endParaRPr lang="en-US" altLang="zh-CN" sz="2800" dirty="0">
              <a:latin typeface="Times New Roman" panose="02020603050405020304" pitchFamily="18" charset="0"/>
              <a:ea typeface="仿宋_GB2312" pitchFamily="49" charset="-122"/>
            </a:endParaRPr>
          </a:p>
        </p:txBody>
      </p:sp>
      <p:sp>
        <p:nvSpPr>
          <p:cNvPr id="19464" name="Text Box 8"/>
          <p:cNvSpPr txBox="1"/>
          <p:nvPr/>
        </p:nvSpPr>
        <p:spPr>
          <a:xfrm>
            <a:off x="26988" y="3200400"/>
            <a:ext cx="9144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dirty="0">
                <a:latin typeface="Times New Roman" panose="02020603050405020304" pitchFamily="18" charset="0"/>
                <a:ea typeface="仿宋_GB2312" pitchFamily="49" charset="-122"/>
              </a:rPr>
              <a:t>       </a:t>
            </a:r>
            <a:r>
              <a:rPr lang="zh-CN" altLang="en-US" sz="2800" b="1" dirty="0">
                <a:solidFill>
                  <a:srgbClr val="C00000"/>
                </a:solidFill>
                <a:latin typeface="Times New Roman" panose="02020603050405020304" pitchFamily="18" charset="0"/>
                <a:ea typeface="仿宋_GB2312" pitchFamily="49" charset="-122"/>
              </a:rPr>
              <a:t>性质</a:t>
            </a:r>
            <a:r>
              <a:rPr lang="en-US" altLang="zh-CN" sz="2800" b="1" dirty="0">
                <a:latin typeface="Times New Roman" panose="02020603050405020304" pitchFamily="18" charset="0"/>
                <a:ea typeface="仿宋_GB2312" pitchFamily="49" charset="-122"/>
              </a:rPr>
              <a:t> </a:t>
            </a:r>
            <a:r>
              <a:rPr lang="zh-CN" altLang="en-US" sz="2800" dirty="0">
                <a:latin typeface="Times New Roman" panose="02020603050405020304" pitchFamily="18" charset="0"/>
                <a:ea typeface="仿宋_GB2312" pitchFamily="49" charset="-122"/>
              </a:rPr>
              <a:t>若可逆矩阵</a:t>
            </a:r>
            <a:r>
              <a:rPr lang="en-US" altLang="zh-CN" sz="2800" b="1" i="1" dirty="0">
                <a:latin typeface="Times New Roman" panose="02020603050405020304" pitchFamily="18" charset="0"/>
                <a:ea typeface="仿宋_GB2312" pitchFamily="49" charset="-122"/>
              </a:rPr>
              <a:t>A</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B</a:t>
            </a:r>
            <a:r>
              <a:rPr lang="zh-CN" altLang="en-US" sz="2800" dirty="0">
                <a:latin typeface="Times New Roman" panose="02020603050405020304" pitchFamily="18" charset="0"/>
                <a:ea typeface="仿宋_GB2312" pitchFamily="49" charset="-122"/>
              </a:rPr>
              <a:t>，则</a:t>
            </a:r>
            <a:r>
              <a:rPr lang="en-US" altLang="zh-CN" sz="2800" b="1" i="1" dirty="0">
                <a:latin typeface="Times New Roman" panose="02020603050405020304" pitchFamily="18" charset="0"/>
                <a:ea typeface="仿宋_GB2312" pitchFamily="49" charset="-122"/>
              </a:rPr>
              <a:t>B</a:t>
            </a:r>
            <a:r>
              <a:rPr lang="zh-CN" altLang="en-US" sz="2800" dirty="0">
                <a:latin typeface="Times New Roman" panose="02020603050405020304" pitchFamily="18" charset="0"/>
                <a:ea typeface="仿宋_GB2312" pitchFamily="49" charset="-122"/>
              </a:rPr>
              <a:t>也可逆，且</a:t>
            </a:r>
            <a:r>
              <a:rPr lang="en-US" altLang="zh-CN" sz="2800" b="1" i="1" dirty="0">
                <a:latin typeface="Times New Roman" panose="02020603050405020304" pitchFamily="18" charset="0"/>
                <a:ea typeface="仿宋_GB2312" pitchFamily="49" charset="-122"/>
              </a:rPr>
              <a:t>A</a:t>
            </a:r>
            <a:r>
              <a:rPr lang="en-US" altLang="zh-CN" sz="2800" baseline="30000" dirty="0">
                <a:latin typeface="Times New Roman" panose="02020603050405020304" pitchFamily="18" charset="0"/>
                <a:ea typeface="仿宋_GB2312" pitchFamily="49" charset="-122"/>
              </a:rPr>
              <a:t>-1</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B</a:t>
            </a:r>
            <a:r>
              <a:rPr lang="en-US" altLang="zh-CN" sz="2800" baseline="30000" dirty="0">
                <a:latin typeface="Times New Roman" panose="02020603050405020304" pitchFamily="18" charset="0"/>
                <a:ea typeface="仿宋_GB2312" pitchFamily="49" charset="-122"/>
              </a:rPr>
              <a:t>-1</a:t>
            </a:r>
            <a:r>
              <a:rPr lang="en-US" altLang="zh-CN" sz="2800" dirty="0">
                <a:latin typeface="Times New Roman" panose="02020603050405020304" pitchFamily="18" charset="0"/>
                <a:ea typeface="仿宋_GB2312" pitchFamily="49" charset="-122"/>
              </a:rPr>
              <a:t>.</a:t>
            </a:r>
            <a:endParaRPr lang="en-US" altLang="zh-CN" sz="2800" dirty="0">
              <a:latin typeface="Times New Roman" panose="02020603050405020304" pitchFamily="18" charset="0"/>
              <a:ea typeface="仿宋_GB2312" pitchFamily="49" charset="-122"/>
            </a:endParaRPr>
          </a:p>
        </p:txBody>
      </p:sp>
      <p:sp>
        <p:nvSpPr>
          <p:cNvPr id="19465" name="Text Box 9"/>
          <p:cNvSpPr txBox="1"/>
          <p:nvPr/>
        </p:nvSpPr>
        <p:spPr>
          <a:xfrm>
            <a:off x="47625" y="3676650"/>
            <a:ext cx="9123363"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dirty="0">
                <a:latin typeface="Times New Roman" panose="02020603050405020304" pitchFamily="18" charset="0"/>
                <a:ea typeface="仿宋_GB2312" pitchFamily="49" charset="-122"/>
              </a:rPr>
              <a:t>      </a:t>
            </a:r>
            <a:r>
              <a:rPr lang="zh-CN" altLang="en-US" sz="2800" b="1" dirty="0">
                <a:solidFill>
                  <a:srgbClr val="C00000"/>
                </a:solidFill>
                <a:latin typeface="Times New Roman" panose="02020603050405020304" pitchFamily="18" charset="0"/>
                <a:ea typeface="仿宋_GB2312" pitchFamily="49" charset="-122"/>
              </a:rPr>
              <a:t>证明</a:t>
            </a:r>
            <a:r>
              <a:rPr lang="zh-CN" altLang="en-US" sz="2800" dirty="0">
                <a:latin typeface="Times New Roman" panose="02020603050405020304" pitchFamily="18" charset="0"/>
                <a:ea typeface="仿宋_GB2312" pitchFamily="49" charset="-122"/>
              </a:rPr>
              <a:t> 由</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与</a:t>
            </a:r>
            <a:r>
              <a:rPr lang="en-US" altLang="zh-CN" sz="2800" b="1" i="1" dirty="0">
                <a:latin typeface="Times New Roman" panose="02020603050405020304" pitchFamily="18" charset="0"/>
                <a:ea typeface="仿宋_GB2312" pitchFamily="49" charset="-122"/>
              </a:rPr>
              <a:t>B</a:t>
            </a:r>
            <a:r>
              <a:rPr lang="zh-CN" altLang="en-US" sz="2800" dirty="0">
                <a:latin typeface="Times New Roman" panose="02020603050405020304" pitchFamily="18" charset="0"/>
                <a:ea typeface="仿宋_GB2312" pitchFamily="49" charset="-122"/>
              </a:rPr>
              <a:t>等秩，所以当</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可逆时，</a:t>
            </a:r>
            <a:r>
              <a:rPr lang="en-US" altLang="zh-CN" sz="2800" b="1" i="1" dirty="0">
                <a:latin typeface="Times New Roman" panose="02020603050405020304" pitchFamily="18" charset="0"/>
                <a:ea typeface="仿宋_GB2312" pitchFamily="49" charset="-122"/>
              </a:rPr>
              <a:t>B</a:t>
            </a:r>
            <a:r>
              <a:rPr lang="zh-CN" altLang="en-US" sz="2800" dirty="0">
                <a:latin typeface="Times New Roman" panose="02020603050405020304" pitchFamily="18" charset="0"/>
                <a:ea typeface="仿宋_GB2312" pitchFamily="49" charset="-122"/>
              </a:rPr>
              <a:t>也可逆，设</a:t>
            </a:r>
            <a:endParaRPr lang="zh-CN" altLang="en-US" sz="2800" dirty="0">
              <a:latin typeface="Times New Roman" panose="02020603050405020304" pitchFamily="18" charset="0"/>
              <a:ea typeface="仿宋_GB2312" pitchFamily="49" charset="-122"/>
            </a:endParaRPr>
          </a:p>
          <a:p>
            <a:pPr marL="0" lvl="0" indent="0" eaLnBrk="1" hangingPunct="1">
              <a:spcBef>
                <a:spcPct val="0"/>
              </a:spcBef>
              <a:buNone/>
            </a:pPr>
            <a:r>
              <a:rPr lang="en-US" altLang="zh-CN" sz="2800" b="1" i="1" dirty="0">
                <a:latin typeface="Times New Roman" panose="02020603050405020304" pitchFamily="18" charset="0"/>
                <a:ea typeface="仿宋_GB2312" pitchFamily="49" charset="-122"/>
              </a:rPr>
              <a:t>P</a:t>
            </a:r>
            <a:r>
              <a:rPr lang="en-US" altLang="zh-CN" sz="2800" baseline="30000" dirty="0">
                <a:latin typeface="Times New Roman" panose="02020603050405020304" pitchFamily="18" charset="0"/>
                <a:ea typeface="仿宋_GB2312" pitchFamily="49" charset="-122"/>
              </a:rPr>
              <a:t>-1</a:t>
            </a:r>
            <a:r>
              <a:rPr lang="en-US" altLang="zh-CN" sz="2800" b="1" i="1" dirty="0">
                <a:latin typeface="Times New Roman" panose="02020603050405020304" pitchFamily="18" charset="0"/>
                <a:ea typeface="仿宋_GB2312" pitchFamily="49" charset="-122"/>
              </a:rPr>
              <a:t>AP</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B</a:t>
            </a:r>
            <a:r>
              <a:rPr lang="zh-CN" altLang="en-US" sz="2800" dirty="0">
                <a:latin typeface="Times New Roman" panose="02020603050405020304" pitchFamily="18" charset="0"/>
                <a:ea typeface="仿宋_GB2312" pitchFamily="49" charset="-122"/>
              </a:rPr>
              <a:t>，两端取逆得</a:t>
            </a:r>
            <a:r>
              <a:rPr lang="en-US" altLang="zh-CN" sz="2800" b="1" i="1" dirty="0">
                <a:latin typeface="Times New Roman" panose="02020603050405020304" pitchFamily="18" charset="0"/>
                <a:ea typeface="仿宋_GB2312" pitchFamily="49" charset="-122"/>
              </a:rPr>
              <a:t>P</a:t>
            </a:r>
            <a:r>
              <a:rPr lang="en-US" altLang="zh-CN" sz="2800" baseline="30000" dirty="0">
                <a:latin typeface="Times New Roman" panose="02020603050405020304" pitchFamily="18" charset="0"/>
                <a:ea typeface="仿宋_GB2312" pitchFamily="49" charset="-122"/>
              </a:rPr>
              <a:t>-1</a:t>
            </a:r>
            <a:r>
              <a:rPr lang="en-US" altLang="zh-CN" sz="2800" b="1" i="1" dirty="0">
                <a:latin typeface="Times New Roman" panose="02020603050405020304" pitchFamily="18" charset="0"/>
                <a:ea typeface="仿宋_GB2312" pitchFamily="49" charset="-122"/>
              </a:rPr>
              <a:t>A</a:t>
            </a:r>
            <a:r>
              <a:rPr lang="en-US" altLang="zh-CN" sz="2800" baseline="30000" dirty="0">
                <a:latin typeface="Times New Roman" panose="02020603050405020304" pitchFamily="18" charset="0"/>
                <a:ea typeface="仿宋_GB2312" pitchFamily="49" charset="-122"/>
              </a:rPr>
              <a:t>-1</a:t>
            </a:r>
            <a:r>
              <a:rPr lang="en-US" altLang="zh-CN" sz="2800" b="1" i="1" dirty="0">
                <a:latin typeface="Times New Roman" panose="02020603050405020304" pitchFamily="18" charset="0"/>
                <a:ea typeface="仿宋_GB2312" pitchFamily="49" charset="-122"/>
              </a:rPr>
              <a:t>P</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B</a:t>
            </a:r>
            <a:r>
              <a:rPr lang="en-US" altLang="zh-CN" sz="2800" baseline="30000" dirty="0">
                <a:latin typeface="Times New Roman" panose="02020603050405020304" pitchFamily="18" charset="0"/>
                <a:ea typeface="仿宋_GB2312" pitchFamily="49" charset="-122"/>
              </a:rPr>
              <a:t>-1</a:t>
            </a:r>
            <a:r>
              <a:rPr lang="zh-CN" altLang="en-US" sz="2800" dirty="0">
                <a:latin typeface="Times New Roman" panose="02020603050405020304" pitchFamily="18" charset="0"/>
                <a:ea typeface="仿宋_GB2312" pitchFamily="49" charset="-122"/>
              </a:rPr>
              <a:t>，故</a:t>
            </a:r>
            <a:r>
              <a:rPr lang="en-US" altLang="zh-CN" sz="2800" b="1" i="1" dirty="0">
                <a:latin typeface="Times New Roman" panose="02020603050405020304" pitchFamily="18" charset="0"/>
                <a:ea typeface="仿宋_GB2312" pitchFamily="49" charset="-122"/>
              </a:rPr>
              <a:t>A</a:t>
            </a:r>
            <a:r>
              <a:rPr lang="en-US" altLang="zh-CN" sz="2800" baseline="30000" dirty="0">
                <a:latin typeface="Times New Roman" panose="02020603050405020304" pitchFamily="18" charset="0"/>
                <a:ea typeface="仿宋_GB2312" pitchFamily="49" charset="-122"/>
              </a:rPr>
              <a:t>-1</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B</a:t>
            </a:r>
            <a:r>
              <a:rPr lang="en-US" altLang="zh-CN" sz="2800" baseline="30000" dirty="0">
                <a:latin typeface="Times New Roman" panose="02020603050405020304" pitchFamily="18" charset="0"/>
                <a:ea typeface="仿宋_GB2312" pitchFamily="49" charset="-122"/>
              </a:rPr>
              <a:t>-1</a:t>
            </a:r>
            <a:r>
              <a:rPr lang="en-US" altLang="zh-CN" sz="2800" dirty="0">
                <a:latin typeface="Times New Roman" panose="02020603050405020304" pitchFamily="18" charset="0"/>
                <a:ea typeface="仿宋_GB2312" pitchFamily="49" charset="-122"/>
              </a:rPr>
              <a:t>.</a:t>
            </a:r>
            <a:endParaRPr lang="en-US" altLang="zh-CN" sz="2800" dirty="0">
              <a:latin typeface="Times New Roman" panose="02020603050405020304" pitchFamily="18" charset="0"/>
              <a:ea typeface="仿宋_GB2312" pitchFamily="49" charset="-122"/>
            </a:endParaRPr>
          </a:p>
        </p:txBody>
      </p:sp>
      <p:sp>
        <p:nvSpPr>
          <p:cNvPr id="19467" name="Text Box 11"/>
          <p:cNvSpPr txBox="1"/>
          <p:nvPr/>
        </p:nvSpPr>
        <p:spPr>
          <a:xfrm>
            <a:off x="0" y="4624388"/>
            <a:ext cx="5459413"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dirty="0">
                <a:latin typeface="Times New Roman" panose="02020603050405020304" pitchFamily="18" charset="0"/>
                <a:ea typeface="仿宋_GB2312" pitchFamily="49" charset="-122"/>
              </a:rPr>
              <a:t>        </a:t>
            </a:r>
            <a:r>
              <a:rPr lang="zh-CN" altLang="en-US" sz="2800" b="1" dirty="0">
                <a:solidFill>
                  <a:srgbClr val="C00000"/>
                </a:solidFill>
                <a:latin typeface="Times New Roman" panose="02020603050405020304" pitchFamily="18" charset="0"/>
                <a:ea typeface="仿宋_GB2312" pitchFamily="49" charset="-122"/>
              </a:rPr>
              <a:t>定理 </a:t>
            </a:r>
            <a:r>
              <a:rPr lang="en-US" altLang="zh-CN" sz="2800" dirty="0">
                <a:latin typeface="Times New Roman" panose="02020603050405020304" pitchFamily="18" charset="0"/>
                <a:ea typeface="仿宋_GB2312" pitchFamily="49" charset="-122"/>
              </a:rPr>
              <a:t>  </a:t>
            </a:r>
            <a:r>
              <a:rPr lang="zh-CN" altLang="en-US" sz="2800" dirty="0">
                <a:latin typeface="Times New Roman" panose="02020603050405020304" pitchFamily="18" charset="0"/>
                <a:ea typeface="仿宋_GB2312" pitchFamily="49" charset="-122"/>
              </a:rPr>
              <a:t>若</a:t>
            </a:r>
            <a:r>
              <a:rPr lang="en-US" altLang="zh-CN" sz="2800" b="1" i="1" dirty="0">
                <a:latin typeface="Times New Roman" panose="02020603050405020304" pitchFamily="18" charset="0"/>
                <a:ea typeface="仿宋_GB2312" pitchFamily="49" charset="-122"/>
              </a:rPr>
              <a:t>A</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B</a:t>
            </a:r>
            <a:r>
              <a:rPr lang="zh-CN" altLang="en-US" sz="2800" dirty="0">
                <a:latin typeface="Times New Roman" panose="02020603050405020304" pitchFamily="18" charset="0"/>
                <a:ea typeface="仿宋_GB2312" pitchFamily="49" charset="-122"/>
              </a:rPr>
              <a:t>，则</a:t>
            </a:r>
            <a:r>
              <a:rPr lang="en-US" altLang="zh-CN" sz="2800" dirty="0">
                <a:latin typeface="Times New Roman" panose="02020603050405020304" pitchFamily="18" charset="0"/>
                <a:ea typeface="仿宋_GB2312" pitchFamily="49" charset="-122"/>
              </a:rPr>
              <a:t>R(</a:t>
            </a:r>
            <a:r>
              <a:rPr lang="en-US" altLang="zh-CN" sz="2800" b="1" i="1" dirty="0">
                <a:latin typeface="Times New Roman" panose="02020603050405020304" pitchFamily="18" charset="0"/>
                <a:ea typeface="仿宋_GB2312" pitchFamily="49" charset="-122"/>
              </a:rPr>
              <a:t>A</a:t>
            </a:r>
            <a:r>
              <a:rPr lang="en-US" altLang="zh-CN" sz="2800" dirty="0">
                <a:latin typeface="Times New Roman" panose="02020603050405020304" pitchFamily="18" charset="0"/>
                <a:ea typeface="仿宋_GB2312" pitchFamily="49" charset="-122"/>
              </a:rPr>
              <a:t>)=R(</a:t>
            </a:r>
            <a:r>
              <a:rPr lang="en-US" altLang="zh-CN" sz="2800" b="1" i="1" dirty="0">
                <a:latin typeface="Times New Roman" panose="02020603050405020304" pitchFamily="18" charset="0"/>
                <a:ea typeface="仿宋_GB2312" pitchFamily="49" charset="-122"/>
              </a:rPr>
              <a:t>B </a:t>
            </a:r>
            <a:r>
              <a:rPr lang="en-US" altLang="zh-CN" sz="2800" dirty="0">
                <a:latin typeface="Times New Roman" panose="02020603050405020304" pitchFamily="18" charset="0"/>
                <a:ea typeface="仿宋_GB2312" pitchFamily="49" charset="-122"/>
              </a:rPr>
              <a:t>).</a:t>
            </a:r>
            <a:endParaRPr lang="en-US" altLang="zh-CN" sz="2800" dirty="0">
              <a:latin typeface="Times New Roman" panose="02020603050405020304" pitchFamily="18" charset="0"/>
              <a:ea typeface="仿宋_GB2312" pitchFamily="49" charset="-122"/>
            </a:endParaRPr>
          </a:p>
        </p:txBody>
      </p:sp>
      <p:sp>
        <p:nvSpPr>
          <p:cNvPr id="19468" name="Text Box 12"/>
          <p:cNvSpPr txBox="1"/>
          <p:nvPr/>
        </p:nvSpPr>
        <p:spPr>
          <a:xfrm>
            <a:off x="0" y="5180013"/>
            <a:ext cx="9144000" cy="13731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dirty="0">
                <a:latin typeface="Times New Roman" panose="02020603050405020304" pitchFamily="18" charset="0"/>
                <a:ea typeface="仿宋_GB2312" pitchFamily="49" charset="-122"/>
              </a:rPr>
              <a:t>        </a:t>
            </a:r>
            <a:r>
              <a:rPr lang="zh-CN" altLang="en-US" sz="2800" b="1" dirty="0">
                <a:solidFill>
                  <a:srgbClr val="C00000"/>
                </a:solidFill>
                <a:latin typeface="Times New Roman" panose="02020603050405020304" pitchFamily="18" charset="0"/>
                <a:ea typeface="仿宋_GB2312" pitchFamily="49" charset="-122"/>
              </a:rPr>
              <a:t>证明 </a:t>
            </a:r>
            <a:r>
              <a:rPr lang="zh-CN" altLang="en-US" sz="2800" dirty="0">
                <a:latin typeface="Times New Roman" panose="02020603050405020304" pitchFamily="18" charset="0"/>
                <a:ea typeface="仿宋_GB2312" pitchFamily="49" charset="-122"/>
              </a:rPr>
              <a:t>设</a:t>
            </a:r>
            <a:r>
              <a:rPr lang="en-US" altLang="zh-CN" sz="2800" b="1" i="1" dirty="0">
                <a:latin typeface="Times New Roman" panose="02020603050405020304" pitchFamily="18" charset="0"/>
                <a:ea typeface="仿宋_GB2312" pitchFamily="49" charset="-122"/>
              </a:rPr>
              <a:t>P</a:t>
            </a:r>
            <a:r>
              <a:rPr lang="en-US" altLang="zh-CN" sz="2800" baseline="30000" dirty="0">
                <a:latin typeface="Times New Roman" panose="02020603050405020304" pitchFamily="18" charset="0"/>
                <a:ea typeface="仿宋_GB2312" pitchFamily="49" charset="-122"/>
              </a:rPr>
              <a:t>-1</a:t>
            </a:r>
            <a:r>
              <a:rPr lang="en-US" altLang="zh-CN" sz="2800" b="1" i="1" dirty="0">
                <a:latin typeface="Times New Roman" panose="02020603050405020304" pitchFamily="18" charset="0"/>
                <a:ea typeface="仿宋_GB2312" pitchFamily="49" charset="-122"/>
              </a:rPr>
              <a:t>AP</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B</a:t>
            </a:r>
            <a:r>
              <a:rPr lang="zh-CN" altLang="en-US" sz="2800" dirty="0">
                <a:latin typeface="Times New Roman" panose="02020603050405020304" pitchFamily="18" charset="0"/>
                <a:ea typeface="仿宋_GB2312" pitchFamily="49" charset="-122"/>
              </a:rPr>
              <a:t>，由于可逆矩阵</a:t>
            </a:r>
            <a:r>
              <a:rPr lang="en-US" altLang="zh-CN" sz="2800" b="1" i="1" dirty="0">
                <a:latin typeface="Times New Roman" panose="02020603050405020304" pitchFamily="18" charset="0"/>
                <a:ea typeface="仿宋_GB2312" pitchFamily="49" charset="-122"/>
              </a:rPr>
              <a:t>P</a:t>
            </a:r>
            <a:r>
              <a:rPr lang="zh-CN" altLang="en-US" sz="2800" dirty="0">
                <a:latin typeface="Times New Roman" panose="02020603050405020304" pitchFamily="18" charset="0"/>
                <a:ea typeface="仿宋_GB2312" pitchFamily="49" charset="-122"/>
              </a:rPr>
              <a:t>及</a:t>
            </a:r>
            <a:r>
              <a:rPr lang="en-US" altLang="zh-CN" sz="2800" b="1" i="1" dirty="0">
                <a:latin typeface="Times New Roman" panose="02020603050405020304" pitchFamily="18" charset="0"/>
                <a:ea typeface="仿宋_GB2312" pitchFamily="49" charset="-122"/>
              </a:rPr>
              <a:t>P</a:t>
            </a:r>
            <a:r>
              <a:rPr lang="en-US" altLang="zh-CN" sz="2800" baseline="30000" dirty="0">
                <a:latin typeface="Times New Roman" panose="02020603050405020304" pitchFamily="18" charset="0"/>
                <a:ea typeface="仿宋_GB2312" pitchFamily="49" charset="-122"/>
              </a:rPr>
              <a:t>-1</a:t>
            </a:r>
            <a:r>
              <a:rPr lang="zh-CN" altLang="en-US" sz="2800" dirty="0">
                <a:latin typeface="Times New Roman" panose="02020603050405020304" pitchFamily="18" charset="0"/>
                <a:ea typeface="仿宋_GB2312" pitchFamily="49" charset="-122"/>
              </a:rPr>
              <a:t>都可表示成一</a:t>
            </a:r>
            <a:endParaRPr lang="zh-CN" altLang="en-US" sz="2800" dirty="0">
              <a:latin typeface="Times New Roman" panose="02020603050405020304" pitchFamily="18" charset="0"/>
              <a:ea typeface="仿宋_GB2312" pitchFamily="49" charset="-122"/>
            </a:endParaRPr>
          </a:p>
          <a:p>
            <a:pPr marL="0" lvl="0" indent="0" eaLnBrk="1" hangingPunct="1">
              <a:spcBef>
                <a:spcPct val="0"/>
              </a:spcBef>
              <a:buNone/>
            </a:pPr>
            <a:r>
              <a:rPr lang="zh-CN" altLang="en-US" sz="2800" dirty="0">
                <a:latin typeface="Times New Roman" panose="02020603050405020304" pitchFamily="18" charset="0"/>
                <a:ea typeface="仿宋_GB2312" pitchFamily="49" charset="-122"/>
              </a:rPr>
              <a:t>些初等方阵的乘积，从而</a:t>
            </a:r>
            <a:r>
              <a:rPr lang="en-US" altLang="zh-CN" sz="2800" b="1" i="1" dirty="0">
                <a:latin typeface="Times New Roman" panose="02020603050405020304" pitchFamily="18" charset="0"/>
                <a:ea typeface="仿宋_GB2312" pitchFamily="49" charset="-122"/>
              </a:rPr>
              <a:t>P</a:t>
            </a:r>
            <a:r>
              <a:rPr lang="en-US" altLang="zh-CN" sz="2800" baseline="30000" dirty="0">
                <a:latin typeface="Times New Roman" panose="02020603050405020304" pitchFamily="18" charset="0"/>
                <a:ea typeface="仿宋_GB2312" pitchFamily="49" charset="-122"/>
              </a:rPr>
              <a:t>-1</a:t>
            </a:r>
            <a:r>
              <a:rPr lang="en-US" altLang="zh-CN" sz="2800" b="1" i="1" dirty="0">
                <a:latin typeface="Times New Roman" panose="02020603050405020304" pitchFamily="18" charset="0"/>
                <a:ea typeface="仿宋_GB2312" pitchFamily="49" charset="-122"/>
              </a:rPr>
              <a:t>AP</a:t>
            </a:r>
            <a:r>
              <a:rPr lang="zh-CN" altLang="en-US" sz="2800" dirty="0">
                <a:latin typeface="Times New Roman" panose="02020603050405020304" pitchFamily="18" charset="0"/>
                <a:ea typeface="仿宋_GB2312" pitchFamily="49" charset="-122"/>
              </a:rPr>
              <a:t>相当于对</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进行一些相应初</a:t>
            </a:r>
            <a:endParaRPr lang="zh-CN" altLang="en-US" sz="2800" dirty="0">
              <a:latin typeface="Times New Roman" panose="02020603050405020304" pitchFamily="18" charset="0"/>
              <a:ea typeface="仿宋_GB2312" pitchFamily="49" charset="-122"/>
            </a:endParaRPr>
          </a:p>
          <a:p>
            <a:pPr marL="0" lvl="0" indent="0" eaLnBrk="1" hangingPunct="1">
              <a:spcBef>
                <a:spcPct val="0"/>
              </a:spcBef>
              <a:buNone/>
            </a:pPr>
            <a:r>
              <a:rPr lang="zh-CN" altLang="en-US" sz="2800" dirty="0">
                <a:latin typeface="Times New Roman" panose="02020603050405020304" pitchFamily="18" charset="0"/>
                <a:ea typeface="仿宋_GB2312" pitchFamily="49" charset="-122"/>
              </a:rPr>
              <a:t>等变换</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再由初等变换不改变矩阵的秩，所以</a:t>
            </a:r>
            <a:r>
              <a:rPr lang="en-US" altLang="zh-CN" sz="2800" dirty="0">
                <a:latin typeface="Times New Roman" panose="02020603050405020304" pitchFamily="18" charset="0"/>
                <a:ea typeface="仿宋_GB2312" pitchFamily="49" charset="-122"/>
              </a:rPr>
              <a:t>R(</a:t>
            </a:r>
            <a:r>
              <a:rPr lang="en-US" altLang="zh-CN" sz="2800" b="1" i="1" dirty="0">
                <a:latin typeface="Times New Roman" panose="02020603050405020304" pitchFamily="18" charset="0"/>
                <a:ea typeface="仿宋_GB2312" pitchFamily="49" charset="-122"/>
              </a:rPr>
              <a:t>A</a:t>
            </a:r>
            <a:r>
              <a:rPr lang="en-US" altLang="zh-CN" sz="2800" dirty="0">
                <a:latin typeface="Times New Roman" panose="02020603050405020304" pitchFamily="18" charset="0"/>
                <a:ea typeface="仿宋_GB2312" pitchFamily="49" charset="-122"/>
              </a:rPr>
              <a:t>)=R(</a:t>
            </a:r>
            <a:r>
              <a:rPr lang="en-US" altLang="zh-CN" sz="2800" b="1" i="1" dirty="0">
                <a:latin typeface="Times New Roman" panose="02020603050405020304" pitchFamily="18" charset="0"/>
                <a:ea typeface="仿宋_GB2312" pitchFamily="49" charset="-122"/>
              </a:rPr>
              <a:t>B </a:t>
            </a:r>
            <a:r>
              <a:rPr lang="en-US" altLang="zh-CN" sz="2800" dirty="0">
                <a:latin typeface="Times New Roman" panose="02020603050405020304" pitchFamily="18" charset="0"/>
                <a:ea typeface="仿宋_GB2312" pitchFamily="49" charset="-122"/>
              </a:rPr>
              <a:t>).</a:t>
            </a:r>
            <a:endParaRPr lang="en-US" altLang="zh-CN" sz="2800" dirty="0">
              <a:latin typeface="Times New Roman" panose="02020603050405020304" pitchFamily="18" charset="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wipe(left)">
                                      <p:cBhvr>
                                        <p:cTn id="7" dur="2000"/>
                                        <p:tgtEl>
                                          <p:spTgt spid="194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461">
                                            <p:txEl>
                                              <p:charRg st="0" end="46"/>
                                            </p:txEl>
                                          </p:spTgt>
                                        </p:tgtEl>
                                        <p:attrNameLst>
                                          <p:attrName>style.visibility</p:attrName>
                                        </p:attrNameLst>
                                      </p:cBhvr>
                                      <p:to>
                                        <p:strVal val="visible"/>
                                      </p:to>
                                    </p:set>
                                    <p:animEffect transition="in" filter="wipe(left)">
                                      <p:cBhvr>
                                        <p:cTn id="12" dur="2000"/>
                                        <p:tgtEl>
                                          <p:spTgt spid="19461">
                                            <p:txEl>
                                              <p:charRg st="0" end="4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461">
                                            <p:txEl>
                                              <p:charRg st="46" end="70"/>
                                            </p:txEl>
                                          </p:spTgt>
                                        </p:tgtEl>
                                        <p:attrNameLst>
                                          <p:attrName>style.visibility</p:attrName>
                                        </p:attrNameLst>
                                      </p:cBhvr>
                                      <p:to>
                                        <p:strVal val="visible"/>
                                      </p:to>
                                    </p:set>
                                    <p:animEffect transition="in" filter="wipe(left)">
                                      <p:cBhvr>
                                        <p:cTn id="17" dur="2000"/>
                                        <p:tgtEl>
                                          <p:spTgt spid="19461">
                                            <p:txEl>
                                              <p:charRg st="46" end="7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62"/>
                                        </p:tgtEl>
                                        <p:attrNameLst>
                                          <p:attrName>style.visibility</p:attrName>
                                        </p:attrNameLst>
                                      </p:cBhvr>
                                      <p:to>
                                        <p:strVal val="visible"/>
                                      </p:to>
                                    </p:set>
                                    <p:animEffect transition="in" filter="wipe(left)">
                                      <p:cBhvr>
                                        <p:cTn id="22" dur="2000"/>
                                        <p:tgtEl>
                                          <p:spTgt spid="194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iterate type="wd">
                                    <p:tmPct val="10000"/>
                                  </p:iterate>
                                  <p:childTnLst>
                                    <p:set>
                                      <p:cBhvr>
                                        <p:cTn id="26" dur="1" fill="hold">
                                          <p:stCondLst>
                                            <p:cond delay="0"/>
                                          </p:stCondLst>
                                        </p:cTn>
                                        <p:tgtEl>
                                          <p:spTgt spid="19463">
                                            <p:txEl>
                                              <p:charRg st="0" end="82"/>
                                            </p:txEl>
                                          </p:spTgt>
                                        </p:tgtEl>
                                        <p:attrNameLst>
                                          <p:attrName>style.visibility</p:attrName>
                                        </p:attrNameLst>
                                      </p:cBhvr>
                                      <p:to>
                                        <p:strVal val="visible"/>
                                      </p:to>
                                    </p:set>
                                    <p:animEffect transition="in" filter="wipe(left)">
                                      <p:cBhvr>
                                        <p:cTn id="27" dur="2000"/>
                                        <p:tgtEl>
                                          <p:spTgt spid="19463">
                                            <p:txEl>
                                              <p:charRg st="0" end="8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64"/>
                                        </p:tgtEl>
                                        <p:attrNameLst>
                                          <p:attrName>style.visibility</p:attrName>
                                        </p:attrNameLst>
                                      </p:cBhvr>
                                      <p:to>
                                        <p:strVal val="visible"/>
                                      </p:to>
                                    </p:set>
                                    <p:animEffect transition="in" filter="wipe(left)">
                                      <p:cBhvr>
                                        <p:cTn id="32" dur="2000"/>
                                        <p:tgtEl>
                                          <p:spTgt spid="1946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9465">
                                            <p:txEl>
                                              <p:charRg st="0" end="31"/>
                                            </p:txEl>
                                          </p:spTgt>
                                        </p:tgtEl>
                                        <p:attrNameLst>
                                          <p:attrName>style.visibility</p:attrName>
                                        </p:attrNameLst>
                                      </p:cBhvr>
                                      <p:to>
                                        <p:strVal val="visible"/>
                                      </p:to>
                                    </p:set>
                                    <p:animEffect transition="in" filter="wipe(left)">
                                      <p:cBhvr>
                                        <p:cTn id="37" dur="2000"/>
                                        <p:tgtEl>
                                          <p:spTgt spid="19465">
                                            <p:txEl>
                                              <p:charRg st="0" end="3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9465">
                                            <p:txEl>
                                              <p:charRg st="31" end="66"/>
                                            </p:txEl>
                                          </p:spTgt>
                                        </p:tgtEl>
                                        <p:attrNameLst>
                                          <p:attrName>style.visibility</p:attrName>
                                        </p:attrNameLst>
                                      </p:cBhvr>
                                      <p:to>
                                        <p:strVal val="visible"/>
                                      </p:to>
                                    </p:set>
                                    <p:animEffect transition="in" filter="wipe(left)">
                                      <p:cBhvr>
                                        <p:cTn id="42" dur="2000"/>
                                        <p:tgtEl>
                                          <p:spTgt spid="19465">
                                            <p:txEl>
                                              <p:charRg st="31" end="6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467"/>
                                        </p:tgtEl>
                                        <p:attrNameLst>
                                          <p:attrName>style.visibility</p:attrName>
                                        </p:attrNameLst>
                                      </p:cBhvr>
                                      <p:to>
                                        <p:strVal val="visible"/>
                                      </p:to>
                                    </p:set>
                                    <p:animEffect transition="in" filter="wipe(left)">
                                      <p:cBhvr>
                                        <p:cTn id="47" dur="2000"/>
                                        <p:tgtEl>
                                          <p:spTgt spid="1946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9468">
                                            <p:txEl>
                                              <p:charRg st="0" end="38"/>
                                            </p:txEl>
                                          </p:spTgt>
                                        </p:tgtEl>
                                        <p:attrNameLst>
                                          <p:attrName>style.visibility</p:attrName>
                                        </p:attrNameLst>
                                      </p:cBhvr>
                                      <p:to>
                                        <p:strVal val="visible"/>
                                      </p:to>
                                    </p:set>
                                    <p:animEffect transition="in" filter="wipe(left)">
                                      <p:cBhvr>
                                        <p:cTn id="52" dur="2000"/>
                                        <p:tgtEl>
                                          <p:spTgt spid="19468">
                                            <p:txEl>
                                              <p:charRg st="0" end="3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9468">
                                            <p:txEl>
                                              <p:charRg st="38" end="67"/>
                                            </p:txEl>
                                          </p:spTgt>
                                        </p:tgtEl>
                                        <p:attrNameLst>
                                          <p:attrName>style.visibility</p:attrName>
                                        </p:attrNameLst>
                                      </p:cBhvr>
                                      <p:to>
                                        <p:strVal val="visible"/>
                                      </p:to>
                                    </p:set>
                                    <p:animEffect transition="in" filter="wipe(left)">
                                      <p:cBhvr>
                                        <p:cTn id="57" dur="2000"/>
                                        <p:tgtEl>
                                          <p:spTgt spid="19468">
                                            <p:txEl>
                                              <p:charRg st="38" end="6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9468">
                                            <p:txEl>
                                              <p:charRg st="67" end="99"/>
                                            </p:txEl>
                                          </p:spTgt>
                                        </p:tgtEl>
                                        <p:attrNameLst>
                                          <p:attrName>style.visibility</p:attrName>
                                        </p:attrNameLst>
                                      </p:cBhvr>
                                      <p:to>
                                        <p:strVal val="visible"/>
                                      </p:to>
                                    </p:set>
                                    <p:animEffect transition="in" filter="wipe(left)">
                                      <p:cBhvr>
                                        <p:cTn id="62" dur="2000"/>
                                        <p:tgtEl>
                                          <p:spTgt spid="19468">
                                            <p:txEl>
                                              <p:charRg st="67" end="9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19462" grpId="0"/>
      <p:bldP spid="19464" grpId="0"/>
      <p:bldP spid="19467"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22" name="Text Box 2"/>
          <p:cNvSpPr txBox="1"/>
          <p:nvPr/>
        </p:nvSpPr>
        <p:spPr>
          <a:xfrm>
            <a:off x="26988" y="39688"/>
            <a:ext cx="9144000"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dirty="0">
                <a:latin typeface="Times New Roman" panose="02020603050405020304" pitchFamily="18" charset="0"/>
                <a:ea typeface="仿宋_GB2312" pitchFamily="49" charset="-122"/>
              </a:rPr>
              <a:t>        </a:t>
            </a:r>
            <a:r>
              <a:rPr lang="zh-CN" altLang="en-US" sz="2800" b="1" dirty="0">
                <a:solidFill>
                  <a:srgbClr val="C00000"/>
                </a:solidFill>
                <a:latin typeface="Times New Roman" panose="02020603050405020304" pitchFamily="18" charset="0"/>
                <a:ea typeface="仿宋_GB2312" pitchFamily="49" charset="-122"/>
              </a:rPr>
              <a:t>定理</a:t>
            </a:r>
            <a:r>
              <a:rPr lang="en-US" altLang="zh-CN" sz="2800" dirty="0">
                <a:latin typeface="Times New Roman" panose="02020603050405020304" pitchFamily="18" charset="0"/>
                <a:ea typeface="仿宋_GB2312" pitchFamily="49" charset="-122"/>
              </a:rPr>
              <a:t> </a:t>
            </a:r>
            <a:r>
              <a:rPr lang="en-US" altLang="zh-CN" sz="2800" b="1" dirty="0">
                <a:latin typeface="Times New Roman" panose="02020603050405020304" pitchFamily="18" charset="0"/>
                <a:ea typeface="仿宋_GB2312" pitchFamily="49" charset="-122"/>
              </a:rPr>
              <a:t> </a:t>
            </a:r>
            <a:r>
              <a:rPr lang="zh-CN" altLang="en-US" sz="2800" dirty="0">
                <a:latin typeface="Times New Roman" panose="02020603050405020304" pitchFamily="18" charset="0"/>
                <a:ea typeface="仿宋_GB2312" pitchFamily="49" charset="-122"/>
              </a:rPr>
              <a:t>若</a:t>
            </a:r>
            <a:r>
              <a:rPr lang="en-US" altLang="zh-CN" sz="2800" b="1" i="1" dirty="0">
                <a:latin typeface="Times New Roman" panose="02020603050405020304" pitchFamily="18" charset="0"/>
                <a:ea typeface="仿宋_GB2312" pitchFamily="49" charset="-122"/>
              </a:rPr>
              <a:t>A</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B</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则</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与</a:t>
            </a:r>
            <a:r>
              <a:rPr lang="en-US" altLang="zh-CN" sz="2800" b="1" i="1" dirty="0">
                <a:latin typeface="Times New Roman" panose="02020603050405020304" pitchFamily="18" charset="0"/>
                <a:ea typeface="仿宋_GB2312" pitchFamily="49" charset="-122"/>
              </a:rPr>
              <a:t>B</a:t>
            </a:r>
            <a:r>
              <a:rPr lang="zh-CN" altLang="en-US" sz="2800" dirty="0">
                <a:latin typeface="Times New Roman" panose="02020603050405020304" pitchFamily="18" charset="0"/>
                <a:ea typeface="仿宋_GB2312" pitchFamily="49" charset="-122"/>
              </a:rPr>
              <a:t>的特征多项式相同</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从而</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与</a:t>
            </a:r>
            <a:r>
              <a:rPr lang="en-US" altLang="zh-CN" sz="2800" b="1" i="1" dirty="0">
                <a:latin typeface="Times New Roman" panose="02020603050405020304" pitchFamily="18" charset="0"/>
                <a:ea typeface="仿宋_GB2312" pitchFamily="49" charset="-122"/>
              </a:rPr>
              <a:t>B</a:t>
            </a:r>
            <a:r>
              <a:rPr lang="zh-CN" altLang="en-US" sz="2800" dirty="0">
                <a:latin typeface="Times New Roman" panose="02020603050405020304" pitchFamily="18" charset="0"/>
                <a:ea typeface="仿宋_GB2312" pitchFamily="49" charset="-122"/>
              </a:rPr>
              <a:t>的特征值相同</a:t>
            </a:r>
            <a:r>
              <a:rPr lang="en-US" altLang="zh-CN" sz="2800" dirty="0">
                <a:latin typeface="Times New Roman" panose="02020603050405020304" pitchFamily="18" charset="0"/>
                <a:ea typeface="仿宋_GB2312" pitchFamily="49" charset="-122"/>
              </a:rPr>
              <a:t>.</a:t>
            </a:r>
            <a:endParaRPr lang="en-US" altLang="zh-CN" sz="2800" dirty="0">
              <a:latin typeface="Times New Roman" panose="02020603050405020304" pitchFamily="18" charset="0"/>
              <a:ea typeface="仿宋_GB2312" pitchFamily="49" charset="-122"/>
            </a:endParaRPr>
          </a:p>
        </p:txBody>
      </p:sp>
      <p:sp>
        <p:nvSpPr>
          <p:cNvPr id="18435" name="Text Box 3"/>
          <p:cNvSpPr txBox="1"/>
          <p:nvPr/>
        </p:nvSpPr>
        <p:spPr>
          <a:xfrm>
            <a:off x="12700" y="901700"/>
            <a:ext cx="6477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latin typeface="Times New Roman" panose="02020603050405020304" pitchFamily="18" charset="0"/>
                <a:ea typeface="仿宋_GB2312" pitchFamily="49" charset="-122"/>
              </a:rPr>
              <a:t>        </a:t>
            </a:r>
            <a:r>
              <a:rPr lang="zh-CN" altLang="en-US" sz="2800" b="1" dirty="0">
                <a:solidFill>
                  <a:srgbClr val="C00000"/>
                </a:solidFill>
                <a:latin typeface="Times New Roman" panose="02020603050405020304" pitchFamily="18" charset="0"/>
                <a:ea typeface="仿宋_GB2312" pitchFamily="49" charset="-122"/>
              </a:rPr>
              <a:t>证明</a:t>
            </a:r>
            <a:r>
              <a:rPr lang="zh-CN" altLang="en-US" sz="2800" dirty="0">
                <a:latin typeface="Times New Roman" panose="02020603050405020304" pitchFamily="18" charset="0"/>
                <a:ea typeface="仿宋_GB2312" pitchFamily="49" charset="-122"/>
              </a:rPr>
              <a:t>  因</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与</a:t>
            </a:r>
            <a:r>
              <a:rPr lang="en-US" altLang="zh-CN" sz="2800" b="1" i="1" dirty="0">
                <a:latin typeface="Times New Roman" panose="02020603050405020304" pitchFamily="18" charset="0"/>
                <a:ea typeface="仿宋_GB2312" pitchFamily="49" charset="-122"/>
              </a:rPr>
              <a:t>B</a:t>
            </a:r>
            <a:r>
              <a:rPr lang="zh-CN" altLang="en-US" sz="2800" dirty="0">
                <a:latin typeface="Times New Roman" panose="02020603050405020304" pitchFamily="18" charset="0"/>
                <a:ea typeface="仿宋_GB2312" pitchFamily="49" charset="-122"/>
              </a:rPr>
              <a:t>相似</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即有可逆矩阵</a:t>
            </a:r>
            <a:r>
              <a:rPr lang="en-US" altLang="zh-CN" sz="2800" b="1" i="1" dirty="0">
                <a:latin typeface="Times New Roman" panose="02020603050405020304" pitchFamily="18" charset="0"/>
                <a:ea typeface="仿宋_GB2312" pitchFamily="49" charset="-122"/>
              </a:rPr>
              <a:t>P</a:t>
            </a:r>
            <a:r>
              <a:rPr lang="en-US" altLang="zh-CN" sz="2800" i="1" dirty="0">
                <a:latin typeface="Times New Roman" panose="02020603050405020304" pitchFamily="18" charset="0"/>
                <a:ea typeface="仿宋_GB2312" pitchFamily="49" charset="-122"/>
              </a:rPr>
              <a:t>,</a:t>
            </a:r>
            <a:endParaRPr lang="en-US" altLang="zh-CN" sz="2800" i="1" dirty="0">
              <a:latin typeface="Times New Roman" panose="02020603050405020304" pitchFamily="18" charset="0"/>
              <a:ea typeface="仿宋_GB2312" pitchFamily="49" charset="-122"/>
            </a:endParaRPr>
          </a:p>
        </p:txBody>
      </p:sp>
      <p:sp>
        <p:nvSpPr>
          <p:cNvPr id="18436" name="Text Box 4"/>
          <p:cNvSpPr txBox="1"/>
          <p:nvPr/>
        </p:nvSpPr>
        <p:spPr>
          <a:xfrm>
            <a:off x="0" y="2398713"/>
            <a:ext cx="89154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dirty="0">
                <a:latin typeface="Times New Roman" panose="02020603050405020304" pitchFamily="18" charset="0"/>
                <a:ea typeface="仿宋_GB2312" pitchFamily="49" charset="-122"/>
              </a:rPr>
              <a:t>故矩阵</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与</a:t>
            </a:r>
            <a:r>
              <a:rPr lang="en-US" altLang="zh-CN" sz="2800" b="1" i="1" dirty="0">
                <a:latin typeface="Times New Roman" panose="02020603050405020304" pitchFamily="18" charset="0"/>
                <a:ea typeface="仿宋_GB2312" pitchFamily="49" charset="-122"/>
              </a:rPr>
              <a:t>B</a:t>
            </a:r>
            <a:r>
              <a:rPr lang="zh-CN" altLang="en-US" sz="2800" dirty="0">
                <a:latin typeface="Times New Roman" panose="02020603050405020304" pitchFamily="18" charset="0"/>
                <a:ea typeface="仿宋_GB2312" pitchFamily="49" charset="-122"/>
              </a:rPr>
              <a:t>有相同的特征多项式</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从而有相同的特征值</a:t>
            </a:r>
            <a:r>
              <a:rPr lang="en-US" altLang="zh-CN" sz="2800" dirty="0">
                <a:latin typeface="Times New Roman" panose="02020603050405020304" pitchFamily="18" charset="0"/>
                <a:ea typeface="仿宋_GB2312" pitchFamily="49" charset="-122"/>
              </a:rPr>
              <a:t>.</a:t>
            </a:r>
            <a:endParaRPr lang="en-US" altLang="zh-CN" sz="2800" dirty="0">
              <a:latin typeface="Times New Roman" panose="02020603050405020304" pitchFamily="18" charset="0"/>
              <a:ea typeface="仿宋_GB2312" pitchFamily="49" charset="-122"/>
            </a:endParaRPr>
          </a:p>
        </p:txBody>
      </p:sp>
      <p:graphicFrame>
        <p:nvGraphicFramePr>
          <p:cNvPr id="18437" name="Object 5"/>
          <p:cNvGraphicFramePr>
            <a:graphicFrameLocks noChangeAspect="1"/>
          </p:cNvGraphicFramePr>
          <p:nvPr/>
        </p:nvGraphicFramePr>
        <p:xfrm>
          <a:off x="6186488" y="941388"/>
          <a:ext cx="2303462" cy="449262"/>
        </p:xfrm>
        <a:graphic>
          <a:graphicData uri="http://schemas.openxmlformats.org/presentationml/2006/ole">
            <mc:AlternateContent xmlns:mc="http://schemas.openxmlformats.org/markup-compatibility/2006">
              <mc:Choice xmlns:v="urn:schemas-microsoft-com:vml" Requires="v">
                <p:oleObj spid="_x0000_s3086" name="" r:id="rId1" imgW="1143000" imgH="218440" progId="Equation.DSMT4">
                  <p:embed/>
                </p:oleObj>
              </mc:Choice>
              <mc:Fallback>
                <p:oleObj name="" r:id="rId1" imgW="1143000" imgH="218440" progId="Equation.DSMT4">
                  <p:embed/>
                  <p:pic>
                    <p:nvPicPr>
                      <p:cNvPr id="0" name="图片 3085"/>
                      <p:cNvPicPr/>
                      <p:nvPr/>
                    </p:nvPicPr>
                    <p:blipFill>
                      <a:blip r:embed="rId2">
                        <a:clrChange>
                          <a:clrFrom>
                            <a:srgbClr val="000000"/>
                          </a:clrFrom>
                          <a:clrTo>
                            <a:srgbClr val="000000"/>
                          </a:clrTo>
                        </a:clrChange>
                      </a:blip>
                      <a:stretch>
                        <a:fillRect/>
                      </a:stretch>
                    </p:blipFill>
                    <p:spPr>
                      <a:xfrm>
                        <a:off x="6186488" y="941388"/>
                        <a:ext cx="2303462" cy="449262"/>
                      </a:xfrm>
                      <a:prstGeom prst="rect">
                        <a:avLst/>
                      </a:prstGeom>
                      <a:noFill/>
                      <a:ln w="38100">
                        <a:noFill/>
                        <a:miter/>
                      </a:ln>
                    </p:spPr>
                  </p:pic>
                </p:oleObj>
              </mc:Fallback>
            </mc:AlternateContent>
          </a:graphicData>
        </a:graphic>
      </p:graphicFrame>
      <p:graphicFrame>
        <p:nvGraphicFramePr>
          <p:cNvPr id="18438" name="Object 6"/>
          <p:cNvGraphicFramePr>
            <a:graphicFrameLocks noChangeAspect="1"/>
          </p:cNvGraphicFramePr>
          <p:nvPr/>
        </p:nvGraphicFramePr>
        <p:xfrm>
          <a:off x="877888" y="1398588"/>
          <a:ext cx="4687887" cy="654050"/>
        </p:xfrm>
        <a:graphic>
          <a:graphicData uri="http://schemas.openxmlformats.org/presentationml/2006/ole">
            <mc:AlternateContent xmlns:mc="http://schemas.openxmlformats.org/markup-compatibility/2006">
              <mc:Choice xmlns:v="urn:schemas-microsoft-com:vml" Requires="v">
                <p:oleObj spid="_x0000_s3085" name="" r:id="rId3" imgW="2087245" imgH="278130" progId="Equation.DSMT4">
                  <p:embed/>
                </p:oleObj>
              </mc:Choice>
              <mc:Fallback>
                <p:oleObj name="" r:id="rId3" imgW="2087245" imgH="278130" progId="Equation.DSMT4">
                  <p:embed/>
                  <p:pic>
                    <p:nvPicPr>
                      <p:cNvPr id="0" name="图片 3084"/>
                      <p:cNvPicPr/>
                      <p:nvPr/>
                    </p:nvPicPr>
                    <p:blipFill>
                      <a:blip r:embed="rId4">
                        <a:clrChange>
                          <a:clrFrom>
                            <a:srgbClr val="000000"/>
                          </a:clrFrom>
                          <a:clrTo>
                            <a:srgbClr val="000000"/>
                          </a:clrTo>
                        </a:clrChange>
                      </a:blip>
                      <a:stretch>
                        <a:fillRect/>
                      </a:stretch>
                    </p:blipFill>
                    <p:spPr>
                      <a:xfrm>
                        <a:off x="877888" y="1398588"/>
                        <a:ext cx="4687887" cy="654050"/>
                      </a:xfrm>
                      <a:prstGeom prst="rect">
                        <a:avLst/>
                      </a:prstGeom>
                      <a:noFill/>
                      <a:ln w="38100">
                        <a:noFill/>
                        <a:miter/>
                      </a:ln>
                    </p:spPr>
                  </p:pic>
                </p:oleObj>
              </mc:Fallback>
            </mc:AlternateContent>
          </a:graphicData>
        </a:graphic>
      </p:graphicFrame>
      <p:graphicFrame>
        <p:nvGraphicFramePr>
          <p:cNvPr id="18439" name="Object 7"/>
          <p:cNvGraphicFramePr>
            <a:graphicFrameLocks noChangeAspect="1"/>
          </p:cNvGraphicFramePr>
          <p:nvPr/>
        </p:nvGraphicFramePr>
        <p:xfrm>
          <a:off x="5573713" y="1412875"/>
          <a:ext cx="2633662" cy="638175"/>
        </p:xfrm>
        <a:graphic>
          <a:graphicData uri="http://schemas.openxmlformats.org/presentationml/2006/ole">
            <mc:AlternateContent xmlns:mc="http://schemas.openxmlformats.org/markup-compatibility/2006">
              <mc:Choice xmlns:v="urn:schemas-microsoft-com:vml" Requires="v">
                <p:oleObj spid="_x0000_s3083" name="" r:id="rId5" imgW="1192530" imgH="278130" progId="Equation.DSMT4">
                  <p:embed/>
                </p:oleObj>
              </mc:Choice>
              <mc:Fallback>
                <p:oleObj name="" r:id="rId5" imgW="1192530" imgH="278130" progId="Equation.DSMT4">
                  <p:embed/>
                  <p:pic>
                    <p:nvPicPr>
                      <p:cNvPr id="0" name="图片 3082"/>
                      <p:cNvPicPr/>
                      <p:nvPr/>
                    </p:nvPicPr>
                    <p:blipFill>
                      <a:blip r:embed="rId6">
                        <a:clrChange>
                          <a:clrFrom>
                            <a:srgbClr val="000000"/>
                          </a:clrFrom>
                          <a:clrTo>
                            <a:srgbClr val="000000"/>
                          </a:clrTo>
                        </a:clrChange>
                      </a:blip>
                      <a:stretch>
                        <a:fillRect/>
                      </a:stretch>
                    </p:blipFill>
                    <p:spPr>
                      <a:xfrm>
                        <a:off x="5573713" y="1412875"/>
                        <a:ext cx="2633662" cy="638175"/>
                      </a:xfrm>
                      <a:prstGeom prst="rect">
                        <a:avLst/>
                      </a:prstGeom>
                      <a:noFill/>
                      <a:ln w="38100">
                        <a:noFill/>
                        <a:miter/>
                      </a:ln>
                    </p:spPr>
                  </p:pic>
                </p:oleObj>
              </mc:Fallback>
            </mc:AlternateContent>
          </a:graphicData>
        </a:graphic>
      </p:graphicFrame>
      <p:graphicFrame>
        <p:nvGraphicFramePr>
          <p:cNvPr id="18440" name="Object 8"/>
          <p:cNvGraphicFramePr>
            <a:graphicFrameLocks noChangeAspect="1"/>
          </p:cNvGraphicFramePr>
          <p:nvPr/>
        </p:nvGraphicFramePr>
        <p:xfrm>
          <a:off x="2141538" y="1939925"/>
          <a:ext cx="2847975" cy="625475"/>
        </p:xfrm>
        <a:graphic>
          <a:graphicData uri="http://schemas.openxmlformats.org/presentationml/2006/ole">
            <mc:AlternateContent xmlns:mc="http://schemas.openxmlformats.org/markup-compatibility/2006">
              <mc:Choice xmlns:v="urn:schemas-microsoft-com:vml" Requires="v">
                <p:oleObj spid="_x0000_s3087" name="" r:id="rId7" imgW="1183005" imgH="278130" progId="Equation.DSMT4">
                  <p:embed/>
                </p:oleObj>
              </mc:Choice>
              <mc:Fallback>
                <p:oleObj name="" r:id="rId7" imgW="1183005" imgH="278130" progId="Equation.DSMT4">
                  <p:embed/>
                  <p:pic>
                    <p:nvPicPr>
                      <p:cNvPr id="0" name="图片 3086"/>
                      <p:cNvPicPr/>
                      <p:nvPr/>
                    </p:nvPicPr>
                    <p:blipFill>
                      <a:blip r:embed="rId8">
                        <a:clrChange>
                          <a:clrFrom>
                            <a:srgbClr val="000000"/>
                          </a:clrFrom>
                          <a:clrTo>
                            <a:srgbClr val="000000"/>
                          </a:clrTo>
                        </a:clrChange>
                      </a:blip>
                      <a:stretch>
                        <a:fillRect/>
                      </a:stretch>
                    </p:blipFill>
                    <p:spPr>
                      <a:xfrm>
                        <a:off x="2141538" y="1939925"/>
                        <a:ext cx="2847975" cy="625475"/>
                      </a:xfrm>
                      <a:prstGeom prst="rect">
                        <a:avLst/>
                      </a:prstGeom>
                      <a:noFill/>
                      <a:ln w="38100">
                        <a:noFill/>
                        <a:miter/>
                      </a:ln>
                    </p:spPr>
                  </p:pic>
                </p:oleObj>
              </mc:Fallback>
            </mc:AlternateContent>
          </a:graphicData>
        </a:graphic>
      </p:graphicFrame>
      <p:graphicFrame>
        <p:nvGraphicFramePr>
          <p:cNvPr id="18441" name="Object 9"/>
          <p:cNvGraphicFramePr>
            <a:graphicFrameLocks noChangeAspect="1"/>
          </p:cNvGraphicFramePr>
          <p:nvPr/>
        </p:nvGraphicFramePr>
        <p:xfrm>
          <a:off x="4929188" y="1963738"/>
          <a:ext cx="1627187" cy="581025"/>
        </p:xfrm>
        <a:graphic>
          <a:graphicData uri="http://schemas.openxmlformats.org/presentationml/2006/ole">
            <mc:AlternateContent xmlns:mc="http://schemas.openxmlformats.org/markup-compatibility/2006">
              <mc:Choice xmlns:v="urn:schemas-microsoft-com:vml" Requires="v">
                <p:oleObj spid="_x0000_s3084" name="" r:id="rId9" imgW="735330" imgH="258445" progId="Equation.DSMT4">
                  <p:embed/>
                </p:oleObj>
              </mc:Choice>
              <mc:Fallback>
                <p:oleObj name="" r:id="rId9" imgW="735330" imgH="258445" progId="Equation.DSMT4">
                  <p:embed/>
                  <p:pic>
                    <p:nvPicPr>
                      <p:cNvPr id="0" name="图片 3083"/>
                      <p:cNvPicPr/>
                      <p:nvPr/>
                    </p:nvPicPr>
                    <p:blipFill>
                      <a:blip r:embed="rId10">
                        <a:clrChange>
                          <a:clrFrom>
                            <a:srgbClr val="000000"/>
                          </a:clrFrom>
                          <a:clrTo>
                            <a:srgbClr val="000000"/>
                          </a:clrTo>
                        </a:clrChange>
                      </a:blip>
                      <a:stretch>
                        <a:fillRect/>
                      </a:stretch>
                    </p:blipFill>
                    <p:spPr>
                      <a:xfrm>
                        <a:off x="4929188" y="1963738"/>
                        <a:ext cx="1627187" cy="581025"/>
                      </a:xfrm>
                      <a:prstGeom prst="rect">
                        <a:avLst/>
                      </a:prstGeom>
                      <a:noFill/>
                      <a:ln w="38100">
                        <a:noFill/>
                        <a:miter/>
                      </a:ln>
                    </p:spPr>
                  </p:pic>
                </p:oleObj>
              </mc:Fallback>
            </mc:AlternateContent>
          </a:graphicData>
        </a:graphic>
      </p:graphicFrame>
      <p:sp>
        <p:nvSpPr>
          <p:cNvPr id="18444" name="Text Box 12"/>
          <p:cNvSpPr txBox="1"/>
          <p:nvPr/>
        </p:nvSpPr>
        <p:spPr>
          <a:xfrm>
            <a:off x="-39687" y="2797175"/>
            <a:ext cx="6484937"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latin typeface="Times New Roman" panose="02020603050405020304" pitchFamily="18" charset="0"/>
                <a:ea typeface="仿宋_GB2312" pitchFamily="49" charset="-122"/>
              </a:rPr>
              <a:t>        </a:t>
            </a:r>
            <a:r>
              <a:rPr lang="zh-CN" altLang="en-US" sz="2800" b="1" dirty="0">
                <a:solidFill>
                  <a:srgbClr val="C00000"/>
                </a:solidFill>
                <a:latin typeface="Times New Roman" panose="02020603050405020304" pitchFamily="18" charset="0"/>
                <a:ea typeface="仿宋_GB2312" pitchFamily="49" charset="-122"/>
              </a:rPr>
              <a:t>推论</a:t>
            </a:r>
            <a:r>
              <a:rPr lang="en-US" altLang="zh-CN" sz="2800" dirty="0">
                <a:latin typeface="Times New Roman" panose="02020603050405020304" pitchFamily="18" charset="0"/>
                <a:ea typeface="仿宋_GB2312" pitchFamily="49" charset="-122"/>
              </a:rPr>
              <a:t>   </a:t>
            </a:r>
            <a:r>
              <a:rPr lang="zh-CN" altLang="en-US" sz="2800" dirty="0">
                <a:latin typeface="Times New Roman" panose="02020603050405020304" pitchFamily="18" charset="0"/>
                <a:ea typeface="仿宋_GB2312" pitchFamily="49" charset="-122"/>
              </a:rPr>
              <a:t>若</a:t>
            </a:r>
            <a:r>
              <a:rPr lang="en-US" altLang="zh-CN" i="1" dirty="0">
                <a:latin typeface="Times New Roman" panose="02020603050405020304" pitchFamily="18" charset="0"/>
                <a:ea typeface="仿宋_GB2312" pitchFamily="49" charset="-122"/>
              </a:rPr>
              <a:t>n</a:t>
            </a:r>
            <a:r>
              <a:rPr lang="zh-CN" altLang="en-US" sz="2800" dirty="0">
                <a:latin typeface="Times New Roman" panose="02020603050405020304" pitchFamily="18" charset="0"/>
                <a:ea typeface="仿宋_GB2312" pitchFamily="49" charset="-122"/>
              </a:rPr>
              <a:t>阶矩阵</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与对角矩阵</a:t>
            </a:r>
            <a:endParaRPr lang="zh-CN" altLang="en-US" sz="2800" dirty="0">
              <a:latin typeface="Times New Roman" panose="02020603050405020304" pitchFamily="18" charset="0"/>
              <a:ea typeface="仿宋_GB2312" pitchFamily="49" charset="-122"/>
            </a:endParaRPr>
          </a:p>
        </p:txBody>
      </p:sp>
      <p:graphicFrame>
        <p:nvGraphicFramePr>
          <p:cNvPr id="18445" name="Object 13"/>
          <p:cNvGraphicFramePr>
            <a:graphicFrameLocks noChangeAspect="1"/>
          </p:cNvGraphicFramePr>
          <p:nvPr/>
        </p:nvGraphicFramePr>
        <p:xfrm>
          <a:off x="2501900" y="3352800"/>
          <a:ext cx="3041650" cy="2025650"/>
        </p:xfrm>
        <a:graphic>
          <a:graphicData uri="http://schemas.openxmlformats.org/presentationml/2006/ole">
            <mc:AlternateContent xmlns:mc="http://schemas.openxmlformats.org/markup-compatibility/2006">
              <mc:Choice xmlns:v="urn:schemas-microsoft-com:vml" Requires="v">
                <p:oleObj spid="_x0000_s3088" name="" r:id="rId11" imgW="1461135" imgH="974090" progId="Equation.DSMT4">
                  <p:embed/>
                </p:oleObj>
              </mc:Choice>
              <mc:Fallback>
                <p:oleObj name="" r:id="rId11" imgW="1461135" imgH="974090" progId="Equation.DSMT4">
                  <p:embed/>
                  <p:pic>
                    <p:nvPicPr>
                      <p:cNvPr id="0" name="图片 3087"/>
                      <p:cNvPicPr/>
                      <p:nvPr/>
                    </p:nvPicPr>
                    <p:blipFill>
                      <a:blip r:embed="rId12">
                        <a:clrChange>
                          <a:clrFrom>
                            <a:srgbClr val="000000"/>
                          </a:clrFrom>
                          <a:clrTo>
                            <a:srgbClr val="000000"/>
                          </a:clrTo>
                        </a:clrChange>
                      </a:blip>
                      <a:stretch>
                        <a:fillRect/>
                      </a:stretch>
                    </p:blipFill>
                    <p:spPr>
                      <a:xfrm>
                        <a:off x="2501900" y="3352800"/>
                        <a:ext cx="3041650" cy="2025650"/>
                      </a:xfrm>
                      <a:prstGeom prst="rect">
                        <a:avLst/>
                      </a:prstGeom>
                      <a:noFill/>
                      <a:ln w="38100">
                        <a:noFill/>
                        <a:miter/>
                      </a:ln>
                    </p:spPr>
                  </p:pic>
                </p:oleObj>
              </mc:Fallback>
            </mc:AlternateContent>
          </a:graphicData>
        </a:graphic>
      </p:graphicFrame>
      <p:sp>
        <p:nvSpPr>
          <p:cNvPr id="18446" name="Text Box 14"/>
          <p:cNvSpPr txBox="1"/>
          <p:nvPr/>
        </p:nvSpPr>
        <p:spPr>
          <a:xfrm>
            <a:off x="53975" y="5280025"/>
            <a:ext cx="8915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dirty="0">
                <a:latin typeface="Times New Roman" panose="02020603050405020304" pitchFamily="18" charset="0"/>
                <a:ea typeface="仿宋_GB2312" pitchFamily="49" charset="-122"/>
              </a:rPr>
              <a:t>相似</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则</a:t>
            </a:r>
            <a:r>
              <a:rPr lang="el-GR" altLang="zh-CN" sz="2800" i="1" dirty="0">
                <a:latin typeface="Times New Roman" panose="02020603050405020304" pitchFamily="18" charset="0"/>
                <a:ea typeface="仿宋_GB2312" pitchFamily="49" charset="-122"/>
              </a:rPr>
              <a:t>λ</a:t>
            </a:r>
            <a:r>
              <a:rPr lang="en-US" altLang="zh-CN" sz="2800" baseline="-25000" dirty="0">
                <a:latin typeface="Times New Roman" panose="02020603050405020304" pitchFamily="18" charset="0"/>
                <a:ea typeface="仿宋_GB2312" pitchFamily="49" charset="-122"/>
              </a:rPr>
              <a:t>1</a:t>
            </a:r>
            <a:r>
              <a:rPr lang="en-US" altLang="zh-CN" sz="2800" dirty="0">
                <a:latin typeface="Times New Roman" panose="02020603050405020304" pitchFamily="18" charset="0"/>
                <a:ea typeface="仿宋_GB2312" pitchFamily="49" charset="-122"/>
              </a:rPr>
              <a:t>,</a:t>
            </a:r>
            <a:r>
              <a:rPr lang="el-GR" altLang="zh-CN" sz="2800" i="1" dirty="0">
                <a:latin typeface="Times New Roman" panose="02020603050405020304" pitchFamily="18" charset="0"/>
                <a:ea typeface="仿宋_GB2312" pitchFamily="49" charset="-122"/>
              </a:rPr>
              <a:t>λ</a:t>
            </a:r>
            <a:r>
              <a:rPr lang="en-US" altLang="zh-CN" sz="2800" baseline="-25000" dirty="0">
                <a:latin typeface="Times New Roman" panose="02020603050405020304" pitchFamily="18" charset="0"/>
                <a:ea typeface="仿宋_GB2312" pitchFamily="49" charset="-122"/>
              </a:rPr>
              <a:t>2</a:t>
            </a:r>
            <a:r>
              <a:rPr lang="en-US" altLang="zh-CN" sz="2800" dirty="0">
                <a:latin typeface="Times New Roman" panose="02020603050405020304" pitchFamily="18" charset="0"/>
                <a:ea typeface="仿宋_GB2312" pitchFamily="49" charset="-122"/>
              </a:rPr>
              <a:t>,</a:t>
            </a:r>
            <a:r>
              <a:rPr lang="en-US" altLang="zh-CN" sz="2800" i="1" dirty="0">
                <a:latin typeface="Times New Roman" panose="02020603050405020304" pitchFamily="18" charset="0"/>
                <a:ea typeface="仿宋_GB2312" pitchFamily="49" charset="-122"/>
              </a:rPr>
              <a:t> </a:t>
            </a:r>
            <a:r>
              <a:rPr lang="en-US" altLang="zh-CN" sz="2800" dirty="0">
                <a:latin typeface="Times New Roman" panose="02020603050405020304" pitchFamily="18" charset="0"/>
                <a:ea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a:t>
            </a:r>
            <a:r>
              <a:rPr lang="el-GR" altLang="zh-CN" sz="2800" i="1" dirty="0">
                <a:latin typeface="Times New Roman" panose="02020603050405020304" pitchFamily="18" charset="0"/>
                <a:ea typeface="仿宋_GB2312" pitchFamily="49" charset="-122"/>
              </a:rPr>
              <a:t>λ</a:t>
            </a:r>
            <a:r>
              <a:rPr lang="en-US" altLang="zh-CN" sz="2800" i="1" baseline="-25000" dirty="0">
                <a:latin typeface="Times New Roman" panose="02020603050405020304" pitchFamily="18" charset="0"/>
              </a:rPr>
              <a:t>n</a:t>
            </a:r>
            <a:r>
              <a:rPr lang="zh-CN" altLang="en-US" sz="2800" dirty="0">
                <a:latin typeface="Times New Roman" panose="02020603050405020304" pitchFamily="18" charset="0"/>
                <a:ea typeface="仿宋_GB2312" pitchFamily="49" charset="-122"/>
              </a:rPr>
              <a:t>是</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的</a:t>
            </a:r>
            <a:r>
              <a:rPr lang="en-US" altLang="zh-CN" sz="2800" i="1" dirty="0">
                <a:latin typeface="Times New Roman" panose="02020603050405020304" pitchFamily="18" charset="0"/>
                <a:ea typeface="仿宋_GB2312" pitchFamily="49" charset="-122"/>
              </a:rPr>
              <a:t>n</a:t>
            </a:r>
            <a:r>
              <a:rPr lang="zh-CN" altLang="en-US" sz="2800" dirty="0">
                <a:latin typeface="Times New Roman" panose="02020603050405020304" pitchFamily="18" charset="0"/>
                <a:ea typeface="仿宋_GB2312" pitchFamily="49" charset="-122"/>
              </a:rPr>
              <a:t>个特征值</a:t>
            </a:r>
            <a:r>
              <a:rPr lang="en-US" altLang="zh-CN" sz="2800" dirty="0">
                <a:latin typeface="Times New Roman" panose="02020603050405020304" pitchFamily="18" charset="0"/>
                <a:ea typeface="仿宋_GB2312" pitchFamily="49" charset="-122"/>
              </a:rPr>
              <a:t>.</a:t>
            </a:r>
            <a:endParaRPr lang="en-US" altLang="zh-CN" sz="2800" dirty="0">
              <a:latin typeface="Times New Roman" panose="02020603050405020304" pitchFamily="18" charset="0"/>
              <a:ea typeface="仿宋_GB2312" pitchFamily="49" charset="-122"/>
            </a:endParaRPr>
          </a:p>
        </p:txBody>
      </p:sp>
      <p:sp>
        <p:nvSpPr>
          <p:cNvPr id="18447" name="Text Box 15"/>
          <p:cNvSpPr txBox="1"/>
          <p:nvPr/>
        </p:nvSpPr>
        <p:spPr>
          <a:xfrm>
            <a:off x="0" y="5734050"/>
            <a:ext cx="9144000"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b="1" dirty="0">
                <a:latin typeface="Times New Roman" panose="02020603050405020304" pitchFamily="18" charset="0"/>
                <a:ea typeface="仿宋_GB2312" pitchFamily="49" charset="-122"/>
              </a:rPr>
              <a:t>　　</a:t>
            </a:r>
            <a:r>
              <a:rPr lang="zh-CN" altLang="en-US" sz="2800" b="1" dirty="0">
                <a:solidFill>
                  <a:srgbClr val="C00000"/>
                </a:solidFill>
                <a:latin typeface="Times New Roman" panose="02020603050405020304" pitchFamily="18" charset="0"/>
                <a:ea typeface="仿宋_GB2312" pitchFamily="49" charset="-122"/>
              </a:rPr>
              <a:t>证明</a:t>
            </a:r>
            <a:r>
              <a:rPr lang="zh-CN" altLang="en-US" sz="2800" b="1" dirty="0">
                <a:latin typeface="Times New Roman" panose="02020603050405020304" pitchFamily="18" charset="0"/>
                <a:ea typeface="仿宋_GB2312" pitchFamily="49" charset="-122"/>
              </a:rPr>
              <a:t> </a:t>
            </a:r>
            <a:r>
              <a:rPr lang="zh-CN" altLang="en-US" sz="2800" dirty="0">
                <a:latin typeface="Times New Roman" panose="02020603050405020304" pitchFamily="18" charset="0"/>
                <a:ea typeface="仿宋_GB2312" pitchFamily="49" charset="-122"/>
              </a:rPr>
              <a:t> 显然 </a:t>
            </a:r>
            <a:r>
              <a:rPr lang="el-GR" altLang="zh-CN" sz="2800" i="1" dirty="0">
                <a:latin typeface="Times New Roman" panose="02020603050405020304" pitchFamily="18" charset="0"/>
                <a:cs typeface="Times New Roman" panose="02020603050405020304" pitchFamily="18" charset="0"/>
              </a:rPr>
              <a:t>λ</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a:t>
            </a:r>
            <a:r>
              <a:rPr lang="el-GR" altLang="zh-CN" sz="2800" i="1" dirty="0">
                <a:latin typeface="Times New Roman" panose="02020603050405020304" pitchFamily="18" charset="0"/>
                <a:cs typeface="Times New Roman" panose="02020603050405020304" pitchFamily="18" charset="0"/>
              </a:rPr>
              <a:t>λ</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ea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a:t>
            </a:r>
            <a:r>
              <a:rPr lang="el-GR" altLang="zh-CN" sz="2800" i="1" dirty="0">
                <a:latin typeface="Times New Roman" panose="02020603050405020304" pitchFamily="18" charset="0"/>
                <a:cs typeface="Times New Roman" panose="02020603050405020304" pitchFamily="18" charset="0"/>
              </a:rPr>
              <a:t>λ</a:t>
            </a:r>
            <a:r>
              <a:rPr lang="en-US" altLang="zh-CN" sz="2800" i="1" baseline="-25000" dirty="0">
                <a:latin typeface="Times New Roman" panose="02020603050405020304" pitchFamily="18" charset="0"/>
                <a:cs typeface="Times New Roman" panose="02020603050405020304" pitchFamily="18" charset="0"/>
              </a:rPr>
              <a:t>n</a:t>
            </a:r>
            <a:r>
              <a:rPr lang="zh-CN" altLang="en-US" sz="2800" dirty="0">
                <a:latin typeface="Times New Roman" panose="02020603050405020304" pitchFamily="18" charset="0"/>
                <a:ea typeface="仿宋_GB2312" pitchFamily="49" charset="-122"/>
              </a:rPr>
              <a:t>是</a:t>
            </a:r>
            <a:r>
              <a:rPr lang="en-US" altLang="zh-CN" sz="2800" b="1" i="1" dirty="0">
                <a:latin typeface="Times New Roman" panose="02020603050405020304" pitchFamily="18" charset="0"/>
                <a:ea typeface="仿宋_GB2312" pitchFamily="49" charset="-122"/>
              </a:rPr>
              <a:t>Λ</a:t>
            </a:r>
            <a:r>
              <a:rPr lang="zh-CN" altLang="en-US" sz="2800" dirty="0">
                <a:latin typeface="Times New Roman" panose="02020603050405020304" pitchFamily="18" charset="0"/>
                <a:ea typeface="仿宋_GB2312" pitchFamily="49" charset="-122"/>
              </a:rPr>
              <a:t>的</a:t>
            </a:r>
            <a:r>
              <a:rPr lang="en-US" altLang="zh-CN" sz="2800" i="1" dirty="0">
                <a:latin typeface="Times New Roman" panose="02020603050405020304" pitchFamily="18" charset="0"/>
                <a:ea typeface="仿宋_GB2312" pitchFamily="49" charset="-122"/>
              </a:rPr>
              <a:t>n</a:t>
            </a:r>
            <a:r>
              <a:rPr lang="zh-CN" altLang="en-US" sz="2800" dirty="0">
                <a:latin typeface="Times New Roman" panose="02020603050405020304" pitchFamily="18" charset="0"/>
                <a:ea typeface="仿宋_GB2312" pitchFamily="49" charset="-122"/>
              </a:rPr>
              <a:t>个特征值，由定理知， </a:t>
            </a:r>
            <a:r>
              <a:rPr lang="el-GR" altLang="zh-CN" sz="2800" i="1" dirty="0">
                <a:latin typeface="Times New Roman" panose="02020603050405020304" pitchFamily="18" charset="0"/>
                <a:ea typeface="仿宋_GB2312" pitchFamily="49" charset="-122"/>
              </a:rPr>
              <a:t>λ</a:t>
            </a:r>
            <a:r>
              <a:rPr lang="en-US" altLang="zh-CN" sz="2800" baseline="-25000" dirty="0">
                <a:latin typeface="Times New Roman" panose="02020603050405020304" pitchFamily="18" charset="0"/>
                <a:ea typeface="仿宋_GB2312" pitchFamily="49" charset="-122"/>
              </a:rPr>
              <a:t>1</a:t>
            </a:r>
            <a:r>
              <a:rPr lang="en-US" altLang="zh-CN" sz="2800" dirty="0">
                <a:latin typeface="Times New Roman" panose="02020603050405020304" pitchFamily="18" charset="0"/>
                <a:ea typeface="仿宋_GB2312" pitchFamily="49" charset="-122"/>
              </a:rPr>
              <a:t>,</a:t>
            </a:r>
            <a:r>
              <a:rPr lang="el-GR" altLang="zh-CN" sz="2800" i="1" dirty="0">
                <a:latin typeface="Times New Roman" panose="02020603050405020304" pitchFamily="18" charset="0"/>
                <a:ea typeface="仿宋_GB2312" pitchFamily="49" charset="-122"/>
              </a:rPr>
              <a:t>λ</a:t>
            </a:r>
            <a:r>
              <a:rPr lang="en-US" altLang="zh-CN" sz="2800" baseline="-25000" dirty="0">
                <a:latin typeface="Times New Roman" panose="02020603050405020304" pitchFamily="18" charset="0"/>
                <a:ea typeface="仿宋_GB2312" pitchFamily="49" charset="-122"/>
              </a:rPr>
              <a:t>2</a:t>
            </a:r>
            <a:r>
              <a:rPr lang="en-US" altLang="zh-CN" sz="2800" dirty="0">
                <a:latin typeface="Times New Roman" panose="02020603050405020304" pitchFamily="18" charset="0"/>
                <a:ea typeface="仿宋_GB2312" pitchFamily="49" charset="-122"/>
              </a:rPr>
              <a:t>,</a:t>
            </a:r>
            <a:r>
              <a:rPr lang="en-US" altLang="zh-CN" sz="2800" i="1" dirty="0">
                <a:latin typeface="Times New Roman" panose="02020603050405020304" pitchFamily="18" charset="0"/>
                <a:ea typeface="仿宋_GB2312" pitchFamily="49" charset="-122"/>
              </a:rPr>
              <a:t> </a:t>
            </a:r>
            <a:r>
              <a:rPr lang="en-US" altLang="zh-CN" sz="2800" dirty="0">
                <a:latin typeface="Times New Roman" panose="02020603050405020304" pitchFamily="18" charset="0"/>
                <a:ea typeface="仿宋_GB2312" pitchFamily="49" charset="-122"/>
              </a:rPr>
              <a:t>…,</a:t>
            </a:r>
            <a:r>
              <a:rPr lang="el-GR" altLang="zh-CN" sz="2800" i="1" dirty="0">
                <a:latin typeface="Times New Roman" panose="02020603050405020304" pitchFamily="18" charset="0"/>
                <a:ea typeface="仿宋_GB2312" pitchFamily="49" charset="-122"/>
              </a:rPr>
              <a:t>λ</a:t>
            </a:r>
            <a:r>
              <a:rPr lang="en-US" altLang="zh-CN" sz="2800" i="1" baseline="-25000" dirty="0">
                <a:latin typeface="Times New Roman" panose="02020603050405020304" pitchFamily="18" charset="0"/>
                <a:ea typeface="仿宋_GB2312" pitchFamily="49" charset="-122"/>
              </a:rPr>
              <a:t>n</a:t>
            </a:r>
            <a:r>
              <a:rPr lang="zh-CN" altLang="en-US" sz="2800" dirty="0">
                <a:latin typeface="Times New Roman" panose="02020603050405020304" pitchFamily="18" charset="0"/>
                <a:ea typeface="仿宋_GB2312" pitchFamily="49" charset="-122"/>
              </a:rPr>
              <a:t>是</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的</a:t>
            </a:r>
            <a:r>
              <a:rPr lang="en-US" altLang="zh-CN" sz="2800" i="1" dirty="0">
                <a:latin typeface="Times New Roman" panose="02020603050405020304" pitchFamily="18" charset="0"/>
                <a:ea typeface="仿宋_GB2312" pitchFamily="49" charset="-122"/>
              </a:rPr>
              <a:t>n</a:t>
            </a:r>
            <a:r>
              <a:rPr lang="zh-CN" altLang="en-US" sz="2800" dirty="0">
                <a:latin typeface="Times New Roman" panose="02020603050405020304" pitchFamily="18" charset="0"/>
                <a:ea typeface="仿宋_GB2312" pitchFamily="49" charset="-122"/>
              </a:rPr>
              <a:t>个特征值．</a:t>
            </a:r>
            <a:endParaRPr lang="zh-CN" altLang="en-US" sz="2800" dirty="0">
              <a:latin typeface="Times New Roman" panose="02020603050405020304" pitchFamily="18" charset="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wipe(left)">
                                      <p:cBhvr>
                                        <p:cTn id="7" dur="2000"/>
                                        <p:tgtEl>
                                          <p:spTgt spid="184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437"/>
                                        </p:tgtEl>
                                        <p:attrNameLst>
                                          <p:attrName>style.visibility</p:attrName>
                                        </p:attrNameLst>
                                      </p:cBhvr>
                                      <p:to>
                                        <p:strVal val="visible"/>
                                      </p:to>
                                    </p:set>
                                    <p:animEffect transition="in" filter="wipe(left)">
                                      <p:cBhvr>
                                        <p:cTn id="12" dur="2000"/>
                                        <p:tgtEl>
                                          <p:spTgt spid="184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438"/>
                                        </p:tgtEl>
                                        <p:attrNameLst>
                                          <p:attrName>style.visibility</p:attrName>
                                        </p:attrNameLst>
                                      </p:cBhvr>
                                      <p:to>
                                        <p:strVal val="visible"/>
                                      </p:to>
                                    </p:set>
                                    <p:animEffect transition="in" filter="wipe(left)">
                                      <p:cBhvr>
                                        <p:cTn id="17" dur="2000"/>
                                        <p:tgtEl>
                                          <p:spTgt spid="184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439"/>
                                        </p:tgtEl>
                                        <p:attrNameLst>
                                          <p:attrName>style.visibility</p:attrName>
                                        </p:attrNameLst>
                                      </p:cBhvr>
                                      <p:to>
                                        <p:strVal val="visible"/>
                                      </p:to>
                                    </p:set>
                                    <p:animEffect transition="in" filter="wipe(left)">
                                      <p:cBhvr>
                                        <p:cTn id="22" dur="2000"/>
                                        <p:tgtEl>
                                          <p:spTgt spid="1843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440"/>
                                        </p:tgtEl>
                                        <p:attrNameLst>
                                          <p:attrName>style.visibility</p:attrName>
                                        </p:attrNameLst>
                                      </p:cBhvr>
                                      <p:to>
                                        <p:strVal val="visible"/>
                                      </p:to>
                                    </p:set>
                                    <p:animEffect transition="in" filter="wipe(left)">
                                      <p:cBhvr>
                                        <p:cTn id="27" dur="2000"/>
                                        <p:tgtEl>
                                          <p:spTgt spid="184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441"/>
                                        </p:tgtEl>
                                        <p:attrNameLst>
                                          <p:attrName>style.visibility</p:attrName>
                                        </p:attrNameLst>
                                      </p:cBhvr>
                                      <p:to>
                                        <p:strVal val="visible"/>
                                      </p:to>
                                    </p:set>
                                    <p:animEffect transition="in" filter="wipe(left)">
                                      <p:cBhvr>
                                        <p:cTn id="32" dur="2000"/>
                                        <p:tgtEl>
                                          <p:spTgt spid="1844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436"/>
                                        </p:tgtEl>
                                        <p:attrNameLst>
                                          <p:attrName>style.visibility</p:attrName>
                                        </p:attrNameLst>
                                      </p:cBhvr>
                                      <p:to>
                                        <p:strVal val="visible"/>
                                      </p:to>
                                    </p:set>
                                    <p:animEffect transition="in" filter="wipe(left)">
                                      <p:cBhvr>
                                        <p:cTn id="37" dur="2000"/>
                                        <p:tgtEl>
                                          <p:spTgt spid="1843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444"/>
                                        </p:tgtEl>
                                        <p:attrNameLst>
                                          <p:attrName>style.visibility</p:attrName>
                                        </p:attrNameLst>
                                      </p:cBhvr>
                                      <p:to>
                                        <p:strVal val="visible"/>
                                      </p:to>
                                    </p:set>
                                    <p:animEffect transition="in" filter="wipe(left)">
                                      <p:cBhvr>
                                        <p:cTn id="42" dur="2000"/>
                                        <p:tgtEl>
                                          <p:spTgt spid="1844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445"/>
                                        </p:tgtEl>
                                        <p:attrNameLst>
                                          <p:attrName>style.visibility</p:attrName>
                                        </p:attrNameLst>
                                      </p:cBhvr>
                                      <p:to>
                                        <p:strVal val="visible"/>
                                      </p:to>
                                    </p:set>
                                    <p:animEffect transition="in" filter="wipe(left)">
                                      <p:cBhvr>
                                        <p:cTn id="47" dur="2000"/>
                                        <p:tgtEl>
                                          <p:spTgt spid="1844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8446"/>
                                        </p:tgtEl>
                                        <p:attrNameLst>
                                          <p:attrName>style.visibility</p:attrName>
                                        </p:attrNameLst>
                                      </p:cBhvr>
                                      <p:to>
                                        <p:strVal val="visible"/>
                                      </p:to>
                                    </p:set>
                                    <p:animEffect transition="in" filter="wipe(left)">
                                      <p:cBhvr>
                                        <p:cTn id="52" dur="2000"/>
                                        <p:tgtEl>
                                          <p:spTgt spid="1844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8447">
                                            <p:txEl>
                                              <p:charRg st="0" end="56"/>
                                            </p:txEl>
                                          </p:spTgt>
                                        </p:tgtEl>
                                        <p:attrNameLst>
                                          <p:attrName>style.visibility</p:attrName>
                                        </p:attrNameLst>
                                      </p:cBhvr>
                                      <p:to>
                                        <p:strVal val="visible"/>
                                      </p:to>
                                    </p:set>
                                    <p:animEffect transition="in" filter="wipe(left)">
                                      <p:cBhvr>
                                        <p:cTn id="57" dur="2000"/>
                                        <p:tgtEl>
                                          <p:spTgt spid="18447">
                                            <p:txEl>
                                              <p:charRg st="0" end="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8436" grpId="0"/>
      <p:bldP spid="18444" grpId="0"/>
      <p:bldP spid="184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灯片编号占位符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849371C-0BEE-4757-8C9E-56193F9E798B}"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413" name="Text Box 5"/>
          <p:cNvSpPr txBox="1"/>
          <p:nvPr/>
        </p:nvSpPr>
        <p:spPr>
          <a:xfrm>
            <a:off x="111125" y="2286000"/>
            <a:ext cx="110807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FF0000"/>
                </a:solidFill>
                <a:ea typeface="仿宋_GB2312" pitchFamily="49" charset="-122"/>
              </a:rPr>
              <a:t>问题：</a:t>
            </a:r>
            <a:endParaRPr lang="zh-CN" altLang="en-US" sz="2800" b="1" dirty="0">
              <a:solidFill>
                <a:srgbClr val="FF0000"/>
              </a:solidFill>
              <a:ea typeface="仿宋_GB2312" pitchFamily="49" charset="-122"/>
            </a:endParaRPr>
          </a:p>
        </p:txBody>
      </p:sp>
      <p:grpSp>
        <p:nvGrpSpPr>
          <p:cNvPr id="17432" name="Group 24"/>
          <p:cNvGrpSpPr/>
          <p:nvPr/>
        </p:nvGrpSpPr>
        <p:grpSpPr>
          <a:xfrm>
            <a:off x="1052513" y="2338388"/>
            <a:ext cx="4448175" cy="457200"/>
            <a:chOff x="679" y="1610"/>
            <a:chExt cx="2802" cy="288"/>
          </a:xfrm>
        </p:grpSpPr>
        <p:sp>
          <p:nvSpPr>
            <p:cNvPr id="6165" name="Text Box 6"/>
            <p:cNvSpPr txBox="1"/>
            <p:nvPr/>
          </p:nvSpPr>
          <p:spPr>
            <a:xfrm>
              <a:off x="679" y="1610"/>
              <a:ext cx="167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ea typeface="仿宋_GB2312" pitchFamily="49" charset="-122"/>
                </a:rPr>
                <a:t>如何求矩阵 </a:t>
              </a:r>
              <a:r>
                <a:rPr lang="en-US" altLang="zh-CN" sz="2800" b="1" i="1" dirty="0">
                  <a:ea typeface="仿宋_GB2312" pitchFamily="49" charset="-122"/>
                </a:rPr>
                <a:t>P</a:t>
              </a:r>
              <a:r>
                <a:rPr lang="en-US" altLang="zh-CN" sz="2800" dirty="0">
                  <a:ea typeface="仿宋_GB2312" pitchFamily="49" charset="-122"/>
                </a:rPr>
                <a:t> </a:t>
              </a:r>
              <a:r>
                <a:rPr lang="zh-CN" altLang="en-US" sz="2800" dirty="0">
                  <a:ea typeface="仿宋_GB2312" pitchFamily="49" charset="-122"/>
                </a:rPr>
                <a:t>使得</a:t>
              </a:r>
              <a:endParaRPr lang="en-US" altLang="zh-CN" sz="2800" dirty="0">
                <a:ea typeface="仿宋_GB2312" pitchFamily="49" charset="-122"/>
              </a:endParaRPr>
            </a:p>
          </p:txBody>
        </p:sp>
        <p:graphicFrame>
          <p:nvGraphicFramePr>
            <p:cNvPr id="6166" name="Object 7"/>
            <p:cNvGraphicFramePr>
              <a:graphicFrameLocks noChangeAspect="1"/>
            </p:cNvGraphicFramePr>
            <p:nvPr/>
          </p:nvGraphicFramePr>
          <p:xfrm>
            <a:off x="2634" y="1639"/>
            <a:ext cx="847" cy="212"/>
          </p:xfrm>
          <a:graphic>
            <a:graphicData uri="http://schemas.openxmlformats.org/presentationml/2006/ole">
              <mc:AlternateContent xmlns:mc="http://schemas.openxmlformats.org/markup-compatibility/2006">
                <mc:Choice xmlns:v="urn:schemas-microsoft-com:vml" Requires="v">
                  <p:oleObj spid="_x0000_s3093" name="" r:id="rId1" imgW="785495" imgH="188595" progId="Equation.3">
                    <p:embed/>
                  </p:oleObj>
                </mc:Choice>
                <mc:Fallback>
                  <p:oleObj name="" r:id="rId1" imgW="785495" imgH="188595" progId="Equation.3">
                    <p:embed/>
                    <p:pic>
                      <p:nvPicPr>
                        <p:cNvPr id="0" name="图片 3092"/>
                        <p:cNvPicPr/>
                        <p:nvPr/>
                      </p:nvPicPr>
                      <p:blipFill>
                        <a:blip r:embed="rId2">
                          <a:clrChange>
                            <a:clrFrom>
                              <a:srgbClr val="000000"/>
                            </a:clrFrom>
                            <a:clrTo>
                              <a:srgbClr val="000000"/>
                            </a:clrTo>
                          </a:clrChange>
                        </a:blip>
                        <a:stretch>
                          <a:fillRect/>
                        </a:stretch>
                      </p:blipFill>
                      <p:spPr>
                        <a:xfrm>
                          <a:off x="2634" y="1639"/>
                          <a:ext cx="847" cy="212"/>
                        </a:xfrm>
                        <a:prstGeom prst="rect">
                          <a:avLst/>
                        </a:prstGeom>
                        <a:noFill/>
                        <a:ln w="38100">
                          <a:noFill/>
                          <a:miter/>
                        </a:ln>
                      </p:spPr>
                    </p:pic>
                  </p:oleObj>
                </mc:Fallback>
              </mc:AlternateContent>
            </a:graphicData>
          </a:graphic>
        </p:graphicFrame>
      </p:grpSp>
      <p:sp>
        <p:nvSpPr>
          <p:cNvPr id="17416" name="Text Box 8"/>
          <p:cNvSpPr txBox="1"/>
          <p:nvPr/>
        </p:nvSpPr>
        <p:spPr>
          <a:xfrm>
            <a:off x="5430838" y="2306638"/>
            <a:ext cx="32829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ea typeface="仿宋_GB2312" pitchFamily="49" charset="-122"/>
              </a:rPr>
              <a:t>（</a:t>
            </a:r>
            <a:r>
              <a:rPr lang="zh-CN" altLang="en-US" sz="2800" dirty="0">
                <a:solidFill>
                  <a:schemeClr val="accent2"/>
                </a:solidFill>
                <a:ea typeface="仿宋_GB2312" pitchFamily="49" charset="-122"/>
              </a:rPr>
              <a:t>把方阵 </a:t>
            </a:r>
            <a:r>
              <a:rPr lang="en-US" altLang="zh-CN" sz="2800" b="1" i="1" dirty="0">
                <a:solidFill>
                  <a:schemeClr val="accent2"/>
                </a:solidFill>
                <a:ea typeface="仿宋_GB2312" pitchFamily="49" charset="-122"/>
              </a:rPr>
              <a:t>A</a:t>
            </a:r>
            <a:r>
              <a:rPr lang="en-US" altLang="zh-CN" sz="2800" dirty="0">
                <a:solidFill>
                  <a:schemeClr val="accent2"/>
                </a:solidFill>
                <a:ea typeface="仿宋_GB2312" pitchFamily="49" charset="-122"/>
              </a:rPr>
              <a:t> </a:t>
            </a:r>
            <a:r>
              <a:rPr lang="zh-CN" altLang="en-US" sz="2800" dirty="0">
                <a:solidFill>
                  <a:schemeClr val="accent2"/>
                </a:solidFill>
                <a:ea typeface="仿宋_GB2312" pitchFamily="49" charset="-122"/>
              </a:rPr>
              <a:t>对角化</a:t>
            </a:r>
            <a:r>
              <a:rPr lang="zh-CN" altLang="en-US" sz="2800" dirty="0">
                <a:ea typeface="仿宋_GB2312" pitchFamily="49" charset="-122"/>
              </a:rPr>
              <a:t>）？</a:t>
            </a:r>
            <a:endParaRPr lang="en-US" altLang="zh-CN" sz="2800" dirty="0">
              <a:ea typeface="仿宋_GB2312" pitchFamily="49" charset="-122"/>
            </a:endParaRPr>
          </a:p>
        </p:txBody>
      </p:sp>
      <p:sp>
        <p:nvSpPr>
          <p:cNvPr id="17417" name="Text Box 9"/>
          <p:cNvSpPr txBox="1"/>
          <p:nvPr/>
        </p:nvSpPr>
        <p:spPr>
          <a:xfrm>
            <a:off x="282575" y="2817813"/>
            <a:ext cx="37988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ea typeface="仿宋_GB2312" pitchFamily="49" charset="-122"/>
              </a:rPr>
              <a:t>假设已经找到</a:t>
            </a:r>
            <a:r>
              <a:rPr lang="zh-CN" altLang="en-US" sz="2800" dirty="0">
                <a:solidFill>
                  <a:srgbClr val="FF0000"/>
                </a:solidFill>
                <a:ea typeface="仿宋_GB2312" pitchFamily="49" charset="-122"/>
              </a:rPr>
              <a:t>可逆</a:t>
            </a:r>
            <a:r>
              <a:rPr lang="zh-CN" altLang="en-US" sz="2800" dirty="0">
                <a:ea typeface="仿宋_GB2312" pitchFamily="49" charset="-122"/>
              </a:rPr>
              <a:t>矩阵 </a:t>
            </a:r>
            <a:r>
              <a:rPr lang="en-US" altLang="zh-CN" sz="2800" b="1" i="1" dirty="0">
                <a:ea typeface="仿宋_GB2312" pitchFamily="49" charset="-122"/>
              </a:rPr>
              <a:t>P</a:t>
            </a:r>
            <a:r>
              <a:rPr lang="en-US" altLang="zh-CN" sz="2800" dirty="0">
                <a:ea typeface="仿宋_GB2312" pitchFamily="49" charset="-122"/>
              </a:rPr>
              <a:t>，</a:t>
            </a:r>
            <a:endParaRPr lang="en-US" altLang="zh-CN" sz="2800" dirty="0">
              <a:ea typeface="仿宋_GB2312" pitchFamily="49" charset="-122"/>
            </a:endParaRPr>
          </a:p>
        </p:txBody>
      </p:sp>
      <p:grpSp>
        <p:nvGrpSpPr>
          <p:cNvPr id="17433" name="Group 25"/>
          <p:cNvGrpSpPr/>
          <p:nvPr/>
        </p:nvGrpSpPr>
        <p:grpSpPr>
          <a:xfrm>
            <a:off x="4283075" y="2819400"/>
            <a:ext cx="1957388" cy="468313"/>
            <a:chOff x="2698" y="1872"/>
            <a:chExt cx="1233" cy="295"/>
          </a:xfrm>
        </p:grpSpPr>
        <p:sp>
          <p:nvSpPr>
            <p:cNvPr id="6163" name="Text Box 10"/>
            <p:cNvSpPr txBox="1"/>
            <p:nvPr/>
          </p:nvSpPr>
          <p:spPr>
            <a:xfrm>
              <a:off x="2698" y="1872"/>
              <a:ext cx="30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ea typeface="仿宋_GB2312" pitchFamily="49" charset="-122"/>
                </a:rPr>
                <a:t>使</a:t>
              </a:r>
              <a:endParaRPr lang="zh-CN" altLang="en-US" sz="2800" dirty="0">
                <a:ea typeface="仿宋_GB2312" pitchFamily="49" charset="-122"/>
              </a:endParaRPr>
            </a:p>
          </p:txBody>
        </p:sp>
        <p:graphicFrame>
          <p:nvGraphicFramePr>
            <p:cNvPr id="6164" name="Object 11"/>
            <p:cNvGraphicFramePr>
              <a:graphicFrameLocks noChangeAspect="1"/>
            </p:cNvGraphicFramePr>
            <p:nvPr/>
          </p:nvGraphicFramePr>
          <p:xfrm>
            <a:off x="3041" y="1913"/>
            <a:ext cx="890" cy="254"/>
          </p:xfrm>
          <a:graphic>
            <a:graphicData uri="http://schemas.openxmlformats.org/presentationml/2006/ole">
              <mc:AlternateContent xmlns:mc="http://schemas.openxmlformats.org/markup-compatibility/2006">
                <mc:Choice xmlns:v="urn:schemas-microsoft-com:vml" Requires="v">
                  <p:oleObj spid="_x0000_s3095" name="" r:id="rId3" imgW="824865" imgH="228600" progId="Equation.3">
                    <p:embed/>
                  </p:oleObj>
                </mc:Choice>
                <mc:Fallback>
                  <p:oleObj name="" r:id="rId3" imgW="824865" imgH="228600" progId="Equation.3">
                    <p:embed/>
                    <p:pic>
                      <p:nvPicPr>
                        <p:cNvPr id="0" name="图片 3094"/>
                        <p:cNvPicPr/>
                        <p:nvPr/>
                      </p:nvPicPr>
                      <p:blipFill>
                        <a:blip r:embed="rId4">
                          <a:clrChange>
                            <a:clrFrom>
                              <a:srgbClr val="000000"/>
                            </a:clrFrom>
                            <a:clrTo>
                              <a:srgbClr val="000000"/>
                            </a:clrTo>
                          </a:clrChange>
                        </a:blip>
                        <a:stretch>
                          <a:fillRect/>
                        </a:stretch>
                      </p:blipFill>
                      <p:spPr>
                        <a:xfrm>
                          <a:off x="3041" y="1913"/>
                          <a:ext cx="890" cy="254"/>
                        </a:xfrm>
                        <a:prstGeom prst="rect">
                          <a:avLst/>
                        </a:prstGeom>
                        <a:noFill/>
                        <a:ln w="38100">
                          <a:noFill/>
                          <a:miter/>
                        </a:ln>
                      </p:spPr>
                    </p:pic>
                  </p:oleObj>
                </mc:Fallback>
              </mc:AlternateContent>
            </a:graphicData>
          </a:graphic>
        </p:graphicFrame>
      </p:grpSp>
      <p:sp>
        <p:nvSpPr>
          <p:cNvPr id="17420" name="Text Box 12"/>
          <p:cNvSpPr txBox="1"/>
          <p:nvPr/>
        </p:nvSpPr>
        <p:spPr>
          <a:xfrm>
            <a:off x="6122988" y="2798763"/>
            <a:ext cx="2884487"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i="1" dirty="0">
                <a:ea typeface="仿宋_GB2312" pitchFamily="49" charset="-122"/>
              </a:rPr>
              <a:t>P</a:t>
            </a:r>
            <a:r>
              <a:rPr lang="en-US" altLang="zh-CN" sz="2800" dirty="0">
                <a:ea typeface="仿宋_GB2312" pitchFamily="49" charset="-122"/>
              </a:rPr>
              <a:t> </a:t>
            </a:r>
            <a:r>
              <a:rPr lang="zh-CN" altLang="en-US" sz="2800" dirty="0">
                <a:ea typeface="仿宋_GB2312" pitchFamily="49" charset="-122"/>
              </a:rPr>
              <a:t>应满足什么关系？</a:t>
            </a:r>
            <a:endParaRPr lang="zh-CN" altLang="en-US" sz="2800" dirty="0">
              <a:ea typeface="仿宋_GB2312" pitchFamily="49" charset="-122"/>
            </a:endParaRPr>
          </a:p>
        </p:txBody>
      </p:sp>
      <p:graphicFrame>
        <p:nvGraphicFramePr>
          <p:cNvPr id="17421" name="Object 13"/>
          <p:cNvGraphicFramePr>
            <a:graphicFrameLocks noChangeAspect="1"/>
          </p:cNvGraphicFramePr>
          <p:nvPr/>
        </p:nvGraphicFramePr>
        <p:xfrm>
          <a:off x="2971800" y="3789363"/>
          <a:ext cx="2219325" cy="404812"/>
        </p:xfrm>
        <a:graphic>
          <a:graphicData uri="http://schemas.openxmlformats.org/presentationml/2006/ole">
            <mc:AlternateContent xmlns:mc="http://schemas.openxmlformats.org/markup-compatibility/2006">
              <mc:Choice xmlns:v="urn:schemas-microsoft-com:vml" Requires="v">
                <p:oleObj spid="_x0000_s3091" name="" r:id="rId5" imgW="1301750" imgH="228600" progId="Equation.3">
                  <p:embed/>
                </p:oleObj>
              </mc:Choice>
              <mc:Fallback>
                <p:oleObj name="" r:id="rId5" imgW="1301750" imgH="228600" progId="Equation.3">
                  <p:embed/>
                  <p:pic>
                    <p:nvPicPr>
                      <p:cNvPr id="0" name="图片 3090"/>
                      <p:cNvPicPr/>
                      <p:nvPr/>
                    </p:nvPicPr>
                    <p:blipFill>
                      <a:blip r:embed="rId6">
                        <a:clrChange>
                          <a:clrFrom>
                            <a:srgbClr val="000000"/>
                          </a:clrFrom>
                          <a:clrTo>
                            <a:srgbClr val="000000"/>
                          </a:clrTo>
                        </a:clrChange>
                      </a:blip>
                      <a:stretch>
                        <a:fillRect/>
                      </a:stretch>
                    </p:blipFill>
                    <p:spPr>
                      <a:xfrm>
                        <a:off x="2971800" y="3789363"/>
                        <a:ext cx="2219325" cy="404812"/>
                      </a:xfrm>
                      <a:prstGeom prst="rect">
                        <a:avLst/>
                      </a:prstGeom>
                      <a:noFill/>
                      <a:ln w="38100">
                        <a:noFill/>
                        <a:miter/>
                      </a:ln>
                    </p:spPr>
                  </p:pic>
                </p:oleObj>
              </mc:Fallback>
            </mc:AlternateContent>
          </a:graphicData>
        </a:graphic>
      </p:graphicFrame>
      <p:sp>
        <p:nvSpPr>
          <p:cNvPr id="17422" name="Text Box 14"/>
          <p:cNvSpPr txBox="1"/>
          <p:nvPr/>
        </p:nvSpPr>
        <p:spPr>
          <a:xfrm>
            <a:off x="685800" y="3332163"/>
            <a:ext cx="29606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ea typeface="仿宋_GB2312" pitchFamily="49" charset="-122"/>
              </a:rPr>
              <a:t>把 </a:t>
            </a:r>
            <a:r>
              <a:rPr lang="en-US" altLang="zh-CN" sz="2800" b="1" i="1" dirty="0">
                <a:ea typeface="仿宋_GB2312" pitchFamily="49" charset="-122"/>
              </a:rPr>
              <a:t>P</a:t>
            </a:r>
            <a:r>
              <a:rPr lang="en-US" altLang="zh-CN" sz="2800" dirty="0">
                <a:ea typeface="仿宋_GB2312" pitchFamily="49" charset="-122"/>
              </a:rPr>
              <a:t> </a:t>
            </a:r>
            <a:r>
              <a:rPr lang="zh-CN" altLang="en-US" sz="2800" dirty="0">
                <a:ea typeface="仿宋_GB2312" pitchFamily="49" charset="-122"/>
              </a:rPr>
              <a:t>用列向量表示为</a:t>
            </a:r>
            <a:endParaRPr lang="en-US" altLang="zh-CN" sz="2800" dirty="0">
              <a:ea typeface="仿宋_GB2312" pitchFamily="49" charset="-122"/>
            </a:endParaRPr>
          </a:p>
        </p:txBody>
      </p:sp>
      <p:sp>
        <p:nvSpPr>
          <p:cNvPr id="17423" name="Text Box 15"/>
          <p:cNvSpPr txBox="1"/>
          <p:nvPr/>
        </p:nvSpPr>
        <p:spPr>
          <a:xfrm>
            <a:off x="654050" y="4170363"/>
            <a:ext cx="4889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ea typeface="仿宋_GB2312" pitchFamily="49" charset="-122"/>
              </a:rPr>
              <a:t>由</a:t>
            </a:r>
            <a:endParaRPr lang="zh-CN" altLang="en-US" sz="2800" dirty="0">
              <a:ea typeface="仿宋_GB2312" pitchFamily="49" charset="-122"/>
            </a:endParaRPr>
          </a:p>
        </p:txBody>
      </p:sp>
      <p:graphicFrame>
        <p:nvGraphicFramePr>
          <p:cNvPr id="17424" name="Object 16"/>
          <p:cNvGraphicFramePr>
            <a:graphicFrameLocks noChangeAspect="1"/>
          </p:cNvGraphicFramePr>
          <p:nvPr/>
        </p:nvGraphicFramePr>
        <p:xfrm>
          <a:off x="1033463" y="4222750"/>
          <a:ext cx="1411287" cy="404813"/>
        </p:xfrm>
        <a:graphic>
          <a:graphicData uri="http://schemas.openxmlformats.org/presentationml/2006/ole">
            <mc:AlternateContent xmlns:mc="http://schemas.openxmlformats.org/markup-compatibility/2006">
              <mc:Choice xmlns:v="urn:schemas-microsoft-com:vml" Requires="v">
                <p:oleObj spid="_x0000_s3089" name="" r:id="rId7" imgW="824865" imgH="228600" progId="Equation.3">
                  <p:embed/>
                </p:oleObj>
              </mc:Choice>
              <mc:Fallback>
                <p:oleObj name="" r:id="rId7" imgW="824865" imgH="228600" progId="Equation.3">
                  <p:embed/>
                  <p:pic>
                    <p:nvPicPr>
                      <p:cNvPr id="0" name="图片 3088"/>
                      <p:cNvPicPr/>
                      <p:nvPr/>
                    </p:nvPicPr>
                    <p:blipFill>
                      <a:blip r:embed="rId8">
                        <a:clrChange>
                          <a:clrFrom>
                            <a:srgbClr val="000000"/>
                          </a:clrFrom>
                          <a:clrTo>
                            <a:srgbClr val="000000"/>
                          </a:clrTo>
                        </a:clrChange>
                      </a:blip>
                      <a:stretch>
                        <a:fillRect/>
                      </a:stretch>
                    </p:blipFill>
                    <p:spPr>
                      <a:xfrm>
                        <a:off x="1033463" y="4222750"/>
                        <a:ext cx="1411287" cy="404813"/>
                      </a:xfrm>
                      <a:prstGeom prst="rect">
                        <a:avLst/>
                      </a:prstGeom>
                      <a:noFill/>
                      <a:ln w="38100">
                        <a:noFill/>
                        <a:miter/>
                      </a:ln>
                    </p:spPr>
                  </p:pic>
                </p:oleObj>
              </mc:Fallback>
            </mc:AlternateContent>
          </a:graphicData>
        </a:graphic>
      </p:graphicFrame>
      <p:sp>
        <p:nvSpPr>
          <p:cNvPr id="17425" name="Text Box 17"/>
          <p:cNvSpPr txBox="1"/>
          <p:nvPr/>
        </p:nvSpPr>
        <p:spPr>
          <a:xfrm>
            <a:off x="2651125" y="4191000"/>
            <a:ext cx="4889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ea typeface="仿宋_GB2312" pitchFamily="49" charset="-122"/>
              </a:rPr>
              <a:t>得</a:t>
            </a:r>
            <a:endParaRPr lang="zh-CN" altLang="en-US" sz="2800" dirty="0">
              <a:ea typeface="仿宋_GB2312" pitchFamily="49" charset="-122"/>
            </a:endParaRPr>
          </a:p>
        </p:txBody>
      </p:sp>
      <p:graphicFrame>
        <p:nvGraphicFramePr>
          <p:cNvPr id="17426" name="Object 18"/>
          <p:cNvGraphicFramePr>
            <a:graphicFrameLocks noChangeAspect="1"/>
          </p:cNvGraphicFramePr>
          <p:nvPr/>
        </p:nvGraphicFramePr>
        <p:xfrm>
          <a:off x="3036888" y="4291013"/>
          <a:ext cx="1187450" cy="358775"/>
        </p:xfrm>
        <a:graphic>
          <a:graphicData uri="http://schemas.openxmlformats.org/presentationml/2006/ole">
            <mc:AlternateContent xmlns:mc="http://schemas.openxmlformats.org/markup-compatibility/2006">
              <mc:Choice xmlns:v="urn:schemas-microsoft-com:vml" Requires="v">
                <p:oleObj spid="_x0000_s3092" name="" r:id="rId9" imgW="695960" imgH="198755" progId="Equation.3">
                  <p:embed/>
                </p:oleObj>
              </mc:Choice>
              <mc:Fallback>
                <p:oleObj name="" r:id="rId9" imgW="695960" imgH="198755" progId="Equation.3">
                  <p:embed/>
                  <p:pic>
                    <p:nvPicPr>
                      <p:cNvPr id="0" name="图片 3091"/>
                      <p:cNvPicPr/>
                      <p:nvPr/>
                    </p:nvPicPr>
                    <p:blipFill>
                      <a:blip r:embed="rId10">
                        <a:clrChange>
                          <a:clrFrom>
                            <a:srgbClr val="000000"/>
                          </a:clrFrom>
                          <a:clrTo>
                            <a:srgbClr val="000000"/>
                          </a:clrTo>
                        </a:clrChange>
                      </a:blip>
                      <a:stretch>
                        <a:fillRect/>
                      </a:stretch>
                    </p:blipFill>
                    <p:spPr>
                      <a:xfrm>
                        <a:off x="3036888" y="4291013"/>
                        <a:ext cx="1187450" cy="358775"/>
                      </a:xfrm>
                      <a:prstGeom prst="rect">
                        <a:avLst/>
                      </a:prstGeom>
                      <a:noFill/>
                      <a:ln w="38100">
                        <a:noFill/>
                        <a:miter/>
                      </a:ln>
                    </p:spPr>
                  </p:pic>
                </p:oleObj>
              </mc:Fallback>
            </mc:AlternateContent>
          </a:graphicData>
        </a:graphic>
      </p:graphicFrame>
      <p:sp>
        <p:nvSpPr>
          <p:cNvPr id="17427" name="Text Box 19"/>
          <p:cNvSpPr txBox="1"/>
          <p:nvPr/>
        </p:nvSpPr>
        <p:spPr>
          <a:xfrm>
            <a:off x="4403725" y="4191000"/>
            <a:ext cx="4889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ea typeface="仿宋_GB2312" pitchFamily="49" charset="-122"/>
              </a:rPr>
              <a:t>即</a:t>
            </a:r>
            <a:endParaRPr lang="zh-CN" altLang="en-US" sz="2800" dirty="0">
              <a:ea typeface="仿宋_GB2312" pitchFamily="49" charset="-122"/>
            </a:endParaRPr>
          </a:p>
        </p:txBody>
      </p:sp>
      <p:graphicFrame>
        <p:nvGraphicFramePr>
          <p:cNvPr id="17429" name="Object 21"/>
          <p:cNvGraphicFramePr>
            <a:graphicFrameLocks noChangeAspect="1"/>
          </p:cNvGraphicFramePr>
          <p:nvPr/>
        </p:nvGraphicFramePr>
        <p:xfrm>
          <a:off x="2046288" y="4398963"/>
          <a:ext cx="5783262" cy="1665287"/>
        </p:xfrm>
        <a:graphic>
          <a:graphicData uri="http://schemas.openxmlformats.org/presentationml/2006/ole">
            <mc:AlternateContent xmlns:mc="http://schemas.openxmlformats.org/markup-compatibility/2006">
              <mc:Choice xmlns:v="urn:schemas-microsoft-com:vml" Requires="v">
                <p:oleObj spid="_x0000_s3096" name="" r:id="rId11" imgW="3409315" imgH="974090" progId="Equation.3">
                  <p:embed/>
                </p:oleObj>
              </mc:Choice>
              <mc:Fallback>
                <p:oleObj name="" r:id="rId11" imgW="3409315" imgH="974090" progId="Equation.3">
                  <p:embed/>
                  <p:pic>
                    <p:nvPicPr>
                      <p:cNvPr id="0" name="图片 3095"/>
                      <p:cNvPicPr/>
                      <p:nvPr/>
                    </p:nvPicPr>
                    <p:blipFill>
                      <a:blip r:embed="rId12">
                        <a:clrChange>
                          <a:clrFrom>
                            <a:srgbClr val="000000"/>
                          </a:clrFrom>
                          <a:clrTo>
                            <a:srgbClr val="000000"/>
                          </a:clrTo>
                        </a:clrChange>
                      </a:blip>
                      <a:stretch>
                        <a:fillRect/>
                      </a:stretch>
                    </p:blipFill>
                    <p:spPr>
                      <a:xfrm>
                        <a:off x="2046288" y="4398963"/>
                        <a:ext cx="5783262" cy="1665287"/>
                      </a:xfrm>
                      <a:prstGeom prst="rect">
                        <a:avLst/>
                      </a:prstGeom>
                      <a:noFill/>
                      <a:ln w="38100">
                        <a:noFill/>
                        <a:miter/>
                      </a:ln>
                    </p:spPr>
                  </p:pic>
                </p:oleObj>
              </mc:Fallback>
            </mc:AlternateContent>
          </a:graphicData>
        </a:graphic>
      </p:graphicFrame>
      <p:graphicFrame>
        <p:nvGraphicFramePr>
          <p:cNvPr id="17434" name="Object 26"/>
          <p:cNvGraphicFramePr>
            <a:graphicFrameLocks noChangeAspect="1"/>
          </p:cNvGraphicFramePr>
          <p:nvPr/>
        </p:nvGraphicFramePr>
        <p:xfrm>
          <a:off x="4143375" y="6119813"/>
          <a:ext cx="2714625" cy="404812"/>
        </p:xfrm>
        <a:graphic>
          <a:graphicData uri="http://schemas.openxmlformats.org/presentationml/2006/ole">
            <mc:AlternateContent xmlns:mc="http://schemas.openxmlformats.org/markup-compatibility/2006">
              <mc:Choice xmlns:v="urn:schemas-microsoft-com:vml" Requires="v">
                <p:oleObj spid="_x0000_s3094" name="" r:id="rId13" imgW="1590040" imgH="228600" progId="Equation.3">
                  <p:embed/>
                </p:oleObj>
              </mc:Choice>
              <mc:Fallback>
                <p:oleObj name="" r:id="rId13" imgW="1590040" imgH="228600" progId="Equation.3">
                  <p:embed/>
                  <p:pic>
                    <p:nvPicPr>
                      <p:cNvPr id="0" name="图片 3093"/>
                      <p:cNvPicPr/>
                      <p:nvPr/>
                    </p:nvPicPr>
                    <p:blipFill>
                      <a:blip r:embed="rId14">
                        <a:clrChange>
                          <a:clrFrom>
                            <a:srgbClr val="000000"/>
                          </a:clrFrom>
                          <a:clrTo>
                            <a:srgbClr val="000000"/>
                          </a:clrTo>
                        </a:clrChange>
                      </a:blip>
                      <a:stretch>
                        <a:fillRect/>
                      </a:stretch>
                    </p:blipFill>
                    <p:spPr>
                      <a:xfrm>
                        <a:off x="4143375" y="6119813"/>
                        <a:ext cx="2714625" cy="404812"/>
                      </a:xfrm>
                      <a:prstGeom prst="rect">
                        <a:avLst/>
                      </a:prstGeom>
                      <a:noFill/>
                      <a:ln w="38100">
                        <a:noFill/>
                        <a:miter/>
                      </a:ln>
                    </p:spPr>
                  </p:pic>
                </p:oleObj>
              </mc:Fallback>
            </mc:AlternateContent>
          </a:graphicData>
        </a:graphic>
      </p:graphicFrame>
      <p:graphicFrame>
        <p:nvGraphicFramePr>
          <p:cNvPr id="17435" name="Object 27"/>
          <p:cNvGraphicFramePr>
            <a:graphicFrameLocks noChangeAspect="1"/>
          </p:cNvGraphicFramePr>
          <p:nvPr/>
        </p:nvGraphicFramePr>
        <p:xfrm>
          <a:off x="1944688" y="6096000"/>
          <a:ext cx="2173287" cy="404813"/>
        </p:xfrm>
        <a:graphic>
          <a:graphicData uri="http://schemas.openxmlformats.org/presentationml/2006/ole">
            <mc:AlternateContent xmlns:mc="http://schemas.openxmlformats.org/markup-compatibility/2006">
              <mc:Choice xmlns:v="urn:schemas-microsoft-com:vml" Requires="v">
                <p:oleObj spid="_x0000_s3090" name="" r:id="rId15" imgW="1271905" imgH="228600" progId="Equation.3">
                  <p:embed/>
                </p:oleObj>
              </mc:Choice>
              <mc:Fallback>
                <p:oleObj name="" r:id="rId15" imgW="1271905" imgH="228600" progId="Equation.3">
                  <p:embed/>
                  <p:pic>
                    <p:nvPicPr>
                      <p:cNvPr id="0" name="图片 3089"/>
                      <p:cNvPicPr/>
                      <p:nvPr/>
                    </p:nvPicPr>
                    <p:blipFill>
                      <a:blip r:embed="rId16">
                        <a:clrChange>
                          <a:clrFrom>
                            <a:srgbClr val="000000"/>
                          </a:clrFrom>
                          <a:clrTo>
                            <a:srgbClr val="000000"/>
                          </a:clrTo>
                        </a:clrChange>
                      </a:blip>
                      <a:stretch>
                        <a:fillRect/>
                      </a:stretch>
                    </p:blipFill>
                    <p:spPr>
                      <a:xfrm>
                        <a:off x="1944688" y="6096000"/>
                        <a:ext cx="2173287" cy="404813"/>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anim calcmode="lin" valueType="num">
                                      <p:cBhvr>
                                        <p:cTn id="7" dur="1000" fill="hold"/>
                                        <p:tgtEl>
                                          <p:spTgt spid="17413"/>
                                        </p:tgtEl>
                                        <p:attrNameLst>
                                          <p:attrName>ppt_w</p:attrName>
                                        </p:attrNameLst>
                                      </p:cBhvr>
                                      <p:tavLst>
                                        <p:tav tm="0">
                                          <p:val>
                                            <p:fltVal val="0.000000"/>
                                          </p:val>
                                        </p:tav>
                                        <p:tav tm="100000">
                                          <p:val>
                                            <p:strVal val="#ppt_w"/>
                                          </p:val>
                                        </p:tav>
                                      </p:tavLst>
                                    </p:anim>
                                    <p:anim calcmode="lin" valueType="num">
                                      <p:cBhvr>
                                        <p:cTn id="8" dur="1000" fill="hold"/>
                                        <p:tgtEl>
                                          <p:spTgt spid="17413"/>
                                        </p:tgtEl>
                                        <p:attrNameLst>
                                          <p:attrName>ppt_h</p:attrName>
                                        </p:attrNameLst>
                                      </p:cBhvr>
                                      <p:tavLst>
                                        <p:tav tm="0">
                                          <p:val>
                                            <p:fltVal val="0.000000"/>
                                          </p:val>
                                        </p:tav>
                                        <p:tav tm="100000">
                                          <p:val>
                                            <p:strVal val="#ppt_h"/>
                                          </p:val>
                                        </p:tav>
                                      </p:tavLst>
                                    </p:anim>
                                    <p:anim calcmode="lin" valueType="num">
                                      <p:cBhvr>
                                        <p:cTn id="9" dur="1000" fill="hold"/>
                                        <p:tgtEl>
                                          <p:spTgt spid="17413"/>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7413"/>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7432"/>
                                        </p:tgtEl>
                                        <p:attrNameLst>
                                          <p:attrName>style.visibility</p:attrName>
                                        </p:attrNameLst>
                                      </p:cBhvr>
                                      <p:to>
                                        <p:strVal val="visible"/>
                                      </p:to>
                                    </p:set>
                                    <p:animEffect transition="in" filter="wipe(left)">
                                      <p:cBhvr>
                                        <p:cTn id="15" dur="500"/>
                                        <p:tgtEl>
                                          <p:spTgt spid="1743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7416"/>
                                        </p:tgtEl>
                                        <p:attrNameLst>
                                          <p:attrName>style.visibility</p:attrName>
                                        </p:attrNameLst>
                                      </p:cBhvr>
                                      <p:to>
                                        <p:strVal val="visible"/>
                                      </p:to>
                                    </p:set>
                                    <p:animEffect transition="in" filter="wipe(left)">
                                      <p:cBhvr>
                                        <p:cTn id="20" dur="500"/>
                                        <p:tgtEl>
                                          <p:spTgt spid="174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417"/>
                                        </p:tgtEl>
                                        <p:attrNameLst>
                                          <p:attrName>style.visibility</p:attrName>
                                        </p:attrNameLst>
                                      </p:cBhvr>
                                      <p:to>
                                        <p:strVal val="visible"/>
                                      </p:to>
                                    </p:set>
                                    <p:animEffect transition="in" filter="wipe(left)">
                                      <p:cBhvr>
                                        <p:cTn id="25" dur="500"/>
                                        <p:tgtEl>
                                          <p:spTgt spid="1741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7433"/>
                                        </p:tgtEl>
                                        <p:attrNameLst>
                                          <p:attrName>style.visibility</p:attrName>
                                        </p:attrNameLst>
                                      </p:cBhvr>
                                      <p:to>
                                        <p:strVal val="visible"/>
                                      </p:to>
                                    </p:set>
                                    <p:animEffect transition="in" filter="wipe(left)">
                                      <p:cBhvr>
                                        <p:cTn id="30" dur="500"/>
                                        <p:tgtEl>
                                          <p:spTgt spid="1743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7420"/>
                                        </p:tgtEl>
                                        <p:attrNameLst>
                                          <p:attrName>style.visibility</p:attrName>
                                        </p:attrNameLst>
                                      </p:cBhvr>
                                      <p:to>
                                        <p:strVal val="visible"/>
                                      </p:to>
                                    </p:set>
                                    <p:animEffect transition="in" filter="wipe(left)">
                                      <p:cBhvr>
                                        <p:cTn id="35" dur="500"/>
                                        <p:tgtEl>
                                          <p:spTgt spid="1742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7422"/>
                                        </p:tgtEl>
                                        <p:attrNameLst>
                                          <p:attrName>style.visibility</p:attrName>
                                        </p:attrNameLst>
                                      </p:cBhvr>
                                      <p:to>
                                        <p:strVal val="visible"/>
                                      </p:to>
                                    </p:set>
                                    <p:animEffect transition="in" filter="wipe(left)">
                                      <p:cBhvr>
                                        <p:cTn id="40" dur="500"/>
                                        <p:tgtEl>
                                          <p:spTgt spid="1742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7421"/>
                                        </p:tgtEl>
                                        <p:attrNameLst>
                                          <p:attrName>style.visibility</p:attrName>
                                        </p:attrNameLst>
                                      </p:cBhvr>
                                      <p:to>
                                        <p:strVal val="visible"/>
                                      </p:to>
                                    </p:set>
                                    <p:animEffect transition="in" filter="wipe(left)">
                                      <p:cBhvr>
                                        <p:cTn id="45" dur="500"/>
                                        <p:tgtEl>
                                          <p:spTgt spid="1742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7423"/>
                                        </p:tgtEl>
                                        <p:attrNameLst>
                                          <p:attrName>style.visibility</p:attrName>
                                        </p:attrNameLst>
                                      </p:cBhvr>
                                      <p:to>
                                        <p:strVal val="visible"/>
                                      </p:to>
                                    </p:set>
                                    <p:animEffect transition="in" filter="wipe(left)">
                                      <p:cBhvr>
                                        <p:cTn id="50" dur="500"/>
                                        <p:tgtEl>
                                          <p:spTgt spid="1742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7424"/>
                                        </p:tgtEl>
                                        <p:attrNameLst>
                                          <p:attrName>style.visibility</p:attrName>
                                        </p:attrNameLst>
                                      </p:cBhvr>
                                      <p:to>
                                        <p:strVal val="visible"/>
                                      </p:to>
                                    </p:set>
                                    <p:animEffect transition="in" filter="wipe(left)">
                                      <p:cBhvr>
                                        <p:cTn id="55" dur="500"/>
                                        <p:tgtEl>
                                          <p:spTgt spid="1742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7425"/>
                                        </p:tgtEl>
                                        <p:attrNameLst>
                                          <p:attrName>style.visibility</p:attrName>
                                        </p:attrNameLst>
                                      </p:cBhvr>
                                      <p:to>
                                        <p:strVal val="visible"/>
                                      </p:to>
                                    </p:set>
                                    <p:animEffect transition="in" filter="wipe(left)">
                                      <p:cBhvr>
                                        <p:cTn id="60" dur="500"/>
                                        <p:tgtEl>
                                          <p:spTgt spid="1742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7426"/>
                                        </p:tgtEl>
                                        <p:attrNameLst>
                                          <p:attrName>style.visibility</p:attrName>
                                        </p:attrNameLst>
                                      </p:cBhvr>
                                      <p:to>
                                        <p:strVal val="visible"/>
                                      </p:to>
                                    </p:set>
                                    <p:animEffect transition="in" filter="wipe(left)">
                                      <p:cBhvr>
                                        <p:cTn id="65" dur="500"/>
                                        <p:tgtEl>
                                          <p:spTgt spid="1742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7427"/>
                                        </p:tgtEl>
                                        <p:attrNameLst>
                                          <p:attrName>style.visibility</p:attrName>
                                        </p:attrNameLst>
                                      </p:cBhvr>
                                      <p:to>
                                        <p:strVal val="visible"/>
                                      </p:to>
                                    </p:set>
                                    <p:animEffect transition="in" filter="wipe(left)">
                                      <p:cBhvr>
                                        <p:cTn id="70" dur="500"/>
                                        <p:tgtEl>
                                          <p:spTgt spid="1742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7429"/>
                                        </p:tgtEl>
                                        <p:attrNameLst>
                                          <p:attrName>style.visibility</p:attrName>
                                        </p:attrNameLst>
                                      </p:cBhvr>
                                      <p:to>
                                        <p:strVal val="visible"/>
                                      </p:to>
                                    </p:set>
                                    <p:animEffect transition="in" filter="wipe(left)">
                                      <p:cBhvr>
                                        <p:cTn id="75" dur="500"/>
                                        <p:tgtEl>
                                          <p:spTgt spid="1742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7435"/>
                                        </p:tgtEl>
                                        <p:attrNameLst>
                                          <p:attrName>style.visibility</p:attrName>
                                        </p:attrNameLst>
                                      </p:cBhvr>
                                      <p:to>
                                        <p:strVal val="visible"/>
                                      </p:to>
                                    </p:set>
                                    <p:animEffect transition="in" filter="wipe(left)">
                                      <p:cBhvr>
                                        <p:cTn id="80" dur="500"/>
                                        <p:tgtEl>
                                          <p:spTgt spid="17435"/>
                                        </p:tgtEl>
                                      </p:cBhvr>
                                    </p:animEffect>
                                  </p:childTnLst>
                                </p:cTn>
                              </p:par>
                            </p:childTnLst>
                          </p:cTn>
                        </p:par>
                        <p:par>
                          <p:cTn id="81" fill="hold">
                            <p:stCondLst>
                              <p:cond delay="500"/>
                            </p:stCondLst>
                            <p:childTnLst>
                              <p:par>
                                <p:cTn id="82" presetID="22" presetClass="entr" presetSubtype="8" fill="hold" nodeType="afterEffect">
                                  <p:stCondLst>
                                    <p:cond delay="0"/>
                                  </p:stCondLst>
                                  <p:childTnLst>
                                    <p:set>
                                      <p:cBhvr>
                                        <p:cTn id="83" dur="1" fill="hold">
                                          <p:stCondLst>
                                            <p:cond delay="0"/>
                                          </p:stCondLst>
                                        </p:cTn>
                                        <p:tgtEl>
                                          <p:spTgt spid="17434"/>
                                        </p:tgtEl>
                                        <p:attrNameLst>
                                          <p:attrName>style.visibility</p:attrName>
                                        </p:attrNameLst>
                                      </p:cBhvr>
                                      <p:to>
                                        <p:strVal val="visible"/>
                                      </p:to>
                                    </p:set>
                                    <p:animEffect transition="in" filter="wipe(left)">
                                      <p:cBhvr>
                                        <p:cTn id="84" dur="500"/>
                                        <p:tgtEl>
                                          <p:spTgt spid="17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p:bldP spid="17416" grpId="0"/>
      <p:bldP spid="17417" grpId="0"/>
      <p:bldP spid="17420" grpId="0"/>
      <p:bldP spid="17422" grpId="0"/>
      <p:bldP spid="17423" grpId="0"/>
      <p:bldP spid="17425" grpId="0"/>
      <p:bldP spid="174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 name="灯片编号占位符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EF8E9C5-8518-4038-9017-A0758116FAE0}"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437" name="Text Box 5"/>
          <p:cNvSpPr txBox="1"/>
          <p:nvPr/>
        </p:nvSpPr>
        <p:spPr>
          <a:xfrm>
            <a:off x="790575" y="228600"/>
            <a:ext cx="10858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ea typeface="仿宋_GB2312" pitchFamily="49" charset="-122"/>
              </a:rPr>
              <a:t>于是有</a:t>
            </a:r>
            <a:endParaRPr lang="zh-CN" altLang="en-US" sz="2800" dirty="0">
              <a:ea typeface="仿宋_GB2312" pitchFamily="49" charset="-122"/>
            </a:endParaRPr>
          </a:p>
        </p:txBody>
      </p:sp>
      <p:graphicFrame>
        <p:nvGraphicFramePr>
          <p:cNvPr id="18438" name="Object 6"/>
          <p:cNvGraphicFramePr>
            <a:graphicFrameLocks noChangeAspect="1"/>
          </p:cNvGraphicFramePr>
          <p:nvPr/>
        </p:nvGraphicFramePr>
        <p:xfrm>
          <a:off x="2330450" y="284163"/>
          <a:ext cx="1277938" cy="404812"/>
        </p:xfrm>
        <a:graphic>
          <a:graphicData uri="http://schemas.openxmlformats.org/presentationml/2006/ole">
            <mc:AlternateContent xmlns:mc="http://schemas.openxmlformats.org/markup-compatibility/2006">
              <mc:Choice xmlns:v="urn:schemas-microsoft-com:vml" Requires="v">
                <p:oleObj spid="_x0000_s3097" name="" r:id="rId1" imgW="745490" imgH="228600" progId="Equation.3">
                  <p:embed/>
                </p:oleObj>
              </mc:Choice>
              <mc:Fallback>
                <p:oleObj name="" r:id="rId1" imgW="745490" imgH="228600" progId="Equation.3">
                  <p:embed/>
                  <p:pic>
                    <p:nvPicPr>
                      <p:cNvPr id="0" name="图片 3096"/>
                      <p:cNvPicPr/>
                      <p:nvPr/>
                    </p:nvPicPr>
                    <p:blipFill>
                      <a:blip r:embed="rId2">
                        <a:clrChange>
                          <a:clrFrom>
                            <a:srgbClr val="000000"/>
                          </a:clrFrom>
                          <a:clrTo>
                            <a:srgbClr val="000000"/>
                          </a:clrTo>
                        </a:clrChange>
                      </a:blip>
                      <a:stretch>
                        <a:fillRect/>
                      </a:stretch>
                    </p:blipFill>
                    <p:spPr>
                      <a:xfrm>
                        <a:off x="2330450" y="284163"/>
                        <a:ext cx="1277938" cy="404812"/>
                      </a:xfrm>
                      <a:prstGeom prst="rect">
                        <a:avLst/>
                      </a:prstGeom>
                      <a:noFill/>
                      <a:ln w="38100">
                        <a:noFill/>
                        <a:miter/>
                      </a:ln>
                    </p:spPr>
                  </p:pic>
                </p:oleObj>
              </mc:Fallback>
            </mc:AlternateContent>
          </a:graphicData>
        </a:graphic>
      </p:graphicFrame>
      <p:graphicFrame>
        <p:nvGraphicFramePr>
          <p:cNvPr id="18439" name="Object 7"/>
          <p:cNvGraphicFramePr>
            <a:graphicFrameLocks noChangeAspect="1"/>
          </p:cNvGraphicFramePr>
          <p:nvPr/>
        </p:nvGraphicFramePr>
        <p:xfrm>
          <a:off x="3778250" y="284163"/>
          <a:ext cx="1479550" cy="382587"/>
        </p:xfrm>
        <a:graphic>
          <a:graphicData uri="http://schemas.openxmlformats.org/presentationml/2006/ole">
            <mc:AlternateContent xmlns:mc="http://schemas.openxmlformats.org/markup-compatibility/2006">
              <mc:Choice xmlns:v="urn:schemas-microsoft-com:vml" Requires="v">
                <p:oleObj spid="_x0000_s3119" name="" r:id="rId3" imgW="864870" imgH="218440" progId="Equation.3">
                  <p:embed/>
                </p:oleObj>
              </mc:Choice>
              <mc:Fallback>
                <p:oleObj name="" r:id="rId3" imgW="864870" imgH="218440" progId="Equation.3">
                  <p:embed/>
                  <p:pic>
                    <p:nvPicPr>
                      <p:cNvPr id="0" name="图片 3118"/>
                      <p:cNvPicPr/>
                      <p:nvPr/>
                    </p:nvPicPr>
                    <p:blipFill>
                      <a:blip r:embed="rId4">
                        <a:clrChange>
                          <a:clrFrom>
                            <a:srgbClr val="000000"/>
                          </a:clrFrom>
                          <a:clrTo>
                            <a:srgbClr val="000000"/>
                          </a:clrTo>
                        </a:clrChange>
                      </a:blip>
                      <a:stretch>
                        <a:fillRect/>
                      </a:stretch>
                    </p:blipFill>
                    <p:spPr>
                      <a:xfrm>
                        <a:off x="3778250" y="284163"/>
                        <a:ext cx="1479550" cy="382587"/>
                      </a:xfrm>
                      <a:prstGeom prst="rect">
                        <a:avLst/>
                      </a:prstGeom>
                      <a:noFill/>
                      <a:ln w="38100">
                        <a:noFill/>
                        <a:miter/>
                      </a:ln>
                    </p:spPr>
                  </p:pic>
                </p:oleObj>
              </mc:Fallback>
            </mc:AlternateContent>
          </a:graphicData>
        </a:graphic>
      </p:graphicFrame>
      <p:grpSp>
        <p:nvGrpSpPr>
          <p:cNvPr id="18464" name="Group 32"/>
          <p:cNvGrpSpPr/>
          <p:nvPr/>
        </p:nvGrpSpPr>
        <p:grpSpPr>
          <a:xfrm>
            <a:off x="117475" y="1639888"/>
            <a:ext cx="6661150" cy="523875"/>
            <a:chOff x="100" y="1306"/>
            <a:chExt cx="4196" cy="330"/>
          </a:xfrm>
        </p:grpSpPr>
        <p:sp>
          <p:nvSpPr>
            <p:cNvPr id="7193" name="Text Box 9"/>
            <p:cNvSpPr txBox="1"/>
            <p:nvPr/>
          </p:nvSpPr>
          <p:spPr>
            <a:xfrm>
              <a:off x="100" y="1306"/>
              <a:ext cx="4196" cy="33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ea typeface="仿宋_GB2312" pitchFamily="49" charset="-122"/>
                </a:rPr>
                <a:t>而 </a:t>
              </a:r>
              <a:r>
                <a:rPr lang="en-US" altLang="zh-CN" sz="2800" b="1" i="1" dirty="0">
                  <a:ea typeface="仿宋_GB2312" pitchFamily="49" charset="-122"/>
                </a:rPr>
                <a:t>P</a:t>
              </a:r>
              <a:r>
                <a:rPr lang="en-US" altLang="zh-CN" sz="2800" dirty="0">
                  <a:ea typeface="仿宋_GB2312" pitchFamily="49" charset="-122"/>
                </a:rPr>
                <a:t> </a:t>
              </a:r>
              <a:r>
                <a:rPr lang="zh-CN" altLang="en-US" sz="2800" dirty="0">
                  <a:ea typeface="仿宋_GB2312" pitchFamily="49" charset="-122"/>
                </a:rPr>
                <a:t>的列向量     就是 </a:t>
              </a:r>
              <a:r>
                <a:rPr lang="en-US" altLang="zh-CN" sz="2800" b="1" i="1" dirty="0">
                  <a:ea typeface="仿宋_GB2312" pitchFamily="49" charset="-122"/>
                </a:rPr>
                <a:t>A</a:t>
              </a:r>
              <a:r>
                <a:rPr lang="en-US" altLang="zh-CN" sz="2800" dirty="0">
                  <a:ea typeface="仿宋_GB2312" pitchFamily="49" charset="-122"/>
                </a:rPr>
                <a:t> </a:t>
              </a:r>
              <a:r>
                <a:rPr lang="zh-CN" altLang="en-US" sz="2800" dirty="0">
                  <a:ea typeface="仿宋_GB2312" pitchFamily="49" charset="-122"/>
                </a:rPr>
                <a:t>的对应与特征值</a:t>
              </a:r>
              <a:endParaRPr lang="en-US" altLang="zh-CN" sz="2800" dirty="0">
                <a:ea typeface="仿宋_GB2312" pitchFamily="49" charset="-122"/>
              </a:endParaRPr>
            </a:p>
          </p:txBody>
        </p:sp>
        <p:graphicFrame>
          <p:nvGraphicFramePr>
            <p:cNvPr id="7194" name="Object 10"/>
            <p:cNvGraphicFramePr>
              <a:graphicFrameLocks noChangeAspect="1"/>
            </p:cNvGraphicFramePr>
            <p:nvPr/>
          </p:nvGraphicFramePr>
          <p:xfrm>
            <a:off x="1584" y="1343"/>
            <a:ext cx="197" cy="255"/>
          </p:xfrm>
          <a:graphic>
            <a:graphicData uri="http://schemas.openxmlformats.org/presentationml/2006/ole">
              <mc:AlternateContent xmlns:mc="http://schemas.openxmlformats.org/markup-compatibility/2006">
                <mc:Choice xmlns:v="urn:schemas-microsoft-com:vml" Requires="v">
                  <p:oleObj spid="_x0000_s3118" name="" r:id="rId5" imgW="179070" imgH="228600" progId="Equation.3">
                    <p:embed/>
                  </p:oleObj>
                </mc:Choice>
                <mc:Fallback>
                  <p:oleObj name="" r:id="rId5" imgW="179070" imgH="228600" progId="Equation.3">
                    <p:embed/>
                    <p:pic>
                      <p:nvPicPr>
                        <p:cNvPr id="0" name="图片 3117"/>
                        <p:cNvPicPr/>
                        <p:nvPr/>
                      </p:nvPicPr>
                      <p:blipFill>
                        <a:blip r:embed="rId6">
                          <a:clrChange>
                            <a:clrFrom>
                              <a:srgbClr val="000000"/>
                            </a:clrFrom>
                            <a:clrTo>
                              <a:srgbClr val="000000"/>
                            </a:clrTo>
                          </a:clrChange>
                        </a:blip>
                        <a:stretch>
                          <a:fillRect/>
                        </a:stretch>
                      </p:blipFill>
                      <p:spPr>
                        <a:xfrm>
                          <a:off x="1584" y="1343"/>
                          <a:ext cx="197" cy="255"/>
                        </a:xfrm>
                        <a:prstGeom prst="rect">
                          <a:avLst/>
                        </a:prstGeom>
                        <a:noFill/>
                        <a:ln w="38100">
                          <a:noFill/>
                          <a:miter/>
                        </a:ln>
                      </p:spPr>
                    </p:pic>
                  </p:oleObj>
                </mc:Fallback>
              </mc:AlternateContent>
            </a:graphicData>
          </a:graphic>
        </p:graphicFrame>
      </p:grpSp>
      <p:grpSp>
        <p:nvGrpSpPr>
          <p:cNvPr id="18463" name="Group 31"/>
          <p:cNvGrpSpPr/>
          <p:nvPr/>
        </p:nvGrpSpPr>
        <p:grpSpPr>
          <a:xfrm>
            <a:off x="866775" y="823913"/>
            <a:ext cx="7089775" cy="522287"/>
            <a:chOff x="759" y="816"/>
            <a:chExt cx="4144" cy="300"/>
          </a:xfrm>
        </p:grpSpPr>
        <p:sp>
          <p:nvSpPr>
            <p:cNvPr id="7191" name="Text Box 8"/>
            <p:cNvSpPr txBox="1"/>
            <p:nvPr/>
          </p:nvSpPr>
          <p:spPr>
            <a:xfrm>
              <a:off x="759" y="816"/>
              <a:ext cx="4144" cy="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ea typeface="仿宋_GB2312" pitchFamily="49" charset="-122"/>
                </a:rPr>
                <a:t>可见     是 </a:t>
              </a:r>
              <a:r>
                <a:rPr lang="en-US" altLang="zh-CN" sz="2800" b="1" i="1" dirty="0">
                  <a:ea typeface="仿宋_GB2312" pitchFamily="49" charset="-122"/>
                </a:rPr>
                <a:t>A</a:t>
              </a:r>
              <a:r>
                <a:rPr lang="en-US" altLang="zh-CN" sz="2800" dirty="0">
                  <a:ea typeface="仿宋_GB2312" pitchFamily="49" charset="-122"/>
                </a:rPr>
                <a:t> </a:t>
              </a:r>
              <a:r>
                <a:rPr lang="zh-CN" altLang="en-US" sz="2800" dirty="0">
                  <a:ea typeface="仿宋_GB2312" pitchFamily="49" charset="-122"/>
                </a:rPr>
                <a:t>的</a:t>
              </a:r>
              <a:r>
                <a:rPr lang="zh-CN" altLang="en-US" sz="2800" dirty="0">
                  <a:solidFill>
                    <a:srgbClr val="FF0000"/>
                  </a:solidFill>
                  <a:ea typeface="仿宋_GB2312" pitchFamily="49" charset="-122"/>
                </a:rPr>
                <a:t>特征值</a:t>
              </a:r>
              <a:r>
                <a:rPr lang="zh-CN" altLang="en-US" sz="2800" dirty="0">
                  <a:ea typeface="仿宋_GB2312" pitchFamily="49" charset="-122"/>
                </a:rPr>
                <a:t>，</a:t>
              </a:r>
              <a:endParaRPr lang="en-US" altLang="zh-CN" sz="2800" dirty="0">
                <a:ea typeface="仿宋_GB2312" pitchFamily="49" charset="-122"/>
              </a:endParaRPr>
            </a:p>
          </p:txBody>
        </p:sp>
        <p:graphicFrame>
          <p:nvGraphicFramePr>
            <p:cNvPr id="7192" name="Object 11"/>
            <p:cNvGraphicFramePr>
              <a:graphicFrameLocks noChangeAspect="1"/>
            </p:cNvGraphicFramePr>
            <p:nvPr/>
          </p:nvGraphicFramePr>
          <p:xfrm>
            <a:off x="1349" y="834"/>
            <a:ext cx="183" cy="255"/>
          </p:xfrm>
          <a:graphic>
            <a:graphicData uri="http://schemas.openxmlformats.org/presentationml/2006/ole">
              <mc:AlternateContent xmlns:mc="http://schemas.openxmlformats.org/markup-compatibility/2006">
                <mc:Choice xmlns:v="urn:schemas-microsoft-com:vml" Requires="v">
                  <p:oleObj spid="_x0000_s3120" name="" r:id="rId7" imgW="158750" imgH="228600" progId="Equation.3">
                    <p:embed/>
                  </p:oleObj>
                </mc:Choice>
                <mc:Fallback>
                  <p:oleObj name="" r:id="rId7" imgW="158750" imgH="228600" progId="Equation.3">
                    <p:embed/>
                    <p:pic>
                      <p:nvPicPr>
                        <p:cNvPr id="0" name="图片 3119"/>
                        <p:cNvPicPr/>
                        <p:nvPr/>
                      </p:nvPicPr>
                      <p:blipFill>
                        <a:blip r:embed="rId8">
                          <a:clrChange>
                            <a:clrFrom>
                              <a:srgbClr val="000000"/>
                            </a:clrFrom>
                            <a:clrTo>
                              <a:srgbClr val="000000"/>
                            </a:clrTo>
                          </a:clrChange>
                        </a:blip>
                        <a:stretch>
                          <a:fillRect/>
                        </a:stretch>
                      </p:blipFill>
                      <p:spPr>
                        <a:xfrm>
                          <a:off x="1349" y="834"/>
                          <a:ext cx="183" cy="255"/>
                        </a:xfrm>
                        <a:prstGeom prst="rect">
                          <a:avLst/>
                        </a:prstGeom>
                        <a:noFill/>
                        <a:ln w="38100">
                          <a:noFill/>
                          <a:miter/>
                        </a:ln>
                      </p:spPr>
                    </p:pic>
                  </p:oleObj>
                </mc:Fallback>
              </mc:AlternateContent>
            </a:graphicData>
          </a:graphic>
        </p:graphicFrame>
      </p:grpSp>
      <p:grpSp>
        <p:nvGrpSpPr>
          <p:cNvPr id="18465" name="Group 33"/>
          <p:cNvGrpSpPr/>
          <p:nvPr/>
        </p:nvGrpSpPr>
        <p:grpSpPr>
          <a:xfrm>
            <a:off x="558800" y="1703388"/>
            <a:ext cx="6364288" cy="1050925"/>
            <a:chOff x="1129" y="732"/>
            <a:chExt cx="4009" cy="662"/>
          </a:xfrm>
        </p:grpSpPr>
        <p:graphicFrame>
          <p:nvGraphicFramePr>
            <p:cNvPr id="7189" name="Object 12"/>
            <p:cNvGraphicFramePr>
              <a:graphicFrameLocks noChangeAspect="1"/>
            </p:cNvGraphicFramePr>
            <p:nvPr/>
          </p:nvGraphicFramePr>
          <p:xfrm>
            <a:off x="4955" y="732"/>
            <a:ext cx="183" cy="255"/>
          </p:xfrm>
          <a:graphic>
            <a:graphicData uri="http://schemas.openxmlformats.org/presentationml/2006/ole">
              <mc:AlternateContent xmlns:mc="http://schemas.openxmlformats.org/markup-compatibility/2006">
                <mc:Choice xmlns:v="urn:schemas-microsoft-com:vml" Requires="v">
                  <p:oleObj spid="_x0000_s3121" name="" r:id="rId9" imgW="158750" imgH="228600" progId="Equation.3">
                    <p:embed/>
                  </p:oleObj>
                </mc:Choice>
                <mc:Fallback>
                  <p:oleObj name="" r:id="rId9" imgW="158750" imgH="228600" progId="Equation.3">
                    <p:embed/>
                    <p:pic>
                      <p:nvPicPr>
                        <p:cNvPr id="0" name="图片 3120"/>
                        <p:cNvPicPr/>
                        <p:nvPr/>
                      </p:nvPicPr>
                      <p:blipFill>
                        <a:blip r:embed="rId10">
                          <a:clrChange>
                            <a:clrFrom>
                              <a:srgbClr val="000000"/>
                            </a:clrFrom>
                            <a:clrTo>
                              <a:srgbClr val="000000"/>
                            </a:clrTo>
                          </a:clrChange>
                        </a:blip>
                        <a:stretch>
                          <a:fillRect/>
                        </a:stretch>
                      </p:blipFill>
                      <p:spPr>
                        <a:xfrm>
                          <a:off x="4955" y="732"/>
                          <a:ext cx="183" cy="255"/>
                        </a:xfrm>
                        <a:prstGeom prst="rect">
                          <a:avLst/>
                        </a:prstGeom>
                        <a:noFill/>
                        <a:ln w="38100">
                          <a:noFill/>
                          <a:miter/>
                        </a:ln>
                      </p:spPr>
                    </p:pic>
                  </p:oleObj>
                </mc:Fallback>
              </mc:AlternateContent>
            </a:graphicData>
          </a:graphic>
        </p:graphicFrame>
        <p:sp>
          <p:nvSpPr>
            <p:cNvPr id="7190" name="Text Box 13"/>
            <p:cNvSpPr txBox="1"/>
            <p:nvPr/>
          </p:nvSpPr>
          <p:spPr>
            <a:xfrm>
              <a:off x="1129" y="1064"/>
              <a:ext cx="1315" cy="33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仿宋_GB2312" pitchFamily="49" charset="-122"/>
                </a:rPr>
                <a:t>的</a:t>
              </a:r>
              <a:r>
                <a:rPr lang="zh-CN" altLang="en-US" sz="2800" b="1" dirty="0">
                  <a:solidFill>
                    <a:srgbClr val="FF0000"/>
                  </a:solidFill>
                  <a:ea typeface="仿宋_GB2312" pitchFamily="49" charset="-122"/>
                </a:rPr>
                <a:t>特征向量</a:t>
              </a:r>
              <a:r>
                <a:rPr lang="zh-CN" altLang="en-US" sz="2800" b="1" dirty="0">
                  <a:ea typeface="仿宋_GB2312" pitchFamily="49" charset="-122"/>
                </a:rPr>
                <a:t>.</a:t>
              </a:r>
              <a:endParaRPr lang="zh-CN" altLang="en-US" sz="2800" b="1" dirty="0">
                <a:ea typeface="仿宋_GB2312" pitchFamily="49" charset="-122"/>
              </a:endParaRPr>
            </a:p>
          </p:txBody>
        </p:sp>
      </p:grpSp>
      <p:sp>
        <p:nvSpPr>
          <p:cNvPr id="18446" name="Text Box 14"/>
          <p:cNvSpPr txBox="1"/>
          <p:nvPr/>
        </p:nvSpPr>
        <p:spPr>
          <a:xfrm>
            <a:off x="0" y="2979738"/>
            <a:ext cx="1098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ea typeface="仿宋_GB2312" pitchFamily="49" charset="-122"/>
              </a:rPr>
              <a:t>反之，</a:t>
            </a:r>
            <a:endParaRPr lang="zh-CN" altLang="en-US" sz="2800" dirty="0">
              <a:ea typeface="仿宋_GB2312" pitchFamily="49" charset="-122"/>
            </a:endParaRPr>
          </a:p>
        </p:txBody>
      </p:sp>
      <p:sp>
        <p:nvSpPr>
          <p:cNvPr id="18447" name="Text Box 15"/>
          <p:cNvSpPr txBox="1"/>
          <p:nvPr/>
        </p:nvSpPr>
        <p:spPr>
          <a:xfrm>
            <a:off x="1025525" y="3022600"/>
            <a:ext cx="32067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i="1" dirty="0">
                <a:ea typeface="仿宋_GB2312" pitchFamily="49" charset="-122"/>
              </a:rPr>
              <a:t>A</a:t>
            </a:r>
            <a:r>
              <a:rPr lang="en-US" altLang="zh-CN" sz="2800" dirty="0">
                <a:ea typeface="仿宋_GB2312" pitchFamily="49" charset="-122"/>
              </a:rPr>
              <a:t> </a:t>
            </a:r>
            <a:r>
              <a:rPr lang="zh-CN" altLang="en-US" sz="2800" dirty="0">
                <a:ea typeface="仿宋_GB2312" pitchFamily="49" charset="-122"/>
              </a:rPr>
              <a:t>恰好有 </a:t>
            </a:r>
            <a:r>
              <a:rPr lang="en-US" altLang="zh-CN" sz="2800" i="1" dirty="0">
                <a:ea typeface="仿宋_GB2312" pitchFamily="49" charset="-122"/>
              </a:rPr>
              <a:t>n</a:t>
            </a:r>
            <a:r>
              <a:rPr lang="en-US" altLang="zh-CN" sz="2800" dirty="0">
                <a:ea typeface="仿宋_GB2312" pitchFamily="49" charset="-122"/>
              </a:rPr>
              <a:t> </a:t>
            </a:r>
            <a:r>
              <a:rPr lang="zh-CN" altLang="en-US" sz="2800" dirty="0">
                <a:ea typeface="仿宋_GB2312" pitchFamily="49" charset="-122"/>
              </a:rPr>
              <a:t>个特征值，</a:t>
            </a:r>
            <a:endParaRPr lang="en-US" altLang="zh-CN" sz="2800" dirty="0">
              <a:ea typeface="仿宋_GB2312" pitchFamily="49" charset="-122"/>
            </a:endParaRPr>
          </a:p>
        </p:txBody>
      </p:sp>
      <p:sp>
        <p:nvSpPr>
          <p:cNvPr id="18448" name="Text Box 16"/>
          <p:cNvSpPr txBox="1"/>
          <p:nvPr/>
        </p:nvSpPr>
        <p:spPr>
          <a:xfrm>
            <a:off x="4479925" y="3022600"/>
            <a:ext cx="4146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ea typeface="仿宋_GB2312" pitchFamily="49" charset="-122"/>
              </a:rPr>
              <a:t>并且可对应求得 </a:t>
            </a:r>
            <a:r>
              <a:rPr lang="en-US" altLang="zh-CN" sz="2800" i="1" dirty="0">
                <a:ea typeface="仿宋_GB2312" pitchFamily="49" charset="-122"/>
              </a:rPr>
              <a:t>n</a:t>
            </a:r>
            <a:r>
              <a:rPr lang="en-US" altLang="zh-CN" sz="2800" dirty="0">
                <a:ea typeface="仿宋_GB2312" pitchFamily="49" charset="-122"/>
              </a:rPr>
              <a:t> </a:t>
            </a:r>
            <a:r>
              <a:rPr lang="zh-CN" altLang="en-US" sz="2800" dirty="0">
                <a:ea typeface="仿宋_GB2312" pitchFamily="49" charset="-122"/>
              </a:rPr>
              <a:t>个特征向量</a:t>
            </a:r>
            <a:endParaRPr lang="en-US" altLang="zh-CN" sz="2800" dirty="0">
              <a:ea typeface="仿宋_GB2312" pitchFamily="49" charset="-122"/>
            </a:endParaRPr>
          </a:p>
        </p:txBody>
      </p:sp>
      <p:sp>
        <p:nvSpPr>
          <p:cNvPr id="18449" name="Text Box 17"/>
          <p:cNvSpPr txBox="1"/>
          <p:nvPr/>
        </p:nvSpPr>
        <p:spPr>
          <a:xfrm>
            <a:off x="-107950" y="3713163"/>
            <a:ext cx="47132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ea typeface="仿宋_GB2312" pitchFamily="49" charset="-122"/>
              </a:rPr>
              <a:t>这 </a:t>
            </a:r>
            <a:r>
              <a:rPr lang="en-US" altLang="zh-CN" sz="2800" i="1" dirty="0">
                <a:ea typeface="仿宋_GB2312" pitchFamily="49" charset="-122"/>
              </a:rPr>
              <a:t>n</a:t>
            </a:r>
            <a:r>
              <a:rPr lang="en-US" altLang="zh-CN" sz="2800" dirty="0">
                <a:ea typeface="仿宋_GB2312" pitchFamily="49" charset="-122"/>
              </a:rPr>
              <a:t> </a:t>
            </a:r>
            <a:r>
              <a:rPr lang="zh-CN" altLang="en-US" sz="2800" dirty="0">
                <a:ea typeface="仿宋_GB2312" pitchFamily="49" charset="-122"/>
              </a:rPr>
              <a:t>个特征向量即可构成矩阵</a:t>
            </a:r>
            <a:r>
              <a:rPr lang="zh-CN" altLang="en-US" sz="2800" b="1" i="1" dirty="0">
                <a:ea typeface="仿宋_GB2312" pitchFamily="49" charset="-122"/>
              </a:rPr>
              <a:t> </a:t>
            </a:r>
            <a:r>
              <a:rPr lang="en-US" altLang="zh-CN" sz="2800" b="1" i="1" dirty="0">
                <a:ea typeface="仿宋_GB2312" pitchFamily="49" charset="-122"/>
              </a:rPr>
              <a:t>P</a:t>
            </a:r>
            <a:r>
              <a:rPr lang="en-US" altLang="zh-CN" sz="2800" dirty="0">
                <a:ea typeface="仿宋_GB2312" pitchFamily="49" charset="-122"/>
              </a:rPr>
              <a:t>，</a:t>
            </a:r>
            <a:endParaRPr lang="en-US" altLang="zh-CN" sz="2800" dirty="0">
              <a:ea typeface="仿宋_GB2312" pitchFamily="49" charset="-122"/>
            </a:endParaRPr>
          </a:p>
        </p:txBody>
      </p:sp>
      <p:grpSp>
        <p:nvGrpSpPr>
          <p:cNvPr id="18466" name="Group 34"/>
          <p:cNvGrpSpPr/>
          <p:nvPr/>
        </p:nvGrpSpPr>
        <p:grpSpPr>
          <a:xfrm>
            <a:off x="5148263" y="3713163"/>
            <a:ext cx="2808287" cy="523875"/>
            <a:chOff x="3243" y="2496"/>
            <a:chExt cx="1292" cy="330"/>
          </a:xfrm>
        </p:grpSpPr>
        <p:sp>
          <p:nvSpPr>
            <p:cNvPr id="7187" name="Text Box 19"/>
            <p:cNvSpPr txBox="1"/>
            <p:nvPr/>
          </p:nvSpPr>
          <p:spPr>
            <a:xfrm>
              <a:off x="3243" y="2496"/>
              <a:ext cx="590" cy="33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ea typeface="仿宋_GB2312" pitchFamily="49" charset="-122"/>
                </a:rPr>
                <a:t>使得 </a:t>
              </a:r>
              <a:endParaRPr lang="zh-CN" altLang="en-US" sz="2800" dirty="0">
                <a:ea typeface="仿宋_GB2312" pitchFamily="49" charset="-122"/>
              </a:endParaRPr>
            </a:p>
          </p:txBody>
        </p:sp>
        <p:graphicFrame>
          <p:nvGraphicFramePr>
            <p:cNvPr id="7188" name="Object 20"/>
            <p:cNvGraphicFramePr>
              <a:graphicFrameLocks noChangeAspect="1"/>
            </p:cNvGraphicFramePr>
            <p:nvPr/>
          </p:nvGraphicFramePr>
          <p:xfrm>
            <a:off x="3833" y="2559"/>
            <a:ext cx="702" cy="261"/>
          </p:xfrm>
          <a:graphic>
            <a:graphicData uri="http://schemas.openxmlformats.org/presentationml/2006/ole">
              <mc:AlternateContent xmlns:mc="http://schemas.openxmlformats.org/markup-compatibility/2006">
                <mc:Choice xmlns:v="urn:schemas-microsoft-com:vml" Requires="v">
                  <p:oleObj spid="_x0000_s3123" name="" r:id="rId11" imgW="675640" imgH="179070" progId="Equation.3">
                    <p:embed/>
                  </p:oleObj>
                </mc:Choice>
                <mc:Fallback>
                  <p:oleObj name="" r:id="rId11" imgW="675640" imgH="179070" progId="Equation.3">
                    <p:embed/>
                    <p:pic>
                      <p:nvPicPr>
                        <p:cNvPr id="0" name="图片 3122"/>
                        <p:cNvPicPr/>
                        <p:nvPr/>
                      </p:nvPicPr>
                      <p:blipFill>
                        <a:blip r:embed="rId12">
                          <a:clrChange>
                            <a:clrFrom>
                              <a:srgbClr val="000000"/>
                            </a:clrFrom>
                            <a:clrTo>
                              <a:srgbClr val="000000"/>
                            </a:clrTo>
                          </a:clrChange>
                        </a:blip>
                        <a:stretch>
                          <a:fillRect/>
                        </a:stretch>
                      </p:blipFill>
                      <p:spPr>
                        <a:xfrm>
                          <a:off x="3833" y="2559"/>
                          <a:ext cx="702" cy="261"/>
                        </a:xfrm>
                        <a:prstGeom prst="rect">
                          <a:avLst/>
                        </a:prstGeom>
                        <a:noFill/>
                        <a:ln w="38100">
                          <a:noFill/>
                          <a:miter/>
                        </a:ln>
                      </p:spPr>
                    </p:pic>
                  </p:oleObj>
                </mc:Fallback>
              </mc:AlternateContent>
            </a:graphicData>
          </a:graphic>
        </p:graphicFrame>
      </p:grpSp>
      <p:sp>
        <p:nvSpPr>
          <p:cNvPr id="18453" name="Text Box 21"/>
          <p:cNvSpPr txBox="1"/>
          <p:nvPr/>
        </p:nvSpPr>
        <p:spPr>
          <a:xfrm>
            <a:off x="158750" y="4724400"/>
            <a:ext cx="110807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FF0000"/>
                </a:solidFill>
                <a:ea typeface="仿宋_GB2312" pitchFamily="49" charset="-122"/>
              </a:rPr>
              <a:t>问题：</a:t>
            </a:r>
            <a:endParaRPr lang="zh-CN" altLang="en-US" sz="2800" b="1" dirty="0">
              <a:solidFill>
                <a:srgbClr val="FF0000"/>
              </a:solidFill>
              <a:ea typeface="仿宋_GB2312" pitchFamily="49" charset="-122"/>
            </a:endParaRPr>
          </a:p>
        </p:txBody>
      </p:sp>
      <p:sp>
        <p:nvSpPr>
          <p:cNvPr id="18454" name="Text Box 22"/>
          <p:cNvSpPr txBox="1"/>
          <p:nvPr/>
        </p:nvSpPr>
        <p:spPr>
          <a:xfrm>
            <a:off x="1344613" y="4740275"/>
            <a:ext cx="197167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i="1" dirty="0">
                <a:ea typeface="仿宋_GB2312" pitchFamily="49" charset="-122"/>
              </a:rPr>
              <a:t>P</a:t>
            </a:r>
            <a:r>
              <a:rPr lang="en-US" altLang="zh-CN" sz="2800" dirty="0">
                <a:ea typeface="仿宋_GB2312" pitchFamily="49" charset="-122"/>
              </a:rPr>
              <a:t> </a:t>
            </a:r>
            <a:r>
              <a:rPr lang="zh-CN" altLang="en-US" sz="2800" dirty="0">
                <a:ea typeface="仿宋_GB2312" pitchFamily="49" charset="-122"/>
              </a:rPr>
              <a:t>是否可逆？</a:t>
            </a:r>
            <a:endParaRPr lang="zh-CN" altLang="en-US" sz="2800" dirty="0">
              <a:ea typeface="仿宋_GB2312" pitchFamily="49" charset="-122"/>
            </a:endParaRPr>
          </a:p>
        </p:txBody>
      </p:sp>
      <p:grpSp>
        <p:nvGrpSpPr>
          <p:cNvPr id="18468" name="Group 36"/>
          <p:cNvGrpSpPr/>
          <p:nvPr/>
        </p:nvGrpSpPr>
        <p:grpSpPr>
          <a:xfrm>
            <a:off x="3384550" y="4767263"/>
            <a:ext cx="5302250" cy="523875"/>
            <a:chOff x="2132" y="3086"/>
            <a:chExt cx="3340" cy="330"/>
          </a:xfrm>
        </p:grpSpPr>
        <p:graphicFrame>
          <p:nvGraphicFramePr>
            <p:cNvPr id="7185" name="Object 23"/>
            <p:cNvGraphicFramePr>
              <a:graphicFrameLocks noChangeAspect="1"/>
            </p:cNvGraphicFramePr>
            <p:nvPr/>
          </p:nvGraphicFramePr>
          <p:xfrm>
            <a:off x="2510" y="3092"/>
            <a:ext cx="932" cy="255"/>
          </p:xfrm>
          <a:graphic>
            <a:graphicData uri="http://schemas.openxmlformats.org/presentationml/2006/ole">
              <mc:AlternateContent xmlns:mc="http://schemas.openxmlformats.org/markup-compatibility/2006">
                <mc:Choice xmlns:v="urn:schemas-microsoft-com:vml" Requires="v">
                  <p:oleObj spid="_x0000_s3115" name="" r:id="rId13" imgW="864870" imgH="228600" progId="Equation.3">
                    <p:embed/>
                  </p:oleObj>
                </mc:Choice>
                <mc:Fallback>
                  <p:oleObj name="" r:id="rId13" imgW="864870" imgH="228600" progId="Equation.3">
                    <p:embed/>
                    <p:pic>
                      <p:nvPicPr>
                        <p:cNvPr id="0" name="图片 3114"/>
                        <p:cNvPicPr/>
                        <p:nvPr/>
                      </p:nvPicPr>
                      <p:blipFill>
                        <a:blip r:embed="rId14">
                          <a:clrChange>
                            <a:clrFrom>
                              <a:srgbClr val="000000"/>
                            </a:clrFrom>
                            <a:clrTo>
                              <a:srgbClr val="000000"/>
                            </a:clrTo>
                          </a:clrChange>
                        </a:blip>
                        <a:stretch>
                          <a:fillRect/>
                        </a:stretch>
                      </p:blipFill>
                      <p:spPr>
                        <a:xfrm>
                          <a:off x="2510" y="3092"/>
                          <a:ext cx="932" cy="255"/>
                        </a:xfrm>
                        <a:prstGeom prst="rect">
                          <a:avLst/>
                        </a:prstGeom>
                        <a:noFill/>
                        <a:ln w="38100">
                          <a:noFill/>
                          <a:miter/>
                        </a:ln>
                      </p:spPr>
                    </p:pic>
                  </p:oleObj>
                </mc:Fallback>
              </mc:AlternateContent>
            </a:graphicData>
          </a:graphic>
        </p:graphicFrame>
        <p:sp>
          <p:nvSpPr>
            <p:cNvPr id="7186" name="Text Box 35"/>
            <p:cNvSpPr txBox="1"/>
            <p:nvPr/>
          </p:nvSpPr>
          <p:spPr>
            <a:xfrm>
              <a:off x="2132" y="3086"/>
              <a:ext cx="3340" cy="33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ea typeface="仿宋_GB2312" pitchFamily="49" charset="-122"/>
                </a:rPr>
                <a:t>或                    是否线性无关？</a:t>
              </a:r>
              <a:endParaRPr lang="zh-CN" altLang="en-US" sz="2800" dirty="0">
                <a:ea typeface="仿宋_GB2312" pitchFamily="49" charset="-122"/>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animEffect transition="in" filter="wipe(left)">
                                      <p:cBhvr>
                                        <p:cTn id="7" dur="500"/>
                                        <p:tgtEl>
                                          <p:spTgt spid="184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438"/>
                                        </p:tgtEl>
                                        <p:attrNameLst>
                                          <p:attrName>style.visibility</p:attrName>
                                        </p:attrNameLst>
                                      </p:cBhvr>
                                      <p:to>
                                        <p:strVal val="visible"/>
                                      </p:to>
                                    </p:set>
                                    <p:animEffect transition="in" filter="wipe(left)">
                                      <p:cBhvr>
                                        <p:cTn id="12" dur="500"/>
                                        <p:tgtEl>
                                          <p:spTgt spid="184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439"/>
                                        </p:tgtEl>
                                        <p:attrNameLst>
                                          <p:attrName>style.visibility</p:attrName>
                                        </p:attrNameLst>
                                      </p:cBhvr>
                                      <p:to>
                                        <p:strVal val="visible"/>
                                      </p:to>
                                    </p:set>
                                    <p:animEffect transition="in" filter="wipe(left)">
                                      <p:cBhvr>
                                        <p:cTn id="17" dur="500"/>
                                        <p:tgtEl>
                                          <p:spTgt spid="184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463"/>
                                        </p:tgtEl>
                                        <p:attrNameLst>
                                          <p:attrName>style.visibility</p:attrName>
                                        </p:attrNameLst>
                                      </p:cBhvr>
                                      <p:to>
                                        <p:strVal val="visible"/>
                                      </p:to>
                                    </p:set>
                                    <p:animEffect transition="in" filter="wipe(left)">
                                      <p:cBhvr>
                                        <p:cTn id="22" dur="500"/>
                                        <p:tgtEl>
                                          <p:spTgt spid="1846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464"/>
                                        </p:tgtEl>
                                        <p:attrNameLst>
                                          <p:attrName>style.visibility</p:attrName>
                                        </p:attrNameLst>
                                      </p:cBhvr>
                                      <p:to>
                                        <p:strVal val="visible"/>
                                      </p:to>
                                    </p:set>
                                    <p:animEffect transition="in" filter="wipe(left)">
                                      <p:cBhvr>
                                        <p:cTn id="27" dur="500"/>
                                        <p:tgtEl>
                                          <p:spTgt spid="18464"/>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8465"/>
                                        </p:tgtEl>
                                        <p:attrNameLst>
                                          <p:attrName>style.visibility</p:attrName>
                                        </p:attrNameLst>
                                      </p:cBhvr>
                                      <p:to>
                                        <p:strVal val="visible"/>
                                      </p:to>
                                    </p:set>
                                    <p:animEffect transition="in" filter="wipe(left)">
                                      <p:cBhvr>
                                        <p:cTn id="31" dur="500"/>
                                        <p:tgtEl>
                                          <p:spTgt spid="1846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446"/>
                                        </p:tgtEl>
                                        <p:attrNameLst>
                                          <p:attrName>style.visibility</p:attrName>
                                        </p:attrNameLst>
                                      </p:cBhvr>
                                      <p:to>
                                        <p:strVal val="visible"/>
                                      </p:to>
                                    </p:set>
                                    <p:animEffect transition="in" filter="wipe(left)">
                                      <p:cBhvr>
                                        <p:cTn id="36" dur="500"/>
                                        <p:tgtEl>
                                          <p:spTgt spid="1844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8447"/>
                                        </p:tgtEl>
                                        <p:attrNameLst>
                                          <p:attrName>style.visibility</p:attrName>
                                        </p:attrNameLst>
                                      </p:cBhvr>
                                      <p:to>
                                        <p:strVal val="visible"/>
                                      </p:to>
                                    </p:set>
                                    <p:animEffect transition="in" filter="wipe(left)">
                                      <p:cBhvr>
                                        <p:cTn id="41" dur="500"/>
                                        <p:tgtEl>
                                          <p:spTgt spid="1844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8448"/>
                                        </p:tgtEl>
                                        <p:attrNameLst>
                                          <p:attrName>style.visibility</p:attrName>
                                        </p:attrNameLst>
                                      </p:cBhvr>
                                      <p:to>
                                        <p:strVal val="visible"/>
                                      </p:to>
                                    </p:set>
                                    <p:animEffect transition="in" filter="wipe(left)">
                                      <p:cBhvr>
                                        <p:cTn id="46" dur="500"/>
                                        <p:tgtEl>
                                          <p:spTgt spid="18448"/>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18449"/>
                                        </p:tgtEl>
                                        <p:attrNameLst>
                                          <p:attrName>style.visibility</p:attrName>
                                        </p:attrNameLst>
                                      </p:cBhvr>
                                      <p:to>
                                        <p:strVal val="visible"/>
                                      </p:to>
                                    </p:set>
                                    <p:animEffect transition="in" filter="wipe(left)">
                                      <p:cBhvr>
                                        <p:cTn id="50" dur="500"/>
                                        <p:tgtEl>
                                          <p:spTgt spid="1844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8466"/>
                                        </p:tgtEl>
                                        <p:attrNameLst>
                                          <p:attrName>style.visibility</p:attrName>
                                        </p:attrNameLst>
                                      </p:cBhvr>
                                      <p:to>
                                        <p:strVal val="visible"/>
                                      </p:to>
                                    </p:set>
                                    <p:animEffect transition="in" filter="wipe(left)">
                                      <p:cBhvr>
                                        <p:cTn id="55" dur="500"/>
                                        <p:tgtEl>
                                          <p:spTgt spid="18466"/>
                                        </p:tgtEl>
                                      </p:cBhvr>
                                    </p:animEffect>
                                  </p:childTnLst>
                                </p:cTn>
                              </p:par>
                            </p:childTnLst>
                          </p:cTn>
                        </p:par>
                      </p:childTnLst>
                    </p:cTn>
                  </p:par>
                  <p:par>
                    <p:cTn id="56" fill="hold">
                      <p:stCondLst>
                        <p:cond delay="indefinite"/>
                      </p:stCondLst>
                      <p:childTnLst>
                        <p:par>
                          <p:cTn id="57" fill="hold">
                            <p:stCondLst>
                              <p:cond delay="0"/>
                            </p:stCondLst>
                            <p:childTnLst>
                              <p:par>
                                <p:cTn id="58" presetID="15" presetClass="entr" presetSubtype="0" fill="hold" grpId="0" nodeType="clickEffect">
                                  <p:stCondLst>
                                    <p:cond delay="0"/>
                                  </p:stCondLst>
                                  <p:childTnLst>
                                    <p:set>
                                      <p:cBhvr>
                                        <p:cTn id="59" dur="1" fill="hold">
                                          <p:stCondLst>
                                            <p:cond delay="0"/>
                                          </p:stCondLst>
                                        </p:cTn>
                                        <p:tgtEl>
                                          <p:spTgt spid="18453"/>
                                        </p:tgtEl>
                                        <p:attrNameLst>
                                          <p:attrName>style.visibility</p:attrName>
                                        </p:attrNameLst>
                                      </p:cBhvr>
                                      <p:to>
                                        <p:strVal val="visible"/>
                                      </p:to>
                                    </p:set>
                                    <p:anim calcmode="lin" valueType="num">
                                      <p:cBhvr>
                                        <p:cTn id="60" dur="1000" fill="hold"/>
                                        <p:tgtEl>
                                          <p:spTgt spid="18453"/>
                                        </p:tgtEl>
                                        <p:attrNameLst>
                                          <p:attrName>ppt_w</p:attrName>
                                        </p:attrNameLst>
                                      </p:cBhvr>
                                      <p:tavLst>
                                        <p:tav tm="0">
                                          <p:val>
                                            <p:fltVal val="0.000000"/>
                                          </p:val>
                                        </p:tav>
                                        <p:tav tm="100000">
                                          <p:val>
                                            <p:strVal val="#ppt_w"/>
                                          </p:val>
                                        </p:tav>
                                      </p:tavLst>
                                    </p:anim>
                                    <p:anim calcmode="lin" valueType="num">
                                      <p:cBhvr>
                                        <p:cTn id="61" dur="1000" fill="hold"/>
                                        <p:tgtEl>
                                          <p:spTgt spid="18453"/>
                                        </p:tgtEl>
                                        <p:attrNameLst>
                                          <p:attrName>ppt_h</p:attrName>
                                        </p:attrNameLst>
                                      </p:cBhvr>
                                      <p:tavLst>
                                        <p:tav tm="0">
                                          <p:val>
                                            <p:fltVal val="0.000000"/>
                                          </p:val>
                                        </p:tav>
                                        <p:tav tm="100000">
                                          <p:val>
                                            <p:strVal val="#ppt_h"/>
                                          </p:val>
                                        </p:tav>
                                      </p:tavLst>
                                    </p:anim>
                                    <p:anim calcmode="lin" valueType="num">
                                      <p:cBhvr>
                                        <p:cTn id="62" dur="1000" fill="hold"/>
                                        <p:tgtEl>
                                          <p:spTgt spid="18453"/>
                                        </p:tgtEl>
                                        <p:attrNameLst>
                                          <p:attrName>ppt_x</p:attrName>
                                        </p:attrNameLst>
                                      </p:cBhvr>
                                      <p:tavLst>
                                        <p:tav tm="0" fmla="#ppt_x+(cos(-2*pi*(1-$))*-#ppt_x-sin(-2*pi*(1-$))*(1-#ppt_y))*(1-$)">
                                          <p:val>
                                            <p:fltVal val="0.000000"/>
                                          </p:val>
                                        </p:tav>
                                        <p:tav tm="100000">
                                          <p:val>
                                            <p:fltVal val="1.000000"/>
                                          </p:val>
                                        </p:tav>
                                      </p:tavLst>
                                    </p:anim>
                                    <p:anim calcmode="lin" valueType="num">
                                      <p:cBhvr>
                                        <p:cTn id="63" dur="1000" fill="hold"/>
                                        <p:tgtEl>
                                          <p:spTgt spid="18453"/>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8454"/>
                                        </p:tgtEl>
                                        <p:attrNameLst>
                                          <p:attrName>style.visibility</p:attrName>
                                        </p:attrNameLst>
                                      </p:cBhvr>
                                      <p:to>
                                        <p:strVal val="visible"/>
                                      </p:to>
                                    </p:set>
                                    <p:animEffect transition="in" filter="wipe(left)">
                                      <p:cBhvr>
                                        <p:cTn id="68" dur="500"/>
                                        <p:tgtEl>
                                          <p:spTgt spid="1845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18468"/>
                                        </p:tgtEl>
                                        <p:attrNameLst>
                                          <p:attrName>style.visibility</p:attrName>
                                        </p:attrNameLst>
                                      </p:cBhvr>
                                      <p:to>
                                        <p:strVal val="visible"/>
                                      </p:to>
                                    </p:set>
                                    <p:animEffect transition="in" filter="wipe(left)">
                                      <p:cBhvr>
                                        <p:cTn id="73" dur="500"/>
                                        <p:tgtEl>
                                          <p:spTgt spid="18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p:bldP spid="18446" grpId="0"/>
      <p:bldP spid="18447" grpId="0"/>
      <p:bldP spid="18448" grpId="0"/>
      <p:bldP spid="18449" grpId="0"/>
      <p:bldP spid="18453" grpId="0"/>
      <p:bldP spid="18454"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386" name="Text Box 2"/>
          <p:cNvSpPr txBox="1"/>
          <p:nvPr/>
        </p:nvSpPr>
        <p:spPr>
          <a:xfrm>
            <a:off x="-39687" y="671513"/>
            <a:ext cx="9144000"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latin typeface="Times New Roman" panose="02020603050405020304" pitchFamily="18" charset="0"/>
                <a:ea typeface="仿宋_GB2312" pitchFamily="49" charset="-122"/>
              </a:rPr>
              <a:t>        </a:t>
            </a:r>
            <a:r>
              <a:rPr lang="zh-CN" altLang="en-US" sz="2800" b="1" dirty="0">
                <a:solidFill>
                  <a:srgbClr val="C00000"/>
                </a:solidFill>
                <a:latin typeface="Times New Roman" panose="02020603050405020304" pitchFamily="18" charset="0"/>
                <a:ea typeface="仿宋_GB2312" pitchFamily="49" charset="-122"/>
              </a:rPr>
              <a:t>定理</a:t>
            </a:r>
            <a:r>
              <a:rPr lang="en-US" altLang="zh-CN" sz="2800" b="1" dirty="0">
                <a:latin typeface="Times New Roman" panose="02020603050405020304" pitchFamily="18" charset="0"/>
                <a:ea typeface="仿宋_GB2312" pitchFamily="49" charset="-122"/>
              </a:rPr>
              <a:t> </a:t>
            </a:r>
            <a:r>
              <a:rPr lang="en-US" altLang="zh-CN" sz="2800" dirty="0">
                <a:latin typeface="Times New Roman" panose="02020603050405020304" pitchFamily="18" charset="0"/>
                <a:ea typeface="仿宋_GB2312" pitchFamily="49" charset="-122"/>
              </a:rPr>
              <a:t>  </a:t>
            </a:r>
            <a:r>
              <a:rPr lang="en-US" altLang="zh-CN" sz="2800" i="1" dirty="0">
                <a:latin typeface="Times New Roman" panose="02020603050405020304" pitchFamily="18" charset="0"/>
                <a:ea typeface="仿宋_GB2312" pitchFamily="49" charset="-122"/>
              </a:rPr>
              <a:t>n</a:t>
            </a:r>
            <a:r>
              <a:rPr lang="zh-CN" altLang="en-US" sz="2800" dirty="0">
                <a:latin typeface="Times New Roman" panose="02020603050405020304" pitchFamily="18" charset="0"/>
                <a:ea typeface="仿宋_GB2312" pitchFamily="49" charset="-122"/>
              </a:rPr>
              <a:t>阶方阵</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与对角矩阵相似 </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能对角化</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的</a:t>
            </a:r>
            <a:r>
              <a:rPr lang="zh-CN" altLang="en-US" sz="2800" dirty="0">
                <a:solidFill>
                  <a:srgbClr val="00B050"/>
                </a:solidFill>
                <a:latin typeface="Times New Roman" panose="02020603050405020304" pitchFamily="18" charset="0"/>
                <a:ea typeface="仿宋_GB2312" pitchFamily="49" charset="-122"/>
              </a:rPr>
              <a:t>充分必要条件</a:t>
            </a:r>
            <a:r>
              <a:rPr lang="zh-CN" altLang="en-US" sz="2800" dirty="0">
                <a:latin typeface="Times New Roman" panose="02020603050405020304" pitchFamily="18" charset="0"/>
                <a:ea typeface="仿宋_GB2312" pitchFamily="49" charset="-122"/>
              </a:rPr>
              <a:t>是</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有</a:t>
            </a:r>
            <a:r>
              <a:rPr lang="en-US" altLang="zh-CN" sz="2800" i="1" dirty="0">
                <a:latin typeface="Times New Roman" panose="02020603050405020304" pitchFamily="18" charset="0"/>
                <a:ea typeface="仿宋_GB2312" pitchFamily="49" charset="-122"/>
              </a:rPr>
              <a:t>n</a:t>
            </a:r>
            <a:r>
              <a:rPr lang="zh-CN" altLang="en-US" sz="2800" dirty="0">
                <a:latin typeface="Times New Roman" panose="02020603050405020304" pitchFamily="18" charset="0"/>
                <a:ea typeface="仿宋_GB2312" pitchFamily="49" charset="-122"/>
              </a:rPr>
              <a:t>个线性无关的特征向量</a:t>
            </a:r>
            <a:r>
              <a:rPr lang="en-US" altLang="zh-CN" sz="2800" dirty="0">
                <a:latin typeface="Times New Roman" panose="02020603050405020304" pitchFamily="18" charset="0"/>
                <a:ea typeface="仿宋_GB2312" pitchFamily="49" charset="-122"/>
              </a:rPr>
              <a:t>.</a:t>
            </a:r>
            <a:endParaRPr lang="en-US" altLang="zh-CN" sz="2800" dirty="0">
              <a:latin typeface="Times New Roman" panose="02020603050405020304" pitchFamily="18" charset="0"/>
              <a:ea typeface="仿宋_GB2312" pitchFamily="49" charset="-122"/>
            </a:endParaRPr>
          </a:p>
        </p:txBody>
      </p:sp>
      <p:sp>
        <p:nvSpPr>
          <p:cNvPr id="16387" name="Text Box 3"/>
          <p:cNvSpPr txBox="1"/>
          <p:nvPr/>
        </p:nvSpPr>
        <p:spPr>
          <a:xfrm>
            <a:off x="604838" y="1593850"/>
            <a:ext cx="7015162"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C00000"/>
                </a:solidFill>
                <a:latin typeface="Times New Roman" panose="02020603050405020304" pitchFamily="18" charset="0"/>
                <a:ea typeface="仿宋_GB2312" pitchFamily="49" charset="-122"/>
              </a:rPr>
              <a:t>证明</a:t>
            </a:r>
            <a:r>
              <a:rPr lang="zh-CN" altLang="en-US" sz="2800" dirty="0">
                <a:latin typeface="Times New Roman" panose="02020603050405020304" pitchFamily="18" charset="0"/>
                <a:ea typeface="仿宋_GB2312" pitchFamily="49" charset="-122"/>
              </a:rPr>
              <a:t>    </a:t>
            </a:r>
            <a:r>
              <a:rPr lang="zh-CN" altLang="en-US" sz="2800" dirty="0">
                <a:solidFill>
                  <a:srgbClr val="C00000"/>
                </a:solidFill>
                <a:latin typeface="Times New Roman" panose="02020603050405020304" pitchFamily="18" charset="0"/>
                <a:ea typeface="仿宋_GB2312" pitchFamily="49" charset="-122"/>
              </a:rPr>
              <a:t>必要性</a:t>
            </a:r>
            <a:r>
              <a:rPr lang="zh-CN" altLang="en-US" sz="2800" dirty="0">
                <a:latin typeface="Times New Roman" panose="02020603050405020304" pitchFamily="18" charset="0"/>
                <a:ea typeface="仿宋_GB2312" pitchFamily="49" charset="-122"/>
              </a:rPr>
              <a:t>  若 </a:t>
            </a:r>
            <a:r>
              <a:rPr lang="en-US" altLang="zh-CN" sz="2800" i="1" dirty="0">
                <a:latin typeface="Times New Roman" panose="02020603050405020304" pitchFamily="18" charset="0"/>
                <a:ea typeface="仿宋_GB2312" pitchFamily="49" charset="-122"/>
              </a:rPr>
              <a:t>n </a:t>
            </a:r>
            <a:r>
              <a:rPr lang="zh-CN" altLang="en-US" sz="2800" dirty="0">
                <a:latin typeface="Times New Roman" panose="02020603050405020304" pitchFamily="18" charset="0"/>
                <a:ea typeface="仿宋_GB2312" pitchFamily="49" charset="-122"/>
              </a:rPr>
              <a:t>阶方阵</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与对角阵</a:t>
            </a:r>
            <a:endParaRPr lang="zh-CN" altLang="en-US" sz="2800" dirty="0">
              <a:latin typeface="Times New Roman" panose="02020603050405020304" pitchFamily="18" charset="0"/>
              <a:ea typeface="仿宋_GB2312" pitchFamily="49" charset="-122"/>
            </a:endParaRPr>
          </a:p>
        </p:txBody>
      </p:sp>
      <p:graphicFrame>
        <p:nvGraphicFramePr>
          <p:cNvPr id="16388" name="Object 4"/>
          <p:cNvGraphicFramePr>
            <a:graphicFrameLocks noChangeAspect="1"/>
          </p:cNvGraphicFramePr>
          <p:nvPr/>
        </p:nvGraphicFramePr>
        <p:xfrm>
          <a:off x="1143000" y="2057400"/>
          <a:ext cx="3603625" cy="2403475"/>
        </p:xfrm>
        <a:graphic>
          <a:graphicData uri="http://schemas.openxmlformats.org/presentationml/2006/ole">
            <mc:AlternateContent xmlns:mc="http://schemas.openxmlformats.org/markup-compatibility/2006">
              <mc:Choice xmlns:v="urn:schemas-microsoft-com:vml" Requires="v">
                <p:oleObj spid="_x0000_s3116" name="" r:id="rId1" imgW="1461135" imgH="974090" progId="Equation.DSMT4">
                  <p:embed/>
                </p:oleObj>
              </mc:Choice>
              <mc:Fallback>
                <p:oleObj name="" r:id="rId1" imgW="1461135" imgH="974090" progId="Equation.DSMT4">
                  <p:embed/>
                  <p:pic>
                    <p:nvPicPr>
                      <p:cNvPr id="0" name="图片 3115"/>
                      <p:cNvPicPr/>
                      <p:nvPr/>
                    </p:nvPicPr>
                    <p:blipFill>
                      <a:blip r:embed="rId2">
                        <a:clrChange>
                          <a:clrFrom>
                            <a:srgbClr val="000000"/>
                          </a:clrFrom>
                          <a:clrTo>
                            <a:srgbClr val="000000"/>
                          </a:clrTo>
                        </a:clrChange>
                      </a:blip>
                      <a:stretch>
                        <a:fillRect/>
                      </a:stretch>
                    </p:blipFill>
                    <p:spPr>
                      <a:xfrm>
                        <a:off x="1143000" y="2057400"/>
                        <a:ext cx="3603625" cy="2403475"/>
                      </a:xfrm>
                      <a:prstGeom prst="rect">
                        <a:avLst/>
                      </a:prstGeom>
                      <a:noFill/>
                      <a:ln w="38100">
                        <a:noFill/>
                        <a:miter/>
                      </a:ln>
                    </p:spPr>
                  </p:pic>
                </p:oleObj>
              </mc:Fallback>
            </mc:AlternateContent>
          </a:graphicData>
        </a:graphic>
      </p:graphicFrame>
      <p:sp>
        <p:nvSpPr>
          <p:cNvPr id="16389" name="Text Box 5"/>
          <p:cNvSpPr txBox="1"/>
          <p:nvPr/>
        </p:nvSpPr>
        <p:spPr>
          <a:xfrm>
            <a:off x="4724400" y="2971800"/>
            <a:ext cx="4419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dirty="0">
                <a:latin typeface="Times New Roman" panose="02020603050405020304" pitchFamily="18" charset="0"/>
                <a:ea typeface="仿宋_GB2312" pitchFamily="49" charset="-122"/>
              </a:rPr>
              <a:t>相似</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则存在可逆矩阵</a:t>
            </a:r>
            <a:r>
              <a:rPr lang="en-US" altLang="zh-CN" sz="2800" b="1" i="1" dirty="0">
                <a:latin typeface="Times New Roman" panose="02020603050405020304" pitchFamily="18" charset="0"/>
                <a:ea typeface="仿宋_GB2312" pitchFamily="49" charset="-122"/>
              </a:rPr>
              <a:t>P</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使</a:t>
            </a:r>
            <a:endParaRPr lang="zh-CN" altLang="en-US" sz="2800" dirty="0">
              <a:latin typeface="Times New Roman" panose="02020603050405020304" pitchFamily="18" charset="0"/>
              <a:ea typeface="仿宋_GB2312" pitchFamily="49" charset="-122"/>
            </a:endParaRPr>
          </a:p>
        </p:txBody>
      </p:sp>
      <p:graphicFrame>
        <p:nvGraphicFramePr>
          <p:cNvPr id="16390" name="Object 6"/>
          <p:cNvGraphicFramePr>
            <a:graphicFrameLocks noChangeAspect="1"/>
          </p:cNvGraphicFramePr>
          <p:nvPr/>
        </p:nvGraphicFramePr>
        <p:xfrm>
          <a:off x="1017588" y="4389438"/>
          <a:ext cx="5334000" cy="2468562"/>
        </p:xfrm>
        <a:graphic>
          <a:graphicData uri="http://schemas.openxmlformats.org/presentationml/2006/ole">
            <mc:AlternateContent xmlns:mc="http://schemas.openxmlformats.org/markup-compatibility/2006">
              <mc:Choice xmlns:v="urn:schemas-microsoft-com:vml" Requires="v">
                <p:oleObj spid="_x0000_s3117" name="" r:id="rId3" imgW="2106930" imgH="974090" progId="Equation.DSMT4">
                  <p:embed/>
                </p:oleObj>
              </mc:Choice>
              <mc:Fallback>
                <p:oleObj name="" r:id="rId3" imgW="2106930" imgH="974090" progId="Equation.DSMT4">
                  <p:embed/>
                  <p:pic>
                    <p:nvPicPr>
                      <p:cNvPr id="0" name="图片 3116"/>
                      <p:cNvPicPr/>
                      <p:nvPr/>
                    </p:nvPicPr>
                    <p:blipFill>
                      <a:blip r:embed="rId4">
                        <a:clrChange>
                          <a:clrFrom>
                            <a:srgbClr val="000000"/>
                          </a:clrFrom>
                          <a:clrTo>
                            <a:srgbClr val="000000"/>
                          </a:clrTo>
                        </a:clrChange>
                      </a:blip>
                      <a:stretch>
                        <a:fillRect/>
                      </a:stretch>
                    </p:blipFill>
                    <p:spPr>
                      <a:xfrm>
                        <a:off x="1017588" y="4389438"/>
                        <a:ext cx="5334000" cy="2468562"/>
                      </a:xfrm>
                      <a:prstGeom prst="rect">
                        <a:avLst/>
                      </a:prstGeom>
                      <a:noFill/>
                      <a:ln w="38100">
                        <a:noFill/>
                        <a:miter/>
                      </a:ln>
                    </p:spPr>
                  </p:pic>
                </p:oleObj>
              </mc:Fallback>
            </mc:AlternateContent>
          </a:graphicData>
        </a:graphic>
      </p:graphicFrame>
      <p:sp>
        <p:nvSpPr>
          <p:cNvPr id="8199" name="Text Box 7"/>
          <p:cNvSpPr txBox="1"/>
          <p:nvPr/>
        </p:nvSpPr>
        <p:spPr>
          <a:xfrm>
            <a:off x="755650" y="120650"/>
            <a:ext cx="7920038"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C00000"/>
                </a:solidFill>
                <a:latin typeface="Times New Roman" panose="02020603050405020304" pitchFamily="18" charset="0"/>
                <a:ea typeface="仿宋_GB2312" pitchFamily="49" charset="-122"/>
              </a:rPr>
              <a:t>2  </a:t>
            </a:r>
            <a:r>
              <a:rPr lang="zh-CN" altLang="en-US" sz="2800" b="1" dirty="0">
                <a:solidFill>
                  <a:srgbClr val="C00000"/>
                </a:solidFill>
                <a:latin typeface="Times New Roman" panose="02020603050405020304" pitchFamily="18" charset="0"/>
                <a:ea typeface="仿宋_GB2312" pitchFamily="49" charset="-122"/>
              </a:rPr>
              <a:t>矩阵与对角矩阵相似的条件</a:t>
            </a:r>
            <a:endParaRPr lang="zh-CN" altLang="en-US" sz="2800" b="1" dirty="0">
              <a:solidFill>
                <a:srgbClr val="C00000"/>
              </a:solidFill>
              <a:latin typeface="Times New Roman" panose="02020603050405020304" pitchFamily="18" charset="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wd">
                                    <p:tmPct val="10000"/>
                                  </p:iterate>
                                  <p:childTnLst>
                                    <p:set>
                                      <p:cBhvr>
                                        <p:cTn id="6" dur="1" fill="hold">
                                          <p:stCondLst>
                                            <p:cond delay="0"/>
                                          </p:stCondLst>
                                        </p:cTn>
                                        <p:tgtEl>
                                          <p:spTgt spid="16386">
                                            <p:txEl>
                                              <p:charRg st="0" end="56"/>
                                            </p:txEl>
                                          </p:spTgt>
                                        </p:tgtEl>
                                        <p:attrNameLst>
                                          <p:attrName>style.visibility</p:attrName>
                                        </p:attrNameLst>
                                      </p:cBhvr>
                                      <p:to>
                                        <p:strVal val="visible"/>
                                      </p:to>
                                    </p:set>
                                    <p:animEffect transition="in" filter="wipe(left)">
                                      <p:cBhvr>
                                        <p:cTn id="7" dur="2000"/>
                                        <p:tgtEl>
                                          <p:spTgt spid="16386">
                                            <p:txEl>
                                              <p:charRg st="0" end="5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wipe(left)">
                                      <p:cBhvr>
                                        <p:cTn id="12" dur="2000"/>
                                        <p:tgtEl>
                                          <p:spTgt spid="163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388"/>
                                        </p:tgtEl>
                                        <p:attrNameLst>
                                          <p:attrName>style.visibility</p:attrName>
                                        </p:attrNameLst>
                                      </p:cBhvr>
                                      <p:to>
                                        <p:strVal val="visible"/>
                                      </p:to>
                                    </p:set>
                                    <p:animEffect transition="in" filter="wipe(left)">
                                      <p:cBhvr>
                                        <p:cTn id="17" dur="2000"/>
                                        <p:tgtEl>
                                          <p:spTgt spid="163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89"/>
                                        </p:tgtEl>
                                        <p:attrNameLst>
                                          <p:attrName>style.visibility</p:attrName>
                                        </p:attrNameLst>
                                      </p:cBhvr>
                                      <p:to>
                                        <p:strVal val="visible"/>
                                      </p:to>
                                    </p:set>
                                    <p:animEffect transition="in" filter="wipe(left)">
                                      <p:cBhvr>
                                        <p:cTn id="22" dur="2000"/>
                                        <p:tgtEl>
                                          <p:spTgt spid="1638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390"/>
                                        </p:tgtEl>
                                        <p:attrNameLst>
                                          <p:attrName>style.visibility</p:attrName>
                                        </p:attrNameLst>
                                      </p:cBhvr>
                                      <p:to>
                                        <p:strVal val="visible"/>
                                      </p:to>
                                    </p:set>
                                    <p:animEffect transition="in" filter="wipe(left)">
                                      <p:cBhvr>
                                        <p:cTn id="27" dur="2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P spid="16389"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362" name="Text Box 2"/>
          <p:cNvSpPr txBox="1"/>
          <p:nvPr/>
        </p:nvSpPr>
        <p:spPr>
          <a:xfrm>
            <a:off x="0" y="304800"/>
            <a:ext cx="4191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dirty="0">
                <a:latin typeface="Times New Roman" panose="02020603050405020304" pitchFamily="18" charset="0"/>
                <a:ea typeface="仿宋_GB2312" pitchFamily="49" charset="-122"/>
              </a:rPr>
              <a:t>将</a:t>
            </a:r>
            <a:r>
              <a:rPr lang="en-US" altLang="zh-CN" sz="2800" b="1" i="1" dirty="0">
                <a:latin typeface="Times New Roman" panose="02020603050405020304" pitchFamily="18" charset="0"/>
                <a:ea typeface="仿宋_GB2312" pitchFamily="49" charset="-122"/>
              </a:rPr>
              <a:t>P</a:t>
            </a:r>
            <a:r>
              <a:rPr lang="zh-CN" altLang="en-US" sz="2800" dirty="0">
                <a:latin typeface="Times New Roman" panose="02020603050405020304" pitchFamily="18" charset="0"/>
                <a:ea typeface="仿宋_GB2312" pitchFamily="49" charset="-122"/>
              </a:rPr>
              <a:t>按列分块</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得</a:t>
            </a:r>
            <a:endParaRPr lang="zh-CN" altLang="en-US" sz="2800" dirty="0">
              <a:latin typeface="Times New Roman" panose="02020603050405020304" pitchFamily="18" charset="0"/>
              <a:ea typeface="仿宋_GB2312" pitchFamily="49" charset="-122"/>
            </a:endParaRPr>
          </a:p>
        </p:txBody>
      </p:sp>
      <p:graphicFrame>
        <p:nvGraphicFramePr>
          <p:cNvPr id="15363" name="Object 3"/>
          <p:cNvGraphicFramePr>
            <a:graphicFrameLocks noChangeAspect="1"/>
          </p:cNvGraphicFramePr>
          <p:nvPr/>
        </p:nvGraphicFramePr>
        <p:xfrm>
          <a:off x="914400" y="2743200"/>
          <a:ext cx="2895600" cy="587375"/>
        </p:xfrm>
        <a:graphic>
          <a:graphicData uri="http://schemas.openxmlformats.org/presentationml/2006/ole">
            <mc:AlternateContent xmlns:mc="http://schemas.openxmlformats.org/markup-compatibility/2006">
              <mc:Choice xmlns:v="urn:schemas-microsoft-com:vml" Requires="v">
                <p:oleObj spid="_x0000_s3122" name="" r:id="rId1" imgW="1172845" imgH="228600" progId="Equation.DSMT4">
                  <p:embed/>
                </p:oleObj>
              </mc:Choice>
              <mc:Fallback>
                <p:oleObj name="" r:id="rId1" imgW="1172845" imgH="228600" progId="Equation.DSMT4">
                  <p:embed/>
                  <p:pic>
                    <p:nvPicPr>
                      <p:cNvPr id="0" name="图片 3121"/>
                      <p:cNvPicPr/>
                      <p:nvPr/>
                    </p:nvPicPr>
                    <p:blipFill>
                      <a:blip r:embed="rId2">
                        <a:clrChange>
                          <a:clrFrom>
                            <a:srgbClr val="000000"/>
                          </a:clrFrom>
                          <a:clrTo>
                            <a:srgbClr val="000000"/>
                          </a:clrTo>
                        </a:clrChange>
                      </a:blip>
                      <a:stretch>
                        <a:fillRect/>
                      </a:stretch>
                    </p:blipFill>
                    <p:spPr>
                      <a:xfrm>
                        <a:off x="914400" y="2743200"/>
                        <a:ext cx="2895600" cy="587375"/>
                      </a:xfrm>
                      <a:prstGeom prst="rect">
                        <a:avLst/>
                      </a:prstGeom>
                      <a:noFill/>
                      <a:ln w="38100">
                        <a:noFill/>
                        <a:miter/>
                      </a:ln>
                    </p:spPr>
                  </p:pic>
                </p:oleObj>
              </mc:Fallback>
            </mc:AlternateContent>
          </a:graphicData>
        </a:graphic>
      </p:graphicFrame>
      <p:graphicFrame>
        <p:nvGraphicFramePr>
          <p:cNvPr id="15364" name="Object 4"/>
          <p:cNvGraphicFramePr>
            <a:graphicFrameLocks noChangeAspect="1"/>
          </p:cNvGraphicFramePr>
          <p:nvPr/>
        </p:nvGraphicFramePr>
        <p:xfrm>
          <a:off x="5715000" y="2057400"/>
          <a:ext cx="2414588" cy="1900238"/>
        </p:xfrm>
        <a:graphic>
          <a:graphicData uri="http://schemas.openxmlformats.org/presentationml/2006/ole">
            <mc:AlternateContent xmlns:mc="http://schemas.openxmlformats.org/markup-compatibility/2006">
              <mc:Choice xmlns:v="urn:schemas-microsoft-com:vml" Requires="v">
                <p:oleObj spid="_x0000_s3113" name="" r:id="rId3" imgW="1232535" imgH="974090" progId="Equation.DSMT4">
                  <p:embed/>
                </p:oleObj>
              </mc:Choice>
              <mc:Fallback>
                <p:oleObj name="" r:id="rId3" imgW="1232535" imgH="974090" progId="Equation.DSMT4">
                  <p:embed/>
                  <p:pic>
                    <p:nvPicPr>
                      <p:cNvPr id="0" name="图片 3112"/>
                      <p:cNvPicPr/>
                      <p:nvPr/>
                    </p:nvPicPr>
                    <p:blipFill>
                      <a:blip r:embed="rId4">
                        <a:clrChange>
                          <a:clrFrom>
                            <a:srgbClr val="000000"/>
                          </a:clrFrom>
                          <a:clrTo>
                            <a:srgbClr val="000000"/>
                          </a:clrTo>
                        </a:clrChange>
                      </a:blip>
                      <a:stretch>
                        <a:fillRect/>
                      </a:stretch>
                    </p:blipFill>
                    <p:spPr>
                      <a:xfrm>
                        <a:off x="5715000" y="2057400"/>
                        <a:ext cx="2414588" cy="1900238"/>
                      </a:xfrm>
                      <a:prstGeom prst="rect">
                        <a:avLst/>
                      </a:prstGeom>
                      <a:noFill/>
                      <a:ln w="38100">
                        <a:noFill/>
                        <a:miter/>
                      </a:ln>
                    </p:spPr>
                  </p:pic>
                </p:oleObj>
              </mc:Fallback>
            </mc:AlternateContent>
          </a:graphicData>
        </a:graphic>
      </p:graphicFrame>
      <p:sp>
        <p:nvSpPr>
          <p:cNvPr id="15365" name="Text Box 5"/>
          <p:cNvSpPr txBox="1"/>
          <p:nvPr/>
        </p:nvSpPr>
        <p:spPr>
          <a:xfrm>
            <a:off x="0" y="4605338"/>
            <a:ext cx="79248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dirty="0">
                <a:latin typeface="Times New Roman" panose="02020603050405020304" pitchFamily="18" charset="0"/>
                <a:ea typeface="仿宋_GB2312" pitchFamily="49" charset="-122"/>
              </a:rPr>
              <a:t>所以                </a:t>
            </a:r>
            <a:r>
              <a:rPr lang="en-US" altLang="zh-CN" sz="2800" b="1" i="1" dirty="0">
                <a:latin typeface="Times New Roman" panose="02020603050405020304" pitchFamily="18" charset="0"/>
                <a:ea typeface="仿宋_GB2312" pitchFamily="49" charset="-122"/>
              </a:rPr>
              <a:t>AP</a:t>
            </a:r>
            <a:r>
              <a:rPr lang="en-US" altLang="zh-CN" sz="2800" i="1" baseline="-25000" dirty="0">
                <a:latin typeface="Times New Roman" panose="02020603050405020304" pitchFamily="18" charset="0"/>
                <a:ea typeface="仿宋_GB2312" pitchFamily="49" charset="-122"/>
              </a:rPr>
              <a:t>j</a:t>
            </a:r>
            <a:r>
              <a:rPr lang="en-US" altLang="zh-CN" sz="2800" dirty="0">
                <a:latin typeface="Times New Roman" panose="02020603050405020304" pitchFamily="18" charset="0"/>
                <a:ea typeface="仿宋_GB2312" pitchFamily="49" charset="-122"/>
              </a:rPr>
              <a:t>= </a:t>
            </a:r>
            <a:r>
              <a:rPr lang="en-US" altLang="zh-CN" sz="2800" i="1" dirty="0">
                <a:latin typeface="Times New Roman" panose="02020603050405020304" pitchFamily="18" charset="0"/>
                <a:cs typeface="Times New Roman" panose="02020603050405020304" pitchFamily="18" charset="0"/>
              </a:rPr>
              <a:t>λ</a:t>
            </a:r>
            <a:r>
              <a:rPr lang="en-US" altLang="zh-CN" sz="2800" i="1" baseline="-25000" dirty="0">
                <a:latin typeface="Times New Roman" panose="02020603050405020304" pitchFamily="18" charset="0"/>
                <a:cs typeface="Times New Roman" panose="02020603050405020304" pitchFamily="18" charset="0"/>
              </a:rPr>
              <a:t>j</a:t>
            </a:r>
            <a:r>
              <a:rPr lang="en-US" altLang="zh-CN" sz="2800" b="1" i="1" dirty="0">
                <a:latin typeface="Times New Roman" panose="02020603050405020304" pitchFamily="18" charset="0"/>
                <a:ea typeface="仿宋_GB2312" pitchFamily="49" charset="-122"/>
              </a:rPr>
              <a:t>P</a:t>
            </a:r>
            <a:r>
              <a:rPr lang="en-US" altLang="zh-CN" sz="2800" i="1" baseline="-25000" dirty="0">
                <a:latin typeface="Times New Roman" panose="02020603050405020304" pitchFamily="18" charset="0"/>
                <a:ea typeface="仿宋_GB2312" pitchFamily="49" charset="-122"/>
              </a:rPr>
              <a:t>j </a:t>
            </a:r>
            <a:r>
              <a:rPr lang="en-US" altLang="zh-CN" sz="2800" i="1" dirty="0">
                <a:latin typeface="Times New Roman" panose="02020603050405020304" pitchFamily="18" charset="0"/>
                <a:ea typeface="仿宋_GB2312" pitchFamily="49" charset="-122"/>
              </a:rPr>
              <a:t>.</a:t>
            </a:r>
            <a:endParaRPr lang="en-US" altLang="zh-CN" sz="2800" i="1" dirty="0">
              <a:latin typeface="Times New Roman" panose="02020603050405020304" pitchFamily="18" charset="0"/>
              <a:ea typeface="仿宋_GB2312" pitchFamily="49" charset="-122"/>
            </a:endParaRPr>
          </a:p>
        </p:txBody>
      </p:sp>
      <p:sp>
        <p:nvSpPr>
          <p:cNvPr id="15366" name="Text Box 6"/>
          <p:cNvSpPr txBox="1"/>
          <p:nvPr/>
        </p:nvSpPr>
        <p:spPr>
          <a:xfrm>
            <a:off x="1676400" y="838200"/>
            <a:ext cx="2703513"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i="1" dirty="0">
                <a:latin typeface="Times New Roman" panose="02020603050405020304" pitchFamily="18" charset="0"/>
                <a:ea typeface="仿宋_GB2312" pitchFamily="49" charset="-122"/>
              </a:rPr>
              <a:t>P</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P</a:t>
            </a:r>
            <a:r>
              <a:rPr lang="en-US" altLang="zh-CN" sz="2800" baseline="-25000" dirty="0">
                <a:latin typeface="Times New Roman" panose="02020603050405020304" pitchFamily="18" charset="0"/>
                <a:ea typeface="仿宋_GB2312" pitchFamily="49" charset="-122"/>
              </a:rPr>
              <a:t>1</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P</a:t>
            </a:r>
            <a:r>
              <a:rPr lang="en-US" altLang="zh-CN" sz="2800" baseline="-25000" dirty="0">
                <a:latin typeface="Times New Roman" panose="02020603050405020304" pitchFamily="18" charset="0"/>
                <a:ea typeface="仿宋_GB2312" pitchFamily="49" charset="-122"/>
              </a:rPr>
              <a:t>2</a:t>
            </a:r>
            <a:r>
              <a:rPr lang="en-US" altLang="zh-CN" sz="2800" i="1" dirty="0">
                <a:latin typeface="Times New Roman" panose="02020603050405020304" pitchFamily="18" charset="0"/>
                <a:ea typeface="仿宋_GB2312" pitchFamily="49" charset="-122"/>
              </a:rPr>
              <a:t>, …</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P</a:t>
            </a:r>
            <a:r>
              <a:rPr lang="en-US" altLang="zh-CN" sz="2800" i="1" baseline="-25000" dirty="0">
                <a:latin typeface="Times New Roman" panose="02020603050405020304" pitchFamily="18" charset="0"/>
                <a:ea typeface="仿宋_GB2312" pitchFamily="49" charset="-122"/>
              </a:rPr>
              <a:t>n</a:t>
            </a:r>
            <a:r>
              <a:rPr lang="en-US" altLang="zh-CN" sz="2800" dirty="0">
                <a:latin typeface="Times New Roman" panose="02020603050405020304" pitchFamily="18" charset="0"/>
                <a:ea typeface="仿宋_GB2312" pitchFamily="49" charset="-122"/>
              </a:rPr>
              <a:t> ),</a:t>
            </a:r>
            <a:endParaRPr lang="en-US" altLang="zh-CN" sz="2800" dirty="0">
              <a:latin typeface="Times New Roman" panose="02020603050405020304" pitchFamily="18" charset="0"/>
              <a:ea typeface="仿宋_GB2312" pitchFamily="49" charset="-122"/>
            </a:endParaRPr>
          </a:p>
        </p:txBody>
      </p:sp>
      <p:sp>
        <p:nvSpPr>
          <p:cNvPr id="15367" name="Text Box 7"/>
          <p:cNvSpPr txBox="1"/>
          <p:nvPr/>
        </p:nvSpPr>
        <p:spPr>
          <a:xfrm>
            <a:off x="0" y="1447800"/>
            <a:ext cx="8991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dirty="0">
                <a:latin typeface="Times New Roman" panose="02020603050405020304" pitchFamily="18" charset="0"/>
                <a:ea typeface="仿宋_GB2312" pitchFamily="49" charset="-122"/>
              </a:rPr>
              <a:t>其中</a:t>
            </a:r>
            <a:r>
              <a:rPr lang="en-US" altLang="zh-CN" sz="2800" b="1" i="1" dirty="0">
                <a:latin typeface="Times New Roman" panose="02020603050405020304" pitchFamily="18" charset="0"/>
                <a:ea typeface="仿宋_GB2312" pitchFamily="49" charset="-122"/>
              </a:rPr>
              <a:t>P</a:t>
            </a:r>
            <a:r>
              <a:rPr lang="en-US" altLang="zh-CN" sz="2800" baseline="-25000" dirty="0">
                <a:latin typeface="Times New Roman" panose="02020603050405020304" pitchFamily="18" charset="0"/>
                <a:ea typeface="仿宋_GB2312" pitchFamily="49" charset="-122"/>
              </a:rPr>
              <a:t>1</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P</a:t>
            </a:r>
            <a:r>
              <a:rPr lang="en-US" altLang="zh-CN" sz="2800" baseline="-25000" dirty="0">
                <a:latin typeface="Times New Roman" panose="02020603050405020304" pitchFamily="18" charset="0"/>
                <a:ea typeface="仿宋_GB2312" pitchFamily="49" charset="-122"/>
              </a:rPr>
              <a:t>2</a:t>
            </a:r>
            <a:r>
              <a:rPr lang="en-US" altLang="zh-CN" sz="2800" i="1" dirty="0">
                <a:latin typeface="Times New Roman" panose="02020603050405020304" pitchFamily="18" charset="0"/>
                <a:ea typeface="仿宋_GB2312" pitchFamily="49" charset="-122"/>
              </a:rPr>
              <a:t>, …</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P</a:t>
            </a:r>
            <a:r>
              <a:rPr lang="en-US" altLang="zh-CN" sz="2800" i="1" baseline="-25000" dirty="0">
                <a:latin typeface="Times New Roman" panose="02020603050405020304" pitchFamily="18" charset="0"/>
                <a:ea typeface="仿宋_GB2312" pitchFamily="49" charset="-122"/>
              </a:rPr>
              <a:t>n</a:t>
            </a:r>
            <a:r>
              <a:rPr lang="en-US" altLang="zh-CN" sz="2800" dirty="0">
                <a:latin typeface="Times New Roman" panose="02020603050405020304" pitchFamily="18" charset="0"/>
                <a:ea typeface="仿宋_GB2312" pitchFamily="49" charset="-122"/>
              </a:rPr>
              <a:t> </a:t>
            </a:r>
            <a:r>
              <a:rPr lang="zh-CN" altLang="en-US" sz="2800" dirty="0">
                <a:latin typeface="Times New Roman" panose="02020603050405020304" pitchFamily="18" charset="0"/>
                <a:ea typeface="仿宋_GB2312" pitchFamily="49" charset="-122"/>
              </a:rPr>
              <a:t>是矩阵</a:t>
            </a:r>
            <a:r>
              <a:rPr lang="en-US" altLang="zh-CN" sz="2800" b="1" i="1" dirty="0">
                <a:latin typeface="Times New Roman" panose="02020603050405020304" pitchFamily="18" charset="0"/>
                <a:ea typeface="仿宋_GB2312" pitchFamily="49" charset="-122"/>
              </a:rPr>
              <a:t>P</a:t>
            </a:r>
            <a:r>
              <a:rPr lang="zh-CN" altLang="en-US" sz="2800" dirty="0">
                <a:latin typeface="Times New Roman" panose="02020603050405020304" pitchFamily="18" charset="0"/>
                <a:ea typeface="仿宋_GB2312" pitchFamily="49" charset="-122"/>
              </a:rPr>
              <a:t>的</a:t>
            </a:r>
            <a:r>
              <a:rPr lang="en-US" altLang="zh-CN" sz="2800" i="1" dirty="0">
                <a:latin typeface="Times New Roman" panose="02020603050405020304" pitchFamily="18" charset="0"/>
                <a:ea typeface="仿宋_GB2312" pitchFamily="49" charset="-122"/>
              </a:rPr>
              <a:t>n</a:t>
            </a:r>
            <a:r>
              <a:rPr lang="zh-CN" altLang="en-US" sz="2800" dirty="0">
                <a:latin typeface="Times New Roman" panose="02020603050405020304" pitchFamily="18" charset="0"/>
                <a:ea typeface="仿宋_GB2312" pitchFamily="49" charset="-122"/>
              </a:rPr>
              <a:t>个列向量，把</a:t>
            </a:r>
            <a:r>
              <a:rPr lang="en-US" altLang="zh-CN" sz="2800" b="1" i="1" dirty="0">
                <a:latin typeface="Times New Roman" panose="02020603050405020304" pitchFamily="18" charset="0"/>
                <a:ea typeface="仿宋_GB2312" pitchFamily="49" charset="-122"/>
              </a:rPr>
              <a:t>AP</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P</a:t>
            </a:r>
            <a:r>
              <a:rPr lang="el-GR" altLang="zh-CN" sz="2800" b="1" i="1" dirty="0">
                <a:latin typeface="Times New Roman" panose="02020603050405020304" pitchFamily="18" charset="0"/>
                <a:ea typeface="仿宋_GB2312" pitchFamily="49" charset="-122"/>
              </a:rPr>
              <a:t>Λ</a:t>
            </a:r>
            <a:r>
              <a:rPr lang="zh-CN" altLang="en-US" sz="2800" dirty="0">
                <a:latin typeface="Times New Roman" panose="02020603050405020304" pitchFamily="18" charset="0"/>
                <a:ea typeface="仿宋_GB2312" pitchFamily="49" charset="-122"/>
              </a:rPr>
              <a:t>改写成</a:t>
            </a:r>
            <a:endParaRPr lang="zh-CN" altLang="en-US" sz="2800" dirty="0">
              <a:latin typeface="Times New Roman" panose="02020603050405020304" pitchFamily="18" charset="0"/>
              <a:ea typeface="仿宋_GB2312" pitchFamily="49" charset="-122"/>
            </a:endParaRPr>
          </a:p>
        </p:txBody>
      </p:sp>
      <p:sp>
        <p:nvSpPr>
          <p:cNvPr id="15368" name="Rectangle 8"/>
          <p:cNvSpPr/>
          <p:nvPr/>
        </p:nvSpPr>
        <p:spPr>
          <a:xfrm>
            <a:off x="3810000" y="2743200"/>
            <a:ext cx="187007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i="1" dirty="0">
                <a:latin typeface="Times New Roman" panose="02020603050405020304" pitchFamily="18" charset="0"/>
                <a:ea typeface="仿宋_GB2312" pitchFamily="49" charset="-122"/>
              </a:rPr>
              <a:t>P</a:t>
            </a:r>
            <a:r>
              <a:rPr lang="en-US" altLang="zh-CN" sz="2800" baseline="-25000" dirty="0">
                <a:latin typeface="Times New Roman" panose="02020603050405020304" pitchFamily="18" charset="0"/>
                <a:ea typeface="仿宋_GB2312" pitchFamily="49" charset="-122"/>
              </a:rPr>
              <a:t>1</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P</a:t>
            </a:r>
            <a:r>
              <a:rPr lang="en-US" altLang="zh-CN" sz="2800" baseline="-25000" dirty="0">
                <a:latin typeface="Times New Roman" panose="02020603050405020304" pitchFamily="18" charset="0"/>
                <a:ea typeface="仿宋_GB2312" pitchFamily="49" charset="-122"/>
              </a:rPr>
              <a:t>2</a:t>
            </a:r>
            <a:r>
              <a:rPr lang="en-US" altLang="zh-CN" sz="2800" i="1" dirty="0">
                <a:latin typeface="Times New Roman" panose="02020603050405020304" pitchFamily="18" charset="0"/>
                <a:ea typeface="仿宋_GB2312" pitchFamily="49" charset="-122"/>
              </a:rPr>
              <a:t>, …</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P</a:t>
            </a:r>
            <a:r>
              <a:rPr lang="en-US" altLang="zh-CN" sz="2800" i="1" baseline="-25000" dirty="0">
                <a:latin typeface="Times New Roman" panose="02020603050405020304" pitchFamily="18" charset="0"/>
                <a:ea typeface="仿宋_GB2312" pitchFamily="49" charset="-122"/>
              </a:rPr>
              <a:t>n</a:t>
            </a:r>
            <a:endParaRPr lang="en-US" altLang="zh-CN" sz="2800" i="1" baseline="-25000" dirty="0">
              <a:latin typeface="Times New Roman" panose="02020603050405020304" pitchFamily="18" charset="0"/>
              <a:ea typeface="仿宋_GB2312" pitchFamily="49" charset="-122"/>
            </a:endParaRPr>
          </a:p>
        </p:txBody>
      </p:sp>
      <p:sp>
        <p:nvSpPr>
          <p:cNvPr id="15369" name="Text Box 9"/>
          <p:cNvSpPr txBox="1"/>
          <p:nvPr/>
        </p:nvSpPr>
        <p:spPr>
          <a:xfrm>
            <a:off x="914400" y="3962400"/>
            <a:ext cx="6904038"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AP</a:t>
            </a:r>
            <a:r>
              <a:rPr lang="en-US" altLang="zh-CN" sz="2800" baseline="-25000" dirty="0">
                <a:latin typeface="Times New Roman" panose="02020603050405020304" pitchFamily="18" charset="0"/>
                <a:ea typeface="仿宋_GB2312" pitchFamily="49" charset="-122"/>
              </a:rPr>
              <a:t>1</a:t>
            </a:r>
            <a:r>
              <a:rPr lang="en-US" altLang="zh-CN" sz="2800" dirty="0">
                <a:latin typeface="Times New Roman" panose="02020603050405020304" pitchFamily="18" charset="0"/>
                <a:ea typeface="仿宋_GB2312" pitchFamily="49" charset="-122"/>
              </a:rPr>
              <a:t>, </a:t>
            </a:r>
            <a:r>
              <a:rPr lang="en-US" altLang="zh-CN" sz="2800" b="1" i="1" dirty="0">
                <a:latin typeface="Times New Roman" panose="02020603050405020304" pitchFamily="18" charset="0"/>
                <a:ea typeface="仿宋_GB2312" pitchFamily="49" charset="-122"/>
              </a:rPr>
              <a:t>AP</a:t>
            </a:r>
            <a:r>
              <a:rPr lang="en-US" altLang="zh-CN" sz="2800" baseline="-25000" dirty="0">
                <a:latin typeface="Times New Roman" panose="02020603050405020304" pitchFamily="18" charset="0"/>
                <a:ea typeface="仿宋_GB2312" pitchFamily="49" charset="-122"/>
              </a:rPr>
              <a:t>2</a:t>
            </a:r>
            <a:r>
              <a:rPr lang="en-US" altLang="zh-CN" sz="2800" i="1" dirty="0">
                <a:latin typeface="Times New Roman" panose="02020603050405020304" pitchFamily="18" charset="0"/>
                <a:ea typeface="仿宋_GB2312" pitchFamily="49" charset="-122"/>
              </a:rPr>
              <a:t>, …</a:t>
            </a:r>
            <a:r>
              <a:rPr lang="en-US" altLang="zh-CN" sz="2800" dirty="0">
                <a:latin typeface="Times New Roman" panose="02020603050405020304" pitchFamily="18" charset="0"/>
                <a:ea typeface="仿宋_GB2312" pitchFamily="49" charset="-122"/>
              </a:rPr>
              <a:t>, </a:t>
            </a:r>
            <a:r>
              <a:rPr lang="en-US" altLang="zh-CN" sz="2800" b="1" i="1" dirty="0">
                <a:latin typeface="Times New Roman" panose="02020603050405020304" pitchFamily="18" charset="0"/>
                <a:ea typeface="仿宋_GB2312" pitchFamily="49" charset="-122"/>
              </a:rPr>
              <a:t>AP</a:t>
            </a:r>
            <a:r>
              <a:rPr lang="en-US" altLang="zh-CN" sz="2800" i="1" baseline="-25000" dirty="0">
                <a:latin typeface="Times New Roman" panose="02020603050405020304" pitchFamily="18" charset="0"/>
                <a:ea typeface="仿宋_GB2312" pitchFamily="49" charset="-122"/>
              </a:rPr>
              <a:t>n</a:t>
            </a:r>
            <a:r>
              <a:rPr lang="en-US" altLang="zh-CN" sz="2800" dirty="0">
                <a:latin typeface="Times New Roman" panose="02020603050405020304" pitchFamily="18" charset="0"/>
                <a:ea typeface="仿宋_GB2312" pitchFamily="49" charset="-122"/>
              </a:rPr>
              <a:t> )=(</a:t>
            </a:r>
            <a:r>
              <a:rPr lang="el-GR" altLang="zh-CN" sz="2800" i="1" dirty="0">
                <a:latin typeface="Times New Roman" panose="02020603050405020304" pitchFamily="18" charset="0"/>
                <a:ea typeface="仿宋_GB2312" pitchFamily="49" charset="-122"/>
              </a:rPr>
              <a:t>λ</a:t>
            </a:r>
            <a:r>
              <a:rPr lang="en-US" altLang="zh-CN" sz="2800" baseline="-25000" dirty="0">
                <a:latin typeface="Times New Roman" panose="02020603050405020304" pitchFamily="18" charset="0"/>
              </a:rPr>
              <a:t>1</a:t>
            </a:r>
            <a:r>
              <a:rPr lang="en-US" altLang="zh-CN" sz="2800" b="1" i="1" dirty="0">
                <a:latin typeface="Times New Roman" panose="02020603050405020304" pitchFamily="18" charset="0"/>
                <a:ea typeface="仿宋_GB2312" pitchFamily="49" charset="-122"/>
              </a:rPr>
              <a:t>P</a:t>
            </a:r>
            <a:r>
              <a:rPr lang="en-US" altLang="zh-CN" sz="2800" baseline="-25000" dirty="0">
                <a:latin typeface="Times New Roman" panose="02020603050405020304" pitchFamily="18" charset="0"/>
                <a:ea typeface="仿宋_GB2312" pitchFamily="49" charset="-122"/>
              </a:rPr>
              <a:t>1</a:t>
            </a:r>
            <a:r>
              <a:rPr lang="en-US" altLang="zh-CN" sz="2800" dirty="0">
                <a:latin typeface="Times New Roman" panose="02020603050405020304" pitchFamily="18" charset="0"/>
                <a:ea typeface="仿宋_GB2312" pitchFamily="49" charset="-122"/>
              </a:rPr>
              <a:t>, </a:t>
            </a:r>
            <a:r>
              <a:rPr lang="el-GR" altLang="zh-CN" sz="2800" i="1" dirty="0">
                <a:latin typeface="Times New Roman" panose="02020603050405020304" pitchFamily="18" charset="0"/>
                <a:ea typeface="仿宋_GB2312" pitchFamily="49" charset="-122"/>
              </a:rPr>
              <a:t>λ</a:t>
            </a:r>
            <a:r>
              <a:rPr lang="en-US" altLang="zh-CN" sz="2800" baseline="-25000" dirty="0">
                <a:latin typeface="Times New Roman" panose="02020603050405020304" pitchFamily="18" charset="0"/>
              </a:rPr>
              <a:t>2</a:t>
            </a:r>
            <a:r>
              <a:rPr lang="en-US" altLang="zh-CN" sz="2800" b="1" i="1" dirty="0">
                <a:latin typeface="Times New Roman" panose="02020603050405020304" pitchFamily="18" charset="0"/>
                <a:ea typeface="仿宋_GB2312" pitchFamily="49" charset="-122"/>
              </a:rPr>
              <a:t>P</a:t>
            </a:r>
            <a:r>
              <a:rPr lang="en-US" altLang="zh-CN" sz="2800" baseline="-25000" dirty="0">
                <a:latin typeface="Times New Roman" panose="02020603050405020304" pitchFamily="18" charset="0"/>
                <a:ea typeface="仿宋_GB2312" pitchFamily="49" charset="-122"/>
              </a:rPr>
              <a:t>2</a:t>
            </a:r>
            <a:r>
              <a:rPr lang="en-US" altLang="zh-CN" sz="2800" i="1" dirty="0">
                <a:latin typeface="Times New Roman" panose="02020603050405020304" pitchFamily="18" charset="0"/>
                <a:ea typeface="仿宋_GB2312" pitchFamily="49" charset="-122"/>
              </a:rPr>
              <a:t>, …</a:t>
            </a:r>
            <a:r>
              <a:rPr lang="en-US" altLang="zh-CN" sz="2800" dirty="0">
                <a:latin typeface="Times New Roman" panose="02020603050405020304" pitchFamily="18" charset="0"/>
                <a:ea typeface="仿宋_GB2312" pitchFamily="49" charset="-122"/>
              </a:rPr>
              <a:t>, </a:t>
            </a:r>
            <a:r>
              <a:rPr lang="el-GR" altLang="zh-CN" sz="2800" i="1" dirty="0">
                <a:latin typeface="Times New Roman" panose="02020603050405020304" pitchFamily="18" charset="0"/>
                <a:ea typeface="仿宋_GB2312" pitchFamily="49" charset="-122"/>
              </a:rPr>
              <a:t>λ</a:t>
            </a:r>
            <a:r>
              <a:rPr lang="en-US" altLang="zh-CN" sz="2800" i="1" baseline="-25000" dirty="0">
                <a:latin typeface="Times New Roman" panose="02020603050405020304" pitchFamily="18" charset="0"/>
                <a:cs typeface="Times New Roman" panose="02020603050405020304" pitchFamily="18" charset="0"/>
              </a:rPr>
              <a:t>n</a:t>
            </a:r>
            <a:r>
              <a:rPr lang="en-US" altLang="zh-CN" sz="2800" b="1" i="1" dirty="0">
                <a:latin typeface="Times New Roman" panose="02020603050405020304" pitchFamily="18" charset="0"/>
                <a:ea typeface="仿宋_GB2312" pitchFamily="49" charset="-122"/>
              </a:rPr>
              <a:t>P</a:t>
            </a:r>
            <a:r>
              <a:rPr lang="en-US" altLang="zh-CN" sz="2800" i="1" baseline="-25000" dirty="0">
                <a:latin typeface="Times New Roman" panose="02020603050405020304" pitchFamily="18" charset="0"/>
                <a:ea typeface="仿宋_GB2312" pitchFamily="49" charset="-122"/>
              </a:rPr>
              <a:t>n</a:t>
            </a:r>
            <a:r>
              <a:rPr lang="en-US" altLang="zh-CN" sz="2800" dirty="0">
                <a:latin typeface="Times New Roman" panose="02020603050405020304" pitchFamily="18" charset="0"/>
                <a:ea typeface="仿宋_GB2312" pitchFamily="49" charset="-122"/>
              </a:rPr>
              <a:t>),</a:t>
            </a:r>
            <a:endParaRPr lang="en-US" altLang="zh-CN" sz="2800" dirty="0">
              <a:latin typeface="Times New Roman" panose="02020603050405020304" pitchFamily="18" charset="0"/>
              <a:ea typeface="仿宋_GB2312" pitchFamily="49" charset="-122"/>
            </a:endParaRPr>
          </a:p>
        </p:txBody>
      </p:sp>
      <p:sp>
        <p:nvSpPr>
          <p:cNvPr id="15370" name="Text Box 10"/>
          <p:cNvSpPr txBox="1"/>
          <p:nvPr/>
        </p:nvSpPr>
        <p:spPr>
          <a:xfrm>
            <a:off x="-14287" y="5184775"/>
            <a:ext cx="7773987"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latin typeface="Times New Roman" panose="02020603050405020304" pitchFamily="18" charset="0"/>
                <a:ea typeface="仿宋_GB2312" pitchFamily="49" charset="-122"/>
              </a:rPr>
              <a:t>故</a:t>
            </a:r>
            <a:r>
              <a:rPr lang="en-US" altLang="zh-CN" sz="2800" b="1" i="1" dirty="0">
                <a:latin typeface="Times New Roman" panose="02020603050405020304" pitchFamily="18" charset="0"/>
                <a:ea typeface="仿宋_GB2312" pitchFamily="49" charset="-122"/>
              </a:rPr>
              <a:t>P</a:t>
            </a:r>
            <a:r>
              <a:rPr lang="en-US" altLang="zh-CN" sz="2800" i="1" baseline="-25000" dirty="0">
                <a:latin typeface="Times New Roman" panose="02020603050405020304" pitchFamily="18" charset="0"/>
                <a:ea typeface="仿宋_GB2312" pitchFamily="49" charset="-122"/>
              </a:rPr>
              <a:t>j</a:t>
            </a:r>
            <a:r>
              <a:rPr lang="en-US" altLang="zh-CN" sz="2800" dirty="0">
                <a:latin typeface="Times New Roman" panose="02020603050405020304" pitchFamily="18" charset="0"/>
                <a:ea typeface="仿宋_GB2312" pitchFamily="49" charset="-122"/>
              </a:rPr>
              <a:t>(</a:t>
            </a:r>
            <a:r>
              <a:rPr lang="en-US" altLang="zh-CN" sz="2800" i="1" dirty="0">
                <a:latin typeface="Times New Roman" panose="02020603050405020304" pitchFamily="18" charset="0"/>
                <a:ea typeface="仿宋_GB2312" pitchFamily="49" charset="-122"/>
              </a:rPr>
              <a:t>j</a:t>
            </a:r>
            <a:r>
              <a:rPr lang="en-US" altLang="zh-CN" sz="2800" dirty="0">
                <a:latin typeface="Times New Roman" panose="02020603050405020304" pitchFamily="18" charset="0"/>
                <a:ea typeface="仿宋_GB2312" pitchFamily="49" charset="-122"/>
              </a:rPr>
              <a:t>=1,2, …,</a:t>
            </a:r>
            <a:r>
              <a:rPr lang="en-US" altLang="zh-CN" sz="2800" i="1" dirty="0">
                <a:latin typeface="Times New Roman" panose="02020603050405020304" pitchFamily="18" charset="0"/>
                <a:ea typeface="仿宋_GB2312" pitchFamily="49" charset="-122"/>
              </a:rPr>
              <a:t>n</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是</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的特征值</a:t>
            </a:r>
            <a:r>
              <a:rPr lang="el-GR" altLang="zh-CN" sz="2800" i="1" dirty="0">
                <a:latin typeface="Times New Roman" panose="02020603050405020304" pitchFamily="18" charset="0"/>
                <a:ea typeface="仿宋_GB2312" pitchFamily="49" charset="-122"/>
              </a:rPr>
              <a:t>λ</a:t>
            </a:r>
            <a:r>
              <a:rPr lang="en-US" altLang="zh-CN" sz="2800" i="1" baseline="-25000" dirty="0">
                <a:latin typeface="Times New Roman" panose="02020603050405020304" pitchFamily="18" charset="0"/>
                <a:cs typeface="Times New Roman" panose="02020603050405020304" pitchFamily="18" charset="0"/>
              </a:rPr>
              <a:t>j</a:t>
            </a:r>
            <a:r>
              <a:rPr lang="zh-CN" altLang="en-US" sz="2800" dirty="0">
                <a:latin typeface="Times New Roman" panose="02020603050405020304" pitchFamily="18" charset="0"/>
                <a:ea typeface="仿宋_GB2312" pitchFamily="49" charset="-122"/>
              </a:rPr>
              <a:t>所对应的特征向量</a:t>
            </a:r>
            <a:r>
              <a:rPr lang="en-US" altLang="zh-CN" sz="2800" dirty="0">
                <a:latin typeface="Times New Roman" panose="02020603050405020304" pitchFamily="18" charset="0"/>
                <a:ea typeface="仿宋_GB2312" pitchFamily="49" charset="-122"/>
              </a:rPr>
              <a:t>.</a:t>
            </a:r>
            <a:endParaRPr lang="en-US" altLang="zh-CN" sz="2800" dirty="0">
              <a:latin typeface="Times New Roman" panose="02020603050405020304" pitchFamily="18" charset="0"/>
              <a:ea typeface="仿宋_GB2312" pitchFamily="49" charset="-122"/>
            </a:endParaRPr>
          </a:p>
        </p:txBody>
      </p:sp>
      <p:sp>
        <p:nvSpPr>
          <p:cNvPr id="15371" name="Text Box 11"/>
          <p:cNvSpPr txBox="1"/>
          <p:nvPr/>
        </p:nvSpPr>
        <p:spPr>
          <a:xfrm>
            <a:off x="-52387" y="5799138"/>
            <a:ext cx="9285287" cy="9461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Times New Roman" panose="02020603050405020304" pitchFamily="18" charset="0"/>
                <a:ea typeface="仿宋_GB2312" pitchFamily="49" charset="-122"/>
              </a:rPr>
              <a:t>       </a:t>
            </a:r>
            <a:r>
              <a:rPr lang="zh-CN" altLang="en-US" sz="2800" dirty="0">
                <a:latin typeface="Times New Roman" panose="02020603050405020304" pitchFamily="18" charset="0"/>
                <a:ea typeface="仿宋_GB2312" pitchFamily="49" charset="-122"/>
              </a:rPr>
              <a:t>因为</a:t>
            </a:r>
            <a:r>
              <a:rPr lang="en-US" altLang="zh-CN" sz="2800" b="1" i="1" dirty="0">
                <a:latin typeface="Times New Roman" panose="02020603050405020304" pitchFamily="18" charset="0"/>
                <a:ea typeface="仿宋_GB2312" pitchFamily="49" charset="-122"/>
              </a:rPr>
              <a:t>P</a:t>
            </a:r>
            <a:r>
              <a:rPr lang="zh-CN" altLang="en-US" sz="2800" dirty="0">
                <a:latin typeface="Times New Roman" panose="02020603050405020304" pitchFamily="18" charset="0"/>
                <a:ea typeface="仿宋_GB2312" pitchFamily="49" charset="-122"/>
              </a:rPr>
              <a:t>可逆，所以</a:t>
            </a:r>
            <a:r>
              <a:rPr lang="en-US" altLang="zh-CN" sz="2800" b="1" i="1" dirty="0">
                <a:latin typeface="Times New Roman" panose="02020603050405020304" pitchFamily="18" charset="0"/>
                <a:ea typeface="仿宋_GB2312" pitchFamily="49" charset="-122"/>
              </a:rPr>
              <a:t>P</a:t>
            </a:r>
            <a:r>
              <a:rPr lang="en-US" altLang="zh-CN" sz="2800" baseline="-25000" dirty="0">
                <a:latin typeface="Times New Roman" panose="02020603050405020304" pitchFamily="18" charset="0"/>
                <a:ea typeface="仿宋_GB2312" pitchFamily="49" charset="-122"/>
              </a:rPr>
              <a:t>1</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P</a:t>
            </a:r>
            <a:r>
              <a:rPr lang="en-US" altLang="zh-CN" sz="2800" baseline="-25000" dirty="0">
                <a:latin typeface="Times New Roman" panose="02020603050405020304" pitchFamily="18" charset="0"/>
                <a:ea typeface="仿宋_GB2312" pitchFamily="49" charset="-122"/>
              </a:rPr>
              <a:t>2</a:t>
            </a:r>
            <a:r>
              <a:rPr lang="en-US" altLang="zh-CN" sz="2800" i="1" dirty="0">
                <a:latin typeface="Times New Roman" panose="02020603050405020304" pitchFamily="18" charset="0"/>
                <a:ea typeface="仿宋_GB2312" pitchFamily="49" charset="-122"/>
              </a:rPr>
              <a:t>, …</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P</a:t>
            </a:r>
            <a:r>
              <a:rPr lang="en-US" altLang="zh-CN" sz="2800" i="1" baseline="-25000" dirty="0">
                <a:latin typeface="Times New Roman" panose="02020603050405020304" pitchFamily="18" charset="0"/>
                <a:ea typeface="仿宋_GB2312" pitchFamily="49" charset="-122"/>
              </a:rPr>
              <a:t>n</a:t>
            </a:r>
            <a:r>
              <a:rPr lang="en-US" altLang="zh-CN" sz="2800" dirty="0">
                <a:latin typeface="Times New Roman" panose="02020603050405020304" pitchFamily="18" charset="0"/>
                <a:ea typeface="仿宋_GB2312" pitchFamily="49" charset="-122"/>
              </a:rPr>
              <a:t> </a:t>
            </a:r>
            <a:r>
              <a:rPr lang="zh-CN" altLang="en-US" sz="2800" dirty="0">
                <a:latin typeface="Times New Roman" panose="02020603050405020304" pitchFamily="18" charset="0"/>
                <a:ea typeface="仿宋_GB2312" pitchFamily="49" charset="-122"/>
              </a:rPr>
              <a:t>是线性无关</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即</a:t>
            </a:r>
            <a:r>
              <a:rPr lang="en-US" altLang="zh-CN" sz="2800" b="1" i="1" dirty="0">
                <a:latin typeface="Times New Roman" panose="02020603050405020304" pitchFamily="18" charset="0"/>
                <a:ea typeface="仿宋_GB2312" pitchFamily="49" charset="-122"/>
              </a:rPr>
              <a:t>P</a:t>
            </a:r>
            <a:r>
              <a:rPr lang="en-US" altLang="zh-CN" sz="2800" baseline="-25000" dirty="0">
                <a:latin typeface="Times New Roman" panose="02020603050405020304" pitchFamily="18" charset="0"/>
                <a:ea typeface="仿宋_GB2312" pitchFamily="49" charset="-122"/>
              </a:rPr>
              <a:t>1</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P</a:t>
            </a:r>
            <a:r>
              <a:rPr lang="en-US" altLang="zh-CN" sz="2800" baseline="-25000" dirty="0">
                <a:latin typeface="Times New Roman" panose="02020603050405020304" pitchFamily="18" charset="0"/>
                <a:ea typeface="仿宋_GB2312" pitchFamily="49" charset="-122"/>
              </a:rPr>
              <a:t>2</a:t>
            </a:r>
            <a:r>
              <a:rPr lang="en-US" altLang="zh-CN" sz="2800" i="1" dirty="0">
                <a:latin typeface="Times New Roman" panose="02020603050405020304" pitchFamily="18" charset="0"/>
                <a:ea typeface="仿宋_GB2312" pitchFamily="49" charset="-122"/>
              </a:rPr>
              <a:t>, …</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P</a:t>
            </a:r>
            <a:r>
              <a:rPr lang="en-US" altLang="zh-CN" sz="2800" i="1" baseline="-25000" dirty="0">
                <a:latin typeface="Times New Roman" panose="02020603050405020304" pitchFamily="18" charset="0"/>
                <a:ea typeface="仿宋_GB2312" pitchFamily="49" charset="-122"/>
              </a:rPr>
              <a:t>n</a:t>
            </a:r>
            <a:r>
              <a:rPr lang="en-US" altLang="zh-CN" sz="2800" dirty="0">
                <a:latin typeface="Times New Roman" panose="02020603050405020304" pitchFamily="18" charset="0"/>
                <a:ea typeface="仿宋_GB2312" pitchFamily="49" charset="-122"/>
              </a:rPr>
              <a:t> </a:t>
            </a:r>
            <a:endParaRPr lang="en-US" altLang="zh-CN" sz="2800" dirty="0">
              <a:latin typeface="Times New Roman" panose="02020603050405020304" pitchFamily="18" charset="0"/>
              <a:ea typeface="仿宋_GB2312" pitchFamily="49" charset="-122"/>
            </a:endParaRPr>
          </a:p>
          <a:p>
            <a:pPr marL="0" lvl="0" indent="0" eaLnBrk="1" hangingPunct="1">
              <a:spcBef>
                <a:spcPct val="0"/>
              </a:spcBef>
              <a:buNone/>
            </a:pPr>
            <a:r>
              <a:rPr lang="zh-CN" altLang="en-US" sz="2800" dirty="0">
                <a:latin typeface="Times New Roman" panose="02020603050405020304" pitchFamily="18" charset="0"/>
                <a:ea typeface="仿宋_GB2312" pitchFamily="49" charset="-122"/>
              </a:rPr>
              <a:t>是</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的</a:t>
            </a:r>
            <a:r>
              <a:rPr lang="en-US" altLang="zh-CN" sz="2800" i="1" dirty="0">
                <a:latin typeface="Times New Roman" panose="02020603050405020304" pitchFamily="18" charset="0"/>
                <a:ea typeface="仿宋_GB2312" pitchFamily="49" charset="-122"/>
              </a:rPr>
              <a:t>n</a:t>
            </a:r>
            <a:r>
              <a:rPr lang="zh-CN" altLang="en-US" sz="2800" dirty="0">
                <a:latin typeface="Times New Roman" panose="02020603050405020304" pitchFamily="18" charset="0"/>
                <a:ea typeface="仿宋_GB2312" pitchFamily="49" charset="-122"/>
              </a:rPr>
              <a:t>个线性无关的特征向量</a:t>
            </a:r>
            <a:r>
              <a:rPr lang="en-US" altLang="zh-CN" sz="2800" dirty="0">
                <a:latin typeface="Times New Roman" panose="02020603050405020304" pitchFamily="18" charset="0"/>
                <a:ea typeface="仿宋_GB2312" pitchFamily="49" charset="-122"/>
              </a:rPr>
              <a:t>.</a:t>
            </a:r>
            <a:endParaRPr lang="en-US" altLang="zh-CN" sz="2800" dirty="0">
              <a:latin typeface="Times New Roman" panose="02020603050405020304" pitchFamily="18" charset="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wipe(left)">
                                      <p:cBhvr>
                                        <p:cTn id="7" dur="2000"/>
                                        <p:tgtEl>
                                          <p:spTgt spid="153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6"/>
                                        </p:tgtEl>
                                        <p:attrNameLst>
                                          <p:attrName>style.visibility</p:attrName>
                                        </p:attrNameLst>
                                      </p:cBhvr>
                                      <p:to>
                                        <p:strVal val="visible"/>
                                      </p:to>
                                    </p:set>
                                    <p:animEffect transition="in" filter="wipe(left)">
                                      <p:cBhvr>
                                        <p:cTn id="12" dur="1000"/>
                                        <p:tgtEl>
                                          <p:spTgt spid="153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7"/>
                                        </p:tgtEl>
                                        <p:attrNameLst>
                                          <p:attrName>style.visibility</p:attrName>
                                        </p:attrNameLst>
                                      </p:cBhvr>
                                      <p:to>
                                        <p:strVal val="visible"/>
                                      </p:to>
                                    </p:set>
                                    <p:animEffect transition="in" filter="wipe(left)">
                                      <p:cBhvr>
                                        <p:cTn id="17" dur="2000"/>
                                        <p:tgtEl>
                                          <p:spTgt spid="153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363"/>
                                        </p:tgtEl>
                                        <p:attrNameLst>
                                          <p:attrName>style.visibility</p:attrName>
                                        </p:attrNameLst>
                                      </p:cBhvr>
                                      <p:to>
                                        <p:strVal val="visible"/>
                                      </p:to>
                                    </p:set>
                                    <p:animEffect transition="in" filter="wipe(left)">
                                      <p:cBhvr>
                                        <p:cTn id="22" dur="2000"/>
                                        <p:tgtEl>
                                          <p:spTgt spid="1536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368"/>
                                        </p:tgtEl>
                                        <p:attrNameLst>
                                          <p:attrName>style.visibility</p:attrName>
                                        </p:attrNameLst>
                                      </p:cBhvr>
                                      <p:to>
                                        <p:strVal val="visible"/>
                                      </p:to>
                                    </p:set>
                                    <p:animEffect transition="in" filter="wipe(left)">
                                      <p:cBhvr>
                                        <p:cTn id="27" dur="2000"/>
                                        <p:tgtEl>
                                          <p:spTgt spid="1536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364"/>
                                        </p:tgtEl>
                                        <p:attrNameLst>
                                          <p:attrName>style.visibility</p:attrName>
                                        </p:attrNameLst>
                                      </p:cBhvr>
                                      <p:to>
                                        <p:strVal val="visible"/>
                                      </p:to>
                                    </p:set>
                                    <p:animEffect transition="in" filter="wipe(left)">
                                      <p:cBhvr>
                                        <p:cTn id="32" dur="2000"/>
                                        <p:tgtEl>
                                          <p:spTgt spid="1536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369"/>
                                        </p:tgtEl>
                                        <p:attrNameLst>
                                          <p:attrName>style.visibility</p:attrName>
                                        </p:attrNameLst>
                                      </p:cBhvr>
                                      <p:to>
                                        <p:strVal val="visible"/>
                                      </p:to>
                                    </p:set>
                                    <p:animEffect transition="in" filter="wipe(left)">
                                      <p:cBhvr>
                                        <p:cTn id="37" dur="2000"/>
                                        <p:tgtEl>
                                          <p:spTgt spid="1536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365"/>
                                        </p:tgtEl>
                                        <p:attrNameLst>
                                          <p:attrName>style.visibility</p:attrName>
                                        </p:attrNameLst>
                                      </p:cBhvr>
                                      <p:to>
                                        <p:strVal val="visible"/>
                                      </p:to>
                                    </p:set>
                                    <p:animEffect transition="in" filter="wipe(left)">
                                      <p:cBhvr>
                                        <p:cTn id="42" dur="2000"/>
                                        <p:tgtEl>
                                          <p:spTgt spid="1536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370"/>
                                        </p:tgtEl>
                                        <p:attrNameLst>
                                          <p:attrName>style.visibility</p:attrName>
                                        </p:attrNameLst>
                                      </p:cBhvr>
                                      <p:to>
                                        <p:strVal val="visible"/>
                                      </p:to>
                                    </p:set>
                                    <p:animEffect transition="in" filter="wipe(left)">
                                      <p:cBhvr>
                                        <p:cTn id="47" dur="2000"/>
                                        <p:tgtEl>
                                          <p:spTgt spid="1537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5371">
                                            <p:txEl>
                                              <p:charRg st="0" end="47"/>
                                            </p:txEl>
                                          </p:spTgt>
                                        </p:tgtEl>
                                        <p:attrNameLst>
                                          <p:attrName>style.visibility</p:attrName>
                                        </p:attrNameLst>
                                      </p:cBhvr>
                                      <p:to>
                                        <p:strVal val="visible"/>
                                      </p:to>
                                    </p:set>
                                    <p:animEffect transition="in" filter="wipe(left)">
                                      <p:cBhvr>
                                        <p:cTn id="52" dur="2000"/>
                                        <p:tgtEl>
                                          <p:spTgt spid="15371">
                                            <p:txEl>
                                              <p:charRg st="0" end="4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5371">
                                            <p:txEl>
                                              <p:charRg st="47" end="63"/>
                                            </p:txEl>
                                          </p:spTgt>
                                        </p:tgtEl>
                                        <p:attrNameLst>
                                          <p:attrName>style.visibility</p:attrName>
                                        </p:attrNameLst>
                                      </p:cBhvr>
                                      <p:to>
                                        <p:strVal val="visible"/>
                                      </p:to>
                                    </p:set>
                                    <p:animEffect transition="in" filter="wipe(left)">
                                      <p:cBhvr>
                                        <p:cTn id="57" dur="2000"/>
                                        <p:tgtEl>
                                          <p:spTgt spid="15371">
                                            <p:txEl>
                                              <p:charRg st="47" end="6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5" grpId="0"/>
      <p:bldP spid="15366" grpId="0"/>
      <p:bldP spid="15367" grpId="0"/>
      <p:bldP spid="15368" grpId="0"/>
      <p:bldP spid="15369" grpId="0"/>
      <p:bldP spid="15370"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338" name="Text Box 2"/>
          <p:cNvSpPr txBox="1"/>
          <p:nvPr/>
        </p:nvSpPr>
        <p:spPr>
          <a:xfrm>
            <a:off x="0" y="635000"/>
            <a:ext cx="9144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dirty="0">
                <a:latin typeface="仿宋_GB2312" pitchFamily="49" charset="-122"/>
                <a:ea typeface="仿宋_GB2312" pitchFamily="49" charset="-122"/>
              </a:rPr>
              <a:t>   </a:t>
            </a:r>
            <a:r>
              <a:rPr lang="zh-CN" altLang="en-US" sz="2800" dirty="0">
                <a:solidFill>
                  <a:srgbClr val="C00000"/>
                </a:solidFill>
                <a:latin typeface="仿宋_GB2312" pitchFamily="49" charset="-122"/>
                <a:ea typeface="仿宋_GB2312" pitchFamily="49" charset="-122"/>
              </a:rPr>
              <a:t>充分性</a:t>
            </a:r>
            <a:r>
              <a:rPr lang="en-US" altLang="zh-CN" sz="2800" dirty="0">
                <a:latin typeface="仿宋_GB2312" pitchFamily="49" charset="-122"/>
                <a:ea typeface="仿宋_GB2312" pitchFamily="49" charset="-122"/>
              </a:rPr>
              <a:t>:</a:t>
            </a:r>
            <a:r>
              <a:rPr lang="zh-CN" altLang="en-US" sz="2800" dirty="0">
                <a:latin typeface="仿宋_GB2312" pitchFamily="49" charset="-122"/>
                <a:ea typeface="仿宋_GB2312" pitchFamily="49" charset="-122"/>
              </a:rPr>
              <a:t>若</a:t>
            </a:r>
            <a:r>
              <a:rPr lang="en-US" altLang="zh-CN" sz="2800" b="1" i="1" dirty="0">
                <a:latin typeface="Times New Roman" panose="02020603050405020304" pitchFamily="18" charset="0"/>
                <a:ea typeface="仿宋_GB2312" pitchFamily="49" charset="-122"/>
              </a:rPr>
              <a:t>A</a:t>
            </a:r>
            <a:r>
              <a:rPr lang="zh-CN" altLang="en-US" sz="2800" dirty="0">
                <a:latin typeface="Times New Roman" panose="02020603050405020304" pitchFamily="18" charset="0"/>
                <a:ea typeface="仿宋_GB2312" pitchFamily="49" charset="-122"/>
              </a:rPr>
              <a:t>有</a:t>
            </a:r>
            <a:r>
              <a:rPr lang="en-US" altLang="zh-CN" sz="2800" i="1" dirty="0">
                <a:latin typeface="Times New Roman" panose="02020603050405020304" pitchFamily="18" charset="0"/>
                <a:ea typeface="仿宋_GB2312" pitchFamily="49" charset="-122"/>
              </a:rPr>
              <a:t>n</a:t>
            </a:r>
            <a:r>
              <a:rPr lang="zh-CN" altLang="en-US" sz="2800" dirty="0">
                <a:latin typeface="Times New Roman" panose="02020603050405020304" pitchFamily="18" charset="0"/>
                <a:ea typeface="仿宋_GB2312" pitchFamily="49" charset="-122"/>
              </a:rPr>
              <a:t>个线性无关的特征向量</a:t>
            </a:r>
            <a:r>
              <a:rPr lang="en-US" altLang="zh-CN" sz="2800" b="1" i="1" dirty="0">
                <a:latin typeface="Times New Roman" panose="02020603050405020304" pitchFamily="18" charset="0"/>
                <a:ea typeface="仿宋_GB2312" pitchFamily="49" charset="-122"/>
              </a:rPr>
              <a:t>P</a:t>
            </a:r>
            <a:r>
              <a:rPr lang="en-US" altLang="zh-CN" sz="2800" baseline="-25000" dirty="0">
                <a:latin typeface="Times New Roman" panose="02020603050405020304" pitchFamily="18" charset="0"/>
                <a:ea typeface="仿宋_GB2312" pitchFamily="49" charset="-122"/>
              </a:rPr>
              <a:t>1</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P</a:t>
            </a:r>
            <a:r>
              <a:rPr lang="en-US" altLang="zh-CN" sz="2800" baseline="-25000" dirty="0">
                <a:latin typeface="Times New Roman" panose="02020603050405020304" pitchFamily="18" charset="0"/>
                <a:ea typeface="仿宋_GB2312" pitchFamily="49" charset="-122"/>
              </a:rPr>
              <a:t>2</a:t>
            </a:r>
            <a:r>
              <a:rPr lang="en-US" altLang="zh-CN" sz="2800" i="1" dirty="0">
                <a:latin typeface="Times New Roman" panose="02020603050405020304" pitchFamily="18" charset="0"/>
                <a:ea typeface="仿宋_GB2312" pitchFamily="49" charset="-122"/>
              </a:rPr>
              <a:t>, …</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P</a:t>
            </a:r>
            <a:r>
              <a:rPr lang="en-US" altLang="zh-CN" sz="2800" i="1" baseline="-25000" dirty="0">
                <a:latin typeface="Times New Roman" panose="02020603050405020304" pitchFamily="18" charset="0"/>
                <a:ea typeface="仿宋_GB2312" pitchFamily="49" charset="-122"/>
              </a:rPr>
              <a:t>n</a:t>
            </a:r>
            <a:r>
              <a:rPr lang="zh-CN" altLang="en-US" sz="2800" dirty="0">
                <a:latin typeface="Times New Roman" panose="02020603050405020304" pitchFamily="18" charset="0"/>
                <a:ea typeface="仿宋_GB2312" pitchFamily="49" charset="-122"/>
              </a:rPr>
              <a:t>，则</a:t>
            </a:r>
            <a:endParaRPr lang="zh-CN" altLang="en-US" sz="2800" dirty="0">
              <a:latin typeface="仿宋_GB2312" pitchFamily="49" charset="-122"/>
              <a:ea typeface="仿宋_GB2312" pitchFamily="49" charset="-122"/>
            </a:endParaRPr>
          </a:p>
        </p:txBody>
      </p:sp>
      <p:sp>
        <p:nvSpPr>
          <p:cNvPr id="14339" name="Rectangle 3"/>
          <p:cNvSpPr/>
          <p:nvPr/>
        </p:nvSpPr>
        <p:spPr>
          <a:xfrm>
            <a:off x="0" y="1219200"/>
            <a:ext cx="8610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i="1" dirty="0">
                <a:latin typeface="Times New Roman" panose="02020603050405020304" pitchFamily="18" charset="0"/>
                <a:ea typeface="仿宋_GB2312" pitchFamily="49" charset="-122"/>
              </a:rPr>
              <a:t>                  AP</a:t>
            </a:r>
            <a:r>
              <a:rPr lang="en-US" altLang="zh-CN" sz="2800" i="1" baseline="-25000" dirty="0">
                <a:latin typeface="Times New Roman" panose="02020603050405020304" pitchFamily="18" charset="0"/>
                <a:ea typeface="仿宋_GB2312" pitchFamily="49" charset="-122"/>
              </a:rPr>
              <a:t>j</a:t>
            </a:r>
            <a:r>
              <a:rPr lang="en-US" altLang="zh-CN" sz="2800" dirty="0">
                <a:latin typeface="Times New Roman" panose="02020603050405020304" pitchFamily="18" charset="0"/>
                <a:ea typeface="仿宋_GB2312" pitchFamily="49" charset="-122"/>
              </a:rPr>
              <a:t>= </a:t>
            </a:r>
            <a:r>
              <a:rPr lang="el-GR" altLang="zh-CN" sz="2800" i="1" dirty="0">
                <a:latin typeface="Times New Roman" panose="02020603050405020304" pitchFamily="18" charset="0"/>
                <a:ea typeface="仿宋_GB2312" pitchFamily="49" charset="-122"/>
              </a:rPr>
              <a:t>λ</a:t>
            </a:r>
            <a:r>
              <a:rPr lang="en-US" altLang="zh-CN" sz="2800" i="1" baseline="-25000" dirty="0">
                <a:latin typeface="Times New Roman" panose="02020603050405020304" pitchFamily="18" charset="0"/>
                <a:cs typeface="Times New Roman" panose="02020603050405020304" pitchFamily="18" charset="0"/>
              </a:rPr>
              <a:t>j</a:t>
            </a:r>
            <a:r>
              <a:rPr lang="en-US" altLang="zh-CN" sz="2800" b="1" i="1" dirty="0">
                <a:latin typeface="Times New Roman" panose="02020603050405020304" pitchFamily="18" charset="0"/>
                <a:ea typeface="仿宋_GB2312" pitchFamily="49" charset="-122"/>
              </a:rPr>
              <a:t>P</a:t>
            </a:r>
            <a:r>
              <a:rPr lang="en-US" altLang="zh-CN" sz="2800" i="1" baseline="-25000" dirty="0">
                <a:latin typeface="Times New Roman" panose="02020603050405020304" pitchFamily="18" charset="0"/>
                <a:ea typeface="仿宋_GB2312" pitchFamily="49" charset="-122"/>
              </a:rPr>
              <a:t>j </a:t>
            </a:r>
            <a:r>
              <a:rPr lang="en-US" altLang="zh-CN" sz="2800" dirty="0">
                <a:latin typeface="Times New Roman" panose="02020603050405020304" pitchFamily="18" charset="0"/>
                <a:ea typeface="仿宋_GB2312" pitchFamily="49" charset="-122"/>
              </a:rPr>
              <a:t>(</a:t>
            </a:r>
            <a:r>
              <a:rPr lang="en-US" altLang="zh-CN" sz="2800" i="1" dirty="0">
                <a:latin typeface="Times New Roman" panose="02020603050405020304" pitchFamily="18" charset="0"/>
                <a:ea typeface="仿宋_GB2312" pitchFamily="49" charset="-122"/>
              </a:rPr>
              <a:t>j</a:t>
            </a:r>
            <a:r>
              <a:rPr lang="en-US" altLang="zh-CN" sz="2800" dirty="0">
                <a:latin typeface="Times New Roman" panose="02020603050405020304" pitchFamily="18" charset="0"/>
                <a:ea typeface="仿宋_GB2312" pitchFamily="49" charset="-122"/>
              </a:rPr>
              <a:t>=1,2, …,</a:t>
            </a:r>
            <a:r>
              <a:rPr lang="en-US" altLang="zh-CN" sz="2800" i="1" dirty="0">
                <a:latin typeface="Times New Roman" panose="02020603050405020304" pitchFamily="18" charset="0"/>
                <a:ea typeface="仿宋_GB2312" pitchFamily="49" charset="-122"/>
              </a:rPr>
              <a:t>n</a:t>
            </a:r>
            <a:r>
              <a:rPr lang="en-US" altLang="zh-CN" sz="2800" dirty="0">
                <a:latin typeface="Times New Roman" panose="02020603050405020304" pitchFamily="18" charset="0"/>
                <a:ea typeface="仿宋_GB2312" pitchFamily="49" charset="-122"/>
              </a:rPr>
              <a:t>)</a:t>
            </a:r>
            <a:r>
              <a:rPr lang="en-US" altLang="zh-CN" sz="2800" i="1" baseline="-25000" dirty="0">
                <a:latin typeface="Times New Roman" panose="02020603050405020304" pitchFamily="18" charset="0"/>
                <a:ea typeface="仿宋_GB2312" pitchFamily="49" charset="-122"/>
              </a:rPr>
              <a:t> </a:t>
            </a:r>
            <a:r>
              <a:rPr lang="zh-CN" altLang="en-US" sz="2800" i="1" dirty="0">
                <a:latin typeface="Times New Roman" panose="02020603050405020304" pitchFamily="18" charset="0"/>
                <a:ea typeface="仿宋_GB2312" pitchFamily="49" charset="-122"/>
              </a:rPr>
              <a:t>，</a:t>
            </a:r>
            <a:endParaRPr lang="zh-CN" altLang="en-US" sz="2800" i="1" dirty="0">
              <a:latin typeface="Times New Roman" panose="02020603050405020304" pitchFamily="18" charset="0"/>
              <a:ea typeface="仿宋_GB2312" pitchFamily="49" charset="-122"/>
            </a:endParaRPr>
          </a:p>
        </p:txBody>
      </p:sp>
      <p:sp>
        <p:nvSpPr>
          <p:cNvPr id="14340" name="Rectangle 4"/>
          <p:cNvSpPr/>
          <p:nvPr/>
        </p:nvSpPr>
        <p:spPr>
          <a:xfrm>
            <a:off x="0" y="1828800"/>
            <a:ext cx="629920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latin typeface="Times New Roman" panose="02020603050405020304" pitchFamily="18" charset="0"/>
                <a:ea typeface="仿宋_GB2312" pitchFamily="49" charset="-122"/>
              </a:rPr>
              <a:t>令</a:t>
            </a:r>
            <a:r>
              <a:rPr lang="en-US" altLang="zh-CN" sz="2800" b="1" i="1" dirty="0">
                <a:latin typeface="Times New Roman" panose="02020603050405020304" pitchFamily="18" charset="0"/>
                <a:ea typeface="仿宋_GB2312" pitchFamily="49" charset="-122"/>
              </a:rPr>
              <a:t>P</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P</a:t>
            </a:r>
            <a:r>
              <a:rPr lang="en-US" altLang="zh-CN" sz="2800" baseline="-25000" dirty="0">
                <a:latin typeface="Times New Roman" panose="02020603050405020304" pitchFamily="18" charset="0"/>
                <a:ea typeface="仿宋_GB2312" pitchFamily="49" charset="-122"/>
              </a:rPr>
              <a:t>1</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P</a:t>
            </a:r>
            <a:r>
              <a:rPr lang="en-US" altLang="zh-CN" sz="2800" baseline="-25000" dirty="0">
                <a:latin typeface="Times New Roman" panose="02020603050405020304" pitchFamily="18" charset="0"/>
                <a:ea typeface="仿宋_GB2312" pitchFamily="49" charset="-122"/>
              </a:rPr>
              <a:t>2</a:t>
            </a:r>
            <a:r>
              <a:rPr lang="en-US" altLang="zh-CN" sz="2800" i="1" dirty="0">
                <a:latin typeface="Times New Roman" panose="02020603050405020304" pitchFamily="18" charset="0"/>
                <a:ea typeface="仿宋_GB2312" pitchFamily="49" charset="-122"/>
              </a:rPr>
              <a:t>, …</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P</a:t>
            </a:r>
            <a:r>
              <a:rPr lang="en-US" altLang="zh-CN" sz="2800" i="1" baseline="-25000" dirty="0">
                <a:latin typeface="Times New Roman" panose="02020603050405020304" pitchFamily="18" charset="0"/>
                <a:ea typeface="仿宋_GB2312" pitchFamily="49" charset="-122"/>
              </a:rPr>
              <a:t>n</a:t>
            </a:r>
            <a:r>
              <a:rPr lang="en-US" altLang="zh-CN" sz="2800" dirty="0">
                <a:latin typeface="Times New Roman" panose="02020603050405020304" pitchFamily="18" charset="0"/>
                <a:ea typeface="仿宋_GB2312" pitchFamily="49" charset="-122"/>
              </a:rPr>
              <a:t> ), </a:t>
            </a:r>
            <a:r>
              <a:rPr lang="zh-CN" altLang="en-US" sz="2800" dirty="0">
                <a:latin typeface="Times New Roman" panose="02020603050405020304" pitchFamily="18" charset="0"/>
                <a:ea typeface="仿宋_GB2312" pitchFamily="49" charset="-122"/>
              </a:rPr>
              <a:t>则</a:t>
            </a:r>
            <a:r>
              <a:rPr lang="en-US" altLang="zh-CN" sz="2800" b="1" i="1" dirty="0">
                <a:latin typeface="Times New Roman" panose="02020603050405020304" pitchFamily="18" charset="0"/>
                <a:ea typeface="仿宋_GB2312" pitchFamily="49" charset="-122"/>
              </a:rPr>
              <a:t>P</a:t>
            </a:r>
            <a:r>
              <a:rPr lang="zh-CN" altLang="en-US" sz="2800" dirty="0">
                <a:latin typeface="Times New Roman" panose="02020603050405020304" pitchFamily="18" charset="0"/>
                <a:ea typeface="仿宋_GB2312" pitchFamily="49" charset="-122"/>
              </a:rPr>
              <a:t>为可逆矩阵</a:t>
            </a:r>
            <a:r>
              <a:rPr lang="en-US" altLang="zh-CN" sz="2800" dirty="0">
                <a:latin typeface="Times New Roman" panose="02020603050405020304" pitchFamily="18" charset="0"/>
                <a:ea typeface="仿宋_GB2312" pitchFamily="49" charset="-122"/>
              </a:rPr>
              <a:t>.</a:t>
            </a:r>
            <a:r>
              <a:rPr lang="zh-CN" altLang="en-US" sz="2800" dirty="0">
                <a:latin typeface="Times New Roman" panose="02020603050405020304" pitchFamily="18" charset="0"/>
                <a:ea typeface="仿宋_GB2312" pitchFamily="49" charset="-122"/>
              </a:rPr>
              <a:t>因为</a:t>
            </a:r>
            <a:endParaRPr lang="zh-CN" altLang="en-US" sz="2800" dirty="0">
              <a:latin typeface="Times New Roman" panose="02020603050405020304" pitchFamily="18" charset="0"/>
              <a:ea typeface="仿宋_GB2312" pitchFamily="49" charset="-122"/>
            </a:endParaRPr>
          </a:p>
        </p:txBody>
      </p:sp>
      <p:sp>
        <p:nvSpPr>
          <p:cNvPr id="14341" name="Text Box 5"/>
          <p:cNvSpPr txBox="1"/>
          <p:nvPr/>
        </p:nvSpPr>
        <p:spPr>
          <a:xfrm>
            <a:off x="762000" y="2438400"/>
            <a:ext cx="69532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i="1" dirty="0">
                <a:latin typeface="Times New Roman" panose="02020603050405020304" pitchFamily="18" charset="0"/>
              </a:rPr>
              <a:t>AP </a:t>
            </a:r>
            <a:r>
              <a:rPr lang="en-US" altLang="zh-CN" sz="2800" dirty="0">
                <a:latin typeface="Times New Roman" panose="02020603050405020304" pitchFamily="18" charset="0"/>
              </a:rPr>
              <a:t>=</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AP</a:t>
            </a:r>
            <a:r>
              <a:rPr lang="en-US" altLang="zh-CN" sz="2800" baseline="-25000" dirty="0">
                <a:latin typeface="Times New Roman" panose="02020603050405020304" pitchFamily="18" charset="0"/>
                <a:ea typeface="仿宋_GB2312" pitchFamily="49" charset="-122"/>
              </a:rPr>
              <a:t>1</a:t>
            </a:r>
            <a:r>
              <a:rPr lang="en-US" altLang="zh-CN" sz="2800" dirty="0">
                <a:latin typeface="Times New Roman" panose="02020603050405020304" pitchFamily="18" charset="0"/>
                <a:ea typeface="仿宋_GB2312" pitchFamily="49" charset="-122"/>
              </a:rPr>
              <a:t>, </a:t>
            </a:r>
            <a:r>
              <a:rPr lang="en-US" altLang="zh-CN" sz="2800" b="1" i="1" dirty="0">
                <a:latin typeface="Times New Roman" panose="02020603050405020304" pitchFamily="18" charset="0"/>
                <a:ea typeface="仿宋_GB2312" pitchFamily="49" charset="-122"/>
              </a:rPr>
              <a:t>AP</a:t>
            </a:r>
            <a:r>
              <a:rPr lang="en-US" altLang="zh-CN" sz="2800" baseline="-25000" dirty="0">
                <a:latin typeface="Times New Roman" panose="02020603050405020304" pitchFamily="18" charset="0"/>
                <a:ea typeface="仿宋_GB2312" pitchFamily="49" charset="-122"/>
              </a:rPr>
              <a:t>2</a:t>
            </a:r>
            <a:r>
              <a:rPr lang="en-US" altLang="zh-CN" sz="2800" i="1" dirty="0">
                <a:latin typeface="Times New Roman" panose="02020603050405020304" pitchFamily="18" charset="0"/>
                <a:ea typeface="仿宋_GB2312" pitchFamily="49" charset="-122"/>
              </a:rPr>
              <a:t>, …</a:t>
            </a:r>
            <a:r>
              <a:rPr lang="en-US" altLang="zh-CN" sz="2800" dirty="0">
                <a:latin typeface="Times New Roman" panose="02020603050405020304" pitchFamily="18" charset="0"/>
                <a:ea typeface="仿宋_GB2312" pitchFamily="49" charset="-122"/>
              </a:rPr>
              <a:t>, </a:t>
            </a:r>
            <a:r>
              <a:rPr lang="en-US" altLang="zh-CN" sz="2800" b="1" i="1" dirty="0">
                <a:latin typeface="Times New Roman" panose="02020603050405020304" pitchFamily="18" charset="0"/>
                <a:ea typeface="仿宋_GB2312" pitchFamily="49" charset="-122"/>
              </a:rPr>
              <a:t>AP</a:t>
            </a:r>
            <a:r>
              <a:rPr lang="en-US" altLang="zh-CN" sz="2800" i="1" baseline="-25000" dirty="0">
                <a:latin typeface="Times New Roman" panose="02020603050405020304" pitchFamily="18" charset="0"/>
                <a:ea typeface="仿宋_GB2312" pitchFamily="49" charset="-122"/>
              </a:rPr>
              <a:t>n</a:t>
            </a:r>
            <a:r>
              <a:rPr lang="en-US" altLang="zh-CN" sz="2800" dirty="0">
                <a:latin typeface="Times New Roman" panose="02020603050405020304" pitchFamily="18" charset="0"/>
                <a:ea typeface="仿宋_GB2312" pitchFamily="49" charset="-122"/>
              </a:rPr>
              <a:t> )=(</a:t>
            </a:r>
            <a:r>
              <a:rPr lang="el-GR" altLang="zh-CN" sz="2800" i="1" dirty="0">
                <a:latin typeface="Times New Roman" panose="02020603050405020304" pitchFamily="18" charset="0"/>
                <a:ea typeface="仿宋_GB2312" pitchFamily="49" charset="-122"/>
              </a:rPr>
              <a:t>λ</a:t>
            </a:r>
            <a:r>
              <a:rPr lang="en-US" altLang="zh-CN" sz="2800" baseline="-25000" dirty="0">
                <a:latin typeface="Times New Roman" panose="02020603050405020304" pitchFamily="18" charset="0"/>
              </a:rPr>
              <a:t>1</a:t>
            </a:r>
            <a:r>
              <a:rPr lang="en-US" altLang="zh-CN" sz="2800" b="1" i="1" dirty="0">
                <a:latin typeface="Times New Roman" panose="02020603050405020304" pitchFamily="18" charset="0"/>
                <a:ea typeface="仿宋_GB2312" pitchFamily="49" charset="-122"/>
              </a:rPr>
              <a:t>P</a:t>
            </a:r>
            <a:r>
              <a:rPr lang="en-US" altLang="zh-CN" sz="2800" baseline="-25000" dirty="0">
                <a:latin typeface="Times New Roman" panose="02020603050405020304" pitchFamily="18" charset="0"/>
                <a:ea typeface="仿宋_GB2312" pitchFamily="49" charset="-122"/>
              </a:rPr>
              <a:t>1</a:t>
            </a:r>
            <a:r>
              <a:rPr lang="en-US" altLang="zh-CN" sz="2800" dirty="0">
                <a:latin typeface="Times New Roman" panose="02020603050405020304" pitchFamily="18" charset="0"/>
                <a:ea typeface="仿宋_GB2312" pitchFamily="49" charset="-122"/>
              </a:rPr>
              <a:t>, </a:t>
            </a:r>
            <a:r>
              <a:rPr lang="el-GR" altLang="zh-CN" sz="2800" i="1" dirty="0">
                <a:latin typeface="Times New Roman" panose="02020603050405020304" pitchFamily="18" charset="0"/>
                <a:ea typeface="仿宋_GB2312" pitchFamily="49" charset="-122"/>
              </a:rPr>
              <a:t>λ</a:t>
            </a:r>
            <a:r>
              <a:rPr lang="en-US" altLang="zh-CN" sz="2800" baseline="-25000" dirty="0">
                <a:latin typeface="Times New Roman" panose="02020603050405020304" pitchFamily="18" charset="0"/>
              </a:rPr>
              <a:t>2</a:t>
            </a:r>
            <a:r>
              <a:rPr lang="en-US" altLang="zh-CN" sz="2800" b="1" i="1" dirty="0">
                <a:latin typeface="Times New Roman" panose="02020603050405020304" pitchFamily="18" charset="0"/>
                <a:ea typeface="仿宋_GB2312" pitchFamily="49" charset="-122"/>
              </a:rPr>
              <a:t>P</a:t>
            </a:r>
            <a:r>
              <a:rPr lang="en-US" altLang="zh-CN" sz="2800" baseline="-25000" dirty="0">
                <a:latin typeface="Times New Roman" panose="02020603050405020304" pitchFamily="18" charset="0"/>
                <a:ea typeface="仿宋_GB2312" pitchFamily="49" charset="-122"/>
              </a:rPr>
              <a:t>2</a:t>
            </a:r>
            <a:r>
              <a:rPr lang="en-US" altLang="zh-CN" sz="2800" i="1" dirty="0">
                <a:latin typeface="Times New Roman" panose="02020603050405020304" pitchFamily="18" charset="0"/>
                <a:ea typeface="仿宋_GB2312" pitchFamily="49" charset="-122"/>
              </a:rPr>
              <a:t>, …</a:t>
            </a:r>
            <a:r>
              <a:rPr lang="en-US" altLang="zh-CN" sz="2800" dirty="0">
                <a:latin typeface="Times New Roman" panose="02020603050405020304" pitchFamily="18" charset="0"/>
                <a:ea typeface="仿宋_GB2312" pitchFamily="49" charset="-122"/>
              </a:rPr>
              <a:t>, </a:t>
            </a:r>
            <a:r>
              <a:rPr lang="el-GR" altLang="zh-CN" sz="2800" i="1" dirty="0">
                <a:latin typeface="Times New Roman" panose="02020603050405020304" pitchFamily="18" charset="0"/>
                <a:ea typeface="仿宋_GB2312" pitchFamily="49" charset="-122"/>
              </a:rPr>
              <a:t>λ</a:t>
            </a:r>
            <a:r>
              <a:rPr lang="en-US" altLang="zh-CN" sz="2800" i="1" baseline="-25000" dirty="0">
                <a:latin typeface="Times New Roman" panose="02020603050405020304" pitchFamily="18" charset="0"/>
                <a:cs typeface="Times New Roman" panose="02020603050405020304" pitchFamily="18" charset="0"/>
              </a:rPr>
              <a:t>n</a:t>
            </a:r>
            <a:r>
              <a:rPr lang="en-US" altLang="zh-CN" sz="2800" b="1" i="1" dirty="0">
                <a:latin typeface="Times New Roman" panose="02020603050405020304" pitchFamily="18" charset="0"/>
                <a:ea typeface="仿宋_GB2312" pitchFamily="49" charset="-122"/>
              </a:rPr>
              <a:t>P</a:t>
            </a:r>
            <a:r>
              <a:rPr lang="en-US" altLang="zh-CN" sz="2800" i="1" baseline="-25000" dirty="0">
                <a:latin typeface="Times New Roman" panose="02020603050405020304" pitchFamily="18" charset="0"/>
                <a:ea typeface="仿宋_GB2312" pitchFamily="49" charset="-122"/>
              </a:rPr>
              <a:t>n</a:t>
            </a:r>
            <a:r>
              <a:rPr lang="en-US" altLang="zh-CN" sz="2800" dirty="0">
                <a:latin typeface="Times New Roman" panose="02020603050405020304" pitchFamily="18" charset="0"/>
                <a:ea typeface="仿宋_GB2312" pitchFamily="49" charset="-122"/>
              </a:rPr>
              <a:t>)</a:t>
            </a:r>
            <a:endParaRPr lang="en-US" altLang="zh-CN" sz="2800" dirty="0">
              <a:latin typeface="Times New Roman" panose="02020603050405020304" pitchFamily="18" charset="0"/>
              <a:ea typeface="仿宋_GB2312" pitchFamily="49" charset="-122"/>
            </a:endParaRPr>
          </a:p>
        </p:txBody>
      </p:sp>
      <p:graphicFrame>
        <p:nvGraphicFramePr>
          <p:cNvPr id="14342" name="Object 6"/>
          <p:cNvGraphicFramePr>
            <a:graphicFrameLocks noChangeAspect="1"/>
          </p:cNvGraphicFramePr>
          <p:nvPr/>
        </p:nvGraphicFramePr>
        <p:xfrm>
          <a:off x="3255963" y="3200400"/>
          <a:ext cx="2546350" cy="2092325"/>
        </p:xfrm>
        <a:graphic>
          <a:graphicData uri="http://schemas.openxmlformats.org/presentationml/2006/ole">
            <mc:AlternateContent xmlns:mc="http://schemas.openxmlformats.org/markup-compatibility/2006">
              <mc:Choice xmlns:v="urn:schemas-microsoft-com:vml" Requires="v">
                <p:oleObj spid="_x0000_s3112" name="" r:id="rId1" imgW="1183005" imgH="974090" progId="Equation.DSMT4">
                  <p:embed/>
                </p:oleObj>
              </mc:Choice>
              <mc:Fallback>
                <p:oleObj name="" r:id="rId1" imgW="1183005" imgH="974090" progId="Equation.DSMT4">
                  <p:embed/>
                  <p:pic>
                    <p:nvPicPr>
                      <p:cNvPr id="0" name="图片 3111"/>
                      <p:cNvPicPr/>
                      <p:nvPr/>
                    </p:nvPicPr>
                    <p:blipFill>
                      <a:blip r:embed="rId2">
                        <a:clrChange>
                          <a:clrFrom>
                            <a:srgbClr val="000000"/>
                          </a:clrFrom>
                          <a:clrTo>
                            <a:srgbClr val="000000"/>
                          </a:clrTo>
                        </a:clrChange>
                      </a:blip>
                      <a:stretch>
                        <a:fillRect/>
                      </a:stretch>
                    </p:blipFill>
                    <p:spPr>
                      <a:xfrm>
                        <a:off x="3255963" y="3200400"/>
                        <a:ext cx="2546350" cy="2092325"/>
                      </a:xfrm>
                      <a:prstGeom prst="rect">
                        <a:avLst/>
                      </a:prstGeom>
                      <a:noFill/>
                      <a:ln w="38100">
                        <a:noFill/>
                        <a:miter/>
                      </a:ln>
                    </p:spPr>
                  </p:pic>
                </p:oleObj>
              </mc:Fallback>
            </mc:AlternateContent>
          </a:graphicData>
        </a:graphic>
      </p:graphicFrame>
      <p:sp>
        <p:nvSpPr>
          <p:cNvPr id="14343" name="Rectangle 7"/>
          <p:cNvSpPr/>
          <p:nvPr/>
        </p:nvSpPr>
        <p:spPr>
          <a:xfrm>
            <a:off x="646113" y="3959225"/>
            <a:ext cx="2503487"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dirty="0">
                <a:latin typeface="Times New Roman" panose="02020603050405020304" pitchFamily="18" charset="0"/>
                <a:ea typeface="仿宋_GB2312" pitchFamily="49" charset="-122"/>
              </a:rPr>
              <a:t> =(</a:t>
            </a:r>
            <a:r>
              <a:rPr lang="en-US" altLang="zh-CN" sz="2800" b="1" i="1" dirty="0">
                <a:latin typeface="Times New Roman" panose="02020603050405020304" pitchFamily="18" charset="0"/>
                <a:ea typeface="仿宋_GB2312" pitchFamily="49" charset="-122"/>
              </a:rPr>
              <a:t>P</a:t>
            </a:r>
            <a:r>
              <a:rPr lang="en-US" altLang="zh-CN" sz="2800" baseline="-25000" dirty="0">
                <a:latin typeface="Times New Roman" panose="02020603050405020304" pitchFamily="18" charset="0"/>
                <a:ea typeface="仿宋_GB2312" pitchFamily="49" charset="-122"/>
              </a:rPr>
              <a:t>1</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P</a:t>
            </a:r>
            <a:r>
              <a:rPr lang="en-US" altLang="zh-CN" sz="2800" baseline="-25000" dirty="0">
                <a:latin typeface="Times New Roman" panose="02020603050405020304" pitchFamily="18" charset="0"/>
                <a:ea typeface="仿宋_GB2312" pitchFamily="49" charset="-122"/>
              </a:rPr>
              <a:t>2</a:t>
            </a:r>
            <a:r>
              <a:rPr lang="en-US" altLang="zh-CN" sz="2800" i="1" dirty="0">
                <a:latin typeface="Times New Roman" panose="02020603050405020304" pitchFamily="18" charset="0"/>
                <a:ea typeface="仿宋_GB2312" pitchFamily="49" charset="-122"/>
              </a:rPr>
              <a:t>, …</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P</a:t>
            </a:r>
            <a:r>
              <a:rPr lang="en-US" altLang="zh-CN" sz="2800" i="1" baseline="-25000" dirty="0">
                <a:latin typeface="Times New Roman" panose="02020603050405020304" pitchFamily="18" charset="0"/>
                <a:ea typeface="仿宋_GB2312" pitchFamily="49" charset="-122"/>
              </a:rPr>
              <a:t>n</a:t>
            </a:r>
            <a:r>
              <a:rPr lang="en-US" altLang="zh-CN" sz="2800" dirty="0">
                <a:latin typeface="Times New Roman" panose="02020603050405020304" pitchFamily="18" charset="0"/>
                <a:ea typeface="仿宋_GB2312" pitchFamily="49" charset="-122"/>
              </a:rPr>
              <a:t> )</a:t>
            </a:r>
            <a:endParaRPr lang="en-US" altLang="zh-CN" sz="2800" i="1" baseline="-25000" dirty="0">
              <a:latin typeface="Times New Roman" panose="02020603050405020304" pitchFamily="18" charset="0"/>
              <a:ea typeface="仿宋_GB2312" pitchFamily="49" charset="-122"/>
            </a:endParaRPr>
          </a:p>
        </p:txBody>
      </p:sp>
      <p:sp>
        <p:nvSpPr>
          <p:cNvPr id="14344" name="Text Box 8"/>
          <p:cNvSpPr txBox="1"/>
          <p:nvPr/>
        </p:nvSpPr>
        <p:spPr>
          <a:xfrm>
            <a:off x="0" y="5486400"/>
            <a:ext cx="5105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dirty="0">
                <a:latin typeface="Times New Roman" panose="02020603050405020304" pitchFamily="18" charset="0"/>
                <a:ea typeface="仿宋_GB2312" pitchFamily="49" charset="-122"/>
              </a:rPr>
              <a:t>即   </a:t>
            </a:r>
            <a:r>
              <a:rPr lang="en-US" altLang="zh-CN" sz="2800" b="1" i="1" dirty="0">
                <a:latin typeface="Times New Roman" panose="02020603050405020304" pitchFamily="18" charset="0"/>
                <a:ea typeface="仿宋_GB2312" pitchFamily="49" charset="-122"/>
              </a:rPr>
              <a:t>AP </a:t>
            </a:r>
            <a:r>
              <a:rPr lang="en-US" altLang="zh-CN" sz="2800" dirty="0">
                <a:latin typeface="Times New Roman" panose="02020603050405020304" pitchFamily="18" charset="0"/>
                <a:ea typeface="仿宋_GB2312" pitchFamily="49" charset="-122"/>
              </a:rPr>
              <a:t>= </a:t>
            </a:r>
            <a:r>
              <a:rPr lang="en-US" altLang="zh-CN" sz="2800" b="1" i="1" dirty="0">
                <a:latin typeface="Times New Roman" panose="02020603050405020304" pitchFamily="18" charset="0"/>
                <a:ea typeface="仿宋_GB2312" pitchFamily="49" charset="-122"/>
              </a:rPr>
              <a:t>PΛ</a:t>
            </a:r>
            <a:r>
              <a:rPr lang="en-US" altLang="zh-CN" sz="2800" dirty="0">
                <a:latin typeface="Times New Roman" panose="02020603050405020304" pitchFamily="18" charset="0"/>
                <a:ea typeface="仿宋_GB2312" pitchFamily="49" charset="-122"/>
              </a:rPr>
              <a:t> , </a:t>
            </a:r>
            <a:r>
              <a:rPr lang="zh-CN" altLang="en-US" sz="2800" dirty="0">
                <a:latin typeface="Times New Roman" panose="02020603050405020304" pitchFamily="18" charset="0"/>
                <a:ea typeface="仿宋_GB2312" pitchFamily="49" charset="-122"/>
              </a:rPr>
              <a:t>所以</a:t>
            </a:r>
            <a:r>
              <a:rPr lang="en-US" altLang="zh-CN" sz="2800" b="1" i="1" dirty="0">
                <a:latin typeface="Times New Roman" panose="02020603050405020304" pitchFamily="18" charset="0"/>
                <a:ea typeface="仿宋_GB2312" pitchFamily="49" charset="-122"/>
              </a:rPr>
              <a:t>P </a:t>
            </a:r>
            <a:r>
              <a:rPr lang="en-US" altLang="zh-CN" sz="2800" baseline="30000" dirty="0">
                <a:latin typeface="Times New Roman" panose="02020603050405020304" pitchFamily="18" charset="0"/>
                <a:ea typeface="仿宋_GB2312" pitchFamily="49" charset="-122"/>
              </a:rPr>
              <a:t>–1</a:t>
            </a:r>
            <a:r>
              <a:rPr lang="en-US" altLang="zh-CN" sz="2800" b="1" i="1" dirty="0">
                <a:latin typeface="Times New Roman" panose="02020603050405020304" pitchFamily="18" charset="0"/>
                <a:ea typeface="仿宋_GB2312" pitchFamily="49" charset="-122"/>
              </a:rPr>
              <a:t>AP </a:t>
            </a:r>
            <a:r>
              <a:rPr lang="en-US" altLang="zh-CN" sz="2800" dirty="0">
                <a:latin typeface="Times New Roman" panose="02020603050405020304" pitchFamily="18" charset="0"/>
                <a:ea typeface="仿宋_GB2312" pitchFamily="49" charset="-122"/>
              </a:rPr>
              <a:t>=</a:t>
            </a:r>
            <a:r>
              <a:rPr lang="en-US" altLang="zh-CN" sz="2800" b="1" i="1" dirty="0">
                <a:latin typeface="Times New Roman" panose="02020603050405020304" pitchFamily="18" charset="0"/>
                <a:ea typeface="仿宋_GB2312" pitchFamily="49" charset="-122"/>
              </a:rPr>
              <a:t>Λ</a:t>
            </a:r>
            <a:r>
              <a:rPr lang="en-US" altLang="zh-CN" sz="2800" dirty="0">
                <a:latin typeface="Times New Roman" panose="02020603050405020304" pitchFamily="18" charset="0"/>
                <a:ea typeface="仿宋_GB2312" pitchFamily="49" charset="-122"/>
              </a:rPr>
              <a:t>.</a:t>
            </a:r>
            <a:endParaRPr lang="en-US" altLang="zh-CN" sz="2800" dirty="0">
              <a:latin typeface="Times New Roman" panose="02020603050405020304" pitchFamily="18" charset="0"/>
              <a:ea typeface="仿宋_GB2312" pitchFamily="49" charset="-122"/>
            </a:endParaRPr>
          </a:p>
        </p:txBody>
      </p:sp>
      <p:graphicFrame>
        <p:nvGraphicFramePr>
          <p:cNvPr id="14345" name="Object 9"/>
          <p:cNvGraphicFramePr>
            <a:graphicFrameLocks noChangeAspect="1"/>
          </p:cNvGraphicFramePr>
          <p:nvPr/>
        </p:nvGraphicFramePr>
        <p:xfrm>
          <a:off x="5818188" y="3216275"/>
          <a:ext cx="3205162" cy="2097088"/>
        </p:xfrm>
        <a:graphic>
          <a:graphicData uri="http://schemas.openxmlformats.org/presentationml/2006/ole">
            <mc:AlternateContent xmlns:mc="http://schemas.openxmlformats.org/markup-compatibility/2006">
              <mc:Choice xmlns:v="urn:schemas-microsoft-com:vml" Requires="v">
                <p:oleObj spid="_x0000_s3114" name="" r:id="rId3" imgW="1490980" imgH="974090" progId="Equation.DSMT4">
                  <p:embed/>
                </p:oleObj>
              </mc:Choice>
              <mc:Fallback>
                <p:oleObj name="" r:id="rId3" imgW="1490980" imgH="974090" progId="Equation.DSMT4">
                  <p:embed/>
                  <p:pic>
                    <p:nvPicPr>
                      <p:cNvPr id="0" name="图片 3113"/>
                      <p:cNvPicPr/>
                      <p:nvPr/>
                    </p:nvPicPr>
                    <p:blipFill>
                      <a:blip r:embed="rId4">
                        <a:clrChange>
                          <a:clrFrom>
                            <a:srgbClr val="000000"/>
                          </a:clrFrom>
                          <a:clrTo>
                            <a:srgbClr val="000000"/>
                          </a:clrTo>
                        </a:clrChange>
                      </a:blip>
                      <a:stretch>
                        <a:fillRect/>
                      </a:stretch>
                    </p:blipFill>
                    <p:spPr>
                      <a:xfrm>
                        <a:off x="5818188" y="3216275"/>
                        <a:ext cx="3205162" cy="20970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38">
                                            <p:txEl>
                                              <p:charRg st="0" end="35"/>
                                            </p:txEl>
                                          </p:spTgt>
                                        </p:tgtEl>
                                        <p:attrNameLst>
                                          <p:attrName>style.visibility</p:attrName>
                                        </p:attrNameLst>
                                      </p:cBhvr>
                                      <p:to>
                                        <p:strVal val="visible"/>
                                      </p:to>
                                    </p:set>
                                    <p:animEffect transition="in" filter="wipe(left)">
                                      <p:cBhvr>
                                        <p:cTn id="7" dur="2000"/>
                                        <p:tgtEl>
                                          <p:spTgt spid="14338">
                                            <p:txEl>
                                              <p:charRg st="0"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wipe(left)">
                                      <p:cBhvr>
                                        <p:cTn id="12" dur="2000"/>
                                        <p:tgtEl>
                                          <p:spTgt spid="143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40"/>
                                        </p:tgtEl>
                                        <p:attrNameLst>
                                          <p:attrName>style.visibility</p:attrName>
                                        </p:attrNameLst>
                                      </p:cBhvr>
                                      <p:to>
                                        <p:strVal val="visible"/>
                                      </p:to>
                                    </p:set>
                                    <p:animEffect transition="in" filter="wipe(left)">
                                      <p:cBhvr>
                                        <p:cTn id="17" dur="2000"/>
                                        <p:tgtEl>
                                          <p:spTgt spid="143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341"/>
                                        </p:tgtEl>
                                        <p:attrNameLst>
                                          <p:attrName>style.visibility</p:attrName>
                                        </p:attrNameLst>
                                      </p:cBhvr>
                                      <p:to>
                                        <p:strVal val="visible"/>
                                      </p:to>
                                    </p:set>
                                    <p:animEffect transition="in" filter="wipe(left)">
                                      <p:cBhvr>
                                        <p:cTn id="22" dur="2000"/>
                                        <p:tgtEl>
                                          <p:spTgt spid="143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343"/>
                                        </p:tgtEl>
                                        <p:attrNameLst>
                                          <p:attrName>style.visibility</p:attrName>
                                        </p:attrNameLst>
                                      </p:cBhvr>
                                      <p:to>
                                        <p:strVal val="visible"/>
                                      </p:to>
                                    </p:set>
                                    <p:animEffect transition="in" filter="wipe(left)">
                                      <p:cBhvr>
                                        <p:cTn id="27" dur="2000"/>
                                        <p:tgtEl>
                                          <p:spTgt spid="1434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342"/>
                                        </p:tgtEl>
                                        <p:attrNameLst>
                                          <p:attrName>style.visibility</p:attrName>
                                        </p:attrNameLst>
                                      </p:cBhvr>
                                      <p:to>
                                        <p:strVal val="visible"/>
                                      </p:to>
                                    </p:set>
                                    <p:animEffect transition="in" filter="wipe(left)">
                                      <p:cBhvr>
                                        <p:cTn id="32" dur="1000"/>
                                        <p:tgtEl>
                                          <p:spTgt spid="143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345"/>
                                        </p:tgtEl>
                                        <p:attrNameLst>
                                          <p:attrName>style.visibility</p:attrName>
                                        </p:attrNameLst>
                                      </p:cBhvr>
                                      <p:to>
                                        <p:strVal val="visible"/>
                                      </p:to>
                                    </p:set>
                                    <p:animEffect transition="in" filter="wipe(left)">
                                      <p:cBhvr>
                                        <p:cTn id="37" dur="2000"/>
                                        <p:tgtEl>
                                          <p:spTgt spid="1434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344"/>
                                        </p:tgtEl>
                                        <p:attrNameLst>
                                          <p:attrName>style.visibility</p:attrName>
                                        </p:attrNameLst>
                                      </p:cBhvr>
                                      <p:to>
                                        <p:strVal val="visible"/>
                                      </p:to>
                                    </p:set>
                                    <p:animEffect transition="in" filter="wipe(left)">
                                      <p:cBhvr>
                                        <p:cTn id="42" dur="2000"/>
                                        <p:tgtEl>
                                          <p:spTgt spid="14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P spid="14340" grpId="0"/>
      <p:bldP spid="14341" grpId="0"/>
      <p:bldP spid="14343" grpId="0"/>
      <p:bldP spid="14344"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2263</Words>
  <Application>WPS 演示</Application>
  <PresentationFormat>全屏显示(4:3)</PresentationFormat>
  <Paragraphs>202</Paragraphs>
  <Slides>16</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66</vt:i4>
      </vt:variant>
      <vt:variant>
        <vt:lpstr>幻灯片标题</vt:lpstr>
      </vt:variant>
      <vt:variant>
        <vt:i4>16</vt:i4>
      </vt:variant>
    </vt:vector>
  </HeadingPairs>
  <TitlesOfParts>
    <vt:vector size="92" baseType="lpstr">
      <vt:lpstr>Arial</vt:lpstr>
      <vt:lpstr>宋体</vt:lpstr>
      <vt:lpstr>Wingdings</vt:lpstr>
      <vt:lpstr>仿宋_GB2312</vt:lpstr>
      <vt:lpstr>仿宋</vt:lpstr>
      <vt:lpstr>Calibri</vt:lpstr>
      <vt:lpstr>Times New Roman</vt:lpstr>
      <vt:lpstr>微软雅黑</vt:lpstr>
      <vt:lpstr>Arial Unicode MS</vt:lpstr>
      <vt:lpstr>默认设计模板</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www.xunchi.com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 User</dc:creator>
  <cp:lastModifiedBy>Ggapsong</cp:lastModifiedBy>
  <cp:revision>36</cp:revision>
  <dcterms:created xsi:type="dcterms:W3CDTF">2008-01-30T07:06:51Z</dcterms:created>
  <dcterms:modified xsi:type="dcterms:W3CDTF">2019-05-10T01:56:24Z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