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8" r:id="rId3"/>
    <p:sldId id="289" r:id="rId4"/>
    <p:sldId id="293" r:id="rId5"/>
    <p:sldId id="290" r:id="rId6"/>
    <p:sldId id="294" r:id="rId7"/>
    <p:sldId id="291" r:id="rId8"/>
    <p:sldId id="295" r:id="rId9"/>
    <p:sldId id="296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86" r:id="rId18"/>
    <p:sldId id="265" r:id="rId19"/>
    <p:sldId id="297" r:id="rId20"/>
    <p:sldId id="281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ECFF"/>
    <a:srgbClr val="FF0000"/>
    <a:srgbClr val="33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8"/>
    <p:restoredTop sz="94660"/>
  </p:normalViewPr>
  <p:slideViewPr>
    <p:cSldViewPr showGuides="1">
      <p:cViewPr varScale="1">
        <p:scale>
          <a:sx n="92" d="100"/>
          <a:sy n="92" d="100"/>
        </p:scale>
        <p:origin x="942" y="84"/>
      </p:cViewPr>
      <p:guideLst>
        <p:guide orient="horz" pos="4176"/>
        <p:guide pos="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emf"/><Relationship Id="rId8" Type="http://schemas.openxmlformats.org/officeDocument/2006/relationships/image" Target="../media/image118.emf"/><Relationship Id="rId7" Type="http://schemas.openxmlformats.org/officeDocument/2006/relationships/image" Target="../media/image117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Relationship Id="rId3" Type="http://schemas.openxmlformats.org/officeDocument/2006/relationships/image" Target="../media/image113.emf"/><Relationship Id="rId21" Type="http://schemas.openxmlformats.org/officeDocument/2006/relationships/image" Target="../media/image131.emf"/><Relationship Id="rId20" Type="http://schemas.openxmlformats.org/officeDocument/2006/relationships/image" Target="../media/image130.wmf"/><Relationship Id="rId2" Type="http://schemas.openxmlformats.org/officeDocument/2006/relationships/image" Target="../media/image112.emf"/><Relationship Id="rId19" Type="http://schemas.openxmlformats.org/officeDocument/2006/relationships/image" Target="../media/image129.emf"/><Relationship Id="rId18" Type="http://schemas.openxmlformats.org/officeDocument/2006/relationships/image" Target="../media/image128.emf"/><Relationship Id="rId17" Type="http://schemas.openxmlformats.org/officeDocument/2006/relationships/image" Target="../media/image127.emf"/><Relationship Id="rId16" Type="http://schemas.openxmlformats.org/officeDocument/2006/relationships/image" Target="../media/image126.emf"/><Relationship Id="rId15" Type="http://schemas.openxmlformats.org/officeDocument/2006/relationships/image" Target="../media/image125.emf"/><Relationship Id="rId14" Type="http://schemas.openxmlformats.org/officeDocument/2006/relationships/image" Target="../media/image124.emf"/><Relationship Id="rId13" Type="http://schemas.openxmlformats.org/officeDocument/2006/relationships/image" Target="../media/image123.emf"/><Relationship Id="rId12" Type="http://schemas.openxmlformats.org/officeDocument/2006/relationships/image" Target="../media/image122.emf"/><Relationship Id="rId11" Type="http://schemas.openxmlformats.org/officeDocument/2006/relationships/image" Target="../media/image121.emf"/><Relationship Id="rId10" Type="http://schemas.openxmlformats.org/officeDocument/2006/relationships/image" Target="../media/image120.emf"/><Relationship Id="rId1" Type="http://schemas.openxmlformats.org/officeDocument/2006/relationships/image" Target="../media/image111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emf"/><Relationship Id="rId8" Type="http://schemas.openxmlformats.org/officeDocument/2006/relationships/image" Target="../media/image139.emf"/><Relationship Id="rId7" Type="http://schemas.openxmlformats.org/officeDocument/2006/relationships/image" Target="../media/image138.emf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1" Type="http://schemas.openxmlformats.org/officeDocument/2006/relationships/image" Target="../media/image142.emf"/><Relationship Id="rId10" Type="http://schemas.openxmlformats.org/officeDocument/2006/relationships/image" Target="../media/image141.emf"/><Relationship Id="rId1" Type="http://schemas.openxmlformats.org/officeDocument/2006/relationships/image" Target="../media/image132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emf"/><Relationship Id="rId8" Type="http://schemas.openxmlformats.org/officeDocument/2006/relationships/image" Target="../media/image150.emf"/><Relationship Id="rId7" Type="http://schemas.openxmlformats.org/officeDocument/2006/relationships/image" Target="../media/image149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0" Type="http://schemas.openxmlformats.org/officeDocument/2006/relationships/image" Target="../media/image152.emf"/><Relationship Id="rId1" Type="http://schemas.openxmlformats.org/officeDocument/2006/relationships/image" Target="../media/image143.e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7.emf"/><Relationship Id="rId3" Type="http://schemas.openxmlformats.org/officeDocument/2006/relationships/image" Target="../media/image156.w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wmf"/><Relationship Id="rId3" Type="http://schemas.openxmlformats.org/officeDocument/2006/relationships/image" Target="../media/image23.emf"/><Relationship Id="rId22" Type="http://schemas.openxmlformats.org/officeDocument/2006/relationships/image" Target="../media/image42.emf"/><Relationship Id="rId21" Type="http://schemas.openxmlformats.org/officeDocument/2006/relationships/image" Target="../media/image41.emf"/><Relationship Id="rId20" Type="http://schemas.openxmlformats.org/officeDocument/2006/relationships/image" Target="../media/image40.wmf"/><Relationship Id="rId2" Type="http://schemas.openxmlformats.org/officeDocument/2006/relationships/image" Target="../media/image22.emf"/><Relationship Id="rId19" Type="http://schemas.openxmlformats.org/officeDocument/2006/relationships/image" Target="../media/image39.emf"/><Relationship Id="rId18" Type="http://schemas.openxmlformats.org/officeDocument/2006/relationships/image" Target="../media/image38.emf"/><Relationship Id="rId17" Type="http://schemas.openxmlformats.org/officeDocument/2006/relationships/image" Target="../media/image37.emf"/><Relationship Id="rId16" Type="http://schemas.openxmlformats.org/officeDocument/2006/relationships/image" Target="../media/image36.wmf"/><Relationship Id="rId15" Type="http://schemas.openxmlformats.org/officeDocument/2006/relationships/image" Target="../media/image35.emf"/><Relationship Id="rId14" Type="http://schemas.openxmlformats.org/officeDocument/2006/relationships/image" Target="../media/image34.emf"/><Relationship Id="rId13" Type="http://schemas.openxmlformats.org/officeDocument/2006/relationships/image" Target="../media/image33.emf"/><Relationship Id="rId12" Type="http://schemas.openxmlformats.org/officeDocument/2006/relationships/image" Target="../media/image32.emf"/><Relationship Id="rId11" Type="http://schemas.openxmlformats.org/officeDocument/2006/relationships/image" Target="../media/image31.emf"/><Relationship Id="rId10" Type="http://schemas.openxmlformats.org/officeDocument/2006/relationships/image" Target="../media/image30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w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6" Type="http://schemas.openxmlformats.org/officeDocument/2006/relationships/image" Target="../media/image58.emf"/><Relationship Id="rId15" Type="http://schemas.openxmlformats.org/officeDocument/2006/relationships/image" Target="../media/image57.wmf"/><Relationship Id="rId14" Type="http://schemas.openxmlformats.org/officeDocument/2006/relationships/image" Target="../media/image56.emf"/><Relationship Id="rId13" Type="http://schemas.openxmlformats.org/officeDocument/2006/relationships/image" Target="../media/image55.emf"/><Relationship Id="rId12" Type="http://schemas.openxmlformats.org/officeDocument/2006/relationships/image" Target="../media/image54.e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emf"/><Relationship Id="rId8" Type="http://schemas.openxmlformats.org/officeDocument/2006/relationships/image" Target="../media/image66.emf"/><Relationship Id="rId7" Type="http://schemas.openxmlformats.org/officeDocument/2006/relationships/image" Target="../media/image65.emf"/><Relationship Id="rId6" Type="http://schemas.openxmlformats.org/officeDocument/2006/relationships/image" Target="../media/image64.e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8" Type="http://schemas.openxmlformats.org/officeDocument/2006/relationships/image" Target="../media/image76.emf"/><Relationship Id="rId17" Type="http://schemas.openxmlformats.org/officeDocument/2006/relationships/image" Target="../media/image75.emf"/><Relationship Id="rId16" Type="http://schemas.openxmlformats.org/officeDocument/2006/relationships/image" Target="../media/image74.emf"/><Relationship Id="rId15" Type="http://schemas.openxmlformats.org/officeDocument/2006/relationships/image" Target="../media/image73.emf"/><Relationship Id="rId14" Type="http://schemas.openxmlformats.org/officeDocument/2006/relationships/image" Target="../media/image72.emf"/><Relationship Id="rId13" Type="http://schemas.openxmlformats.org/officeDocument/2006/relationships/image" Target="../media/image71.emf"/><Relationship Id="rId12" Type="http://schemas.openxmlformats.org/officeDocument/2006/relationships/image" Target="../media/image70.emf"/><Relationship Id="rId11" Type="http://schemas.openxmlformats.org/officeDocument/2006/relationships/image" Target="../media/image69.emf"/><Relationship Id="rId10" Type="http://schemas.openxmlformats.org/officeDocument/2006/relationships/image" Target="../media/image68.emf"/><Relationship Id="rId1" Type="http://schemas.openxmlformats.org/officeDocument/2006/relationships/image" Target="../media/image59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emf"/><Relationship Id="rId8" Type="http://schemas.openxmlformats.org/officeDocument/2006/relationships/image" Target="../media/image84.emf"/><Relationship Id="rId7" Type="http://schemas.openxmlformats.org/officeDocument/2006/relationships/image" Target="../media/image83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8" Type="http://schemas.openxmlformats.org/officeDocument/2006/relationships/image" Target="../media/image94.emf"/><Relationship Id="rId17" Type="http://schemas.openxmlformats.org/officeDocument/2006/relationships/image" Target="../media/image93.emf"/><Relationship Id="rId16" Type="http://schemas.openxmlformats.org/officeDocument/2006/relationships/image" Target="../media/image92.wmf"/><Relationship Id="rId15" Type="http://schemas.openxmlformats.org/officeDocument/2006/relationships/image" Target="../media/image91.wmf"/><Relationship Id="rId14" Type="http://schemas.openxmlformats.org/officeDocument/2006/relationships/image" Target="../media/image90.emf"/><Relationship Id="rId13" Type="http://schemas.openxmlformats.org/officeDocument/2006/relationships/image" Target="../media/image89.wmf"/><Relationship Id="rId12" Type="http://schemas.openxmlformats.org/officeDocument/2006/relationships/image" Target="../media/image88.wmf"/><Relationship Id="rId11" Type="http://schemas.openxmlformats.org/officeDocument/2006/relationships/image" Target="../media/image87.emf"/><Relationship Id="rId10" Type="http://schemas.openxmlformats.org/officeDocument/2006/relationships/image" Target="../media/image86.wmf"/><Relationship Id="rId1" Type="http://schemas.openxmlformats.org/officeDocument/2006/relationships/image" Target="../media/image77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emf"/><Relationship Id="rId8" Type="http://schemas.openxmlformats.org/officeDocument/2006/relationships/image" Target="../media/image102.emf"/><Relationship Id="rId7" Type="http://schemas.openxmlformats.org/officeDocument/2006/relationships/image" Target="../media/image101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6" Type="http://schemas.openxmlformats.org/officeDocument/2006/relationships/image" Target="../media/image110.emf"/><Relationship Id="rId15" Type="http://schemas.openxmlformats.org/officeDocument/2006/relationships/image" Target="../media/image109.emf"/><Relationship Id="rId14" Type="http://schemas.openxmlformats.org/officeDocument/2006/relationships/image" Target="../media/image108.emf"/><Relationship Id="rId13" Type="http://schemas.openxmlformats.org/officeDocument/2006/relationships/image" Target="../media/image107.emf"/><Relationship Id="rId12" Type="http://schemas.openxmlformats.org/officeDocument/2006/relationships/image" Target="../media/image106.emf"/><Relationship Id="rId11" Type="http://schemas.openxmlformats.org/officeDocument/2006/relationships/image" Target="../media/image105.emf"/><Relationship Id="rId10" Type="http://schemas.openxmlformats.org/officeDocument/2006/relationships/image" Target="../media/image104.emf"/><Relationship Id="rId1" Type="http://schemas.openxmlformats.org/officeDocument/2006/relationships/image" Target="../media/image9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78D93E-902C-4426-8F09-7155B7B69272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B52EC9-15A4-4C91-9955-E1184DBCEB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8F12F9-FC88-435E-8C3B-72FFBE97501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0608E8-8C22-4F3E-8EE2-E947986A1C6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14A1FE-1DDB-4B80-8123-0ED93971DC8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D5D437-B067-4CAA-B01F-744DC361667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FE367F-7CB5-49DF-BAE7-226C8A2EE29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5FDE48-212D-4CC0-B741-69B4329F14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27D691-519C-452D-9F32-F53038B348A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94E63-E281-4FBB-AC25-F2AF94896D9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BC049-B0A3-4A24-B92E-84A84648E81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B2365A-908B-47BC-8F96-22F022D2FEB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146256-99DE-4109-B83C-6CBA5E7EC87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610600" y="6272213"/>
            <a:ext cx="509588" cy="28098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77013"/>
            <a:ext cx="509588" cy="28098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46" Type="http://schemas.openxmlformats.org/officeDocument/2006/relationships/vmlDrawing" Target="../drawings/vmlDrawing5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42.emf"/><Relationship Id="rId43" Type="http://schemas.openxmlformats.org/officeDocument/2006/relationships/oleObject" Target="../embeddings/oleObject38.bin"/><Relationship Id="rId42" Type="http://schemas.openxmlformats.org/officeDocument/2006/relationships/image" Target="../media/image41.emf"/><Relationship Id="rId41" Type="http://schemas.openxmlformats.org/officeDocument/2006/relationships/oleObject" Target="../embeddings/oleObject37.bin"/><Relationship Id="rId40" Type="http://schemas.openxmlformats.org/officeDocument/2006/relationships/image" Target="../media/image40.wmf"/><Relationship Id="rId4" Type="http://schemas.openxmlformats.org/officeDocument/2006/relationships/image" Target="../media/image22.emf"/><Relationship Id="rId39" Type="http://schemas.openxmlformats.org/officeDocument/2006/relationships/oleObject" Target="../embeddings/oleObject36.bin"/><Relationship Id="rId38" Type="http://schemas.openxmlformats.org/officeDocument/2006/relationships/image" Target="../media/image39.emf"/><Relationship Id="rId37" Type="http://schemas.openxmlformats.org/officeDocument/2006/relationships/oleObject" Target="../embeddings/oleObject35.bin"/><Relationship Id="rId36" Type="http://schemas.openxmlformats.org/officeDocument/2006/relationships/image" Target="../media/image38.emf"/><Relationship Id="rId35" Type="http://schemas.openxmlformats.org/officeDocument/2006/relationships/oleObject" Target="../embeddings/oleObject34.bin"/><Relationship Id="rId34" Type="http://schemas.openxmlformats.org/officeDocument/2006/relationships/image" Target="../media/image37.emf"/><Relationship Id="rId33" Type="http://schemas.openxmlformats.org/officeDocument/2006/relationships/oleObject" Target="../embeddings/oleObject33.bin"/><Relationship Id="rId32" Type="http://schemas.openxmlformats.org/officeDocument/2006/relationships/image" Target="../media/image36.wmf"/><Relationship Id="rId31" Type="http://schemas.openxmlformats.org/officeDocument/2006/relationships/oleObject" Target="../embeddings/oleObject32.bin"/><Relationship Id="rId30" Type="http://schemas.openxmlformats.org/officeDocument/2006/relationships/image" Target="../media/image35.emf"/><Relationship Id="rId3" Type="http://schemas.openxmlformats.org/officeDocument/2006/relationships/oleObject" Target="../embeddings/oleObject18.bin"/><Relationship Id="rId29" Type="http://schemas.openxmlformats.org/officeDocument/2006/relationships/oleObject" Target="../embeddings/oleObject31.bin"/><Relationship Id="rId28" Type="http://schemas.openxmlformats.org/officeDocument/2006/relationships/image" Target="../media/image34.emf"/><Relationship Id="rId27" Type="http://schemas.openxmlformats.org/officeDocument/2006/relationships/oleObject" Target="../embeddings/oleObject30.bin"/><Relationship Id="rId26" Type="http://schemas.openxmlformats.org/officeDocument/2006/relationships/image" Target="../media/image33.emf"/><Relationship Id="rId25" Type="http://schemas.openxmlformats.org/officeDocument/2006/relationships/oleObject" Target="../embeddings/oleObject29.bin"/><Relationship Id="rId24" Type="http://schemas.openxmlformats.org/officeDocument/2006/relationships/image" Target="../media/image32.emf"/><Relationship Id="rId23" Type="http://schemas.openxmlformats.org/officeDocument/2006/relationships/oleObject" Target="../embeddings/oleObject28.bin"/><Relationship Id="rId22" Type="http://schemas.openxmlformats.org/officeDocument/2006/relationships/image" Target="../media/image31.emf"/><Relationship Id="rId21" Type="http://schemas.openxmlformats.org/officeDocument/2006/relationships/oleObject" Target="../embeddings/oleObject27.bin"/><Relationship Id="rId20" Type="http://schemas.openxmlformats.org/officeDocument/2006/relationships/image" Target="../media/image30.emf"/><Relationship Id="rId2" Type="http://schemas.openxmlformats.org/officeDocument/2006/relationships/image" Target="../media/image21.emf"/><Relationship Id="rId19" Type="http://schemas.openxmlformats.org/officeDocument/2006/relationships/oleObject" Target="../embeddings/oleObject26.bin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emf"/><Relationship Id="rId34" Type="http://schemas.openxmlformats.org/officeDocument/2006/relationships/vmlDrawing" Target="../drawings/vmlDrawing6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58.emf"/><Relationship Id="rId31" Type="http://schemas.openxmlformats.org/officeDocument/2006/relationships/oleObject" Target="../embeddings/oleObject54.bin"/><Relationship Id="rId30" Type="http://schemas.openxmlformats.org/officeDocument/2006/relationships/image" Target="../media/image57.wmf"/><Relationship Id="rId3" Type="http://schemas.openxmlformats.org/officeDocument/2006/relationships/oleObject" Target="../embeddings/oleObject40.bin"/><Relationship Id="rId29" Type="http://schemas.openxmlformats.org/officeDocument/2006/relationships/oleObject" Target="../embeddings/oleObject53.bin"/><Relationship Id="rId28" Type="http://schemas.openxmlformats.org/officeDocument/2006/relationships/image" Target="../media/image56.emf"/><Relationship Id="rId27" Type="http://schemas.openxmlformats.org/officeDocument/2006/relationships/oleObject" Target="../embeddings/oleObject52.bin"/><Relationship Id="rId26" Type="http://schemas.openxmlformats.org/officeDocument/2006/relationships/image" Target="../media/image55.emf"/><Relationship Id="rId25" Type="http://schemas.openxmlformats.org/officeDocument/2006/relationships/oleObject" Target="../embeddings/oleObject51.bin"/><Relationship Id="rId24" Type="http://schemas.openxmlformats.org/officeDocument/2006/relationships/image" Target="../media/image54.emf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52.wmf"/><Relationship Id="rId2" Type="http://schemas.openxmlformats.org/officeDocument/2006/relationships/image" Target="../media/image43.e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51.e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0.emf"/><Relationship Id="rId38" Type="http://schemas.openxmlformats.org/officeDocument/2006/relationships/vmlDrawing" Target="../drawings/vmlDrawing7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76.emf"/><Relationship Id="rId35" Type="http://schemas.openxmlformats.org/officeDocument/2006/relationships/oleObject" Target="../embeddings/oleObject72.bin"/><Relationship Id="rId34" Type="http://schemas.openxmlformats.org/officeDocument/2006/relationships/image" Target="../media/image75.emf"/><Relationship Id="rId33" Type="http://schemas.openxmlformats.org/officeDocument/2006/relationships/oleObject" Target="../embeddings/oleObject71.bin"/><Relationship Id="rId32" Type="http://schemas.openxmlformats.org/officeDocument/2006/relationships/image" Target="../media/image74.emf"/><Relationship Id="rId31" Type="http://schemas.openxmlformats.org/officeDocument/2006/relationships/oleObject" Target="../embeddings/oleObject70.bin"/><Relationship Id="rId30" Type="http://schemas.openxmlformats.org/officeDocument/2006/relationships/image" Target="../media/image73.emf"/><Relationship Id="rId3" Type="http://schemas.openxmlformats.org/officeDocument/2006/relationships/oleObject" Target="../embeddings/oleObject56.bin"/><Relationship Id="rId29" Type="http://schemas.openxmlformats.org/officeDocument/2006/relationships/oleObject" Target="../embeddings/oleObject69.bin"/><Relationship Id="rId28" Type="http://schemas.openxmlformats.org/officeDocument/2006/relationships/image" Target="../media/image72.emf"/><Relationship Id="rId27" Type="http://schemas.openxmlformats.org/officeDocument/2006/relationships/oleObject" Target="../embeddings/oleObject68.bin"/><Relationship Id="rId26" Type="http://schemas.openxmlformats.org/officeDocument/2006/relationships/image" Target="../media/image71.emf"/><Relationship Id="rId25" Type="http://schemas.openxmlformats.org/officeDocument/2006/relationships/oleObject" Target="../embeddings/oleObject67.bin"/><Relationship Id="rId24" Type="http://schemas.openxmlformats.org/officeDocument/2006/relationships/image" Target="../media/image70.emf"/><Relationship Id="rId23" Type="http://schemas.openxmlformats.org/officeDocument/2006/relationships/oleObject" Target="../embeddings/oleObject66.bin"/><Relationship Id="rId22" Type="http://schemas.openxmlformats.org/officeDocument/2006/relationships/image" Target="../media/image69.emf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68.emf"/><Relationship Id="rId2" Type="http://schemas.openxmlformats.org/officeDocument/2006/relationships/image" Target="../media/image59.e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7.e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6.e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5.e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4.e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80.e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8.emf"/><Relationship Id="rId38" Type="http://schemas.openxmlformats.org/officeDocument/2006/relationships/vmlDrawing" Target="../drawings/vmlDrawing8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94.emf"/><Relationship Id="rId35" Type="http://schemas.openxmlformats.org/officeDocument/2006/relationships/oleObject" Target="../embeddings/oleObject90.bin"/><Relationship Id="rId34" Type="http://schemas.openxmlformats.org/officeDocument/2006/relationships/image" Target="../media/image93.emf"/><Relationship Id="rId33" Type="http://schemas.openxmlformats.org/officeDocument/2006/relationships/oleObject" Target="../embeddings/oleObject89.bin"/><Relationship Id="rId32" Type="http://schemas.openxmlformats.org/officeDocument/2006/relationships/image" Target="../media/image92.wmf"/><Relationship Id="rId31" Type="http://schemas.openxmlformats.org/officeDocument/2006/relationships/oleObject" Target="../embeddings/oleObject88.bin"/><Relationship Id="rId30" Type="http://schemas.openxmlformats.org/officeDocument/2006/relationships/image" Target="../media/image91.wmf"/><Relationship Id="rId3" Type="http://schemas.openxmlformats.org/officeDocument/2006/relationships/oleObject" Target="../embeddings/oleObject74.bin"/><Relationship Id="rId29" Type="http://schemas.openxmlformats.org/officeDocument/2006/relationships/oleObject" Target="../embeddings/oleObject87.bin"/><Relationship Id="rId28" Type="http://schemas.openxmlformats.org/officeDocument/2006/relationships/image" Target="../media/image90.emf"/><Relationship Id="rId27" Type="http://schemas.openxmlformats.org/officeDocument/2006/relationships/oleObject" Target="../embeddings/oleObject86.bin"/><Relationship Id="rId26" Type="http://schemas.openxmlformats.org/officeDocument/2006/relationships/image" Target="../media/image89.wmf"/><Relationship Id="rId25" Type="http://schemas.openxmlformats.org/officeDocument/2006/relationships/oleObject" Target="../embeddings/oleObject85.bin"/><Relationship Id="rId24" Type="http://schemas.openxmlformats.org/officeDocument/2006/relationships/image" Target="../media/image88.wmf"/><Relationship Id="rId23" Type="http://schemas.openxmlformats.org/officeDocument/2006/relationships/oleObject" Target="../embeddings/oleObject84.bin"/><Relationship Id="rId22" Type="http://schemas.openxmlformats.org/officeDocument/2006/relationships/image" Target="../media/image87.emf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86.wmf"/><Relationship Id="rId2" Type="http://schemas.openxmlformats.org/officeDocument/2006/relationships/image" Target="../media/image77.e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85.e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84.e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83.e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82.e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81.emf"/><Relationship Id="rId1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8.e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6.emf"/><Relationship Id="rId34" Type="http://schemas.openxmlformats.org/officeDocument/2006/relationships/vmlDrawing" Target="../drawings/vmlDrawing9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10.emf"/><Relationship Id="rId31" Type="http://schemas.openxmlformats.org/officeDocument/2006/relationships/oleObject" Target="../embeddings/oleObject106.bin"/><Relationship Id="rId30" Type="http://schemas.openxmlformats.org/officeDocument/2006/relationships/image" Target="../media/image109.emf"/><Relationship Id="rId3" Type="http://schemas.openxmlformats.org/officeDocument/2006/relationships/oleObject" Target="../embeddings/oleObject92.bin"/><Relationship Id="rId29" Type="http://schemas.openxmlformats.org/officeDocument/2006/relationships/oleObject" Target="../embeddings/oleObject105.bin"/><Relationship Id="rId28" Type="http://schemas.openxmlformats.org/officeDocument/2006/relationships/image" Target="../media/image108.emf"/><Relationship Id="rId27" Type="http://schemas.openxmlformats.org/officeDocument/2006/relationships/oleObject" Target="../embeddings/oleObject104.bin"/><Relationship Id="rId26" Type="http://schemas.openxmlformats.org/officeDocument/2006/relationships/image" Target="../media/image107.emf"/><Relationship Id="rId25" Type="http://schemas.openxmlformats.org/officeDocument/2006/relationships/oleObject" Target="../embeddings/oleObject103.bin"/><Relationship Id="rId24" Type="http://schemas.openxmlformats.org/officeDocument/2006/relationships/image" Target="../media/image106.emf"/><Relationship Id="rId23" Type="http://schemas.openxmlformats.org/officeDocument/2006/relationships/oleObject" Target="../embeddings/oleObject102.bin"/><Relationship Id="rId22" Type="http://schemas.openxmlformats.org/officeDocument/2006/relationships/image" Target="../media/image105.emf"/><Relationship Id="rId21" Type="http://schemas.openxmlformats.org/officeDocument/2006/relationships/oleObject" Target="../embeddings/oleObject101.bin"/><Relationship Id="rId20" Type="http://schemas.openxmlformats.org/officeDocument/2006/relationships/image" Target="../media/image104.emf"/><Relationship Id="rId2" Type="http://schemas.openxmlformats.org/officeDocument/2006/relationships/image" Target="../media/image95.e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103.e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102.e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101.e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100.e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99.emf"/><Relationship Id="rId1" Type="http://schemas.openxmlformats.org/officeDocument/2006/relationships/oleObject" Target="../embeddings/oleObject9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14.e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09.bin"/><Relationship Id="rId44" Type="http://schemas.openxmlformats.org/officeDocument/2006/relationships/vmlDrawing" Target="../drawings/vmlDrawing10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31.emf"/><Relationship Id="rId41" Type="http://schemas.openxmlformats.org/officeDocument/2006/relationships/oleObject" Target="../embeddings/oleObject127.bin"/><Relationship Id="rId40" Type="http://schemas.openxmlformats.org/officeDocument/2006/relationships/image" Target="../media/image130.wmf"/><Relationship Id="rId4" Type="http://schemas.openxmlformats.org/officeDocument/2006/relationships/image" Target="../media/image112.emf"/><Relationship Id="rId39" Type="http://schemas.openxmlformats.org/officeDocument/2006/relationships/oleObject" Target="../embeddings/oleObject126.bin"/><Relationship Id="rId38" Type="http://schemas.openxmlformats.org/officeDocument/2006/relationships/image" Target="../media/image129.emf"/><Relationship Id="rId37" Type="http://schemas.openxmlformats.org/officeDocument/2006/relationships/oleObject" Target="../embeddings/oleObject125.bin"/><Relationship Id="rId36" Type="http://schemas.openxmlformats.org/officeDocument/2006/relationships/image" Target="../media/image128.emf"/><Relationship Id="rId35" Type="http://schemas.openxmlformats.org/officeDocument/2006/relationships/oleObject" Target="../embeddings/oleObject124.bin"/><Relationship Id="rId34" Type="http://schemas.openxmlformats.org/officeDocument/2006/relationships/image" Target="../media/image127.emf"/><Relationship Id="rId33" Type="http://schemas.openxmlformats.org/officeDocument/2006/relationships/oleObject" Target="../embeddings/oleObject123.bin"/><Relationship Id="rId32" Type="http://schemas.openxmlformats.org/officeDocument/2006/relationships/image" Target="../media/image126.emf"/><Relationship Id="rId31" Type="http://schemas.openxmlformats.org/officeDocument/2006/relationships/oleObject" Target="../embeddings/oleObject122.bin"/><Relationship Id="rId30" Type="http://schemas.openxmlformats.org/officeDocument/2006/relationships/image" Target="../media/image125.emf"/><Relationship Id="rId3" Type="http://schemas.openxmlformats.org/officeDocument/2006/relationships/oleObject" Target="../embeddings/oleObject108.bin"/><Relationship Id="rId29" Type="http://schemas.openxmlformats.org/officeDocument/2006/relationships/oleObject" Target="../embeddings/oleObject121.bin"/><Relationship Id="rId28" Type="http://schemas.openxmlformats.org/officeDocument/2006/relationships/image" Target="../media/image124.emf"/><Relationship Id="rId27" Type="http://schemas.openxmlformats.org/officeDocument/2006/relationships/oleObject" Target="../embeddings/oleObject120.bin"/><Relationship Id="rId26" Type="http://schemas.openxmlformats.org/officeDocument/2006/relationships/image" Target="../media/image123.emf"/><Relationship Id="rId25" Type="http://schemas.openxmlformats.org/officeDocument/2006/relationships/oleObject" Target="../embeddings/oleObject119.bin"/><Relationship Id="rId24" Type="http://schemas.openxmlformats.org/officeDocument/2006/relationships/image" Target="../media/image122.emf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121.e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120.emf"/><Relationship Id="rId2" Type="http://schemas.openxmlformats.org/officeDocument/2006/relationships/image" Target="../media/image111.e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119.e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118.e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117.e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16.e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15.emf"/><Relationship Id="rId1" Type="http://schemas.openxmlformats.org/officeDocument/2006/relationships/oleObject" Target="../embeddings/oleObject10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35.e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34.e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33.emf"/><Relationship Id="rId3" Type="http://schemas.openxmlformats.org/officeDocument/2006/relationships/oleObject" Target="../embeddings/oleObject129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2.emf"/><Relationship Id="rId21" Type="http://schemas.openxmlformats.org/officeDocument/2006/relationships/oleObject" Target="../embeddings/oleObject138.bin"/><Relationship Id="rId20" Type="http://schemas.openxmlformats.org/officeDocument/2006/relationships/image" Target="../media/image141.emf"/><Relationship Id="rId2" Type="http://schemas.openxmlformats.org/officeDocument/2006/relationships/image" Target="../media/image132.emf"/><Relationship Id="rId19" Type="http://schemas.openxmlformats.org/officeDocument/2006/relationships/oleObject" Target="../embeddings/oleObject137.bin"/><Relationship Id="rId18" Type="http://schemas.openxmlformats.org/officeDocument/2006/relationships/image" Target="../media/image140.emf"/><Relationship Id="rId17" Type="http://schemas.openxmlformats.org/officeDocument/2006/relationships/oleObject" Target="../embeddings/oleObject136.bin"/><Relationship Id="rId16" Type="http://schemas.openxmlformats.org/officeDocument/2006/relationships/image" Target="../media/image139.e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138.e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137.e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136.emf"/><Relationship Id="rId1" Type="http://schemas.openxmlformats.org/officeDocument/2006/relationships/oleObject" Target="../embeddings/oleObject12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46.e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45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4.emf"/><Relationship Id="rId3" Type="http://schemas.openxmlformats.org/officeDocument/2006/relationships/oleObject" Target="../embeddings/oleObject140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52.emf"/><Relationship Id="rId2" Type="http://schemas.openxmlformats.org/officeDocument/2006/relationships/image" Target="../media/image143.e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51.e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50.e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49.e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48.e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47.emf"/><Relationship Id="rId1" Type="http://schemas.openxmlformats.org/officeDocument/2006/relationships/oleObject" Target="../embeddings/oleObject13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57.e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5.e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54.emf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4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e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9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196975"/>
            <a:ext cx="7469188" cy="461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_GB2312" pitchFamily="49" charset="-122"/>
                <a:ea typeface="宋体" panose="02010600030101010101" pitchFamily="2" charset="-122"/>
                <a:cs typeface="+mn-cs"/>
              </a:rPr>
              <a:t>特征值与特征向量的概念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_GB2312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Text Box 4"/>
          <p:cNvSpPr txBox="1"/>
          <p:nvPr/>
        </p:nvSpPr>
        <p:spPr>
          <a:xfrm>
            <a:off x="0" y="1916113"/>
            <a:ext cx="9144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定义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/>
              <a:t>设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为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</a:t>
            </a:r>
            <a:r>
              <a:rPr lang="en-US" altLang="zh-CN" sz="2400" dirty="0"/>
              <a:t>,</a:t>
            </a:r>
            <a:r>
              <a:rPr lang="zh-CN" altLang="en-US" sz="2400" dirty="0"/>
              <a:t>如果数 </a:t>
            </a:r>
            <a:r>
              <a:rPr lang="en-US" altLang="zh-CN" sz="2400" i="1" dirty="0"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solidFill>
                  <a:schemeClr val="folHlink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和 </a:t>
            </a:r>
            <a:r>
              <a:rPr lang="en-US" altLang="zh-CN" sz="2400" i="1" dirty="0"/>
              <a:t>n </a:t>
            </a:r>
            <a:r>
              <a:rPr lang="zh-CN" altLang="en-US" sz="2400" dirty="0"/>
              <a:t>维非零列向量</a:t>
            </a:r>
            <a:r>
              <a:rPr lang="en-US" altLang="zh-CN" sz="2400" b="1" i="1" dirty="0"/>
              <a:t>x</a:t>
            </a:r>
            <a:r>
              <a:rPr lang="en-US" altLang="zh-CN" sz="2400" dirty="0"/>
              <a:t>,</a:t>
            </a:r>
            <a:r>
              <a:rPr lang="zh-CN" altLang="en-US" sz="2400" dirty="0"/>
              <a:t>使关系式</a:t>
            </a:r>
            <a:endParaRPr lang="zh-CN" altLang="en-US" sz="2400" dirty="0"/>
          </a:p>
        </p:txBody>
      </p:sp>
      <p:sp>
        <p:nvSpPr>
          <p:cNvPr id="3078" name="Text Box 6"/>
          <p:cNvSpPr txBox="1"/>
          <p:nvPr/>
        </p:nvSpPr>
        <p:spPr>
          <a:xfrm>
            <a:off x="49213" y="3479800"/>
            <a:ext cx="8991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/>
              <a:t>成立</a:t>
            </a:r>
            <a:r>
              <a:rPr lang="en-US" altLang="zh-CN" sz="2400" dirty="0"/>
              <a:t>,</a:t>
            </a:r>
            <a:r>
              <a:rPr lang="zh-CN" altLang="en-US" sz="2400" dirty="0"/>
              <a:t>那么</a:t>
            </a:r>
            <a:r>
              <a:rPr lang="en-US" altLang="zh-CN" sz="2400" dirty="0"/>
              <a:t>,</a:t>
            </a:r>
            <a:r>
              <a:rPr lang="zh-CN" altLang="en-US" sz="2400" dirty="0"/>
              <a:t>称数</a:t>
            </a:r>
            <a:r>
              <a:rPr lang="en-US" altLang="zh-CN" sz="2400" i="1" dirty="0">
                <a:cs typeface="Times New Roman" panose="02020603050405020304" pitchFamily="18" charset="0"/>
              </a:rPr>
              <a:t>λ</a:t>
            </a:r>
            <a:r>
              <a:rPr lang="zh-CN" altLang="en-US" sz="2400" dirty="0"/>
              <a:t>为方阵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特征值</a:t>
            </a:r>
            <a:r>
              <a:rPr lang="en-US" altLang="zh-CN" sz="2400" dirty="0"/>
              <a:t>,</a:t>
            </a:r>
            <a:r>
              <a:rPr lang="zh-CN" altLang="en-US" sz="2400" dirty="0"/>
              <a:t>非零向量</a:t>
            </a:r>
            <a:r>
              <a:rPr lang="en-US" altLang="zh-CN" sz="2400" b="1" i="1" dirty="0"/>
              <a:t>x</a:t>
            </a:r>
            <a:r>
              <a:rPr lang="zh-CN" altLang="en-US" sz="2400" dirty="0"/>
              <a:t>称为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的对应于特征值</a:t>
            </a:r>
            <a:r>
              <a:rPr lang="en-US" altLang="zh-CN" sz="2400" i="1" dirty="0"/>
              <a:t>λ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特征向量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3079" name="Text Box 7"/>
          <p:cNvSpPr txBox="1"/>
          <p:nvPr/>
        </p:nvSpPr>
        <p:spPr>
          <a:xfrm>
            <a:off x="50800" y="4724400"/>
            <a:ext cx="9040813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注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）也可以写成            </a:t>
            </a:r>
            <a:endParaRPr lang="en-US" altLang="zh-CN" sz="2400" dirty="0"/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/>
              <a:t>       (</a:t>
            </a:r>
            <a:r>
              <a:rPr lang="en-US" altLang="zh-CN" sz="2400" i="1" dirty="0"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/>
              <a:t>E</a:t>
            </a:r>
            <a:r>
              <a:rPr lang="zh-CN" altLang="en-US" sz="2400" dirty="0"/>
              <a:t>－</a:t>
            </a:r>
            <a:r>
              <a:rPr lang="en-US" altLang="zh-CN" sz="2400" b="1" i="1" dirty="0"/>
              <a:t>A </a:t>
            </a:r>
            <a:r>
              <a:rPr lang="en-US" altLang="zh-CN" sz="2400" dirty="0"/>
              <a:t>) </a:t>
            </a:r>
            <a:r>
              <a:rPr lang="en-US" altLang="zh-CN" sz="2400" b="1" i="1" dirty="0"/>
              <a:t>x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0</a:t>
            </a:r>
            <a:r>
              <a:rPr lang="en-US" altLang="zh-CN" sz="2400" dirty="0"/>
              <a:t>                   (2)</a:t>
            </a:r>
            <a:endParaRPr lang="en-US" altLang="zh-CN" sz="2400" dirty="0"/>
          </a:p>
        </p:txBody>
      </p:sp>
      <p:sp>
        <p:nvSpPr>
          <p:cNvPr id="3080" name="Text Box 8"/>
          <p:cNvSpPr txBox="1"/>
          <p:nvPr/>
        </p:nvSpPr>
        <p:spPr>
          <a:xfrm>
            <a:off x="6732588" y="262255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仿宋_GB2312" pitchFamily="49" charset="-122"/>
              </a:rPr>
              <a:t>  (1)</a:t>
            </a:r>
            <a:endParaRPr lang="en-US" altLang="zh-CN" sz="2400" dirty="0">
              <a:latin typeface="仿宋_GB2312" pitchFamily="49" charset="-122"/>
            </a:endParaRPr>
          </a:p>
        </p:txBody>
      </p:sp>
      <p:sp>
        <p:nvSpPr>
          <p:cNvPr id="14343" name="Text Box 10"/>
          <p:cNvSpPr txBox="1"/>
          <p:nvPr/>
        </p:nvSpPr>
        <p:spPr>
          <a:xfrm>
            <a:off x="563563" y="296863"/>
            <a:ext cx="64897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§</a:t>
            </a:r>
            <a:r>
              <a:rPr lang="en-US" altLang="zh-CN" b="1" dirty="0">
                <a:solidFill>
                  <a:srgbClr val="FF0000"/>
                </a:solidFill>
              </a:rPr>
              <a:t>1  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矩阵的特征值与特征向量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83" name="Rectangle 11"/>
          <p:cNvSpPr/>
          <p:nvPr/>
        </p:nvSpPr>
        <p:spPr>
          <a:xfrm>
            <a:off x="2247900" y="2673350"/>
            <a:ext cx="18923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i="1" dirty="0"/>
              <a:t>Ax</a:t>
            </a:r>
            <a:r>
              <a:rPr lang="en-US" altLang="zh-CN" sz="2400" i="1" dirty="0"/>
              <a:t> =λ</a:t>
            </a:r>
            <a:r>
              <a:rPr lang="en-US" altLang="zh-CN" sz="2400" b="1" i="1" dirty="0"/>
              <a:t>x</a:t>
            </a:r>
            <a:endParaRPr lang="en-US" altLang="zh-CN" sz="2400" b="1" i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76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3079" grpId="0"/>
      <p:bldP spid="3080" grpId="0"/>
      <p:bldP spid="30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7212" name="Group 44"/>
          <p:cNvGrpSpPr/>
          <p:nvPr/>
        </p:nvGrpSpPr>
        <p:grpSpPr>
          <a:xfrm>
            <a:off x="193675" y="147638"/>
            <a:ext cx="1860550" cy="457200"/>
            <a:chOff x="518" y="2522"/>
            <a:chExt cx="1172" cy="288"/>
          </a:xfrm>
        </p:grpSpPr>
        <p:sp>
          <p:nvSpPr>
            <p:cNvPr id="23605" name="Text Box 29"/>
            <p:cNvSpPr txBox="1"/>
            <p:nvPr/>
          </p:nvSpPr>
          <p:spPr>
            <a:xfrm>
              <a:off x="518" y="2522"/>
              <a:ext cx="11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当          时，</a:t>
              </a:r>
              <a:endParaRPr lang="zh-CN" altLang="en-US" sz="2400" b="1" dirty="0"/>
            </a:p>
          </p:txBody>
        </p:sp>
        <p:graphicFrame>
          <p:nvGraphicFramePr>
            <p:cNvPr id="23606" name="Object 30"/>
            <p:cNvGraphicFramePr>
              <a:graphicFrameLocks noChangeAspect="1"/>
            </p:cNvGraphicFramePr>
            <p:nvPr/>
          </p:nvGraphicFramePr>
          <p:xfrm>
            <a:off x="768" y="2544"/>
            <a:ext cx="46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" imgW="508000" imgH="241300" progId="Equation.3">
                    <p:embed/>
                  </p:oleObj>
                </mc:Choice>
                <mc:Fallback>
                  <p:oleObj name="" r:id="rId1" imgW="508000" imgH="2413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2544"/>
                          <a:ext cx="468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9" name="Text Box 31"/>
          <p:cNvSpPr txBox="1"/>
          <p:nvPr/>
        </p:nvSpPr>
        <p:spPr>
          <a:xfrm>
            <a:off x="1946275" y="127000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对应的特征向量应满足方程</a:t>
            </a:r>
            <a:endParaRPr lang="zh-CN" altLang="en-US" sz="2400" b="1" dirty="0"/>
          </a:p>
        </p:txBody>
      </p:sp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914400" y="739775"/>
          <a:ext cx="26543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1943100" imgH="558800" progId="Equation.3">
                  <p:embed/>
                </p:oleObj>
              </mc:Choice>
              <mc:Fallback>
                <p:oleObj name="" r:id="rId3" imgW="1943100" imgH="5588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739775"/>
                        <a:ext cx="265430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Text Box 33"/>
          <p:cNvSpPr txBox="1"/>
          <p:nvPr/>
        </p:nvSpPr>
        <p:spPr>
          <a:xfrm>
            <a:off x="158750" y="15716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得</a:t>
            </a:r>
            <a:endParaRPr lang="zh-CN" altLang="en-US" sz="2400" b="1" dirty="0"/>
          </a:p>
        </p:txBody>
      </p:sp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838200" y="1600200"/>
          <a:ext cx="901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5" imgW="622300" imgH="241300" progId="Equation.3">
                  <p:embed/>
                </p:oleObj>
              </mc:Choice>
              <mc:Fallback>
                <p:oleObj name="" r:id="rId5" imgW="622300" imgH="2413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1600200"/>
                        <a:ext cx="9017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5" name="Object 47"/>
          <p:cNvGraphicFramePr>
            <a:graphicFrameLocks noChangeAspect="1"/>
          </p:cNvGraphicFramePr>
          <p:nvPr/>
        </p:nvGraphicFramePr>
        <p:xfrm>
          <a:off x="5772150" y="179388"/>
          <a:ext cx="17764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7" imgW="939165" imgH="203200" progId="Equation.3">
                  <p:embed/>
                </p:oleObj>
              </mc:Choice>
              <mc:Fallback>
                <p:oleObj name="" r:id="rId7" imgW="939165" imgH="2032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2150" y="179388"/>
                        <a:ext cx="1776413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6" name="Text Box 48"/>
          <p:cNvSpPr txBox="1"/>
          <p:nvPr/>
        </p:nvSpPr>
        <p:spPr>
          <a:xfrm>
            <a:off x="212725" y="8429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即</a:t>
            </a:r>
            <a:endParaRPr lang="zh-CN" altLang="en-US" sz="2400" b="1" dirty="0"/>
          </a:p>
        </p:txBody>
      </p:sp>
      <p:grpSp>
        <p:nvGrpSpPr>
          <p:cNvPr id="7217" name="Group 49"/>
          <p:cNvGrpSpPr/>
          <p:nvPr/>
        </p:nvGrpSpPr>
        <p:grpSpPr>
          <a:xfrm>
            <a:off x="247650" y="2128838"/>
            <a:ext cx="1555750" cy="457200"/>
            <a:chOff x="288" y="131"/>
            <a:chExt cx="980" cy="288"/>
          </a:xfrm>
        </p:grpSpPr>
        <p:sp>
          <p:nvSpPr>
            <p:cNvPr id="23603" name="Text Box 50"/>
            <p:cNvSpPr txBox="1"/>
            <p:nvPr/>
          </p:nvSpPr>
          <p:spPr>
            <a:xfrm>
              <a:off x="288" y="131"/>
              <a:ext cx="9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取          ，</a:t>
              </a:r>
              <a:endParaRPr lang="zh-CN" altLang="en-US" sz="2400" b="1" dirty="0"/>
            </a:p>
          </p:txBody>
        </p:sp>
        <p:graphicFrame>
          <p:nvGraphicFramePr>
            <p:cNvPr id="23604" name="Object 51"/>
            <p:cNvGraphicFramePr>
              <a:graphicFrameLocks noChangeAspect="1"/>
            </p:cNvGraphicFramePr>
            <p:nvPr/>
          </p:nvGraphicFramePr>
          <p:xfrm>
            <a:off x="538" y="166"/>
            <a:ext cx="42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9" imgW="457200" imgH="241300" progId="Equation.3">
                    <p:embed/>
                  </p:oleObj>
                </mc:Choice>
                <mc:Fallback>
                  <p:oleObj name="" r:id="rId9" imgW="457200" imgH="2413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8" y="166"/>
                          <a:ext cx="425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20" name="Group 52"/>
          <p:cNvGrpSpPr/>
          <p:nvPr/>
        </p:nvGrpSpPr>
        <p:grpSpPr>
          <a:xfrm>
            <a:off x="1771650" y="2149475"/>
            <a:ext cx="1555750" cy="457200"/>
            <a:chOff x="1248" y="144"/>
            <a:chExt cx="980" cy="288"/>
          </a:xfrm>
        </p:grpSpPr>
        <p:sp>
          <p:nvSpPr>
            <p:cNvPr id="23601" name="Text Box 53"/>
            <p:cNvSpPr txBox="1"/>
            <p:nvPr/>
          </p:nvSpPr>
          <p:spPr>
            <a:xfrm>
              <a:off x="1248" y="144"/>
              <a:ext cx="9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则          ，</a:t>
              </a:r>
              <a:endParaRPr lang="zh-CN" altLang="en-US" sz="2400" b="1" dirty="0"/>
            </a:p>
          </p:txBody>
        </p:sp>
        <p:graphicFrame>
          <p:nvGraphicFramePr>
            <p:cNvPr id="23602" name="Object 54"/>
            <p:cNvGraphicFramePr>
              <a:graphicFrameLocks noChangeAspect="1"/>
            </p:cNvGraphicFramePr>
            <p:nvPr/>
          </p:nvGraphicFramePr>
          <p:xfrm>
            <a:off x="1498" y="166"/>
            <a:ext cx="45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11" imgW="495300" imgH="241300" progId="Equation.3">
                    <p:embed/>
                  </p:oleObj>
                </mc:Choice>
                <mc:Fallback>
                  <p:oleObj name="" r:id="rId11" imgW="495300" imgH="24130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98" y="166"/>
                          <a:ext cx="453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23" name="Group 55"/>
          <p:cNvGrpSpPr/>
          <p:nvPr/>
        </p:nvGrpSpPr>
        <p:grpSpPr>
          <a:xfrm>
            <a:off x="3082925" y="2032000"/>
            <a:ext cx="4479925" cy="803275"/>
            <a:chOff x="2074" y="70"/>
            <a:chExt cx="2822" cy="506"/>
          </a:xfrm>
        </p:grpSpPr>
        <p:sp>
          <p:nvSpPr>
            <p:cNvPr id="23599" name="Text Box 56"/>
            <p:cNvSpPr txBox="1"/>
            <p:nvPr/>
          </p:nvSpPr>
          <p:spPr>
            <a:xfrm>
              <a:off x="2074" y="131"/>
              <a:ext cx="22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即所求的特征向量可取为</a:t>
              </a:r>
              <a:endParaRPr lang="zh-CN" altLang="en-US" sz="2400" b="1" dirty="0"/>
            </a:p>
          </p:txBody>
        </p:sp>
        <p:graphicFrame>
          <p:nvGraphicFramePr>
            <p:cNvPr id="23600" name="Object 57"/>
            <p:cNvGraphicFramePr>
              <a:graphicFrameLocks noChangeAspect="1"/>
            </p:cNvGraphicFramePr>
            <p:nvPr/>
          </p:nvGraphicFramePr>
          <p:xfrm>
            <a:off x="4272" y="70"/>
            <a:ext cx="624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13" imgW="698500" imgH="558800" progId="Equation.3">
                    <p:embed/>
                  </p:oleObj>
                </mc:Choice>
                <mc:Fallback>
                  <p:oleObj name="" r:id="rId13" imgW="698500" imgH="5588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70"/>
                          <a:ext cx="624" cy="5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26" name="Object 58"/>
          <p:cNvGraphicFramePr>
            <a:graphicFrameLocks noChangeAspect="1"/>
          </p:cNvGraphicFramePr>
          <p:nvPr/>
        </p:nvGraphicFramePr>
        <p:xfrm>
          <a:off x="914400" y="3486150"/>
          <a:ext cx="26543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43100" imgH="558800" progId="Equation.3">
                  <p:embed/>
                </p:oleObj>
              </mc:Choice>
              <mc:Fallback>
                <p:oleObj name="" r:id="rId15" imgW="1943100" imgH="5588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3486150"/>
                        <a:ext cx="265430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27" name="Group 59"/>
          <p:cNvGrpSpPr/>
          <p:nvPr/>
        </p:nvGrpSpPr>
        <p:grpSpPr>
          <a:xfrm>
            <a:off x="822325" y="2873375"/>
            <a:ext cx="1936750" cy="457200"/>
            <a:chOff x="518" y="480"/>
            <a:chExt cx="1220" cy="288"/>
          </a:xfrm>
        </p:grpSpPr>
        <p:sp>
          <p:nvSpPr>
            <p:cNvPr id="23597" name="Text Box 60"/>
            <p:cNvSpPr txBox="1"/>
            <p:nvPr/>
          </p:nvSpPr>
          <p:spPr>
            <a:xfrm>
              <a:off x="518" y="480"/>
              <a:ext cx="12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当           时，</a:t>
              </a:r>
              <a:endParaRPr lang="zh-CN" altLang="en-US" sz="2400" b="1" dirty="0"/>
            </a:p>
          </p:txBody>
        </p:sp>
        <p:graphicFrame>
          <p:nvGraphicFramePr>
            <p:cNvPr id="23598" name="Object 61"/>
            <p:cNvGraphicFramePr>
              <a:graphicFrameLocks noChangeAspect="1"/>
            </p:cNvGraphicFramePr>
            <p:nvPr/>
          </p:nvGraphicFramePr>
          <p:xfrm>
            <a:off x="768" y="515"/>
            <a:ext cx="49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7" imgW="546100" imgH="241300" progId="Equation.3">
                    <p:embed/>
                  </p:oleObj>
                </mc:Choice>
                <mc:Fallback>
                  <p:oleObj name="" r:id="rId17" imgW="546100" imgH="2413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515"/>
                          <a:ext cx="496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30" name="Group 62"/>
          <p:cNvGrpSpPr/>
          <p:nvPr/>
        </p:nvGrpSpPr>
        <p:grpSpPr>
          <a:xfrm>
            <a:off x="533400" y="4370388"/>
            <a:ext cx="1758950" cy="457200"/>
            <a:chOff x="518" y="1357"/>
            <a:chExt cx="1108" cy="288"/>
          </a:xfrm>
        </p:grpSpPr>
        <p:sp>
          <p:nvSpPr>
            <p:cNvPr id="23595" name="Text Box 63"/>
            <p:cNvSpPr txBox="1"/>
            <p:nvPr/>
          </p:nvSpPr>
          <p:spPr>
            <a:xfrm>
              <a:off x="518" y="1357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解得</a:t>
              </a:r>
              <a:endParaRPr lang="zh-CN" altLang="en-US" sz="2400" b="1" dirty="0"/>
            </a:p>
          </p:txBody>
        </p:sp>
        <p:graphicFrame>
          <p:nvGraphicFramePr>
            <p:cNvPr id="23596" name="Object 64"/>
            <p:cNvGraphicFramePr>
              <a:graphicFrameLocks noChangeAspect="1"/>
            </p:cNvGraphicFramePr>
            <p:nvPr/>
          </p:nvGraphicFramePr>
          <p:xfrm>
            <a:off x="958" y="1392"/>
            <a:ext cx="66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9" imgW="749300" imgH="241300" progId="Equation.3">
                    <p:embed/>
                  </p:oleObj>
                </mc:Choice>
                <mc:Fallback>
                  <p:oleObj name="" r:id="rId19" imgW="749300" imgH="24130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58" y="1392"/>
                          <a:ext cx="668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33" name="Text Box 65"/>
          <p:cNvSpPr txBox="1"/>
          <p:nvPr/>
        </p:nvSpPr>
        <p:spPr>
          <a:xfrm>
            <a:off x="2301875" y="4349750"/>
            <a:ext cx="353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所对应的特征向量可取为</a:t>
            </a:r>
            <a:endParaRPr lang="zh-CN" altLang="en-US" sz="2400" b="1" dirty="0"/>
          </a:p>
        </p:txBody>
      </p:sp>
      <p:graphicFrame>
        <p:nvGraphicFramePr>
          <p:cNvPr id="7234" name="Object 66"/>
          <p:cNvGraphicFramePr>
            <a:graphicFrameLocks noChangeAspect="1"/>
          </p:cNvGraphicFramePr>
          <p:nvPr/>
        </p:nvGraphicFramePr>
        <p:xfrm>
          <a:off x="5791200" y="4217988"/>
          <a:ext cx="11906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21" imgW="850900" imgH="558800" progId="Equation.3">
                  <p:embed/>
                </p:oleObj>
              </mc:Choice>
              <mc:Fallback>
                <p:oleObj name="" r:id="rId21" imgW="850900" imgH="558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4217988"/>
                        <a:ext cx="119062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5" name="Text Box 67"/>
          <p:cNvSpPr txBox="1"/>
          <p:nvPr/>
        </p:nvSpPr>
        <p:spPr>
          <a:xfrm>
            <a:off x="0" y="5075238"/>
            <a:ext cx="3790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注： </a:t>
            </a:r>
            <a:r>
              <a:rPr lang="zh-CN" altLang="en-US" sz="2400" b="1" dirty="0"/>
              <a:t>由上面的例子可知，</a:t>
            </a:r>
            <a:endParaRPr lang="zh-CN" altLang="en-US" sz="2400" b="1" dirty="0"/>
          </a:p>
        </p:txBody>
      </p:sp>
      <p:grpSp>
        <p:nvGrpSpPr>
          <p:cNvPr id="7236" name="Group 68"/>
          <p:cNvGrpSpPr/>
          <p:nvPr/>
        </p:nvGrpSpPr>
        <p:grpSpPr>
          <a:xfrm>
            <a:off x="3622675" y="5095875"/>
            <a:ext cx="5264150" cy="457200"/>
            <a:chOff x="2256" y="2234"/>
            <a:chExt cx="3316" cy="288"/>
          </a:xfrm>
        </p:grpSpPr>
        <p:sp>
          <p:nvSpPr>
            <p:cNvPr id="23592" name="Text Box 69"/>
            <p:cNvSpPr txBox="1"/>
            <p:nvPr/>
          </p:nvSpPr>
          <p:spPr>
            <a:xfrm>
              <a:off x="2256" y="2234"/>
              <a:ext cx="3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若      是矩阵 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对应于特征值    的特征</a:t>
              </a:r>
              <a:endParaRPr lang="en-US" altLang="zh-CN" sz="2400" b="1" dirty="0"/>
            </a:p>
          </p:txBody>
        </p:sp>
        <p:graphicFrame>
          <p:nvGraphicFramePr>
            <p:cNvPr id="23593" name="Object 70"/>
            <p:cNvGraphicFramePr>
              <a:graphicFrameLocks noChangeAspect="1"/>
            </p:cNvGraphicFramePr>
            <p:nvPr/>
          </p:nvGraphicFramePr>
          <p:xfrm>
            <a:off x="2538" y="2256"/>
            <a:ext cx="1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23" imgW="190500" imgH="254000" progId="Equation.3">
                    <p:embed/>
                  </p:oleObj>
                </mc:Choice>
                <mc:Fallback>
                  <p:oleObj name="" r:id="rId23" imgW="190500" imgH="2540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8" y="2256"/>
                          <a:ext cx="198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4" name="Object 71"/>
            <p:cNvGraphicFramePr>
              <a:graphicFrameLocks noChangeAspect="1"/>
            </p:cNvGraphicFramePr>
            <p:nvPr/>
          </p:nvGraphicFramePr>
          <p:xfrm>
            <a:off x="4752" y="2256"/>
            <a:ext cx="18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25" imgW="165100" imgH="254000" progId="Equation.3">
                    <p:embed/>
                  </p:oleObj>
                </mc:Choice>
                <mc:Fallback>
                  <p:oleObj name="" r:id="rId25" imgW="165100" imgH="2540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52" y="2256"/>
                          <a:ext cx="183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40" name="Text Box 72"/>
          <p:cNvSpPr txBox="1"/>
          <p:nvPr/>
        </p:nvSpPr>
        <p:spPr>
          <a:xfrm>
            <a:off x="136525" y="5554663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向量，</a:t>
            </a:r>
            <a:endParaRPr lang="zh-CN" altLang="en-US" sz="2400" b="1" dirty="0"/>
          </a:p>
        </p:txBody>
      </p:sp>
      <p:grpSp>
        <p:nvGrpSpPr>
          <p:cNvPr id="7241" name="Group 73"/>
          <p:cNvGrpSpPr/>
          <p:nvPr/>
        </p:nvGrpSpPr>
        <p:grpSpPr>
          <a:xfrm>
            <a:off x="1127125" y="5554663"/>
            <a:ext cx="5492750" cy="477837"/>
            <a:chOff x="710" y="2496"/>
            <a:chExt cx="3460" cy="301"/>
          </a:xfrm>
        </p:grpSpPr>
        <p:sp>
          <p:nvSpPr>
            <p:cNvPr id="23589" name="Text Box 74"/>
            <p:cNvSpPr txBox="1"/>
            <p:nvPr/>
          </p:nvSpPr>
          <p:spPr>
            <a:xfrm>
              <a:off x="710" y="2509"/>
              <a:ext cx="3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则 </a:t>
              </a:r>
              <a:r>
                <a:rPr lang="en-US" altLang="zh-CN" sz="2400" b="1" i="1" dirty="0"/>
                <a:t>k</a:t>
              </a:r>
              <a:r>
                <a:rPr lang="en-US" altLang="zh-CN" sz="2400" b="1" dirty="0"/>
                <a:t>     (</a:t>
              </a:r>
              <a:r>
                <a:rPr lang="en-US" altLang="zh-CN" sz="2400" b="1" i="1" dirty="0"/>
                <a:t>k</a:t>
              </a:r>
              <a:r>
                <a:rPr lang="en-US" altLang="zh-CN" sz="2400" b="1" dirty="0"/>
                <a:t>≠0) </a:t>
              </a:r>
              <a:r>
                <a:rPr lang="zh-CN" altLang="en-US" sz="2400" b="1" dirty="0"/>
                <a:t>也是对应于    的特征向量. </a:t>
              </a:r>
              <a:endParaRPr lang="zh-CN" altLang="en-US" sz="2400" b="1" dirty="0"/>
            </a:p>
          </p:txBody>
        </p:sp>
        <p:graphicFrame>
          <p:nvGraphicFramePr>
            <p:cNvPr id="23590" name="Object 75"/>
            <p:cNvGraphicFramePr>
              <a:graphicFrameLocks noChangeAspect="1"/>
            </p:cNvGraphicFramePr>
            <p:nvPr/>
          </p:nvGraphicFramePr>
          <p:xfrm>
            <a:off x="1098" y="2496"/>
            <a:ext cx="1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27" imgW="190500" imgH="254000" progId="Equation.3">
                    <p:embed/>
                  </p:oleObj>
                </mc:Choice>
                <mc:Fallback>
                  <p:oleObj name="" r:id="rId27" imgW="190500" imgH="2540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98" y="2496"/>
                          <a:ext cx="198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76"/>
            <p:cNvGraphicFramePr>
              <a:graphicFrameLocks noChangeAspect="1"/>
            </p:cNvGraphicFramePr>
            <p:nvPr/>
          </p:nvGraphicFramePr>
          <p:xfrm>
            <a:off x="2769" y="2538"/>
            <a:ext cx="18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29" imgW="165100" imgH="254000" progId="Equation.3">
                    <p:embed/>
                  </p:oleObj>
                </mc:Choice>
                <mc:Fallback>
                  <p:oleObj name="" r:id="rId29" imgW="165100" imgH="2540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69" y="2538"/>
                          <a:ext cx="183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45" name="Group 77"/>
          <p:cNvGrpSpPr/>
          <p:nvPr/>
        </p:nvGrpSpPr>
        <p:grpSpPr>
          <a:xfrm>
            <a:off x="2514600" y="2852738"/>
            <a:ext cx="1828800" cy="457200"/>
            <a:chOff x="1584" y="467"/>
            <a:chExt cx="1152" cy="288"/>
          </a:xfrm>
        </p:grpSpPr>
        <p:sp>
          <p:nvSpPr>
            <p:cNvPr id="23587" name="Text Box 78"/>
            <p:cNvSpPr txBox="1"/>
            <p:nvPr/>
          </p:nvSpPr>
          <p:spPr>
            <a:xfrm>
              <a:off x="1584" y="467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由</a:t>
              </a:r>
              <a:endParaRPr lang="zh-CN" altLang="en-US" sz="2400" b="1" dirty="0"/>
            </a:p>
          </p:txBody>
        </p:sp>
        <p:graphicFrame>
          <p:nvGraphicFramePr>
            <p:cNvPr id="23588" name="Object 79"/>
            <p:cNvGraphicFramePr>
              <a:graphicFrameLocks noChangeAspect="1"/>
            </p:cNvGraphicFramePr>
            <p:nvPr/>
          </p:nvGraphicFramePr>
          <p:xfrm>
            <a:off x="1776" y="505"/>
            <a:ext cx="96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31" imgW="939165" imgH="203200" progId="Equation.3">
                    <p:embed/>
                  </p:oleObj>
                </mc:Choice>
                <mc:Fallback>
                  <p:oleObj name="" r:id="rId31" imgW="939165" imgH="2032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776" y="505"/>
                          <a:ext cx="960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48" name="Text Box 80"/>
          <p:cNvSpPr txBox="1"/>
          <p:nvPr/>
        </p:nvSpPr>
        <p:spPr>
          <a:xfrm>
            <a:off x="428625" y="36226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即</a:t>
            </a:r>
            <a:endParaRPr lang="zh-CN" altLang="en-US" sz="2400" b="1" dirty="0"/>
          </a:p>
        </p:txBody>
      </p:sp>
      <p:sp>
        <p:nvSpPr>
          <p:cNvPr id="7251" name="Text Box 83"/>
          <p:cNvSpPr txBox="1"/>
          <p:nvPr/>
        </p:nvSpPr>
        <p:spPr>
          <a:xfrm>
            <a:off x="6537325" y="5567363"/>
            <a:ext cx="236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求矩阵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的特征</a:t>
            </a:r>
            <a:endParaRPr lang="zh-CN" altLang="en-US" sz="2400" b="1" dirty="0"/>
          </a:p>
        </p:txBody>
      </p:sp>
      <p:grpSp>
        <p:nvGrpSpPr>
          <p:cNvPr id="7254" name="Group 86"/>
          <p:cNvGrpSpPr/>
          <p:nvPr/>
        </p:nvGrpSpPr>
        <p:grpSpPr>
          <a:xfrm>
            <a:off x="120650" y="6045200"/>
            <a:ext cx="5365750" cy="457200"/>
            <a:chOff x="76" y="3896"/>
            <a:chExt cx="3380" cy="288"/>
          </a:xfrm>
        </p:grpSpPr>
        <p:sp>
          <p:nvSpPr>
            <p:cNvPr id="23585" name="Text Box 84"/>
            <p:cNvSpPr txBox="1"/>
            <p:nvPr/>
          </p:nvSpPr>
          <p:spPr>
            <a:xfrm>
              <a:off x="76" y="3896"/>
              <a:ext cx="33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向量即求方程                       基础解系</a:t>
              </a:r>
              <a:r>
                <a:rPr lang="en-US" altLang="zh-CN" sz="2400" b="1" dirty="0"/>
                <a:t>。 </a:t>
              </a:r>
              <a:endParaRPr lang="en-US" altLang="zh-CN" sz="2400" b="1" dirty="0"/>
            </a:p>
          </p:txBody>
        </p:sp>
        <p:graphicFrame>
          <p:nvGraphicFramePr>
            <p:cNvPr id="23586" name="Object 85"/>
            <p:cNvGraphicFramePr>
              <a:graphicFrameLocks noChangeAspect="1"/>
            </p:cNvGraphicFramePr>
            <p:nvPr/>
          </p:nvGraphicFramePr>
          <p:xfrm>
            <a:off x="1317" y="3918"/>
            <a:ext cx="108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33" imgW="1257300" imgH="254000" progId="Equation.3">
                    <p:embed/>
                  </p:oleObj>
                </mc:Choice>
                <mc:Fallback>
                  <p:oleObj name="" r:id="rId33" imgW="1257300" imgH="2540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17" y="3918"/>
                          <a:ext cx="1086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55" name="Object 87"/>
          <p:cNvGraphicFramePr>
            <a:graphicFrameLocks noChangeAspect="1"/>
          </p:cNvGraphicFramePr>
          <p:nvPr/>
        </p:nvGraphicFramePr>
        <p:xfrm>
          <a:off x="3536950" y="739775"/>
          <a:ext cx="1371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5" imgW="977900" imgH="558800" progId="Equation.3">
                  <p:embed/>
                </p:oleObj>
              </mc:Choice>
              <mc:Fallback>
                <p:oleObj name="" r:id="rId35" imgW="977900" imgH="5588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36950" y="739775"/>
                        <a:ext cx="137160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6" name="Object 88"/>
          <p:cNvGraphicFramePr>
            <a:graphicFrameLocks noChangeAspect="1"/>
          </p:cNvGraphicFramePr>
          <p:nvPr/>
        </p:nvGraphicFramePr>
        <p:xfrm>
          <a:off x="5638800" y="815975"/>
          <a:ext cx="1012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7" imgW="711200" imgH="558800" progId="Equation.3">
                  <p:embed/>
                </p:oleObj>
              </mc:Choice>
              <mc:Fallback>
                <p:oleObj name="" r:id="rId37" imgW="711200" imgH="558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815975"/>
                        <a:ext cx="101282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7" name="Freeform 89"/>
          <p:cNvSpPr/>
          <p:nvPr/>
        </p:nvSpPr>
        <p:spPr>
          <a:xfrm>
            <a:off x="4876800" y="1155700"/>
            <a:ext cx="7620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258" name="Object 90"/>
          <p:cNvGraphicFramePr>
            <a:graphicFrameLocks noChangeAspect="1"/>
          </p:cNvGraphicFramePr>
          <p:nvPr/>
        </p:nvGraphicFramePr>
        <p:xfrm>
          <a:off x="4957763" y="815975"/>
          <a:ext cx="6223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9" imgW="393065" imgH="215900" progId="Equation.3">
                  <p:embed/>
                </p:oleObj>
              </mc:Choice>
              <mc:Fallback>
                <p:oleObj name="" r:id="rId39" imgW="393065" imgH="2159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957763" y="815975"/>
                        <a:ext cx="622300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9" name="Object 91"/>
          <p:cNvGraphicFramePr>
            <a:graphicFrameLocks noChangeAspect="1"/>
          </p:cNvGraphicFramePr>
          <p:nvPr/>
        </p:nvGraphicFramePr>
        <p:xfrm>
          <a:off x="3543300" y="3429000"/>
          <a:ext cx="13731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41" imgW="977900" imgH="558800" progId="Equation.3">
                  <p:embed/>
                </p:oleObj>
              </mc:Choice>
              <mc:Fallback>
                <p:oleObj name="" r:id="rId41" imgW="977900" imgH="5588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43300" y="3429000"/>
                        <a:ext cx="1373188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" name="Freeform 92"/>
          <p:cNvSpPr/>
          <p:nvPr/>
        </p:nvSpPr>
        <p:spPr>
          <a:xfrm>
            <a:off x="4876800" y="3829050"/>
            <a:ext cx="7620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261" name="Object 93"/>
          <p:cNvGraphicFramePr>
            <a:graphicFrameLocks noChangeAspect="1"/>
          </p:cNvGraphicFramePr>
          <p:nvPr/>
        </p:nvGraphicFramePr>
        <p:xfrm>
          <a:off x="5683250" y="3448050"/>
          <a:ext cx="1169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43" imgW="825500" imgH="558800" progId="Equation.3">
                  <p:embed/>
                </p:oleObj>
              </mc:Choice>
              <mc:Fallback>
                <p:oleObj name="" r:id="rId43" imgW="825500" imgH="558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83250" y="3448050"/>
                        <a:ext cx="1169988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1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" grpId="0"/>
      <p:bldP spid="7201" grpId="0"/>
      <p:bldP spid="7216" grpId="0" build="p"/>
      <p:bldP spid="7233" grpId="0"/>
      <p:bldP spid="7235" grpId="0"/>
      <p:bldP spid="7240" grpId="0"/>
      <p:bldP spid="7248" grpId="0" build="p"/>
      <p:bldP spid="72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24579" name="Group 26"/>
          <p:cNvGrpSpPr/>
          <p:nvPr/>
        </p:nvGrpSpPr>
        <p:grpSpPr>
          <a:xfrm>
            <a:off x="746125" y="269875"/>
            <a:ext cx="5973763" cy="1254125"/>
            <a:chOff x="470" y="74"/>
            <a:chExt cx="3763" cy="790"/>
          </a:xfrm>
        </p:grpSpPr>
        <p:sp>
          <p:nvSpPr>
            <p:cNvPr id="24604" name="Text Box 2"/>
            <p:cNvSpPr txBox="1"/>
            <p:nvPr/>
          </p:nvSpPr>
          <p:spPr>
            <a:xfrm>
              <a:off x="470" y="266"/>
              <a:ext cx="3763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0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3</a:t>
              </a:r>
              <a:r>
                <a:rPr lang="zh-CN" altLang="en-US" sz="2400" b="1" dirty="0"/>
                <a:t>  求                          的特征值和特征向量.</a:t>
              </a:r>
              <a:endParaRPr lang="zh-CN" altLang="en-US" sz="2400" b="1" dirty="0"/>
            </a:p>
          </p:txBody>
        </p:sp>
        <p:graphicFrame>
          <p:nvGraphicFramePr>
            <p:cNvPr id="24605" name="Object 3"/>
            <p:cNvGraphicFramePr>
              <a:graphicFrameLocks noChangeAspect="1"/>
            </p:cNvGraphicFramePr>
            <p:nvPr/>
          </p:nvGraphicFramePr>
          <p:xfrm>
            <a:off x="1135" y="74"/>
            <a:ext cx="1217" cy="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" imgW="1409700" imgH="901700" progId="Equation.3">
                    <p:embed/>
                  </p:oleObj>
                </mc:Choice>
                <mc:Fallback>
                  <p:oleObj name="" r:id="rId1" imgW="1409700" imgH="9017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35" y="74"/>
                          <a:ext cx="1217" cy="7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0" name="Text Box 4"/>
          <p:cNvSpPr txBox="1"/>
          <p:nvPr/>
        </p:nvSpPr>
        <p:spPr>
          <a:xfrm>
            <a:off x="746125" y="1555750"/>
            <a:ext cx="49371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解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1431925" y="1544638"/>
            <a:ext cx="2597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的特征多项式为</a:t>
            </a:r>
            <a:endParaRPr lang="zh-CN" altLang="en-US" sz="2400" b="1" dirty="0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818063" y="2438400"/>
          <a:ext cx="36401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" imgW="2692400" imgH="241300" progId="Equation.3">
                  <p:embed/>
                </p:oleObj>
              </mc:Choice>
              <mc:Fallback>
                <p:oleObj name="" r:id="rId3" imgW="2692400" imgH="2413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18063" y="2438400"/>
                        <a:ext cx="3640137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286000" y="3302000"/>
          <a:ext cx="1866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1358900" imgH="266700" progId="Equation.3">
                  <p:embed/>
                </p:oleObj>
              </mc:Choice>
              <mc:Fallback>
                <p:oleObj name="" r:id="rId5" imgW="1358900" imgH="266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3302000"/>
                        <a:ext cx="18669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/>
          <p:nvPr/>
        </p:nvSpPr>
        <p:spPr>
          <a:xfrm>
            <a:off x="822325" y="3865563"/>
            <a:ext cx="267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所以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的特征值为</a:t>
            </a:r>
            <a:endParaRPr lang="en-US" altLang="zh-CN" sz="2400" b="1" dirty="0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549650" y="3900488"/>
          <a:ext cx="20891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1524000" imgH="254000" progId="Equation.3">
                  <p:embed/>
                </p:oleObj>
              </mc:Choice>
              <mc:Fallback>
                <p:oleObj name="" r:id="rId7" imgW="1524000" imgH="2540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49650" y="3900488"/>
                        <a:ext cx="208915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3" name="Group 27"/>
          <p:cNvGrpSpPr/>
          <p:nvPr/>
        </p:nvGrpSpPr>
        <p:grpSpPr>
          <a:xfrm>
            <a:off x="749300" y="4384675"/>
            <a:ext cx="2393950" cy="457200"/>
            <a:chOff x="758" y="2618"/>
            <a:chExt cx="1508" cy="288"/>
          </a:xfrm>
        </p:grpSpPr>
        <p:sp>
          <p:nvSpPr>
            <p:cNvPr id="24602" name="Text Box 11"/>
            <p:cNvSpPr txBox="1"/>
            <p:nvPr/>
          </p:nvSpPr>
          <p:spPr>
            <a:xfrm>
              <a:off x="758" y="2618"/>
              <a:ext cx="15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当                 时，</a:t>
              </a:r>
              <a:endParaRPr lang="zh-CN" altLang="en-US" sz="2400" b="1" dirty="0"/>
            </a:p>
          </p:txBody>
        </p:sp>
        <p:graphicFrame>
          <p:nvGraphicFramePr>
            <p:cNvPr id="24603" name="Object 12"/>
            <p:cNvGraphicFramePr>
              <a:graphicFrameLocks noChangeAspect="1"/>
            </p:cNvGraphicFramePr>
            <p:nvPr/>
          </p:nvGraphicFramePr>
          <p:xfrm>
            <a:off x="1008" y="2647"/>
            <a:ext cx="7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9" imgW="901700" imgH="241300" progId="Equation.3">
                    <p:embed/>
                  </p:oleObj>
                </mc:Choice>
                <mc:Fallback>
                  <p:oleObj name="" r:id="rId9" imgW="901700" imgH="2413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8" y="2647"/>
                          <a:ext cx="79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943350" y="4460875"/>
          <a:ext cx="154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1117600" imgH="241300" progId="Equation.3">
                  <p:embed/>
                </p:oleObj>
              </mc:Choice>
              <mc:Fallback>
                <p:oleObj name="" r:id="rId11" imgW="1117600" imgH="241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43350" y="4460875"/>
                        <a:ext cx="1549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/>
          <p:nvPr/>
        </p:nvSpPr>
        <p:spPr>
          <a:xfrm>
            <a:off x="5489575" y="43846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由</a:t>
            </a:r>
            <a:endParaRPr lang="zh-CN" altLang="en-US" sz="2400" b="1" dirty="0"/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838200" y="5070475"/>
          <a:ext cx="24034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1765300" imgH="901700" progId="Equation.3">
                  <p:embed/>
                </p:oleObj>
              </mc:Choice>
              <mc:Fallback>
                <p:oleObj name="" r:id="rId13" imgW="1765300" imgH="901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5070475"/>
                        <a:ext cx="2403475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Freeform 16"/>
          <p:cNvSpPr/>
          <p:nvPr/>
        </p:nvSpPr>
        <p:spPr>
          <a:xfrm>
            <a:off x="3276600" y="5638800"/>
            <a:ext cx="7620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3287713" y="5289550"/>
          <a:ext cx="762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5" imgW="482600" imgH="228600" progId="Equation.3">
                  <p:embed/>
                </p:oleObj>
              </mc:Choice>
              <mc:Fallback>
                <p:oleObj name="" r:id="rId15" imgW="482600" imgH="2286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87713" y="5289550"/>
                        <a:ext cx="76200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4038600" y="5029200"/>
          <a:ext cx="14382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7" imgW="1028700" imgH="901700" progId="Equation.3">
                  <p:embed/>
                </p:oleObj>
              </mc:Choice>
              <mc:Fallback>
                <p:oleObj name="" r:id="rId17" imgW="1028700" imgH="901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5029200"/>
                        <a:ext cx="1438275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Freeform 19"/>
          <p:cNvSpPr/>
          <p:nvPr/>
        </p:nvSpPr>
        <p:spPr>
          <a:xfrm>
            <a:off x="5475288" y="5607050"/>
            <a:ext cx="7620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5495925" y="5267325"/>
          <a:ext cx="7429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9" imgW="469900" imgH="215900" progId="Equation.3">
                  <p:embed/>
                </p:oleObj>
              </mc:Choice>
              <mc:Fallback>
                <p:oleObj name="" r:id="rId19" imgW="469900" imgH="215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95925" y="5267325"/>
                        <a:ext cx="742950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5581650" y="5657850"/>
          <a:ext cx="742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1" imgW="469900" imgH="228600" progId="Equation.3">
                  <p:embed/>
                </p:oleObj>
              </mc:Choice>
              <mc:Fallback>
                <p:oleObj name="" r:id="rId21" imgW="469900" imgH="2286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81650" y="5657850"/>
                        <a:ext cx="7429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6324600" y="5029200"/>
          <a:ext cx="17526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3" imgW="1270000" imgH="901700" progId="Equation.3">
                  <p:embed/>
                </p:oleObj>
              </mc:Choice>
              <mc:Fallback>
                <p:oleObj name="" r:id="rId23" imgW="1270000" imgH="901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5029200"/>
                        <a:ext cx="1752600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6443663" y="5476875"/>
          <a:ext cx="15271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5" imgW="1104900" imgH="190500" progId="Equation.3">
                  <p:embed/>
                </p:oleObj>
              </mc:Choice>
              <mc:Fallback>
                <p:oleObj name="" r:id="rId25" imgW="1104900" imgH="1905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43663" y="5476875"/>
                        <a:ext cx="1527175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6410325" y="5867400"/>
          <a:ext cx="15478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7" imgW="1117600" imgH="190500" progId="Equation.3">
                  <p:embed/>
                </p:oleObj>
              </mc:Choice>
              <mc:Fallback>
                <p:oleObj name="" r:id="rId27" imgW="1117600" imgH="1905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10325" y="5867400"/>
                        <a:ext cx="1547813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1309688" y="2438400"/>
          <a:ext cx="990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9" imgW="609600" imgH="203200" progId="Equation.3">
                  <p:embed/>
                </p:oleObj>
              </mc:Choice>
              <mc:Fallback>
                <p:oleObj name="" r:id="rId29" imgW="609600" imgH="203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309688" y="2438400"/>
                        <a:ext cx="9906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2306638" y="2028825"/>
          <a:ext cx="251301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1" imgW="2705100" imgH="1219200" progId="Equation.3">
                  <p:embed/>
                </p:oleObj>
              </mc:Choice>
              <mc:Fallback>
                <p:oleObj name="" r:id="rId31" imgW="2705100" imgH="1219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06638" y="2028825"/>
                        <a:ext cx="2513012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Rectangle 30"/>
          <p:cNvSpPr/>
          <p:nvPr/>
        </p:nvSpPr>
        <p:spPr>
          <a:xfrm>
            <a:off x="2924175" y="4391025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解方程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5" grpId="0"/>
      <p:bldP spid="9230" grpId="0"/>
      <p:bldP spid="924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0242" name="Freeform 2"/>
          <p:cNvSpPr/>
          <p:nvPr/>
        </p:nvSpPr>
        <p:spPr>
          <a:xfrm>
            <a:off x="750888" y="730250"/>
            <a:ext cx="7620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608138" y="152400"/>
          <a:ext cx="182086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320800" imgH="901700" progId="Equation.3">
                  <p:embed/>
                </p:oleObj>
              </mc:Choice>
              <mc:Fallback>
                <p:oleObj name="" r:id="rId1" imgW="1320800" imgH="9017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8138" y="152400"/>
                        <a:ext cx="1820862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708150" y="600075"/>
          <a:ext cx="15525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1117600" imgH="190500" progId="Equation.3">
                  <p:embed/>
                </p:oleObj>
              </mc:Choice>
              <mc:Fallback>
                <p:oleObj name="" r:id="rId3" imgW="1117600" imgH="1905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8150" y="600075"/>
                        <a:ext cx="1552575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697038" y="990600"/>
          <a:ext cx="15255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1104900" imgH="190500" progId="Equation.3">
                  <p:embed/>
                </p:oleObj>
              </mc:Choice>
              <mc:Fallback>
                <p:oleObj name="" r:id="rId5" imgW="1104900" imgH="190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7038" y="990600"/>
                        <a:ext cx="1525587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811213" y="838200"/>
          <a:ext cx="642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406400" imgH="228600" progId="Equation.3">
                  <p:embed/>
                </p:oleObj>
              </mc:Choice>
              <mc:Fallback>
                <p:oleObj name="" r:id="rId7" imgW="406400" imgH="2286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213" y="838200"/>
                        <a:ext cx="642937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771525" y="174625"/>
          <a:ext cx="6223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9" imgW="393700" imgH="393700" progId="Equation.3">
                  <p:embed/>
                </p:oleObj>
              </mc:Choice>
              <mc:Fallback>
                <p:oleObj name="" r:id="rId9" imgW="393700" imgH="393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1525" y="174625"/>
                        <a:ext cx="622300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/>
          <p:nvPr/>
        </p:nvSpPr>
        <p:spPr>
          <a:xfrm>
            <a:off x="3627438" y="512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即</a:t>
            </a:r>
            <a:endParaRPr lang="zh-CN" altLang="en-US" sz="2400" b="1" dirty="0"/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200525" y="339725"/>
          <a:ext cx="15906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1" imgW="1155700" imgH="596900" progId="Equation.3">
                  <p:embed/>
                </p:oleObj>
              </mc:Choice>
              <mc:Fallback>
                <p:oleObj name="" r:id="rId11" imgW="1155700" imgH="596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00525" y="339725"/>
                        <a:ext cx="1590675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/>
          <p:nvPr/>
        </p:nvSpPr>
        <p:spPr>
          <a:xfrm>
            <a:off x="533400" y="1638300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得基础解系即特征向量</a:t>
            </a:r>
            <a:endParaRPr lang="en-US" altLang="zh-CN" sz="2400" b="1" dirty="0"/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810000" y="1257300"/>
          <a:ext cx="12795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3" imgW="914400" imgH="901700" progId="Equation.3">
                  <p:embed/>
                </p:oleObj>
              </mc:Choice>
              <mc:Fallback>
                <p:oleObj name="" r:id="rId13" imgW="914400" imgH="9017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1257300"/>
                        <a:ext cx="1279525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2" name="Group 32"/>
          <p:cNvGrpSpPr/>
          <p:nvPr/>
        </p:nvGrpSpPr>
        <p:grpSpPr>
          <a:xfrm>
            <a:off x="460375" y="2514600"/>
            <a:ext cx="7194550" cy="457200"/>
            <a:chOff x="230" y="1008"/>
            <a:chExt cx="4532" cy="288"/>
          </a:xfrm>
        </p:grpSpPr>
        <p:sp>
          <p:nvSpPr>
            <p:cNvPr id="25632" name="Text Box 14"/>
            <p:cNvSpPr txBox="1"/>
            <p:nvPr/>
          </p:nvSpPr>
          <p:spPr>
            <a:xfrm>
              <a:off x="230" y="1008"/>
              <a:ext cx="4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所以</a:t>
              </a:r>
              <a:r>
                <a:rPr lang="zh-CN" altLang="en-US" sz="2400" b="1" i="1" dirty="0"/>
                <a:t> </a:t>
              </a:r>
              <a:r>
                <a:rPr lang="en-US" altLang="zh-CN" sz="2400" b="1" i="1" dirty="0"/>
                <a:t>k </a:t>
              </a:r>
              <a:r>
                <a:rPr lang="en-US" altLang="zh-CN" sz="2400" b="1" dirty="0"/>
                <a:t>  （</a:t>
              </a:r>
              <a:r>
                <a:rPr lang="en-US" altLang="zh-CN" sz="2400" b="1" i="1" dirty="0"/>
                <a:t>k</a:t>
              </a:r>
              <a:r>
                <a:rPr lang="en-US" altLang="zh-CN" sz="2400" b="1" dirty="0"/>
                <a:t>≠0）</a:t>
              </a:r>
              <a:r>
                <a:rPr lang="zh-CN" altLang="en-US" sz="2400" b="1" dirty="0"/>
                <a:t>是对应于                 的全部特征向量.</a:t>
              </a:r>
              <a:endParaRPr lang="zh-CN" altLang="en-US" sz="2400" b="1" dirty="0"/>
            </a:p>
          </p:txBody>
        </p:sp>
        <p:graphicFrame>
          <p:nvGraphicFramePr>
            <p:cNvPr id="25633" name="Object 15"/>
            <p:cNvGraphicFramePr>
              <a:graphicFrameLocks noChangeAspect="1"/>
            </p:cNvGraphicFramePr>
            <p:nvPr/>
          </p:nvGraphicFramePr>
          <p:xfrm>
            <a:off x="816" y="1029"/>
            <a:ext cx="19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5" imgW="190500" imgH="241300" progId="Equation.3">
                    <p:embed/>
                  </p:oleObj>
                </mc:Choice>
                <mc:Fallback>
                  <p:oleObj name="" r:id="rId15" imgW="190500" imgH="241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16" y="1029"/>
                          <a:ext cx="198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4" name="Object 16"/>
            <p:cNvGraphicFramePr>
              <a:graphicFrameLocks noChangeAspect="1"/>
            </p:cNvGraphicFramePr>
            <p:nvPr/>
          </p:nvGraphicFramePr>
          <p:xfrm>
            <a:off x="2496" y="1030"/>
            <a:ext cx="7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7" imgW="901700" imgH="241300" progId="Equation.3">
                    <p:embed/>
                  </p:oleObj>
                </mc:Choice>
                <mc:Fallback>
                  <p:oleObj name="" r:id="rId17" imgW="901700" imgH="2413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6" y="1030"/>
                          <a:ext cx="79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3" name="Group 33"/>
          <p:cNvGrpSpPr/>
          <p:nvPr/>
        </p:nvGrpSpPr>
        <p:grpSpPr>
          <a:xfrm>
            <a:off x="488950" y="2992438"/>
            <a:ext cx="2851150" cy="457200"/>
            <a:chOff x="498" y="1309"/>
            <a:chExt cx="1796" cy="288"/>
          </a:xfrm>
        </p:grpSpPr>
        <p:sp>
          <p:nvSpPr>
            <p:cNvPr id="25630" name="Text Box 17"/>
            <p:cNvSpPr txBox="1"/>
            <p:nvPr/>
          </p:nvSpPr>
          <p:spPr>
            <a:xfrm>
              <a:off x="498" y="1309"/>
              <a:ext cx="17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当           时，解方程</a:t>
              </a:r>
              <a:endParaRPr lang="zh-CN" altLang="en-US" sz="2400" b="1" dirty="0"/>
            </a:p>
          </p:txBody>
        </p:sp>
        <p:graphicFrame>
          <p:nvGraphicFramePr>
            <p:cNvPr id="25631" name="Object 18"/>
            <p:cNvGraphicFramePr>
              <a:graphicFrameLocks noChangeAspect="1"/>
            </p:cNvGraphicFramePr>
            <p:nvPr/>
          </p:nvGraphicFramePr>
          <p:xfrm>
            <a:off x="768" y="1331"/>
            <a:ext cx="48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9" imgW="520700" imgH="254000" progId="Equation.3">
                    <p:embed/>
                  </p:oleObj>
                </mc:Choice>
                <mc:Fallback>
                  <p:oleObj name="" r:id="rId19" imgW="520700" imgH="2540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1331"/>
                          <a:ext cx="481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3279775" y="3027363"/>
          <a:ext cx="1706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1" imgW="1231900" imgH="241300" progId="Equation.3">
                  <p:embed/>
                </p:oleObj>
              </mc:Choice>
              <mc:Fallback>
                <p:oleObj name="" r:id="rId21" imgW="1231900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9775" y="3027363"/>
                        <a:ext cx="170656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20"/>
          <p:cNvSpPr txBox="1"/>
          <p:nvPr/>
        </p:nvSpPr>
        <p:spPr>
          <a:xfrm>
            <a:off x="5032375" y="2971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由</a:t>
            </a:r>
            <a:endParaRPr lang="zh-CN" altLang="en-US" sz="2400" b="1" dirty="0"/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917575" y="3619500"/>
          <a:ext cx="25384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3" imgW="1866900" imgH="901700" progId="Equation.3">
                  <p:embed/>
                </p:oleObj>
              </mc:Choice>
              <mc:Fallback>
                <p:oleObj name="" r:id="rId23" imgW="1866900" imgH="901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7575" y="3619500"/>
                        <a:ext cx="2538413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Freeform 22"/>
          <p:cNvSpPr/>
          <p:nvPr/>
        </p:nvSpPr>
        <p:spPr>
          <a:xfrm>
            <a:off x="3432175" y="4152900"/>
            <a:ext cx="7620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4183063" y="3619500"/>
          <a:ext cx="13033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5" imgW="927100" imgH="901700" progId="Equation.3">
                  <p:embed/>
                </p:oleObj>
              </mc:Choice>
              <mc:Fallback>
                <p:oleObj name="" r:id="rId25" imgW="927100" imgH="901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83063" y="3619500"/>
                        <a:ext cx="1303337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25"/>
          <p:cNvSpPr txBox="1"/>
          <p:nvPr/>
        </p:nvSpPr>
        <p:spPr>
          <a:xfrm>
            <a:off x="381000" y="5240338"/>
            <a:ext cx="353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得基础解系（特征向量）</a:t>
            </a:r>
            <a:endParaRPr lang="zh-CN" altLang="en-US" sz="2400" b="1" dirty="0"/>
          </a:p>
        </p:txBody>
      </p:sp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4054475" y="4876800"/>
          <a:ext cx="110013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7" imgW="774700" imgH="901700" progId="Equation.3">
                  <p:embed/>
                </p:oleObj>
              </mc:Choice>
              <mc:Fallback>
                <p:oleObj name="" r:id="rId27" imgW="774700" imgH="901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54475" y="4876800"/>
                        <a:ext cx="1100138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4" name="Group 34"/>
          <p:cNvGrpSpPr/>
          <p:nvPr/>
        </p:nvGrpSpPr>
        <p:grpSpPr>
          <a:xfrm>
            <a:off x="381000" y="6096000"/>
            <a:ext cx="6737350" cy="457200"/>
            <a:chOff x="192" y="3312"/>
            <a:chExt cx="4244" cy="288"/>
          </a:xfrm>
        </p:grpSpPr>
        <p:sp>
          <p:nvSpPr>
            <p:cNvPr id="25627" name="Text Box 27"/>
            <p:cNvSpPr txBox="1"/>
            <p:nvPr/>
          </p:nvSpPr>
          <p:spPr>
            <a:xfrm>
              <a:off x="192" y="3312"/>
              <a:ext cx="4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所以</a:t>
              </a:r>
              <a:r>
                <a:rPr lang="zh-CN" altLang="en-US" sz="2400" b="1" i="1" dirty="0"/>
                <a:t> </a:t>
              </a:r>
              <a:r>
                <a:rPr lang="en-US" altLang="zh-CN" sz="2400" b="1" i="1" dirty="0"/>
                <a:t>k </a:t>
              </a:r>
              <a:r>
                <a:rPr lang="en-US" altLang="zh-CN" sz="2400" b="1" dirty="0"/>
                <a:t>  （</a:t>
              </a:r>
              <a:r>
                <a:rPr lang="en-US" altLang="zh-CN" sz="2400" b="1" i="1" dirty="0"/>
                <a:t>k</a:t>
              </a:r>
              <a:r>
                <a:rPr lang="en-US" altLang="zh-CN" sz="2400" b="1" dirty="0"/>
                <a:t>≠0）</a:t>
              </a:r>
              <a:r>
                <a:rPr lang="zh-CN" altLang="en-US" sz="2400" b="1" dirty="0"/>
                <a:t>是对应于           的全部特征向量.</a:t>
              </a:r>
              <a:endParaRPr lang="zh-CN" altLang="en-US" sz="2400" b="1" dirty="0"/>
            </a:p>
          </p:txBody>
        </p:sp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764" y="3333"/>
            <a:ext cx="22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29" imgW="215900" imgH="241300" progId="Equation.3">
                    <p:embed/>
                  </p:oleObj>
                </mc:Choice>
                <mc:Fallback>
                  <p:oleObj name="" r:id="rId29" imgW="215900" imgH="241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4" y="3333"/>
                          <a:ext cx="226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9" name="Object 30"/>
            <p:cNvGraphicFramePr>
              <a:graphicFrameLocks noChangeAspect="1"/>
            </p:cNvGraphicFramePr>
            <p:nvPr/>
          </p:nvGraphicFramePr>
          <p:xfrm>
            <a:off x="2448" y="3346"/>
            <a:ext cx="48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1" imgW="520700" imgH="254000" progId="Equation.3">
                    <p:embed/>
                  </p:oleObj>
                </mc:Choice>
                <mc:Fallback>
                  <p:oleObj name="" r:id="rId31" imgW="520700" imgH="2540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48" y="3346"/>
                          <a:ext cx="481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5" name="Text Box 35"/>
          <p:cNvSpPr txBox="1"/>
          <p:nvPr/>
        </p:nvSpPr>
        <p:spPr>
          <a:xfrm>
            <a:off x="6156325" y="512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令</a:t>
            </a:r>
            <a:endParaRPr lang="zh-CN" altLang="en-US" sz="2400" b="1" dirty="0"/>
          </a:p>
        </p:txBody>
      </p:sp>
      <p:graphicFrame>
        <p:nvGraphicFramePr>
          <p:cNvPr id="10276" name="Object 36"/>
          <p:cNvGraphicFramePr>
            <a:graphicFrameLocks noChangeAspect="1"/>
          </p:cNvGraphicFramePr>
          <p:nvPr/>
        </p:nvGraphicFramePr>
        <p:xfrm>
          <a:off x="6678613" y="573088"/>
          <a:ext cx="7889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3" imgW="520700" imgH="254000" progId="Equation.3">
                  <p:embed/>
                </p:oleObj>
              </mc:Choice>
              <mc:Fallback>
                <p:oleObj name="" r:id="rId33" imgW="520700" imgH="254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78613" y="573088"/>
                        <a:ext cx="788987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7" name="Text Box 37"/>
          <p:cNvSpPr txBox="1"/>
          <p:nvPr/>
        </p:nvSpPr>
        <p:spPr>
          <a:xfrm>
            <a:off x="5913438" y="40449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即</a:t>
            </a:r>
            <a:endParaRPr lang="zh-CN" altLang="en-US" sz="2400" b="1" dirty="0"/>
          </a:p>
        </p:txBody>
      </p:sp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6800850" y="3871913"/>
          <a:ext cx="9620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5" imgW="673100" imgH="596900" progId="Equation.3">
                  <p:embed/>
                </p:oleObj>
              </mc:Choice>
              <mc:Fallback>
                <p:oleObj name="" r:id="rId35" imgW="673100" imgH="596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0850" y="3871913"/>
                        <a:ext cx="962025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52" grpId="0"/>
      <p:bldP spid="10260" grpId="0"/>
      <p:bldP spid="10265" grpId="0"/>
      <p:bldP spid="10275" grpId="0"/>
      <p:bldP spid="102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26627" name="Group 29"/>
          <p:cNvGrpSpPr/>
          <p:nvPr/>
        </p:nvGrpSpPr>
        <p:grpSpPr>
          <a:xfrm>
            <a:off x="228600" y="193675"/>
            <a:ext cx="5973763" cy="1254125"/>
            <a:chOff x="144" y="48"/>
            <a:chExt cx="3763" cy="790"/>
          </a:xfrm>
        </p:grpSpPr>
        <p:sp>
          <p:nvSpPr>
            <p:cNvPr id="26654" name="Text Box 2"/>
            <p:cNvSpPr txBox="1"/>
            <p:nvPr/>
          </p:nvSpPr>
          <p:spPr>
            <a:xfrm>
              <a:off x="144" y="266"/>
              <a:ext cx="3763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0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4</a:t>
              </a:r>
              <a:r>
                <a:rPr lang="zh-CN" altLang="en-US" sz="2400" b="1" dirty="0"/>
                <a:t>  求                          的特征值和特征向量.</a:t>
              </a:r>
              <a:endParaRPr lang="zh-CN" altLang="en-US" sz="2400" b="1" dirty="0"/>
            </a:p>
          </p:txBody>
        </p:sp>
        <p:graphicFrame>
          <p:nvGraphicFramePr>
            <p:cNvPr id="26655" name="Object 3"/>
            <p:cNvGraphicFramePr>
              <a:graphicFrameLocks noChangeAspect="1"/>
            </p:cNvGraphicFramePr>
            <p:nvPr/>
          </p:nvGraphicFramePr>
          <p:xfrm>
            <a:off x="809" y="48"/>
            <a:ext cx="1217" cy="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1409700" imgH="901700" progId="Equation.3">
                    <p:embed/>
                  </p:oleObj>
                </mc:Choice>
                <mc:Fallback>
                  <p:oleObj name="" r:id="rId1" imgW="1409700" imgH="9017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09" y="48"/>
                          <a:ext cx="1217" cy="7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8" name="Text Box 4"/>
          <p:cNvSpPr txBox="1"/>
          <p:nvPr/>
        </p:nvSpPr>
        <p:spPr>
          <a:xfrm>
            <a:off x="193675" y="1808163"/>
            <a:ext cx="4937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解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62000" y="1427163"/>
          <a:ext cx="36607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705100" imgH="901700" progId="Equation.3">
                  <p:embed/>
                </p:oleObj>
              </mc:Choice>
              <mc:Fallback>
                <p:oleObj name="" r:id="rId3" imgW="2705100" imgH="901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1427163"/>
                        <a:ext cx="3660775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462463" y="1863725"/>
          <a:ext cx="3729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755900" imgH="241300" progId="Equation.3">
                  <p:embed/>
                </p:oleObj>
              </mc:Choice>
              <mc:Fallback>
                <p:oleObj name="" r:id="rId5" imgW="2755900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62463" y="1863725"/>
                        <a:ext cx="3729037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670050" y="2741613"/>
          <a:ext cx="22240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625600" imgH="254000" progId="Equation.3">
                  <p:embed/>
                </p:oleObj>
              </mc:Choice>
              <mc:Fallback>
                <p:oleObj name="" r:id="rId7" imgW="1625600" imgH="254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0050" y="2741613"/>
                        <a:ext cx="2224088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929063" y="2719388"/>
          <a:ext cx="19319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1409700" imgH="266700" progId="Equation.3">
                  <p:embed/>
                </p:oleObj>
              </mc:Choice>
              <mc:Fallback>
                <p:oleObj name="" r:id="rId9" imgW="1409700" imgH="266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9063" y="2719388"/>
                        <a:ext cx="1931987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/>
          <p:nvPr/>
        </p:nvSpPr>
        <p:spPr>
          <a:xfrm>
            <a:off x="669925" y="3165475"/>
            <a:ext cx="267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所以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的特征值为</a:t>
            </a:r>
            <a:endParaRPr lang="en-US" altLang="zh-CN" sz="2400" b="1" dirty="0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3340100" y="3200400"/>
          <a:ext cx="22685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1663700" imgH="254000" progId="Equation.3">
                  <p:embed/>
                </p:oleObj>
              </mc:Choice>
              <mc:Fallback>
                <p:oleObj name="" r:id="rId11" imgW="1663700" imgH="254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40100" y="3200400"/>
                        <a:ext cx="2268538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94" name="Group 30"/>
          <p:cNvGrpSpPr/>
          <p:nvPr/>
        </p:nvGrpSpPr>
        <p:grpSpPr>
          <a:xfrm>
            <a:off x="669925" y="3608388"/>
            <a:ext cx="2012950" cy="457200"/>
            <a:chOff x="422" y="2269"/>
            <a:chExt cx="1268" cy="288"/>
          </a:xfrm>
        </p:grpSpPr>
        <p:sp>
          <p:nvSpPr>
            <p:cNvPr id="26652" name="Text Box 11"/>
            <p:cNvSpPr txBox="1"/>
            <p:nvPr/>
          </p:nvSpPr>
          <p:spPr>
            <a:xfrm>
              <a:off x="422" y="2269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当            时，</a:t>
              </a:r>
              <a:endParaRPr lang="zh-CN" altLang="en-US" sz="2400" b="1" dirty="0"/>
            </a:p>
          </p:txBody>
        </p:sp>
        <p:graphicFrame>
          <p:nvGraphicFramePr>
            <p:cNvPr id="26653" name="Object 12"/>
            <p:cNvGraphicFramePr>
              <a:graphicFrameLocks noChangeAspect="1"/>
            </p:cNvGraphicFramePr>
            <p:nvPr/>
          </p:nvGraphicFramePr>
          <p:xfrm>
            <a:off x="672" y="2291"/>
            <a:ext cx="5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3" imgW="609600" imgH="241300" progId="Equation.3">
                    <p:embed/>
                  </p:oleObj>
                </mc:Choice>
                <mc:Fallback>
                  <p:oleObj name="" r:id="rId13" imgW="609600" imgH="2413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2291"/>
                          <a:ext cx="55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7" name="Text Box 13"/>
          <p:cNvSpPr txBox="1"/>
          <p:nvPr/>
        </p:nvSpPr>
        <p:spPr>
          <a:xfrm>
            <a:off x="2574925" y="358775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解方程</a:t>
            </a:r>
            <a:endParaRPr lang="zh-CN" altLang="en-US" sz="2400" b="1" dirty="0"/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3646488" y="3643313"/>
          <a:ext cx="157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5" imgW="1130300" imgH="241300" progId="Equation.3">
                  <p:embed/>
                </p:oleObj>
              </mc:Choice>
              <mc:Fallback>
                <p:oleObj name="" r:id="rId15" imgW="1130300" imgH="241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46488" y="3643313"/>
                        <a:ext cx="1573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/>
          <p:cNvSpPr txBox="1"/>
          <p:nvPr/>
        </p:nvSpPr>
        <p:spPr>
          <a:xfrm>
            <a:off x="5257800" y="35671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由</a:t>
            </a:r>
            <a:endParaRPr lang="zh-CN" altLang="en-US" sz="2400" b="1" dirty="0"/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914400" y="4100513"/>
          <a:ext cx="23812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7" imgW="1739900" imgH="901700" progId="Equation.3">
                  <p:embed/>
                </p:oleObj>
              </mc:Choice>
              <mc:Fallback>
                <p:oleObj name="" r:id="rId17" imgW="1739900" imgH="901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4100513"/>
                        <a:ext cx="2381250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Freeform 17"/>
          <p:cNvSpPr/>
          <p:nvPr/>
        </p:nvSpPr>
        <p:spPr>
          <a:xfrm>
            <a:off x="3276600" y="4821238"/>
            <a:ext cx="7620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3352800" y="4479925"/>
          <a:ext cx="5810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368300" imgH="215900" progId="Equation.3">
                  <p:embed/>
                </p:oleObj>
              </mc:Choice>
              <mc:Fallback>
                <p:oleObj name="" r:id="rId19" imgW="368300" imgH="215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2800" y="4479925"/>
                        <a:ext cx="581025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4114800" y="4059238"/>
          <a:ext cx="17526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1" imgW="1270000" imgH="901700" progId="Equation.3">
                  <p:embed/>
                </p:oleObj>
              </mc:Choice>
              <mc:Fallback>
                <p:oleObj name="" r:id="rId21" imgW="1270000" imgH="901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4059238"/>
                        <a:ext cx="1752600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3276600" y="4175125"/>
          <a:ext cx="8413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3" imgW="532765" imgH="215900" progId="Equation.3">
                  <p:embed/>
                </p:oleObj>
              </mc:Choice>
              <mc:Fallback>
                <p:oleObj name="" r:id="rId23" imgW="532765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76600" y="4175125"/>
                        <a:ext cx="841375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3352800" y="4897438"/>
          <a:ext cx="7413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5" imgW="469900" imgH="228600" progId="Equation.3">
                  <p:embed/>
                </p:oleObj>
              </mc:Choice>
              <mc:Fallback>
                <p:oleObj name="" r:id="rId25" imgW="469900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52800" y="4897438"/>
                        <a:ext cx="741363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4267200" y="4887913"/>
          <a:ext cx="15033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7" imgW="1079500" imgH="190500" progId="Equation.3">
                  <p:embed/>
                </p:oleObj>
              </mc:Choice>
              <mc:Fallback>
                <p:oleObj name="" r:id="rId27" imgW="1079500" imgH="190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4887913"/>
                        <a:ext cx="1503363" cy="314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Freeform 23"/>
          <p:cNvSpPr/>
          <p:nvPr/>
        </p:nvSpPr>
        <p:spPr>
          <a:xfrm>
            <a:off x="5943600" y="4592638"/>
            <a:ext cx="7620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6019800" y="4211638"/>
          <a:ext cx="6207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9" imgW="393065" imgH="215900" progId="Equation.3">
                  <p:embed/>
                </p:oleObj>
              </mc:Choice>
              <mc:Fallback>
                <p:oleObj name="" r:id="rId29" imgW="393065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19800" y="4211638"/>
                        <a:ext cx="620713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5975350" y="4668838"/>
          <a:ext cx="7397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1" imgW="469900" imgH="228600" progId="Equation.3">
                  <p:embed/>
                </p:oleObj>
              </mc:Choice>
              <mc:Fallback>
                <p:oleObj name="" r:id="rId31" imgW="4699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75350" y="4668838"/>
                        <a:ext cx="73977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6781800" y="4044950"/>
          <a:ext cx="13922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3" imgW="1003300" imgH="901700" progId="Equation.3">
                  <p:embed/>
                </p:oleObj>
              </mc:Choice>
              <mc:Fallback>
                <p:oleObj name="" r:id="rId33" imgW="1003300" imgH="9017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4044950"/>
                        <a:ext cx="1392238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7"/>
          <p:cNvSpPr txBox="1"/>
          <p:nvPr/>
        </p:nvSpPr>
        <p:spPr>
          <a:xfrm>
            <a:off x="822325" y="56388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得基础解系</a:t>
            </a:r>
            <a:endParaRPr lang="zh-CN" altLang="en-US" sz="2400" b="1" dirty="0"/>
          </a:p>
        </p:txBody>
      </p:sp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2514600" y="5299075"/>
          <a:ext cx="11001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5" imgW="774700" imgH="901700" progId="Equation.3">
                  <p:embed/>
                </p:oleObj>
              </mc:Choice>
              <mc:Fallback>
                <p:oleObj name="" r:id="rId35" imgW="774700" imgH="901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5299075"/>
                        <a:ext cx="1100138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3" grpId="0"/>
      <p:bldP spid="11277" grpId="0"/>
      <p:bldP spid="11279" grpId="0"/>
      <p:bldP spid="112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5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27651" name="Group 33"/>
          <p:cNvGrpSpPr/>
          <p:nvPr/>
        </p:nvGrpSpPr>
        <p:grpSpPr>
          <a:xfrm>
            <a:off x="307975" y="249238"/>
            <a:ext cx="6661150" cy="457200"/>
            <a:chOff x="194" y="157"/>
            <a:chExt cx="4196" cy="288"/>
          </a:xfrm>
        </p:grpSpPr>
        <p:sp>
          <p:nvSpPr>
            <p:cNvPr id="27680" name="Text Box 2"/>
            <p:cNvSpPr txBox="1"/>
            <p:nvPr/>
          </p:nvSpPr>
          <p:spPr>
            <a:xfrm>
              <a:off x="194" y="157"/>
              <a:ext cx="41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所以对应于           的全部特征向量为</a:t>
              </a:r>
              <a:r>
                <a:rPr lang="en-US" altLang="zh-CN" sz="2400" b="1" i="1" dirty="0"/>
                <a:t>k </a:t>
              </a:r>
              <a:r>
                <a:rPr lang="en-US" altLang="zh-CN" sz="2400" b="1" dirty="0"/>
                <a:t>  （</a:t>
              </a:r>
              <a:r>
                <a:rPr lang="en-US" altLang="zh-CN" sz="2400" b="1" i="1" dirty="0"/>
                <a:t>k</a:t>
              </a:r>
              <a:r>
                <a:rPr lang="en-US" altLang="zh-CN" sz="2400" b="1" dirty="0"/>
                <a:t>≠0）.</a:t>
              </a:r>
              <a:endParaRPr lang="zh-CN" altLang="en-US" sz="2400" b="1" dirty="0"/>
            </a:p>
          </p:txBody>
        </p:sp>
        <p:graphicFrame>
          <p:nvGraphicFramePr>
            <p:cNvPr id="27681" name="Object 3"/>
            <p:cNvGraphicFramePr>
              <a:graphicFrameLocks noChangeAspect="1"/>
            </p:cNvGraphicFramePr>
            <p:nvPr/>
          </p:nvGraphicFramePr>
          <p:xfrm>
            <a:off x="1202" y="192"/>
            <a:ext cx="5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609600" imgH="241300" progId="Equation.3">
                    <p:embed/>
                  </p:oleObj>
                </mc:Choice>
                <mc:Fallback>
                  <p:oleObj name="" r:id="rId1" imgW="609600" imgH="2413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2" y="192"/>
                          <a:ext cx="55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2" name="Object 4"/>
            <p:cNvGraphicFramePr>
              <a:graphicFrameLocks noChangeAspect="1"/>
            </p:cNvGraphicFramePr>
            <p:nvPr/>
          </p:nvGraphicFramePr>
          <p:xfrm>
            <a:off x="3362" y="191"/>
            <a:ext cx="19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" imgW="190500" imgH="241300" progId="Equation.3">
                    <p:embed/>
                  </p:oleObj>
                </mc:Choice>
                <mc:Fallback>
                  <p:oleObj name="" r:id="rId3" imgW="190500" imgH="2413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2" y="191"/>
                          <a:ext cx="198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736975" y="796925"/>
          <a:ext cx="1706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231900" imgH="241300" progId="Equation.3">
                  <p:embed/>
                </p:oleObj>
              </mc:Choice>
              <mc:Fallback>
                <p:oleObj name="" r:id="rId5" imgW="1231900" imgH="241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6975" y="796925"/>
                        <a:ext cx="170656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/>
          <p:nvPr/>
        </p:nvSpPr>
        <p:spPr>
          <a:xfrm>
            <a:off x="5486400" y="685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由</a:t>
            </a:r>
            <a:endParaRPr lang="zh-CN" altLang="en-US" sz="2400" b="1" dirty="0"/>
          </a:p>
        </p:txBody>
      </p:sp>
      <p:grpSp>
        <p:nvGrpSpPr>
          <p:cNvPr id="12322" name="Group 34"/>
          <p:cNvGrpSpPr/>
          <p:nvPr/>
        </p:nvGrpSpPr>
        <p:grpSpPr>
          <a:xfrm>
            <a:off x="307975" y="762000"/>
            <a:ext cx="3460750" cy="457200"/>
            <a:chOff x="194" y="480"/>
            <a:chExt cx="2180" cy="288"/>
          </a:xfrm>
        </p:grpSpPr>
        <p:sp>
          <p:nvSpPr>
            <p:cNvPr id="27678" name="Text Box 5"/>
            <p:cNvSpPr txBox="1"/>
            <p:nvPr/>
          </p:nvSpPr>
          <p:spPr>
            <a:xfrm>
              <a:off x="194" y="480"/>
              <a:ext cx="2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当                   时，解方程</a:t>
              </a:r>
              <a:endParaRPr lang="zh-CN" altLang="en-US" sz="2400" b="1" dirty="0"/>
            </a:p>
          </p:txBody>
        </p:sp>
        <p:graphicFrame>
          <p:nvGraphicFramePr>
            <p:cNvPr id="27679" name="Object 8"/>
            <p:cNvGraphicFramePr>
              <a:graphicFrameLocks noChangeAspect="1"/>
            </p:cNvGraphicFramePr>
            <p:nvPr/>
          </p:nvGraphicFramePr>
          <p:xfrm>
            <a:off x="512" y="514"/>
            <a:ext cx="83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7" imgW="952500" imgH="254000" progId="Equation.3">
                    <p:embed/>
                  </p:oleObj>
                </mc:Choice>
                <mc:Fallback>
                  <p:oleObj name="" r:id="rId7" imgW="952500" imgH="2540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2" y="514"/>
                          <a:ext cx="834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85800" y="1295400"/>
          <a:ext cx="25384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1866900" imgH="901700" progId="Equation.3">
                  <p:embed/>
                </p:oleObj>
              </mc:Choice>
              <mc:Fallback>
                <p:oleObj name="" r:id="rId9" imgW="1866900" imgH="9017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1295400"/>
                        <a:ext cx="2538413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Freeform 10"/>
          <p:cNvSpPr/>
          <p:nvPr/>
        </p:nvSpPr>
        <p:spPr>
          <a:xfrm>
            <a:off x="3276600" y="1828800"/>
            <a:ext cx="5334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895725" y="1260475"/>
          <a:ext cx="14382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1" imgW="1028700" imgH="901700" progId="Equation.3">
                  <p:embed/>
                </p:oleObj>
              </mc:Choice>
              <mc:Fallback>
                <p:oleObj name="" r:id="rId11" imgW="1028700" imgH="9017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95725" y="1260475"/>
                        <a:ext cx="1438275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/>
          <p:cNvSpPr txBox="1"/>
          <p:nvPr/>
        </p:nvSpPr>
        <p:spPr>
          <a:xfrm>
            <a:off x="501650" y="3470275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得基础解系</a:t>
            </a:r>
            <a:endParaRPr lang="zh-CN" altLang="en-US" sz="2400" b="1" dirty="0"/>
          </a:p>
        </p:txBody>
      </p:sp>
      <p:sp>
        <p:nvSpPr>
          <p:cNvPr id="12303" name="Text Box 15"/>
          <p:cNvSpPr txBox="1"/>
          <p:nvPr/>
        </p:nvSpPr>
        <p:spPr>
          <a:xfrm>
            <a:off x="609600" y="2590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即</a:t>
            </a:r>
            <a:endParaRPr lang="zh-CN" altLang="en-US" sz="2400" b="1" dirty="0"/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1336675" y="2590800"/>
          <a:ext cx="21558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3" imgW="1574800" imgH="254000" progId="Equation.3">
                  <p:embed/>
                </p:oleObj>
              </mc:Choice>
              <mc:Fallback>
                <p:oleObj name="" r:id="rId13" imgW="1574800" imgH="2540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6675" y="2590800"/>
                        <a:ext cx="21558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AutoShape 17"/>
          <p:cNvSpPr/>
          <p:nvPr/>
        </p:nvSpPr>
        <p:spPr>
          <a:xfrm>
            <a:off x="3657600" y="27432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4495800" y="2590800"/>
          <a:ext cx="1550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5" imgW="1117600" imgH="254000" progId="Equation.3">
                  <p:embed/>
                </p:oleObj>
              </mc:Choice>
              <mc:Fallback>
                <p:oleObj name="" r:id="rId15" imgW="1117600" imgH="2540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2590800"/>
                        <a:ext cx="1550988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/>
          <p:nvPr/>
        </p:nvSpPr>
        <p:spPr>
          <a:xfrm>
            <a:off x="6172200" y="25352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取</a:t>
            </a:r>
            <a:endParaRPr lang="zh-CN" altLang="en-US" sz="2400" b="1" dirty="0"/>
          </a:p>
        </p:txBody>
      </p:sp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6569075" y="2362200"/>
          <a:ext cx="125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7" imgW="901700" imgH="596900" progId="Equation.3">
                  <p:embed/>
                </p:oleObj>
              </mc:Choice>
              <mc:Fallback>
                <p:oleObj name="" r:id="rId17" imgW="901700" imgH="596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69075" y="2362200"/>
                        <a:ext cx="1257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22"/>
          <p:cNvSpPr txBox="1"/>
          <p:nvPr/>
        </p:nvSpPr>
        <p:spPr>
          <a:xfrm>
            <a:off x="7712075" y="25352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及</a:t>
            </a:r>
            <a:endParaRPr lang="zh-CN" altLang="en-US" sz="2400" b="1" dirty="0"/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8077200" y="2362200"/>
          <a:ext cx="51593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9" imgW="342900" imgH="558800" progId="Equation.3">
                  <p:embed/>
                </p:oleObj>
              </mc:Choice>
              <mc:Fallback>
                <p:oleObj name="" r:id="rId19" imgW="342900" imgH="5588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77200" y="2362200"/>
                        <a:ext cx="515938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2393950" y="3167063"/>
          <a:ext cx="13239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1" imgW="952500" imgH="774700" progId="Equation.3">
                  <p:embed/>
                </p:oleObj>
              </mc:Choice>
              <mc:Fallback>
                <p:oleObj name="" r:id="rId21" imgW="952500" imgH="7747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93950" y="3167063"/>
                        <a:ext cx="1323975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23" name="Group 35"/>
          <p:cNvGrpSpPr/>
          <p:nvPr/>
        </p:nvGrpSpPr>
        <p:grpSpPr>
          <a:xfrm>
            <a:off x="381000" y="4419600"/>
            <a:ext cx="5518150" cy="457200"/>
            <a:chOff x="240" y="2784"/>
            <a:chExt cx="3476" cy="288"/>
          </a:xfrm>
        </p:grpSpPr>
        <p:sp>
          <p:nvSpPr>
            <p:cNvPr id="27676" name="Text Box 26"/>
            <p:cNvSpPr txBox="1"/>
            <p:nvPr/>
          </p:nvSpPr>
          <p:spPr>
            <a:xfrm>
              <a:off x="240" y="2784"/>
              <a:ext cx="34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所以对应于                  的全部特征向量为</a:t>
              </a:r>
              <a:endParaRPr lang="zh-CN" altLang="en-US" sz="2400" b="1" dirty="0"/>
            </a:p>
          </p:txBody>
        </p:sp>
        <p:graphicFrame>
          <p:nvGraphicFramePr>
            <p:cNvPr id="27677" name="Object 29"/>
            <p:cNvGraphicFramePr>
              <a:graphicFrameLocks noChangeAspect="1"/>
            </p:cNvGraphicFramePr>
            <p:nvPr/>
          </p:nvGraphicFramePr>
          <p:xfrm>
            <a:off x="1248" y="2818"/>
            <a:ext cx="83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23" imgW="952500" imgH="254000" progId="Equation.3">
                    <p:embed/>
                  </p:oleObj>
                </mc:Choice>
                <mc:Fallback>
                  <p:oleObj name="" r:id="rId23" imgW="952500" imgH="2540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8" y="2818"/>
                          <a:ext cx="834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25" name="Group 37"/>
          <p:cNvGrpSpPr/>
          <p:nvPr/>
        </p:nvGrpSpPr>
        <p:grpSpPr>
          <a:xfrm>
            <a:off x="2209800" y="5005388"/>
            <a:ext cx="1398588" cy="404812"/>
            <a:chOff x="1392" y="3120"/>
            <a:chExt cx="881" cy="255"/>
          </a:xfrm>
        </p:grpSpPr>
        <p:graphicFrame>
          <p:nvGraphicFramePr>
            <p:cNvPr id="27674" name="Object 28"/>
            <p:cNvGraphicFramePr>
              <a:graphicFrameLocks noChangeAspect="1"/>
            </p:cNvGraphicFramePr>
            <p:nvPr/>
          </p:nvGraphicFramePr>
          <p:xfrm>
            <a:off x="1579" y="3120"/>
            <a:ext cx="69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25" imgW="774700" imgH="254000" progId="Equation.3">
                    <p:embed/>
                  </p:oleObj>
                </mc:Choice>
                <mc:Fallback>
                  <p:oleObj name="" r:id="rId25" imgW="774700" imgH="2540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79" y="3120"/>
                          <a:ext cx="694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5" name="Object 30"/>
            <p:cNvGraphicFramePr>
              <a:graphicFrameLocks noChangeAspect="1"/>
            </p:cNvGraphicFramePr>
            <p:nvPr/>
          </p:nvGraphicFramePr>
          <p:xfrm>
            <a:off x="1392" y="3120"/>
            <a:ext cx="67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27" imgW="762000" imgH="254000" progId="Equation.3">
                    <p:embed/>
                  </p:oleObj>
                </mc:Choice>
                <mc:Fallback>
                  <p:oleObj name="" r:id="rId27" imgW="762000" imgH="2540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2" y="3120"/>
                          <a:ext cx="678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24" name="Group 36"/>
          <p:cNvGrpSpPr/>
          <p:nvPr/>
        </p:nvGrpSpPr>
        <p:grpSpPr>
          <a:xfrm>
            <a:off x="4251325" y="4994275"/>
            <a:ext cx="3003550" cy="457200"/>
            <a:chOff x="2678" y="3146"/>
            <a:chExt cx="1892" cy="288"/>
          </a:xfrm>
        </p:grpSpPr>
        <p:sp>
          <p:nvSpPr>
            <p:cNvPr id="27672" name="Text Box 31"/>
            <p:cNvSpPr txBox="1"/>
            <p:nvPr/>
          </p:nvSpPr>
          <p:spPr>
            <a:xfrm>
              <a:off x="2678" y="3146"/>
              <a:ext cx="18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（           不同时为0）</a:t>
              </a:r>
              <a:endParaRPr lang="zh-CN" altLang="en-US" sz="2400" b="1" dirty="0"/>
            </a:p>
          </p:txBody>
        </p:sp>
        <p:graphicFrame>
          <p:nvGraphicFramePr>
            <p:cNvPr id="27673" name="Object 32"/>
            <p:cNvGraphicFramePr>
              <a:graphicFrameLocks noChangeAspect="1"/>
            </p:cNvGraphicFramePr>
            <p:nvPr/>
          </p:nvGraphicFramePr>
          <p:xfrm>
            <a:off x="2962" y="3154"/>
            <a:ext cx="49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29" imgW="546100" imgH="254000" progId="Equation.3">
                    <p:embed/>
                  </p:oleObj>
                </mc:Choice>
                <mc:Fallback>
                  <p:oleObj name="" r:id="rId29" imgW="546100" imgH="2540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62" y="3154"/>
                          <a:ext cx="494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3619500" y="3143250"/>
          <a:ext cx="116681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1" imgW="825500" imgH="774700" progId="Equation.3">
                  <p:embed/>
                </p:oleObj>
              </mc:Choice>
              <mc:Fallback>
                <p:oleObj name="" r:id="rId31" imgW="825500" imgH="7747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19500" y="3143250"/>
                        <a:ext cx="1166813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301" grpId="0"/>
      <p:bldP spid="12303" grpId="0"/>
      <p:bldP spid="12305" grpId="0" animBg="1"/>
      <p:bldP spid="12307" grpId="0"/>
      <p:bldP spid="123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346075" y="1828800"/>
            <a:ext cx="4937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证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316" name="Text Box 4"/>
          <p:cNvSpPr txBox="1"/>
          <p:nvPr/>
        </p:nvSpPr>
        <p:spPr>
          <a:xfrm>
            <a:off x="727075" y="1806575"/>
            <a:ext cx="333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(1)因</a:t>
            </a:r>
            <a:r>
              <a:rPr lang="en-US" altLang="zh-CN" sz="2400" b="1" dirty="0"/>
              <a:t>λ</a:t>
            </a:r>
            <a:r>
              <a:rPr lang="zh-CN" altLang="en-US" sz="2400" b="1" dirty="0"/>
              <a:t>是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的特征值，</a:t>
            </a:r>
            <a:endParaRPr lang="en-US" altLang="zh-CN" sz="2400" b="1" dirty="0"/>
          </a:p>
        </p:txBody>
      </p:sp>
      <p:grpSp>
        <p:nvGrpSpPr>
          <p:cNvPr id="13357" name="Group 45"/>
          <p:cNvGrpSpPr/>
          <p:nvPr/>
        </p:nvGrpSpPr>
        <p:grpSpPr>
          <a:xfrm>
            <a:off x="3851275" y="1806575"/>
            <a:ext cx="2794000" cy="461963"/>
            <a:chOff x="2474" y="370"/>
            <a:chExt cx="1760" cy="291"/>
          </a:xfrm>
        </p:grpSpPr>
        <p:sp>
          <p:nvSpPr>
            <p:cNvPr id="28714" name="Text Box 5"/>
            <p:cNvSpPr txBox="1"/>
            <p:nvPr/>
          </p:nvSpPr>
          <p:spPr>
            <a:xfrm>
              <a:off x="2474" y="370"/>
              <a:ext cx="176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所以存在         使得</a:t>
              </a:r>
              <a:endParaRPr lang="zh-CN" altLang="en-US" sz="2400" b="1" dirty="0"/>
            </a:p>
          </p:txBody>
        </p:sp>
        <p:graphicFrame>
          <p:nvGraphicFramePr>
            <p:cNvPr id="28715" name="Object 6"/>
            <p:cNvGraphicFramePr>
              <a:graphicFrameLocks noChangeAspect="1"/>
            </p:cNvGraphicFramePr>
            <p:nvPr/>
          </p:nvGraphicFramePr>
          <p:xfrm>
            <a:off x="3317" y="412"/>
            <a:ext cx="42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1" imgW="457200" imgH="215900" progId="Equation.3">
                    <p:embed/>
                  </p:oleObj>
                </mc:Choice>
                <mc:Fallback>
                  <p:oleObj name="" r:id="rId1" imgW="457200" imgH="2159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7" y="412"/>
                          <a:ext cx="424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554788" y="1828800"/>
          <a:ext cx="1031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723900" imgH="215900" progId="Equation.3">
                  <p:embed/>
                </p:oleObj>
              </mc:Choice>
              <mc:Fallback>
                <p:oleObj name="" r:id="rId3" imgW="723900" imgH="2159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4788" y="1828800"/>
                        <a:ext cx="103187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/>
          <p:nvPr/>
        </p:nvSpPr>
        <p:spPr>
          <a:xfrm>
            <a:off x="7664450" y="17478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于是</a:t>
            </a:r>
            <a:endParaRPr lang="zh-CN" altLang="en-US" sz="2400" b="1" dirty="0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696913" y="2514600"/>
          <a:ext cx="16113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" imgW="1117600" imgH="254000" progId="Equation.3">
                  <p:embed/>
                </p:oleObj>
              </mc:Choice>
              <mc:Fallback>
                <p:oleObj name="" r:id="rId5" imgW="1117600" imgH="2540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6913" y="2514600"/>
                        <a:ext cx="1611312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286000" y="2514600"/>
          <a:ext cx="9794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7" imgW="660400" imgH="241300" progId="Equation.3">
                  <p:embed/>
                </p:oleObj>
              </mc:Choice>
              <mc:Fallback>
                <p:oleObj name="" r:id="rId7" imgW="660400" imgH="2413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2514600"/>
                        <a:ext cx="979488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249613" y="2514600"/>
          <a:ext cx="10033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9" imgW="673100" imgH="241300" progId="Equation.3">
                  <p:embed/>
                </p:oleObj>
              </mc:Choice>
              <mc:Fallback>
                <p:oleObj name="" r:id="rId9" imgW="673100" imgH="2413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49613" y="2514600"/>
                        <a:ext cx="1003300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4189413" y="2490788"/>
          <a:ext cx="8159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1" imgW="546100" imgH="254000" progId="Equation.3">
                  <p:embed/>
                </p:oleObj>
              </mc:Choice>
              <mc:Fallback>
                <p:oleObj name="" r:id="rId11" imgW="546100" imgH="2540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89413" y="2490788"/>
                        <a:ext cx="815975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/>
          <p:nvPr/>
        </p:nvSpPr>
        <p:spPr>
          <a:xfrm>
            <a:off x="261938" y="4549775"/>
            <a:ext cx="11128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推广：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3358" name="Group 46"/>
          <p:cNvGrpSpPr/>
          <p:nvPr/>
        </p:nvGrpSpPr>
        <p:grpSpPr>
          <a:xfrm>
            <a:off x="2305050" y="5008563"/>
            <a:ext cx="1981200" cy="457200"/>
            <a:chOff x="144" y="1392"/>
            <a:chExt cx="1248" cy="288"/>
          </a:xfrm>
        </p:grpSpPr>
        <p:sp>
          <p:nvSpPr>
            <p:cNvPr id="28712" name="Text Box 15"/>
            <p:cNvSpPr txBox="1"/>
            <p:nvPr/>
          </p:nvSpPr>
          <p:spPr>
            <a:xfrm>
              <a:off x="460" y="139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的特征值.</a:t>
              </a:r>
              <a:endParaRPr lang="zh-CN" altLang="en-US" sz="2400" b="1" dirty="0"/>
            </a:p>
          </p:txBody>
        </p:sp>
        <p:graphicFrame>
          <p:nvGraphicFramePr>
            <p:cNvPr id="28713" name="Object 17"/>
            <p:cNvGraphicFramePr>
              <a:graphicFrameLocks noChangeAspect="1"/>
            </p:cNvGraphicFramePr>
            <p:nvPr/>
          </p:nvGraphicFramePr>
          <p:xfrm>
            <a:off x="144" y="1427"/>
            <a:ext cx="3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3" imgW="406400" imgH="241300" progId="Equation.3">
                    <p:embed/>
                  </p:oleObj>
                </mc:Choice>
                <mc:Fallback>
                  <p:oleObj name="" r:id="rId13" imgW="406400" imgH="2413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" y="1427"/>
                          <a:ext cx="38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65" name="Group 53"/>
          <p:cNvGrpSpPr/>
          <p:nvPr/>
        </p:nvGrpSpPr>
        <p:grpSpPr>
          <a:xfrm>
            <a:off x="1285875" y="4570413"/>
            <a:ext cx="5873750" cy="457200"/>
            <a:chOff x="1248" y="1056"/>
            <a:chExt cx="3700" cy="288"/>
          </a:xfrm>
        </p:grpSpPr>
        <p:sp>
          <p:nvSpPr>
            <p:cNvPr id="28710" name="Text Box 14"/>
            <p:cNvSpPr txBox="1"/>
            <p:nvPr/>
          </p:nvSpPr>
          <p:spPr>
            <a:xfrm>
              <a:off x="1248" y="1056"/>
              <a:ext cx="37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若</a:t>
              </a:r>
              <a:r>
                <a:rPr lang="en-US" altLang="zh-CN" sz="2400" b="1" dirty="0"/>
                <a:t>λ</a:t>
              </a:r>
              <a:r>
                <a:rPr lang="zh-CN" altLang="en-US" sz="2400" b="1" dirty="0"/>
                <a:t>是 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的特征值，则    是 </a:t>
              </a:r>
              <a:r>
                <a:rPr lang="en-US" altLang="zh-CN" sz="2400" b="1" i="1" dirty="0"/>
                <a:t>A</a:t>
              </a:r>
              <a:r>
                <a:rPr lang="en-US" altLang="zh-CN" sz="2400" b="1" i="1" baseline="30000" dirty="0"/>
                <a:t>k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的特征值；</a:t>
              </a:r>
              <a:endParaRPr lang="zh-CN" altLang="en-US" sz="2400" b="1" dirty="0"/>
            </a:p>
          </p:txBody>
        </p:sp>
        <p:graphicFrame>
          <p:nvGraphicFramePr>
            <p:cNvPr id="28711" name="Object 18"/>
            <p:cNvGraphicFramePr>
              <a:graphicFrameLocks noChangeAspect="1"/>
            </p:cNvGraphicFramePr>
            <p:nvPr/>
          </p:nvGraphicFramePr>
          <p:xfrm>
            <a:off x="3178" y="1061"/>
            <a:ext cx="21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15" imgW="203200" imgH="215900" progId="Equation.3">
                    <p:embed/>
                  </p:oleObj>
                </mc:Choice>
                <mc:Fallback>
                  <p:oleObj name="" r:id="rId15" imgW="203200" imgH="2159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78" y="1061"/>
                          <a:ext cx="211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66" name="Group 54"/>
          <p:cNvGrpSpPr/>
          <p:nvPr/>
        </p:nvGrpSpPr>
        <p:grpSpPr>
          <a:xfrm>
            <a:off x="1344613" y="5000625"/>
            <a:ext cx="1022350" cy="457200"/>
            <a:chOff x="4848" y="1069"/>
            <a:chExt cx="644" cy="288"/>
          </a:xfrm>
        </p:grpSpPr>
        <p:graphicFrame>
          <p:nvGraphicFramePr>
            <p:cNvPr id="28708" name="Object 16"/>
            <p:cNvGraphicFramePr>
              <a:graphicFrameLocks noChangeAspect="1"/>
            </p:cNvGraphicFramePr>
            <p:nvPr/>
          </p:nvGraphicFramePr>
          <p:xfrm>
            <a:off x="4848" y="1104"/>
            <a:ext cx="3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7" imgW="393700" imgH="241300" progId="Equation.3">
                    <p:embed/>
                  </p:oleObj>
                </mc:Choice>
                <mc:Fallback>
                  <p:oleObj name="" r:id="rId17" imgW="393700" imgH="2413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1104"/>
                          <a:ext cx="3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9" name="Text Box 19"/>
            <p:cNvSpPr txBox="1"/>
            <p:nvPr/>
          </p:nvSpPr>
          <p:spPr>
            <a:xfrm>
              <a:off x="5184" y="106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是</a:t>
              </a:r>
              <a:endParaRPr lang="zh-CN" altLang="en-US" sz="2400" b="1" dirty="0"/>
            </a:p>
          </p:txBody>
        </p:sp>
      </p:grpSp>
      <p:sp>
        <p:nvSpPr>
          <p:cNvPr id="13332" name="Text Box 20"/>
          <p:cNvSpPr txBox="1"/>
          <p:nvPr/>
        </p:nvSpPr>
        <p:spPr>
          <a:xfrm>
            <a:off x="76200" y="5478463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（其中</a:t>
            </a:r>
            <a:endParaRPr lang="zh-CN" altLang="en-US" sz="2400" b="1" dirty="0"/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1108075" y="5510213"/>
          <a:ext cx="3159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9" imgW="2336800" imgH="266700" progId="Equation.3">
                  <p:embed/>
                </p:oleObj>
              </mc:Choice>
              <mc:Fallback>
                <p:oleObj name="" r:id="rId19" imgW="2336800" imgH="2667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8075" y="5510213"/>
                        <a:ext cx="315912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67" name="Group 55"/>
          <p:cNvGrpSpPr/>
          <p:nvPr/>
        </p:nvGrpSpPr>
        <p:grpSpPr>
          <a:xfrm>
            <a:off x="4310063" y="5532438"/>
            <a:ext cx="3609975" cy="411162"/>
            <a:chOff x="2828" y="1688"/>
            <a:chExt cx="2274" cy="259"/>
          </a:xfrm>
        </p:grpSpPr>
        <p:grpSp>
          <p:nvGrpSpPr>
            <p:cNvPr id="28703" name="Group 51"/>
            <p:cNvGrpSpPr/>
            <p:nvPr/>
          </p:nvGrpSpPr>
          <p:grpSpPr>
            <a:xfrm>
              <a:off x="2828" y="1688"/>
              <a:ext cx="1622" cy="254"/>
              <a:chOff x="3963" y="1426"/>
              <a:chExt cx="1622" cy="254"/>
            </a:xfrm>
          </p:grpSpPr>
          <p:graphicFrame>
            <p:nvGraphicFramePr>
              <p:cNvPr id="28706" name="Object 22"/>
              <p:cNvGraphicFramePr>
                <a:graphicFrameLocks noChangeAspect="1"/>
              </p:cNvGraphicFramePr>
              <p:nvPr/>
            </p:nvGraphicFramePr>
            <p:xfrm>
              <a:off x="3963" y="1440"/>
              <a:ext cx="16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" name="" r:id="rId21" imgW="1892300" imgH="241300" progId="Equation.3">
                      <p:embed/>
                    </p:oleObj>
                  </mc:Choice>
                  <mc:Fallback>
                    <p:oleObj name="" r:id="rId21" imgW="1892300" imgH="241300" progId="Equation.3">
                      <p:embed/>
                      <p:pic>
                        <p:nvPicPr>
                          <p:cNvPr id="0" name="图片 3184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63" y="1440"/>
                            <a:ext cx="1622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7" name="Object 24"/>
              <p:cNvGraphicFramePr>
                <a:graphicFrameLocks noChangeAspect="1"/>
              </p:cNvGraphicFramePr>
              <p:nvPr/>
            </p:nvGraphicFramePr>
            <p:xfrm>
              <a:off x="4485" y="1426"/>
              <a:ext cx="63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name="" r:id="rId23" imgW="711200" imgH="254000" progId="Equation.3">
                      <p:embed/>
                    </p:oleObj>
                  </mc:Choice>
                  <mc:Fallback>
                    <p:oleObj name="" r:id="rId23" imgW="711200" imgH="254000" progId="Equation.3">
                      <p:embed/>
                      <p:pic>
                        <p:nvPicPr>
                          <p:cNvPr id="0" name="图片 3173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85" y="1426"/>
                            <a:ext cx="635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704" name="Object 23"/>
            <p:cNvGraphicFramePr>
              <a:graphicFrameLocks noChangeAspect="1"/>
            </p:cNvGraphicFramePr>
            <p:nvPr/>
          </p:nvGraphicFramePr>
          <p:xfrm>
            <a:off x="4721" y="1693"/>
            <a:ext cx="38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25" imgW="406400" imgH="254000" progId="Equation.3">
                    <p:embed/>
                  </p:oleObj>
                </mc:Choice>
                <mc:Fallback>
                  <p:oleObj name="" r:id="rId25" imgW="406400" imgH="2540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21" y="1693"/>
                          <a:ext cx="381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5" name="Object 25"/>
            <p:cNvGraphicFramePr>
              <a:graphicFrameLocks noChangeAspect="1"/>
            </p:cNvGraphicFramePr>
            <p:nvPr/>
          </p:nvGraphicFramePr>
          <p:xfrm>
            <a:off x="4417" y="1691"/>
            <a:ext cx="33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27" imgW="457200" imgH="317500" progId="Equation.3">
                    <p:embed/>
                  </p:oleObj>
                </mc:Choice>
                <mc:Fallback>
                  <p:oleObj name="" r:id="rId27" imgW="457200" imgH="3175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7" y="1691"/>
                          <a:ext cx="335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74" name="Rectangle 62"/>
          <p:cNvSpPr/>
          <p:nvPr/>
        </p:nvSpPr>
        <p:spPr>
          <a:xfrm>
            <a:off x="4953000" y="2438400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所以</a:t>
            </a:r>
            <a:r>
              <a:rPr lang="en-US" altLang="zh-CN" sz="2400" b="1" dirty="0"/>
              <a:t>λ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是 </a:t>
            </a:r>
            <a:r>
              <a:rPr lang="en-US" altLang="zh-CN" sz="2400" b="1" i="1" dirty="0"/>
              <a:t>A</a:t>
            </a:r>
            <a:r>
              <a:rPr lang="en-US" altLang="zh-CN" sz="2400" b="1" baseline="30000" dirty="0"/>
              <a:t>2 </a:t>
            </a:r>
            <a:r>
              <a:rPr lang="zh-CN" altLang="en-US" sz="2400" b="1" dirty="0"/>
              <a:t>的特征值</a:t>
            </a:r>
            <a:endParaRPr lang="zh-CN" altLang="en-US" sz="2400" b="1" dirty="0"/>
          </a:p>
        </p:txBody>
      </p:sp>
      <p:sp>
        <p:nvSpPr>
          <p:cNvPr id="13375" name="Text Box 63"/>
          <p:cNvSpPr txBox="1"/>
          <p:nvPr/>
        </p:nvSpPr>
        <p:spPr>
          <a:xfrm>
            <a:off x="908050" y="3124200"/>
            <a:ext cx="23431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(2) 当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可逆时，</a:t>
            </a:r>
            <a:endParaRPr lang="zh-CN" altLang="en-US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b="1" dirty="0"/>
          </a:p>
        </p:txBody>
      </p:sp>
      <p:graphicFrame>
        <p:nvGraphicFramePr>
          <p:cNvPr id="13379" name="Object 67"/>
          <p:cNvGraphicFramePr>
            <a:graphicFrameLocks noChangeAspect="1"/>
          </p:cNvGraphicFramePr>
          <p:nvPr/>
        </p:nvGraphicFramePr>
        <p:xfrm>
          <a:off x="2971800" y="3200400"/>
          <a:ext cx="13033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9" imgW="927100" imgH="241300" progId="Equation.3">
                  <p:embed/>
                </p:oleObj>
              </mc:Choice>
              <mc:Fallback>
                <p:oleObj name="" r:id="rId29" imgW="927100" imgH="2413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3200400"/>
                        <a:ext cx="13033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1" name="Object 69"/>
          <p:cNvGraphicFramePr>
            <a:graphicFrameLocks noChangeAspect="1"/>
          </p:cNvGraphicFramePr>
          <p:nvPr/>
        </p:nvGraphicFramePr>
        <p:xfrm>
          <a:off x="5943600" y="3200400"/>
          <a:ext cx="21240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1" imgW="1485900" imgH="241300" progId="Equation.3">
                  <p:embed/>
                </p:oleObj>
              </mc:Choice>
              <mc:Fallback>
                <p:oleObj name="" r:id="rId31" imgW="1485900" imgH="2413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3200400"/>
                        <a:ext cx="2124075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6" name="Object 74"/>
          <p:cNvGraphicFramePr>
            <a:graphicFrameLocks noChangeAspect="1"/>
          </p:cNvGraphicFramePr>
          <p:nvPr/>
        </p:nvGraphicFramePr>
        <p:xfrm>
          <a:off x="4349750" y="3189288"/>
          <a:ext cx="1595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3" imgW="1155700" imgH="254000" progId="Equation.3">
                  <p:embed/>
                </p:oleObj>
              </mc:Choice>
              <mc:Fallback>
                <p:oleObj name="" r:id="rId33" imgW="1155700" imgH="2540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9750" y="3189288"/>
                        <a:ext cx="1595438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7" name="Object 75"/>
          <p:cNvGraphicFramePr>
            <a:graphicFrameLocks noChangeAspect="1"/>
          </p:cNvGraphicFramePr>
          <p:nvPr/>
        </p:nvGraphicFramePr>
        <p:xfrm>
          <a:off x="1447800" y="3733800"/>
          <a:ext cx="16398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5" imgW="1181100" imgH="469900" progId="Equation.3">
                  <p:embed/>
                </p:oleObj>
              </mc:Choice>
              <mc:Fallback>
                <p:oleObj name="" r:id="rId35" imgW="1181100" imgH="469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3733800"/>
                        <a:ext cx="1639888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0" name="Object 78"/>
          <p:cNvGraphicFramePr>
            <a:graphicFrameLocks noChangeAspect="1"/>
          </p:cNvGraphicFramePr>
          <p:nvPr/>
        </p:nvGraphicFramePr>
        <p:xfrm>
          <a:off x="3276600" y="3810000"/>
          <a:ext cx="24257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7" imgW="1778000" imgH="469900" progId="Equation.3">
                  <p:embed/>
                </p:oleObj>
              </mc:Choice>
              <mc:Fallback>
                <p:oleObj name="" r:id="rId37" imgW="1778000" imgH="469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3810000"/>
                        <a:ext cx="24257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8" name="Group 80"/>
          <p:cNvGrpSpPr/>
          <p:nvPr/>
        </p:nvGrpSpPr>
        <p:grpSpPr>
          <a:xfrm>
            <a:off x="-19050" y="9525"/>
            <a:ext cx="8705850" cy="1938338"/>
            <a:chOff x="-12" y="6"/>
            <a:chExt cx="5484" cy="1221"/>
          </a:xfrm>
        </p:grpSpPr>
        <p:grpSp>
          <p:nvGrpSpPr>
            <p:cNvPr id="28699" name="Group 76"/>
            <p:cNvGrpSpPr/>
            <p:nvPr/>
          </p:nvGrpSpPr>
          <p:grpSpPr>
            <a:xfrm>
              <a:off x="-12" y="6"/>
              <a:ext cx="5484" cy="1221"/>
              <a:chOff x="-12" y="6"/>
              <a:chExt cx="5484" cy="1221"/>
            </a:xfrm>
          </p:grpSpPr>
          <p:sp>
            <p:nvSpPr>
              <p:cNvPr id="28701" name="Text Box 2"/>
              <p:cNvSpPr txBox="1"/>
              <p:nvPr/>
            </p:nvSpPr>
            <p:spPr>
              <a:xfrm>
                <a:off x="-12" y="6"/>
                <a:ext cx="5484" cy="1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例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5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sz="2400" b="1" dirty="0"/>
                  <a:t>设</a:t>
                </a:r>
                <a:r>
                  <a:rPr lang="en-US" altLang="zh-CN" sz="2400" b="1" dirty="0"/>
                  <a:t>λ</a:t>
                </a:r>
                <a:r>
                  <a:rPr lang="zh-CN" altLang="en-US" sz="2400" b="1" dirty="0"/>
                  <a:t>是方阵 </a:t>
                </a:r>
                <a:r>
                  <a:rPr lang="en-US" altLang="zh-CN" sz="2400" b="1" i="1" dirty="0"/>
                  <a:t>A </a:t>
                </a:r>
                <a:r>
                  <a:rPr lang="zh-CN" altLang="en-US" sz="2400" b="1" dirty="0"/>
                  <a:t>的特征值，证明</a:t>
                </a:r>
                <a:endParaRPr lang="zh-CN" altLang="en-US" sz="2400" b="1" dirty="0"/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/>
                  <a:t>(1) λ</a:t>
                </a:r>
                <a:r>
                  <a:rPr lang="en-US" altLang="zh-CN" sz="2400" b="1" baseline="30000" dirty="0"/>
                  <a:t>2</a:t>
                </a: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是 </a:t>
                </a:r>
                <a:r>
                  <a:rPr lang="en-US" altLang="zh-CN" sz="2400" b="1" i="1" dirty="0"/>
                  <a:t>A</a:t>
                </a:r>
                <a:r>
                  <a:rPr lang="en-US" altLang="zh-CN" sz="2400" b="1" baseline="30000" dirty="0"/>
                  <a:t>2 </a:t>
                </a:r>
                <a:r>
                  <a:rPr lang="zh-CN" altLang="en-US" sz="2400" b="1" dirty="0"/>
                  <a:t>的特征值;</a:t>
                </a:r>
                <a:endParaRPr lang="zh-CN" altLang="en-US" sz="2400" b="1" dirty="0"/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b="1" dirty="0"/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/>
                  <a:t>(2)当</a:t>
                </a:r>
                <a:r>
                  <a:rPr lang="en-US" altLang="zh-CN" sz="2400" b="1" i="1" dirty="0"/>
                  <a:t>A</a:t>
                </a:r>
                <a:r>
                  <a:rPr lang="zh-CN" altLang="en-US" sz="2400" b="1" dirty="0"/>
                  <a:t>可逆时，  是      的特征值。</a:t>
                </a:r>
                <a:endParaRPr lang="en-US" altLang="zh-CN" sz="2400" b="1" dirty="0"/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b="1" dirty="0"/>
              </a:p>
            </p:txBody>
          </p:sp>
          <p:graphicFrame>
            <p:nvGraphicFramePr>
              <p:cNvPr id="28702" name="Object 61"/>
              <p:cNvGraphicFramePr>
                <a:graphicFrameLocks noChangeAspect="1"/>
              </p:cNvGraphicFramePr>
              <p:nvPr/>
            </p:nvGraphicFramePr>
            <p:xfrm>
              <a:off x="1223" y="538"/>
              <a:ext cx="228" cy="5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" name="" r:id="rId39" imgW="165100" imgH="393065" progId="Equation.3">
                      <p:embed/>
                    </p:oleObj>
                  </mc:Choice>
                  <mc:Fallback>
                    <p:oleObj name="" r:id="rId39" imgW="165100" imgH="393065" progId="Equation.3">
                      <p:embed/>
                      <p:pic>
                        <p:nvPicPr>
                          <p:cNvPr id="0" name="图片 318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223" y="538"/>
                            <a:ext cx="228" cy="5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700" name="Object 79"/>
            <p:cNvGraphicFramePr>
              <a:graphicFrameLocks noChangeAspect="1"/>
            </p:cNvGraphicFramePr>
            <p:nvPr/>
          </p:nvGraphicFramePr>
          <p:xfrm>
            <a:off x="1626" y="710"/>
            <a:ext cx="28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41" imgW="292100" imgH="203200" progId="Equation.3">
                    <p:embed/>
                  </p:oleObj>
                </mc:Choice>
                <mc:Fallback>
                  <p:oleObj name="" r:id="rId41" imgW="292100" imgH="2032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26" y="710"/>
                          <a:ext cx="283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20" grpId="0"/>
      <p:bldP spid="13325" grpId="0"/>
      <p:bldP spid="13332" grpId="0"/>
      <p:bldP spid="13374" grpId="0"/>
      <p:bldP spid="133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38914" name="Group 2"/>
          <p:cNvGrpSpPr/>
          <p:nvPr/>
        </p:nvGrpSpPr>
        <p:grpSpPr>
          <a:xfrm>
            <a:off x="1181100" y="514350"/>
            <a:ext cx="5795963" cy="461963"/>
            <a:chOff x="938" y="1955"/>
            <a:chExt cx="3651" cy="291"/>
          </a:xfrm>
        </p:grpSpPr>
        <p:sp>
          <p:nvSpPr>
            <p:cNvPr id="29723" name="Text Box 3"/>
            <p:cNvSpPr txBox="1"/>
            <p:nvPr/>
          </p:nvSpPr>
          <p:spPr>
            <a:xfrm>
              <a:off x="938" y="1955"/>
              <a:ext cx="365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黑体" panose="02010609060101010101" pitchFamily="2" charset="-122"/>
                </a:rPr>
                <a:t>设                    是方阵 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A</a:t>
              </a:r>
              <a:r>
                <a:rPr lang="en-US" altLang="zh-CN" sz="2400" b="1" dirty="0">
                  <a:ea typeface="黑体" panose="02010609060101010101" pitchFamily="2" charset="-122"/>
                </a:rPr>
                <a:t> </a:t>
              </a:r>
              <a:r>
                <a:rPr lang="zh-CN" altLang="en-US" sz="2400" b="1" dirty="0">
                  <a:ea typeface="黑体" panose="02010609060101010101" pitchFamily="2" charset="-122"/>
                </a:rPr>
                <a:t>的 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m</a:t>
              </a:r>
              <a:r>
                <a:rPr lang="en-US" altLang="zh-CN" sz="2400" b="1" dirty="0">
                  <a:ea typeface="黑体" panose="02010609060101010101" pitchFamily="2" charset="-122"/>
                </a:rPr>
                <a:t> </a:t>
              </a:r>
              <a:r>
                <a:rPr lang="zh-CN" altLang="en-US" sz="2400" b="1" dirty="0">
                  <a:ea typeface="黑体" panose="02010609060101010101" pitchFamily="2" charset="-122"/>
                </a:rPr>
                <a:t>个特征值，</a:t>
              </a:r>
              <a:endParaRPr lang="en-US" altLang="zh-CN" sz="2400" b="1" dirty="0">
                <a:ea typeface="黑体" panose="02010609060101010101" pitchFamily="2" charset="-122"/>
              </a:endParaRPr>
            </a:p>
          </p:txBody>
        </p:sp>
        <p:graphicFrame>
          <p:nvGraphicFramePr>
            <p:cNvPr id="29724" name="Object 4"/>
            <p:cNvGraphicFramePr>
              <a:graphicFrameLocks noChangeAspect="1"/>
            </p:cNvGraphicFramePr>
            <p:nvPr/>
          </p:nvGraphicFramePr>
          <p:xfrm>
            <a:off x="1190" y="1973"/>
            <a:ext cx="90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" imgW="1028700" imgH="254000" progId="Equation.3">
                    <p:embed/>
                  </p:oleObj>
                </mc:Choice>
                <mc:Fallback>
                  <p:oleObj name="" r:id="rId1" imgW="1028700" imgH="2540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90" y="1973"/>
                          <a:ext cx="903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7" name="Text Box 5"/>
          <p:cNvSpPr txBox="1"/>
          <p:nvPr/>
        </p:nvSpPr>
        <p:spPr>
          <a:xfrm>
            <a:off x="76200" y="525463"/>
            <a:ext cx="9588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18" name="Text Box 6"/>
          <p:cNvSpPr txBox="1"/>
          <p:nvPr/>
        </p:nvSpPr>
        <p:spPr>
          <a:xfrm>
            <a:off x="76200" y="1089025"/>
            <a:ext cx="3937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黑体" panose="02010609060101010101" pitchFamily="2" charset="-122"/>
              </a:rPr>
              <a:t>依次是与之对应的特征向量.</a:t>
            </a:r>
            <a:endParaRPr lang="zh-CN" altLang="en-US" sz="2400" b="1" dirty="0">
              <a:ea typeface="黑体" panose="02010609060101010101" pitchFamily="2" charset="-122"/>
            </a:endParaRPr>
          </a:p>
        </p:txBody>
      </p:sp>
      <p:grpSp>
        <p:nvGrpSpPr>
          <p:cNvPr id="38919" name="Group 7"/>
          <p:cNvGrpSpPr/>
          <p:nvPr/>
        </p:nvGrpSpPr>
        <p:grpSpPr>
          <a:xfrm>
            <a:off x="4191000" y="1068388"/>
            <a:ext cx="3852863" cy="457200"/>
            <a:chOff x="2678" y="2330"/>
            <a:chExt cx="2427" cy="288"/>
          </a:xfrm>
        </p:grpSpPr>
        <p:sp>
          <p:nvSpPr>
            <p:cNvPr id="29721" name="Text Box 8"/>
            <p:cNvSpPr txBox="1"/>
            <p:nvPr/>
          </p:nvSpPr>
          <p:spPr>
            <a:xfrm>
              <a:off x="2678" y="2330"/>
              <a:ext cx="24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黑体" panose="02010609060101010101" pitchFamily="2" charset="-122"/>
                </a:rPr>
                <a:t>如果                    </a:t>
              </a:r>
              <a:r>
                <a:rPr lang="zh-CN" altLang="en-US" sz="2400" b="1" dirty="0">
                  <a:solidFill>
                    <a:srgbClr val="FF0000"/>
                  </a:solidFill>
                  <a:ea typeface="黑体" panose="02010609060101010101" pitchFamily="2" charset="-122"/>
                </a:rPr>
                <a:t>各不相等</a:t>
              </a:r>
              <a:r>
                <a:rPr lang="zh-CN" altLang="en-US" sz="2400" b="1" dirty="0">
                  <a:ea typeface="黑体" panose="02010609060101010101" pitchFamily="2" charset="-122"/>
                </a:rPr>
                <a:t>，</a:t>
              </a:r>
              <a:endParaRPr lang="zh-CN" altLang="en-US" sz="2400" b="1" dirty="0">
                <a:ea typeface="黑体" panose="02010609060101010101" pitchFamily="2" charset="-122"/>
              </a:endParaRPr>
            </a:p>
          </p:txBody>
        </p:sp>
        <p:graphicFrame>
          <p:nvGraphicFramePr>
            <p:cNvPr id="29722" name="Object 9"/>
            <p:cNvGraphicFramePr>
              <a:graphicFrameLocks noChangeAspect="1"/>
            </p:cNvGraphicFramePr>
            <p:nvPr/>
          </p:nvGraphicFramePr>
          <p:xfrm>
            <a:off x="3168" y="2352"/>
            <a:ext cx="88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3" imgW="1016000" imgH="254000" progId="Equation.3">
                    <p:embed/>
                  </p:oleObj>
                </mc:Choice>
                <mc:Fallback>
                  <p:oleObj name="" r:id="rId3" imgW="1016000" imgH="2540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2352"/>
                          <a:ext cx="889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2" name="Text Box 10"/>
          <p:cNvSpPr txBox="1"/>
          <p:nvPr/>
        </p:nvSpPr>
        <p:spPr>
          <a:xfrm>
            <a:off x="8016875" y="106838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黑体" panose="02010609060101010101" pitchFamily="2" charset="-122"/>
              </a:rPr>
              <a:t>则</a:t>
            </a:r>
            <a:endParaRPr lang="zh-CN" altLang="en-US" sz="2400" b="1" dirty="0">
              <a:ea typeface="黑体" panose="02010609060101010101" pitchFamily="2" charset="-122"/>
            </a:endParaRPr>
          </a:p>
        </p:txBody>
      </p:sp>
      <p:grpSp>
        <p:nvGrpSpPr>
          <p:cNvPr id="38923" name="Group 11"/>
          <p:cNvGrpSpPr/>
          <p:nvPr/>
        </p:nvGrpSpPr>
        <p:grpSpPr>
          <a:xfrm>
            <a:off x="168275" y="1525588"/>
            <a:ext cx="2933700" cy="477837"/>
            <a:chOff x="144" y="2592"/>
            <a:chExt cx="1848" cy="301"/>
          </a:xfrm>
        </p:grpSpPr>
        <p:graphicFrame>
          <p:nvGraphicFramePr>
            <p:cNvPr id="29719" name="Object 12"/>
            <p:cNvGraphicFramePr>
              <a:graphicFrameLocks noChangeAspect="1"/>
            </p:cNvGraphicFramePr>
            <p:nvPr/>
          </p:nvGraphicFramePr>
          <p:xfrm>
            <a:off x="144" y="2592"/>
            <a:ext cx="95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5" imgW="1104900" imgH="254000" progId="Equation.3">
                    <p:embed/>
                  </p:oleObj>
                </mc:Choice>
                <mc:Fallback>
                  <p:oleObj name="" r:id="rId5" imgW="1104900" imgH="2540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" y="2592"/>
                          <a:ext cx="959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0" name="Text Box 13"/>
            <p:cNvSpPr txBox="1"/>
            <p:nvPr/>
          </p:nvSpPr>
          <p:spPr>
            <a:xfrm>
              <a:off x="1056" y="2605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黑体" panose="02010609060101010101" pitchFamily="2" charset="-122"/>
                </a:rPr>
                <a:t>线性无关</a:t>
              </a:r>
              <a:r>
                <a:rPr lang="zh-CN" altLang="en-US" sz="2400" b="1" dirty="0">
                  <a:ea typeface="黑体" panose="02010609060101010101" pitchFamily="2" charset="-122"/>
                </a:rPr>
                <a:t>.</a:t>
              </a:r>
              <a:endParaRPr lang="zh-CN" altLang="en-US" sz="2400" b="1" dirty="0">
                <a:ea typeface="黑体" panose="02010609060101010101" pitchFamily="2" charset="-122"/>
              </a:endParaRPr>
            </a:p>
          </p:txBody>
        </p:sp>
      </p:grpSp>
      <p:sp>
        <p:nvSpPr>
          <p:cNvPr id="38926" name="Text Box 14"/>
          <p:cNvSpPr txBox="1"/>
          <p:nvPr/>
        </p:nvSpPr>
        <p:spPr>
          <a:xfrm>
            <a:off x="223838" y="20320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证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pSp>
        <p:nvGrpSpPr>
          <p:cNvPr id="38927" name="Group 15"/>
          <p:cNvGrpSpPr/>
          <p:nvPr/>
        </p:nvGrpSpPr>
        <p:grpSpPr>
          <a:xfrm>
            <a:off x="1371600" y="2024063"/>
            <a:ext cx="3155950" cy="457200"/>
            <a:chOff x="902" y="2906"/>
            <a:chExt cx="1988" cy="288"/>
          </a:xfrm>
        </p:grpSpPr>
        <p:sp>
          <p:nvSpPr>
            <p:cNvPr id="29717" name="Text Box 16"/>
            <p:cNvSpPr txBox="1"/>
            <p:nvPr/>
          </p:nvSpPr>
          <p:spPr>
            <a:xfrm>
              <a:off x="902" y="2906"/>
              <a:ext cx="19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/>
                <a:t>设有常数                   ，</a:t>
              </a:r>
              <a:endParaRPr lang="zh-CN" altLang="en-US" sz="2400" dirty="0"/>
            </a:p>
          </p:txBody>
        </p:sp>
        <p:graphicFrame>
          <p:nvGraphicFramePr>
            <p:cNvPr id="29718" name="Object 17"/>
            <p:cNvGraphicFramePr>
              <a:graphicFrameLocks noChangeAspect="1"/>
            </p:cNvGraphicFramePr>
            <p:nvPr/>
          </p:nvGraphicFramePr>
          <p:xfrm>
            <a:off x="1728" y="2928"/>
            <a:ext cx="87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7" imgW="1003300" imgH="254000" progId="Equation.3">
                    <p:embed/>
                  </p:oleObj>
                </mc:Choice>
                <mc:Fallback>
                  <p:oleObj name="" r:id="rId7" imgW="1003300" imgH="2540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8" y="2928"/>
                          <a:ext cx="875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0" name="Text Box 18"/>
          <p:cNvSpPr txBox="1"/>
          <p:nvPr/>
        </p:nvSpPr>
        <p:spPr>
          <a:xfrm>
            <a:off x="4419600" y="20796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使</a:t>
            </a:r>
            <a:endParaRPr lang="zh-CN" altLang="en-US" sz="2400" dirty="0"/>
          </a:p>
        </p:txBody>
      </p: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2170113" y="2516188"/>
          <a:ext cx="31353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2324100" imgH="254000" progId="Equation.3">
                  <p:embed/>
                </p:oleObj>
              </mc:Choice>
              <mc:Fallback>
                <p:oleObj name="" r:id="rId9" imgW="2324100" imgH="2540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70113" y="2516188"/>
                        <a:ext cx="313531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20"/>
          <p:cNvGraphicFramePr>
            <a:graphicFrameLocks noChangeAspect="1"/>
          </p:cNvGraphicFramePr>
          <p:nvPr/>
        </p:nvGraphicFramePr>
        <p:xfrm>
          <a:off x="2052638" y="3027363"/>
          <a:ext cx="35607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2641600" imgH="254000" progId="Equation.3">
                  <p:embed/>
                </p:oleObj>
              </mc:Choice>
              <mc:Fallback>
                <p:oleObj name="" r:id="rId11" imgW="2641600" imgH="254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2638" y="3027363"/>
                        <a:ext cx="35607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Text Box 21"/>
          <p:cNvSpPr txBox="1"/>
          <p:nvPr/>
        </p:nvSpPr>
        <p:spPr>
          <a:xfrm>
            <a:off x="288925" y="29733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即</a:t>
            </a:r>
            <a:endParaRPr lang="zh-CN" altLang="en-US" sz="2400" dirty="0"/>
          </a:p>
        </p:txBody>
      </p:sp>
      <p:graphicFrame>
        <p:nvGraphicFramePr>
          <p:cNvPr id="38934" name="Object 22"/>
          <p:cNvGraphicFramePr>
            <a:graphicFrameLocks noChangeAspect="1"/>
          </p:cNvGraphicFramePr>
          <p:nvPr/>
        </p:nvGraphicFramePr>
        <p:xfrm>
          <a:off x="2073275" y="3560763"/>
          <a:ext cx="3963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2946400" imgH="254000" progId="Equation.3">
                  <p:embed/>
                </p:oleObj>
              </mc:Choice>
              <mc:Fallback>
                <p:oleObj name="" r:id="rId13" imgW="2946400" imgH="2540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3275" y="3560763"/>
                        <a:ext cx="3963988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Text Box 23"/>
          <p:cNvSpPr txBox="1"/>
          <p:nvPr/>
        </p:nvSpPr>
        <p:spPr>
          <a:xfrm>
            <a:off x="273050" y="35067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则</a:t>
            </a:r>
            <a:endParaRPr lang="zh-CN" altLang="en-US" sz="2400" dirty="0"/>
          </a:p>
        </p:txBody>
      </p:sp>
      <p:graphicFrame>
        <p:nvGraphicFramePr>
          <p:cNvPr id="38936" name="Object 24"/>
          <p:cNvGraphicFramePr>
            <a:graphicFrameLocks noChangeAspect="1"/>
          </p:cNvGraphicFramePr>
          <p:nvPr/>
        </p:nvGraphicFramePr>
        <p:xfrm>
          <a:off x="6781800" y="525463"/>
          <a:ext cx="15224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1104900" imgH="254000" progId="Equation.3">
                  <p:embed/>
                </p:oleObj>
              </mc:Choice>
              <mc:Fallback>
                <p:oleObj name="" r:id="rId15" imgW="1104900" imgH="254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525463"/>
                        <a:ext cx="1522413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/>
          <p:cNvGraphicFramePr>
            <a:graphicFrameLocks noChangeAspect="1"/>
          </p:cNvGraphicFramePr>
          <p:nvPr/>
        </p:nvGraphicFramePr>
        <p:xfrm>
          <a:off x="1752600" y="5257800"/>
          <a:ext cx="4762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7" imgW="3606800" imgH="292100" progId="Equation.3">
                  <p:embed/>
                </p:oleObj>
              </mc:Choice>
              <mc:Fallback>
                <p:oleObj name="" r:id="rId17" imgW="3606800" imgH="292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5257800"/>
                        <a:ext cx="47625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6"/>
          <p:cNvGraphicFramePr>
            <a:graphicFrameLocks noChangeAspect="1"/>
          </p:cNvGraphicFramePr>
          <p:nvPr/>
        </p:nvGraphicFramePr>
        <p:xfrm>
          <a:off x="1790700" y="4343400"/>
          <a:ext cx="4267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9" imgW="3187700" imgH="292100" progId="Equation.3">
                  <p:embed/>
                </p:oleObj>
              </mc:Choice>
              <mc:Fallback>
                <p:oleObj name="" r:id="rId19" imgW="3187700" imgH="2921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0700" y="4343400"/>
                        <a:ext cx="4267200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2171700" y="5035550"/>
          <a:ext cx="2809875" cy="14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1" imgW="1943100" imgH="50800" progId="Equation.3">
                  <p:embed/>
                </p:oleObj>
              </mc:Choice>
              <mc:Fallback>
                <p:oleObj name="" r:id="rId21" imgW="1943100" imgH="50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71700" y="5035550"/>
                        <a:ext cx="2809875" cy="146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22" grpId="0"/>
      <p:bldP spid="38926" grpId="0"/>
      <p:bldP spid="38930" grpId="0"/>
      <p:bldP spid="38933" grpId="0"/>
      <p:bldP spid="389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45" name="Text Box 9"/>
          <p:cNvSpPr txBox="1"/>
          <p:nvPr/>
        </p:nvSpPr>
        <p:spPr>
          <a:xfrm>
            <a:off x="349250" y="533400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将上面各式写成矩阵的形式</a:t>
            </a:r>
            <a:endParaRPr lang="zh-CN" altLang="en-US" sz="2400" dirty="0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133475" y="1009650"/>
          <a:ext cx="45212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3365500" imgH="1206500" progId="Equation.3">
                  <p:embed/>
                </p:oleObj>
              </mc:Choice>
              <mc:Fallback>
                <p:oleObj name="" r:id="rId1" imgW="3365500" imgH="1206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3475" y="1009650"/>
                        <a:ext cx="4521200" cy="165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5638800" y="1676400"/>
          <a:ext cx="1343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965200" imgH="241300" progId="Equation.3">
                  <p:embed/>
                </p:oleObj>
              </mc:Choice>
              <mc:Fallback>
                <p:oleObj name="" r:id="rId3" imgW="965200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1676400"/>
                        <a:ext cx="1343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3" name="Group 27"/>
          <p:cNvGrpSpPr/>
          <p:nvPr/>
        </p:nvGrpSpPr>
        <p:grpSpPr>
          <a:xfrm>
            <a:off x="365125" y="3103563"/>
            <a:ext cx="4070350" cy="457200"/>
            <a:chOff x="230" y="2221"/>
            <a:chExt cx="2564" cy="288"/>
          </a:xfrm>
        </p:grpSpPr>
        <p:sp>
          <p:nvSpPr>
            <p:cNvPr id="30742" name="Text Box 12"/>
            <p:cNvSpPr txBox="1"/>
            <p:nvPr/>
          </p:nvSpPr>
          <p:spPr>
            <a:xfrm>
              <a:off x="230" y="2221"/>
              <a:ext cx="25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/>
                <a:t>当                   每个不相同时，</a:t>
              </a:r>
              <a:endParaRPr lang="zh-CN" altLang="en-US" sz="2400" dirty="0"/>
            </a:p>
          </p:txBody>
        </p:sp>
        <p:graphicFrame>
          <p:nvGraphicFramePr>
            <p:cNvPr id="30743" name="Object 13"/>
            <p:cNvGraphicFramePr>
              <a:graphicFrameLocks noChangeAspect="1"/>
            </p:cNvGraphicFramePr>
            <p:nvPr/>
          </p:nvGraphicFramePr>
          <p:xfrm>
            <a:off x="480" y="2243"/>
            <a:ext cx="88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5" imgW="1016000" imgH="254000" progId="Equation.3">
                    <p:embed/>
                  </p:oleObj>
                </mc:Choice>
                <mc:Fallback>
                  <p:oleObj name="" r:id="rId5" imgW="1016000" imgH="2540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2243"/>
                          <a:ext cx="889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0" name="Text Box 14"/>
          <p:cNvSpPr txBox="1"/>
          <p:nvPr/>
        </p:nvSpPr>
        <p:spPr>
          <a:xfrm>
            <a:off x="4022725" y="3082925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范德蒙德行列式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6505575" y="2636838"/>
          <a:ext cx="1520825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1511300" imgH="1257300" progId="Equation.3">
                  <p:embed/>
                </p:oleObj>
              </mc:Choice>
              <mc:Fallback>
                <p:oleObj name="" r:id="rId7" imgW="1511300" imgH="12573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05575" y="2636838"/>
                        <a:ext cx="1520825" cy="1274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/>
          <p:nvPr/>
        </p:nvSpPr>
        <p:spPr>
          <a:xfrm>
            <a:off x="390525" y="4110038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则该方程组有唯一零解</a:t>
            </a:r>
            <a:endParaRPr lang="zh-CN" altLang="en-US" sz="2400" dirty="0"/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3814763" y="4130675"/>
          <a:ext cx="32924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2438400" imgH="254000" progId="Equation.3">
                  <p:embed/>
                </p:oleObj>
              </mc:Choice>
              <mc:Fallback>
                <p:oleObj name="" r:id="rId9" imgW="2438400" imgH="254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4763" y="4130675"/>
                        <a:ext cx="329247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4" name="Group 28"/>
          <p:cNvGrpSpPr/>
          <p:nvPr/>
        </p:nvGrpSpPr>
        <p:grpSpPr>
          <a:xfrm>
            <a:off x="381000" y="4600575"/>
            <a:ext cx="3155950" cy="458788"/>
            <a:chOff x="240" y="3121"/>
            <a:chExt cx="1988" cy="289"/>
          </a:xfrm>
        </p:grpSpPr>
        <p:sp>
          <p:nvSpPr>
            <p:cNvPr id="30739" name="Text Box 19"/>
            <p:cNvSpPr txBox="1"/>
            <p:nvPr/>
          </p:nvSpPr>
          <p:spPr>
            <a:xfrm>
              <a:off x="240" y="3121"/>
              <a:ext cx="19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/>
                <a:t>但                               ，</a:t>
              </a:r>
              <a:endParaRPr lang="zh-CN" altLang="en-US" sz="2400" dirty="0"/>
            </a:p>
          </p:txBody>
        </p:sp>
        <p:graphicFrame>
          <p:nvGraphicFramePr>
            <p:cNvPr id="30740" name="Object 21"/>
            <p:cNvGraphicFramePr>
              <a:graphicFrameLocks noChangeAspect="1"/>
            </p:cNvGraphicFramePr>
            <p:nvPr/>
          </p:nvGraphicFramePr>
          <p:xfrm>
            <a:off x="515" y="3156"/>
            <a:ext cx="49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1" imgW="546100" imgH="254000" progId="Equation.3">
                    <p:embed/>
                  </p:oleObj>
                </mc:Choice>
                <mc:Fallback>
                  <p:oleObj name="" r:id="rId11" imgW="546100" imgH="2540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5" y="3156"/>
                          <a:ext cx="494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1" name="Object 22"/>
            <p:cNvGraphicFramePr>
              <a:graphicFrameLocks noChangeAspect="1"/>
            </p:cNvGraphicFramePr>
            <p:nvPr/>
          </p:nvGraphicFramePr>
          <p:xfrm>
            <a:off x="995" y="3156"/>
            <a:ext cx="9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3" imgW="1117600" imgH="241300" progId="Equation.3">
                    <p:embed/>
                  </p:oleObj>
                </mc:Choice>
                <mc:Fallback>
                  <p:oleObj name="" r:id="rId13" imgW="1117600" imgH="2413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95" y="3156"/>
                          <a:ext cx="97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65" name="Group 29"/>
          <p:cNvGrpSpPr/>
          <p:nvPr/>
        </p:nvGrpSpPr>
        <p:grpSpPr>
          <a:xfrm>
            <a:off x="3489325" y="4598988"/>
            <a:ext cx="2921000" cy="457200"/>
            <a:chOff x="2198" y="3168"/>
            <a:chExt cx="1840" cy="288"/>
          </a:xfrm>
        </p:grpSpPr>
        <p:sp>
          <p:nvSpPr>
            <p:cNvPr id="30737" name="Text Box 23"/>
            <p:cNvSpPr txBox="1"/>
            <p:nvPr/>
          </p:nvSpPr>
          <p:spPr>
            <a:xfrm>
              <a:off x="2198" y="3168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/>
                <a:t>所以</a:t>
              </a:r>
              <a:endParaRPr lang="zh-CN" altLang="en-US" sz="2400" dirty="0"/>
            </a:p>
          </p:txBody>
        </p:sp>
        <p:graphicFrame>
          <p:nvGraphicFramePr>
            <p:cNvPr id="30738" name="Object 24"/>
            <p:cNvGraphicFramePr>
              <a:graphicFrameLocks noChangeAspect="1"/>
            </p:cNvGraphicFramePr>
            <p:nvPr/>
          </p:nvGraphicFramePr>
          <p:xfrm>
            <a:off x="2640" y="3189"/>
            <a:ext cx="13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5" imgW="1625600" imgH="254000" progId="Equation.3">
                    <p:embed/>
                  </p:oleObj>
                </mc:Choice>
                <mc:Fallback>
                  <p:oleObj name="" r:id="rId15" imgW="1625600" imgH="2540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0" y="3189"/>
                          <a:ext cx="1398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66" name="Group 30"/>
          <p:cNvGrpSpPr/>
          <p:nvPr/>
        </p:nvGrpSpPr>
        <p:grpSpPr>
          <a:xfrm>
            <a:off x="441325" y="5100638"/>
            <a:ext cx="4527550" cy="457200"/>
            <a:chOff x="278" y="3504"/>
            <a:chExt cx="2852" cy="288"/>
          </a:xfrm>
        </p:grpSpPr>
        <p:sp>
          <p:nvSpPr>
            <p:cNvPr id="30735" name="Text Box 25"/>
            <p:cNvSpPr txBox="1"/>
            <p:nvPr/>
          </p:nvSpPr>
          <p:spPr>
            <a:xfrm>
              <a:off x="278" y="3504"/>
              <a:ext cx="28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/>
                <a:t>所以向量组                    线性无关.</a:t>
              </a:r>
              <a:endParaRPr lang="zh-CN" altLang="en-US" sz="2400" dirty="0"/>
            </a:p>
          </p:txBody>
        </p:sp>
        <p:graphicFrame>
          <p:nvGraphicFramePr>
            <p:cNvPr id="30736" name="Object 26"/>
            <p:cNvGraphicFramePr>
              <a:graphicFrameLocks noChangeAspect="1"/>
            </p:cNvGraphicFramePr>
            <p:nvPr/>
          </p:nvGraphicFramePr>
          <p:xfrm>
            <a:off x="1296" y="3526"/>
            <a:ext cx="95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7" imgW="1104900" imgH="254000" progId="Equation.3">
                    <p:embed/>
                  </p:oleObj>
                </mc:Choice>
                <mc:Fallback>
                  <p:oleObj name="" r:id="rId17" imgW="1104900" imgH="2540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3526"/>
                          <a:ext cx="959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8229600" y="3117850"/>
          <a:ext cx="5334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9" imgW="393700" imgH="241300" progId="Equation.3">
                  <p:embed/>
                </p:oleObj>
              </mc:Choice>
              <mc:Fallback>
                <p:oleObj name="" r:id="rId19" imgW="393700" imgH="2413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29600" y="3117850"/>
                        <a:ext cx="533400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50" grpId="0"/>
      <p:bldP spid="143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0" y="0"/>
            <a:ext cx="9144000" cy="6309320"/>
          </a:xfrm>
          <a:blipFill rotWithShape="0">
            <a:blip r:embed="rId1"/>
            <a:stretch>
              <a:fillRect l="-1667" t="-1643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32771" name="Group 22"/>
          <p:cNvGrpSpPr/>
          <p:nvPr/>
        </p:nvGrpSpPr>
        <p:grpSpPr>
          <a:xfrm>
            <a:off x="0" y="152400"/>
            <a:ext cx="9023350" cy="2667000"/>
            <a:chOff x="0" y="96"/>
            <a:chExt cx="5684" cy="1680"/>
          </a:xfrm>
        </p:grpSpPr>
        <p:sp>
          <p:nvSpPr>
            <p:cNvPr id="32779" name="Text Box 2"/>
            <p:cNvSpPr txBox="1"/>
            <p:nvPr/>
          </p:nvSpPr>
          <p:spPr>
            <a:xfrm>
              <a:off x="394" y="528"/>
              <a:ext cx="7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定义</a:t>
              </a:r>
              <a:endParaRPr lang="zh-CN" altLang="en-US" sz="24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780" name="Text Box 3"/>
            <p:cNvSpPr txBox="1"/>
            <p:nvPr/>
          </p:nvSpPr>
          <p:spPr>
            <a:xfrm>
              <a:off x="1018" y="541"/>
              <a:ext cx="17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设 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是 </a:t>
              </a:r>
              <a:r>
                <a:rPr lang="en-US" altLang="zh-CN" sz="2400" b="1" i="1" dirty="0"/>
                <a:t>n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阶矩阵，</a:t>
              </a:r>
              <a:endParaRPr lang="en-US" altLang="zh-CN" sz="2400" b="1" dirty="0"/>
            </a:p>
          </p:txBody>
        </p:sp>
        <p:sp>
          <p:nvSpPr>
            <p:cNvPr id="32781" name="Text Box 4"/>
            <p:cNvSpPr txBox="1"/>
            <p:nvPr/>
          </p:nvSpPr>
          <p:spPr>
            <a:xfrm>
              <a:off x="2564" y="541"/>
              <a:ext cx="29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如果 </a:t>
              </a:r>
              <a:r>
                <a:rPr lang="en-US" altLang="zh-CN" sz="2400" b="1" dirty="0"/>
                <a:t>λ</a:t>
              </a:r>
              <a:r>
                <a:rPr lang="zh-CN" altLang="en-US" sz="2400" b="1" dirty="0"/>
                <a:t>和 </a:t>
              </a:r>
              <a:r>
                <a:rPr lang="en-US" altLang="zh-CN" sz="2400" b="1" i="1" dirty="0"/>
                <a:t>n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维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非零</a:t>
              </a:r>
              <a:r>
                <a:rPr lang="zh-CN" altLang="en-US" sz="2400" b="1" dirty="0"/>
                <a:t>列向量</a:t>
              </a:r>
              <a:r>
                <a:rPr lang="zh-CN" altLang="en-US" sz="2400" b="1" i="1" dirty="0"/>
                <a:t> </a:t>
              </a:r>
              <a:r>
                <a:rPr lang="en-US" altLang="zh-CN" sz="2400" b="1" i="1" dirty="0"/>
                <a:t>x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使关</a:t>
              </a:r>
              <a:endParaRPr lang="en-US" altLang="zh-CN" sz="2400" b="1" dirty="0"/>
            </a:p>
          </p:txBody>
        </p:sp>
        <p:sp>
          <p:nvSpPr>
            <p:cNvPr id="32782" name="Text Box 5"/>
            <p:cNvSpPr txBox="1"/>
            <p:nvPr/>
          </p:nvSpPr>
          <p:spPr>
            <a:xfrm>
              <a:off x="10" y="816"/>
              <a:ext cx="6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系式</a:t>
              </a:r>
              <a:endParaRPr lang="zh-CN" altLang="en-US" sz="2400" b="1" dirty="0"/>
            </a:p>
          </p:txBody>
        </p:sp>
        <p:graphicFrame>
          <p:nvGraphicFramePr>
            <p:cNvPr id="32783" name="Object 6"/>
            <p:cNvGraphicFramePr>
              <a:graphicFrameLocks noChangeAspect="1"/>
            </p:cNvGraphicFramePr>
            <p:nvPr/>
          </p:nvGraphicFramePr>
          <p:xfrm>
            <a:off x="2054" y="899"/>
            <a:ext cx="75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" imgW="711200" imgH="190500" progId="Equation.3">
                    <p:embed/>
                  </p:oleObj>
                </mc:Choice>
                <mc:Fallback>
                  <p:oleObj name="" r:id="rId1" imgW="711200" imgH="1905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54" y="899"/>
                          <a:ext cx="750" cy="233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4" name="Text Box 7"/>
            <p:cNvSpPr txBox="1"/>
            <p:nvPr/>
          </p:nvSpPr>
          <p:spPr>
            <a:xfrm>
              <a:off x="4762" y="873"/>
              <a:ext cx="5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（1）</a:t>
              </a:r>
              <a:endParaRPr lang="zh-CN" altLang="en-US" sz="2400" b="1" dirty="0"/>
            </a:p>
          </p:txBody>
        </p:sp>
        <p:sp>
          <p:nvSpPr>
            <p:cNvPr id="32785" name="Text Box 8"/>
            <p:cNvSpPr txBox="1"/>
            <p:nvPr/>
          </p:nvSpPr>
          <p:spPr>
            <a:xfrm>
              <a:off x="10" y="1200"/>
              <a:ext cx="34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成立，那么称数 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λ</a:t>
              </a:r>
              <a:r>
                <a:rPr lang="zh-CN" altLang="en-US" sz="2400" b="1" dirty="0"/>
                <a:t>为方阵 </a:t>
              </a:r>
              <a:r>
                <a:rPr lang="en-US" altLang="zh-CN" sz="2400" b="1" i="1" dirty="0"/>
                <a:t>A </a:t>
              </a:r>
              <a:r>
                <a:rPr lang="zh-CN" altLang="en-US" sz="2400" b="1" dirty="0"/>
                <a:t>的</a:t>
              </a:r>
              <a:r>
                <a:rPr lang="zh-CN" altLang="en-US" sz="2400" b="1" u="sng" dirty="0">
                  <a:solidFill>
                    <a:schemeClr val="accent2"/>
                  </a:solidFill>
                </a:rPr>
                <a:t>特征值</a:t>
              </a:r>
              <a:r>
                <a:rPr lang="zh-CN" altLang="en-US" sz="2400" b="1" dirty="0"/>
                <a:t>，</a:t>
              </a:r>
              <a:endParaRPr lang="en-US" altLang="zh-CN" sz="2400" b="1" dirty="0"/>
            </a:p>
          </p:txBody>
        </p:sp>
        <p:sp>
          <p:nvSpPr>
            <p:cNvPr id="32786" name="Text Box 9"/>
            <p:cNvSpPr txBox="1"/>
            <p:nvPr/>
          </p:nvSpPr>
          <p:spPr>
            <a:xfrm>
              <a:off x="3466" y="1200"/>
              <a:ext cx="2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非零向量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</a:rPr>
                <a:t>x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称为 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对应</a:t>
              </a:r>
              <a:endParaRPr lang="en-US" altLang="zh-CN" sz="2400" b="1" dirty="0"/>
            </a:p>
          </p:txBody>
        </p:sp>
        <p:sp>
          <p:nvSpPr>
            <p:cNvPr id="32787" name="Text Box 10"/>
            <p:cNvSpPr txBox="1"/>
            <p:nvPr/>
          </p:nvSpPr>
          <p:spPr>
            <a:xfrm>
              <a:off x="0" y="1488"/>
              <a:ext cx="2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于特征值 </a:t>
              </a:r>
              <a:r>
                <a:rPr lang="en-US" altLang="zh-CN" sz="2400" b="1" dirty="0"/>
                <a:t>λ</a:t>
              </a:r>
              <a:r>
                <a:rPr lang="zh-CN" altLang="en-US" sz="2400" b="1" dirty="0"/>
                <a:t>的</a:t>
              </a:r>
              <a:r>
                <a:rPr lang="zh-CN" altLang="en-US" sz="2400" b="1" u="sng" dirty="0">
                  <a:solidFill>
                    <a:schemeClr val="accent2"/>
                  </a:solidFill>
                </a:rPr>
                <a:t>特征向量</a:t>
              </a:r>
              <a:r>
                <a:rPr lang="zh-CN" altLang="en-US" sz="2400" b="1" dirty="0"/>
                <a:t>.</a:t>
              </a:r>
              <a:endParaRPr lang="en-US" altLang="zh-CN" sz="2400" b="1" dirty="0"/>
            </a:p>
          </p:txBody>
        </p:sp>
        <p:sp>
          <p:nvSpPr>
            <p:cNvPr id="32788" name="Text Box 13"/>
            <p:cNvSpPr txBox="1"/>
            <p:nvPr/>
          </p:nvSpPr>
          <p:spPr>
            <a:xfrm>
              <a:off x="96" y="96"/>
              <a:ext cx="19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黑体" panose="02010609060101010101" pitchFamily="2" charset="-122"/>
                </a:rPr>
                <a:t>复习</a:t>
              </a:r>
              <a:endParaRPr lang="zh-CN" altLang="en-US" sz="2400" b="1" dirty="0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33813" name="Group 21"/>
          <p:cNvGrpSpPr/>
          <p:nvPr/>
        </p:nvGrpSpPr>
        <p:grpSpPr>
          <a:xfrm>
            <a:off x="152400" y="2743200"/>
            <a:ext cx="8839200" cy="3124200"/>
            <a:chOff x="96" y="1728"/>
            <a:chExt cx="5568" cy="1968"/>
          </a:xfrm>
        </p:grpSpPr>
        <p:sp>
          <p:nvSpPr>
            <p:cNvPr id="32773" name="Text Box 11"/>
            <p:cNvSpPr txBox="1"/>
            <p:nvPr/>
          </p:nvSpPr>
          <p:spPr>
            <a:xfrm>
              <a:off x="144" y="1728"/>
              <a:ext cx="379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如何求一个 </a:t>
              </a:r>
              <a:r>
                <a:rPr lang="en-US" altLang="zh-CN" sz="2400" b="1" i="1" dirty="0">
                  <a:solidFill>
                    <a:srgbClr val="FF0000"/>
                  </a:solidFill>
                </a:rPr>
                <a:t>n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阶方阵的特征值与特征向量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？</a:t>
              </a:r>
              <a:endParaRPr lang="en-US" altLang="zh-CN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2774" name="Text Box 14"/>
            <p:cNvSpPr txBox="1"/>
            <p:nvPr/>
          </p:nvSpPr>
          <p:spPr>
            <a:xfrm>
              <a:off x="96" y="2016"/>
              <a:ext cx="5568" cy="16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如果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是“数值型”矩阵即矩阵中的每一个元素都是常量，则求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的特征值与特征向量的方法为：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457200" indent="-457200" eaLnBrk="1" hangingPunct="1">
                <a:spcBef>
                  <a:spcPct val="50000"/>
                </a:spcBef>
                <a:buAutoNum type="arabicPeriod"/>
              </a:pPr>
              <a:r>
                <a:rPr lang="zh-CN" altLang="en-US" b="1" dirty="0">
                  <a:latin typeface="Times New Roman" panose="02020603050405020304" pitchFamily="18" charset="0"/>
                </a:rPr>
                <a:t>求特征方程                   的全部根,即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的全部特征值.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marL="457200" indent="-457200" eaLnBrk="1" hangingPunct="1">
                <a:spcBef>
                  <a:spcPct val="50000"/>
                </a:spcBef>
                <a:buAutoNum type="arabicPeriod"/>
              </a:pPr>
              <a:r>
                <a:rPr lang="zh-CN" altLang="en-US" b="1" dirty="0">
                  <a:latin typeface="Times New Roman" panose="02020603050405020304" pitchFamily="18" charset="0"/>
                </a:rPr>
                <a:t>对于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的每一个特征值    ,求齐次线性方程组                          的一个基础解系,那么该基础解系的所有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非零线性组合</a:t>
              </a:r>
              <a:r>
                <a:rPr lang="zh-CN" altLang="en-US" b="1" dirty="0">
                  <a:latin typeface="Times New Roman" panose="02020603050405020304" pitchFamily="18" charset="0"/>
                </a:rPr>
                <a:t>就是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对应于      的全部特征向量.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75" name="Object 17"/>
            <p:cNvGraphicFramePr>
              <a:graphicFrameLocks noChangeAspect="1"/>
            </p:cNvGraphicFramePr>
            <p:nvPr/>
          </p:nvGraphicFramePr>
          <p:xfrm>
            <a:off x="1444" y="2592"/>
            <a:ext cx="8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3" imgW="977900" imgH="292100" progId="Equation.3">
                    <p:embed/>
                  </p:oleObj>
                </mc:Choice>
                <mc:Fallback>
                  <p:oleObj name="" r:id="rId3" imgW="977900" imgH="2921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4" y="2592"/>
                          <a:ext cx="860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18"/>
            <p:cNvGraphicFramePr>
              <a:graphicFrameLocks noChangeAspect="1"/>
            </p:cNvGraphicFramePr>
            <p:nvPr/>
          </p:nvGraphicFramePr>
          <p:xfrm>
            <a:off x="2288" y="2928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5" imgW="165100" imgH="228600" progId="Equation.3">
                    <p:embed/>
                  </p:oleObj>
                </mc:Choice>
                <mc:Fallback>
                  <p:oleObj name="" r:id="rId5" imgW="165100" imgH="2286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88" y="2928"/>
                          <a:ext cx="20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19"/>
            <p:cNvGraphicFramePr>
              <a:graphicFrameLocks noChangeAspect="1"/>
            </p:cNvGraphicFramePr>
            <p:nvPr/>
          </p:nvGraphicFramePr>
          <p:xfrm>
            <a:off x="4114" y="2962"/>
            <a:ext cx="110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7" imgW="1270000" imgH="254000" progId="Equation.3">
                    <p:embed/>
                  </p:oleObj>
                </mc:Choice>
                <mc:Fallback>
                  <p:oleObj name="" r:id="rId7" imgW="1270000" imgH="2540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14" y="2962"/>
                          <a:ext cx="1103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20"/>
            <p:cNvGraphicFramePr>
              <a:graphicFrameLocks noChangeAspect="1"/>
            </p:cNvGraphicFramePr>
            <p:nvPr/>
          </p:nvGraphicFramePr>
          <p:xfrm>
            <a:off x="864" y="3408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9" imgW="165100" imgH="228600" progId="Equation.3">
                    <p:embed/>
                  </p:oleObj>
                </mc:Choice>
                <mc:Fallback>
                  <p:oleObj name="" r:id="rId9" imgW="165100" imgH="228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64" y="3408"/>
                          <a:ext cx="20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0" y="381000"/>
            <a:ext cx="91440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/>
              <a:t>这是 以 </a:t>
            </a:r>
            <a:r>
              <a:rPr lang="en-US" altLang="zh-CN" sz="2400" i="1" dirty="0"/>
              <a:t>λ</a:t>
            </a:r>
            <a:r>
              <a:rPr lang="en-US" altLang="zh-CN" sz="2400" b="1" i="1" dirty="0"/>
              <a:t>E</a:t>
            </a:r>
            <a:r>
              <a:rPr lang="zh-CN" altLang="en-US" sz="2400" b="1" i="1" dirty="0"/>
              <a:t>－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 </a:t>
            </a:r>
            <a:r>
              <a:rPr lang="zh-CN" altLang="en-US" sz="2400" dirty="0"/>
              <a:t>为系数矩阵的</a:t>
            </a:r>
            <a:r>
              <a:rPr lang="en-US" altLang="zh-CN" sz="2400" i="1" dirty="0"/>
              <a:t>n </a:t>
            </a:r>
            <a:r>
              <a:rPr lang="zh-CN" altLang="en-US" sz="2400" dirty="0"/>
              <a:t>元齐次线性方程组 </a:t>
            </a:r>
            <a:r>
              <a:rPr lang="en-US" altLang="zh-CN" sz="2400" dirty="0"/>
              <a:t>,</a:t>
            </a:r>
            <a:r>
              <a:rPr lang="zh-CN" altLang="en-US" sz="2400" dirty="0"/>
              <a:t>它有非零解的充分必要条件是系数行列式</a:t>
            </a:r>
            <a:endParaRPr lang="zh-CN" altLang="en-US" sz="2400" dirty="0"/>
          </a:p>
        </p:txBody>
      </p:sp>
      <p:sp>
        <p:nvSpPr>
          <p:cNvPr id="26627" name="Text Box 3"/>
          <p:cNvSpPr txBox="1"/>
          <p:nvPr/>
        </p:nvSpPr>
        <p:spPr>
          <a:xfrm>
            <a:off x="609600" y="1371600"/>
            <a:ext cx="7239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/>
              <a:t>               ︱</a:t>
            </a:r>
            <a:r>
              <a:rPr lang="en-US" altLang="zh-CN" sz="2400" i="1" dirty="0"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/>
              <a:t>E</a:t>
            </a:r>
            <a:r>
              <a:rPr lang="zh-CN" altLang="en-US" sz="2400" dirty="0"/>
              <a:t>－</a:t>
            </a:r>
            <a:r>
              <a:rPr lang="en-US" altLang="zh-CN" sz="2400" b="1" i="1" dirty="0"/>
              <a:t>A</a:t>
            </a:r>
            <a:r>
              <a:rPr lang="en-US" altLang="zh-CN" sz="2400" dirty="0"/>
              <a:t>︱= 0.                     (3)     </a:t>
            </a:r>
            <a:endParaRPr lang="en-US" altLang="zh-CN" sz="2400" dirty="0"/>
          </a:p>
        </p:txBody>
      </p:sp>
      <p:sp>
        <p:nvSpPr>
          <p:cNvPr id="26628" name="Text Box 4"/>
          <p:cNvSpPr txBox="1"/>
          <p:nvPr/>
        </p:nvSpPr>
        <p:spPr>
          <a:xfrm>
            <a:off x="53975" y="1939925"/>
            <a:ext cx="90900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/>
              <a:t>由此</a:t>
            </a:r>
            <a:r>
              <a:rPr lang="en-US" altLang="zh-CN" sz="2400" dirty="0"/>
              <a:t>,</a:t>
            </a:r>
            <a:r>
              <a:rPr lang="zh-CN" altLang="en-US" sz="2400" dirty="0"/>
              <a:t>我们可由</a:t>
            </a:r>
            <a:r>
              <a:rPr lang="en-US" altLang="zh-CN" sz="2400" dirty="0"/>
              <a:t>(3)</a:t>
            </a:r>
            <a:r>
              <a:rPr lang="zh-CN" altLang="en-US" sz="2400" dirty="0"/>
              <a:t>求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的特征值 </a:t>
            </a:r>
            <a:r>
              <a:rPr lang="en-US" altLang="zh-CN" sz="2400" dirty="0"/>
              <a:t>,</a:t>
            </a:r>
            <a:r>
              <a:rPr lang="zh-CN" altLang="en-US" sz="2400" dirty="0"/>
              <a:t>由 </a:t>
            </a:r>
            <a:r>
              <a:rPr lang="en-US" altLang="zh-CN" sz="2400" dirty="0"/>
              <a:t>(2)</a:t>
            </a:r>
            <a:r>
              <a:rPr lang="zh-CN" altLang="en-US" sz="2400" dirty="0"/>
              <a:t>求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的特征向量</a:t>
            </a:r>
            <a:endParaRPr lang="zh-CN" altLang="en-US" sz="2400" dirty="0"/>
          </a:p>
        </p:txBody>
      </p:sp>
      <p:sp>
        <p:nvSpPr>
          <p:cNvPr id="26629" name="Text Box 5"/>
          <p:cNvSpPr txBox="1"/>
          <p:nvPr/>
        </p:nvSpPr>
        <p:spPr>
          <a:xfrm>
            <a:off x="84138" y="2532063"/>
            <a:ext cx="46482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1</a:t>
            </a:r>
            <a:r>
              <a:rPr lang="zh-CN" altLang="en-US" sz="2400" dirty="0">
                <a:solidFill>
                  <a:srgbClr val="FF0000"/>
                </a:solidFill>
              </a:rPr>
              <a:t>、特征多项式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776288" y="3952875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i="1" dirty="0"/>
              <a:t>f </a:t>
            </a:r>
            <a:r>
              <a:rPr lang="en-US" altLang="zh-CN" sz="2400" dirty="0"/>
              <a:t>(</a:t>
            </a:r>
            <a:r>
              <a:rPr lang="en-US" altLang="zh-CN" sz="2400" i="1" dirty="0">
                <a:cs typeface="Times New Roman" panose="02020603050405020304" pitchFamily="18" charset="0"/>
              </a:rPr>
              <a:t>λ</a:t>
            </a:r>
            <a:r>
              <a:rPr lang="en-US" altLang="zh-CN" sz="2400" dirty="0"/>
              <a:t>)=︱</a:t>
            </a:r>
            <a:r>
              <a:rPr lang="en-US" altLang="zh-CN" sz="2400" i="1" dirty="0"/>
              <a:t>λ</a:t>
            </a:r>
            <a:r>
              <a:rPr lang="en-US" altLang="zh-CN" sz="2400" b="1" i="1" dirty="0"/>
              <a:t>E</a:t>
            </a:r>
            <a:r>
              <a:rPr lang="zh-CN" altLang="en-US" sz="2400" b="1" i="1" dirty="0"/>
              <a:t>－</a:t>
            </a:r>
            <a:r>
              <a:rPr lang="en-US" altLang="zh-CN" sz="2400" b="1" i="1" dirty="0"/>
              <a:t>A</a:t>
            </a:r>
            <a:r>
              <a:rPr lang="en-US" altLang="zh-CN" sz="2400" dirty="0"/>
              <a:t>︱</a:t>
            </a:r>
            <a:endParaRPr lang="en-US" altLang="zh-CN" sz="2400" dirty="0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276600" y="3059113"/>
          <a:ext cx="48006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" imgW="2565400" imgH="1219200" progId="Equation.DSMT4">
                  <p:embed/>
                </p:oleObj>
              </mc:Choice>
              <mc:Fallback>
                <p:oleObj name="" r:id="rId1" imgW="2565400" imgH="1219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3059113"/>
                        <a:ext cx="4800600" cy="230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619250" y="5516563"/>
          <a:ext cx="66071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" imgW="3632200" imgH="330200" progId="Equation.DSMT4">
                  <p:embed/>
                </p:oleObj>
              </mc:Choice>
              <mc:Fallback>
                <p:oleObj name="" r:id="rId3" imgW="3632200" imgH="3302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FF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5516563"/>
                        <a:ext cx="6607175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626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2400" kern="1200" dirty="0">
                <a:latin typeface="+mn-lt"/>
                <a:ea typeface="+mn-ea"/>
                <a:cs typeface="+mn-cs"/>
              </a:rPr>
            </a:fld>
            <a:endParaRPr kumimoji="1" lang="zh-CN" alt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5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31172" y="0"/>
            <a:ext cx="8933315" cy="6597351"/>
          </a:xfrm>
          <a:blipFill rotWithShape="0">
            <a:blip r:embed="rId1"/>
            <a:stretch>
              <a:fillRect l="-1364" t="-1201" b="-2033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47625" y="106363"/>
            <a:ext cx="3657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</a:rPr>
              <a:t>特征方程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5603" name="Rectangle 3"/>
          <p:cNvSpPr/>
          <p:nvPr/>
        </p:nvSpPr>
        <p:spPr>
          <a:xfrm>
            <a:off x="892175" y="666750"/>
            <a:ext cx="2635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︱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－</a:t>
            </a:r>
            <a:r>
              <a:rPr lang="en-US" altLang="zh-CN" sz="2400" i="1" dirty="0"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/>
              <a:t>E</a:t>
            </a:r>
            <a:r>
              <a:rPr lang="en-US" altLang="zh-CN" sz="2400" dirty="0"/>
              <a:t>︱= 0.</a:t>
            </a:r>
            <a:endParaRPr lang="en-US" altLang="zh-CN" sz="2400" dirty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28650" y="1246188"/>
          <a:ext cx="6978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" imgW="3975100" imgH="330200" progId="Equation.DSMT4">
                  <p:embed/>
                </p:oleObj>
              </mc:Choice>
              <mc:Fallback>
                <p:oleObj name="" r:id="rId1" imgW="3975100" imgH="3302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8650" y="1246188"/>
                        <a:ext cx="69786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/>
          <p:nvPr/>
        </p:nvSpPr>
        <p:spPr>
          <a:xfrm>
            <a:off x="73025" y="10556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/>
              <a:t>即</a:t>
            </a:r>
            <a:endParaRPr lang="zh-CN" altLang="en-US" sz="2400" dirty="0"/>
          </a:p>
        </p:txBody>
      </p:sp>
      <p:sp>
        <p:nvSpPr>
          <p:cNvPr id="25606" name="Text Box 6"/>
          <p:cNvSpPr txBox="1"/>
          <p:nvPr/>
        </p:nvSpPr>
        <p:spPr>
          <a:xfrm>
            <a:off x="142875" y="1954213"/>
            <a:ext cx="3276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en-US" altLang="zh-CN" sz="2400" i="1" dirty="0">
                <a:solidFill>
                  <a:srgbClr val="FF0000"/>
                </a:solidFill>
              </a:rPr>
              <a:t>. 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的迹，</a:t>
            </a:r>
            <a:r>
              <a:rPr lang="zh-CN" altLang="en-US" sz="2400" dirty="0"/>
              <a:t>记作 </a:t>
            </a:r>
            <a:r>
              <a:rPr lang="en-US" altLang="zh-CN" sz="2400" dirty="0"/>
              <a:t>tr(A)</a:t>
            </a:r>
            <a:r>
              <a:rPr lang="zh-CN" altLang="en-US" sz="2400" dirty="0"/>
              <a:t>：  </a:t>
            </a:r>
            <a:endParaRPr lang="zh-CN" altLang="en-US" sz="2400" dirty="0"/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2493963" y="2311400"/>
          <a:ext cx="36274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" imgW="1498600" imgH="266700" progId="Equation.DSMT4">
                  <p:embed/>
                </p:oleObj>
              </mc:Choice>
              <mc:Fallback>
                <p:oleObj name="" r:id="rId3" imgW="1498600" imgH="2667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93963" y="2311400"/>
                        <a:ext cx="3627437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/>
          <p:nvPr/>
        </p:nvSpPr>
        <p:spPr>
          <a:xfrm>
            <a:off x="90488" y="2943225"/>
            <a:ext cx="5562600" cy="461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/>
              <a:t>2 </a:t>
            </a:r>
            <a:r>
              <a:rPr lang="zh-CN" altLang="en-US" sz="2400" b="1" dirty="0">
                <a:solidFill>
                  <a:srgbClr val="FF0000"/>
                </a:solidFill>
              </a:rPr>
              <a:t>特征值与特征向量的性质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417" name="Text Box 10"/>
          <p:cNvSpPr txBox="1"/>
          <p:nvPr/>
        </p:nvSpPr>
        <p:spPr>
          <a:xfrm>
            <a:off x="990600" y="50292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25612" name="Text Box 12"/>
          <p:cNvSpPr txBox="1"/>
          <p:nvPr/>
        </p:nvSpPr>
        <p:spPr>
          <a:xfrm>
            <a:off x="-14287" y="350043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设</a:t>
            </a:r>
            <a:r>
              <a:rPr lang="el-GR" altLang="zh-CN" sz="2400" i="1" dirty="0"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l-GR" altLang="zh-CN" sz="2400" i="1" dirty="0"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…</a:t>
            </a:r>
            <a:r>
              <a:rPr lang="el-GR" altLang="zh-CN" sz="2400" i="1" dirty="0"/>
              <a:t>λ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是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</a:t>
            </a:r>
            <a:r>
              <a:rPr lang="en-US" altLang="zh-CN" sz="2400" i="1" dirty="0"/>
              <a:t>n</a:t>
            </a:r>
            <a:r>
              <a:rPr lang="zh-CN" altLang="en-US" sz="2400" dirty="0"/>
              <a:t>个特征值，由高次方程的韦达定理不难证明</a:t>
            </a:r>
            <a:r>
              <a:rPr lang="en-US" altLang="zh-CN" sz="2400" dirty="0"/>
              <a:t>:</a:t>
            </a:r>
            <a:endParaRPr lang="en-US" altLang="zh-CN" sz="2400" dirty="0"/>
          </a:p>
        </p:txBody>
      </p:sp>
      <p:sp>
        <p:nvSpPr>
          <p:cNvPr id="25613" name="Text Box 13"/>
          <p:cNvSpPr txBox="1"/>
          <p:nvPr/>
        </p:nvSpPr>
        <p:spPr>
          <a:xfrm>
            <a:off x="395288" y="4341813"/>
            <a:ext cx="38131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性质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1993900" y="4295775"/>
          <a:ext cx="55213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5" imgW="2971800" imgH="266700" progId="Equation.DSMT4">
                  <p:embed/>
                </p:oleObj>
              </mc:Choice>
              <mc:Fallback>
                <p:oleObj name="" r:id="rId5" imgW="2971800" imgH="2667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4295775"/>
                        <a:ext cx="5521325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 Box 15"/>
          <p:cNvSpPr txBox="1"/>
          <p:nvPr/>
        </p:nvSpPr>
        <p:spPr>
          <a:xfrm>
            <a:off x="395288" y="5221288"/>
            <a:ext cx="2514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性质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2259013" y="5151438"/>
          <a:ext cx="22463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7" imgW="1244600" imgH="279400" progId="Equation.DSMT4">
                  <p:embed/>
                </p:oleObj>
              </mc:Choice>
              <mc:Fallback>
                <p:oleObj name="" r:id="rId7" imgW="1244600" imgH="2794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59013" y="5151438"/>
                        <a:ext cx="2246312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561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5" grpId="0"/>
      <p:bldP spid="25606" grpId="0"/>
      <p:bldP spid="25609" grpId="0" animBg="1"/>
      <p:bldP spid="25613" grpId="0"/>
      <p:bldP spid="256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0" y="0"/>
            <a:ext cx="8748464" cy="6597351"/>
          </a:xfrm>
          <a:blipFill rotWithShape="0">
            <a:blip r:embed="rId1"/>
            <a:stretch>
              <a:fillRect l="-1742" t="-1571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0" y="304800"/>
            <a:ext cx="9144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/>
              <a:t>  </a:t>
            </a:r>
            <a:r>
              <a:rPr lang="zh-CN" altLang="en-US" sz="2400" b="1" dirty="0">
                <a:solidFill>
                  <a:srgbClr val="C00000"/>
                </a:solidFill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</a:rPr>
              <a:t>1  </a:t>
            </a:r>
            <a:r>
              <a:rPr lang="zh-CN" altLang="en-US" sz="2400" dirty="0"/>
              <a:t>证明方阵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可逆的充分必要条件是零不是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的特征值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24579" name="Text Box 3"/>
          <p:cNvSpPr txBox="1"/>
          <p:nvPr/>
        </p:nvSpPr>
        <p:spPr>
          <a:xfrm>
            <a:off x="93663" y="1227138"/>
            <a:ext cx="35052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证明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4581" name="Text Box 5"/>
          <p:cNvSpPr txBox="1"/>
          <p:nvPr/>
        </p:nvSpPr>
        <p:spPr>
          <a:xfrm>
            <a:off x="150813" y="2144713"/>
            <a:ext cx="3657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必要性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24582" name="Text Box 6"/>
          <p:cNvSpPr txBox="1"/>
          <p:nvPr/>
        </p:nvSpPr>
        <p:spPr>
          <a:xfrm>
            <a:off x="1946275" y="2144713"/>
            <a:ext cx="579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/>
              <a:t>因为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可逆</a:t>
            </a:r>
            <a:r>
              <a:rPr lang="en-US" altLang="zh-CN" sz="2400" dirty="0"/>
              <a:t>,</a:t>
            </a:r>
            <a:r>
              <a:rPr lang="zh-CN" altLang="en-US" sz="2400" dirty="0"/>
              <a:t>所以</a:t>
            </a:r>
            <a:r>
              <a:rPr lang="en-US" altLang="zh-CN" sz="2400" dirty="0"/>
              <a:t>︱</a:t>
            </a:r>
            <a:r>
              <a:rPr lang="en-US" altLang="zh-CN" sz="2400" b="1" i="1" dirty="0"/>
              <a:t>A</a:t>
            </a:r>
            <a:r>
              <a:rPr lang="en-US" altLang="zh-CN" sz="2400" dirty="0"/>
              <a:t>︱≠0,</a:t>
            </a:r>
            <a:r>
              <a:rPr lang="zh-CN" altLang="en-US" sz="2400" dirty="0"/>
              <a:t>由性质</a:t>
            </a:r>
            <a:r>
              <a:rPr lang="en-US" altLang="zh-CN" sz="2400" dirty="0"/>
              <a:t>2</a:t>
            </a:r>
            <a:endParaRPr lang="en-US" altLang="zh-CN" sz="2400" dirty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465388" y="2711450"/>
          <a:ext cx="25034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" imgW="1143000" imgH="266700" progId="Equation.DSMT4">
                  <p:embed/>
                </p:oleObj>
              </mc:Choice>
              <mc:Fallback>
                <p:oleObj name="" r:id="rId1" imgW="1143000" imgH="2667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65388" y="2711450"/>
                        <a:ext cx="2503487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/>
          <p:nvPr/>
        </p:nvSpPr>
        <p:spPr>
          <a:xfrm>
            <a:off x="44450" y="3209925"/>
            <a:ext cx="89646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/>
              <a:t>故</a:t>
            </a:r>
            <a:r>
              <a:rPr lang="el-GR" altLang="zh-CN" sz="2400" i="1" dirty="0"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l-GR" altLang="zh-CN" sz="2400" i="1" dirty="0"/>
              <a:t>λ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en-US" dirty="0"/>
              <a:t>…</a:t>
            </a:r>
            <a:r>
              <a:rPr lang="en-US" altLang="zh-CN" sz="2400" dirty="0"/>
              <a:t>,</a:t>
            </a:r>
            <a:r>
              <a:rPr lang="el-GR" altLang="zh-CN" sz="2400" i="1" dirty="0"/>
              <a:t>λ</a:t>
            </a:r>
            <a:r>
              <a:rPr lang="en-US" altLang="zh-CN" sz="2400" i="1" baseline="-25000" dirty="0"/>
              <a:t>n</a:t>
            </a:r>
            <a:r>
              <a:rPr lang="zh-CN" altLang="en-US" sz="2400" dirty="0"/>
              <a:t>全不为零，从而零不是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的特征值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24586" name="Text Box 10"/>
          <p:cNvSpPr txBox="1"/>
          <p:nvPr/>
        </p:nvSpPr>
        <p:spPr>
          <a:xfrm>
            <a:off x="323850" y="3836988"/>
            <a:ext cx="1905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仿宋_GB2312" pitchFamily="49" charset="-122"/>
              </a:rPr>
              <a:t>充分性</a:t>
            </a:r>
            <a:r>
              <a:rPr lang="en-US" altLang="zh-CN" sz="2400" dirty="0">
                <a:latin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</a:endParaRPr>
          </a:p>
        </p:txBody>
      </p:sp>
      <p:sp>
        <p:nvSpPr>
          <p:cNvPr id="24588" name="Text Box 12"/>
          <p:cNvSpPr txBox="1"/>
          <p:nvPr/>
        </p:nvSpPr>
        <p:spPr>
          <a:xfrm>
            <a:off x="2074863" y="3825875"/>
            <a:ext cx="67325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/>
              <a:t>由于</a:t>
            </a:r>
            <a:r>
              <a:rPr lang="el-GR" altLang="zh-CN" sz="2400" i="1" dirty="0"/>
              <a:t>λ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l-GR" altLang="zh-CN" sz="2400" i="1" dirty="0"/>
              <a:t>λ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en-US" sz="2400" dirty="0"/>
              <a:t>…</a:t>
            </a:r>
            <a:r>
              <a:rPr lang="en-US" altLang="zh-CN" sz="2400" dirty="0"/>
              <a:t>,</a:t>
            </a:r>
            <a:r>
              <a:rPr lang="el-GR" altLang="zh-CN" sz="2400" i="1" dirty="0"/>
              <a:t>λ</a:t>
            </a:r>
            <a:r>
              <a:rPr lang="en-US" altLang="zh-CN" sz="2400" i="1" baseline="-25000" dirty="0"/>
              <a:t>n</a:t>
            </a:r>
            <a:r>
              <a:rPr lang="zh-CN" altLang="en-US" sz="2400" dirty="0"/>
              <a:t>均不为零</a:t>
            </a:r>
            <a:r>
              <a:rPr lang="en-US" altLang="zh-CN" sz="2400" dirty="0"/>
              <a:t>, </a:t>
            </a:r>
            <a:r>
              <a:rPr lang="zh-CN" altLang="en-US" sz="2400" dirty="0"/>
              <a:t>从而</a:t>
            </a:r>
            <a:endParaRPr lang="zh-CN" altLang="en-US" sz="2400" dirty="0"/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397125" y="4383088"/>
          <a:ext cx="22812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3" imgW="1143000" imgH="266700" progId="Equation.DSMT4">
                  <p:embed/>
                </p:oleObj>
              </mc:Choice>
              <mc:Fallback>
                <p:oleObj name="" r:id="rId3" imgW="1143000" imgH="2667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97125" y="4383088"/>
                        <a:ext cx="2281238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14"/>
          <p:cNvSpPr txBox="1"/>
          <p:nvPr/>
        </p:nvSpPr>
        <p:spPr>
          <a:xfrm>
            <a:off x="107950" y="48768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/>
              <a:t>由性质</a:t>
            </a:r>
            <a:r>
              <a:rPr lang="en-US" altLang="zh-CN" sz="2400" dirty="0"/>
              <a:t>2</a:t>
            </a:r>
            <a:r>
              <a:rPr lang="zh-CN" altLang="en-US" sz="2400" dirty="0"/>
              <a:t>知，</a:t>
            </a:r>
            <a:endParaRPr lang="zh-CN" altLang="en-US" sz="2400" dirty="0"/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979613" y="4868863"/>
          <a:ext cx="30146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5" imgW="1574800" imgH="279400" progId="Equation.DSMT4">
                  <p:embed/>
                </p:oleObj>
              </mc:Choice>
              <mc:Fallback>
                <p:oleObj name="" r:id="rId5" imgW="1574800" imgH="2794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4868863"/>
                        <a:ext cx="3014662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Text Box 16"/>
          <p:cNvSpPr txBox="1"/>
          <p:nvPr/>
        </p:nvSpPr>
        <p:spPr>
          <a:xfrm>
            <a:off x="4976813" y="4862513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/>
              <a:t>故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可逆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24593" name="Text Box 17"/>
          <p:cNvSpPr txBox="1"/>
          <p:nvPr/>
        </p:nvSpPr>
        <p:spPr>
          <a:xfrm>
            <a:off x="973138" y="5513388"/>
            <a:ext cx="7620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/>
              <a:t>同理可证</a:t>
            </a:r>
            <a:r>
              <a:rPr lang="en-US" altLang="zh-CN" sz="2400" dirty="0"/>
              <a:t>: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不可逆的充要条件是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有零特征值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24594" name="Text Box 18"/>
          <p:cNvSpPr txBox="1"/>
          <p:nvPr/>
        </p:nvSpPr>
        <p:spPr>
          <a:xfrm>
            <a:off x="1493838" y="1279525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设</a:t>
            </a:r>
            <a:r>
              <a:rPr lang="el-GR" altLang="zh-CN" sz="2400" i="1" dirty="0"/>
              <a:t>λ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l-GR" altLang="zh-CN" sz="2400" i="1" dirty="0"/>
              <a:t>λ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en-US" sz="2400" dirty="0"/>
              <a:t>…</a:t>
            </a:r>
            <a:r>
              <a:rPr lang="en-US" altLang="zh-CN" sz="2400" dirty="0"/>
              <a:t>,</a:t>
            </a:r>
            <a:r>
              <a:rPr lang="el-GR" altLang="zh-CN" sz="2400" i="1" dirty="0"/>
              <a:t>λ</a:t>
            </a:r>
            <a:r>
              <a:rPr lang="en-US" altLang="zh-CN" sz="2400" i="1" baseline="-25000" dirty="0"/>
              <a:t>n</a:t>
            </a:r>
            <a:r>
              <a:rPr lang="zh-CN" altLang="en-US" sz="2400" dirty="0">
                <a:latin typeface="Arial" panose="020B0604020202020204" pitchFamily="34" charset="0"/>
              </a:rPr>
              <a:t>是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</a:t>
            </a:r>
            <a:r>
              <a:rPr lang="en-US" altLang="zh-CN" sz="2400" i="1" dirty="0"/>
              <a:t>n</a:t>
            </a:r>
            <a:r>
              <a:rPr lang="zh-CN" altLang="en-US" sz="2400" dirty="0"/>
              <a:t>个特征值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24582" grpId="0"/>
      <p:bldP spid="24585" grpId="0"/>
      <p:bldP spid="24586" grpId="0"/>
      <p:bldP spid="24588" grpId="0"/>
      <p:bldP spid="24590" grpId="0"/>
      <p:bldP spid="24592" grpId="0"/>
      <p:bldP spid="24593" grpId="0"/>
      <p:bldP spid="245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0" y="0"/>
            <a:ext cx="8820472" cy="6597351"/>
          </a:xfrm>
          <a:blipFill rotWithShape="0">
            <a:blip r:embed="rId1"/>
            <a:stretch>
              <a:fillRect l="-1728" t="-1571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0" y="34620"/>
            <a:ext cx="8748464" cy="6562731"/>
          </a:xfrm>
          <a:blipFill rotWithShape="0">
            <a:blip r:embed="rId1"/>
            <a:stretch>
              <a:fillRect l="-1394" t="-1301" r="-697" b="-2045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kern="1200" dirty="0">
                <a:latin typeface="+mn-lt"/>
                <a:ea typeface="+mn-ea"/>
                <a:cs typeface="+mn-cs"/>
              </a:rPr>
            </a:fld>
            <a:endParaRPr kumimoji="1" lang="zh-CN" altLang="en-US" sz="140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6189" name="Group 45"/>
          <p:cNvGrpSpPr/>
          <p:nvPr/>
        </p:nvGrpSpPr>
        <p:grpSpPr>
          <a:xfrm>
            <a:off x="606425" y="720725"/>
            <a:ext cx="5741988" cy="806450"/>
            <a:chOff x="470" y="884"/>
            <a:chExt cx="3617" cy="508"/>
          </a:xfrm>
        </p:grpSpPr>
        <p:sp>
          <p:nvSpPr>
            <p:cNvPr id="22541" name="Text Box 46"/>
            <p:cNvSpPr txBox="1"/>
            <p:nvPr/>
          </p:nvSpPr>
          <p:spPr>
            <a:xfrm>
              <a:off x="470" y="986"/>
              <a:ext cx="361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0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2</a:t>
              </a:r>
              <a:r>
                <a:rPr lang="zh-CN" altLang="en-US" sz="2400" b="1" dirty="0"/>
                <a:t>.  求                      的特征值和特征向量.</a:t>
              </a:r>
              <a:endParaRPr lang="zh-CN" altLang="en-US" sz="2400" b="1" dirty="0"/>
            </a:p>
          </p:txBody>
        </p:sp>
        <p:graphicFrame>
          <p:nvGraphicFramePr>
            <p:cNvPr id="22542" name="Object 47"/>
            <p:cNvGraphicFramePr>
              <a:graphicFrameLocks noChangeAspect="1"/>
            </p:cNvGraphicFramePr>
            <p:nvPr/>
          </p:nvGraphicFramePr>
          <p:xfrm>
            <a:off x="1127" y="884"/>
            <a:ext cx="1033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" imgW="1181100" imgH="558800" progId="Equation.3">
                    <p:embed/>
                  </p:oleObj>
                </mc:Choice>
                <mc:Fallback>
                  <p:oleObj name="" r:id="rId1" imgW="1181100" imgH="5588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27" y="884"/>
                          <a:ext cx="1033" cy="5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92" name="Text Box 48"/>
          <p:cNvSpPr txBox="1"/>
          <p:nvPr/>
        </p:nvSpPr>
        <p:spPr>
          <a:xfrm>
            <a:off x="700088" y="1881188"/>
            <a:ext cx="4937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解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193" name="Text Box 49"/>
          <p:cNvSpPr txBox="1"/>
          <p:nvPr/>
        </p:nvSpPr>
        <p:spPr>
          <a:xfrm>
            <a:off x="1331913" y="1876425"/>
            <a:ext cx="32559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矩阵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的特征方程为</a:t>
            </a:r>
            <a:endParaRPr lang="zh-CN" altLang="en-US" sz="2400" b="1" dirty="0"/>
          </a:p>
        </p:txBody>
      </p:sp>
      <p:graphicFrame>
        <p:nvGraphicFramePr>
          <p:cNvPr id="6194" name="Object 50"/>
          <p:cNvGraphicFramePr>
            <a:graphicFrameLocks noChangeAspect="1"/>
          </p:cNvGraphicFramePr>
          <p:nvPr/>
        </p:nvGraphicFramePr>
        <p:xfrm>
          <a:off x="1779588" y="2819400"/>
          <a:ext cx="2127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689100" imgH="774700" progId="Equation.3">
                  <p:embed/>
                </p:oleObj>
              </mc:Choice>
              <mc:Fallback>
                <p:oleObj name="" r:id="rId3" imgW="1689100" imgH="774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79588" y="2819400"/>
                        <a:ext cx="212725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" name="Object 51"/>
          <p:cNvGraphicFramePr>
            <a:graphicFrameLocks noChangeAspect="1"/>
          </p:cNvGraphicFramePr>
          <p:nvPr/>
        </p:nvGraphicFramePr>
        <p:xfrm>
          <a:off x="3906838" y="3132138"/>
          <a:ext cx="14446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409700" imgH="342900" progId="Equation.3">
                  <p:embed/>
                </p:oleObj>
              </mc:Choice>
              <mc:Fallback>
                <p:oleObj name="" r:id="rId5" imgW="1409700" imgH="342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06838" y="3132138"/>
                        <a:ext cx="144462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6" name="Object 52"/>
          <p:cNvGraphicFramePr>
            <a:graphicFrameLocks noChangeAspect="1"/>
          </p:cNvGraphicFramePr>
          <p:nvPr/>
        </p:nvGraphicFramePr>
        <p:xfrm>
          <a:off x="5351463" y="3095625"/>
          <a:ext cx="15208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1054100" imgH="215900" progId="Equation.3">
                  <p:embed/>
                </p:oleObj>
              </mc:Choice>
              <mc:Fallback>
                <p:oleObj name="" r:id="rId7" imgW="1054100" imgH="215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51463" y="3095625"/>
                        <a:ext cx="1520825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7" name="Object 53"/>
          <p:cNvGraphicFramePr>
            <a:graphicFrameLocks noChangeAspect="1"/>
          </p:cNvGraphicFramePr>
          <p:nvPr/>
        </p:nvGraphicFramePr>
        <p:xfrm>
          <a:off x="5154613" y="3894138"/>
          <a:ext cx="21907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612900" imgH="279400" progId="Equation.3">
                  <p:embed/>
                </p:oleObj>
              </mc:Choice>
              <mc:Fallback>
                <p:oleObj name="" r:id="rId9" imgW="1612900" imgH="2794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54613" y="3894138"/>
                        <a:ext cx="2190750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8" name="Text Box 54"/>
          <p:cNvSpPr txBox="1"/>
          <p:nvPr/>
        </p:nvSpPr>
        <p:spPr>
          <a:xfrm>
            <a:off x="568325" y="5089525"/>
            <a:ext cx="267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所以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的特征值为</a:t>
            </a:r>
            <a:endParaRPr lang="en-US" altLang="zh-CN" sz="2400" b="1" dirty="0"/>
          </a:p>
        </p:txBody>
      </p:sp>
      <p:graphicFrame>
        <p:nvGraphicFramePr>
          <p:cNvPr id="6199" name="Object 55"/>
          <p:cNvGraphicFramePr>
            <a:graphicFrameLocks noChangeAspect="1"/>
          </p:cNvGraphicFramePr>
          <p:nvPr/>
        </p:nvGraphicFramePr>
        <p:xfrm>
          <a:off x="3289300" y="5129213"/>
          <a:ext cx="15970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1155700" imgH="241300" progId="Equation.3">
                  <p:embed/>
                </p:oleObj>
              </mc:Choice>
              <mc:Fallback>
                <p:oleObj name="" r:id="rId11" imgW="1155700" imgH="241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89300" y="5129213"/>
                        <a:ext cx="1597025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0" name="Object 56"/>
          <p:cNvGraphicFramePr>
            <a:graphicFrameLocks noChangeAspect="1"/>
          </p:cNvGraphicFramePr>
          <p:nvPr/>
        </p:nvGraphicFramePr>
        <p:xfrm>
          <a:off x="568325" y="3060700"/>
          <a:ext cx="1219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609600" imgH="203200" progId="Equation.3">
                  <p:embed/>
                </p:oleObj>
              </mc:Choice>
              <mc:Fallback>
                <p:oleObj name="" r:id="rId13" imgW="609600" imgH="203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8325" y="3060700"/>
                        <a:ext cx="1219200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2" grpId="0"/>
      <p:bldP spid="6193" grpId="0"/>
      <p:bldP spid="619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1968</Words>
  <Application>WPS 演示</Application>
  <PresentationFormat>全屏显示(4:3)</PresentationFormat>
  <Paragraphs>302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153</vt:i4>
      </vt:variant>
      <vt:variant>
        <vt:lpstr>幻灯片标题</vt:lpstr>
      </vt:variant>
      <vt:variant>
        <vt:i4>19</vt:i4>
      </vt:variant>
    </vt:vector>
  </HeadingPairs>
  <TitlesOfParts>
    <vt:vector size="182" baseType="lpstr">
      <vt:lpstr>Arial</vt:lpstr>
      <vt:lpstr>宋体</vt:lpstr>
      <vt:lpstr>Wingdings</vt:lpstr>
      <vt:lpstr>Times New Roman</vt:lpstr>
      <vt:lpstr>仿宋_GB2312</vt:lpstr>
      <vt:lpstr>仿宋</vt:lpstr>
      <vt:lpstr>黑体</vt:lpstr>
      <vt:lpstr>微软雅黑</vt:lpstr>
      <vt:lpstr>Arial Unicode MS</vt:lpstr>
      <vt:lpstr>默认设计模板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ljy</dc:creator>
  <cp:lastModifiedBy>Ggapsong</cp:lastModifiedBy>
  <cp:revision>78</cp:revision>
  <dcterms:created xsi:type="dcterms:W3CDTF">2019-05-10T01:56:25Z</dcterms:created>
  <dcterms:modified xsi:type="dcterms:W3CDTF">2019-05-10T01:56:35Z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