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2" r:id="rId5"/>
    <p:sldId id="258" r:id="rId6"/>
    <p:sldId id="259" r:id="rId7"/>
    <p:sldId id="263" r:id="rId8"/>
    <p:sldId id="264" r:id="rId9"/>
    <p:sldId id="265" r:id="rId10"/>
    <p:sldId id="266"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56"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A544E1C-9A60-4373-981D-165DB3DB65C9}"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2C4CB5-728C-4878-B2E8-11041D66EFD0}" type="slidenum">
              <a:rPr lang="zh-CN" altLang="en-US" smtClean="0"/>
              <a:t>‹#›</a:t>
            </a:fld>
            <a:endParaRPr lang="zh-CN" altLang="en-US"/>
          </a:p>
        </p:txBody>
      </p:sp>
    </p:spTree>
    <p:extLst>
      <p:ext uri="{BB962C8B-B14F-4D97-AF65-F5344CB8AC3E}">
        <p14:creationId xmlns:p14="http://schemas.microsoft.com/office/powerpoint/2010/main" val="3579988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544E1C-9A60-4373-981D-165DB3DB65C9}"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2C4CB5-728C-4878-B2E8-11041D66EFD0}" type="slidenum">
              <a:rPr lang="zh-CN" altLang="en-US" smtClean="0"/>
              <a:t>‹#›</a:t>
            </a:fld>
            <a:endParaRPr lang="zh-CN" altLang="en-US"/>
          </a:p>
        </p:txBody>
      </p:sp>
    </p:spTree>
    <p:extLst>
      <p:ext uri="{BB962C8B-B14F-4D97-AF65-F5344CB8AC3E}">
        <p14:creationId xmlns:p14="http://schemas.microsoft.com/office/powerpoint/2010/main" val="1951853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544E1C-9A60-4373-981D-165DB3DB65C9}"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2C4CB5-728C-4878-B2E8-11041D66EFD0}" type="slidenum">
              <a:rPr lang="zh-CN" altLang="en-US" smtClean="0"/>
              <a:t>‹#›</a:t>
            </a:fld>
            <a:endParaRPr lang="zh-CN" altLang="en-US"/>
          </a:p>
        </p:txBody>
      </p:sp>
    </p:spTree>
    <p:extLst>
      <p:ext uri="{BB962C8B-B14F-4D97-AF65-F5344CB8AC3E}">
        <p14:creationId xmlns:p14="http://schemas.microsoft.com/office/powerpoint/2010/main" val="276477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544E1C-9A60-4373-981D-165DB3DB65C9}"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2C4CB5-728C-4878-B2E8-11041D66EFD0}" type="slidenum">
              <a:rPr lang="zh-CN" altLang="en-US" smtClean="0"/>
              <a:t>‹#›</a:t>
            </a:fld>
            <a:endParaRPr lang="zh-CN" altLang="en-US"/>
          </a:p>
        </p:txBody>
      </p:sp>
    </p:spTree>
    <p:extLst>
      <p:ext uri="{BB962C8B-B14F-4D97-AF65-F5344CB8AC3E}">
        <p14:creationId xmlns:p14="http://schemas.microsoft.com/office/powerpoint/2010/main" val="181176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A544E1C-9A60-4373-981D-165DB3DB65C9}"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2C4CB5-728C-4878-B2E8-11041D66EFD0}" type="slidenum">
              <a:rPr lang="zh-CN" altLang="en-US" smtClean="0"/>
              <a:t>‹#›</a:t>
            </a:fld>
            <a:endParaRPr lang="zh-CN" altLang="en-US"/>
          </a:p>
        </p:txBody>
      </p:sp>
    </p:spTree>
    <p:extLst>
      <p:ext uri="{BB962C8B-B14F-4D97-AF65-F5344CB8AC3E}">
        <p14:creationId xmlns:p14="http://schemas.microsoft.com/office/powerpoint/2010/main" val="1454651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A544E1C-9A60-4373-981D-165DB3DB65C9}" type="datetimeFigureOut">
              <a:rPr lang="zh-CN" altLang="en-US" smtClean="0"/>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2C4CB5-728C-4878-B2E8-11041D66EFD0}" type="slidenum">
              <a:rPr lang="zh-CN" altLang="en-US" smtClean="0"/>
              <a:t>‹#›</a:t>
            </a:fld>
            <a:endParaRPr lang="zh-CN" altLang="en-US"/>
          </a:p>
        </p:txBody>
      </p:sp>
    </p:spTree>
    <p:extLst>
      <p:ext uri="{BB962C8B-B14F-4D97-AF65-F5344CB8AC3E}">
        <p14:creationId xmlns:p14="http://schemas.microsoft.com/office/powerpoint/2010/main" val="109082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A544E1C-9A60-4373-981D-165DB3DB65C9}" type="datetimeFigureOut">
              <a:rPr lang="zh-CN" altLang="en-US" smtClean="0"/>
              <a:t>2021/6/2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2C4CB5-728C-4878-B2E8-11041D66EFD0}" type="slidenum">
              <a:rPr lang="zh-CN" altLang="en-US" smtClean="0"/>
              <a:t>‹#›</a:t>
            </a:fld>
            <a:endParaRPr lang="zh-CN" altLang="en-US"/>
          </a:p>
        </p:txBody>
      </p:sp>
    </p:spTree>
    <p:extLst>
      <p:ext uri="{BB962C8B-B14F-4D97-AF65-F5344CB8AC3E}">
        <p14:creationId xmlns:p14="http://schemas.microsoft.com/office/powerpoint/2010/main" val="4253924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A544E1C-9A60-4373-981D-165DB3DB65C9}" type="datetimeFigureOut">
              <a:rPr lang="zh-CN" altLang="en-US" smtClean="0"/>
              <a:t>2021/6/2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2C4CB5-728C-4878-B2E8-11041D66EFD0}" type="slidenum">
              <a:rPr lang="zh-CN" altLang="en-US" smtClean="0"/>
              <a:t>‹#›</a:t>
            </a:fld>
            <a:endParaRPr lang="zh-CN" altLang="en-US"/>
          </a:p>
        </p:txBody>
      </p:sp>
    </p:spTree>
    <p:extLst>
      <p:ext uri="{BB962C8B-B14F-4D97-AF65-F5344CB8AC3E}">
        <p14:creationId xmlns:p14="http://schemas.microsoft.com/office/powerpoint/2010/main" val="2003846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544E1C-9A60-4373-981D-165DB3DB65C9}" type="datetimeFigureOut">
              <a:rPr lang="zh-CN" altLang="en-US" smtClean="0"/>
              <a:t>2021/6/2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2C4CB5-728C-4878-B2E8-11041D66EFD0}" type="slidenum">
              <a:rPr lang="zh-CN" altLang="en-US" smtClean="0"/>
              <a:t>‹#›</a:t>
            </a:fld>
            <a:endParaRPr lang="zh-CN" altLang="en-US"/>
          </a:p>
        </p:txBody>
      </p:sp>
    </p:spTree>
    <p:extLst>
      <p:ext uri="{BB962C8B-B14F-4D97-AF65-F5344CB8AC3E}">
        <p14:creationId xmlns:p14="http://schemas.microsoft.com/office/powerpoint/2010/main" val="2513457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A544E1C-9A60-4373-981D-165DB3DB65C9}" type="datetimeFigureOut">
              <a:rPr lang="zh-CN" altLang="en-US" smtClean="0"/>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2C4CB5-728C-4878-B2E8-11041D66EFD0}" type="slidenum">
              <a:rPr lang="zh-CN" altLang="en-US" smtClean="0"/>
              <a:t>‹#›</a:t>
            </a:fld>
            <a:endParaRPr lang="zh-CN" altLang="en-US"/>
          </a:p>
        </p:txBody>
      </p:sp>
    </p:spTree>
    <p:extLst>
      <p:ext uri="{BB962C8B-B14F-4D97-AF65-F5344CB8AC3E}">
        <p14:creationId xmlns:p14="http://schemas.microsoft.com/office/powerpoint/2010/main" val="1080149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A544E1C-9A60-4373-981D-165DB3DB65C9}" type="datetimeFigureOut">
              <a:rPr lang="zh-CN" altLang="en-US" smtClean="0"/>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2C4CB5-728C-4878-B2E8-11041D66EFD0}" type="slidenum">
              <a:rPr lang="zh-CN" altLang="en-US" smtClean="0"/>
              <a:t>‹#›</a:t>
            </a:fld>
            <a:endParaRPr lang="zh-CN" altLang="en-US"/>
          </a:p>
        </p:txBody>
      </p:sp>
    </p:spTree>
    <p:extLst>
      <p:ext uri="{BB962C8B-B14F-4D97-AF65-F5344CB8AC3E}">
        <p14:creationId xmlns:p14="http://schemas.microsoft.com/office/powerpoint/2010/main" val="214467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44E1C-9A60-4373-981D-165DB3DB65C9}" type="datetimeFigureOut">
              <a:rPr lang="zh-CN" altLang="en-US" smtClean="0"/>
              <a:t>2021/6/2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C4CB5-728C-4878-B2E8-11041D66EFD0}" type="slidenum">
              <a:rPr lang="zh-CN" altLang="en-US" smtClean="0"/>
              <a:t>‹#›</a:t>
            </a:fld>
            <a:endParaRPr lang="zh-CN" altLang="en-US"/>
          </a:p>
        </p:txBody>
      </p:sp>
    </p:spTree>
    <p:extLst>
      <p:ext uri="{BB962C8B-B14F-4D97-AF65-F5344CB8AC3E}">
        <p14:creationId xmlns:p14="http://schemas.microsoft.com/office/powerpoint/2010/main" val="3518982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image" Target="../media/image8.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image" Target="../media/image7.png"/><Relationship Id="rId1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8.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7.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8.png"/><Relationship Id="rId7"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数据库原理课程期中测试</a:t>
            </a:r>
          </a:p>
        </p:txBody>
      </p:sp>
    </p:spTree>
    <p:extLst>
      <p:ext uri="{BB962C8B-B14F-4D97-AF65-F5344CB8AC3E}">
        <p14:creationId xmlns:p14="http://schemas.microsoft.com/office/powerpoint/2010/main" val="178490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81132" y="-25593"/>
            <a:ext cx="937881" cy="5862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1600" dirty="0">
                <a:latin typeface="宋体" panose="02010600030101010101" pitchFamily="2" charset="-122"/>
                <a:ea typeface="宋体" panose="02010600030101010101" pitchFamily="2" charset="-122"/>
              </a:rPr>
              <a:t>三</a:t>
            </a:r>
            <a:endParaRPr lang="zh-CN" altLang="en-US" sz="2800" dirty="0">
              <a:solidFill>
                <a:srgbClr val="FF0000"/>
              </a:solidFill>
              <a:latin typeface="宋体" panose="02010600030101010101" pitchFamily="2" charset="-122"/>
              <a:ea typeface="宋体" panose="02010600030101010101" pitchFamily="2" charset="-122"/>
            </a:endParaRPr>
          </a:p>
        </p:txBody>
      </p:sp>
      <p:sp>
        <p:nvSpPr>
          <p:cNvPr id="2" name="矩形 1"/>
          <p:cNvSpPr/>
          <p:nvPr/>
        </p:nvSpPr>
        <p:spPr>
          <a:xfrm>
            <a:off x="1410326" y="458795"/>
            <a:ext cx="415498" cy="369332"/>
          </a:xfrm>
          <a:prstGeom prst="rect">
            <a:avLst/>
          </a:prstGeom>
        </p:spPr>
        <p:txBody>
          <a:bodyPr wrap="none">
            <a:spAutoFit/>
          </a:bodyPr>
          <a:lstStyle/>
          <a:p>
            <a:r>
              <a:rPr lang="zh-CN" altLang="en-US" dirty="0">
                <a:latin typeface="宋体" panose="02010600030101010101" pitchFamily="2" charset="-122"/>
                <a:ea typeface="宋体" panose="02010600030101010101" pitchFamily="2" charset="-122"/>
              </a:rPr>
              <a:t>、</a:t>
            </a:r>
            <a:endParaRPr lang="zh-CN" altLang="en-US" dirty="0"/>
          </a:p>
        </p:txBody>
      </p:sp>
      <p:pic>
        <p:nvPicPr>
          <p:cNvPr id="6" name="图片 5"/>
          <p:cNvPicPr>
            <a:picLocks noChangeAspect="1"/>
          </p:cNvPicPr>
          <p:nvPr/>
        </p:nvPicPr>
        <p:blipFill>
          <a:blip r:embed="rId2"/>
          <a:stretch>
            <a:fillRect/>
          </a:stretch>
        </p:blipFill>
        <p:spPr>
          <a:xfrm>
            <a:off x="758759" y="160377"/>
            <a:ext cx="5914020" cy="342841"/>
          </a:xfrm>
          <a:prstGeom prst="rect">
            <a:avLst/>
          </a:prstGeom>
        </p:spPr>
      </p:pic>
      <p:pic>
        <p:nvPicPr>
          <p:cNvPr id="7" name="图片 6"/>
          <p:cNvPicPr>
            <a:picLocks noChangeAspect="1"/>
          </p:cNvPicPr>
          <p:nvPr/>
        </p:nvPicPr>
        <p:blipFill>
          <a:blip r:embed="rId3"/>
          <a:stretch>
            <a:fillRect/>
          </a:stretch>
        </p:blipFill>
        <p:spPr>
          <a:xfrm>
            <a:off x="381132" y="640406"/>
            <a:ext cx="8953333" cy="3302951"/>
          </a:xfrm>
          <a:prstGeom prst="rect">
            <a:avLst/>
          </a:prstGeom>
        </p:spPr>
      </p:pic>
      <p:pic>
        <p:nvPicPr>
          <p:cNvPr id="3" name="图片 2"/>
          <p:cNvPicPr>
            <a:picLocks noChangeAspect="1"/>
          </p:cNvPicPr>
          <p:nvPr/>
        </p:nvPicPr>
        <p:blipFill>
          <a:blip r:embed="rId4"/>
          <a:stretch>
            <a:fillRect/>
          </a:stretch>
        </p:blipFill>
        <p:spPr>
          <a:xfrm>
            <a:off x="381132" y="4041185"/>
            <a:ext cx="5448168" cy="395034"/>
          </a:xfrm>
          <a:prstGeom prst="rect">
            <a:avLst/>
          </a:prstGeom>
        </p:spPr>
      </p:pic>
      <p:sp>
        <p:nvSpPr>
          <p:cNvPr id="8" name="标题 1"/>
          <p:cNvSpPr txBox="1">
            <a:spLocks/>
          </p:cNvSpPr>
          <p:nvPr/>
        </p:nvSpPr>
        <p:spPr>
          <a:xfrm>
            <a:off x="1319013" y="4916675"/>
            <a:ext cx="2898216" cy="705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Sno</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Mname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-&gt; Date</a:t>
            </a:r>
            <a:endParaRPr lang="en-US" altLang="zh-CN" sz="2000" dirty="0">
              <a:latin typeface="Times New Roman" panose="02020603050405020304" pitchFamily="18" charset="0"/>
              <a:ea typeface="楷体_GB2312"/>
              <a:cs typeface="Times New Roman" panose="02020603050405020304" pitchFamily="18" charset="0"/>
            </a:endParaRPr>
          </a:p>
        </p:txBody>
      </p:sp>
      <p:pic>
        <p:nvPicPr>
          <p:cNvPr id="4" name="图片 3"/>
          <p:cNvPicPr>
            <a:picLocks noChangeAspect="1"/>
          </p:cNvPicPr>
          <p:nvPr/>
        </p:nvPicPr>
        <p:blipFill>
          <a:blip r:embed="rId5"/>
          <a:stretch>
            <a:fillRect/>
          </a:stretch>
        </p:blipFill>
        <p:spPr>
          <a:xfrm>
            <a:off x="1217413" y="4534047"/>
            <a:ext cx="4319246" cy="403303"/>
          </a:xfrm>
          <a:prstGeom prst="rect">
            <a:avLst/>
          </a:prstGeom>
        </p:spPr>
      </p:pic>
      <p:pic>
        <p:nvPicPr>
          <p:cNvPr id="10" name="图片 9"/>
          <p:cNvPicPr>
            <a:picLocks noChangeAspect="1"/>
          </p:cNvPicPr>
          <p:nvPr/>
        </p:nvPicPr>
        <p:blipFill>
          <a:blip r:embed="rId6"/>
          <a:stretch>
            <a:fillRect/>
          </a:stretch>
        </p:blipFill>
        <p:spPr>
          <a:xfrm>
            <a:off x="5511259" y="4569197"/>
            <a:ext cx="2672915" cy="347478"/>
          </a:xfrm>
          <a:prstGeom prst="rect">
            <a:avLst/>
          </a:prstGeom>
        </p:spPr>
      </p:pic>
      <p:pic>
        <p:nvPicPr>
          <p:cNvPr id="11" name="图片 10"/>
          <p:cNvPicPr>
            <a:picLocks noChangeAspect="1"/>
          </p:cNvPicPr>
          <p:nvPr/>
        </p:nvPicPr>
        <p:blipFill>
          <a:blip r:embed="rId7"/>
          <a:stretch>
            <a:fillRect/>
          </a:stretch>
        </p:blipFill>
        <p:spPr>
          <a:xfrm>
            <a:off x="1217413" y="5648920"/>
            <a:ext cx="2832142" cy="355605"/>
          </a:xfrm>
          <a:prstGeom prst="rect">
            <a:avLst/>
          </a:prstGeom>
        </p:spPr>
      </p:pic>
    </p:spTree>
    <p:extLst>
      <p:ext uri="{BB962C8B-B14F-4D97-AF65-F5344CB8AC3E}">
        <p14:creationId xmlns:p14="http://schemas.microsoft.com/office/powerpoint/2010/main" val="66371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81132" y="-25593"/>
            <a:ext cx="937881" cy="5862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1600" dirty="0">
                <a:latin typeface="宋体" panose="02010600030101010101" pitchFamily="2" charset="-122"/>
                <a:ea typeface="宋体" panose="02010600030101010101" pitchFamily="2" charset="-122"/>
              </a:rPr>
              <a:t>三</a:t>
            </a:r>
            <a:endParaRPr lang="zh-CN" altLang="en-US" sz="2800" dirty="0">
              <a:solidFill>
                <a:srgbClr val="FF0000"/>
              </a:solidFill>
              <a:latin typeface="宋体" panose="02010600030101010101" pitchFamily="2" charset="-122"/>
              <a:ea typeface="宋体" panose="02010600030101010101" pitchFamily="2" charset="-122"/>
            </a:endParaRPr>
          </a:p>
        </p:txBody>
      </p:sp>
      <p:sp>
        <p:nvSpPr>
          <p:cNvPr id="2" name="矩形 1"/>
          <p:cNvSpPr/>
          <p:nvPr/>
        </p:nvSpPr>
        <p:spPr>
          <a:xfrm>
            <a:off x="1410326" y="458795"/>
            <a:ext cx="415498" cy="369332"/>
          </a:xfrm>
          <a:prstGeom prst="rect">
            <a:avLst/>
          </a:prstGeom>
        </p:spPr>
        <p:txBody>
          <a:bodyPr wrap="none">
            <a:spAutoFit/>
          </a:bodyPr>
          <a:lstStyle/>
          <a:p>
            <a:r>
              <a:rPr lang="zh-CN" altLang="en-US" dirty="0">
                <a:latin typeface="宋体" panose="02010600030101010101" pitchFamily="2" charset="-122"/>
                <a:ea typeface="宋体" panose="02010600030101010101" pitchFamily="2" charset="-122"/>
              </a:rPr>
              <a:t>、</a:t>
            </a:r>
            <a:endParaRPr lang="zh-CN" altLang="en-US" dirty="0"/>
          </a:p>
        </p:txBody>
      </p:sp>
      <p:pic>
        <p:nvPicPr>
          <p:cNvPr id="6" name="图片 5"/>
          <p:cNvPicPr>
            <a:picLocks noChangeAspect="1"/>
          </p:cNvPicPr>
          <p:nvPr/>
        </p:nvPicPr>
        <p:blipFill>
          <a:blip r:embed="rId2"/>
          <a:stretch>
            <a:fillRect/>
          </a:stretch>
        </p:blipFill>
        <p:spPr>
          <a:xfrm>
            <a:off x="758759" y="160377"/>
            <a:ext cx="5914020" cy="342841"/>
          </a:xfrm>
          <a:prstGeom prst="rect">
            <a:avLst/>
          </a:prstGeom>
        </p:spPr>
      </p:pic>
      <p:pic>
        <p:nvPicPr>
          <p:cNvPr id="7" name="图片 6"/>
          <p:cNvPicPr>
            <a:picLocks noChangeAspect="1"/>
          </p:cNvPicPr>
          <p:nvPr/>
        </p:nvPicPr>
        <p:blipFill>
          <a:blip r:embed="rId3"/>
          <a:stretch>
            <a:fillRect/>
          </a:stretch>
        </p:blipFill>
        <p:spPr>
          <a:xfrm>
            <a:off x="279532" y="720126"/>
            <a:ext cx="8953333" cy="3302951"/>
          </a:xfrm>
          <a:prstGeom prst="rect">
            <a:avLst/>
          </a:prstGeom>
        </p:spPr>
      </p:pic>
      <p:pic>
        <p:nvPicPr>
          <p:cNvPr id="9" name="图片 8"/>
          <p:cNvPicPr>
            <a:picLocks noChangeAspect="1"/>
          </p:cNvPicPr>
          <p:nvPr/>
        </p:nvPicPr>
        <p:blipFill>
          <a:blip r:embed="rId4"/>
          <a:stretch>
            <a:fillRect/>
          </a:stretch>
        </p:blipFill>
        <p:spPr>
          <a:xfrm>
            <a:off x="753086" y="4080545"/>
            <a:ext cx="5919693" cy="708042"/>
          </a:xfrm>
          <a:prstGeom prst="rect">
            <a:avLst/>
          </a:prstGeom>
        </p:spPr>
      </p:pic>
      <p:pic>
        <p:nvPicPr>
          <p:cNvPr id="12" name="图片 11"/>
          <p:cNvPicPr>
            <a:picLocks noChangeAspect="1"/>
          </p:cNvPicPr>
          <p:nvPr/>
        </p:nvPicPr>
        <p:blipFill>
          <a:blip r:embed="rId5"/>
          <a:stretch>
            <a:fillRect/>
          </a:stretch>
        </p:blipFill>
        <p:spPr>
          <a:xfrm>
            <a:off x="753086" y="4925775"/>
            <a:ext cx="2807528" cy="323946"/>
          </a:xfrm>
          <a:prstGeom prst="rect">
            <a:avLst/>
          </a:prstGeom>
        </p:spPr>
      </p:pic>
      <p:pic>
        <p:nvPicPr>
          <p:cNvPr id="13" name="图片 12"/>
          <p:cNvPicPr>
            <a:picLocks noChangeAspect="1"/>
          </p:cNvPicPr>
          <p:nvPr/>
        </p:nvPicPr>
        <p:blipFill>
          <a:blip r:embed="rId6"/>
          <a:stretch>
            <a:fillRect/>
          </a:stretch>
        </p:blipFill>
        <p:spPr>
          <a:xfrm>
            <a:off x="3765387" y="4943066"/>
            <a:ext cx="848441" cy="352430"/>
          </a:xfrm>
          <a:prstGeom prst="rect">
            <a:avLst/>
          </a:prstGeom>
        </p:spPr>
      </p:pic>
      <p:pic>
        <p:nvPicPr>
          <p:cNvPr id="16" name="图片 15"/>
          <p:cNvPicPr>
            <a:picLocks noChangeAspect="1"/>
          </p:cNvPicPr>
          <p:nvPr/>
        </p:nvPicPr>
        <p:blipFill>
          <a:blip r:embed="rId7"/>
          <a:stretch>
            <a:fillRect/>
          </a:stretch>
        </p:blipFill>
        <p:spPr>
          <a:xfrm>
            <a:off x="4587023" y="4925775"/>
            <a:ext cx="706782" cy="339256"/>
          </a:xfrm>
          <a:prstGeom prst="rect">
            <a:avLst/>
          </a:prstGeom>
        </p:spPr>
      </p:pic>
      <p:pic>
        <p:nvPicPr>
          <p:cNvPr id="17" name="图片 16"/>
          <p:cNvPicPr>
            <a:picLocks noChangeAspect="1"/>
          </p:cNvPicPr>
          <p:nvPr/>
        </p:nvPicPr>
        <p:blipFill>
          <a:blip r:embed="rId8"/>
          <a:stretch>
            <a:fillRect/>
          </a:stretch>
        </p:blipFill>
        <p:spPr>
          <a:xfrm>
            <a:off x="5437855" y="4949536"/>
            <a:ext cx="2622246" cy="322030"/>
          </a:xfrm>
          <a:prstGeom prst="rect">
            <a:avLst/>
          </a:prstGeom>
        </p:spPr>
      </p:pic>
      <p:pic>
        <p:nvPicPr>
          <p:cNvPr id="18" name="图片 17"/>
          <p:cNvPicPr>
            <a:picLocks noChangeAspect="1"/>
          </p:cNvPicPr>
          <p:nvPr/>
        </p:nvPicPr>
        <p:blipFill>
          <a:blip r:embed="rId9"/>
          <a:stretch>
            <a:fillRect/>
          </a:stretch>
        </p:blipFill>
        <p:spPr>
          <a:xfrm>
            <a:off x="717247" y="5329441"/>
            <a:ext cx="6031732" cy="895032"/>
          </a:xfrm>
          <a:prstGeom prst="rect">
            <a:avLst/>
          </a:prstGeom>
        </p:spPr>
      </p:pic>
      <p:sp>
        <p:nvSpPr>
          <p:cNvPr id="19" name="标题 1"/>
          <p:cNvSpPr txBox="1">
            <a:spLocks/>
          </p:cNvSpPr>
          <p:nvPr/>
        </p:nvSpPr>
        <p:spPr>
          <a:xfrm>
            <a:off x="549668" y="6060105"/>
            <a:ext cx="2898216" cy="705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楷体_GB2312"/>
              <a:cs typeface="Times New Roman" panose="02020603050405020304" pitchFamily="18" charset="0"/>
            </a:endParaRPr>
          </a:p>
        </p:txBody>
      </p:sp>
      <p:pic>
        <p:nvPicPr>
          <p:cNvPr id="20" name="图片 19"/>
          <p:cNvPicPr>
            <a:picLocks noChangeAspect="1"/>
          </p:cNvPicPr>
          <p:nvPr/>
        </p:nvPicPr>
        <p:blipFill>
          <a:blip r:embed="rId10"/>
          <a:stretch>
            <a:fillRect/>
          </a:stretch>
        </p:blipFill>
        <p:spPr>
          <a:xfrm>
            <a:off x="1205835" y="6326623"/>
            <a:ext cx="1112977" cy="311154"/>
          </a:xfrm>
          <a:prstGeom prst="rect">
            <a:avLst/>
          </a:prstGeom>
        </p:spPr>
      </p:pic>
      <p:pic>
        <p:nvPicPr>
          <p:cNvPr id="21" name="图片 20"/>
          <p:cNvPicPr>
            <a:picLocks noChangeAspect="1"/>
          </p:cNvPicPr>
          <p:nvPr/>
        </p:nvPicPr>
        <p:blipFill>
          <a:blip r:embed="rId11"/>
          <a:stretch>
            <a:fillRect/>
          </a:stretch>
        </p:blipFill>
        <p:spPr>
          <a:xfrm>
            <a:off x="2318812" y="6237173"/>
            <a:ext cx="552457" cy="392537"/>
          </a:xfrm>
          <a:prstGeom prst="rect">
            <a:avLst/>
          </a:prstGeom>
        </p:spPr>
      </p:pic>
      <p:pic>
        <p:nvPicPr>
          <p:cNvPr id="22" name="图片 21"/>
          <p:cNvPicPr>
            <a:picLocks noChangeAspect="1"/>
          </p:cNvPicPr>
          <p:nvPr/>
        </p:nvPicPr>
        <p:blipFill>
          <a:blip r:embed="rId12"/>
          <a:stretch>
            <a:fillRect/>
          </a:stretch>
        </p:blipFill>
        <p:spPr>
          <a:xfrm>
            <a:off x="2791032" y="6254464"/>
            <a:ext cx="976831" cy="383313"/>
          </a:xfrm>
          <a:prstGeom prst="rect">
            <a:avLst/>
          </a:prstGeom>
        </p:spPr>
      </p:pic>
      <p:sp>
        <p:nvSpPr>
          <p:cNvPr id="23" name="标题 1"/>
          <p:cNvSpPr txBox="1">
            <a:spLocks/>
          </p:cNvSpPr>
          <p:nvPr/>
        </p:nvSpPr>
        <p:spPr>
          <a:xfrm>
            <a:off x="3649323" y="6094951"/>
            <a:ext cx="2898216" cy="705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dirty="0">
              <a:latin typeface="Times New Roman" panose="02020603050405020304" pitchFamily="18" charset="0"/>
              <a:ea typeface="楷体_GB2312"/>
              <a:cs typeface="Times New Roman" panose="02020603050405020304" pitchFamily="18" charset="0"/>
            </a:endParaRPr>
          </a:p>
        </p:txBody>
      </p:sp>
      <p:pic>
        <p:nvPicPr>
          <p:cNvPr id="24" name="图片 23"/>
          <p:cNvPicPr>
            <a:picLocks noChangeAspect="1"/>
          </p:cNvPicPr>
          <p:nvPr/>
        </p:nvPicPr>
        <p:blipFill>
          <a:blip r:embed="rId13"/>
          <a:stretch>
            <a:fillRect/>
          </a:stretch>
        </p:blipFill>
        <p:spPr>
          <a:xfrm>
            <a:off x="3767863" y="6187259"/>
            <a:ext cx="1638320" cy="436885"/>
          </a:xfrm>
          <a:prstGeom prst="rect">
            <a:avLst/>
          </a:prstGeom>
        </p:spPr>
      </p:pic>
      <p:pic>
        <p:nvPicPr>
          <p:cNvPr id="25" name="图片 24"/>
          <p:cNvPicPr>
            <a:picLocks noChangeAspect="1"/>
          </p:cNvPicPr>
          <p:nvPr/>
        </p:nvPicPr>
        <p:blipFill>
          <a:blip r:embed="rId14"/>
          <a:stretch>
            <a:fillRect/>
          </a:stretch>
        </p:blipFill>
        <p:spPr>
          <a:xfrm>
            <a:off x="5400592" y="6287884"/>
            <a:ext cx="240146" cy="324903"/>
          </a:xfrm>
          <a:prstGeom prst="rect">
            <a:avLst/>
          </a:prstGeom>
        </p:spPr>
      </p:pic>
      <p:pic>
        <p:nvPicPr>
          <p:cNvPr id="26" name="图片 25"/>
          <p:cNvPicPr>
            <a:picLocks noChangeAspect="1"/>
          </p:cNvPicPr>
          <p:nvPr/>
        </p:nvPicPr>
        <p:blipFill>
          <a:blip r:embed="rId15"/>
          <a:stretch>
            <a:fillRect/>
          </a:stretch>
        </p:blipFill>
        <p:spPr>
          <a:xfrm>
            <a:off x="5690700" y="6233898"/>
            <a:ext cx="1058278" cy="455648"/>
          </a:xfrm>
          <a:prstGeom prst="rect">
            <a:avLst/>
          </a:prstGeom>
        </p:spPr>
      </p:pic>
      <p:pic>
        <p:nvPicPr>
          <p:cNvPr id="27" name="图片 26"/>
          <p:cNvPicPr>
            <a:picLocks noChangeAspect="1"/>
          </p:cNvPicPr>
          <p:nvPr/>
        </p:nvPicPr>
        <p:blipFill>
          <a:blip r:embed="rId16"/>
          <a:stretch>
            <a:fillRect/>
          </a:stretch>
        </p:blipFill>
        <p:spPr>
          <a:xfrm>
            <a:off x="6800840" y="6220478"/>
            <a:ext cx="1525469" cy="337604"/>
          </a:xfrm>
          <a:prstGeom prst="rect">
            <a:avLst/>
          </a:prstGeom>
        </p:spPr>
      </p:pic>
      <p:pic>
        <p:nvPicPr>
          <p:cNvPr id="28" name="图片 27"/>
          <p:cNvPicPr>
            <a:picLocks noChangeAspect="1"/>
          </p:cNvPicPr>
          <p:nvPr/>
        </p:nvPicPr>
        <p:blipFill>
          <a:blip r:embed="rId17"/>
          <a:stretch>
            <a:fillRect/>
          </a:stretch>
        </p:blipFill>
        <p:spPr>
          <a:xfrm>
            <a:off x="8415174" y="6233898"/>
            <a:ext cx="948339" cy="427420"/>
          </a:xfrm>
          <a:prstGeom prst="rect">
            <a:avLst/>
          </a:prstGeom>
        </p:spPr>
      </p:pic>
      <p:pic>
        <p:nvPicPr>
          <p:cNvPr id="3" name="图片 2">
            <a:extLst>
              <a:ext uri="{FF2B5EF4-FFF2-40B4-BE49-F238E27FC236}">
                <a16:creationId xmlns:a16="http://schemas.microsoft.com/office/drawing/2014/main" id="{11A3B17C-A026-4504-A8E2-155C5B1A835F}"/>
              </a:ext>
            </a:extLst>
          </p:cNvPr>
          <p:cNvPicPr>
            <a:picLocks noChangeAspect="1"/>
          </p:cNvPicPr>
          <p:nvPr/>
        </p:nvPicPr>
        <p:blipFill>
          <a:blip r:embed="rId18"/>
          <a:stretch>
            <a:fillRect/>
          </a:stretch>
        </p:blipFill>
        <p:spPr>
          <a:xfrm>
            <a:off x="3481300" y="4888179"/>
            <a:ext cx="348971" cy="390026"/>
          </a:xfrm>
          <a:prstGeom prst="rect">
            <a:avLst/>
          </a:prstGeom>
        </p:spPr>
      </p:pic>
    </p:spTree>
    <p:extLst>
      <p:ext uri="{BB962C8B-B14F-4D97-AF65-F5344CB8AC3E}">
        <p14:creationId xmlns:p14="http://schemas.microsoft.com/office/powerpoint/2010/main" val="175151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631384" y="2258234"/>
            <a:ext cx="9144000" cy="480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华文宋体" panose="02010600040101010101" pitchFamily="2" charset="-122"/>
                <a:ea typeface="华文宋体" panose="02010600040101010101" pitchFamily="2" charset="-122"/>
              </a:rPr>
              <a:t>分别用</a:t>
            </a:r>
            <a:r>
              <a:rPr lang="zh-CN" altLang="en-US" sz="2800" dirty="0">
                <a:solidFill>
                  <a:srgbClr val="FF0000"/>
                </a:solidFill>
                <a:latin typeface="华文宋体" panose="02010600040101010101" pitchFamily="2" charset="-122"/>
                <a:ea typeface="华文宋体" panose="02010600040101010101" pitchFamily="2" charset="-122"/>
              </a:rPr>
              <a:t>关系代数</a:t>
            </a:r>
            <a:r>
              <a:rPr lang="zh-CN" altLang="en-US" sz="2800" dirty="0">
                <a:latin typeface="华文宋体" panose="02010600040101010101" pitchFamily="2" charset="-122"/>
                <a:ea typeface="华文宋体" panose="02010600040101010101" pitchFamily="2" charset="-122"/>
              </a:rPr>
              <a:t>和</a:t>
            </a:r>
            <a:r>
              <a:rPr lang="en-US" altLang="zh-CN" sz="2800" dirty="0">
                <a:solidFill>
                  <a:srgbClr val="FF0000"/>
                </a:solidFill>
                <a:latin typeface="华文宋体" panose="02010600040101010101" pitchFamily="2" charset="-122"/>
                <a:ea typeface="华文宋体" panose="02010600040101010101" pitchFamily="2" charset="-122"/>
              </a:rPr>
              <a:t>SQL</a:t>
            </a:r>
            <a:r>
              <a:rPr lang="zh-CN" altLang="en-US" sz="2800" dirty="0">
                <a:solidFill>
                  <a:srgbClr val="FF0000"/>
                </a:solidFill>
                <a:latin typeface="华文宋体" panose="02010600040101010101" pitchFamily="2" charset="-122"/>
                <a:ea typeface="华文宋体" panose="02010600040101010101" pitchFamily="2" charset="-122"/>
              </a:rPr>
              <a:t>语句</a:t>
            </a:r>
            <a:r>
              <a:rPr lang="zh-CN" altLang="en-US" sz="2800" dirty="0">
                <a:latin typeface="华文宋体" panose="02010600040101010101" pitchFamily="2" charset="-122"/>
                <a:ea typeface="华文宋体" panose="02010600040101010101" pitchFamily="2" charset="-122"/>
              </a:rPr>
              <a:t>表示下面每个查询</a:t>
            </a:r>
          </a:p>
        </p:txBody>
      </p:sp>
      <p:pic>
        <p:nvPicPr>
          <p:cNvPr id="10" name="图片 9"/>
          <p:cNvPicPr>
            <a:picLocks noChangeAspect="1"/>
          </p:cNvPicPr>
          <p:nvPr/>
        </p:nvPicPr>
        <p:blipFill>
          <a:blip r:embed="rId2"/>
          <a:stretch>
            <a:fillRect/>
          </a:stretch>
        </p:blipFill>
        <p:spPr>
          <a:xfrm>
            <a:off x="223772" y="272118"/>
            <a:ext cx="10617204" cy="1904172"/>
          </a:xfrm>
          <a:prstGeom prst="rect">
            <a:avLst/>
          </a:prstGeom>
        </p:spPr>
      </p:pic>
      <p:pic>
        <p:nvPicPr>
          <p:cNvPr id="11" name="图片 10"/>
          <p:cNvPicPr>
            <a:picLocks noChangeAspect="1"/>
          </p:cNvPicPr>
          <p:nvPr/>
        </p:nvPicPr>
        <p:blipFill>
          <a:blip r:embed="rId3"/>
          <a:stretch>
            <a:fillRect/>
          </a:stretch>
        </p:blipFill>
        <p:spPr>
          <a:xfrm>
            <a:off x="223772" y="2978720"/>
            <a:ext cx="5068869" cy="404700"/>
          </a:xfrm>
          <a:prstGeom prst="rect">
            <a:avLst/>
          </a:prstGeom>
        </p:spPr>
      </p:pic>
      <p:sp>
        <p:nvSpPr>
          <p:cNvPr id="12" name="标题 1"/>
          <p:cNvSpPr txBox="1">
            <a:spLocks/>
          </p:cNvSpPr>
          <p:nvPr/>
        </p:nvSpPr>
        <p:spPr>
          <a:xfrm>
            <a:off x="1125528" y="3380363"/>
            <a:ext cx="3843635" cy="598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altLang="zh-CN" sz="2000" dirty="0">
                <a:latin typeface="Times New Roman" panose="02020603050405020304" pitchFamily="18" charset="0"/>
                <a:ea typeface="楷体_GB2312"/>
                <a:cs typeface="楷体_GB2312"/>
              </a:rPr>
              <a:t>∏</a:t>
            </a:r>
            <a:r>
              <a:rPr lang="en-US" altLang="zh-CN" sz="2000" baseline="-25000" dirty="0">
                <a:latin typeface="Times New Roman" panose="02020603050405020304" pitchFamily="18" charset="0"/>
                <a:ea typeface="楷体_GB2312"/>
                <a:cs typeface="楷体_GB2312"/>
              </a:rPr>
              <a:t>age</a:t>
            </a:r>
            <a:r>
              <a:rPr lang="en-US" altLang="zh-CN" sz="2000" dirty="0">
                <a:latin typeface="Times New Roman" panose="02020603050405020304" pitchFamily="18" charset="0"/>
                <a:ea typeface="楷体_GB2312"/>
                <a:cs typeface="楷体_GB2312"/>
              </a:rPr>
              <a:t> (Teacher</a:t>
            </a:r>
            <a:r>
              <a:rPr lang="en-US" altLang="zh-CN" sz="2000" b="1" dirty="0">
                <a:solidFill>
                  <a:srgbClr val="000000"/>
                </a:solidFill>
                <a:latin typeface="宋体" panose="02010600030101010101" pitchFamily="2" charset="-122"/>
              </a:rPr>
              <a:t> ⋈</a:t>
            </a:r>
            <a:r>
              <a:rPr lang="zh-CN" altLang="en-US" sz="2000" dirty="0">
                <a:latin typeface="Times New Roman" panose="02020603050405020304" pitchFamily="18" charset="0"/>
                <a:ea typeface="楷体_GB2312"/>
                <a:cs typeface="楷体_GB2312"/>
              </a:rPr>
              <a:t> </a:t>
            </a:r>
            <a:r>
              <a:rPr lang="en-US" altLang="zh-CN" sz="2000" dirty="0" err="1">
                <a:solidFill>
                  <a:srgbClr val="000000"/>
                </a:solidFill>
                <a:latin typeface="Times New Roman" panose="02020603050405020304" pitchFamily="18" charset="0"/>
                <a:ea typeface="楷体_GB2312"/>
                <a:cs typeface="楷体_GB2312"/>
              </a:rPr>
              <a:t>σ</a:t>
            </a:r>
            <a:r>
              <a:rPr lang="en-US" altLang="zh-CN" sz="2000" baseline="-25000" dirty="0" err="1">
                <a:solidFill>
                  <a:srgbClr val="000000"/>
                </a:solidFill>
                <a:latin typeface="Times New Roman" panose="02020603050405020304" pitchFamily="18" charset="0"/>
                <a:ea typeface="楷体_GB2312"/>
                <a:cs typeface="楷体_GB2312"/>
              </a:rPr>
              <a:t>Salary</a:t>
            </a:r>
            <a:r>
              <a:rPr lang="en-US" altLang="zh-CN" sz="2000" baseline="-25000" dirty="0">
                <a:solidFill>
                  <a:srgbClr val="000000"/>
                </a:solidFill>
                <a:latin typeface="Times New Roman" panose="02020603050405020304" pitchFamily="18" charset="0"/>
                <a:ea typeface="楷体_GB2312"/>
                <a:cs typeface="楷体_GB2312"/>
              </a:rPr>
              <a:t>&gt;5000</a:t>
            </a:r>
            <a:r>
              <a:rPr lang="en-US" altLang="zh-CN" sz="2000" dirty="0">
                <a:latin typeface="Times New Roman" panose="02020603050405020304" pitchFamily="18" charset="0"/>
                <a:ea typeface="楷体_GB2312"/>
                <a:cs typeface="楷体_GB2312"/>
              </a:rPr>
              <a:t> (Work))</a:t>
            </a:r>
          </a:p>
        </p:txBody>
      </p:sp>
      <p:sp>
        <p:nvSpPr>
          <p:cNvPr id="13" name="标题 1"/>
          <p:cNvSpPr txBox="1">
            <a:spLocks/>
          </p:cNvSpPr>
          <p:nvPr/>
        </p:nvSpPr>
        <p:spPr>
          <a:xfrm>
            <a:off x="1125528" y="3979254"/>
            <a:ext cx="8554182" cy="59889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altLang="zh-CN" sz="2000" dirty="0">
                <a:latin typeface="Times New Roman" panose="02020603050405020304" pitchFamily="18" charset="0"/>
                <a:ea typeface="楷体_GB2312"/>
                <a:cs typeface="楷体_GB2312"/>
              </a:rPr>
              <a:t>SELECT </a:t>
            </a:r>
            <a:r>
              <a:rPr lang="en-US" altLang="zh-CN" sz="2000" dirty="0" err="1">
                <a:latin typeface="Times New Roman" panose="02020603050405020304" pitchFamily="18" charset="0"/>
                <a:ea typeface="楷体_GB2312"/>
                <a:cs typeface="楷体_GB2312"/>
              </a:rPr>
              <a:t>Tage</a:t>
            </a:r>
            <a:r>
              <a:rPr lang="en-US" altLang="zh-CN" sz="2000" dirty="0">
                <a:latin typeface="Times New Roman" panose="02020603050405020304" pitchFamily="18" charset="0"/>
                <a:ea typeface="楷体_GB2312"/>
                <a:cs typeface="楷体_GB2312"/>
              </a:rPr>
              <a:t> FROM Teacher, Work WHERE </a:t>
            </a:r>
            <a:r>
              <a:rPr lang="en-US" altLang="zh-CN" sz="2000" dirty="0" err="1">
                <a:latin typeface="Times New Roman" panose="02020603050405020304" pitchFamily="18" charset="0"/>
                <a:ea typeface="楷体_GB2312"/>
                <a:cs typeface="楷体_GB2312"/>
              </a:rPr>
              <a:t>Teacher.Tno</a:t>
            </a:r>
            <a:r>
              <a:rPr lang="en-US" altLang="zh-CN" sz="2000" dirty="0">
                <a:latin typeface="Times New Roman" panose="02020603050405020304" pitchFamily="18" charset="0"/>
                <a:ea typeface="楷体_GB2312"/>
                <a:cs typeface="楷体_GB2312"/>
              </a:rPr>
              <a:t>=</a:t>
            </a:r>
            <a:r>
              <a:rPr lang="en-US" altLang="zh-CN" sz="2000" dirty="0" err="1">
                <a:latin typeface="Times New Roman" panose="02020603050405020304" pitchFamily="18" charset="0"/>
                <a:ea typeface="楷体_GB2312"/>
                <a:cs typeface="楷体_GB2312"/>
              </a:rPr>
              <a:t>Work.Tno</a:t>
            </a:r>
            <a:r>
              <a:rPr lang="en-US" altLang="zh-CN" sz="2000" dirty="0">
                <a:latin typeface="Times New Roman" panose="02020603050405020304" pitchFamily="18" charset="0"/>
                <a:ea typeface="楷体_GB2312"/>
                <a:cs typeface="楷体_GB2312"/>
              </a:rPr>
              <a:t> AND Salary&gt;5000</a:t>
            </a:r>
          </a:p>
        </p:txBody>
      </p:sp>
      <p:pic>
        <p:nvPicPr>
          <p:cNvPr id="14" name="图片 13"/>
          <p:cNvPicPr>
            <a:picLocks noChangeAspect="1"/>
          </p:cNvPicPr>
          <p:nvPr/>
        </p:nvPicPr>
        <p:blipFill>
          <a:blip r:embed="rId4"/>
          <a:stretch>
            <a:fillRect/>
          </a:stretch>
        </p:blipFill>
        <p:spPr>
          <a:xfrm>
            <a:off x="1229558" y="2020019"/>
            <a:ext cx="390490" cy="84431"/>
          </a:xfrm>
          <a:prstGeom prst="rect">
            <a:avLst/>
          </a:prstGeom>
        </p:spPr>
      </p:pic>
      <p:pic>
        <p:nvPicPr>
          <p:cNvPr id="15" name="图片 14"/>
          <p:cNvPicPr>
            <a:picLocks noChangeAspect="1"/>
          </p:cNvPicPr>
          <p:nvPr/>
        </p:nvPicPr>
        <p:blipFill>
          <a:blip r:embed="rId5"/>
          <a:stretch>
            <a:fillRect/>
          </a:stretch>
        </p:blipFill>
        <p:spPr>
          <a:xfrm>
            <a:off x="400446" y="4818615"/>
            <a:ext cx="4226971" cy="355364"/>
          </a:xfrm>
          <a:prstGeom prst="rect">
            <a:avLst/>
          </a:prstGeom>
        </p:spPr>
      </p:pic>
      <p:sp>
        <p:nvSpPr>
          <p:cNvPr id="16" name="标题 1"/>
          <p:cNvSpPr txBox="1">
            <a:spLocks/>
          </p:cNvSpPr>
          <p:nvPr/>
        </p:nvSpPr>
        <p:spPr>
          <a:xfrm>
            <a:off x="1107056" y="5147653"/>
            <a:ext cx="7362689" cy="598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altLang="zh-CN" sz="2000" dirty="0">
                <a:latin typeface="Times New Roman" panose="02020603050405020304" pitchFamily="18" charset="0"/>
                <a:ea typeface="楷体_GB2312"/>
                <a:cs typeface="楷体_GB2312"/>
              </a:rPr>
              <a:t>∏</a:t>
            </a:r>
            <a:r>
              <a:rPr lang="en-US" altLang="zh-CN" sz="2000" baseline="-25000" dirty="0" err="1">
                <a:latin typeface="Times New Roman" panose="02020603050405020304" pitchFamily="18" charset="0"/>
                <a:ea typeface="楷体_GB2312"/>
                <a:cs typeface="楷体_GB2312"/>
              </a:rPr>
              <a:t>Tno</a:t>
            </a:r>
            <a:r>
              <a:rPr lang="en-US" altLang="zh-CN" sz="2000" dirty="0">
                <a:latin typeface="Times New Roman" panose="02020603050405020304" pitchFamily="18" charset="0"/>
                <a:ea typeface="楷体_GB2312"/>
                <a:cs typeface="楷体_GB2312"/>
              </a:rPr>
              <a:t> (Work) -</a:t>
            </a:r>
            <a:r>
              <a:rPr lang="en-US" altLang="zh-CN" sz="2000" b="1" dirty="0">
                <a:solidFill>
                  <a:srgbClr val="000000"/>
                </a:solidFill>
                <a:latin typeface="宋体" panose="02010600030101010101" pitchFamily="2" charset="-122"/>
              </a:rPr>
              <a:t> </a:t>
            </a:r>
            <a:r>
              <a:rPr lang="en-US" altLang="zh-CN" sz="2000" dirty="0">
                <a:latin typeface="Times New Roman" panose="02020603050405020304" pitchFamily="18" charset="0"/>
                <a:ea typeface="楷体_GB2312"/>
                <a:cs typeface="楷体_GB2312"/>
              </a:rPr>
              <a:t>∏</a:t>
            </a:r>
            <a:r>
              <a:rPr lang="en-US" altLang="zh-CN" sz="2000" baseline="-25000" dirty="0" err="1">
                <a:latin typeface="Times New Roman" panose="02020603050405020304" pitchFamily="18" charset="0"/>
                <a:ea typeface="楷体_GB2312"/>
                <a:cs typeface="楷体_GB2312"/>
              </a:rPr>
              <a:t>Tno</a:t>
            </a:r>
            <a:r>
              <a:rPr lang="en-US" altLang="zh-CN" sz="2000" dirty="0">
                <a:latin typeface="Times New Roman" panose="02020603050405020304" pitchFamily="18" charset="0"/>
                <a:ea typeface="楷体_GB2312"/>
                <a:cs typeface="楷体_GB2312"/>
              </a:rPr>
              <a:t> (Work </a:t>
            </a:r>
            <a:r>
              <a:rPr lang="en-US" altLang="zh-CN" sz="2000" b="1" dirty="0">
                <a:solidFill>
                  <a:srgbClr val="000000"/>
                </a:solidFill>
                <a:latin typeface="宋体" panose="02010600030101010101" pitchFamily="2" charset="-122"/>
              </a:rPr>
              <a:t>⋈</a:t>
            </a:r>
            <a:r>
              <a:rPr lang="en-US" altLang="zh-CN" sz="2000" dirty="0">
                <a:latin typeface="Times New Roman" panose="02020603050405020304" pitchFamily="18" charset="0"/>
                <a:ea typeface="楷体_GB2312"/>
                <a:cs typeface="楷体_GB2312"/>
              </a:rPr>
              <a:t> ∏</a:t>
            </a:r>
            <a:r>
              <a:rPr lang="en-US" altLang="zh-CN" sz="2000" baseline="-25000" dirty="0" err="1">
                <a:latin typeface="Times New Roman" panose="02020603050405020304" pitchFamily="18" charset="0"/>
                <a:ea typeface="楷体_GB2312"/>
                <a:cs typeface="楷体_GB2312"/>
              </a:rPr>
              <a:t>Dno</a:t>
            </a:r>
            <a:r>
              <a:rPr lang="zh-CN" altLang="en-US" sz="2000" dirty="0">
                <a:latin typeface="Times New Roman" panose="02020603050405020304" pitchFamily="18" charset="0"/>
                <a:ea typeface="楷体_GB2312"/>
                <a:cs typeface="楷体_GB2312"/>
              </a:rPr>
              <a:t> </a:t>
            </a:r>
            <a:r>
              <a:rPr lang="en-US" altLang="zh-CN" sz="2000" dirty="0">
                <a:latin typeface="Times New Roman" panose="02020603050405020304" pitchFamily="18" charset="0"/>
                <a:ea typeface="楷体_GB2312"/>
                <a:cs typeface="楷体_GB2312"/>
              </a:rPr>
              <a:t>(</a:t>
            </a:r>
            <a:r>
              <a:rPr lang="en-US" altLang="zh-CN" sz="2000" dirty="0" err="1">
                <a:solidFill>
                  <a:srgbClr val="000000"/>
                </a:solidFill>
                <a:latin typeface="Times New Roman" panose="02020603050405020304" pitchFamily="18" charset="0"/>
                <a:ea typeface="楷体_GB2312"/>
                <a:cs typeface="楷体_GB2312"/>
              </a:rPr>
              <a:t>σ</a:t>
            </a:r>
            <a:r>
              <a:rPr lang="en-US" altLang="zh-CN" sz="2000" baseline="-25000" dirty="0" err="1">
                <a:solidFill>
                  <a:srgbClr val="000000"/>
                </a:solidFill>
                <a:latin typeface="Times New Roman" panose="02020603050405020304" pitchFamily="18" charset="0"/>
                <a:ea typeface="楷体_GB2312"/>
                <a:cs typeface="楷体_GB2312"/>
              </a:rPr>
              <a:t>Dname</a:t>
            </a:r>
            <a:r>
              <a:rPr lang="en-US" altLang="zh-CN" sz="2000" baseline="-25000" dirty="0">
                <a:solidFill>
                  <a:srgbClr val="000000"/>
                </a:solidFill>
                <a:latin typeface="Times New Roman" panose="02020603050405020304" pitchFamily="18" charset="0"/>
                <a:ea typeface="楷体_GB2312"/>
                <a:cs typeface="楷体_GB2312"/>
              </a:rPr>
              <a:t>=‘</a:t>
            </a:r>
            <a:r>
              <a:rPr lang="zh-CN" altLang="en-US" sz="2000" baseline="-25000" dirty="0">
                <a:solidFill>
                  <a:srgbClr val="000000"/>
                </a:solidFill>
                <a:latin typeface="Times New Roman" panose="02020603050405020304" pitchFamily="18" charset="0"/>
                <a:ea typeface="楷体_GB2312"/>
                <a:cs typeface="楷体_GB2312"/>
              </a:rPr>
              <a:t>计算机系</a:t>
            </a:r>
            <a:r>
              <a:rPr lang="en-US" altLang="zh-CN" sz="2000" baseline="-25000" dirty="0">
                <a:solidFill>
                  <a:srgbClr val="000000"/>
                </a:solidFill>
                <a:latin typeface="Times New Roman" panose="02020603050405020304" pitchFamily="18" charset="0"/>
                <a:ea typeface="楷体_GB2312"/>
                <a:cs typeface="楷体_GB2312"/>
              </a:rPr>
              <a:t>’</a:t>
            </a:r>
            <a:r>
              <a:rPr lang="en-US" altLang="zh-CN" sz="2000" dirty="0">
                <a:latin typeface="Times New Roman" panose="02020603050405020304" pitchFamily="18" charset="0"/>
                <a:ea typeface="楷体_GB2312"/>
                <a:cs typeface="楷体_GB2312"/>
              </a:rPr>
              <a:t> (Department))</a:t>
            </a:r>
          </a:p>
        </p:txBody>
      </p:sp>
      <p:sp>
        <p:nvSpPr>
          <p:cNvPr id="17" name="标题 1"/>
          <p:cNvSpPr txBox="1">
            <a:spLocks/>
          </p:cNvSpPr>
          <p:nvPr/>
        </p:nvSpPr>
        <p:spPr>
          <a:xfrm>
            <a:off x="1116292" y="5754249"/>
            <a:ext cx="10327563" cy="59889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altLang="zh-CN" sz="2000" dirty="0">
                <a:latin typeface="Times New Roman" panose="02020603050405020304" pitchFamily="18" charset="0"/>
                <a:ea typeface="楷体_GB2312"/>
                <a:cs typeface="楷体_GB2312"/>
              </a:rPr>
              <a:t>SELECT </a:t>
            </a:r>
            <a:r>
              <a:rPr lang="en-US" altLang="zh-CN" sz="2000" dirty="0" err="1">
                <a:latin typeface="Times New Roman" panose="02020603050405020304" pitchFamily="18" charset="0"/>
                <a:ea typeface="楷体_GB2312"/>
                <a:cs typeface="楷体_GB2312"/>
              </a:rPr>
              <a:t>Work.Tno</a:t>
            </a:r>
            <a:r>
              <a:rPr lang="en-US" altLang="zh-CN" sz="2000" dirty="0">
                <a:latin typeface="Times New Roman" panose="02020603050405020304" pitchFamily="18" charset="0"/>
                <a:ea typeface="楷体_GB2312"/>
                <a:cs typeface="楷体_GB2312"/>
              </a:rPr>
              <a:t> FROM Department, Work WHERE </a:t>
            </a:r>
            <a:r>
              <a:rPr lang="en-US" altLang="zh-CN" sz="2000" dirty="0" err="1">
                <a:latin typeface="Times New Roman" panose="02020603050405020304" pitchFamily="18" charset="0"/>
                <a:ea typeface="楷体_GB2312"/>
                <a:cs typeface="楷体_GB2312"/>
              </a:rPr>
              <a:t>Department.Dno</a:t>
            </a:r>
            <a:r>
              <a:rPr lang="en-US" altLang="zh-CN" sz="2000" dirty="0">
                <a:latin typeface="Times New Roman" panose="02020603050405020304" pitchFamily="18" charset="0"/>
                <a:ea typeface="楷体_GB2312"/>
                <a:cs typeface="楷体_GB2312"/>
              </a:rPr>
              <a:t>=</a:t>
            </a:r>
            <a:r>
              <a:rPr lang="en-US" altLang="zh-CN" sz="2000" dirty="0" err="1">
                <a:latin typeface="Times New Roman" panose="02020603050405020304" pitchFamily="18" charset="0"/>
                <a:ea typeface="楷体_GB2312"/>
                <a:cs typeface="楷体_GB2312"/>
              </a:rPr>
              <a:t>Work.Dno</a:t>
            </a:r>
            <a:r>
              <a:rPr lang="en-US" altLang="zh-CN" sz="2000" dirty="0">
                <a:latin typeface="Times New Roman" panose="02020603050405020304" pitchFamily="18" charset="0"/>
                <a:ea typeface="楷体_GB2312"/>
                <a:cs typeface="楷体_GB2312"/>
              </a:rPr>
              <a:t> AND </a:t>
            </a:r>
            <a:r>
              <a:rPr lang="en-US" altLang="zh-CN" sz="2000" dirty="0" err="1">
                <a:latin typeface="Times New Roman" panose="02020603050405020304" pitchFamily="18" charset="0"/>
                <a:ea typeface="楷体_GB2312"/>
                <a:cs typeface="楷体_GB2312"/>
              </a:rPr>
              <a:t>D</a:t>
            </a:r>
            <a:r>
              <a:rPr lang="en-US" altLang="zh-CN" sz="2000" dirty="0" err="1">
                <a:solidFill>
                  <a:srgbClr val="000000"/>
                </a:solidFill>
                <a:latin typeface="Times New Roman" panose="02020603050405020304" pitchFamily="18" charset="0"/>
                <a:ea typeface="楷体_GB2312"/>
                <a:cs typeface="楷体_GB2312"/>
              </a:rPr>
              <a:t>name</a:t>
            </a:r>
            <a:r>
              <a:rPr lang="zh-CN" altLang="en-US" sz="2000" dirty="0">
                <a:solidFill>
                  <a:srgbClr val="000000"/>
                </a:solidFill>
                <a:latin typeface="Times New Roman" panose="02020603050405020304" pitchFamily="18" charset="0"/>
                <a:ea typeface="楷体_GB2312"/>
                <a:cs typeface="楷体_GB2312"/>
              </a:rPr>
              <a:t>！</a:t>
            </a:r>
            <a:r>
              <a:rPr lang="en-US" altLang="zh-CN" sz="2000" dirty="0">
                <a:solidFill>
                  <a:srgbClr val="000000"/>
                </a:solidFill>
                <a:latin typeface="Times New Roman" panose="02020603050405020304" pitchFamily="18" charset="0"/>
                <a:ea typeface="楷体_GB2312"/>
                <a:cs typeface="楷体_GB2312"/>
              </a:rPr>
              <a:t>=‘</a:t>
            </a:r>
            <a:r>
              <a:rPr lang="zh-CN" altLang="en-US" sz="2000" dirty="0">
                <a:solidFill>
                  <a:srgbClr val="000000"/>
                </a:solidFill>
                <a:latin typeface="Times New Roman" panose="02020603050405020304" pitchFamily="18" charset="0"/>
                <a:ea typeface="楷体_GB2312"/>
                <a:cs typeface="楷体_GB2312"/>
              </a:rPr>
              <a:t>计算机系</a:t>
            </a:r>
            <a:r>
              <a:rPr lang="en-US" altLang="zh-CN" sz="2000" dirty="0">
                <a:solidFill>
                  <a:srgbClr val="000000"/>
                </a:solidFill>
                <a:latin typeface="Times New Roman" panose="02020603050405020304" pitchFamily="18" charset="0"/>
                <a:ea typeface="楷体_GB2312"/>
                <a:cs typeface="楷体_GB2312"/>
              </a:rPr>
              <a:t>’</a:t>
            </a:r>
            <a:r>
              <a:rPr lang="en-US" altLang="zh-CN" sz="2000" dirty="0">
                <a:latin typeface="Times New Roman" panose="02020603050405020304" pitchFamily="18" charset="0"/>
                <a:ea typeface="楷体_GB2312"/>
                <a:cs typeface="楷体_GB2312"/>
              </a:rPr>
              <a:t> </a:t>
            </a:r>
          </a:p>
        </p:txBody>
      </p:sp>
      <p:sp>
        <p:nvSpPr>
          <p:cNvPr id="2" name="文本框 1"/>
          <p:cNvSpPr txBox="1"/>
          <p:nvPr/>
        </p:nvSpPr>
        <p:spPr>
          <a:xfrm>
            <a:off x="6300061" y="3380363"/>
            <a:ext cx="1107996" cy="369332"/>
          </a:xfrm>
          <a:prstGeom prst="rect">
            <a:avLst/>
          </a:prstGeom>
          <a:noFill/>
        </p:spPr>
        <p:txBody>
          <a:bodyPr wrap="none" rtlCol="0">
            <a:spAutoFit/>
          </a:bodyPr>
          <a:lstStyle/>
          <a:p>
            <a:r>
              <a:rPr lang="zh-CN" altLang="en-US" dirty="0" smtClean="0"/>
              <a:t>暴力连接</a:t>
            </a:r>
            <a:endParaRPr lang="zh-CN" altLang="en-US" dirty="0"/>
          </a:p>
        </p:txBody>
      </p:sp>
    </p:spTree>
    <p:extLst>
      <p:ext uri="{BB962C8B-B14F-4D97-AF65-F5344CB8AC3E}">
        <p14:creationId xmlns:p14="http://schemas.microsoft.com/office/powerpoint/2010/main" val="413639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547620" y="1938937"/>
            <a:ext cx="9144000" cy="480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华文宋体" panose="02010600040101010101" pitchFamily="2" charset="-122"/>
                <a:ea typeface="华文宋体" panose="02010600040101010101" pitchFamily="2" charset="-122"/>
              </a:rPr>
              <a:t>分别用</a:t>
            </a:r>
            <a:r>
              <a:rPr lang="zh-CN" altLang="en-US" sz="2800" dirty="0">
                <a:solidFill>
                  <a:srgbClr val="FF0000"/>
                </a:solidFill>
                <a:latin typeface="华文宋体" panose="02010600040101010101" pitchFamily="2" charset="-122"/>
                <a:ea typeface="华文宋体" panose="02010600040101010101" pitchFamily="2" charset="-122"/>
              </a:rPr>
              <a:t>关系代数</a:t>
            </a:r>
            <a:r>
              <a:rPr lang="zh-CN" altLang="en-US" sz="2800" dirty="0">
                <a:latin typeface="华文宋体" panose="02010600040101010101" pitchFamily="2" charset="-122"/>
                <a:ea typeface="华文宋体" panose="02010600040101010101" pitchFamily="2" charset="-122"/>
              </a:rPr>
              <a:t>和</a:t>
            </a:r>
            <a:r>
              <a:rPr lang="en-US" altLang="zh-CN" sz="2800" dirty="0">
                <a:solidFill>
                  <a:srgbClr val="FF0000"/>
                </a:solidFill>
                <a:latin typeface="华文宋体" panose="02010600040101010101" pitchFamily="2" charset="-122"/>
                <a:ea typeface="华文宋体" panose="02010600040101010101" pitchFamily="2" charset="-122"/>
              </a:rPr>
              <a:t>SQL</a:t>
            </a:r>
            <a:r>
              <a:rPr lang="zh-CN" altLang="en-US" sz="2800" dirty="0">
                <a:solidFill>
                  <a:srgbClr val="FF0000"/>
                </a:solidFill>
                <a:latin typeface="华文宋体" panose="02010600040101010101" pitchFamily="2" charset="-122"/>
                <a:ea typeface="华文宋体" panose="02010600040101010101" pitchFamily="2" charset="-122"/>
              </a:rPr>
              <a:t>语句</a:t>
            </a:r>
            <a:r>
              <a:rPr lang="zh-CN" altLang="en-US" sz="2800" dirty="0">
                <a:latin typeface="华文宋体" panose="02010600040101010101" pitchFamily="2" charset="-122"/>
                <a:ea typeface="华文宋体" panose="02010600040101010101" pitchFamily="2" charset="-122"/>
              </a:rPr>
              <a:t>表示下面每个查询</a:t>
            </a:r>
          </a:p>
        </p:txBody>
      </p:sp>
      <p:sp>
        <p:nvSpPr>
          <p:cNvPr id="8" name="标题 1"/>
          <p:cNvSpPr txBox="1">
            <a:spLocks/>
          </p:cNvSpPr>
          <p:nvPr/>
        </p:nvSpPr>
        <p:spPr>
          <a:xfrm>
            <a:off x="778242" y="4059882"/>
            <a:ext cx="91440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  假设对关系</a:t>
            </a:r>
            <a:r>
              <a:rPr lang="en-US" altLang="zh-CN" sz="1600" dirty="0">
                <a:latin typeface="宋体" panose="02010600030101010101" pitchFamily="2" charset="-122"/>
                <a:ea typeface="宋体" panose="02010600030101010101" pitchFamily="2" charset="-122"/>
              </a:rPr>
              <a:t>r</a:t>
            </a:r>
            <a:r>
              <a:rPr lang="zh-CN" altLang="en-US" sz="16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cs typeface="Times New Roman" panose="02020603050405020304" pitchFamily="18" charset="0"/>
              </a:rPr>
              <a:t>ρ</a:t>
            </a:r>
            <a:r>
              <a:rPr lang="en-US" altLang="zh-CN" sz="1600" baseline="-25000" dirty="0" err="1">
                <a:latin typeface="宋体" panose="02010600030101010101" pitchFamily="2" charset="-122"/>
                <a:ea typeface="宋体" panose="02010600030101010101" pitchFamily="2" charset="-122"/>
                <a:cs typeface="楷体_GB2312"/>
              </a:rPr>
              <a:t>x</a:t>
            </a:r>
            <a:r>
              <a:rPr lang="en-US" altLang="zh-CN" sz="1600" dirty="0">
                <a:latin typeface="宋体" panose="02010600030101010101" pitchFamily="2" charset="-122"/>
                <a:ea typeface="宋体" panose="02010600030101010101" pitchFamily="2" charset="-122"/>
                <a:cs typeface="楷体_GB2312"/>
              </a:rPr>
              <a:t>(r)</a:t>
            </a:r>
            <a:r>
              <a:rPr lang="zh-CN" altLang="en-US" sz="1600" dirty="0">
                <a:latin typeface="宋体" panose="02010600030101010101" pitchFamily="2" charset="-122"/>
                <a:ea typeface="宋体" panose="02010600030101010101" pitchFamily="2" charset="-122"/>
                <a:cs typeface="楷体_GB2312"/>
              </a:rPr>
              <a:t>表示得到别名为</a:t>
            </a:r>
            <a:r>
              <a:rPr lang="en-US" altLang="zh-CN" sz="1600" dirty="0">
                <a:latin typeface="宋体" panose="02010600030101010101" pitchFamily="2" charset="-122"/>
                <a:ea typeface="宋体" panose="02010600030101010101" pitchFamily="2" charset="-122"/>
                <a:cs typeface="楷体_GB2312"/>
              </a:rPr>
              <a:t>x</a:t>
            </a:r>
            <a:r>
              <a:rPr lang="zh-CN" altLang="en-US" sz="1600" dirty="0">
                <a:latin typeface="宋体" panose="02010600030101010101" pitchFamily="2" charset="-122"/>
                <a:ea typeface="宋体" panose="02010600030101010101" pitchFamily="2" charset="-122"/>
                <a:cs typeface="楷体_GB2312"/>
              </a:rPr>
              <a:t>的一个相同的关系，系里的每个教师都有工资，列出比</a:t>
            </a:r>
            <a:r>
              <a:rPr lang="en-US" altLang="zh-CN" sz="1600" dirty="0">
                <a:latin typeface="宋体" panose="02010600030101010101" pitchFamily="2" charset="-122"/>
                <a:ea typeface="宋体" panose="02010600030101010101" pitchFamily="2" charset="-122"/>
                <a:cs typeface="楷体_GB2312"/>
              </a:rPr>
              <a:t>D1</a:t>
            </a:r>
            <a:r>
              <a:rPr lang="zh-CN" altLang="en-US" sz="1600" dirty="0">
                <a:latin typeface="宋体" panose="02010600030101010101" pitchFamily="2" charset="-122"/>
                <a:ea typeface="宋体" panose="02010600030101010101" pitchFamily="2" charset="-122"/>
                <a:cs typeface="楷体_GB2312"/>
              </a:rPr>
              <a:t>系的</a:t>
            </a:r>
            <a:r>
              <a:rPr lang="zh-CN" altLang="en-US" sz="1600" b="1" dirty="0">
                <a:latin typeface="宋体" panose="02010600030101010101" pitchFamily="2" charset="-122"/>
                <a:ea typeface="宋体" panose="02010600030101010101" pitchFamily="2" charset="-122"/>
                <a:cs typeface="楷体_GB2312"/>
              </a:rPr>
              <a:t>所有</a:t>
            </a:r>
            <a:r>
              <a:rPr lang="zh-CN" altLang="en-US" sz="1600" dirty="0">
                <a:latin typeface="宋体" panose="02010600030101010101" pitchFamily="2" charset="-122"/>
                <a:ea typeface="宋体" panose="02010600030101010101" pitchFamily="2" charset="-122"/>
                <a:cs typeface="楷体_GB2312"/>
              </a:rPr>
              <a:t>教师工资都高的教师代码</a:t>
            </a:r>
            <a:endParaRPr lang="zh-CN" altLang="en-US" sz="2800" dirty="0">
              <a:solidFill>
                <a:srgbClr val="FF0000"/>
              </a:solidFill>
              <a:latin typeface="宋体" panose="02010600030101010101" pitchFamily="2" charset="-122"/>
              <a:ea typeface="宋体" panose="02010600030101010101" pitchFamily="2" charset="-122"/>
            </a:endParaRPr>
          </a:p>
        </p:txBody>
      </p:sp>
      <p:pic>
        <p:nvPicPr>
          <p:cNvPr id="10" name="图片 9"/>
          <p:cNvPicPr>
            <a:picLocks noChangeAspect="1"/>
          </p:cNvPicPr>
          <p:nvPr/>
        </p:nvPicPr>
        <p:blipFill>
          <a:blip r:embed="rId2"/>
          <a:stretch>
            <a:fillRect/>
          </a:stretch>
        </p:blipFill>
        <p:spPr>
          <a:xfrm>
            <a:off x="280223" y="41403"/>
            <a:ext cx="10617204" cy="1904172"/>
          </a:xfrm>
          <a:prstGeom prst="rect">
            <a:avLst/>
          </a:prstGeom>
        </p:spPr>
      </p:pic>
      <p:sp>
        <p:nvSpPr>
          <p:cNvPr id="12" name="标题 1"/>
          <p:cNvSpPr txBox="1">
            <a:spLocks/>
          </p:cNvSpPr>
          <p:nvPr/>
        </p:nvSpPr>
        <p:spPr>
          <a:xfrm>
            <a:off x="1299321" y="2786936"/>
            <a:ext cx="6925269" cy="598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altLang="zh-CN" sz="2000" dirty="0">
                <a:latin typeface="Times New Roman" panose="02020603050405020304" pitchFamily="18" charset="0"/>
                <a:ea typeface="楷体_GB2312"/>
                <a:cs typeface="楷体_GB2312"/>
              </a:rPr>
              <a:t>∏</a:t>
            </a:r>
            <a:r>
              <a:rPr lang="en-US" altLang="zh-CN" sz="2000" baseline="-25000" dirty="0" err="1">
                <a:latin typeface="Times New Roman" panose="02020603050405020304" pitchFamily="18" charset="0"/>
                <a:ea typeface="楷体_GB2312"/>
                <a:cs typeface="楷体_GB2312"/>
              </a:rPr>
              <a:t>Tname</a:t>
            </a:r>
            <a:r>
              <a:rPr lang="en-US" altLang="zh-CN" sz="2000" dirty="0">
                <a:latin typeface="Times New Roman" panose="02020603050405020304" pitchFamily="18" charset="0"/>
                <a:ea typeface="楷体_GB2312"/>
                <a:cs typeface="楷体_GB2312"/>
              </a:rPr>
              <a:t> (Teacher</a:t>
            </a:r>
            <a:r>
              <a:rPr lang="en-US" altLang="zh-CN" sz="2000" b="1" dirty="0">
                <a:solidFill>
                  <a:srgbClr val="000000"/>
                </a:solidFill>
                <a:latin typeface="宋体" panose="02010600030101010101" pitchFamily="2" charset="-122"/>
              </a:rPr>
              <a:t> ⋈ </a:t>
            </a:r>
            <a:r>
              <a:rPr lang="en-US" altLang="zh-CN" sz="2000" dirty="0">
                <a:latin typeface="Times New Roman" panose="02020603050405020304" pitchFamily="18" charset="0"/>
                <a:ea typeface="楷体_GB2312"/>
                <a:cs typeface="楷体_GB2312"/>
              </a:rPr>
              <a:t>∏</a:t>
            </a:r>
            <a:r>
              <a:rPr lang="en-US" altLang="zh-CN" sz="2000" baseline="-25000" dirty="0" err="1">
                <a:latin typeface="Times New Roman" panose="02020603050405020304" pitchFamily="18" charset="0"/>
                <a:ea typeface="楷体_GB2312"/>
                <a:cs typeface="楷体_GB2312"/>
              </a:rPr>
              <a:t>Tno</a:t>
            </a:r>
            <a:r>
              <a:rPr lang="en-US" altLang="zh-CN" sz="2000" dirty="0">
                <a:latin typeface="Times New Roman" panose="02020603050405020304" pitchFamily="18" charset="0"/>
                <a:ea typeface="楷体_GB2312"/>
                <a:cs typeface="楷体_GB2312"/>
              </a:rPr>
              <a:t> (Work</a:t>
            </a:r>
            <a:r>
              <a:rPr lang="zh-CN" altLang="en-US" sz="2000" dirty="0">
                <a:latin typeface="Times New Roman" panose="02020603050405020304" pitchFamily="18" charset="0"/>
                <a:ea typeface="楷体_GB2312"/>
                <a:cs typeface="楷体_GB2312"/>
              </a:rPr>
              <a:t> </a:t>
            </a:r>
            <a:r>
              <a:rPr lang="en-US" altLang="zh-CN" sz="2000" b="1" dirty="0">
                <a:solidFill>
                  <a:srgbClr val="000000"/>
                </a:solidFill>
                <a:latin typeface="宋体" panose="02010600030101010101" pitchFamily="2" charset="-122"/>
              </a:rPr>
              <a:t>⋈ </a:t>
            </a:r>
            <a:r>
              <a:rPr lang="en-US" altLang="zh-CN" sz="2000" dirty="0">
                <a:latin typeface="Times New Roman" panose="02020603050405020304" pitchFamily="18" charset="0"/>
                <a:ea typeface="楷体_GB2312"/>
                <a:cs typeface="楷体_GB2312"/>
              </a:rPr>
              <a:t>∏</a:t>
            </a:r>
            <a:r>
              <a:rPr lang="en-US" altLang="zh-CN" sz="2000" baseline="-25000" dirty="0" err="1">
                <a:latin typeface="Times New Roman" panose="02020603050405020304" pitchFamily="18" charset="0"/>
                <a:ea typeface="楷体_GB2312"/>
                <a:cs typeface="楷体_GB2312"/>
              </a:rPr>
              <a:t>Dno</a:t>
            </a:r>
            <a:r>
              <a:rPr lang="en-US" altLang="zh-CN" sz="2000" baseline="-25000" dirty="0">
                <a:latin typeface="Times New Roman" panose="02020603050405020304" pitchFamily="18" charset="0"/>
                <a:ea typeface="楷体_GB2312"/>
                <a:cs typeface="楷体_GB2312"/>
              </a:rPr>
              <a:t> </a:t>
            </a:r>
            <a:r>
              <a:rPr lang="en-US" altLang="zh-CN" sz="2000" dirty="0">
                <a:latin typeface="Times New Roman" panose="02020603050405020304" pitchFamily="18" charset="0"/>
                <a:ea typeface="楷体_GB2312"/>
                <a:cs typeface="楷体_GB2312"/>
              </a:rPr>
              <a:t>(</a:t>
            </a:r>
            <a:r>
              <a:rPr lang="en-US" altLang="zh-CN" sz="2000" dirty="0" err="1">
                <a:solidFill>
                  <a:srgbClr val="000000"/>
                </a:solidFill>
                <a:latin typeface="Times New Roman" panose="02020603050405020304" pitchFamily="18" charset="0"/>
                <a:ea typeface="楷体_GB2312"/>
                <a:cs typeface="楷体_GB2312"/>
              </a:rPr>
              <a:t>σ</a:t>
            </a:r>
            <a:r>
              <a:rPr lang="en-US" altLang="zh-CN" sz="2000" baseline="-25000" dirty="0" err="1">
                <a:solidFill>
                  <a:srgbClr val="000000"/>
                </a:solidFill>
                <a:latin typeface="Times New Roman" panose="02020603050405020304" pitchFamily="18" charset="0"/>
                <a:ea typeface="楷体_GB2312"/>
                <a:cs typeface="楷体_GB2312"/>
              </a:rPr>
              <a:t>Tno</a:t>
            </a:r>
            <a:r>
              <a:rPr lang="en-US" altLang="zh-CN" sz="2000" baseline="-25000" dirty="0">
                <a:solidFill>
                  <a:srgbClr val="000000"/>
                </a:solidFill>
                <a:latin typeface="Times New Roman" panose="02020603050405020304" pitchFamily="18" charset="0"/>
                <a:ea typeface="楷体_GB2312"/>
                <a:cs typeface="楷体_GB2312"/>
              </a:rPr>
              <a:t>=‘T1’</a:t>
            </a:r>
            <a:r>
              <a:rPr lang="en-US" altLang="zh-CN" sz="2000" dirty="0">
                <a:latin typeface="Times New Roman" panose="02020603050405020304" pitchFamily="18" charset="0"/>
                <a:ea typeface="楷体_GB2312"/>
                <a:cs typeface="楷体_GB2312"/>
              </a:rPr>
              <a:t>(Department)))</a:t>
            </a:r>
          </a:p>
        </p:txBody>
      </p:sp>
      <p:sp>
        <p:nvSpPr>
          <p:cNvPr id="13" name="标题 1"/>
          <p:cNvSpPr txBox="1">
            <a:spLocks/>
          </p:cNvSpPr>
          <p:nvPr/>
        </p:nvSpPr>
        <p:spPr>
          <a:xfrm>
            <a:off x="1015957" y="3302675"/>
            <a:ext cx="10161308" cy="113001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en-US" altLang="zh-CN" sz="2000" dirty="0">
                <a:latin typeface="Times New Roman" panose="02020603050405020304" pitchFamily="18" charset="0"/>
                <a:ea typeface="楷体_GB2312"/>
                <a:cs typeface="楷体_GB2312"/>
              </a:rPr>
              <a:t>SELECT </a:t>
            </a:r>
            <a:r>
              <a:rPr lang="en-US" altLang="zh-CN" sz="2000" dirty="0" err="1">
                <a:latin typeface="Times New Roman" panose="02020603050405020304" pitchFamily="18" charset="0"/>
                <a:ea typeface="楷体_GB2312"/>
                <a:cs typeface="楷体_GB2312"/>
              </a:rPr>
              <a:t>Tname</a:t>
            </a:r>
            <a:r>
              <a:rPr lang="en-US" altLang="zh-CN" sz="2000" dirty="0">
                <a:latin typeface="Times New Roman" panose="02020603050405020304" pitchFamily="18" charset="0"/>
                <a:ea typeface="楷体_GB2312"/>
                <a:cs typeface="楷体_GB2312"/>
              </a:rPr>
              <a:t>   FROM Teacher, Work, </a:t>
            </a:r>
            <a:r>
              <a:rPr lang="en-US" altLang="zh-CN" sz="2000" dirty="0" err="1">
                <a:latin typeface="Times New Roman" panose="02020603050405020304" pitchFamily="18" charset="0"/>
                <a:ea typeface="楷体_GB2312"/>
                <a:cs typeface="楷体_GB2312"/>
              </a:rPr>
              <a:t>Deparrment</a:t>
            </a:r>
            <a:r>
              <a:rPr lang="en-US" altLang="zh-CN" sz="2000" dirty="0">
                <a:latin typeface="Times New Roman" panose="02020603050405020304" pitchFamily="18" charset="0"/>
                <a:ea typeface="楷体_GB2312"/>
                <a:cs typeface="楷体_GB2312"/>
              </a:rPr>
              <a:t>  WHERE </a:t>
            </a:r>
            <a:r>
              <a:rPr lang="en-US" altLang="zh-CN" sz="2000" dirty="0" err="1">
                <a:latin typeface="Times New Roman" panose="02020603050405020304" pitchFamily="18" charset="0"/>
                <a:ea typeface="楷体_GB2312"/>
                <a:cs typeface="楷体_GB2312"/>
              </a:rPr>
              <a:t>Department.Tno</a:t>
            </a:r>
            <a:r>
              <a:rPr lang="en-US" altLang="zh-CN" sz="2000" dirty="0">
                <a:latin typeface="Times New Roman" panose="02020603050405020304" pitchFamily="18" charset="0"/>
                <a:ea typeface="楷体_GB2312"/>
                <a:cs typeface="楷体_GB2312"/>
              </a:rPr>
              <a:t>=‘T1’ AND </a:t>
            </a:r>
            <a:r>
              <a:rPr lang="en-US" altLang="zh-CN" sz="2000" dirty="0" err="1">
                <a:latin typeface="Times New Roman" panose="02020603050405020304" pitchFamily="18" charset="0"/>
                <a:ea typeface="楷体_GB2312"/>
                <a:cs typeface="楷体_GB2312"/>
              </a:rPr>
              <a:t>Department.Dno</a:t>
            </a:r>
            <a:r>
              <a:rPr lang="en-US" altLang="zh-CN" sz="2000" dirty="0">
                <a:latin typeface="Times New Roman" panose="02020603050405020304" pitchFamily="18" charset="0"/>
                <a:ea typeface="楷体_GB2312"/>
                <a:cs typeface="楷体_GB2312"/>
              </a:rPr>
              <a:t>= </a:t>
            </a:r>
            <a:r>
              <a:rPr lang="en-US" altLang="zh-CN" sz="2000" dirty="0" err="1">
                <a:latin typeface="Times New Roman" panose="02020603050405020304" pitchFamily="18" charset="0"/>
                <a:ea typeface="楷体_GB2312"/>
                <a:cs typeface="楷体_GB2312"/>
              </a:rPr>
              <a:t>Work.Dno</a:t>
            </a:r>
            <a:r>
              <a:rPr lang="en-US" altLang="zh-CN" sz="2000" dirty="0">
                <a:latin typeface="Times New Roman" panose="02020603050405020304" pitchFamily="18" charset="0"/>
                <a:ea typeface="楷体_GB2312"/>
                <a:cs typeface="楷体_GB2312"/>
              </a:rPr>
              <a:t> </a:t>
            </a:r>
          </a:p>
          <a:p>
            <a:pPr>
              <a:lnSpc>
                <a:spcPct val="170000"/>
              </a:lnSpc>
            </a:pPr>
            <a:r>
              <a:rPr lang="en-US" altLang="zh-CN" sz="2000" dirty="0">
                <a:latin typeface="Times New Roman" panose="02020603050405020304" pitchFamily="18" charset="0"/>
                <a:ea typeface="楷体_GB2312"/>
                <a:cs typeface="楷体_GB2312"/>
              </a:rPr>
              <a:t>                                                                                                        AND </a:t>
            </a:r>
            <a:r>
              <a:rPr lang="en-US" altLang="zh-CN" sz="2000" dirty="0" err="1">
                <a:latin typeface="Times New Roman" panose="02020603050405020304" pitchFamily="18" charset="0"/>
                <a:ea typeface="楷体_GB2312"/>
                <a:cs typeface="楷体_GB2312"/>
              </a:rPr>
              <a:t>Teacher.Tno</a:t>
            </a:r>
            <a:r>
              <a:rPr lang="en-US" altLang="zh-CN" sz="2000" dirty="0">
                <a:latin typeface="Times New Roman" panose="02020603050405020304" pitchFamily="18" charset="0"/>
                <a:ea typeface="楷体_GB2312"/>
                <a:cs typeface="楷体_GB2312"/>
              </a:rPr>
              <a:t>=</a:t>
            </a:r>
            <a:r>
              <a:rPr lang="en-US" altLang="zh-CN" sz="2000" dirty="0" err="1">
                <a:latin typeface="Times New Roman" panose="02020603050405020304" pitchFamily="18" charset="0"/>
                <a:ea typeface="楷体_GB2312"/>
                <a:cs typeface="楷体_GB2312"/>
              </a:rPr>
              <a:t>Work.Tno</a:t>
            </a:r>
            <a:r>
              <a:rPr lang="en-US" altLang="zh-CN" sz="2000" dirty="0">
                <a:latin typeface="Times New Roman" panose="02020603050405020304" pitchFamily="18" charset="0"/>
                <a:ea typeface="楷体_GB2312"/>
                <a:cs typeface="楷体_GB2312"/>
              </a:rPr>
              <a:t> </a:t>
            </a:r>
          </a:p>
          <a:p>
            <a:pPr>
              <a:lnSpc>
                <a:spcPct val="110000"/>
              </a:lnSpc>
            </a:pPr>
            <a:r>
              <a:rPr lang="en-US" altLang="zh-CN" sz="2000" dirty="0">
                <a:latin typeface="Times New Roman" panose="02020603050405020304" pitchFamily="18" charset="0"/>
                <a:ea typeface="楷体_GB2312"/>
                <a:cs typeface="楷体_GB2312"/>
              </a:rPr>
              <a:t> </a:t>
            </a:r>
          </a:p>
        </p:txBody>
      </p:sp>
      <p:pic>
        <p:nvPicPr>
          <p:cNvPr id="14" name="图片 13"/>
          <p:cNvPicPr>
            <a:picLocks noChangeAspect="1"/>
          </p:cNvPicPr>
          <p:nvPr/>
        </p:nvPicPr>
        <p:blipFill>
          <a:blip r:embed="rId3"/>
          <a:stretch>
            <a:fillRect/>
          </a:stretch>
        </p:blipFill>
        <p:spPr>
          <a:xfrm>
            <a:off x="1325764" y="1812653"/>
            <a:ext cx="390490" cy="84431"/>
          </a:xfrm>
          <a:prstGeom prst="rect">
            <a:avLst/>
          </a:prstGeom>
        </p:spPr>
      </p:pic>
      <p:pic>
        <p:nvPicPr>
          <p:cNvPr id="18" name="图片 17"/>
          <p:cNvPicPr>
            <a:picLocks noChangeAspect="1"/>
          </p:cNvPicPr>
          <p:nvPr/>
        </p:nvPicPr>
        <p:blipFill>
          <a:blip r:embed="rId4"/>
          <a:stretch>
            <a:fillRect/>
          </a:stretch>
        </p:blipFill>
        <p:spPr>
          <a:xfrm>
            <a:off x="853266" y="2456881"/>
            <a:ext cx="4239910" cy="357045"/>
          </a:xfrm>
          <a:prstGeom prst="rect">
            <a:avLst/>
          </a:prstGeom>
        </p:spPr>
      </p:pic>
      <p:sp>
        <p:nvSpPr>
          <p:cNvPr id="19" name="标题 1"/>
          <p:cNvSpPr txBox="1">
            <a:spLocks/>
          </p:cNvSpPr>
          <p:nvPr/>
        </p:nvSpPr>
        <p:spPr>
          <a:xfrm>
            <a:off x="1325764" y="5063696"/>
            <a:ext cx="8982018" cy="598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altLang="zh-CN" sz="2000" dirty="0">
                <a:latin typeface="Times New Roman" panose="02020603050405020304" pitchFamily="18" charset="0"/>
                <a:ea typeface="楷体_GB2312"/>
                <a:cs typeface="楷体_GB2312"/>
              </a:rPr>
              <a:t>∏</a:t>
            </a:r>
            <a:r>
              <a:rPr lang="en-US" altLang="zh-CN" sz="2000" baseline="-25000" dirty="0" err="1">
                <a:latin typeface="Times New Roman" panose="02020603050405020304" pitchFamily="18" charset="0"/>
                <a:ea typeface="楷体_GB2312"/>
                <a:cs typeface="楷体_GB2312"/>
              </a:rPr>
              <a:t>Tno</a:t>
            </a:r>
            <a:r>
              <a:rPr lang="en-US" altLang="zh-CN" sz="2000" dirty="0">
                <a:latin typeface="Times New Roman" panose="02020603050405020304" pitchFamily="18" charset="0"/>
                <a:ea typeface="楷体_GB2312"/>
                <a:cs typeface="楷体_GB2312"/>
              </a:rPr>
              <a:t> (Work) -</a:t>
            </a:r>
            <a:r>
              <a:rPr lang="zh-CN" altLang="en-US" sz="2000" dirty="0">
                <a:latin typeface="Times New Roman" panose="02020603050405020304" pitchFamily="18" charset="0"/>
                <a:ea typeface="楷体_GB2312"/>
                <a:cs typeface="楷体_GB2312"/>
              </a:rPr>
              <a:t> </a:t>
            </a:r>
            <a:r>
              <a:rPr lang="en-US" altLang="zh-CN" sz="2000" dirty="0">
                <a:latin typeface="Times New Roman" panose="02020603050405020304" pitchFamily="18" charset="0"/>
                <a:ea typeface="楷体_GB2312"/>
                <a:cs typeface="楷体_GB2312"/>
              </a:rPr>
              <a:t>∏</a:t>
            </a:r>
            <a:r>
              <a:rPr lang="en-US" altLang="zh-CN" sz="2000" baseline="-25000" dirty="0" err="1">
                <a:latin typeface="Times New Roman" panose="02020603050405020304" pitchFamily="18" charset="0"/>
                <a:ea typeface="楷体_GB2312"/>
                <a:cs typeface="楷体_GB2312"/>
              </a:rPr>
              <a:t>Work.Tno</a:t>
            </a:r>
            <a:r>
              <a:rPr lang="en-US" altLang="zh-CN" sz="2000" baseline="-25000" dirty="0">
                <a:latin typeface="Times New Roman" panose="02020603050405020304" pitchFamily="18" charset="0"/>
                <a:ea typeface="楷体_GB2312"/>
                <a:cs typeface="楷体_GB2312"/>
              </a:rPr>
              <a:t> </a:t>
            </a:r>
            <a:r>
              <a:rPr lang="en-US" altLang="zh-CN" sz="2000" dirty="0" smtClean="0">
                <a:latin typeface="Times New Roman" panose="02020603050405020304" pitchFamily="18" charset="0"/>
                <a:ea typeface="楷体_GB2312"/>
                <a:cs typeface="楷体_GB2312"/>
              </a:rPr>
              <a:t>(  Sigma (Work</a:t>
            </a:r>
            <a:r>
              <a:rPr lang="en-US" altLang="zh-CN" sz="2000" b="1" dirty="0" smtClean="0">
                <a:solidFill>
                  <a:srgbClr val="000000"/>
                </a:solidFill>
                <a:latin typeface="宋体" panose="02010600030101010101" pitchFamily="2" charset="-122"/>
              </a:rPr>
              <a:t> </a:t>
            </a:r>
            <a:r>
              <a:rPr lang="en-US" altLang="zh-CN" sz="2000" dirty="0" smtClean="0">
                <a:latin typeface="Arial Narrow" panose="020B0606020202030204" pitchFamily="34" charset="0"/>
                <a:sym typeface="Symbol" panose="05050102010706020507" pitchFamily="18" charset="2"/>
              </a:rPr>
              <a:t>X  </a:t>
            </a:r>
            <a:r>
              <a:rPr lang="en-US" altLang="zh-CN" sz="2000" baseline="-25000" dirty="0">
                <a:latin typeface="楷体_GB2312"/>
                <a:ea typeface="楷体_GB2312"/>
                <a:cs typeface="楷体_GB2312"/>
              </a:rPr>
              <a:t>Work2</a:t>
            </a:r>
            <a:r>
              <a:rPr lang="en-US" altLang="zh-CN" sz="2000" dirty="0">
                <a:latin typeface="Times New Roman" panose="02020603050405020304" pitchFamily="18" charset="0"/>
                <a:ea typeface="楷体_GB2312"/>
                <a:cs typeface="楷体_GB2312"/>
              </a:rPr>
              <a:t>(Work</a:t>
            </a:r>
            <a:r>
              <a:rPr lang="en-US" altLang="zh-CN" sz="2000" dirty="0" smtClean="0">
                <a:latin typeface="Times New Roman" panose="02020603050405020304" pitchFamily="18" charset="0"/>
                <a:ea typeface="楷体_GB2312"/>
                <a:cs typeface="楷体_GB2312"/>
              </a:rPr>
              <a:t>)))</a:t>
            </a:r>
            <a:endParaRPr lang="en-US" altLang="zh-CN" sz="2000" dirty="0">
              <a:latin typeface="Times New Roman" panose="02020603050405020304" pitchFamily="18" charset="0"/>
              <a:ea typeface="楷体_GB2312"/>
              <a:cs typeface="楷体_GB2312"/>
            </a:endParaRPr>
          </a:p>
        </p:txBody>
      </p:sp>
      <p:pic>
        <p:nvPicPr>
          <p:cNvPr id="20" name="图片 19"/>
          <p:cNvPicPr>
            <a:picLocks noChangeAspect="1"/>
          </p:cNvPicPr>
          <p:nvPr/>
        </p:nvPicPr>
        <p:blipFill>
          <a:blip r:embed="rId5"/>
          <a:stretch>
            <a:fillRect/>
          </a:stretch>
        </p:blipFill>
        <p:spPr>
          <a:xfrm>
            <a:off x="3984043" y="5655280"/>
            <a:ext cx="3473629" cy="177809"/>
          </a:xfrm>
          <a:prstGeom prst="rect">
            <a:avLst/>
          </a:prstGeom>
        </p:spPr>
      </p:pic>
      <p:sp>
        <p:nvSpPr>
          <p:cNvPr id="22" name="标题 1"/>
          <p:cNvSpPr txBox="1">
            <a:spLocks/>
          </p:cNvSpPr>
          <p:nvPr/>
        </p:nvSpPr>
        <p:spPr>
          <a:xfrm>
            <a:off x="509559" y="5858026"/>
            <a:ext cx="10804764" cy="11300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en-US" altLang="zh-CN" sz="2000" dirty="0">
                <a:latin typeface="Times New Roman" panose="02020603050405020304" pitchFamily="18" charset="0"/>
                <a:ea typeface="楷体_GB2312"/>
                <a:cs typeface="楷体_GB2312"/>
              </a:rPr>
              <a:t>SELECT </a:t>
            </a:r>
            <a:r>
              <a:rPr lang="en-US" altLang="zh-CN" sz="2000" dirty="0" err="1">
                <a:latin typeface="Times New Roman" panose="02020603050405020304" pitchFamily="18" charset="0"/>
                <a:ea typeface="楷体_GB2312"/>
                <a:cs typeface="楷体_GB2312"/>
              </a:rPr>
              <a:t>Tno</a:t>
            </a:r>
            <a:r>
              <a:rPr lang="en-US" altLang="zh-CN" sz="2000" dirty="0">
                <a:latin typeface="Times New Roman" panose="02020603050405020304" pitchFamily="18" charset="0"/>
                <a:ea typeface="楷体_GB2312"/>
                <a:cs typeface="楷体_GB2312"/>
              </a:rPr>
              <a:t>   FROM Work  WHERE Salary &gt; ALL (SELECT Salary FROM Work where </a:t>
            </a:r>
            <a:r>
              <a:rPr lang="en-US" altLang="zh-CN" sz="2000" dirty="0" err="1">
                <a:latin typeface="Times New Roman" panose="02020603050405020304" pitchFamily="18" charset="0"/>
                <a:ea typeface="楷体_GB2312"/>
                <a:cs typeface="楷体_GB2312"/>
              </a:rPr>
              <a:t>Dno</a:t>
            </a:r>
            <a:r>
              <a:rPr lang="en-US" altLang="zh-CN" sz="2000" dirty="0">
                <a:latin typeface="Times New Roman" panose="02020603050405020304" pitchFamily="18" charset="0"/>
                <a:ea typeface="楷体_GB2312"/>
                <a:cs typeface="楷体_GB2312"/>
              </a:rPr>
              <a:t>=‘D1’)   </a:t>
            </a:r>
          </a:p>
          <a:p>
            <a:pPr>
              <a:lnSpc>
                <a:spcPct val="110000"/>
              </a:lnSpc>
            </a:pPr>
            <a:r>
              <a:rPr lang="en-US" altLang="zh-CN" sz="2000" dirty="0">
                <a:latin typeface="Times New Roman" panose="02020603050405020304" pitchFamily="18" charset="0"/>
                <a:ea typeface="楷体_GB2312"/>
                <a:cs typeface="楷体_GB2312"/>
              </a:rPr>
              <a:t> </a:t>
            </a:r>
          </a:p>
        </p:txBody>
      </p:sp>
      <p:sp>
        <p:nvSpPr>
          <p:cNvPr id="2" name="文本框 1"/>
          <p:cNvSpPr txBox="1"/>
          <p:nvPr/>
        </p:nvSpPr>
        <p:spPr>
          <a:xfrm>
            <a:off x="8329341" y="2058866"/>
            <a:ext cx="3291286" cy="923330"/>
          </a:xfrm>
          <a:prstGeom prst="rect">
            <a:avLst/>
          </a:prstGeom>
          <a:noFill/>
        </p:spPr>
        <p:txBody>
          <a:bodyPr wrap="none" rtlCol="0">
            <a:spAutoFit/>
          </a:bodyPr>
          <a:lstStyle/>
          <a:p>
            <a:r>
              <a:rPr lang="zh-CN" altLang="en-US" dirty="0" smtClean="0"/>
              <a:t>这题的特点是</a:t>
            </a:r>
            <a:r>
              <a:rPr lang="en-US" altLang="zh-CN" dirty="0" err="1" smtClean="0"/>
              <a:t>Dept</a:t>
            </a:r>
            <a:r>
              <a:rPr lang="zh-CN" altLang="en-US" dirty="0" smtClean="0"/>
              <a:t>和</a:t>
            </a:r>
            <a:r>
              <a:rPr lang="en-US" altLang="zh-CN" dirty="0" smtClean="0"/>
              <a:t>Work</a:t>
            </a:r>
            <a:r>
              <a:rPr lang="zh-CN" altLang="en-US" dirty="0" smtClean="0"/>
              <a:t>有</a:t>
            </a:r>
            <a:endParaRPr lang="en-US" altLang="zh-CN" dirty="0" smtClean="0"/>
          </a:p>
          <a:p>
            <a:r>
              <a:rPr lang="zh-CN" altLang="en-US" dirty="0" smtClean="0"/>
              <a:t>两个属性是重名的</a:t>
            </a:r>
            <a:r>
              <a:rPr lang="en-US" altLang="zh-CN" dirty="0" err="1" smtClean="0"/>
              <a:t>Dno</a:t>
            </a:r>
            <a:r>
              <a:rPr lang="zh-CN" altLang="en-US" dirty="0" smtClean="0"/>
              <a:t>和</a:t>
            </a:r>
            <a:r>
              <a:rPr lang="en-US" altLang="zh-CN" dirty="0" err="1" smtClean="0"/>
              <a:t>Tno</a:t>
            </a:r>
            <a:r>
              <a:rPr lang="zh-CN" altLang="en-US" dirty="0" smtClean="0"/>
              <a:t>，</a:t>
            </a:r>
            <a:endParaRPr lang="en-US" altLang="zh-CN" dirty="0" smtClean="0"/>
          </a:p>
          <a:p>
            <a:r>
              <a:rPr lang="zh-CN" altLang="en-US" dirty="0" smtClean="0"/>
              <a:t>所以一定要使用投影操作。</a:t>
            </a:r>
            <a:endParaRPr lang="zh-CN" altLang="en-US" dirty="0"/>
          </a:p>
        </p:txBody>
      </p:sp>
    </p:spTree>
    <p:extLst>
      <p:ext uri="{BB962C8B-B14F-4D97-AF65-F5344CB8AC3E}">
        <p14:creationId xmlns:p14="http://schemas.microsoft.com/office/powerpoint/2010/main" val="350070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par>
                                <p:cTn id="23" presetID="2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down)">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9"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95564" y="429658"/>
            <a:ext cx="9252155" cy="29194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000" b="1" dirty="0">
                <a:latin typeface="华文宋体" panose="02010600040101010101" pitchFamily="2" charset="-122"/>
                <a:ea typeface="华文宋体" panose="02010600040101010101" pitchFamily="2" charset="-122"/>
              </a:rPr>
              <a:t>二</a:t>
            </a:r>
            <a:r>
              <a:rPr lang="zh-CN" altLang="en-US" sz="1800" dirty="0">
                <a:latin typeface="宋体" panose="02010600030101010101" pitchFamily="2" charset="-122"/>
                <a:ea typeface="宋体" panose="02010600030101010101" pitchFamily="2" charset="-122"/>
              </a:rPr>
              <a:t>、对于关系模式</a:t>
            </a:r>
            <a:r>
              <a:rPr lang="en-US" altLang="zh-CN" sz="1800" dirty="0">
                <a:latin typeface="宋体" panose="02010600030101010101" pitchFamily="2" charset="-122"/>
                <a:ea typeface="宋体" panose="02010600030101010101" pitchFamily="2" charset="-122"/>
              </a:rPr>
              <a:t>R</a:t>
            </a:r>
            <a:r>
              <a:rPr lang="zh-CN" altLang="en-US" sz="1800" dirty="0">
                <a:latin typeface="宋体" panose="02010600030101010101" pitchFamily="2" charset="-122"/>
                <a:ea typeface="宋体" panose="02010600030101010101" pitchFamily="2" charset="-122"/>
              </a:rPr>
              <a:t>（会议，主持人，时间，会议室，会员，职务），假设一个会议有唯一的一个主持人，在一个时间地点只能召开一个会议，在给定时间一个主持人只能在一个会议室，在给定时间一个会员只能在一个会议室，一个会员在一个会议中只能有一个职务。按照语义可以得到</a:t>
            </a:r>
            <a:r>
              <a:rPr lang="en-US" altLang="zh-CN" sz="1800" dirty="0">
                <a:latin typeface="宋体" panose="02010600030101010101" pitchFamily="2" charset="-122"/>
                <a:ea typeface="宋体" panose="02010600030101010101" pitchFamily="2" charset="-122"/>
              </a:rPr>
              <a:t>R</a:t>
            </a:r>
            <a:r>
              <a:rPr lang="zh-CN" altLang="en-US" sz="1800" dirty="0">
                <a:latin typeface="宋体" panose="02010600030101010101" pitchFamily="2" charset="-122"/>
                <a:ea typeface="宋体" panose="02010600030101010101" pitchFamily="2" charset="-122"/>
              </a:rPr>
              <a:t>的函数依赖</a:t>
            </a:r>
            <a:r>
              <a:rPr lang="en-US" altLang="zh-CN" sz="1800" dirty="0">
                <a:latin typeface="宋体" panose="02010600030101010101" pitchFamily="2" charset="-122"/>
                <a:ea typeface="宋体" panose="02010600030101010101" pitchFamily="2" charset="-122"/>
              </a:rPr>
              <a:t>F={</a:t>
            </a:r>
            <a:r>
              <a:rPr lang="zh-CN" altLang="en-US" sz="1800" dirty="0">
                <a:latin typeface="宋体" panose="02010600030101010101" pitchFamily="2" charset="-122"/>
                <a:ea typeface="宋体" panose="02010600030101010101" pitchFamily="2" charset="-122"/>
              </a:rPr>
              <a:t>会议</a:t>
            </a:r>
            <a:r>
              <a:rPr lang="en-US" altLang="zh-CN" sz="1800" dirty="0">
                <a:latin typeface="宋体" panose="02010600030101010101" pitchFamily="2" charset="-122"/>
                <a:ea typeface="宋体" panose="02010600030101010101" pitchFamily="2" charset="-122"/>
              </a:rPr>
              <a:t>-&gt;</a:t>
            </a:r>
            <a:r>
              <a:rPr lang="zh-CN" altLang="en-US" sz="1800" dirty="0">
                <a:latin typeface="宋体" panose="02010600030101010101" pitchFamily="2" charset="-122"/>
                <a:ea typeface="宋体" panose="02010600030101010101" pitchFamily="2" charset="-122"/>
              </a:rPr>
              <a:t>主持人，（时间，会议室）</a:t>
            </a:r>
            <a:r>
              <a:rPr lang="en-US" altLang="zh-CN" sz="1800" dirty="0">
                <a:latin typeface="宋体" panose="02010600030101010101" pitchFamily="2" charset="-122"/>
                <a:ea typeface="宋体" panose="02010600030101010101" pitchFamily="2" charset="-122"/>
              </a:rPr>
              <a:t>-&gt;</a:t>
            </a:r>
            <a:r>
              <a:rPr lang="zh-CN" altLang="en-US" sz="1800" dirty="0">
                <a:latin typeface="宋体" panose="02010600030101010101" pitchFamily="2" charset="-122"/>
                <a:ea typeface="宋体" panose="02010600030101010101" pitchFamily="2" charset="-122"/>
              </a:rPr>
              <a:t>会议，</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时间，主持人）</a:t>
            </a:r>
            <a:r>
              <a:rPr lang="en-US" altLang="zh-CN" sz="1800" dirty="0">
                <a:latin typeface="宋体" panose="02010600030101010101" pitchFamily="2" charset="-122"/>
                <a:ea typeface="宋体" panose="02010600030101010101" pitchFamily="2" charset="-122"/>
              </a:rPr>
              <a:t>-&gt;</a:t>
            </a:r>
            <a:r>
              <a:rPr lang="zh-CN" altLang="en-US" sz="1800" dirty="0">
                <a:latin typeface="宋体" panose="02010600030101010101" pitchFamily="2" charset="-122"/>
                <a:ea typeface="宋体" panose="02010600030101010101" pitchFamily="2" charset="-122"/>
              </a:rPr>
              <a:t>会议室，（时间，会员）</a:t>
            </a:r>
            <a:r>
              <a:rPr lang="en-US" altLang="zh-CN" sz="1800" dirty="0">
                <a:latin typeface="宋体" panose="02010600030101010101" pitchFamily="2" charset="-122"/>
                <a:ea typeface="宋体" panose="02010600030101010101" pitchFamily="2" charset="-122"/>
              </a:rPr>
              <a:t>-&gt;</a:t>
            </a:r>
            <a:r>
              <a:rPr lang="zh-CN" altLang="en-US" sz="1800" dirty="0">
                <a:latin typeface="宋体" panose="02010600030101010101" pitchFamily="2" charset="-122"/>
                <a:ea typeface="宋体" panose="02010600030101010101" pitchFamily="2" charset="-122"/>
              </a:rPr>
              <a:t>会议室，</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会议，会员）</a:t>
            </a:r>
            <a:r>
              <a:rPr lang="en-US" altLang="zh-CN" sz="1800" dirty="0">
                <a:latin typeface="宋体" panose="02010600030101010101" pitchFamily="2" charset="-122"/>
                <a:ea typeface="宋体" panose="02010600030101010101" pitchFamily="2" charset="-122"/>
              </a:rPr>
              <a:t>-&gt;</a:t>
            </a:r>
            <a:r>
              <a:rPr lang="zh-CN" altLang="en-US" sz="1800" dirty="0">
                <a:latin typeface="宋体" panose="02010600030101010101" pitchFamily="2" charset="-122"/>
                <a:ea typeface="宋体" panose="02010600030101010101" pitchFamily="2" charset="-122"/>
              </a:rPr>
              <a:t>职务 </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a:lnSpc>
                <a:spcPct val="150000"/>
              </a:lnSpc>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）写出</a:t>
            </a:r>
            <a:r>
              <a:rPr lang="en-US" altLang="zh-CN" sz="1800" dirty="0">
                <a:latin typeface="宋体" panose="02010600030101010101" pitchFamily="2" charset="-122"/>
                <a:ea typeface="宋体" panose="02010600030101010101" pitchFamily="2" charset="-122"/>
              </a:rPr>
              <a:t>R</a:t>
            </a:r>
            <a:r>
              <a:rPr lang="zh-CN" altLang="en-US" sz="1800" dirty="0">
                <a:latin typeface="宋体" panose="02010600030101010101" pitchFamily="2" charset="-122"/>
                <a:ea typeface="宋体" panose="02010600030101010101" pitchFamily="2" charset="-122"/>
              </a:rPr>
              <a:t>的所有码；</a:t>
            </a:r>
          </a:p>
        </p:txBody>
      </p:sp>
      <p:sp>
        <p:nvSpPr>
          <p:cNvPr id="4" name="标题 1"/>
          <p:cNvSpPr txBox="1">
            <a:spLocks/>
          </p:cNvSpPr>
          <p:nvPr/>
        </p:nvSpPr>
        <p:spPr>
          <a:xfrm>
            <a:off x="1023899" y="3128791"/>
            <a:ext cx="6925269" cy="8923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altLang="zh-CN" sz="2000" dirty="0">
                <a:latin typeface="宋体" panose="02010600030101010101" pitchFamily="2" charset="-122"/>
                <a:ea typeface="宋体" panose="02010600030101010101" pitchFamily="2" charset="-122"/>
              </a:rPr>
              <a:t>U=</a:t>
            </a:r>
            <a:r>
              <a:rPr lang="zh-CN" altLang="en-US" sz="2000" dirty="0">
                <a:latin typeface="宋体" panose="02010600030101010101" pitchFamily="2" charset="-122"/>
                <a:ea typeface="宋体" panose="02010600030101010101" pitchFamily="2" charset="-122"/>
              </a:rPr>
              <a:t>（会议，主持人，时间，会议室，会员，职务）</a:t>
            </a:r>
            <a:endParaRPr lang="en-US" altLang="zh-CN" sz="2000" dirty="0">
              <a:latin typeface="宋体" panose="02010600030101010101" pitchFamily="2" charset="-122"/>
              <a:ea typeface="宋体" panose="02010600030101010101" pitchFamily="2" charset="-122"/>
            </a:endParaRPr>
          </a:p>
          <a:p>
            <a:pPr>
              <a:lnSpc>
                <a:spcPct val="110000"/>
              </a:lnSpc>
            </a:pPr>
            <a:r>
              <a:rPr lang="zh-CN" altLang="en-US" sz="2000" dirty="0">
                <a:latin typeface="宋体" panose="02010600030101010101" pitchFamily="2" charset="-122"/>
                <a:ea typeface="宋体" panose="02010600030101010101" pitchFamily="2" charset="-122"/>
                <a:cs typeface="楷体_GB2312"/>
              </a:rPr>
              <a:t>码为（时间，会员），因为（时间，会员）</a:t>
            </a:r>
            <a:r>
              <a:rPr lang="en-US" altLang="zh-CN" sz="2000" baseline="-25000" dirty="0">
                <a:latin typeface="宋体" panose="02010600030101010101" pitchFamily="2" charset="-122"/>
                <a:ea typeface="宋体" panose="02010600030101010101" pitchFamily="2" charset="-122"/>
                <a:cs typeface="楷体_GB2312"/>
              </a:rPr>
              <a:t>F</a:t>
            </a:r>
            <a:r>
              <a:rPr lang="en-US" altLang="zh-CN" sz="2000" baseline="30000" dirty="0">
                <a:latin typeface="宋体" panose="02010600030101010101" pitchFamily="2" charset="-122"/>
                <a:ea typeface="宋体" panose="02010600030101010101" pitchFamily="2" charset="-122"/>
                <a:cs typeface="楷体_GB2312"/>
              </a:rPr>
              <a:t>+</a:t>
            </a:r>
            <a:r>
              <a:rPr lang="en-US" altLang="zh-CN" sz="2000" dirty="0">
                <a:latin typeface="宋体" panose="02010600030101010101" pitchFamily="2" charset="-122"/>
                <a:ea typeface="宋体" panose="02010600030101010101" pitchFamily="2" charset="-122"/>
                <a:cs typeface="楷体_GB2312"/>
              </a:rPr>
              <a:t>= U</a:t>
            </a:r>
            <a:endParaRPr lang="en-US" altLang="zh-CN" sz="2000" dirty="0">
              <a:latin typeface="Times New Roman" panose="02020603050405020304" pitchFamily="18" charset="0"/>
              <a:ea typeface="楷体_GB2312"/>
              <a:cs typeface="楷体_GB2312"/>
            </a:endParaRPr>
          </a:p>
        </p:txBody>
      </p:sp>
      <p:sp>
        <p:nvSpPr>
          <p:cNvPr id="5" name="标题 1"/>
          <p:cNvSpPr txBox="1">
            <a:spLocks/>
          </p:cNvSpPr>
          <p:nvPr/>
        </p:nvSpPr>
        <p:spPr>
          <a:xfrm>
            <a:off x="295564" y="3822854"/>
            <a:ext cx="9252155" cy="980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altLang="zh-CN" sz="1900" dirty="0">
              <a:latin typeface="宋体" panose="02010600030101010101" pitchFamily="2" charset="-122"/>
              <a:ea typeface="宋体" panose="02010600030101010101" pitchFamily="2" charset="-122"/>
            </a:endParaRPr>
          </a:p>
          <a:p>
            <a:pPr>
              <a:lnSpc>
                <a:spcPct val="150000"/>
              </a:lnSpc>
            </a:pPr>
            <a:r>
              <a:rPr lang="zh-CN" altLang="en-US" sz="1900" dirty="0">
                <a:latin typeface="宋体" panose="02010600030101010101" pitchFamily="2" charset="-122"/>
                <a:ea typeface="宋体" panose="02010600030101010101" pitchFamily="2" charset="-122"/>
              </a:rPr>
              <a:t>（</a:t>
            </a:r>
            <a:r>
              <a:rPr lang="en-US" altLang="zh-CN" sz="1900" dirty="0">
                <a:latin typeface="宋体" panose="02010600030101010101" pitchFamily="2" charset="-122"/>
                <a:ea typeface="宋体" panose="02010600030101010101" pitchFamily="2" charset="-122"/>
              </a:rPr>
              <a:t>2</a:t>
            </a:r>
            <a:r>
              <a:rPr lang="zh-CN" altLang="en-US" sz="1900" dirty="0">
                <a:latin typeface="宋体" panose="02010600030101010101" pitchFamily="2" charset="-122"/>
                <a:ea typeface="宋体" panose="02010600030101010101" pitchFamily="2" charset="-122"/>
              </a:rPr>
              <a:t>）说明给出的函数依赖集</a:t>
            </a:r>
            <a:r>
              <a:rPr lang="en-US" altLang="zh-CN" sz="1900" dirty="0">
                <a:latin typeface="宋体" panose="02010600030101010101" pitchFamily="2" charset="-122"/>
                <a:ea typeface="宋体" panose="02010600030101010101" pitchFamily="2" charset="-122"/>
              </a:rPr>
              <a:t>F</a:t>
            </a:r>
            <a:r>
              <a:rPr lang="zh-CN" altLang="en-US" sz="1900" dirty="0">
                <a:latin typeface="宋体" panose="02010600030101010101" pitchFamily="2" charset="-122"/>
                <a:ea typeface="宋体" panose="02010600030101010101" pitchFamily="2" charset="-122"/>
              </a:rPr>
              <a:t>是否最小函数依赖集</a:t>
            </a:r>
            <a:endParaRPr lang="en-US" altLang="zh-CN" sz="1900" dirty="0">
              <a:latin typeface="宋体" panose="02010600030101010101" pitchFamily="2" charset="-122"/>
              <a:ea typeface="宋体" panose="02010600030101010101" pitchFamily="2" charset="-122"/>
            </a:endParaRPr>
          </a:p>
          <a:p>
            <a:pPr>
              <a:lnSpc>
                <a:spcPct val="150000"/>
              </a:lnSpc>
            </a:pPr>
            <a:endParaRPr lang="zh-CN" altLang="en-US" sz="1800" dirty="0">
              <a:latin typeface="宋体" panose="02010600030101010101" pitchFamily="2" charset="-122"/>
              <a:ea typeface="宋体" panose="02010600030101010101" pitchFamily="2" charset="-122"/>
            </a:endParaRPr>
          </a:p>
        </p:txBody>
      </p:sp>
      <p:sp>
        <p:nvSpPr>
          <p:cNvPr id="6" name="标题 1"/>
          <p:cNvSpPr txBox="1">
            <a:spLocks/>
          </p:cNvSpPr>
          <p:nvPr/>
        </p:nvSpPr>
        <p:spPr>
          <a:xfrm>
            <a:off x="1112033" y="4803355"/>
            <a:ext cx="9662463" cy="2148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zh-CN" altLang="en-US" sz="2000" dirty="0">
                <a:latin typeface="宋体" panose="02010600030101010101" pitchFamily="2" charset="-122"/>
                <a:ea typeface="宋体" panose="02010600030101010101" pitchFamily="2" charset="-122"/>
              </a:rPr>
              <a:t>是最小函数依赖集。</a:t>
            </a:r>
            <a:endParaRPr lang="en-US" altLang="zh-CN" sz="2000" dirty="0">
              <a:latin typeface="宋体" panose="02010600030101010101" pitchFamily="2" charset="-122"/>
              <a:ea typeface="宋体" panose="02010600030101010101" pitchFamily="2" charset="-122"/>
            </a:endParaRPr>
          </a:p>
          <a:p>
            <a:pPr>
              <a:lnSpc>
                <a:spcPct val="110000"/>
              </a:lnSpc>
            </a:pPr>
            <a:r>
              <a:rPr lang="zh-CN" altLang="en-US" sz="2000" dirty="0">
                <a:latin typeface="宋体" panose="02010600030101010101" pitchFamily="2" charset="-122"/>
                <a:ea typeface="宋体" panose="02010600030101010101" pitchFamily="2" charset="-122"/>
                <a:cs typeface="楷体_GB2312"/>
              </a:rPr>
              <a:t>首先所有函数依赖右边都已经是单个属性了。</a:t>
            </a:r>
            <a:endParaRPr lang="en-US" altLang="zh-CN" sz="2000" dirty="0">
              <a:latin typeface="宋体" panose="02010600030101010101" pitchFamily="2" charset="-122"/>
              <a:ea typeface="宋体" panose="02010600030101010101" pitchFamily="2" charset="-122"/>
              <a:cs typeface="楷体_GB2312"/>
            </a:endParaRPr>
          </a:p>
          <a:p>
            <a:pPr>
              <a:lnSpc>
                <a:spcPct val="110000"/>
              </a:lnSpc>
            </a:pPr>
            <a:r>
              <a:rPr lang="zh-CN" altLang="en-US" sz="2000" dirty="0">
                <a:latin typeface="宋体" panose="02010600030101010101" pitchFamily="2" charset="-122"/>
                <a:ea typeface="宋体" panose="02010600030101010101" pitchFamily="2" charset="-122"/>
                <a:cs typeface="楷体_GB2312"/>
              </a:rPr>
              <a:t>其次没有一个函数依赖在删除之后可以被剩下的函数依赖集逻辑蕴含。</a:t>
            </a:r>
            <a:endParaRPr lang="en-US" altLang="zh-CN" sz="2000" dirty="0">
              <a:latin typeface="宋体" panose="02010600030101010101" pitchFamily="2" charset="-122"/>
              <a:ea typeface="宋体" panose="02010600030101010101" pitchFamily="2" charset="-122"/>
              <a:cs typeface="楷体_GB2312"/>
            </a:endParaRPr>
          </a:p>
          <a:p>
            <a:pPr>
              <a:lnSpc>
                <a:spcPct val="110000"/>
              </a:lnSpc>
            </a:pPr>
            <a:r>
              <a:rPr lang="zh-CN" altLang="en-US" sz="2000" dirty="0">
                <a:latin typeface="宋体" panose="02010600030101010101" pitchFamily="2" charset="-122"/>
                <a:ea typeface="宋体" panose="02010600030101010101" pitchFamily="2" charset="-122"/>
                <a:cs typeface="楷体_GB2312"/>
              </a:rPr>
              <a:t>最后，对于左部是属性组的函数依赖，考虑他们的子集，都无法由函数依赖集导出。</a:t>
            </a:r>
            <a:endParaRPr lang="en-US" altLang="zh-CN" sz="2000" dirty="0">
              <a:latin typeface="宋体" panose="02010600030101010101" pitchFamily="2" charset="-122"/>
              <a:ea typeface="宋体" panose="02010600030101010101" pitchFamily="2" charset="-122"/>
              <a:cs typeface="楷体_GB2312"/>
            </a:endParaRPr>
          </a:p>
          <a:p>
            <a:pPr>
              <a:lnSpc>
                <a:spcPct val="110000"/>
              </a:lnSpc>
            </a:pPr>
            <a:r>
              <a:rPr lang="zh-CN" altLang="en-US" sz="2000" dirty="0">
                <a:latin typeface="宋体" panose="02010600030101010101" pitchFamily="2" charset="-122"/>
                <a:ea typeface="宋体" panose="02010600030101010101" pitchFamily="2" charset="-122"/>
                <a:cs typeface="楷体_GB2312"/>
              </a:rPr>
              <a:t>所以</a:t>
            </a:r>
            <a:r>
              <a:rPr lang="en-US" altLang="zh-CN" sz="2000" dirty="0">
                <a:latin typeface="宋体" panose="02010600030101010101" pitchFamily="2" charset="-122"/>
                <a:ea typeface="宋体" panose="02010600030101010101" pitchFamily="2" charset="-122"/>
                <a:cs typeface="楷体_GB2312"/>
              </a:rPr>
              <a:t>F</a:t>
            </a:r>
            <a:r>
              <a:rPr lang="zh-CN" altLang="en-US" sz="2000" dirty="0">
                <a:latin typeface="宋体" panose="02010600030101010101" pitchFamily="2" charset="-122"/>
                <a:ea typeface="宋体" panose="02010600030101010101" pitchFamily="2" charset="-122"/>
                <a:cs typeface="楷体_GB2312"/>
              </a:rPr>
              <a:t>是最小函数依赖集。</a:t>
            </a:r>
            <a:endParaRPr lang="en-US" altLang="zh-CN" sz="2000" dirty="0">
              <a:latin typeface="宋体" panose="02010600030101010101" pitchFamily="2" charset="-122"/>
              <a:ea typeface="宋体" panose="02010600030101010101" pitchFamily="2" charset="-122"/>
              <a:cs typeface="楷体_GB2312"/>
            </a:endParaRPr>
          </a:p>
          <a:p>
            <a:pPr>
              <a:lnSpc>
                <a:spcPct val="110000"/>
              </a:lnSpc>
            </a:pPr>
            <a:endParaRPr lang="en-US" altLang="zh-CN" sz="2000" dirty="0">
              <a:latin typeface="Times New Roman" panose="02020603050405020304" pitchFamily="18" charset="0"/>
              <a:ea typeface="楷体_GB2312"/>
              <a:cs typeface="楷体_GB2312"/>
            </a:endParaRPr>
          </a:p>
        </p:txBody>
      </p:sp>
    </p:spTree>
    <p:extLst>
      <p:ext uri="{BB962C8B-B14F-4D97-AF65-F5344CB8AC3E}">
        <p14:creationId xmlns:p14="http://schemas.microsoft.com/office/powerpoint/2010/main" val="196553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648103" y="375239"/>
            <a:ext cx="9252155" cy="37318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000" b="1" dirty="0">
                <a:latin typeface="华文宋体" panose="02010600040101010101" pitchFamily="2" charset="-122"/>
                <a:ea typeface="华文宋体" panose="02010600040101010101" pitchFamily="2" charset="-122"/>
              </a:rPr>
              <a:t>二</a:t>
            </a:r>
            <a:r>
              <a:rPr lang="zh-CN" altLang="en-US" sz="1800" dirty="0">
                <a:latin typeface="宋体" panose="02010600030101010101" pitchFamily="2" charset="-122"/>
                <a:ea typeface="宋体" panose="02010600030101010101" pitchFamily="2" charset="-122"/>
              </a:rPr>
              <a:t>、对于关系模式</a:t>
            </a:r>
            <a:r>
              <a:rPr lang="en-US" altLang="zh-CN" sz="1800" dirty="0">
                <a:latin typeface="宋体" panose="02010600030101010101" pitchFamily="2" charset="-122"/>
                <a:ea typeface="宋体" panose="02010600030101010101" pitchFamily="2" charset="-122"/>
              </a:rPr>
              <a:t>R</a:t>
            </a:r>
            <a:r>
              <a:rPr lang="zh-CN" altLang="en-US" sz="1800" dirty="0">
                <a:latin typeface="宋体" panose="02010600030101010101" pitchFamily="2" charset="-122"/>
                <a:ea typeface="宋体" panose="02010600030101010101" pitchFamily="2" charset="-122"/>
              </a:rPr>
              <a:t>（会议，主持人，时间，会议室，会员，职务），假设一个会议有唯一的一个主持人，在一个时间地点只能召开一个会议，在给定时间一个主持人只能在一个会议室，在给定时间一个会员只能在一个会议室，一个会员在一个会议中只能有一个职务。按照语义可以得到</a:t>
            </a:r>
            <a:r>
              <a:rPr lang="en-US" altLang="zh-CN" sz="1800" dirty="0">
                <a:latin typeface="宋体" panose="02010600030101010101" pitchFamily="2" charset="-122"/>
                <a:ea typeface="宋体" panose="02010600030101010101" pitchFamily="2" charset="-122"/>
              </a:rPr>
              <a:t>R</a:t>
            </a:r>
            <a:r>
              <a:rPr lang="zh-CN" altLang="en-US" sz="1800" dirty="0">
                <a:latin typeface="宋体" panose="02010600030101010101" pitchFamily="2" charset="-122"/>
                <a:ea typeface="宋体" panose="02010600030101010101" pitchFamily="2" charset="-122"/>
              </a:rPr>
              <a:t>的函数依赖</a:t>
            </a:r>
            <a:r>
              <a:rPr lang="en-US" altLang="zh-CN" sz="1800" dirty="0">
                <a:latin typeface="宋体" panose="02010600030101010101" pitchFamily="2" charset="-122"/>
                <a:ea typeface="宋体" panose="02010600030101010101" pitchFamily="2" charset="-122"/>
              </a:rPr>
              <a:t>F={</a:t>
            </a:r>
            <a:r>
              <a:rPr lang="zh-CN" altLang="en-US" sz="1800" dirty="0">
                <a:latin typeface="宋体" panose="02010600030101010101" pitchFamily="2" charset="-122"/>
                <a:ea typeface="宋体" panose="02010600030101010101" pitchFamily="2" charset="-122"/>
              </a:rPr>
              <a:t>会议</a:t>
            </a:r>
            <a:r>
              <a:rPr lang="en-US" altLang="zh-CN" sz="1800" dirty="0">
                <a:latin typeface="宋体" panose="02010600030101010101" pitchFamily="2" charset="-122"/>
                <a:ea typeface="宋体" panose="02010600030101010101" pitchFamily="2" charset="-122"/>
              </a:rPr>
              <a:t>-&gt;</a:t>
            </a:r>
            <a:r>
              <a:rPr lang="zh-CN" altLang="en-US" sz="1800" dirty="0">
                <a:latin typeface="宋体" panose="02010600030101010101" pitchFamily="2" charset="-122"/>
                <a:ea typeface="宋体" panose="02010600030101010101" pitchFamily="2" charset="-122"/>
              </a:rPr>
              <a:t>主持人，（时间，会议室）</a:t>
            </a:r>
            <a:r>
              <a:rPr lang="en-US" altLang="zh-CN" sz="1800" dirty="0">
                <a:latin typeface="宋体" panose="02010600030101010101" pitchFamily="2" charset="-122"/>
                <a:ea typeface="宋体" panose="02010600030101010101" pitchFamily="2" charset="-122"/>
              </a:rPr>
              <a:t>-&gt;</a:t>
            </a:r>
            <a:r>
              <a:rPr lang="zh-CN" altLang="en-US" sz="1800" dirty="0">
                <a:latin typeface="宋体" panose="02010600030101010101" pitchFamily="2" charset="-122"/>
                <a:ea typeface="宋体" panose="02010600030101010101" pitchFamily="2" charset="-122"/>
              </a:rPr>
              <a:t>会议，</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时间，主持人）</a:t>
            </a:r>
            <a:r>
              <a:rPr lang="en-US" altLang="zh-CN" sz="1800" dirty="0">
                <a:latin typeface="宋体" panose="02010600030101010101" pitchFamily="2" charset="-122"/>
                <a:ea typeface="宋体" panose="02010600030101010101" pitchFamily="2" charset="-122"/>
              </a:rPr>
              <a:t>-&gt;</a:t>
            </a:r>
            <a:r>
              <a:rPr lang="zh-CN" altLang="en-US" sz="1800" dirty="0">
                <a:latin typeface="宋体" panose="02010600030101010101" pitchFamily="2" charset="-122"/>
                <a:ea typeface="宋体" panose="02010600030101010101" pitchFamily="2" charset="-122"/>
              </a:rPr>
              <a:t>会议室，（时间，会员）</a:t>
            </a:r>
            <a:r>
              <a:rPr lang="en-US" altLang="zh-CN" sz="1800" dirty="0">
                <a:latin typeface="宋体" panose="02010600030101010101" pitchFamily="2" charset="-122"/>
                <a:ea typeface="宋体" panose="02010600030101010101" pitchFamily="2" charset="-122"/>
              </a:rPr>
              <a:t>-&gt;</a:t>
            </a:r>
            <a:r>
              <a:rPr lang="zh-CN" altLang="en-US" sz="1800" dirty="0">
                <a:latin typeface="宋体" panose="02010600030101010101" pitchFamily="2" charset="-122"/>
                <a:ea typeface="宋体" panose="02010600030101010101" pitchFamily="2" charset="-122"/>
              </a:rPr>
              <a:t>会议室，</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会议，会员）</a:t>
            </a:r>
            <a:r>
              <a:rPr lang="en-US" altLang="zh-CN" sz="1800" dirty="0">
                <a:latin typeface="宋体" panose="02010600030101010101" pitchFamily="2" charset="-122"/>
                <a:ea typeface="宋体" panose="02010600030101010101" pitchFamily="2" charset="-122"/>
              </a:rPr>
              <a:t>-&gt;</a:t>
            </a:r>
            <a:r>
              <a:rPr lang="zh-CN" altLang="en-US" sz="1800" dirty="0">
                <a:latin typeface="宋体" panose="02010600030101010101" pitchFamily="2" charset="-122"/>
                <a:ea typeface="宋体" panose="02010600030101010101" pitchFamily="2" charset="-122"/>
              </a:rPr>
              <a:t>职务 </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a:lnSpc>
                <a:spcPct val="150000"/>
              </a:lnSpc>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）将</a:t>
            </a:r>
            <a:r>
              <a:rPr lang="en-US" altLang="zh-CN" sz="1800" dirty="0">
                <a:latin typeface="宋体" panose="02010600030101010101" pitchFamily="2" charset="-122"/>
                <a:ea typeface="宋体" panose="02010600030101010101" pitchFamily="2" charset="-122"/>
              </a:rPr>
              <a:t>R</a:t>
            </a:r>
            <a:r>
              <a:rPr lang="zh-CN" altLang="en-US" sz="1800" dirty="0">
                <a:latin typeface="宋体" panose="02010600030101010101" pitchFamily="2" charset="-122"/>
                <a:ea typeface="宋体" panose="02010600030101010101" pitchFamily="2" charset="-122"/>
              </a:rPr>
              <a:t>分解成具有无损连接和保持函数依赖的</a:t>
            </a:r>
            <a:r>
              <a:rPr lang="en-US" altLang="zh-CN" sz="1800" dirty="0">
                <a:latin typeface="宋体" panose="02010600030101010101" pitchFamily="2" charset="-122"/>
                <a:ea typeface="宋体" panose="02010600030101010101" pitchFamily="2" charset="-122"/>
              </a:rPr>
              <a:t>3NF</a:t>
            </a:r>
            <a:r>
              <a:rPr lang="zh-CN" altLang="en-US" sz="1800" dirty="0">
                <a:latin typeface="宋体" panose="02010600030101010101" pitchFamily="2" charset="-122"/>
                <a:ea typeface="宋体" panose="02010600030101010101" pitchFamily="2" charset="-122"/>
              </a:rPr>
              <a:t>，判断分解后的关系是否符合</a:t>
            </a:r>
            <a:r>
              <a:rPr lang="en-US" altLang="zh-CN" sz="1800" dirty="0">
                <a:latin typeface="宋体" panose="02010600030101010101" pitchFamily="2" charset="-122"/>
                <a:ea typeface="宋体" panose="02010600030101010101" pitchFamily="2" charset="-122"/>
              </a:rPr>
              <a:t>BCNF</a:t>
            </a:r>
            <a:r>
              <a:rPr lang="zh-CN" altLang="en-US"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a:lnSpc>
                <a:spcPct val="150000"/>
              </a:lnSpc>
            </a:pPr>
            <a:r>
              <a:rPr lang="zh-CN" altLang="en-US" sz="1800" dirty="0" smtClean="0">
                <a:solidFill>
                  <a:srgbClr val="FF0000"/>
                </a:solidFill>
                <a:latin typeface="宋体" panose="02010600030101010101" pitchFamily="2" charset="-122"/>
                <a:ea typeface="宋体" panose="02010600030101010101" pitchFamily="2" charset="-122"/>
              </a:rPr>
              <a:t>分解属于</a:t>
            </a:r>
            <a:r>
              <a:rPr lang="en-US" altLang="zh-CN" sz="1800" dirty="0" smtClean="0">
                <a:solidFill>
                  <a:srgbClr val="FF0000"/>
                </a:solidFill>
                <a:latin typeface="宋体" panose="02010600030101010101" pitchFamily="2" charset="-122"/>
                <a:ea typeface="宋体" panose="02010600030101010101" pitchFamily="2" charset="-122"/>
              </a:rPr>
              <a:t>BCNF</a:t>
            </a:r>
            <a:r>
              <a:rPr lang="zh-CN" altLang="en-US" sz="1800" dirty="0" smtClean="0">
                <a:solidFill>
                  <a:srgbClr val="FF0000"/>
                </a:solidFill>
                <a:latin typeface="宋体" panose="02010600030101010101" pitchFamily="2" charset="-122"/>
                <a:ea typeface="宋体" panose="02010600030101010101" pitchFamily="2" charset="-122"/>
              </a:rPr>
              <a:t>，等价于分解中的每一个关系都是属于</a:t>
            </a:r>
            <a:r>
              <a:rPr lang="en-US" altLang="zh-CN" sz="1800" dirty="0" smtClean="0">
                <a:solidFill>
                  <a:srgbClr val="FF0000"/>
                </a:solidFill>
                <a:latin typeface="宋体" panose="02010600030101010101" pitchFamily="2" charset="-122"/>
                <a:ea typeface="宋体" panose="02010600030101010101" pitchFamily="2" charset="-122"/>
              </a:rPr>
              <a:t>BCNF</a:t>
            </a:r>
            <a:r>
              <a:rPr lang="zh-CN" altLang="en-US"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pPr>
              <a:lnSpc>
                <a:spcPct val="150000"/>
              </a:lnSpc>
            </a:pPr>
            <a:endParaRPr lang="zh-CN" altLang="en-US" sz="1800" dirty="0">
              <a:latin typeface="宋体" panose="02010600030101010101" pitchFamily="2" charset="-122"/>
              <a:ea typeface="宋体" panose="02010600030101010101" pitchFamily="2" charset="-122"/>
            </a:endParaRPr>
          </a:p>
        </p:txBody>
      </p:sp>
      <p:sp>
        <p:nvSpPr>
          <p:cNvPr id="4" name="标题 1"/>
          <p:cNvSpPr txBox="1">
            <a:spLocks/>
          </p:cNvSpPr>
          <p:nvPr/>
        </p:nvSpPr>
        <p:spPr>
          <a:xfrm>
            <a:off x="442948" y="4429880"/>
            <a:ext cx="9662463" cy="1828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altLang="zh-CN" sz="2000" dirty="0">
                <a:latin typeface="宋体" panose="02010600030101010101" pitchFamily="2" charset="-122"/>
                <a:ea typeface="宋体" panose="02010600030101010101" pitchFamily="2" charset="-122"/>
              </a:rPr>
              <a:t>U1</a:t>
            </a:r>
            <a:r>
              <a:rPr lang="zh-CN" altLang="en-US" sz="2000" dirty="0">
                <a:latin typeface="宋体" panose="02010600030101010101" pitchFamily="2" charset="-122"/>
                <a:ea typeface="宋体" panose="02010600030101010101" pitchFamily="2" charset="-122"/>
              </a:rPr>
              <a:t>（会议，主持人），</a:t>
            </a:r>
            <a:r>
              <a:rPr lang="en-US" altLang="zh-CN" sz="2000" dirty="0">
                <a:latin typeface="宋体" panose="02010600030101010101" pitchFamily="2" charset="-122"/>
                <a:ea typeface="宋体" panose="02010600030101010101" pitchFamily="2" charset="-122"/>
              </a:rPr>
              <a:t>U2</a:t>
            </a:r>
            <a:r>
              <a:rPr lang="zh-CN" altLang="en-US" sz="2000" dirty="0">
                <a:latin typeface="宋体" panose="02010600030101010101" pitchFamily="2" charset="-122"/>
                <a:ea typeface="宋体" panose="02010600030101010101" pitchFamily="2" charset="-122"/>
              </a:rPr>
              <a:t>（时间，会议室，会议），</a:t>
            </a:r>
            <a:r>
              <a:rPr lang="en-US" altLang="zh-CN" sz="2000" dirty="0">
                <a:latin typeface="宋体" panose="02010600030101010101" pitchFamily="2" charset="-122"/>
                <a:ea typeface="宋体" panose="02010600030101010101" pitchFamily="2" charset="-122"/>
              </a:rPr>
              <a:t>U3( </a:t>
            </a:r>
            <a:r>
              <a:rPr lang="zh-CN" altLang="en-US" sz="2000" dirty="0">
                <a:latin typeface="宋体" panose="02010600030101010101" pitchFamily="2" charset="-122"/>
                <a:ea typeface="宋体" panose="02010600030101010101" pitchFamily="2" charset="-122"/>
              </a:rPr>
              <a:t>时间，主持人，会议室），</a:t>
            </a:r>
            <a:endParaRPr lang="en-US" altLang="zh-CN" sz="2000" dirty="0">
              <a:latin typeface="宋体" panose="02010600030101010101" pitchFamily="2" charset="-122"/>
              <a:ea typeface="宋体" panose="02010600030101010101" pitchFamily="2" charset="-122"/>
            </a:endParaRPr>
          </a:p>
          <a:p>
            <a:pPr>
              <a:lnSpc>
                <a:spcPct val="110000"/>
              </a:lnSpc>
            </a:pPr>
            <a:r>
              <a:rPr lang="en-US" altLang="zh-CN" sz="2000" dirty="0">
                <a:latin typeface="宋体" panose="02010600030101010101" pitchFamily="2" charset="-122"/>
                <a:ea typeface="宋体" panose="02010600030101010101" pitchFamily="2" charset="-122"/>
              </a:rPr>
              <a:t>U4</a:t>
            </a:r>
            <a:r>
              <a:rPr lang="zh-CN" altLang="en-US" sz="2000" dirty="0">
                <a:latin typeface="宋体" panose="02010600030101010101" pitchFamily="2" charset="-122"/>
                <a:ea typeface="宋体" panose="02010600030101010101" pitchFamily="2" charset="-122"/>
              </a:rPr>
              <a:t>（</a:t>
            </a:r>
            <a:r>
              <a:rPr lang="zh-CN" altLang="en-US" sz="2000" b="1" dirty="0">
                <a:solidFill>
                  <a:srgbClr val="FF0000"/>
                </a:solidFill>
                <a:latin typeface="宋体" panose="02010600030101010101" pitchFamily="2" charset="-122"/>
                <a:ea typeface="宋体" panose="02010600030101010101" pitchFamily="2" charset="-122"/>
              </a:rPr>
              <a:t>时间，会员，</a:t>
            </a:r>
            <a:r>
              <a:rPr lang="zh-CN" altLang="en-US" sz="2000" dirty="0">
                <a:latin typeface="宋体" panose="02010600030101010101" pitchFamily="2" charset="-122"/>
                <a:ea typeface="宋体" panose="02010600030101010101" pitchFamily="2" charset="-122"/>
              </a:rPr>
              <a:t>会议室），</a:t>
            </a:r>
            <a:r>
              <a:rPr lang="en-US" altLang="zh-CN" sz="2000" dirty="0">
                <a:latin typeface="宋体" panose="02010600030101010101" pitchFamily="2" charset="-122"/>
                <a:ea typeface="宋体" panose="02010600030101010101" pitchFamily="2" charset="-122"/>
              </a:rPr>
              <a:t>U5(</a:t>
            </a:r>
            <a:r>
              <a:rPr lang="zh-CN" altLang="en-US" sz="2000" dirty="0">
                <a:latin typeface="宋体" panose="02010600030101010101" pitchFamily="2" charset="-122"/>
                <a:ea typeface="宋体" panose="02010600030101010101" pitchFamily="2" charset="-122"/>
              </a:rPr>
              <a:t>会议，会员，职务 ）</a:t>
            </a:r>
            <a:endParaRPr lang="en-US" altLang="zh-CN" sz="2000" dirty="0">
              <a:latin typeface="宋体" panose="02010600030101010101" pitchFamily="2" charset="-122"/>
              <a:ea typeface="宋体" panose="02010600030101010101" pitchFamily="2" charset="-122"/>
            </a:endParaRPr>
          </a:p>
          <a:p>
            <a:pPr>
              <a:lnSpc>
                <a:spcPct val="110000"/>
              </a:lnSpc>
            </a:pPr>
            <a:r>
              <a:rPr lang="zh-CN" altLang="en-US" sz="2000" dirty="0">
                <a:latin typeface="宋体" panose="02010600030101010101" pitchFamily="2" charset="-122"/>
                <a:ea typeface="宋体" panose="02010600030101010101" pitchFamily="2" charset="-122"/>
              </a:rPr>
              <a:t>此分解是</a:t>
            </a:r>
            <a:r>
              <a:rPr lang="en-US" altLang="zh-CN" sz="2000" dirty="0">
                <a:latin typeface="宋体" panose="02010600030101010101" pitchFamily="2" charset="-122"/>
                <a:ea typeface="宋体" panose="02010600030101010101" pitchFamily="2" charset="-122"/>
              </a:rPr>
              <a:t>3NF</a:t>
            </a:r>
            <a:r>
              <a:rPr lang="zh-CN" altLang="en-US" sz="2000"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cs typeface="楷体_GB2312"/>
              </a:rPr>
              <a:t>也是</a:t>
            </a:r>
            <a:r>
              <a:rPr lang="en-US" altLang="zh-CN" sz="2000" b="1" dirty="0" smtClean="0">
                <a:latin typeface="宋体" panose="02010600030101010101" pitchFamily="2" charset="-122"/>
                <a:ea typeface="宋体" panose="02010600030101010101" pitchFamily="2" charset="-122"/>
                <a:cs typeface="楷体_GB2312"/>
              </a:rPr>
              <a:t>BCNF</a:t>
            </a:r>
            <a:r>
              <a:rPr lang="zh-CN" altLang="en-US" sz="2000" b="1" dirty="0" smtClean="0">
                <a:latin typeface="宋体" panose="02010600030101010101" pitchFamily="2" charset="-122"/>
                <a:ea typeface="宋体" panose="02010600030101010101" pitchFamily="2" charset="-122"/>
                <a:cs typeface="楷体_GB2312"/>
              </a:rPr>
              <a:t>。</a:t>
            </a:r>
            <a:endParaRPr lang="en-US" altLang="zh-CN" sz="2000" b="1" dirty="0">
              <a:latin typeface="Times New Roman" panose="02020603050405020304" pitchFamily="18" charset="0"/>
              <a:ea typeface="楷体_GB2312"/>
              <a:cs typeface="楷体_GB2312"/>
            </a:endParaRPr>
          </a:p>
        </p:txBody>
      </p:sp>
    </p:spTree>
    <p:extLst>
      <p:ext uri="{BB962C8B-B14F-4D97-AF65-F5344CB8AC3E}">
        <p14:creationId xmlns:p14="http://schemas.microsoft.com/office/powerpoint/2010/main" val="284774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149135" y="268658"/>
            <a:ext cx="937881" cy="5862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1600" dirty="0">
                <a:latin typeface="宋体" panose="02010600030101010101" pitchFamily="2" charset="-122"/>
                <a:ea typeface="宋体" panose="02010600030101010101" pitchFamily="2" charset="-122"/>
              </a:rPr>
              <a:t>三</a:t>
            </a:r>
            <a:endParaRPr lang="zh-CN" altLang="en-US" sz="2800" dirty="0">
              <a:solidFill>
                <a:srgbClr val="FF0000"/>
              </a:solidFill>
              <a:latin typeface="宋体" panose="02010600030101010101" pitchFamily="2" charset="-122"/>
              <a:ea typeface="宋体" panose="02010600030101010101" pitchFamily="2" charset="-122"/>
            </a:endParaRPr>
          </a:p>
        </p:txBody>
      </p:sp>
      <p:sp>
        <p:nvSpPr>
          <p:cNvPr id="2" name="矩形 1"/>
          <p:cNvSpPr/>
          <p:nvPr/>
        </p:nvSpPr>
        <p:spPr>
          <a:xfrm>
            <a:off x="1410326" y="458795"/>
            <a:ext cx="415498" cy="369332"/>
          </a:xfrm>
          <a:prstGeom prst="rect">
            <a:avLst/>
          </a:prstGeom>
        </p:spPr>
        <p:txBody>
          <a:bodyPr wrap="none">
            <a:spAutoFit/>
          </a:bodyPr>
          <a:lstStyle/>
          <a:p>
            <a:r>
              <a:rPr lang="zh-CN" altLang="en-US" dirty="0">
                <a:latin typeface="宋体" panose="02010600030101010101" pitchFamily="2" charset="-122"/>
                <a:ea typeface="宋体" panose="02010600030101010101" pitchFamily="2" charset="-122"/>
              </a:rPr>
              <a:t>、</a:t>
            </a:r>
            <a:endParaRPr lang="zh-CN" altLang="en-US" dirty="0"/>
          </a:p>
        </p:txBody>
      </p:sp>
      <p:pic>
        <p:nvPicPr>
          <p:cNvPr id="6" name="图片 5"/>
          <p:cNvPicPr>
            <a:picLocks noChangeAspect="1"/>
          </p:cNvPicPr>
          <p:nvPr/>
        </p:nvPicPr>
        <p:blipFill>
          <a:blip r:embed="rId2"/>
          <a:stretch>
            <a:fillRect/>
          </a:stretch>
        </p:blipFill>
        <p:spPr>
          <a:xfrm>
            <a:off x="1618076" y="472041"/>
            <a:ext cx="5914020" cy="342841"/>
          </a:xfrm>
          <a:prstGeom prst="rect">
            <a:avLst/>
          </a:prstGeom>
        </p:spPr>
      </p:pic>
      <p:pic>
        <p:nvPicPr>
          <p:cNvPr id="7" name="图片 6"/>
          <p:cNvPicPr>
            <a:picLocks noChangeAspect="1"/>
          </p:cNvPicPr>
          <p:nvPr/>
        </p:nvPicPr>
        <p:blipFill>
          <a:blip r:embed="rId3"/>
          <a:stretch>
            <a:fillRect/>
          </a:stretch>
        </p:blipFill>
        <p:spPr>
          <a:xfrm>
            <a:off x="1149135" y="841373"/>
            <a:ext cx="9336342" cy="3302951"/>
          </a:xfrm>
          <a:prstGeom prst="rect">
            <a:avLst/>
          </a:prstGeom>
        </p:spPr>
      </p:pic>
      <p:pic>
        <p:nvPicPr>
          <p:cNvPr id="3" name="图片 2"/>
          <p:cNvPicPr>
            <a:picLocks noChangeAspect="1"/>
          </p:cNvPicPr>
          <p:nvPr/>
        </p:nvPicPr>
        <p:blipFill>
          <a:blip r:embed="rId4"/>
          <a:stretch>
            <a:fillRect/>
          </a:stretch>
        </p:blipFill>
        <p:spPr>
          <a:xfrm>
            <a:off x="1721884" y="4415211"/>
            <a:ext cx="7576352" cy="1921807"/>
          </a:xfrm>
          <a:prstGeom prst="rect">
            <a:avLst/>
          </a:prstGeom>
        </p:spPr>
      </p:pic>
      <p:sp>
        <p:nvSpPr>
          <p:cNvPr id="8" name="标题 1"/>
          <p:cNvSpPr txBox="1">
            <a:spLocks/>
          </p:cNvSpPr>
          <p:nvPr/>
        </p:nvSpPr>
        <p:spPr>
          <a:xfrm>
            <a:off x="2087016" y="6337018"/>
            <a:ext cx="4224884" cy="40611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zh-CN" altLang="en-US" sz="2000" dirty="0">
                <a:latin typeface="宋体" panose="02010600030101010101" pitchFamily="2" charset="-122"/>
                <a:ea typeface="宋体" panose="02010600030101010101" pitchFamily="2" charset="-122"/>
              </a:rPr>
              <a:t>学生</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学会：</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Sno</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Mname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楷体_GB2312"/>
              <a:cs typeface="Times New Roman" panose="02020603050405020304" pitchFamily="18" charset="0"/>
            </a:endParaRPr>
          </a:p>
        </p:txBody>
      </p:sp>
    </p:spTree>
    <p:extLst>
      <p:ext uri="{BB962C8B-B14F-4D97-AF65-F5344CB8AC3E}">
        <p14:creationId xmlns:p14="http://schemas.microsoft.com/office/powerpoint/2010/main" val="203814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81132" y="-25593"/>
            <a:ext cx="937881" cy="5862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1600" dirty="0">
                <a:latin typeface="宋体" panose="02010600030101010101" pitchFamily="2" charset="-122"/>
                <a:ea typeface="宋体" panose="02010600030101010101" pitchFamily="2" charset="-122"/>
              </a:rPr>
              <a:t>三</a:t>
            </a:r>
            <a:endParaRPr lang="zh-CN" altLang="en-US" sz="2800" dirty="0">
              <a:solidFill>
                <a:srgbClr val="FF0000"/>
              </a:solidFill>
              <a:latin typeface="宋体" panose="02010600030101010101" pitchFamily="2" charset="-122"/>
              <a:ea typeface="宋体" panose="02010600030101010101" pitchFamily="2" charset="-122"/>
            </a:endParaRPr>
          </a:p>
        </p:txBody>
      </p:sp>
      <p:sp>
        <p:nvSpPr>
          <p:cNvPr id="2" name="矩形 1"/>
          <p:cNvSpPr/>
          <p:nvPr/>
        </p:nvSpPr>
        <p:spPr>
          <a:xfrm>
            <a:off x="1410326" y="458795"/>
            <a:ext cx="415498" cy="369332"/>
          </a:xfrm>
          <a:prstGeom prst="rect">
            <a:avLst/>
          </a:prstGeom>
        </p:spPr>
        <p:txBody>
          <a:bodyPr wrap="none">
            <a:spAutoFit/>
          </a:bodyPr>
          <a:lstStyle/>
          <a:p>
            <a:r>
              <a:rPr lang="zh-CN" altLang="en-US" dirty="0">
                <a:latin typeface="宋体" panose="02010600030101010101" pitchFamily="2" charset="-122"/>
                <a:ea typeface="宋体" panose="02010600030101010101" pitchFamily="2" charset="-122"/>
              </a:rPr>
              <a:t>、</a:t>
            </a:r>
            <a:endParaRPr lang="zh-CN" altLang="en-US" dirty="0"/>
          </a:p>
        </p:txBody>
      </p:sp>
      <p:pic>
        <p:nvPicPr>
          <p:cNvPr id="6" name="图片 5"/>
          <p:cNvPicPr>
            <a:picLocks noChangeAspect="1"/>
          </p:cNvPicPr>
          <p:nvPr/>
        </p:nvPicPr>
        <p:blipFill>
          <a:blip r:embed="rId2"/>
          <a:stretch>
            <a:fillRect/>
          </a:stretch>
        </p:blipFill>
        <p:spPr>
          <a:xfrm>
            <a:off x="758759" y="160377"/>
            <a:ext cx="5914020" cy="342841"/>
          </a:xfrm>
          <a:prstGeom prst="rect">
            <a:avLst/>
          </a:prstGeom>
        </p:spPr>
      </p:pic>
      <p:pic>
        <p:nvPicPr>
          <p:cNvPr id="7" name="图片 6"/>
          <p:cNvPicPr>
            <a:picLocks noChangeAspect="1"/>
          </p:cNvPicPr>
          <p:nvPr/>
        </p:nvPicPr>
        <p:blipFill>
          <a:blip r:embed="rId3"/>
          <a:stretch>
            <a:fillRect/>
          </a:stretch>
        </p:blipFill>
        <p:spPr>
          <a:xfrm>
            <a:off x="381132" y="649460"/>
            <a:ext cx="8953333" cy="3302951"/>
          </a:xfrm>
          <a:prstGeom prst="rect">
            <a:avLst/>
          </a:prstGeom>
        </p:spPr>
      </p:pic>
      <p:pic>
        <p:nvPicPr>
          <p:cNvPr id="9" name="图片 8"/>
          <p:cNvPicPr>
            <a:picLocks noChangeAspect="1"/>
          </p:cNvPicPr>
          <p:nvPr/>
        </p:nvPicPr>
        <p:blipFill>
          <a:blip r:embed="rId4"/>
          <a:stretch>
            <a:fillRect/>
          </a:stretch>
        </p:blipFill>
        <p:spPr>
          <a:xfrm>
            <a:off x="200583" y="4046862"/>
            <a:ext cx="8563769" cy="646323"/>
          </a:xfrm>
          <a:prstGeom prst="rect">
            <a:avLst/>
          </a:prstGeom>
        </p:spPr>
      </p:pic>
      <p:pic>
        <p:nvPicPr>
          <p:cNvPr id="11" name="图片 10"/>
          <p:cNvPicPr>
            <a:picLocks noChangeAspect="1"/>
          </p:cNvPicPr>
          <p:nvPr/>
        </p:nvPicPr>
        <p:blipFill>
          <a:blip r:embed="rId5"/>
          <a:stretch>
            <a:fillRect/>
          </a:stretch>
        </p:blipFill>
        <p:spPr>
          <a:xfrm>
            <a:off x="8684772" y="4370023"/>
            <a:ext cx="2741263" cy="360081"/>
          </a:xfrm>
          <a:prstGeom prst="rect">
            <a:avLst/>
          </a:prstGeom>
        </p:spPr>
      </p:pic>
      <p:pic>
        <p:nvPicPr>
          <p:cNvPr id="12" name="图片 11"/>
          <p:cNvPicPr>
            <a:picLocks noChangeAspect="1"/>
          </p:cNvPicPr>
          <p:nvPr/>
        </p:nvPicPr>
        <p:blipFill>
          <a:blip r:embed="rId6"/>
          <a:stretch>
            <a:fillRect/>
          </a:stretch>
        </p:blipFill>
        <p:spPr>
          <a:xfrm>
            <a:off x="381132" y="4737870"/>
            <a:ext cx="2473184" cy="277079"/>
          </a:xfrm>
          <a:prstGeom prst="rect">
            <a:avLst/>
          </a:prstGeom>
        </p:spPr>
      </p:pic>
      <p:pic>
        <p:nvPicPr>
          <p:cNvPr id="15" name="图片 14"/>
          <p:cNvPicPr>
            <a:picLocks noChangeAspect="1"/>
          </p:cNvPicPr>
          <p:nvPr/>
        </p:nvPicPr>
        <p:blipFill>
          <a:blip r:embed="rId7"/>
          <a:stretch>
            <a:fillRect/>
          </a:stretch>
        </p:blipFill>
        <p:spPr>
          <a:xfrm>
            <a:off x="200583" y="5160843"/>
            <a:ext cx="1702697" cy="324323"/>
          </a:xfrm>
          <a:prstGeom prst="rect">
            <a:avLst/>
          </a:prstGeom>
        </p:spPr>
      </p:pic>
      <p:pic>
        <p:nvPicPr>
          <p:cNvPr id="18" name="图片 17"/>
          <p:cNvPicPr>
            <a:picLocks noChangeAspect="1"/>
          </p:cNvPicPr>
          <p:nvPr/>
        </p:nvPicPr>
        <p:blipFill>
          <a:blip r:embed="rId8"/>
          <a:stretch>
            <a:fillRect/>
          </a:stretch>
        </p:blipFill>
        <p:spPr>
          <a:xfrm>
            <a:off x="1924321" y="5105212"/>
            <a:ext cx="618315" cy="383355"/>
          </a:xfrm>
          <a:prstGeom prst="rect">
            <a:avLst/>
          </a:prstGeom>
        </p:spPr>
      </p:pic>
      <p:pic>
        <p:nvPicPr>
          <p:cNvPr id="19" name="图片 18"/>
          <p:cNvPicPr>
            <a:picLocks noChangeAspect="1"/>
          </p:cNvPicPr>
          <p:nvPr/>
        </p:nvPicPr>
        <p:blipFill>
          <a:blip r:embed="rId9"/>
          <a:stretch>
            <a:fillRect/>
          </a:stretch>
        </p:blipFill>
        <p:spPr>
          <a:xfrm>
            <a:off x="2449671" y="5141392"/>
            <a:ext cx="1380402" cy="354961"/>
          </a:xfrm>
          <a:prstGeom prst="rect">
            <a:avLst/>
          </a:prstGeom>
        </p:spPr>
      </p:pic>
      <p:pic>
        <p:nvPicPr>
          <p:cNvPr id="20" name="图片 19"/>
          <p:cNvPicPr>
            <a:picLocks noChangeAspect="1"/>
          </p:cNvPicPr>
          <p:nvPr/>
        </p:nvPicPr>
        <p:blipFill>
          <a:blip r:embed="rId10"/>
          <a:stretch>
            <a:fillRect/>
          </a:stretch>
        </p:blipFill>
        <p:spPr>
          <a:xfrm>
            <a:off x="3830073" y="5160843"/>
            <a:ext cx="1393679" cy="390230"/>
          </a:xfrm>
          <a:prstGeom prst="rect">
            <a:avLst/>
          </a:prstGeom>
        </p:spPr>
      </p:pic>
      <p:sp>
        <p:nvSpPr>
          <p:cNvPr id="22" name="标题 1"/>
          <p:cNvSpPr txBox="1">
            <a:spLocks/>
          </p:cNvSpPr>
          <p:nvPr/>
        </p:nvSpPr>
        <p:spPr>
          <a:xfrm>
            <a:off x="5223752" y="5063556"/>
            <a:ext cx="3271775" cy="4875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zh-CN" altLang="en-US" sz="2000" dirty="0">
                <a:latin typeface="宋体" panose="02010600030101010101" pitchFamily="2" charset="-122"/>
                <a:ea typeface="宋体" panose="02010600030101010101" pitchFamily="2" charset="-122"/>
              </a:rPr>
              <a:t>所以存在传递函数依赖</a:t>
            </a:r>
            <a:endParaRPr lang="en-US" altLang="zh-CN" sz="2000" dirty="0">
              <a:latin typeface="Times New Roman" panose="02020603050405020304" pitchFamily="18" charset="0"/>
              <a:ea typeface="楷体_GB2312"/>
              <a:cs typeface="楷体_GB2312"/>
            </a:endParaRPr>
          </a:p>
        </p:txBody>
      </p:sp>
      <p:pic>
        <p:nvPicPr>
          <p:cNvPr id="23" name="图片 22"/>
          <p:cNvPicPr>
            <a:picLocks noChangeAspect="1"/>
          </p:cNvPicPr>
          <p:nvPr/>
        </p:nvPicPr>
        <p:blipFill>
          <a:blip r:embed="rId11"/>
          <a:stretch>
            <a:fillRect/>
          </a:stretch>
        </p:blipFill>
        <p:spPr>
          <a:xfrm>
            <a:off x="7904868" y="5014949"/>
            <a:ext cx="741888" cy="499347"/>
          </a:xfrm>
          <a:prstGeom prst="rect">
            <a:avLst/>
          </a:prstGeom>
        </p:spPr>
      </p:pic>
      <p:pic>
        <p:nvPicPr>
          <p:cNvPr id="24" name="图片 23"/>
          <p:cNvPicPr>
            <a:picLocks noChangeAspect="1"/>
          </p:cNvPicPr>
          <p:nvPr/>
        </p:nvPicPr>
        <p:blipFill>
          <a:blip r:embed="rId12"/>
          <a:stretch>
            <a:fillRect/>
          </a:stretch>
        </p:blipFill>
        <p:spPr>
          <a:xfrm>
            <a:off x="8622816" y="5105212"/>
            <a:ext cx="515617" cy="320520"/>
          </a:xfrm>
          <a:prstGeom prst="rect">
            <a:avLst/>
          </a:prstGeom>
        </p:spPr>
      </p:pic>
      <p:pic>
        <p:nvPicPr>
          <p:cNvPr id="25" name="图片 24"/>
          <p:cNvPicPr>
            <a:picLocks noChangeAspect="1"/>
          </p:cNvPicPr>
          <p:nvPr/>
        </p:nvPicPr>
        <p:blipFill>
          <a:blip r:embed="rId8"/>
          <a:stretch>
            <a:fillRect/>
          </a:stretch>
        </p:blipFill>
        <p:spPr>
          <a:xfrm>
            <a:off x="1914262" y="5511776"/>
            <a:ext cx="618315" cy="383355"/>
          </a:xfrm>
          <a:prstGeom prst="rect">
            <a:avLst/>
          </a:prstGeom>
        </p:spPr>
      </p:pic>
      <p:pic>
        <p:nvPicPr>
          <p:cNvPr id="26" name="图片 25"/>
          <p:cNvPicPr>
            <a:picLocks noChangeAspect="1"/>
          </p:cNvPicPr>
          <p:nvPr/>
        </p:nvPicPr>
        <p:blipFill>
          <a:blip r:embed="rId13"/>
          <a:stretch>
            <a:fillRect/>
          </a:stretch>
        </p:blipFill>
        <p:spPr>
          <a:xfrm>
            <a:off x="2461736" y="5597820"/>
            <a:ext cx="2832858" cy="354107"/>
          </a:xfrm>
          <a:prstGeom prst="rect">
            <a:avLst/>
          </a:prstGeom>
        </p:spPr>
      </p:pic>
      <p:sp>
        <p:nvSpPr>
          <p:cNvPr id="27" name="标题 1"/>
          <p:cNvSpPr txBox="1">
            <a:spLocks/>
          </p:cNvSpPr>
          <p:nvPr/>
        </p:nvSpPr>
        <p:spPr>
          <a:xfrm>
            <a:off x="5210475" y="5485166"/>
            <a:ext cx="3271775" cy="4875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zh-CN" altLang="en-US" sz="2000" dirty="0">
                <a:latin typeface="宋体" panose="02010600030101010101" pitchFamily="2" charset="-122"/>
                <a:ea typeface="宋体" panose="02010600030101010101" pitchFamily="2" charset="-122"/>
              </a:rPr>
              <a:t>所以存在传递函数依赖</a:t>
            </a:r>
            <a:endParaRPr lang="en-US" altLang="zh-CN" sz="2000" dirty="0">
              <a:latin typeface="Times New Roman" panose="02020603050405020304" pitchFamily="18" charset="0"/>
              <a:ea typeface="楷体_GB2312"/>
              <a:cs typeface="楷体_GB2312"/>
            </a:endParaRPr>
          </a:p>
        </p:txBody>
      </p:sp>
      <p:pic>
        <p:nvPicPr>
          <p:cNvPr id="28" name="图片 27"/>
          <p:cNvPicPr>
            <a:picLocks noChangeAspect="1"/>
          </p:cNvPicPr>
          <p:nvPr/>
        </p:nvPicPr>
        <p:blipFill>
          <a:blip r:embed="rId14"/>
          <a:stretch>
            <a:fillRect/>
          </a:stretch>
        </p:blipFill>
        <p:spPr>
          <a:xfrm>
            <a:off x="7823042" y="5509190"/>
            <a:ext cx="823714" cy="326870"/>
          </a:xfrm>
          <a:prstGeom prst="rect">
            <a:avLst/>
          </a:prstGeom>
        </p:spPr>
      </p:pic>
      <p:pic>
        <p:nvPicPr>
          <p:cNvPr id="29" name="图片 28"/>
          <p:cNvPicPr>
            <a:picLocks noChangeAspect="1"/>
          </p:cNvPicPr>
          <p:nvPr/>
        </p:nvPicPr>
        <p:blipFill>
          <a:blip r:embed="rId15"/>
          <a:stretch>
            <a:fillRect/>
          </a:stretch>
        </p:blipFill>
        <p:spPr>
          <a:xfrm>
            <a:off x="8684772" y="5585972"/>
            <a:ext cx="425472" cy="234962"/>
          </a:xfrm>
          <a:prstGeom prst="rect">
            <a:avLst/>
          </a:prstGeom>
        </p:spPr>
      </p:pic>
      <p:pic>
        <p:nvPicPr>
          <p:cNvPr id="30" name="图片 29"/>
          <p:cNvPicPr>
            <a:picLocks noChangeAspect="1"/>
          </p:cNvPicPr>
          <p:nvPr/>
        </p:nvPicPr>
        <p:blipFill>
          <a:blip r:embed="rId8"/>
          <a:stretch>
            <a:fillRect/>
          </a:stretch>
        </p:blipFill>
        <p:spPr>
          <a:xfrm>
            <a:off x="1878842" y="5951927"/>
            <a:ext cx="618315" cy="383355"/>
          </a:xfrm>
          <a:prstGeom prst="rect">
            <a:avLst/>
          </a:prstGeom>
        </p:spPr>
      </p:pic>
      <p:pic>
        <p:nvPicPr>
          <p:cNvPr id="31" name="图片 30"/>
          <p:cNvPicPr>
            <a:picLocks noChangeAspect="1"/>
          </p:cNvPicPr>
          <p:nvPr/>
        </p:nvPicPr>
        <p:blipFill>
          <a:blip r:embed="rId16"/>
          <a:stretch>
            <a:fillRect/>
          </a:stretch>
        </p:blipFill>
        <p:spPr>
          <a:xfrm>
            <a:off x="2544275" y="6024116"/>
            <a:ext cx="2724290" cy="311166"/>
          </a:xfrm>
          <a:prstGeom prst="rect">
            <a:avLst/>
          </a:prstGeom>
        </p:spPr>
      </p:pic>
      <p:pic>
        <p:nvPicPr>
          <p:cNvPr id="32" name="图片 31"/>
          <p:cNvPicPr>
            <a:picLocks noChangeAspect="1"/>
          </p:cNvPicPr>
          <p:nvPr/>
        </p:nvPicPr>
        <p:blipFill>
          <a:blip r:embed="rId17"/>
          <a:stretch>
            <a:fillRect/>
          </a:stretch>
        </p:blipFill>
        <p:spPr>
          <a:xfrm>
            <a:off x="5315683" y="6060020"/>
            <a:ext cx="1257365" cy="215911"/>
          </a:xfrm>
          <a:prstGeom prst="rect">
            <a:avLst/>
          </a:prstGeom>
        </p:spPr>
      </p:pic>
      <p:sp>
        <p:nvSpPr>
          <p:cNvPr id="33" name="标题 1"/>
          <p:cNvSpPr txBox="1">
            <a:spLocks/>
          </p:cNvSpPr>
          <p:nvPr/>
        </p:nvSpPr>
        <p:spPr>
          <a:xfrm>
            <a:off x="6576957" y="5906776"/>
            <a:ext cx="3271775" cy="4875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zh-CN" altLang="en-US" sz="2000" dirty="0">
                <a:latin typeface="宋体" panose="02010600030101010101" pitchFamily="2" charset="-122"/>
                <a:ea typeface="宋体" panose="02010600030101010101" pitchFamily="2" charset="-122"/>
              </a:rPr>
              <a:t>所以存在传递函数依赖</a:t>
            </a:r>
            <a:endParaRPr lang="en-US" altLang="zh-CN" sz="2000" dirty="0">
              <a:latin typeface="Times New Roman" panose="02020603050405020304" pitchFamily="18" charset="0"/>
              <a:ea typeface="楷体_GB2312"/>
              <a:cs typeface="楷体_GB2312"/>
            </a:endParaRPr>
          </a:p>
        </p:txBody>
      </p:sp>
      <p:pic>
        <p:nvPicPr>
          <p:cNvPr id="34" name="图片 33"/>
          <p:cNvPicPr>
            <a:picLocks noChangeAspect="1"/>
          </p:cNvPicPr>
          <p:nvPr/>
        </p:nvPicPr>
        <p:blipFill>
          <a:blip r:embed="rId18"/>
          <a:stretch>
            <a:fillRect/>
          </a:stretch>
        </p:blipFill>
        <p:spPr>
          <a:xfrm>
            <a:off x="9334465" y="6006127"/>
            <a:ext cx="674363" cy="323695"/>
          </a:xfrm>
          <a:prstGeom prst="rect">
            <a:avLst/>
          </a:prstGeom>
        </p:spPr>
      </p:pic>
      <p:pic>
        <p:nvPicPr>
          <p:cNvPr id="35" name="图片 34"/>
          <p:cNvPicPr>
            <a:picLocks noChangeAspect="1"/>
          </p:cNvPicPr>
          <p:nvPr/>
        </p:nvPicPr>
        <p:blipFill>
          <a:blip r:embed="rId19"/>
          <a:stretch>
            <a:fillRect/>
          </a:stretch>
        </p:blipFill>
        <p:spPr>
          <a:xfrm>
            <a:off x="10008828" y="5941656"/>
            <a:ext cx="619931" cy="385734"/>
          </a:xfrm>
          <a:prstGeom prst="rect">
            <a:avLst/>
          </a:prstGeom>
        </p:spPr>
      </p:pic>
    </p:spTree>
    <p:extLst>
      <p:ext uri="{BB962C8B-B14F-4D97-AF65-F5344CB8AC3E}">
        <p14:creationId xmlns:p14="http://schemas.microsoft.com/office/powerpoint/2010/main" val="263137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81132" y="-25593"/>
            <a:ext cx="937881" cy="5862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1600" dirty="0">
                <a:latin typeface="宋体" panose="02010600030101010101" pitchFamily="2" charset="-122"/>
                <a:ea typeface="宋体" panose="02010600030101010101" pitchFamily="2" charset="-122"/>
              </a:rPr>
              <a:t>三</a:t>
            </a:r>
            <a:endParaRPr lang="zh-CN" altLang="en-US" sz="2800" dirty="0">
              <a:solidFill>
                <a:srgbClr val="FF0000"/>
              </a:solidFill>
              <a:latin typeface="宋体" panose="02010600030101010101" pitchFamily="2" charset="-122"/>
              <a:ea typeface="宋体" panose="02010600030101010101" pitchFamily="2" charset="-122"/>
            </a:endParaRPr>
          </a:p>
        </p:txBody>
      </p:sp>
      <p:sp>
        <p:nvSpPr>
          <p:cNvPr id="2" name="矩形 1"/>
          <p:cNvSpPr/>
          <p:nvPr/>
        </p:nvSpPr>
        <p:spPr>
          <a:xfrm>
            <a:off x="1410326" y="458795"/>
            <a:ext cx="415498" cy="369332"/>
          </a:xfrm>
          <a:prstGeom prst="rect">
            <a:avLst/>
          </a:prstGeom>
        </p:spPr>
        <p:txBody>
          <a:bodyPr wrap="none">
            <a:spAutoFit/>
          </a:bodyPr>
          <a:lstStyle/>
          <a:p>
            <a:r>
              <a:rPr lang="zh-CN" altLang="en-US" dirty="0">
                <a:latin typeface="宋体" panose="02010600030101010101" pitchFamily="2" charset="-122"/>
                <a:ea typeface="宋体" panose="02010600030101010101" pitchFamily="2" charset="-122"/>
              </a:rPr>
              <a:t>、</a:t>
            </a:r>
            <a:endParaRPr lang="zh-CN" altLang="en-US" dirty="0"/>
          </a:p>
        </p:txBody>
      </p:sp>
      <p:pic>
        <p:nvPicPr>
          <p:cNvPr id="6" name="图片 5"/>
          <p:cNvPicPr>
            <a:picLocks noChangeAspect="1"/>
          </p:cNvPicPr>
          <p:nvPr/>
        </p:nvPicPr>
        <p:blipFill>
          <a:blip r:embed="rId2"/>
          <a:stretch>
            <a:fillRect/>
          </a:stretch>
        </p:blipFill>
        <p:spPr>
          <a:xfrm>
            <a:off x="758759" y="160377"/>
            <a:ext cx="5914020" cy="342841"/>
          </a:xfrm>
          <a:prstGeom prst="rect">
            <a:avLst/>
          </a:prstGeom>
        </p:spPr>
      </p:pic>
      <p:pic>
        <p:nvPicPr>
          <p:cNvPr id="7" name="图片 6"/>
          <p:cNvPicPr>
            <a:picLocks noChangeAspect="1"/>
          </p:cNvPicPr>
          <p:nvPr/>
        </p:nvPicPr>
        <p:blipFill>
          <a:blip r:embed="rId3"/>
          <a:stretch>
            <a:fillRect/>
          </a:stretch>
        </p:blipFill>
        <p:spPr>
          <a:xfrm>
            <a:off x="381132" y="640406"/>
            <a:ext cx="8953333" cy="3302951"/>
          </a:xfrm>
          <a:prstGeom prst="rect">
            <a:avLst/>
          </a:prstGeom>
        </p:spPr>
      </p:pic>
      <p:pic>
        <p:nvPicPr>
          <p:cNvPr id="3" name="图片 2"/>
          <p:cNvPicPr>
            <a:picLocks noChangeAspect="1"/>
          </p:cNvPicPr>
          <p:nvPr/>
        </p:nvPicPr>
        <p:blipFill>
          <a:blip r:embed="rId4"/>
          <a:stretch>
            <a:fillRect/>
          </a:stretch>
        </p:blipFill>
        <p:spPr>
          <a:xfrm>
            <a:off x="381132" y="4041185"/>
            <a:ext cx="5448168" cy="395034"/>
          </a:xfrm>
          <a:prstGeom prst="rect">
            <a:avLst/>
          </a:prstGeom>
        </p:spPr>
      </p:pic>
      <p:pic>
        <p:nvPicPr>
          <p:cNvPr id="4" name="图片 3"/>
          <p:cNvPicPr>
            <a:picLocks noChangeAspect="1"/>
          </p:cNvPicPr>
          <p:nvPr/>
        </p:nvPicPr>
        <p:blipFill>
          <a:blip r:embed="rId5"/>
          <a:stretch>
            <a:fillRect/>
          </a:stretch>
        </p:blipFill>
        <p:spPr>
          <a:xfrm>
            <a:off x="593618" y="4622789"/>
            <a:ext cx="7769831" cy="713921"/>
          </a:xfrm>
          <a:prstGeom prst="rect">
            <a:avLst/>
          </a:prstGeom>
        </p:spPr>
      </p:pic>
      <p:sp>
        <p:nvSpPr>
          <p:cNvPr id="36" name="标题 1"/>
          <p:cNvSpPr txBox="1">
            <a:spLocks/>
          </p:cNvSpPr>
          <p:nvPr/>
        </p:nvSpPr>
        <p:spPr>
          <a:xfrm>
            <a:off x="7154152" y="4875790"/>
            <a:ext cx="3271775" cy="4875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zh-CN" altLang="en-US" sz="2000" dirty="0">
                <a:latin typeface="宋体" panose="02010600030101010101" pitchFamily="2" charset="-122"/>
                <a:ea typeface="宋体" panose="02010600030101010101" pitchFamily="2" charset="-122"/>
              </a:rPr>
              <a:t>（           ）</a:t>
            </a:r>
            <a:endParaRPr lang="en-US" altLang="zh-CN" sz="2000" dirty="0">
              <a:latin typeface="Times New Roman" panose="02020603050405020304" pitchFamily="18" charset="0"/>
              <a:ea typeface="楷体_GB2312"/>
              <a:cs typeface="楷体_GB2312"/>
            </a:endParaRPr>
          </a:p>
        </p:txBody>
      </p:sp>
      <p:pic>
        <p:nvPicPr>
          <p:cNvPr id="8" name="图片 7"/>
          <p:cNvPicPr>
            <a:picLocks noChangeAspect="1"/>
          </p:cNvPicPr>
          <p:nvPr/>
        </p:nvPicPr>
        <p:blipFill>
          <a:blip r:embed="rId6"/>
          <a:stretch>
            <a:fillRect/>
          </a:stretch>
        </p:blipFill>
        <p:spPr>
          <a:xfrm>
            <a:off x="7477115" y="5016628"/>
            <a:ext cx="654413" cy="222254"/>
          </a:xfrm>
          <a:prstGeom prst="rect">
            <a:avLst/>
          </a:prstGeom>
        </p:spPr>
      </p:pic>
      <p:pic>
        <p:nvPicPr>
          <p:cNvPr id="10" name="图片 9"/>
          <p:cNvPicPr>
            <a:picLocks noChangeAspect="1"/>
          </p:cNvPicPr>
          <p:nvPr/>
        </p:nvPicPr>
        <p:blipFill>
          <a:blip r:embed="rId7"/>
          <a:stretch>
            <a:fillRect/>
          </a:stretch>
        </p:blipFill>
        <p:spPr>
          <a:xfrm>
            <a:off x="8131528" y="4998410"/>
            <a:ext cx="789515" cy="282812"/>
          </a:xfrm>
          <a:prstGeom prst="rect">
            <a:avLst/>
          </a:prstGeom>
        </p:spPr>
      </p:pic>
      <p:pic>
        <p:nvPicPr>
          <p:cNvPr id="13" name="图片 12"/>
          <p:cNvPicPr>
            <a:picLocks noChangeAspect="1"/>
          </p:cNvPicPr>
          <p:nvPr/>
        </p:nvPicPr>
        <p:blipFill>
          <a:blip r:embed="rId8"/>
          <a:stretch>
            <a:fillRect/>
          </a:stretch>
        </p:blipFill>
        <p:spPr>
          <a:xfrm>
            <a:off x="9042257" y="5025041"/>
            <a:ext cx="234954" cy="277673"/>
          </a:xfrm>
          <a:prstGeom prst="rect">
            <a:avLst/>
          </a:prstGeom>
        </p:spPr>
      </p:pic>
      <p:pic>
        <p:nvPicPr>
          <p:cNvPr id="14" name="图片 13"/>
          <p:cNvPicPr>
            <a:picLocks noChangeAspect="1"/>
          </p:cNvPicPr>
          <p:nvPr/>
        </p:nvPicPr>
        <p:blipFill>
          <a:blip r:embed="rId9"/>
          <a:stretch>
            <a:fillRect/>
          </a:stretch>
        </p:blipFill>
        <p:spPr>
          <a:xfrm>
            <a:off x="9227854" y="4991100"/>
            <a:ext cx="567628" cy="290122"/>
          </a:xfrm>
          <a:prstGeom prst="rect">
            <a:avLst/>
          </a:prstGeom>
        </p:spPr>
      </p:pic>
      <p:sp>
        <p:nvSpPr>
          <p:cNvPr id="37" name="标题 1"/>
          <p:cNvSpPr txBox="1">
            <a:spLocks/>
          </p:cNvSpPr>
          <p:nvPr/>
        </p:nvSpPr>
        <p:spPr>
          <a:xfrm>
            <a:off x="653933" y="5528625"/>
            <a:ext cx="3271775" cy="4875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zh-CN" altLang="en-US" sz="2000" dirty="0">
                <a:latin typeface="宋体" panose="02010600030101010101" pitchFamily="2" charset="-122"/>
                <a:ea typeface="宋体" panose="02010600030101010101" pitchFamily="2" charset="-122"/>
              </a:rPr>
              <a:t>所以存在传递函数依赖</a:t>
            </a:r>
            <a:endParaRPr lang="en-US" altLang="zh-CN" sz="2000" dirty="0">
              <a:latin typeface="Times New Roman" panose="02020603050405020304" pitchFamily="18" charset="0"/>
              <a:ea typeface="楷体_GB2312"/>
              <a:cs typeface="楷体_GB2312"/>
            </a:endParaRPr>
          </a:p>
        </p:txBody>
      </p:sp>
      <p:pic>
        <p:nvPicPr>
          <p:cNvPr id="16" name="图片 15"/>
          <p:cNvPicPr>
            <a:picLocks noChangeAspect="1"/>
          </p:cNvPicPr>
          <p:nvPr/>
        </p:nvPicPr>
        <p:blipFill>
          <a:blip r:embed="rId10"/>
          <a:stretch>
            <a:fillRect/>
          </a:stretch>
        </p:blipFill>
        <p:spPr>
          <a:xfrm>
            <a:off x="3272925" y="5612733"/>
            <a:ext cx="971778" cy="319300"/>
          </a:xfrm>
          <a:prstGeom prst="rect">
            <a:avLst/>
          </a:prstGeom>
        </p:spPr>
      </p:pic>
      <p:pic>
        <p:nvPicPr>
          <p:cNvPr id="17" name="图片 16"/>
          <p:cNvPicPr>
            <a:picLocks noChangeAspect="1"/>
          </p:cNvPicPr>
          <p:nvPr/>
        </p:nvPicPr>
        <p:blipFill>
          <a:blip r:embed="rId11"/>
          <a:stretch>
            <a:fillRect/>
          </a:stretch>
        </p:blipFill>
        <p:spPr>
          <a:xfrm>
            <a:off x="4234045" y="5635851"/>
            <a:ext cx="488975" cy="273064"/>
          </a:xfrm>
          <a:prstGeom prst="rect">
            <a:avLst/>
          </a:prstGeom>
        </p:spPr>
      </p:pic>
    </p:spTree>
    <p:extLst>
      <p:ext uri="{BB962C8B-B14F-4D97-AF65-F5344CB8AC3E}">
        <p14:creationId xmlns:p14="http://schemas.microsoft.com/office/powerpoint/2010/main" val="1187990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81132" y="-25593"/>
            <a:ext cx="937881" cy="5862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1600" dirty="0">
                <a:latin typeface="宋体" panose="02010600030101010101" pitchFamily="2" charset="-122"/>
                <a:ea typeface="宋体" panose="02010600030101010101" pitchFamily="2" charset="-122"/>
              </a:rPr>
              <a:t>三</a:t>
            </a:r>
            <a:endParaRPr lang="zh-CN" altLang="en-US" sz="2800" dirty="0">
              <a:solidFill>
                <a:srgbClr val="FF0000"/>
              </a:solidFill>
              <a:latin typeface="宋体" panose="02010600030101010101" pitchFamily="2" charset="-122"/>
              <a:ea typeface="宋体" panose="02010600030101010101" pitchFamily="2" charset="-122"/>
            </a:endParaRPr>
          </a:p>
        </p:txBody>
      </p:sp>
      <p:sp>
        <p:nvSpPr>
          <p:cNvPr id="2" name="矩形 1"/>
          <p:cNvSpPr/>
          <p:nvPr/>
        </p:nvSpPr>
        <p:spPr>
          <a:xfrm>
            <a:off x="1410326" y="458795"/>
            <a:ext cx="415498" cy="369332"/>
          </a:xfrm>
          <a:prstGeom prst="rect">
            <a:avLst/>
          </a:prstGeom>
        </p:spPr>
        <p:txBody>
          <a:bodyPr wrap="none">
            <a:spAutoFit/>
          </a:bodyPr>
          <a:lstStyle/>
          <a:p>
            <a:r>
              <a:rPr lang="zh-CN" altLang="en-US" dirty="0">
                <a:latin typeface="宋体" panose="02010600030101010101" pitchFamily="2" charset="-122"/>
                <a:ea typeface="宋体" panose="02010600030101010101" pitchFamily="2" charset="-122"/>
              </a:rPr>
              <a:t>、</a:t>
            </a:r>
            <a:endParaRPr lang="zh-CN" altLang="en-US" dirty="0"/>
          </a:p>
        </p:txBody>
      </p:sp>
      <p:pic>
        <p:nvPicPr>
          <p:cNvPr id="6" name="图片 5"/>
          <p:cNvPicPr>
            <a:picLocks noChangeAspect="1"/>
          </p:cNvPicPr>
          <p:nvPr/>
        </p:nvPicPr>
        <p:blipFill>
          <a:blip r:embed="rId2"/>
          <a:stretch>
            <a:fillRect/>
          </a:stretch>
        </p:blipFill>
        <p:spPr>
          <a:xfrm>
            <a:off x="758759" y="160377"/>
            <a:ext cx="5914020" cy="342841"/>
          </a:xfrm>
          <a:prstGeom prst="rect">
            <a:avLst/>
          </a:prstGeom>
        </p:spPr>
      </p:pic>
      <p:pic>
        <p:nvPicPr>
          <p:cNvPr id="7" name="图片 6"/>
          <p:cNvPicPr>
            <a:picLocks noChangeAspect="1"/>
          </p:cNvPicPr>
          <p:nvPr/>
        </p:nvPicPr>
        <p:blipFill>
          <a:blip r:embed="rId3"/>
          <a:stretch>
            <a:fillRect/>
          </a:stretch>
        </p:blipFill>
        <p:spPr>
          <a:xfrm>
            <a:off x="381132" y="640406"/>
            <a:ext cx="8953333" cy="3302951"/>
          </a:xfrm>
          <a:prstGeom prst="rect">
            <a:avLst/>
          </a:prstGeom>
        </p:spPr>
      </p:pic>
      <p:pic>
        <p:nvPicPr>
          <p:cNvPr id="3" name="图片 2"/>
          <p:cNvPicPr>
            <a:picLocks noChangeAspect="1"/>
          </p:cNvPicPr>
          <p:nvPr/>
        </p:nvPicPr>
        <p:blipFill>
          <a:blip r:embed="rId4"/>
          <a:stretch>
            <a:fillRect/>
          </a:stretch>
        </p:blipFill>
        <p:spPr>
          <a:xfrm>
            <a:off x="381132" y="4041185"/>
            <a:ext cx="5448168" cy="395034"/>
          </a:xfrm>
          <a:prstGeom prst="rect">
            <a:avLst/>
          </a:prstGeom>
        </p:spPr>
      </p:pic>
      <p:pic>
        <p:nvPicPr>
          <p:cNvPr id="9" name="图片 8"/>
          <p:cNvPicPr>
            <a:picLocks noChangeAspect="1"/>
          </p:cNvPicPr>
          <p:nvPr/>
        </p:nvPicPr>
        <p:blipFill>
          <a:blip r:embed="rId5"/>
          <a:stretch>
            <a:fillRect/>
          </a:stretch>
        </p:blipFill>
        <p:spPr>
          <a:xfrm>
            <a:off x="254131" y="4622947"/>
            <a:ext cx="8575263" cy="2035771"/>
          </a:xfrm>
          <a:prstGeom prst="rect">
            <a:avLst/>
          </a:prstGeom>
        </p:spPr>
      </p:pic>
      <p:sp>
        <p:nvSpPr>
          <p:cNvPr id="4" name="文本框 3"/>
          <p:cNvSpPr txBox="1"/>
          <p:nvPr/>
        </p:nvSpPr>
        <p:spPr>
          <a:xfrm>
            <a:off x="8829394" y="4858720"/>
            <a:ext cx="2513830" cy="369332"/>
          </a:xfrm>
          <a:prstGeom prst="rect">
            <a:avLst/>
          </a:prstGeom>
          <a:noFill/>
        </p:spPr>
        <p:txBody>
          <a:bodyPr wrap="none" rtlCol="0">
            <a:spAutoFit/>
          </a:bodyPr>
          <a:lstStyle/>
          <a:p>
            <a:r>
              <a:rPr lang="zh-CN" altLang="en-US" dirty="0" smtClean="0"/>
              <a:t>因为存在</a:t>
            </a:r>
            <a:r>
              <a:rPr lang="en-US" altLang="zh-CN" dirty="0" err="1" smtClean="0"/>
              <a:t>Dno</a:t>
            </a:r>
            <a:r>
              <a:rPr lang="en-US" altLang="zh-CN" dirty="0" smtClean="0">
                <a:sym typeface="Wingdings" panose="05000000000000000000" pitchFamily="2" charset="2"/>
              </a:rPr>
              <a:t></a:t>
            </a:r>
            <a:r>
              <a:rPr lang="en-US" altLang="zh-CN" dirty="0" err="1" smtClean="0">
                <a:sym typeface="Wingdings" panose="05000000000000000000" pitchFamily="2" charset="2"/>
              </a:rPr>
              <a:t>Dept</a:t>
            </a:r>
            <a:r>
              <a:rPr lang="en-US" altLang="zh-CN" dirty="0" smtClean="0">
                <a:sym typeface="Wingdings" panose="05000000000000000000" pitchFamily="2" charset="2"/>
              </a:rPr>
              <a:t>;</a:t>
            </a:r>
            <a:endParaRPr lang="zh-CN" altLang="en-US" dirty="0"/>
          </a:p>
        </p:txBody>
      </p:sp>
    </p:spTree>
    <p:extLst>
      <p:ext uri="{BB962C8B-B14F-4D97-AF65-F5344CB8AC3E}">
        <p14:creationId xmlns:p14="http://schemas.microsoft.com/office/powerpoint/2010/main" val="1334302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736</Words>
  <Application>Microsoft Office PowerPoint</Application>
  <PresentationFormat>宽屏</PresentationFormat>
  <Paragraphs>58</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等线</vt:lpstr>
      <vt:lpstr>等线 Light</vt:lpstr>
      <vt:lpstr>华文宋体</vt:lpstr>
      <vt:lpstr>楷体_GB2312</vt:lpstr>
      <vt:lpstr>宋体</vt:lpstr>
      <vt:lpstr>Arial</vt:lpstr>
      <vt:lpstr>Arial Narrow</vt:lpstr>
      <vt:lpstr>Symbol</vt:lpstr>
      <vt:lpstr>Times New Roman</vt:lpstr>
      <vt:lpstr>Wingdings</vt:lpstr>
      <vt:lpstr>Office 主题​​</vt:lpstr>
      <vt:lpstr>数据库原理课程期中测试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数据库原理课程期中测试</dc:title>
  <dc:creator>**</dc:creator>
  <cp:lastModifiedBy>Leo</cp:lastModifiedBy>
  <cp:revision>39</cp:revision>
  <dcterms:created xsi:type="dcterms:W3CDTF">2019-04-11T06:59:45Z</dcterms:created>
  <dcterms:modified xsi:type="dcterms:W3CDTF">2021-06-02T08:49:24Z</dcterms:modified>
</cp:coreProperties>
</file>