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739" r:id="rId2"/>
  </p:sldMasterIdLst>
  <p:notesMasterIdLst>
    <p:notesMasterId r:id="rId90"/>
  </p:notesMasterIdLst>
  <p:handoutMasterIdLst>
    <p:handoutMasterId r:id="rId91"/>
  </p:handoutMasterIdLst>
  <p:sldIdLst>
    <p:sldId id="889" r:id="rId3"/>
    <p:sldId id="897" r:id="rId4"/>
    <p:sldId id="985" r:id="rId5"/>
    <p:sldId id="899" r:id="rId6"/>
    <p:sldId id="907" r:id="rId7"/>
    <p:sldId id="256" r:id="rId8"/>
    <p:sldId id="805" r:id="rId9"/>
    <p:sldId id="807" r:id="rId10"/>
    <p:sldId id="806" r:id="rId11"/>
    <p:sldId id="808" r:id="rId12"/>
    <p:sldId id="809" r:id="rId13"/>
    <p:sldId id="890" r:id="rId14"/>
    <p:sldId id="810" r:id="rId15"/>
    <p:sldId id="811" r:id="rId16"/>
    <p:sldId id="812" r:id="rId17"/>
    <p:sldId id="901" r:id="rId18"/>
    <p:sldId id="906" r:id="rId19"/>
    <p:sldId id="905" r:id="rId20"/>
    <p:sldId id="903" r:id="rId21"/>
    <p:sldId id="904" r:id="rId22"/>
    <p:sldId id="813" r:id="rId23"/>
    <p:sldId id="814" r:id="rId24"/>
    <p:sldId id="815" r:id="rId25"/>
    <p:sldId id="816" r:id="rId26"/>
    <p:sldId id="817" r:id="rId27"/>
    <p:sldId id="818" r:id="rId28"/>
    <p:sldId id="819" r:id="rId29"/>
    <p:sldId id="823" r:id="rId30"/>
    <p:sldId id="820" r:id="rId31"/>
    <p:sldId id="821" r:id="rId32"/>
    <p:sldId id="822" r:id="rId33"/>
    <p:sldId id="824" r:id="rId34"/>
    <p:sldId id="825" r:id="rId35"/>
    <p:sldId id="826" r:id="rId36"/>
    <p:sldId id="827" r:id="rId37"/>
    <p:sldId id="831" r:id="rId38"/>
    <p:sldId id="878" r:id="rId39"/>
    <p:sldId id="832" r:id="rId40"/>
    <p:sldId id="833" r:id="rId41"/>
    <p:sldId id="834" r:id="rId42"/>
    <p:sldId id="835" r:id="rId43"/>
    <p:sldId id="879" r:id="rId44"/>
    <p:sldId id="836" r:id="rId45"/>
    <p:sldId id="837" r:id="rId46"/>
    <p:sldId id="838" r:id="rId47"/>
    <p:sldId id="839" r:id="rId48"/>
    <p:sldId id="840" r:id="rId49"/>
    <p:sldId id="846" r:id="rId50"/>
    <p:sldId id="841" r:id="rId51"/>
    <p:sldId id="842" r:id="rId52"/>
    <p:sldId id="857" r:id="rId53"/>
    <p:sldId id="843" r:id="rId54"/>
    <p:sldId id="845" r:id="rId55"/>
    <p:sldId id="847" r:id="rId56"/>
    <p:sldId id="848" r:id="rId57"/>
    <p:sldId id="849" r:id="rId58"/>
    <p:sldId id="850" r:id="rId59"/>
    <p:sldId id="851" r:id="rId60"/>
    <p:sldId id="852" r:id="rId61"/>
    <p:sldId id="891" r:id="rId62"/>
    <p:sldId id="864" r:id="rId63"/>
    <p:sldId id="856" r:id="rId64"/>
    <p:sldId id="858" r:id="rId65"/>
    <p:sldId id="865" r:id="rId66"/>
    <p:sldId id="863" r:id="rId67"/>
    <p:sldId id="866" r:id="rId68"/>
    <p:sldId id="869" r:id="rId69"/>
    <p:sldId id="868" r:id="rId70"/>
    <p:sldId id="892" r:id="rId71"/>
    <p:sldId id="893" r:id="rId72"/>
    <p:sldId id="894" r:id="rId73"/>
    <p:sldId id="870" r:id="rId74"/>
    <p:sldId id="877" r:id="rId75"/>
    <p:sldId id="871" r:id="rId76"/>
    <p:sldId id="872" r:id="rId77"/>
    <p:sldId id="873" r:id="rId78"/>
    <p:sldId id="880" r:id="rId79"/>
    <p:sldId id="888" r:id="rId80"/>
    <p:sldId id="895" r:id="rId81"/>
    <p:sldId id="881" r:id="rId82"/>
    <p:sldId id="882" r:id="rId83"/>
    <p:sldId id="883" r:id="rId84"/>
    <p:sldId id="854" r:id="rId85"/>
    <p:sldId id="855" r:id="rId86"/>
    <p:sldId id="874" r:id="rId87"/>
    <p:sldId id="885" r:id="rId88"/>
    <p:sldId id="886" r:id="rId89"/>
  </p:sldIdLst>
  <p:sldSz cx="9144000" cy="6858000" type="screen4x3"/>
  <p:notesSz cx="6858000" cy="9545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Dotum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Dotum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Dotum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Dotum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Dotum" pitchFamily="34" charset="-127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Dotum" pitchFamily="34" charset="-127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Dotum" pitchFamily="34" charset="-127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Dotum" pitchFamily="34" charset="-127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Dotum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jerry2018" initials="t" lastIdx="1" clrIdx="0">
    <p:extLst>
      <p:ext uri="{19B8F6BF-5375-455C-9EA6-DF929625EA0E}">
        <p15:presenceInfo xmlns:p15="http://schemas.microsoft.com/office/powerpoint/2012/main" userId="tinjerry201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B4"/>
    <a:srgbClr val="FBFF61"/>
    <a:srgbClr val="0000C4"/>
    <a:srgbClr val="000099"/>
    <a:srgbClr val="C9DFFF"/>
    <a:srgbClr val="C9E4FF"/>
    <a:srgbClr val="E1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270" autoAdjust="0"/>
  </p:normalViewPr>
  <p:slideViewPr>
    <p:cSldViewPr>
      <p:cViewPr varScale="1">
        <p:scale>
          <a:sx n="85" d="100"/>
          <a:sy n="85" d="100"/>
        </p:scale>
        <p:origin x="78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13416"/>
    </p:cViewPr>
  </p:sorterViewPr>
  <p:notesViewPr>
    <p:cSldViewPr>
      <p:cViewPr varScale="1">
        <p:scale>
          <a:sx n="40" d="100"/>
          <a:sy n="40" d="100"/>
        </p:scale>
        <p:origin x="-1482" y="-90"/>
      </p:cViewPr>
      <p:guideLst>
        <p:guide orient="horz" pos="300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notesMaster" Target="notesMasters/notesMaster1.xml"/><Relationship Id="rId95" Type="http://schemas.openxmlformats.org/officeDocument/2006/relationships/theme" Target="theme/theme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handoutMaster" Target="handoutMasters/handout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37.wmf"/><Relationship Id="rId1" Type="http://schemas.openxmlformats.org/officeDocument/2006/relationships/image" Target="../media/image5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7" Type="http://schemas.openxmlformats.org/officeDocument/2006/relationships/image" Target="../media/image136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image" Target="../media/image161.wmf"/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12" Type="http://schemas.openxmlformats.org/officeDocument/2006/relationships/image" Target="../media/image160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11" Type="http://schemas.openxmlformats.org/officeDocument/2006/relationships/image" Target="../media/image159.wmf"/><Relationship Id="rId5" Type="http://schemas.openxmlformats.org/officeDocument/2006/relationships/image" Target="../media/image153.wmf"/><Relationship Id="rId10" Type="http://schemas.openxmlformats.org/officeDocument/2006/relationships/image" Target="../media/image158.wmf"/><Relationship Id="rId4" Type="http://schemas.openxmlformats.org/officeDocument/2006/relationships/image" Target="../media/image152.wmf"/><Relationship Id="rId9" Type="http://schemas.openxmlformats.org/officeDocument/2006/relationships/image" Target="../media/image157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4" Type="http://schemas.openxmlformats.org/officeDocument/2006/relationships/image" Target="../media/image178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81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4" Type="http://schemas.openxmlformats.org/officeDocument/2006/relationships/image" Target="../media/image185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4" Type="http://schemas.openxmlformats.org/officeDocument/2006/relationships/image" Target="../media/image18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wmf"/><Relationship Id="rId1" Type="http://schemas.openxmlformats.org/officeDocument/2006/relationships/image" Target="../media/image190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wmf"/><Relationship Id="rId1" Type="http://schemas.openxmlformats.org/officeDocument/2006/relationships/image" Target="../media/image194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4" Type="http://schemas.openxmlformats.org/officeDocument/2006/relationships/image" Target="../media/image19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0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780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0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06780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695A1ED-1ABD-46C8-B4F0-B547C975E0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315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2988" y="715963"/>
            <a:ext cx="4772025" cy="3579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33900"/>
            <a:ext cx="50292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6780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06780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2BAF824-4E23-4E9B-8EA8-DB484D7418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61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围棋、国际象棋如何布局落子，需求最优解</a:t>
            </a:r>
            <a:r>
              <a:rPr lang="en-US" altLang="zh-CN" dirty="0"/>
              <a:t>---</a:t>
            </a:r>
            <a:r>
              <a:rPr lang="zh-CN" altLang="en-US" dirty="0"/>
              <a:t>存在性、多少种、最优解</a:t>
            </a:r>
            <a:endParaRPr lang="en-US" altLang="zh-CN" dirty="0"/>
          </a:p>
          <a:p>
            <a:r>
              <a:rPr lang="zh-CN" altLang="en-US" dirty="0"/>
              <a:t>巡回路径问题</a:t>
            </a:r>
            <a:r>
              <a:rPr lang="en-US" altLang="zh-CN" dirty="0"/>
              <a:t>---</a:t>
            </a:r>
            <a:r>
              <a:rPr lang="zh-CN" altLang="en-US" dirty="0"/>
              <a:t>是否存在（哥尼斯堡</a:t>
            </a:r>
            <a:r>
              <a:rPr lang="en-US" altLang="zh-CN" dirty="0"/>
              <a:t>7</a:t>
            </a:r>
            <a:r>
              <a:rPr lang="zh-CN" altLang="en-US" dirty="0"/>
              <a:t>桥问题）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BAF824-4E23-4E9B-8EA8-DB484D74189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424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424268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424269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42E906B-F784-4E0D-9B40-82A57316B43F}" type="datetime1">
              <a:rPr lang="zh-CN" altLang="en-US"/>
              <a:pPr>
                <a:defRPr/>
              </a:pPr>
              <a:t>2021/4/22</a:t>
            </a:fld>
            <a:endParaRPr lang="en-US" altLang="zh-CN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FCF3A2A-4CBA-4A7F-8F3D-5BF302ADA3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25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61F5D-1439-471E-96C7-F5C87A859381}" type="datetime1">
              <a:rPr lang="zh-CN" altLang="en-US"/>
              <a:pPr>
                <a:defRPr/>
              </a:pPr>
              <a:t>2021/4/22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198BA-CD58-4BBF-8485-945B3D7AE5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26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5313" y="0"/>
            <a:ext cx="1943100" cy="5743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6013" y="0"/>
            <a:ext cx="5676900" cy="5743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3E02-EC10-4C31-9A42-388EA7C8F356}" type="datetime1">
              <a:rPr lang="zh-CN" altLang="en-US"/>
              <a:pPr>
                <a:defRPr/>
              </a:pPr>
              <a:t>2021/4/22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5A8E5-0DE3-4029-A5D1-36CAEEBF88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957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8888" y="0"/>
            <a:ext cx="7273925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6013" y="1628775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78413" y="16287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78413" y="37623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D56B6-D402-4F13-A20C-2285DF16B0E9}" type="datetime1">
              <a:rPr lang="zh-CN" altLang="en-US"/>
              <a:pPr>
                <a:defRPr/>
              </a:pPr>
              <a:t>2021/4/22</a:t>
            </a:fld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6FC1B-30FB-4D2E-910F-E80545CD4A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4132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8888" y="0"/>
            <a:ext cx="7273925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6013" y="1628775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78413" y="1628775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AC915-B471-48F1-8BE3-5B6C7098605D}" type="datetime1">
              <a:rPr lang="zh-CN" altLang="en-US"/>
              <a:pPr>
                <a:defRPr/>
              </a:pPr>
              <a:t>2021/4/22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1C525-BEE3-43FB-9A24-1659CCB03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1468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152400" y="381000"/>
            <a:ext cx="1752600" cy="1752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98E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47800" y="6400800"/>
            <a:ext cx="7010400" cy="457200"/>
          </a:xfrm>
          <a:prstGeom prst="rect">
            <a:avLst/>
          </a:prstGeom>
          <a:solidFill>
            <a:srgbClr val="CBD9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951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1524000"/>
            <a:ext cx="7086600" cy="76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7951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667000"/>
            <a:ext cx="6102350" cy="2667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SzTx/>
              <a:buFont typeface="Wingdings" panose="05000000000000000000" pitchFamily="2" charset="2"/>
              <a:buBlip>
                <a:blip r:embed="rId3"/>
              </a:buBlip>
              <a:defRPr sz="2400"/>
            </a:lvl1pPr>
          </a:lstStyle>
          <a:p>
            <a:pPr lvl="0"/>
            <a:r>
              <a:rPr lang="en-US" altLang="zh-CN" noProof="0"/>
              <a:t> </a:t>
            </a:r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17187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31352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47966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191000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191000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81375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07491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7427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976FC-C323-41FD-84E9-99C970E0389F}" type="datetime1">
              <a:rPr lang="zh-CN" altLang="en-US"/>
              <a:pPr>
                <a:defRPr/>
              </a:pPr>
              <a:t>2021/4/22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0F39B-905C-478D-B19E-CA3A2891A7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8472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044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48814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62065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439911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13360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24840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0279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E1652-4787-4520-8693-C648F7419423}" type="datetime1">
              <a:rPr lang="zh-CN" altLang="en-US"/>
              <a:pPr>
                <a:defRPr/>
              </a:pPr>
              <a:t>2021/4/22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F89C4-5CDD-483D-8980-114F86D5A4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746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6013" y="1628775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78413" y="1628775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46497-4CC0-4718-8B04-E6D8DA5F6671}" type="datetime1">
              <a:rPr lang="zh-CN" altLang="en-US"/>
              <a:pPr>
                <a:defRPr/>
              </a:pPr>
              <a:t>2021/4/22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52EBA-5F42-491A-916C-C8FB6C22CF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270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35279-EDE8-41E9-856A-DE133840D599}" type="datetime1">
              <a:rPr lang="zh-CN" altLang="en-US"/>
              <a:pPr>
                <a:defRPr/>
              </a:pPr>
              <a:t>2021/4/22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D76A0-47F1-4831-98B8-54804E01F5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27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0CB95-4B0C-46A4-AD5E-034EBE3B3E40}" type="datetime1">
              <a:rPr lang="zh-CN" altLang="en-US"/>
              <a:pPr>
                <a:defRPr/>
              </a:pPr>
              <a:t>2021/4/22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6BFA9-E54A-49D7-9C6A-8130135D12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84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62DBD-35DD-4CC3-94BF-57326599E110}" type="datetime1">
              <a:rPr lang="zh-CN" altLang="en-US"/>
              <a:pPr>
                <a:defRPr/>
              </a:pPr>
              <a:t>2021/4/22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56D0F-F192-4E4F-B552-E9EFC20C4F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685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9C4CC-1966-4D60-9B06-22210259F0C3}" type="datetime1">
              <a:rPr lang="zh-CN" altLang="en-US"/>
              <a:pPr>
                <a:defRPr/>
              </a:pPr>
              <a:t>2021/4/22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AAD3C-F0F1-43E9-B18C-5530F826D3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441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CB65A-A5F3-47D0-84C0-0C209EB3669D}" type="datetime1">
              <a:rPr lang="zh-CN" altLang="en-US"/>
              <a:pPr>
                <a:defRPr/>
              </a:pPr>
              <a:t>2021/4/22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8FB87-AD0E-421D-93F6-0BB5F7B922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3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90525" y="4429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773113" y="442913"/>
            <a:ext cx="328612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14350" y="8651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884238" y="8651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00013" y="792163"/>
            <a:ext cx="560387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49300" y="1793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15925" y="1125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0"/>
            <a:ext cx="72739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628775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232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9AF18C3-AFE7-4235-AEA9-D045DEB5943B}" type="datetime1">
              <a:rPr lang="zh-CN" altLang="en-US"/>
              <a:pPr>
                <a:defRPr/>
              </a:pPr>
              <a:t>2021/4/22</a:t>
            </a:fld>
            <a:endParaRPr lang="en-US" altLang="zh-CN"/>
          </a:p>
        </p:txBody>
      </p:sp>
      <p:sp>
        <p:nvSpPr>
          <p:cNvPr id="34232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232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7DC7E16-441B-42EC-BA50-4E88A8F1AC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ahoma" panose="020B060403050404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ahoma" panose="020B060403050404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ahoma" panose="020B060403050404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ahoma" panose="020B060403050404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ahoma" panose="020B060403050404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ahoma" panose="020B060403050404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ahoma" panose="020B060403050404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ahoma" panose="020B060403050404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55000"/>
        <a:buFont typeface="Wingdings" panose="05000000000000000000" pitchFamily="2" charset="2"/>
        <a:buChar char="n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endParaRPr lang="en-US" altLang="zh-CN"/>
          </a:p>
        </p:txBody>
      </p:sp>
      <p:sp>
        <p:nvSpPr>
          <p:cNvPr id="2052" name="Line 1028"/>
          <p:cNvSpPr>
            <a:spLocks noChangeShapeType="1"/>
          </p:cNvSpPr>
          <p:nvPr/>
        </p:nvSpPr>
        <p:spPr bwMode="auto">
          <a:xfrm>
            <a:off x="685800" y="990600"/>
            <a:ext cx="8077200" cy="0"/>
          </a:xfrm>
          <a:prstGeom prst="line">
            <a:avLst/>
          </a:prstGeom>
          <a:noFill/>
          <a:ln w="57150" cmpd="thinThick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3" name="Rectangle 1029"/>
          <p:cNvSpPr>
            <a:spLocks noChangeArrowheads="1"/>
          </p:cNvSpPr>
          <p:nvPr/>
        </p:nvSpPr>
        <p:spPr bwMode="auto">
          <a:xfrm>
            <a:off x="1371600" y="6400800"/>
            <a:ext cx="7010400" cy="457200"/>
          </a:xfrm>
          <a:prstGeom prst="rect">
            <a:avLst/>
          </a:prstGeom>
          <a:solidFill>
            <a:srgbClr val="CBD9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3399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3399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3399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3399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3399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3399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3399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3399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Wingdings" panose="05000000000000000000" pitchFamily="2" charset="2"/>
        <a:buChar char="v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00CC"/>
        </a:buClr>
        <a:buFont typeface="Wingdings" panose="05000000000000000000" pitchFamily="2" charset="2"/>
        <a:buChar char="Ø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defRPr kumimoji="1"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6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1.png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8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0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59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4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6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0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76.bin"/><Relationship Id="rId18" Type="http://schemas.openxmlformats.org/officeDocument/2006/relationships/oleObject" Target="../embeddings/oleObject79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1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78.wmf"/><Relationship Id="rId19" Type="http://schemas.openxmlformats.org/officeDocument/2006/relationships/image" Target="../media/image82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80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3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8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3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6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9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04.bin"/><Relationship Id="rId18" Type="http://schemas.openxmlformats.org/officeDocument/2006/relationships/oleObject" Target="../embeddings/oleObject107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6.wmf"/><Relationship Id="rId17" Type="http://schemas.openxmlformats.org/officeDocument/2006/relationships/image" Target="../media/image10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6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image" Target="../media/image107.wmf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2.bin"/><Relationship Id="rId14" Type="http://schemas.openxmlformats.org/officeDocument/2006/relationships/oleObject" Target="../embeddings/oleObject105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oleObject" Target="../embeddings/oleObject114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10.wmf"/><Relationship Id="rId11" Type="http://schemas.openxmlformats.org/officeDocument/2006/relationships/image" Target="../media/image112.wmf"/><Relationship Id="rId5" Type="http://schemas.openxmlformats.org/officeDocument/2006/relationships/oleObject" Target="../embeddings/oleObject109.bin"/><Relationship Id="rId10" Type="http://schemas.openxmlformats.org/officeDocument/2006/relationships/oleObject" Target="../embeddings/oleObject112.bin"/><Relationship Id="rId4" Type="http://schemas.openxmlformats.org/officeDocument/2006/relationships/image" Target="../media/image109.wmf"/><Relationship Id="rId9" Type="http://schemas.openxmlformats.org/officeDocument/2006/relationships/image" Target="../media/image111.wmf"/><Relationship Id="rId14" Type="http://schemas.openxmlformats.org/officeDocument/2006/relationships/image" Target="../media/image113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14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5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17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20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2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24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126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127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28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3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6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10" Type="http://schemas.openxmlformats.org/officeDocument/2006/relationships/image" Target="../media/image133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35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41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4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44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47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56.bin"/><Relationship Id="rId18" Type="http://schemas.openxmlformats.org/officeDocument/2006/relationships/oleObject" Target="../embeddings/oleObject159.bin"/><Relationship Id="rId26" Type="http://schemas.openxmlformats.org/officeDocument/2006/relationships/image" Target="../media/image158.wmf"/><Relationship Id="rId3" Type="http://schemas.openxmlformats.org/officeDocument/2006/relationships/oleObject" Target="../embeddings/oleObject151.bin"/><Relationship Id="rId21" Type="http://schemas.openxmlformats.org/officeDocument/2006/relationships/oleObject" Target="../embeddings/oleObject162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53.wmf"/><Relationship Id="rId17" Type="http://schemas.openxmlformats.org/officeDocument/2006/relationships/oleObject" Target="../embeddings/oleObject158.bin"/><Relationship Id="rId25" Type="http://schemas.openxmlformats.org/officeDocument/2006/relationships/oleObject" Target="../embeddings/oleObject1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5.wmf"/><Relationship Id="rId20" Type="http://schemas.openxmlformats.org/officeDocument/2006/relationships/oleObject" Target="../embeddings/oleObject161.bin"/><Relationship Id="rId29" Type="http://schemas.openxmlformats.org/officeDocument/2006/relationships/oleObject" Target="../embeddings/oleObject166.bin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55.bin"/><Relationship Id="rId24" Type="http://schemas.openxmlformats.org/officeDocument/2006/relationships/image" Target="../media/image157.wmf"/><Relationship Id="rId32" Type="http://schemas.openxmlformats.org/officeDocument/2006/relationships/image" Target="../media/image161.wmf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23" Type="http://schemas.openxmlformats.org/officeDocument/2006/relationships/oleObject" Target="../embeddings/oleObject163.bin"/><Relationship Id="rId28" Type="http://schemas.openxmlformats.org/officeDocument/2006/relationships/image" Target="../media/image159.wmf"/><Relationship Id="rId10" Type="http://schemas.openxmlformats.org/officeDocument/2006/relationships/image" Target="../media/image152.wmf"/><Relationship Id="rId19" Type="http://schemas.openxmlformats.org/officeDocument/2006/relationships/oleObject" Target="../embeddings/oleObject160.bin"/><Relationship Id="rId31" Type="http://schemas.openxmlformats.org/officeDocument/2006/relationships/oleObject" Target="../embeddings/oleObject167.bin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54.wmf"/><Relationship Id="rId22" Type="http://schemas.openxmlformats.org/officeDocument/2006/relationships/image" Target="../media/image156.wmf"/><Relationship Id="rId27" Type="http://schemas.openxmlformats.org/officeDocument/2006/relationships/oleObject" Target="../embeddings/oleObject165.bin"/><Relationship Id="rId30" Type="http://schemas.openxmlformats.org/officeDocument/2006/relationships/image" Target="../media/image160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170.bin"/><Relationship Id="rId5" Type="http://schemas.openxmlformats.org/officeDocument/2006/relationships/oleObject" Target="../embeddings/oleObject169.bin"/><Relationship Id="rId10" Type="http://schemas.openxmlformats.org/officeDocument/2006/relationships/image" Target="../media/image164.wmf"/><Relationship Id="rId4" Type="http://schemas.openxmlformats.org/officeDocument/2006/relationships/image" Target="../media/image162.wmf"/><Relationship Id="rId9" Type="http://schemas.openxmlformats.org/officeDocument/2006/relationships/oleObject" Target="../embeddings/oleObject172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0" Type="http://schemas.openxmlformats.org/officeDocument/2006/relationships/image" Target="../media/image168.w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76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179.bin"/><Relationship Id="rId4" Type="http://schemas.openxmlformats.org/officeDocument/2006/relationships/image" Target="../media/image170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72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4.bin"/><Relationship Id="rId10" Type="http://schemas.openxmlformats.org/officeDocument/2006/relationships/image" Target="../media/image178.wmf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18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193.bin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8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0" Type="http://schemas.openxmlformats.org/officeDocument/2006/relationships/image" Target="../media/image179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81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195.bin"/><Relationship Id="rId10" Type="http://schemas.openxmlformats.org/officeDocument/2006/relationships/image" Target="../media/image185.wmf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197.bin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199.bin"/><Relationship Id="rId10" Type="http://schemas.openxmlformats.org/officeDocument/2006/relationships/image" Target="../media/image189.wmf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201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203.bin"/><Relationship Id="rId4" Type="http://schemas.openxmlformats.org/officeDocument/2006/relationships/image" Target="../media/image190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192.wmf"/><Relationship Id="rId5" Type="http://schemas.openxmlformats.org/officeDocument/2006/relationships/oleObject" Target="../embeddings/oleObject205.bin"/><Relationship Id="rId4" Type="http://schemas.openxmlformats.org/officeDocument/2006/relationships/image" Target="../media/image191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195.wmf"/><Relationship Id="rId5" Type="http://schemas.openxmlformats.org/officeDocument/2006/relationships/oleObject" Target="../embeddings/oleObject208.bin"/><Relationship Id="rId4" Type="http://schemas.openxmlformats.org/officeDocument/2006/relationships/image" Target="../media/image194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210.bin"/><Relationship Id="rId10" Type="http://schemas.openxmlformats.org/officeDocument/2006/relationships/image" Target="../media/image199.wmf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21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647259BB-7366-401E-8AD8-982810627BF8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E2705449-1172-4697-8E5C-9105B4C5C611}" type="slidenum">
              <a:rPr kumimoji="0" lang="en-US" altLang="zh-CN" sz="1400">
                <a:ea typeface="宋体" panose="02010600030101010101" pitchFamily="2" charset="-122"/>
              </a:rPr>
              <a:pPr/>
              <a:t>1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组合数学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8131175" cy="4752975"/>
          </a:xfrm>
        </p:spPr>
        <p:txBody>
          <a:bodyPr/>
          <a:lstStyle/>
          <a:p>
            <a:pPr eaLnBrk="1" hangingPunct="1"/>
            <a:r>
              <a:rPr lang="zh-CN" altLang="en-US"/>
              <a:t>狭义的组合数学是研究满足一定条件的组态（也称组合模型）的存在、计数、分析和优化的一门学科。</a:t>
            </a:r>
            <a:endParaRPr lang="en-US" altLang="zh-CN"/>
          </a:p>
          <a:p>
            <a:pPr lvl="1" eaLnBrk="1" hangingPunct="1">
              <a:lnSpc>
                <a:spcPct val="80000"/>
              </a:lnSpc>
            </a:pPr>
            <a:r>
              <a:rPr lang="zh-CN" altLang="en-US">
                <a:latin typeface="Times New Roman" panose="02020603050405020304" pitchFamily="18" charset="0"/>
              </a:rPr>
              <a:t>组合数学的主要内容有组合计数、组合设计、组合矩阵、组合优化等。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>
                <a:latin typeface="Times New Roman" panose="02020603050405020304" pitchFamily="18" charset="0"/>
              </a:rPr>
              <a:t>离散数学</a:t>
            </a:r>
            <a:r>
              <a:rPr lang="en-US" altLang="zh-CN">
                <a:latin typeface="Times New Roman" panose="02020603050405020304" pitchFamily="18" charset="0"/>
              </a:rPr>
              <a:t>(Discrete mathematics)</a:t>
            </a:r>
            <a:r>
              <a:rPr lang="zh-CN" altLang="en-US">
                <a:latin typeface="Times New Roman" panose="02020603050405020304" pitchFamily="18" charset="0"/>
              </a:rPr>
              <a:t>是数学的几个分支的总称，以研究离散量的结构和相互间的关系为主要目标，其研究对象一般是有限个或可数无穷个元素；因此它充分描述了计算机科学离散性的特点。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>
                <a:latin typeface="Times New Roman" panose="02020603050405020304" pitchFamily="18" charset="0"/>
              </a:rPr>
              <a:t> 离散数学通常研究的领域包括：数理逻辑、集合论、关系论、函数论、组合学、代数系统与图论。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B4BEF065-127A-471A-B688-4DB59E29F05E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574748A8-420B-4E4F-9E59-EA3EE716C134}" type="slidenum">
              <a:rPr kumimoji="0" lang="en-US" altLang="zh-CN" sz="1400">
                <a:ea typeface="宋体" panose="02010600030101010101" pitchFamily="2" charset="-122"/>
              </a:rPr>
              <a:pPr/>
              <a:t>10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4342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8288" y="1501775"/>
                <a:ext cx="8421687" cy="4114800"/>
              </a:xfrm>
            </p:spPr>
            <p:txBody>
              <a:bodyPr/>
              <a:lstStyle/>
              <a:p>
                <a:pPr marL="571500" indent="-571500" algn="just" eaLnBrk="1" hangingPunct="1">
                  <a:buSzTx/>
                  <a:buFont typeface="Wingdings" panose="05000000000000000000" pitchFamily="2" charset="2"/>
                  <a:buChar char="§"/>
                </a:pPr>
                <a:r>
                  <a:rPr lang="zh-CN" altLang="en-US" dirty="0">
                    <a:latin typeface="黑体" panose="02010609060101010101" pitchFamily="49" charset="-122"/>
                  </a:rPr>
                  <a:t>例</a:t>
                </a:r>
                <a:r>
                  <a:rPr lang="en-US" altLang="zh-CN" dirty="0">
                    <a:latin typeface="黑体" panose="02010609060101010101" pitchFamily="49" charset="-122"/>
                  </a:rPr>
                  <a:t>1.3 </a:t>
                </a:r>
                <a:r>
                  <a:rPr lang="zh-CN" altLang="en-US" dirty="0">
                    <a:latin typeface="黑体" panose="02010609060101010101" pitchFamily="49" charset="-122"/>
                  </a:rPr>
                  <a:t>求长度为</a:t>
                </a:r>
                <a:r>
                  <a:rPr lang="en-US" altLang="zh-CN" dirty="0">
                    <a:latin typeface="黑体" panose="02010609060101010101" pitchFamily="49" charset="-122"/>
                  </a:rPr>
                  <a:t>n</a:t>
                </a:r>
                <a:r>
                  <a:rPr lang="zh-CN" altLang="en-US" dirty="0">
                    <a:latin typeface="黑体" panose="02010609060101010101" pitchFamily="49" charset="-122"/>
                  </a:rPr>
                  <a:t>的二元码的数目。 </a:t>
                </a:r>
              </a:p>
              <a:p>
                <a:pPr marL="571500" indent="-571500" algn="just" eaLnBrk="1" hangingPunct="1">
                  <a:buSzTx/>
                  <a:buFont typeface="Wingdings" panose="05000000000000000000" pitchFamily="2" charset="2"/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</a:t>
                </a:r>
                <a:r>
                  <a:rPr lang="zh-CN" altLang="en-US" dirty="0">
                    <a:latin typeface="黑体" panose="02010609060101010101" pitchFamily="49" charset="-122"/>
                  </a:rPr>
                  <a:t>解 长度为</a:t>
                </a:r>
                <a:r>
                  <a:rPr lang="en-US" altLang="zh-CN" dirty="0">
                    <a:latin typeface="黑体" panose="02010609060101010101" pitchFamily="49" charset="-122"/>
                  </a:rPr>
                  <a:t>n</a:t>
                </a:r>
                <a:r>
                  <a:rPr lang="zh-CN" altLang="en-US" dirty="0">
                    <a:latin typeface="黑体" panose="02010609060101010101" pitchFamily="49" charset="-122"/>
                  </a:rPr>
                  <a:t>的二元码的形式为</a:t>
                </a:r>
                <a:endParaRPr lang="en-US" altLang="zh-CN" dirty="0">
                  <a:latin typeface="黑体" panose="02010609060101010101" pitchFamily="49" charset="-122"/>
                </a:endParaRPr>
              </a:p>
              <a:p>
                <a:pPr marL="571500" indent="-571500" algn="just" eaLnBrk="1" hangingPunct="1">
                  <a:buSzTx/>
                  <a:buFont typeface="Wingdings" panose="05000000000000000000" pitchFamily="2" charset="2"/>
                  <a:buNone/>
                </a:pPr>
                <a:endParaRPr lang="en-US" altLang="zh-CN" dirty="0">
                  <a:latin typeface="黑体" panose="02010609060101010101" pitchFamily="49" charset="-122"/>
                </a:endParaRPr>
              </a:p>
              <a:p>
                <a:pPr marL="571500" indent="-571500" algn="just" eaLnBrk="1" hangingPunct="1"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altLang="zh-CN" dirty="0">
                  <a:latin typeface="黑体" panose="02010609060101010101" pitchFamily="49" charset="-122"/>
                </a:endParaRPr>
              </a:p>
              <a:p>
                <a:pPr marL="571500" indent="-571500" algn="just" eaLnBrk="1" hangingPunct="1">
                  <a:buSzTx/>
                  <a:buNone/>
                </a:pPr>
                <a:endParaRPr lang="zh-CN" altLang="en-US" dirty="0">
                  <a:latin typeface="黑体" panose="02010609060101010101" pitchFamily="49" charset="-122"/>
                </a:endParaRPr>
              </a:p>
              <a:p>
                <a:pPr marL="571500" indent="-571500" algn="just" eaLnBrk="1" hangingPunct="1">
                  <a:buSzTx/>
                  <a:buFont typeface="Wingdings" panose="05000000000000000000" pitchFamily="2" charset="2"/>
                  <a:buNone/>
                </a:pPr>
                <a:r>
                  <a:rPr lang="zh-CN" altLang="en-US" dirty="0">
                    <a:latin typeface="黑体" panose="02010609060101010101" pitchFamily="49" charset="-122"/>
                  </a:rPr>
                  <a:t>   由乘法法则，长度为</a:t>
                </a:r>
                <a:r>
                  <a:rPr lang="en-US" altLang="zh-CN" dirty="0">
                    <a:latin typeface="黑体" panose="02010609060101010101" pitchFamily="49" charset="-122"/>
                  </a:rPr>
                  <a:t>n</a:t>
                </a:r>
                <a:r>
                  <a:rPr lang="zh-CN" altLang="en-US" dirty="0">
                    <a:latin typeface="黑体" panose="02010609060101010101" pitchFamily="49" charset="-122"/>
                  </a:rPr>
                  <a:t>的二元码的数目为</a:t>
                </a:r>
                <a:endParaRPr lang="en-US" altLang="zh-CN" dirty="0">
                  <a:latin typeface="黑体" panose="02010609060101010101" pitchFamily="49" charset="-122"/>
                </a:endParaRPr>
              </a:p>
              <a:p>
                <a:pPr marL="571500" indent="-571500" algn="just" eaLnBrk="1" hangingPunct="1">
                  <a:buSzTx/>
                  <a:buFont typeface="Wingdings" panose="05000000000000000000" pitchFamily="2" charset="2"/>
                  <a:buNone/>
                </a:pPr>
                <a:r>
                  <a:rPr lang="zh-CN" altLang="en-US" dirty="0">
                    <a:latin typeface="黑体" panose="02010609060101010101" pitchFamily="49" charset="-122"/>
                  </a:rPr>
                  <a:t> </a:t>
                </a:r>
                <a:endParaRPr lang="en-US" altLang="zh-CN" dirty="0">
                  <a:latin typeface="黑体" panose="02010609060101010101" pitchFamily="49" charset="-122"/>
                </a:endParaRPr>
              </a:p>
              <a:p>
                <a:pPr marL="571500" indent="-571500" algn="just" eaLnBrk="1" hangingPunct="1">
                  <a:buSzTx/>
                  <a:buFont typeface="Wingdings" panose="05000000000000000000" pitchFamily="2" charset="2"/>
                  <a:buNone/>
                </a:pPr>
                <a:r>
                  <a:rPr lang="en-US" altLang="zh-CN" dirty="0">
                    <a:latin typeface="黑体" panose="02010609060101010101" pitchFamily="49" charset="-122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34342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8288" y="1501775"/>
                <a:ext cx="8421687" cy="4114800"/>
              </a:xfrm>
              <a:blipFill rotWithShape="0">
                <a:blip r:embed="rId2"/>
                <a:stretch>
                  <a:fillRect l="-1230" t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Rectangle 3"/>
          <p:cNvSpPr>
            <a:spLocks noGrp="1" noChangeArrowheads="1"/>
          </p:cNvSpPr>
          <p:nvPr>
            <p:ph type="title"/>
          </p:nvPr>
        </p:nvSpPr>
        <p:spPr>
          <a:xfrm>
            <a:off x="1187450" y="26035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基本计数法则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3567113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B2664D57-E179-4E65-A71B-CDAD06D0CAB4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D20BB613-9742-485B-A12B-F89C7EC3A208}" type="slidenum">
              <a:rPr kumimoji="0" lang="en-US" altLang="zh-CN" sz="1400">
                <a:ea typeface="宋体" panose="02010600030101010101" pitchFamily="2" charset="-122"/>
              </a:rPr>
              <a:pPr/>
              <a:t>11</a:t>
            </a:fld>
            <a:endParaRPr kumimoji="0" lang="en-US" altLang="zh-CN" sz="1400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44450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8288" y="1501775"/>
                <a:ext cx="8421687" cy="4519613"/>
              </a:xfrm>
            </p:spPr>
            <p:txBody>
              <a:bodyPr/>
              <a:lstStyle/>
              <a:p>
                <a:pPr marL="571500" indent="-571500" algn="just" eaLnBrk="1" hangingPunct="1">
                  <a:lnSpc>
                    <a:spcPct val="120000"/>
                  </a:lnSpc>
                  <a:buSzTx/>
                  <a:buFont typeface="Wingdings" panose="05000000000000000000" pitchFamily="2" charset="2"/>
                  <a:buChar char="§"/>
                </a:pPr>
                <a:r>
                  <a:rPr lang="zh-CN" altLang="en-US" dirty="0">
                    <a:latin typeface="黑体" panose="02010609060101010101" pitchFamily="49" charset="-122"/>
                  </a:rPr>
                  <a:t>例</a:t>
                </a:r>
                <a:r>
                  <a:rPr lang="en-US" altLang="zh-CN" dirty="0">
                    <a:latin typeface="黑体" panose="02010609060101010101" pitchFamily="49" charset="-122"/>
                  </a:rPr>
                  <a:t>1.5 </a:t>
                </a:r>
                <a:r>
                  <a:rPr lang="zh-CN" altLang="en-US" dirty="0">
                    <a:latin typeface="黑体" panose="02010609060101010101" pitchFamily="49" charset="-122"/>
                  </a:rPr>
                  <a:t>求布尔函数             的数目。 </a:t>
                </a:r>
              </a:p>
              <a:p>
                <a:pPr marL="571500" indent="-571500" algn="just" eaLnBrk="1" hangingPunct="1">
                  <a:lnSpc>
                    <a:spcPct val="120000"/>
                  </a:lnSpc>
                  <a:buSzTx/>
                  <a:buFont typeface="Wingdings" panose="05000000000000000000" pitchFamily="2" charset="2"/>
                  <a:buNone/>
                </a:pPr>
                <a:r>
                  <a:rPr lang="zh-CN" altLang="en-US" dirty="0">
                    <a:latin typeface="黑体" panose="02010609060101010101" pitchFamily="49" charset="-122"/>
                  </a:rPr>
                  <a:t>   解 自变量            可能取值的个数为</a:t>
                </a:r>
              </a:p>
              <a:p>
                <a:pPr marL="571500" indent="-571500" algn="just" eaLnBrk="1" hangingPunct="1">
                  <a:lnSpc>
                    <a:spcPct val="120000"/>
                  </a:lnSpc>
                  <a:buSzTx/>
                  <a:buFont typeface="Wingdings" panose="05000000000000000000" pitchFamily="2" charset="2"/>
                  <a:buNone/>
                </a:pPr>
                <a:r>
                  <a:rPr lang="zh-CN" altLang="en-US" dirty="0">
                    <a:latin typeface="黑体" panose="02010609060101010101" pitchFamily="49" charset="-122"/>
                  </a:rPr>
                  <a:t>      设取值为            。</a:t>
                </a:r>
              </a:p>
              <a:p>
                <a:pPr marL="571500" indent="-571500" algn="just" eaLnBrk="1" hangingPunct="1">
                  <a:lnSpc>
                    <a:spcPct val="120000"/>
                  </a:lnSpc>
                  <a:buSzTx/>
                  <a:buFont typeface="Wingdings" panose="05000000000000000000" pitchFamily="2" charset="2"/>
                  <a:buNone/>
                </a:pPr>
                <a:r>
                  <a:rPr lang="zh-CN" altLang="en-US" dirty="0">
                    <a:latin typeface="黑体" panose="02010609060101010101" pitchFamily="49" charset="-122"/>
                  </a:rPr>
                  <a:t>   则</a:t>
                </a:r>
                <a:r>
                  <a:rPr lang="en-US" altLang="zh-CN" dirty="0">
                    <a:latin typeface="黑体" panose="02010609060101010101" pitchFamily="49" charset="-122"/>
                  </a:rPr>
                  <a:t>n</a:t>
                </a:r>
                <a:r>
                  <a:rPr lang="zh-CN" altLang="en-US" dirty="0">
                    <a:latin typeface="黑体" panose="02010609060101010101" pitchFamily="49" charset="-122"/>
                  </a:rPr>
                  <a:t>个变元的布尔函数有</a:t>
                </a:r>
              </a:p>
              <a:p>
                <a:pPr marL="571500" indent="-571500" algn="just" eaLnBrk="1" hangingPunct="1">
                  <a:lnSpc>
                    <a:spcPct val="120000"/>
                  </a:lnSpc>
                  <a:buSzTx/>
                  <a:buFont typeface="Wingdings" panose="05000000000000000000" pitchFamily="2" charset="2"/>
                  <a:buChar char="§"/>
                </a:pPr>
                <a:r>
                  <a:rPr lang="en-US" altLang="zh-CN" dirty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endParaRPr lang="zh-CN" altLang="en-US" dirty="0">
                  <a:latin typeface="黑体" panose="02010609060101010101" pitchFamily="49" charset="-122"/>
                </a:endParaRPr>
              </a:p>
              <a:p>
                <a:pPr marL="571500" indent="-571500" algn="just" eaLnBrk="1" hangingPunct="1">
                  <a:lnSpc>
                    <a:spcPct val="120000"/>
                  </a:lnSpc>
                  <a:buSzTx/>
                  <a:buNone/>
                </a:pPr>
                <a:r>
                  <a:rPr lang="zh-CN" altLang="en-US" dirty="0">
                    <a:latin typeface="黑体" panose="02010609060101010101" pitchFamily="49" charset="-122"/>
                  </a:rPr>
                  <a:t>   </a:t>
                </a:r>
                <a:r>
                  <a:rPr lang="en-US" altLang="zh-CN" dirty="0">
                    <a:latin typeface="黑体" panose="02010609060101010101" pitchFamily="49" charset="-12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dirty="0"/>
                  <a:t>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sup>
                    </m:sSup>
                  </m:oMath>
                </a14:m>
                <a:endParaRPr lang="zh-CN" altLang="zh-CN" dirty="0"/>
              </a:p>
              <a:p>
                <a:pPr marL="571500" indent="-571500" algn="just" eaLnBrk="1" hangingPunct="1">
                  <a:lnSpc>
                    <a:spcPct val="120000"/>
                  </a:lnSpc>
                  <a:buSzTx/>
                  <a:buNone/>
                </a:pPr>
                <a:endParaRPr lang="zh-CN" altLang="en-US" dirty="0">
                  <a:latin typeface="黑体" panose="02010609060101010101" pitchFamily="49" charset="-122"/>
                </a:endParaRPr>
              </a:p>
              <a:p>
                <a:pPr marL="571500" indent="-571500" algn="just" eaLnBrk="1" hangingPunct="1">
                  <a:lnSpc>
                    <a:spcPct val="120000"/>
                  </a:lnSpc>
                  <a:buSzTx/>
                  <a:buFont typeface="Wingdings" panose="05000000000000000000" pitchFamily="2" charset="2"/>
                  <a:buNone/>
                </a:pPr>
                <a:r>
                  <a:rPr lang="zh-CN" altLang="en-US" dirty="0">
                    <a:latin typeface="黑体" panose="02010609060101010101" pitchFamily="49" charset="-122"/>
                  </a:rPr>
                  <a:t>   个。         </a:t>
                </a:r>
              </a:p>
            </p:txBody>
          </p:sp>
        </mc:Choice>
        <mc:Fallback xmlns="">
          <p:sp>
            <p:nvSpPr>
              <p:cNvPr id="1034445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8288" y="1501775"/>
                <a:ext cx="8421687" cy="4519613"/>
              </a:xfrm>
              <a:blipFill rotWithShape="0">
                <a:blip r:embed="rId3"/>
                <a:stretch>
                  <a:fillRect l="-1230" t="-943" b="-9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3" name="Rectangle 3"/>
          <p:cNvSpPr>
            <a:spLocks noGrp="1" noChangeArrowheads="1"/>
          </p:cNvSpPr>
          <p:nvPr>
            <p:ph type="title"/>
          </p:nvPr>
        </p:nvSpPr>
        <p:spPr>
          <a:xfrm>
            <a:off x="1258888" y="260350"/>
            <a:ext cx="6386512" cy="882650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基本计数法则</a:t>
            </a: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3567113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44465" name="Object 17"/>
          <p:cNvGraphicFramePr>
            <a:graphicFrameLocks noChangeAspect="1"/>
          </p:cNvGraphicFramePr>
          <p:nvPr/>
        </p:nvGraphicFramePr>
        <p:xfrm>
          <a:off x="7667625" y="2205038"/>
          <a:ext cx="3921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" name="公式" r:id="rId4" imgW="330057" imgH="355446" progId="Equation.3">
                  <p:embed/>
                </p:oleObj>
              </mc:Choice>
              <mc:Fallback>
                <p:oleObj name="公式" r:id="rId4" imgW="330057" imgH="35544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2205038"/>
                        <a:ext cx="39211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Rectangle 24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2" name="Rectangle 33"/>
          <p:cNvSpPr>
            <a:spLocks noChangeArrowheads="1"/>
          </p:cNvSpPr>
          <p:nvPr/>
        </p:nvSpPr>
        <p:spPr bwMode="auto">
          <a:xfrm>
            <a:off x="0" y="33258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3" name="Rectangle 35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344484" name="Group 36"/>
          <p:cNvGrpSpPr>
            <a:grpSpLocks/>
          </p:cNvGrpSpPr>
          <p:nvPr/>
        </p:nvGrpSpPr>
        <p:grpSpPr bwMode="auto">
          <a:xfrm>
            <a:off x="1835150" y="4078286"/>
            <a:ext cx="3673475" cy="1079500"/>
            <a:chOff x="1156" y="2569"/>
            <a:chExt cx="2314" cy="680"/>
          </a:xfrm>
        </p:grpSpPr>
        <p:sp>
          <p:nvSpPr>
            <p:cNvPr id="17425" name="Line 26"/>
            <p:cNvSpPr>
              <a:spLocks noChangeShapeType="1"/>
            </p:cNvSpPr>
            <p:nvPr/>
          </p:nvSpPr>
          <p:spPr bwMode="auto">
            <a:xfrm>
              <a:off x="1156" y="2886"/>
              <a:ext cx="23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Line 27"/>
            <p:cNvSpPr>
              <a:spLocks noChangeShapeType="1"/>
            </p:cNvSpPr>
            <p:nvPr/>
          </p:nvSpPr>
          <p:spPr bwMode="auto">
            <a:xfrm>
              <a:off x="1517" y="2569"/>
              <a:ext cx="2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857332" y="1551434"/>
                <a:ext cx="22929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332" y="1551434"/>
                <a:ext cx="2292935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614899" y="2152959"/>
                <a:ext cx="21139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899" y="2152959"/>
                <a:ext cx="2113976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065865" y="2686209"/>
                <a:ext cx="15829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865" y="2686209"/>
                <a:ext cx="1582934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982DD510-4C40-451F-BEF1-EB42888C04BE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B65F34FA-0F50-494E-9C79-1272FDF5779F}" type="slidenum">
              <a:rPr kumimoji="0" lang="en-US" altLang="zh-CN" sz="1400">
                <a:ea typeface="宋体" panose="02010600030101010101" pitchFamily="2" charset="-122"/>
              </a:rPr>
              <a:pPr/>
              <a:t>12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基本计数法则</a:t>
            </a:r>
          </a:p>
        </p:txBody>
      </p:sp>
      <p:sp>
        <p:nvSpPr>
          <p:cNvPr id="1045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77724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例 </a:t>
            </a:r>
            <a:r>
              <a:rPr lang="en-US" altLang="zh-CN" dirty="0">
                <a:latin typeface="黑体" panose="02010609060101010101" pitchFamily="49" charset="-122"/>
              </a:rPr>
              <a:t>1.6                </a:t>
            </a:r>
            <a:r>
              <a:rPr lang="zh-CN" altLang="en-US" dirty="0">
                <a:latin typeface="黑体" panose="02010609060101010101" pitchFamily="49" charset="-122"/>
              </a:rPr>
              <a:t>，求能整除</a:t>
            </a:r>
            <a:r>
              <a:rPr lang="en-US" altLang="zh-CN" dirty="0">
                <a:latin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</a:rPr>
              <a:t>的正整数的个数。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</a:rPr>
              <a:t>  解 能整除</a:t>
            </a:r>
            <a:r>
              <a:rPr lang="en-US" altLang="zh-CN" dirty="0">
                <a:latin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</a:rPr>
              <a:t>的正整数可以写为如下形式：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</a:rPr>
              <a:t>  故能整除</a:t>
            </a:r>
            <a:r>
              <a:rPr lang="en-US" altLang="zh-CN" dirty="0">
                <a:latin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</a:rPr>
              <a:t>的正整数的个数为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</a:rPr>
              <a:t>       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33258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63" name="Object 4"/>
          <p:cNvGraphicFramePr>
            <a:graphicFrameLocks noChangeAspect="1"/>
          </p:cNvGraphicFramePr>
          <p:nvPr/>
        </p:nvGraphicFramePr>
        <p:xfrm>
          <a:off x="2124075" y="1476375"/>
          <a:ext cx="26257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8" name="公式" r:id="rId3" imgW="1104900" imgH="203200" progId="Equation.3">
                  <p:embed/>
                </p:oleObj>
              </mc:Choice>
              <mc:Fallback>
                <p:oleObj name="公式" r:id="rId3" imgW="11049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476375"/>
                        <a:ext cx="26257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0" y="33035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56070" name="Object 6"/>
          <p:cNvGraphicFramePr>
            <a:graphicFrameLocks noChangeAspect="1"/>
          </p:cNvGraphicFramePr>
          <p:nvPr/>
        </p:nvGraphicFramePr>
        <p:xfrm>
          <a:off x="1187450" y="3213100"/>
          <a:ext cx="69135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9" name="公式" r:id="rId5" imgW="3086100" imgH="254000" progId="Equation.3">
                  <p:embed/>
                </p:oleObj>
              </mc:Choice>
              <mc:Fallback>
                <p:oleObj name="公式" r:id="rId5" imgW="30861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213100"/>
                        <a:ext cx="691356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0" y="33416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56072" name="Object 8"/>
          <p:cNvGraphicFramePr>
            <a:graphicFrameLocks noChangeAspect="1"/>
          </p:cNvGraphicFramePr>
          <p:nvPr/>
        </p:nvGraphicFramePr>
        <p:xfrm>
          <a:off x="2916238" y="4508500"/>
          <a:ext cx="20161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0" name="公式" r:id="rId7" imgW="863225" imgH="177723" progId="Equation.3">
                  <p:embed/>
                </p:oleObj>
              </mc:Choice>
              <mc:Fallback>
                <p:oleObj name="公式" r:id="rId7" imgW="863225" imgH="17772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508500"/>
                        <a:ext cx="20161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F44DA4C5-0BE2-4AA0-87C9-5FDDA858A8A7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8085424F-C00C-45E4-A845-F61A1BDF67AA}" type="slidenum">
              <a:rPr kumimoji="0" lang="en-US" altLang="zh-CN" sz="1400">
                <a:ea typeface="宋体" panose="02010600030101010101" pitchFamily="2" charset="-122"/>
              </a:rPr>
              <a:pPr/>
              <a:t>13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345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340768"/>
            <a:ext cx="8893175" cy="4608512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 dirty="0">
                <a:latin typeface="黑体" panose="02010609060101010101" pitchFamily="49" charset="-122"/>
              </a:rPr>
              <a:t>例</a:t>
            </a:r>
            <a:r>
              <a:rPr lang="en-US" altLang="zh-CN" dirty="0">
                <a:latin typeface="黑体" panose="02010609060101010101" pitchFamily="49" charset="-122"/>
              </a:rPr>
              <a:t>1.7 </a:t>
            </a:r>
            <a:r>
              <a:rPr lang="zh-CN" altLang="en-US" dirty="0">
                <a:latin typeface="黑体" panose="02010609060101010101" pitchFamily="49" charset="-122"/>
              </a:rPr>
              <a:t>求从</a:t>
            </a:r>
            <a:r>
              <a:rPr lang="en-US" altLang="zh-CN" dirty="0" err="1">
                <a:latin typeface="黑体" panose="02010609060101010101" pitchFamily="49" charset="-122"/>
              </a:rPr>
              <a:t>a,b,c,d,e</a:t>
            </a:r>
            <a:r>
              <a:rPr lang="zh-CN" altLang="en-US" dirty="0">
                <a:latin typeface="黑体" panose="02010609060101010101" pitchFamily="49" charset="-122"/>
              </a:rPr>
              <a:t>这</a:t>
            </a:r>
            <a:r>
              <a:rPr lang="en-US" altLang="zh-CN" dirty="0">
                <a:latin typeface="黑体" panose="02010609060101010101" pitchFamily="49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</a:rPr>
              <a:t>个字母中取</a:t>
            </a:r>
            <a:r>
              <a:rPr lang="en-US" altLang="zh-CN" dirty="0">
                <a:latin typeface="黑体" panose="02010609060101010101" pitchFamily="49" charset="-122"/>
              </a:rPr>
              <a:t>6</a:t>
            </a:r>
            <a:r>
              <a:rPr lang="zh-CN" altLang="en-US" dirty="0">
                <a:latin typeface="黑体" panose="02010609060101010101" pitchFamily="49" charset="-122"/>
              </a:rPr>
              <a:t>个所组成的字符串个数。要求</a:t>
            </a:r>
            <a:r>
              <a:rPr lang="en-US" altLang="zh-CN" dirty="0">
                <a:latin typeface="黑体" panose="02010609060101010101" pitchFamily="49" charset="-122"/>
              </a:rPr>
              <a:t>(1)</a:t>
            </a:r>
            <a:r>
              <a:rPr lang="zh-CN" altLang="en-US" dirty="0">
                <a:latin typeface="黑体" panose="02010609060101010101" pitchFamily="49" charset="-122"/>
              </a:rPr>
              <a:t>第</a:t>
            </a:r>
            <a:r>
              <a:rPr lang="en-US" altLang="zh-CN" dirty="0">
                <a:latin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</a:rPr>
              <a:t>个和第</a:t>
            </a:r>
            <a:r>
              <a:rPr lang="en-US" altLang="zh-CN" dirty="0">
                <a:latin typeface="黑体" panose="02010609060101010101" pitchFamily="49" charset="-122"/>
              </a:rPr>
              <a:t>6</a:t>
            </a:r>
            <a:r>
              <a:rPr lang="zh-CN" altLang="en-US" dirty="0">
                <a:latin typeface="黑体" panose="02010609060101010101" pitchFamily="49" charset="-122"/>
              </a:rPr>
              <a:t>个字符必为子音字符；</a:t>
            </a:r>
            <a:r>
              <a:rPr lang="en-US" altLang="zh-CN" dirty="0">
                <a:latin typeface="黑体" panose="02010609060101010101" pitchFamily="49" charset="-122"/>
              </a:rPr>
              <a:t>(2)</a:t>
            </a:r>
            <a:r>
              <a:rPr lang="zh-CN" altLang="en-US" dirty="0">
                <a:latin typeface="黑体" panose="02010609060101010101" pitchFamily="49" charset="-122"/>
              </a:rPr>
              <a:t>每一字符串必有两个母音字符，且两个母音字母不相邻；</a:t>
            </a:r>
            <a:r>
              <a:rPr lang="en-US" altLang="zh-CN" dirty="0">
                <a:latin typeface="黑体" panose="02010609060101010101" pitchFamily="49" charset="-122"/>
              </a:rPr>
              <a:t>(3) </a:t>
            </a:r>
            <a:r>
              <a:rPr lang="zh-CN" altLang="en-US" dirty="0">
                <a:latin typeface="黑体" panose="02010609060101010101" pitchFamily="49" charset="-122"/>
              </a:rPr>
              <a:t>相邻的两个子音字符必不相同。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</a:rPr>
              <a:t>   解 符合要求的字符串有以下几种模式：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</a:rPr>
              <a:t>      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 dirty="0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</a:rPr>
              <a:t>   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</a:rPr>
              <a:t>   所求的字符串个数为：             个。 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1187450" y="26035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基本计数法则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3567113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45482" name="Object 10"/>
          <p:cNvGraphicFramePr>
            <a:graphicFrameLocks noChangeAspect="1"/>
          </p:cNvGraphicFramePr>
          <p:nvPr/>
        </p:nvGraphicFramePr>
        <p:xfrm>
          <a:off x="2268538" y="3933825"/>
          <a:ext cx="1855787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9" name="公式" r:id="rId3" imgW="1866900" imgH="279400" progId="Equation.3">
                  <p:embed/>
                </p:oleObj>
              </mc:Choice>
              <mc:Fallback>
                <p:oleObj name="公式" r:id="rId3" imgW="1866900" imgH="279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933825"/>
                        <a:ext cx="1855787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Rectangle 13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45484" name="Object 12"/>
          <p:cNvGraphicFramePr>
            <a:graphicFrameLocks noChangeAspect="1"/>
          </p:cNvGraphicFramePr>
          <p:nvPr/>
        </p:nvGraphicFramePr>
        <p:xfrm>
          <a:off x="2268538" y="4437063"/>
          <a:ext cx="1858962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0" name="公式" r:id="rId5" imgW="1866900" imgH="279400" progId="Equation.3">
                  <p:embed/>
                </p:oleObj>
              </mc:Choice>
              <mc:Fallback>
                <p:oleObj name="公式" r:id="rId5" imgW="1866900" imgH="279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437063"/>
                        <a:ext cx="1858962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Rectangle 15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45486" name="Object 14"/>
          <p:cNvGraphicFramePr>
            <a:graphicFrameLocks noChangeAspect="1"/>
          </p:cNvGraphicFramePr>
          <p:nvPr/>
        </p:nvGraphicFramePr>
        <p:xfrm>
          <a:off x="2268538" y="4868863"/>
          <a:ext cx="1858962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1" name="公式" r:id="rId7" imgW="1866900" imgH="279400" progId="Equation.3">
                  <p:embed/>
                </p:oleObj>
              </mc:Choice>
              <mc:Fallback>
                <p:oleObj name="公式" r:id="rId7" imgW="1866900" imgH="279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868863"/>
                        <a:ext cx="1858962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Rectangle 17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45488" name="Object 16"/>
          <p:cNvGraphicFramePr>
            <a:graphicFrameLocks noChangeAspect="1"/>
          </p:cNvGraphicFramePr>
          <p:nvPr/>
        </p:nvGraphicFramePr>
        <p:xfrm>
          <a:off x="4284663" y="5300663"/>
          <a:ext cx="23431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2" name="公式" r:id="rId9" imgW="2349500" imgH="368300" progId="Equation.3">
                  <p:embed/>
                </p:oleObj>
              </mc:Choice>
              <mc:Fallback>
                <p:oleObj name="公式" r:id="rId9" imgW="2349500" imgH="368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300663"/>
                        <a:ext cx="23431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DFE2AA3E-A0CD-4CD7-AD56-9E96352C6398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E14EF6D8-A848-46B5-A728-56CE9A687599}" type="slidenum">
              <a:rPr kumimoji="0" lang="en-US" altLang="zh-CN" sz="1400">
                <a:ea typeface="宋体" panose="02010600030101010101" pitchFamily="2" charset="-122"/>
              </a:rPr>
              <a:pPr/>
              <a:t>14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346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21688" cy="4800600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>
                <a:latin typeface="黑体" panose="02010609060101010101" pitchFamily="49" charset="-122"/>
              </a:rPr>
              <a:t>例 设某地的街道把城市分割成矩形方格，每个方格叫做它的块。某甲从家中出发上班，向东要走过</a:t>
            </a:r>
            <a:r>
              <a:rPr lang="en-US" altLang="zh-CN">
                <a:latin typeface="黑体" panose="02010609060101010101" pitchFamily="49" charset="-122"/>
              </a:rPr>
              <a:t>m</a:t>
            </a:r>
            <a:r>
              <a:rPr lang="zh-CN" altLang="en-US">
                <a:latin typeface="黑体" panose="02010609060101010101" pitchFamily="49" charset="-122"/>
              </a:rPr>
              <a:t>块，向北要走过</a:t>
            </a:r>
            <a:r>
              <a:rPr lang="en-US" altLang="zh-CN">
                <a:latin typeface="黑体" panose="02010609060101010101" pitchFamily="49" charset="-122"/>
              </a:rPr>
              <a:t>n</a:t>
            </a:r>
            <a:r>
              <a:rPr lang="zh-CN" altLang="en-US">
                <a:latin typeface="黑体" panose="02010609060101010101" pitchFamily="49" charset="-122"/>
              </a:rPr>
              <a:t>块，问某甲上班的路径有多少条？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解 问题可划为求右图从点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</a:t>
            </a:r>
            <a:r>
              <a:rPr lang="en-US" altLang="zh-CN">
                <a:latin typeface="黑体" panose="02010609060101010101" pitchFamily="49" charset="-122"/>
              </a:rPr>
              <a:t>(0,0)</a:t>
            </a:r>
            <a:r>
              <a:rPr lang="zh-CN" altLang="en-US">
                <a:latin typeface="黑体" panose="02010609060101010101" pitchFamily="49" charset="-122"/>
              </a:rPr>
              <a:t>到</a:t>
            </a:r>
            <a:r>
              <a:rPr lang="en-US" altLang="zh-CN">
                <a:latin typeface="黑体" panose="02010609060101010101" pitchFamily="49" charset="-122"/>
              </a:rPr>
              <a:t>(m,n)</a:t>
            </a:r>
            <a:r>
              <a:rPr lang="zh-CN" altLang="en-US">
                <a:latin typeface="黑体" panose="02010609060101010101" pitchFamily="49" charset="-122"/>
              </a:rPr>
              <a:t>的路径数</a:t>
            </a:r>
            <a:r>
              <a:rPr lang="en-US" altLang="zh-CN">
                <a:latin typeface="黑体" panose="02010609060101010101" pitchFamily="49" charset="-122"/>
              </a:rPr>
              <a:t>: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en-US" altLang="zh-CN">
                <a:latin typeface="黑体" panose="02010609060101010101" pitchFamily="49" charset="-122"/>
              </a:rPr>
              <a:t>   </a:t>
            </a:r>
            <a:r>
              <a:rPr lang="zh-CN" altLang="en-US">
                <a:latin typeface="黑体" panose="02010609060101010101" pitchFamily="49" charset="-122"/>
              </a:rPr>
              <a:t>每一条从点到的路径与一个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由</a:t>
            </a:r>
            <a:r>
              <a:rPr lang="en-US" altLang="zh-CN">
                <a:latin typeface="黑体" panose="02010609060101010101" pitchFamily="49" charset="-122"/>
              </a:rPr>
              <a:t>m</a:t>
            </a:r>
            <a:r>
              <a:rPr lang="zh-CN" altLang="en-US">
                <a:latin typeface="黑体" panose="02010609060101010101" pitchFamily="49" charset="-122"/>
              </a:rPr>
              <a:t>个</a:t>
            </a:r>
            <a:r>
              <a:rPr lang="en-US" altLang="zh-CN">
                <a:latin typeface="黑体" panose="02010609060101010101" pitchFamily="49" charset="-122"/>
              </a:rPr>
              <a:t>x</a:t>
            </a:r>
            <a:r>
              <a:rPr lang="zh-CN" altLang="en-US">
                <a:latin typeface="黑体" panose="02010609060101010101" pitchFamily="49" charset="-122"/>
              </a:rPr>
              <a:t>和</a:t>
            </a:r>
            <a:r>
              <a:rPr lang="en-US" altLang="zh-CN">
                <a:latin typeface="黑体" panose="02010609060101010101" pitchFamily="49" charset="-122"/>
              </a:rPr>
              <a:t>n</a:t>
            </a:r>
            <a:r>
              <a:rPr lang="zh-CN" altLang="en-US">
                <a:latin typeface="黑体" panose="02010609060101010101" pitchFamily="49" charset="-122"/>
              </a:rPr>
              <a:t>个</a:t>
            </a:r>
            <a:r>
              <a:rPr lang="en-US" altLang="zh-CN">
                <a:latin typeface="黑体" panose="02010609060101010101" pitchFamily="49" charset="-122"/>
              </a:rPr>
              <a:t>y</a:t>
            </a:r>
            <a:r>
              <a:rPr lang="zh-CN" altLang="en-US">
                <a:latin typeface="黑体" panose="02010609060101010101" pitchFamily="49" charset="-122"/>
              </a:rPr>
              <a:t>的排列相对应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所求路</a:t>
            </a:r>
            <a:r>
              <a:rPr lang="zh-CN" altLang="en-US">
                <a:latin typeface="宋体" panose="02010600030101010101" pitchFamily="2" charset="-122"/>
              </a:rPr>
              <a:t>径数为：</a:t>
            </a:r>
            <a:r>
              <a:rPr lang="zh-CN" altLang="en-US">
                <a:latin typeface="黑体" panose="02010609060101010101" pitchFamily="49" charset="-122"/>
                <a:ea typeface="宋体" panose="02010600030101010101" pitchFamily="2" charset="-122"/>
              </a:rPr>
              <a:t> 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>
              <a:latin typeface="黑体" panose="02010609060101010101" pitchFamily="49" charset="-122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6386512" cy="882650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</a:rPr>
              <a:t>1.2 </a:t>
            </a:r>
            <a:r>
              <a:rPr lang="zh-CN" altLang="en-US">
                <a:latin typeface="黑体" panose="02010609060101010101" pitchFamily="49" charset="-122"/>
              </a:rPr>
              <a:t>一一对应</a:t>
            </a:r>
            <a:endParaRPr lang="zh-CN" altLang="en-US"/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8" name="Rectangle 6"/>
          <p:cNvSpPr>
            <a:spLocks noChangeArrowheads="1"/>
          </p:cNvSpPr>
          <p:nvPr/>
        </p:nvSpPr>
        <p:spPr bwMode="auto">
          <a:xfrm>
            <a:off x="3567113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9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2" name="Rectangle 13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346533" name="Group 37"/>
          <p:cNvGrpSpPr>
            <a:grpSpLocks/>
          </p:cNvGrpSpPr>
          <p:nvPr/>
        </p:nvGrpSpPr>
        <p:grpSpPr bwMode="auto">
          <a:xfrm>
            <a:off x="5467672" y="2996952"/>
            <a:ext cx="3352800" cy="2819400"/>
            <a:chOff x="3168" y="2112"/>
            <a:chExt cx="2112" cy="1776"/>
          </a:xfrm>
        </p:grpSpPr>
        <p:sp>
          <p:nvSpPr>
            <p:cNvPr id="20496" name="Text Box 31"/>
            <p:cNvSpPr txBox="1">
              <a:spLocks noChangeArrowheads="1"/>
            </p:cNvSpPr>
            <p:nvPr/>
          </p:nvSpPr>
          <p:spPr bwMode="auto">
            <a:xfrm>
              <a:off x="3168" y="3600"/>
              <a:ext cx="720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9pPr>
            </a:lstStyle>
            <a:p>
              <a:pPr algn="just"/>
              <a:r>
                <a:rPr kumimoji="0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0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0,0</a:t>
              </a:r>
              <a:r>
                <a:rPr kumimoji="0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</a:p>
          </p:txBody>
        </p:sp>
        <p:sp>
          <p:nvSpPr>
            <p:cNvPr id="20497" name="Text Box 32"/>
            <p:cNvSpPr txBox="1">
              <a:spLocks noChangeArrowheads="1"/>
            </p:cNvSpPr>
            <p:nvPr/>
          </p:nvSpPr>
          <p:spPr bwMode="auto">
            <a:xfrm>
              <a:off x="4560" y="2448"/>
              <a:ext cx="720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9pPr>
            </a:lstStyle>
            <a:p>
              <a:pPr algn="just"/>
              <a:r>
                <a:rPr kumimoji="0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0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m,n</a:t>
              </a:r>
              <a:r>
                <a:rPr kumimoji="0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</a:p>
          </p:txBody>
        </p:sp>
        <p:sp>
          <p:nvSpPr>
            <p:cNvPr id="20498" name="Text Box 33"/>
            <p:cNvSpPr txBox="1">
              <a:spLocks noChangeArrowheads="1"/>
            </p:cNvSpPr>
            <p:nvPr/>
          </p:nvSpPr>
          <p:spPr bwMode="auto">
            <a:xfrm>
              <a:off x="5136" y="3456"/>
              <a:ext cx="144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9pPr>
            </a:lstStyle>
            <a:p>
              <a:pPr algn="just"/>
              <a:r>
                <a:rPr kumimoji="0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20499" name="Text Box 34"/>
            <p:cNvSpPr txBox="1">
              <a:spLocks noChangeArrowheads="1"/>
            </p:cNvSpPr>
            <p:nvPr/>
          </p:nvSpPr>
          <p:spPr bwMode="auto">
            <a:xfrm>
              <a:off x="3504" y="2112"/>
              <a:ext cx="192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9pPr>
            </a:lstStyle>
            <a:p>
              <a:pPr algn="just"/>
              <a:r>
                <a:rPr kumimoji="0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grpSp>
          <p:nvGrpSpPr>
            <p:cNvPr id="20500" name="Group 36"/>
            <p:cNvGrpSpPr>
              <a:grpSpLocks/>
            </p:cNvGrpSpPr>
            <p:nvPr/>
          </p:nvGrpSpPr>
          <p:grpSpPr bwMode="auto">
            <a:xfrm>
              <a:off x="3648" y="2208"/>
              <a:ext cx="1440" cy="1402"/>
              <a:chOff x="3748" y="2361"/>
              <a:chExt cx="1237" cy="1156"/>
            </a:xfrm>
          </p:grpSpPr>
          <p:sp>
            <p:nvSpPr>
              <p:cNvPr id="20501" name="Line 17"/>
              <p:cNvSpPr>
                <a:spLocks noChangeShapeType="1"/>
              </p:cNvSpPr>
              <p:nvPr/>
            </p:nvSpPr>
            <p:spPr bwMode="auto">
              <a:xfrm>
                <a:off x="4632" y="2718"/>
                <a:ext cx="0" cy="78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502" name="Group 35"/>
              <p:cNvGrpSpPr>
                <a:grpSpLocks/>
              </p:cNvGrpSpPr>
              <p:nvPr/>
            </p:nvGrpSpPr>
            <p:grpSpPr bwMode="auto">
              <a:xfrm>
                <a:off x="3748" y="2361"/>
                <a:ext cx="1237" cy="1156"/>
                <a:chOff x="3748" y="2361"/>
                <a:chExt cx="1237" cy="1156"/>
              </a:xfrm>
            </p:grpSpPr>
            <p:sp>
              <p:nvSpPr>
                <p:cNvPr id="20503" name="Line 21"/>
                <p:cNvSpPr>
                  <a:spLocks noChangeShapeType="1"/>
                </p:cNvSpPr>
                <p:nvPr/>
              </p:nvSpPr>
              <p:spPr bwMode="auto">
                <a:xfrm>
                  <a:off x="3755" y="3509"/>
                  <a:ext cx="123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748" y="2361"/>
                  <a:ext cx="0" cy="114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5" name="Line 23"/>
                <p:cNvSpPr>
                  <a:spLocks noChangeShapeType="1"/>
                </p:cNvSpPr>
                <p:nvPr/>
              </p:nvSpPr>
              <p:spPr bwMode="auto">
                <a:xfrm>
                  <a:off x="3748" y="3327"/>
                  <a:ext cx="86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6" name="Line 24"/>
                <p:cNvSpPr>
                  <a:spLocks noChangeShapeType="1"/>
                </p:cNvSpPr>
                <p:nvPr/>
              </p:nvSpPr>
              <p:spPr bwMode="auto">
                <a:xfrm>
                  <a:off x="3755" y="3134"/>
                  <a:ext cx="85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7" name="Line 25"/>
                <p:cNvSpPr>
                  <a:spLocks noChangeShapeType="1"/>
                </p:cNvSpPr>
                <p:nvPr/>
              </p:nvSpPr>
              <p:spPr bwMode="auto">
                <a:xfrm>
                  <a:off x="3755" y="2923"/>
                  <a:ext cx="85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8" name="Line 26"/>
                <p:cNvSpPr>
                  <a:spLocks noChangeShapeType="1"/>
                </p:cNvSpPr>
                <p:nvPr/>
              </p:nvSpPr>
              <p:spPr bwMode="auto">
                <a:xfrm>
                  <a:off x="3755" y="2721"/>
                  <a:ext cx="883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9" name="Line 27"/>
                <p:cNvSpPr>
                  <a:spLocks noChangeShapeType="1"/>
                </p:cNvSpPr>
                <p:nvPr/>
              </p:nvSpPr>
              <p:spPr bwMode="auto">
                <a:xfrm>
                  <a:off x="3918" y="2730"/>
                  <a:ext cx="0" cy="78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10" name="Line 28"/>
                <p:cNvSpPr>
                  <a:spLocks noChangeShapeType="1"/>
                </p:cNvSpPr>
                <p:nvPr/>
              </p:nvSpPr>
              <p:spPr bwMode="auto">
                <a:xfrm>
                  <a:off x="4080" y="2723"/>
                  <a:ext cx="0" cy="78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11" name="Line 29"/>
                <p:cNvSpPr>
                  <a:spLocks noChangeShapeType="1"/>
                </p:cNvSpPr>
                <p:nvPr/>
              </p:nvSpPr>
              <p:spPr bwMode="auto">
                <a:xfrm>
                  <a:off x="4272" y="2736"/>
                  <a:ext cx="0" cy="78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12" name="Line 30"/>
                <p:cNvSpPr>
                  <a:spLocks noChangeShapeType="1"/>
                </p:cNvSpPr>
                <p:nvPr/>
              </p:nvSpPr>
              <p:spPr bwMode="auto">
                <a:xfrm>
                  <a:off x="4464" y="2736"/>
                  <a:ext cx="0" cy="78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0494" name="Rectangle 39"/>
          <p:cNvSpPr>
            <a:spLocks noChangeArrowheads="1"/>
          </p:cNvSpPr>
          <p:nvPr/>
        </p:nvSpPr>
        <p:spPr bwMode="auto">
          <a:xfrm>
            <a:off x="41910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46534" name="Object 38"/>
          <p:cNvGraphicFramePr>
            <a:graphicFrameLocks noChangeAspect="1"/>
          </p:cNvGraphicFramePr>
          <p:nvPr/>
        </p:nvGraphicFramePr>
        <p:xfrm>
          <a:off x="3276600" y="5300663"/>
          <a:ext cx="17907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3" name="公式" r:id="rId3" imgW="1790700" imgH="368300" progId="Equation.3">
                  <p:embed/>
                </p:oleObj>
              </mc:Choice>
              <mc:Fallback>
                <p:oleObj name="公式" r:id="rId3" imgW="1790700" imgH="3683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00663"/>
                        <a:ext cx="179070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0A2A71C7-F6BF-4532-8554-48A20A1DE2F6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4309A3D8-3B3F-4287-8DAC-7CE98DB6E271}" type="slidenum">
              <a:rPr kumimoji="0" lang="en-US" altLang="zh-CN" sz="1400">
                <a:ea typeface="宋体" panose="02010600030101010101" pitchFamily="2" charset="-122"/>
              </a:rPr>
              <a:pPr/>
              <a:t>15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347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806950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 dirty="0">
                <a:latin typeface="黑体" panose="02010609060101010101" pitchFamily="49" charset="-122"/>
              </a:rPr>
              <a:t>定理（</a:t>
            </a:r>
            <a:r>
              <a:rPr lang="en-US" altLang="zh-CN" dirty="0">
                <a:latin typeface="Times New Roman" panose="02020603050405020304" pitchFamily="18" charset="0"/>
              </a:rPr>
              <a:t>Cayley</a:t>
            </a:r>
            <a:r>
              <a:rPr lang="zh-CN" altLang="en-US" dirty="0">
                <a:latin typeface="黑体" panose="02010609060101010101" pitchFamily="49" charset="-122"/>
              </a:rPr>
              <a:t>）</a:t>
            </a:r>
            <a:r>
              <a:rPr lang="en-US" altLang="zh-CN" dirty="0">
                <a:latin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</a:rPr>
              <a:t>个有标号的顶点的树的数目等于     。 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 dirty="0">
                <a:latin typeface="黑体" panose="02010609060101010101" pitchFamily="49" charset="-122"/>
              </a:rPr>
              <a:t>例</a:t>
            </a:r>
            <a:r>
              <a:rPr lang="en-US" altLang="zh-CN" dirty="0">
                <a:latin typeface="黑体" panose="02010609060101010101" pitchFamily="49" charset="-122"/>
              </a:rPr>
              <a:t>1.12 </a:t>
            </a:r>
            <a:r>
              <a:rPr lang="zh-CN" altLang="en-US" dirty="0">
                <a:latin typeface="黑体" panose="02010609060101010101" pitchFamily="49" charset="-122"/>
              </a:rPr>
              <a:t>给定下列树 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 dirty="0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 dirty="0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 dirty="0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 dirty="0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</a:rPr>
              <a:t>   可得序列</a:t>
            </a:r>
            <a:r>
              <a:rPr lang="en-US" altLang="zh-CN" dirty="0">
                <a:latin typeface="黑体" panose="02010609060101010101" pitchFamily="49" charset="-122"/>
              </a:rPr>
              <a:t>: 3,1,5,5,1</a:t>
            </a:r>
            <a:r>
              <a:rPr lang="zh-CN" altLang="en-US" dirty="0">
                <a:latin typeface="黑体" panose="02010609060101010101" pitchFamily="49" charset="-122"/>
              </a:rPr>
              <a:t>。反之从序列</a:t>
            </a:r>
            <a:r>
              <a:rPr lang="en-US" altLang="zh-CN" dirty="0">
                <a:latin typeface="黑体" panose="02010609060101010101" pitchFamily="49" charset="-122"/>
              </a:rPr>
              <a:t>3,1,5,5,1</a:t>
            </a:r>
            <a:r>
              <a:rPr lang="zh-CN" altLang="en-US" dirty="0">
                <a:latin typeface="黑体" panose="02010609060101010101" pitchFamily="49" charset="-122"/>
              </a:rPr>
              <a:t>也可以构造出上述树。 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</a:rPr>
              <a:t>1.2 </a:t>
            </a:r>
            <a:r>
              <a:rPr lang="zh-CN" altLang="en-US">
                <a:latin typeface="黑体" panose="02010609060101010101" pitchFamily="49" charset="-122"/>
              </a:rPr>
              <a:t>一一对应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2" name="Rectangle 6"/>
          <p:cNvSpPr>
            <a:spLocks noChangeArrowheads="1"/>
          </p:cNvSpPr>
          <p:nvPr/>
        </p:nvSpPr>
        <p:spPr bwMode="auto">
          <a:xfrm>
            <a:off x="3567113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3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5" name="Rectangle 13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6" name="Rectangle 16"/>
          <p:cNvSpPr>
            <a:spLocks noChangeArrowheads="1"/>
          </p:cNvSpPr>
          <p:nvPr/>
        </p:nvSpPr>
        <p:spPr bwMode="auto">
          <a:xfrm>
            <a:off x="44243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17" name="Object 15"/>
          <p:cNvGraphicFramePr>
            <a:graphicFrameLocks noChangeAspect="1"/>
          </p:cNvGraphicFramePr>
          <p:nvPr/>
        </p:nvGraphicFramePr>
        <p:xfrm>
          <a:off x="1470025" y="1989138"/>
          <a:ext cx="5524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0" name="公式" r:id="rId3" imgW="545863" imgH="368140" progId="Equation.3">
                  <p:embed/>
                </p:oleObj>
              </mc:Choice>
              <mc:Fallback>
                <p:oleObj name="公式" r:id="rId3" imgW="545863" imgH="3681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1989138"/>
                        <a:ext cx="5524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7580" name="Group 60"/>
          <p:cNvGrpSpPr>
            <a:grpSpLocks/>
          </p:cNvGrpSpPr>
          <p:nvPr/>
        </p:nvGrpSpPr>
        <p:grpSpPr bwMode="auto">
          <a:xfrm>
            <a:off x="1835150" y="3068638"/>
            <a:ext cx="4346575" cy="1665287"/>
            <a:chOff x="1056" y="2080"/>
            <a:chExt cx="2738" cy="1049"/>
          </a:xfrm>
        </p:grpSpPr>
        <p:sp>
          <p:nvSpPr>
            <p:cNvPr id="21519" name="Text Box 31"/>
            <p:cNvSpPr txBox="1">
              <a:spLocks noChangeArrowheads="1"/>
            </p:cNvSpPr>
            <p:nvPr/>
          </p:nvSpPr>
          <p:spPr bwMode="auto">
            <a:xfrm>
              <a:off x="1056" y="2784"/>
              <a:ext cx="125" cy="2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9pPr>
            </a:lstStyle>
            <a:p>
              <a:pPr algn="just"/>
              <a:r>
                <a:rPr kumimoji="0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1520" name="Text Box 32"/>
            <p:cNvSpPr txBox="1">
              <a:spLocks noChangeArrowheads="1"/>
            </p:cNvSpPr>
            <p:nvPr/>
          </p:nvSpPr>
          <p:spPr bwMode="auto">
            <a:xfrm>
              <a:off x="1752" y="2080"/>
              <a:ext cx="185" cy="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9pPr>
            </a:lstStyle>
            <a:p>
              <a:pPr algn="just"/>
              <a:r>
                <a:rPr kumimoji="0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1521" name="Text Box 33"/>
            <p:cNvSpPr txBox="1">
              <a:spLocks noChangeArrowheads="1"/>
            </p:cNvSpPr>
            <p:nvPr/>
          </p:nvSpPr>
          <p:spPr bwMode="auto">
            <a:xfrm>
              <a:off x="2690" y="2080"/>
              <a:ext cx="180" cy="2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9pPr>
            </a:lstStyle>
            <a:p>
              <a:pPr algn="just"/>
              <a:r>
                <a:rPr kumimoji="0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1522" name="Text Box 35"/>
            <p:cNvSpPr txBox="1">
              <a:spLocks noChangeArrowheads="1"/>
            </p:cNvSpPr>
            <p:nvPr/>
          </p:nvSpPr>
          <p:spPr bwMode="auto">
            <a:xfrm>
              <a:off x="2854" y="2937"/>
              <a:ext cx="144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9pPr>
            </a:lstStyle>
            <a:p>
              <a:pPr algn="just"/>
              <a:r>
                <a:rPr kumimoji="0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1523" name="Text Box 36"/>
            <p:cNvSpPr txBox="1">
              <a:spLocks noChangeArrowheads="1"/>
            </p:cNvSpPr>
            <p:nvPr/>
          </p:nvSpPr>
          <p:spPr bwMode="auto">
            <a:xfrm>
              <a:off x="3621" y="2845"/>
              <a:ext cx="173" cy="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9pPr>
            </a:lstStyle>
            <a:p>
              <a:pPr algn="just"/>
              <a:r>
                <a:rPr kumimoji="0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grpSp>
          <p:nvGrpSpPr>
            <p:cNvPr id="21524" name="Group 57"/>
            <p:cNvGrpSpPr>
              <a:grpSpLocks/>
            </p:cNvGrpSpPr>
            <p:nvPr/>
          </p:nvGrpSpPr>
          <p:grpSpPr bwMode="auto">
            <a:xfrm>
              <a:off x="1200" y="2304"/>
              <a:ext cx="2400" cy="720"/>
              <a:chOff x="1200" y="2304"/>
              <a:chExt cx="2400" cy="720"/>
            </a:xfrm>
          </p:grpSpPr>
          <p:sp>
            <p:nvSpPr>
              <p:cNvPr id="21527" name="Oval 40"/>
              <p:cNvSpPr>
                <a:spLocks noChangeArrowheads="1"/>
              </p:cNvSpPr>
              <p:nvPr/>
            </p:nvSpPr>
            <p:spPr bwMode="auto">
              <a:xfrm>
                <a:off x="1200" y="278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0">
                <a:solidFill>
                  <a:srgbClr val="002BB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28" name="Oval 41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0">
                <a:solidFill>
                  <a:srgbClr val="002BB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29" name="Oval 42"/>
              <p:cNvSpPr>
                <a:spLocks noChangeArrowheads="1"/>
              </p:cNvSpPr>
              <p:nvPr/>
            </p:nvSpPr>
            <p:spPr bwMode="auto">
              <a:xfrm>
                <a:off x="2160" y="278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0">
                <a:solidFill>
                  <a:srgbClr val="002BB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30" name="Oval 43"/>
              <p:cNvSpPr>
                <a:spLocks noChangeArrowheads="1"/>
              </p:cNvSpPr>
              <p:nvPr/>
            </p:nvSpPr>
            <p:spPr bwMode="auto">
              <a:xfrm>
                <a:off x="268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0">
                <a:solidFill>
                  <a:srgbClr val="002BB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31" name="Oval 44"/>
              <p:cNvSpPr>
                <a:spLocks noChangeArrowheads="1"/>
              </p:cNvSpPr>
              <p:nvPr/>
            </p:nvSpPr>
            <p:spPr bwMode="auto">
              <a:xfrm>
                <a:off x="2880" y="283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0">
                <a:solidFill>
                  <a:srgbClr val="002BB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32" name="Oval 45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0">
                <a:solidFill>
                  <a:srgbClr val="002BB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33" name="Oval 46"/>
              <p:cNvSpPr>
                <a:spLocks noChangeArrowheads="1"/>
              </p:cNvSpPr>
              <p:nvPr/>
            </p:nvSpPr>
            <p:spPr bwMode="auto">
              <a:xfrm>
                <a:off x="3504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0">
                <a:solidFill>
                  <a:srgbClr val="002BB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34" name="Line 47"/>
              <p:cNvSpPr>
                <a:spLocks noChangeShapeType="1"/>
              </p:cNvSpPr>
              <p:nvPr/>
            </p:nvSpPr>
            <p:spPr bwMode="auto">
              <a:xfrm flipH="1">
                <a:off x="1248" y="2368"/>
                <a:ext cx="504" cy="4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5" name="Line 50"/>
              <p:cNvSpPr>
                <a:spLocks noChangeShapeType="1"/>
              </p:cNvSpPr>
              <p:nvPr/>
            </p:nvSpPr>
            <p:spPr bwMode="auto">
              <a:xfrm>
                <a:off x="1785" y="2369"/>
                <a:ext cx="422" cy="4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6" name="Line 51"/>
              <p:cNvSpPr>
                <a:spLocks noChangeShapeType="1"/>
              </p:cNvSpPr>
              <p:nvPr/>
            </p:nvSpPr>
            <p:spPr bwMode="auto">
              <a:xfrm flipH="1">
                <a:off x="2223" y="2361"/>
                <a:ext cx="503" cy="4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7" name="Line 52"/>
              <p:cNvSpPr>
                <a:spLocks noChangeShapeType="1"/>
              </p:cNvSpPr>
              <p:nvPr/>
            </p:nvSpPr>
            <p:spPr bwMode="auto">
              <a:xfrm>
                <a:off x="2208" y="2832"/>
                <a:ext cx="6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8" name="Line 54"/>
              <p:cNvSpPr>
                <a:spLocks noChangeShapeType="1"/>
              </p:cNvSpPr>
              <p:nvPr/>
            </p:nvSpPr>
            <p:spPr bwMode="auto">
              <a:xfrm flipH="1">
                <a:off x="2961" y="2434"/>
                <a:ext cx="325" cy="4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9" name="Line 56"/>
              <p:cNvSpPr>
                <a:spLocks noChangeShapeType="1"/>
              </p:cNvSpPr>
              <p:nvPr/>
            </p:nvSpPr>
            <p:spPr bwMode="auto">
              <a:xfrm>
                <a:off x="2961" y="2904"/>
                <a:ext cx="560" cy="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25" name="Text Box 58"/>
            <p:cNvSpPr txBox="1">
              <a:spLocks noChangeArrowheads="1"/>
            </p:cNvSpPr>
            <p:nvPr/>
          </p:nvSpPr>
          <p:spPr bwMode="auto">
            <a:xfrm>
              <a:off x="3266" y="2135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9pPr>
            </a:lstStyle>
            <a:p>
              <a:pPr algn="just"/>
              <a:r>
                <a:rPr kumimoji="0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1526" name="Text Box 59"/>
            <p:cNvSpPr txBox="1">
              <a:spLocks noChangeArrowheads="1"/>
            </p:cNvSpPr>
            <p:nvPr/>
          </p:nvSpPr>
          <p:spPr bwMode="auto">
            <a:xfrm>
              <a:off x="2160" y="2880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9pPr>
            </a:lstStyle>
            <a:p>
              <a:pPr algn="just"/>
              <a:r>
                <a:rPr kumimoji="0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-2222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</a:rPr>
              <a:t>1.2 </a:t>
            </a:r>
            <a:r>
              <a:rPr lang="zh-CN" altLang="en-US" dirty="0">
                <a:latin typeface="黑体" panose="02010609060101010101" pitchFamily="49" charset="-122"/>
              </a:rPr>
              <a:t>一一对应</a:t>
            </a:r>
            <a:endParaRPr lang="zh-CN" altLang="en-US" dirty="0"/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755650" y="1968500"/>
            <a:ext cx="338455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r>
              <a:rPr lang="zh-CN" altLang="en-US" sz="2800"/>
              <a:t>　　   　 ⑦ 　⑥</a:t>
            </a:r>
          </a:p>
          <a:p>
            <a:pPr eaLnBrk="1" hangingPunct="1">
              <a:lnSpc>
                <a:spcPct val="70000"/>
              </a:lnSpc>
            </a:pPr>
            <a:r>
              <a:rPr lang="zh-CN" altLang="en-US" sz="2800"/>
              <a:t>　　　　  |　   |</a:t>
            </a:r>
          </a:p>
          <a:p>
            <a:pPr eaLnBrk="1" hangingPunct="1"/>
            <a:r>
              <a:rPr lang="zh-CN" altLang="en-US" sz="2800"/>
              <a:t> ②—③—①—⑤—④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1042988" y="2349500"/>
            <a:ext cx="2686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>
                <a:solidFill>
                  <a:schemeClr val="folHlink"/>
                </a:solidFill>
              </a:rPr>
              <a:t>                    4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>
                <a:solidFill>
                  <a:schemeClr val="folHlink"/>
                </a:solidFill>
              </a:rPr>
              <a:t> 1       2     5      3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683568" y="3323967"/>
            <a:ext cx="791051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008000"/>
                </a:solidFill>
              </a:rPr>
              <a:t>依次摘去标号最小的叶子结点，直到剩余一条边时结束，叶子的相邻结点标号形成一个序列，所得序列的长度为</a:t>
            </a:r>
            <a:r>
              <a:rPr lang="en-US" altLang="en-US" sz="3200" dirty="0">
                <a:solidFill>
                  <a:srgbClr val="008000"/>
                </a:solidFill>
              </a:rPr>
              <a:t>n-2</a:t>
            </a:r>
            <a:r>
              <a:rPr lang="zh-CN" altLang="en-US" sz="3200" dirty="0">
                <a:solidFill>
                  <a:srgbClr val="008000"/>
                </a:solidFill>
              </a:rPr>
              <a:t>。</a:t>
            </a:r>
            <a:endParaRPr lang="en-US" altLang="zh-CN" sz="3200" dirty="0">
              <a:solidFill>
                <a:srgbClr val="008000"/>
              </a:solidFill>
            </a:endParaRP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762000" y="1371600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r>
              <a:rPr lang="zh-CN" altLang="en-US" sz="3200" b="1">
                <a:ea typeface="黑体" panose="02010609060101010101" pitchFamily="49" charset="-122"/>
              </a:rPr>
              <a:t>例</a:t>
            </a:r>
            <a:endParaRPr lang="zh-CN" altLang="en-US"/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1447800" y="1371600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r>
              <a:rPr lang="zh-CN" altLang="en-US" sz="3200"/>
              <a:t>给定一棵有标号的树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4140200" y="2113747"/>
            <a:ext cx="4953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2"/>
                </a:solidFill>
              </a:rPr>
              <a:t>边上的标号表示摘去叶的顺序。(</a:t>
            </a:r>
            <a:r>
              <a:rPr lang="zh-CN" altLang="zh-CN" sz="2800" dirty="0">
                <a:solidFill>
                  <a:schemeClr val="tx2"/>
                </a:solidFill>
              </a:rPr>
              <a:t>摘去一个叶子相应去掉一条边</a:t>
            </a:r>
            <a:r>
              <a:rPr lang="zh-CN" altLang="en-US" sz="2800" dirty="0">
                <a:solidFill>
                  <a:schemeClr val="tx2"/>
                </a:solidFill>
              </a:rPr>
              <a:t>)</a:t>
            </a:r>
            <a:endParaRPr lang="zh-CN" altLang="zh-CN" sz="2800" dirty="0"/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683568" y="4871480"/>
            <a:ext cx="777686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r>
              <a:rPr lang="zh-CN" altLang="en-US" sz="2800" dirty="0"/>
              <a:t>第一次摘掉②，③为②相邻的结点，得到序列的第一个数3，。。。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以此类推，得到序列</a:t>
            </a:r>
            <a:r>
              <a:rPr lang="en-US" altLang="zh-CN" sz="2800" dirty="0"/>
              <a:t>31551,</a:t>
            </a:r>
            <a:r>
              <a:rPr lang="zh-CN" altLang="en-US" sz="2800" dirty="0"/>
              <a:t>长度为</a:t>
            </a:r>
            <a:r>
              <a:rPr lang="en-US" altLang="zh-CN" sz="2800" dirty="0"/>
              <a:t>7</a:t>
            </a:r>
            <a:r>
              <a:rPr lang="zh-CN" altLang="en-US" sz="2800" dirty="0"/>
              <a:t>－</a:t>
            </a:r>
            <a:r>
              <a:rPr lang="en-US" altLang="zh-CN" sz="2800" dirty="0"/>
              <a:t>2 = 5</a:t>
            </a:r>
          </a:p>
          <a:p>
            <a:pPr eaLnBrk="1" hangingPunct="1"/>
            <a:r>
              <a:rPr lang="zh-CN" altLang="en-US" sz="2800" dirty="0"/>
              <a:t>这是</a:t>
            </a:r>
            <a:r>
              <a:rPr lang="zh-CN" altLang="en-US" sz="2800" dirty="0">
                <a:solidFill>
                  <a:srgbClr val="00B050"/>
                </a:solidFill>
              </a:rPr>
              <a:t>由树形成序列</a:t>
            </a:r>
            <a:r>
              <a:rPr lang="zh-CN" altLang="en-US" sz="2800" dirty="0"/>
              <a:t>的过程。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6B7139-9763-4C1E-844B-E2573FD28720}"/>
              </a:ext>
            </a:extLst>
          </p:cNvPr>
          <p:cNvSpPr/>
          <p:nvPr/>
        </p:nvSpPr>
        <p:spPr>
          <a:xfrm>
            <a:off x="4885641" y="5337613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序列中的数字有什么特点？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 autoUpdateAnimBg="0"/>
      <p:bldP spid="137226" grpId="0" autoUpdateAnimBg="0"/>
      <p:bldP spid="13722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CA0B8-1C53-4518-88E7-A451BE41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</a:rPr>
              <a:t>1.2 </a:t>
            </a:r>
            <a:r>
              <a:rPr lang="zh-CN" altLang="en-US" dirty="0">
                <a:latin typeface="黑体" panose="02010609060101010101" pitchFamily="49" charset="-122"/>
              </a:rPr>
              <a:t>一一对应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0EA6B-79EC-4E72-A7AC-BCBCDA363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628775"/>
            <a:ext cx="8276853" cy="4114800"/>
          </a:xfrm>
        </p:spPr>
        <p:txBody>
          <a:bodyPr/>
          <a:lstStyle/>
          <a:p>
            <a:pPr latinLnBrk="0"/>
            <a:r>
              <a:rPr lang="zh-CN" altLang="en-US" b="0" dirty="0"/>
              <a:t>总结规律可以实现树和序列的互相转化</a:t>
            </a:r>
            <a:endParaRPr lang="en-US" altLang="zh-CN" b="0" dirty="0"/>
          </a:p>
          <a:p>
            <a:pPr latinLnBrk="0"/>
            <a:r>
              <a:rPr lang="zh-CN" altLang="en-US" b="0" dirty="0"/>
              <a:t>第一步：树转化成一一对应的序列</a:t>
            </a:r>
          </a:p>
          <a:p>
            <a:pPr latinLnBrk="0">
              <a:buFont typeface="Wingdings" panose="05000000000000000000" pitchFamily="2" charset="2"/>
              <a:buChar char="Ø"/>
            </a:pPr>
            <a:r>
              <a:rPr lang="zh-CN" altLang="en-US" b="0" dirty="0"/>
              <a:t>任给一颗有</a:t>
            </a:r>
            <a:r>
              <a:rPr lang="en-US" altLang="zh-CN" b="0" dirty="0"/>
              <a:t>n</a:t>
            </a:r>
            <a:r>
              <a:rPr lang="zh-CN" altLang="en-US" b="0" dirty="0"/>
              <a:t>个标号的树</a:t>
            </a:r>
            <a:r>
              <a:rPr lang="en-US" altLang="zh-CN" b="0" dirty="0"/>
              <a:t>T</a:t>
            </a:r>
            <a:r>
              <a:rPr lang="zh-CN" altLang="en-US" b="0" dirty="0"/>
              <a:t>，逐个摘取标号最小的叶子直到剩下最后一条边为止；叶子的相邻顶点形成一个序列，序列长度为</a:t>
            </a:r>
            <a:r>
              <a:rPr lang="en-US" altLang="zh-CN" b="0" dirty="0"/>
              <a:t>n-2 (</a:t>
            </a:r>
            <a:r>
              <a:rPr lang="zh-CN" altLang="en-US" b="0" dirty="0"/>
              <a:t>序列可以是重复出现的数</a:t>
            </a:r>
            <a:r>
              <a:rPr lang="en-US" altLang="zh-CN" b="0" dirty="0"/>
              <a:t>)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FF0000"/>
                </a:solidFill>
              </a:rPr>
              <a:t>    ----</a:t>
            </a:r>
            <a:r>
              <a:rPr lang="zh-CN" altLang="en-US" dirty="0">
                <a:solidFill>
                  <a:srgbClr val="FF0000"/>
                </a:solidFill>
              </a:rPr>
              <a:t>序列中的数字的特点是都是非叶节（结）点标号</a:t>
            </a:r>
          </a:p>
          <a:p>
            <a:pPr latinLnBrk="0">
              <a:buFont typeface="Wingdings" panose="05000000000000000000" pitchFamily="2" charset="2"/>
              <a:buChar char="Ø"/>
            </a:pPr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AD2FB-5164-4689-B358-79230E7A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3976FC-C323-41FD-84E9-99C970E0389F}" type="datetime1">
              <a:rPr lang="zh-CN" altLang="en-US" smtClean="0"/>
              <a:pPr>
                <a:defRPr/>
              </a:pPr>
              <a:t>2021/4/22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4A5633-90A7-4F82-B54D-968DB07D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C0F39B-905C-478D-B19E-CA3A2891A72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2891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</a:rPr>
              <a:t>1.2 </a:t>
            </a:r>
            <a:r>
              <a:rPr lang="zh-CN" altLang="en-US" dirty="0">
                <a:latin typeface="黑体" panose="02010609060101010101" pitchFamily="49" charset="-122"/>
              </a:rPr>
              <a:t>一一对应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784976" cy="4911824"/>
          </a:xfrm>
        </p:spPr>
        <p:txBody>
          <a:bodyPr/>
          <a:lstStyle/>
          <a:p>
            <a:pPr latinLnBrk="0"/>
            <a:r>
              <a:rPr lang="zh-CN" altLang="en-US" b="0" dirty="0"/>
              <a:t>第二步：把序列转化成树</a:t>
            </a:r>
            <a:r>
              <a:rPr lang="en-US" altLang="zh-CN" b="0" dirty="0"/>
              <a:t>T</a:t>
            </a:r>
          </a:p>
          <a:p>
            <a:pPr latinLnBrk="0">
              <a:buFont typeface="Wingdings" panose="05000000000000000000" pitchFamily="2" charset="2"/>
              <a:buChar char="Ø"/>
            </a:pPr>
            <a:r>
              <a:rPr lang="zh-CN" altLang="en-US" b="0" dirty="0"/>
              <a:t>树</a:t>
            </a:r>
            <a:r>
              <a:rPr lang="en-US" altLang="zh-CN" b="0" dirty="0"/>
              <a:t>T</a:t>
            </a:r>
            <a:r>
              <a:rPr lang="zh-CN" altLang="en-US" b="0" dirty="0"/>
              <a:t>为空</a:t>
            </a:r>
            <a:endParaRPr lang="en-US" altLang="zh-CN" b="0" dirty="0"/>
          </a:p>
          <a:p>
            <a:pPr latinLnBrk="0">
              <a:buFont typeface="Wingdings" panose="05000000000000000000" pitchFamily="2" charset="2"/>
              <a:buChar char="Ø"/>
            </a:pPr>
            <a:r>
              <a:rPr lang="en-US" altLang="zh-CN" b="0" dirty="0"/>
              <a:t>a</a:t>
            </a:r>
            <a:r>
              <a:rPr lang="zh-CN" altLang="en-US" b="0" dirty="0"/>
              <a:t>序列为叶子的相邻顶点形成的序列（长度</a:t>
            </a:r>
            <a:r>
              <a:rPr lang="en-US" altLang="zh-CN" b="0" dirty="0"/>
              <a:t>n-2</a:t>
            </a:r>
            <a:r>
              <a:rPr lang="zh-CN" altLang="en-US" b="0" dirty="0"/>
              <a:t>）</a:t>
            </a:r>
            <a:r>
              <a:rPr lang="en-US" altLang="zh-CN" b="0" dirty="0"/>
              <a:t>:a</a:t>
            </a:r>
            <a:r>
              <a:rPr lang="en-US" altLang="zh-CN" b="0" baseline="-25000" dirty="0"/>
              <a:t>1</a:t>
            </a:r>
            <a:r>
              <a:rPr lang="en-US" altLang="zh-CN" b="0" dirty="0"/>
              <a:t>,a</a:t>
            </a:r>
            <a:r>
              <a:rPr lang="en-US" altLang="zh-CN" b="0" baseline="-25000" dirty="0"/>
              <a:t>2</a:t>
            </a:r>
            <a:r>
              <a:rPr lang="en-US" altLang="zh-CN" b="0" dirty="0"/>
              <a:t>,…,a</a:t>
            </a:r>
            <a:r>
              <a:rPr lang="en-US" altLang="zh-CN" b="0" baseline="-25000" dirty="0"/>
              <a:t>n-2</a:t>
            </a:r>
            <a:r>
              <a:rPr lang="zh-CN" altLang="en-US" b="0" dirty="0"/>
              <a:t>，</a:t>
            </a:r>
            <a:endParaRPr lang="en-US" altLang="zh-CN" b="0" dirty="0"/>
          </a:p>
          <a:p>
            <a:pPr latinLnBrk="0">
              <a:buFont typeface="Wingdings" panose="05000000000000000000" pitchFamily="2" charset="2"/>
              <a:buChar char="Ø"/>
            </a:pPr>
            <a:r>
              <a:rPr lang="en-US" altLang="zh-CN" b="0" dirty="0"/>
              <a:t>b</a:t>
            </a:r>
            <a:r>
              <a:rPr lang="zh-CN" altLang="en-US" b="0" dirty="0"/>
              <a:t>序列为</a:t>
            </a:r>
            <a:r>
              <a:rPr lang="en-US" altLang="zh-CN" b="0" dirty="0"/>
              <a:t>1</a:t>
            </a:r>
            <a:r>
              <a:rPr lang="zh-CN" altLang="en-US" b="0" dirty="0"/>
              <a:t>至</a:t>
            </a:r>
            <a:r>
              <a:rPr lang="en-US" altLang="zh-CN" b="0" dirty="0"/>
              <a:t>n</a:t>
            </a:r>
            <a:r>
              <a:rPr lang="zh-CN" altLang="en-US" b="0" dirty="0"/>
              <a:t>的顺序序列：</a:t>
            </a:r>
            <a:r>
              <a:rPr lang="en-US" altLang="zh-CN" b="0" dirty="0"/>
              <a:t>1,2,…,n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0" dirty="0"/>
              <a:t>在</a:t>
            </a:r>
            <a:r>
              <a:rPr lang="en-US" altLang="zh-CN" b="0" dirty="0"/>
              <a:t>b</a:t>
            </a:r>
            <a:r>
              <a:rPr lang="zh-CN" altLang="en-US" b="0" dirty="0"/>
              <a:t>序列中找出第一个不出现在</a:t>
            </a:r>
            <a:r>
              <a:rPr lang="en-US" altLang="zh-CN" b="0" dirty="0"/>
              <a:t>a</a:t>
            </a:r>
            <a:r>
              <a:rPr lang="zh-CN" altLang="en-US" b="0" dirty="0"/>
              <a:t>序列中的数</a:t>
            </a:r>
            <a:r>
              <a:rPr lang="en-US" altLang="zh-CN" b="0" dirty="0"/>
              <a:t>b</a:t>
            </a:r>
            <a:r>
              <a:rPr lang="en-US" altLang="zh-CN" b="0" baseline="-25000" dirty="0"/>
              <a:t>1</a:t>
            </a:r>
            <a:r>
              <a:rPr lang="zh-CN" altLang="en-US" b="0" dirty="0"/>
              <a:t>，连接边</a:t>
            </a:r>
            <a:r>
              <a:rPr lang="en-US" altLang="zh-CN" b="0" dirty="0"/>
              <a:t>(a</a:t>
            </a:r>
            <a:r>
              <a:rPr lang="en-US" altLang="zh-CN" b="0" baseline="-25000" dirty="0"/>
              <a:t>1</a:t>
            </a:r>
            <a:r>
              <a:rPr lang="en-US" altLang="zh-CN" b="0" dirty="0"/>
              <a:t>, b</a:t>
            </a:r>
            <a:r>
              <a:rPr lang="en-US" altLang="zh-CN" b="0" baseline="-25000" dirty="0"/>
              <a:t>1</a:t>
            </a:r>
            <a:r>
              <a:rPr lang="en-US" altLang="zh-CN" b="0" dirty="0"/>
              <a:t>)</a:t>
            </a:r>
            <a:r>
              <a:rPr lang="zh-CN" altLang="en-US" b="0" dirty="0"/>
              <a:t>添加到树</a:t>
            </a:r>
            <a:r>
              <a:rPr lang="en-US" altLang="zh-CN" b="0" dirty="0"/>
              <a:t>T</a:t>
            </a:r>
            <a:r>
              <a:rPr lang="zh-CN" altLang="en-US" b="0" dirty="0"/>
              <a:t>，在</a:t>
            </a:r>
            <a:r>
              <a:rPr lang="en-US" altLang="zh-CN" b="0" dirty="0"/>
              <a:t>a</a:t>
            </a:r>
            <a:r>
              <a:rPr lang="zh-CN" altLang="en-US" b="0" dirty="0"/>
              <a:t>序列中消去</a:t>
            </a:r>
            <a:r>
              <a:rPr lang="en-US" altLang="zh-CN" b="0" dirty="0"/>
              <a:t>a</a:t>
            </a:r>
            <a:r>
              <a:rPr lang="en-US" altLang="zh-CN" b="0" baseline="-25000" dirty="0"/>
              <a:t>1</a:t>
            </a:r>
            <a:r>
              <a:rPr lang="zh-CN" altLang="en-US" b="0" dirty="0"/>
              <a:t>，在</a:t>
            </a:r>
            <a:r>
              <a:rPr lang="en-US" altLang="zh-CN" b="0" dirty="0"/>
              <a:t>b</a:t>
            </a:r>
            <a:r>
              <a:rPr lang="zh-CN" altLang="en-US" b="0" dirty="0"/>
              <a:t>序列中消去</a:t>
            </a:r>
            <a:r>
              <a:rPr lang="en-US" altLang="zh-CN" b="0" dirty="0"/>
              <a:t>b</a:t>
            </a:r>
            <a:r>
              <a:rPr lang="en-US" altLang="zh-CN" b="0" baseline="-25000" dirty="0"/>
              <a:t>1</a:t>
            </a:r>
            <a:r>
              <a:rPr lang="en-US" altLang="zh-CN" b="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0" dirty="0"/>
              <a:t>如此步骤重复</a:t>
            </a:r>
            <a:r>
              <a:rPr lang="en-US" altLang="zh-CN" b="0" dirty="0"/>
              <a:t>n-2</a:t>
            </a:r>
            <a:r>
              <a:rPr lang="zh-CN" altLang="en-US" b="0" dirty="0"/>
              <a:t>次，直至序列</a:t>
            </a:r>
            <a:r>
              <a:rPr lang="en-US" altLang="zh-CN" b="0" dirty="0"/>
              <a:t>b</a:t>
            </a:r>
            <a:r>
              <a:rPr lang="zh-CN" altLang="en-US" b="0" dirty="0"/>
              <a:t>中余下两个数，构成最后一条边添加到树</a:t>
            </a:r>
            <a:r>
              <a:rPr lang="en-US" altLang="zh-CN" b="0" dirty="0"/>
              <a:t>T</a:t>
            </a:r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3976FC-C323-41FD-84E9-99C970E0389F}" type="datetime1">
              <a:rPr lang="zh-CN" altLang="en-US" smtClean="0"/>
              <a:pPr>
                <a:defRPr/>
              </a:pPr>
              <a:t>2021/4/22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C0F39B-905C-478D-B19E-CA3A2891A72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65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27075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</a:rPr>
              <a:t>1.2 </a:t>
            </a:r>
            <a:r>
              <a:rPr lang="zh-CN" altLang="en-US" dirty="0">
                <a:latin typeface="黑体" panose="02010609060101010101" pitchFamily="49" charset="-122"/>
              </a:rPr>
              <a:t>一一对应</a:t>
            </a:r>
            <a:endParaRPr lang="zh-CN" altLang="en-US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3733800" cy="762000"/>
          </a:xfrm>
        </p:spPr>
        <p:txBody>
          <a:bodyPr/>
          <a:lstStyle/>
          <a:p>
            <a:r>
              <a:rPr lang="zh-CN" altLang="en-US"/>
              <a:t>上述算法描述：</a:t>
            </a:r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534988" y="1981200"/>
            <a:ext cx="7085012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/>
              <a:t>给定序列</a:t>
            </a:r>
            <a:r>
              <a:rPr kumimoji="1" lang="en-US" altLang="en-US" sz="2800"/>
              <a:t>b=</a:t>
            </a:r>
            <a:r>
              <a:rPr kumimoji="1" lang="en-US" altLang="zh-CN" sz="2800"/>
              <a:t>(b</a:t>
            </a:r>
            <a:r>
              <a:rPr kumimoji="1" lang="en-US" altLang="zh-CN" sz="1400"/>
              <a:t>1</a:t>
            </a:r>
            <a:r>
              <a:rPr kumimoji="1" lang="en-US" altLang="zh-CN" sz="2800"/>
              <a:t>b</a:t>
            </a:r>
            <a:r>
              <a:rPr kumimoji="1" lang="en-US" altLang="zh-CN" sz="1400"/>
              <a:t>2</a:t>
            </a:r>
            <a:r>
              <a:rPr kumimoji="1" lang="en-US" altLang="zh-CN" sz="2800"/>
              <a:t>…b</a:t>
            </a:r>
            <a:r>
              <a:rPr kumimoji="1" lang="en-US" altLang="zh-CN" sz="1400"/>
              <a:t>n-2</a:t>
            </a:r>
            <a:r>
              <a:rPr kumimoji="1" lang="en-US" altLang="zh-CN" sz="2800"/>
              <a:t>) </a:t>
            </a:r>
            <a:r>
              <a:rPr kumimoji="1" lang="zh-CN" altLang="en-US" sz="2800"/>
              <a:t>设</a:t>
            </a:r>
            <a:r>
              <a:rPr kumimoji="1" lang="en-US" altLang="en-US" sz="2800"/>
              <a:t>a=(123…</a:t>
            </a:r>
            <a:r>
              <a:rPr kumimoji="1" lang="en-US" altLang="en-US" sz="2800" u="sng"/>
              <a:t>n-1</a:t>
            </a:r>
            <a:r>
              <a:rPr kumimoji="1" lang="en-US" altLang="en-US" sz="2800"/>
              <a:t> n)</a:t>
            </a:r>
            <a:r>
              <a:rPr kumimoji="1" lang="zh-CN" altLang="en-US" sz="2800"/>
              <a:t>将</a:t>
            </a:r>
            <a:r>
              <a:rPr kumimoji="1" lang="en-US" altLang="en-US" sz="2800"/>
              <a:t>b</a:t>
            </a:r>
            <a:r>
              <a:rPr kumimoji="1" lang="zh-CN" altLang="en-US" sz="2800"/>
              <a:t>的</a:t>
            </a:r>
          </a:p>
          <a:p>
            <a:pPr eaLnBrk="1" hangingPunct="1"/>
            <a:r>
              <a:rPr kumimoji="1" lang="zh-CN" altLang="en-US" sz="2800"/>
              <a:t>各位插入</a:t>
            </a:r>
            <a:r>
              <a:rPr kumimoji="1" lang="en-US" altLang="en-US" sz="2800"/>
              <a:t>a,</a:t>
            </a:r>
            <a:r>
              <a:rPr kumimoji="1" lang="zh-CN" altLang="en-US" sz="2800"/>
              <a:t>得</a:t>
            </a:r>
            <a:r>
              <a:rPr kumimoji="1" lang="en-US" altLang="en-US" sz="2800"/>
              <a:t>a’,</a:t>
            </a:r>
            <a:r>
              <a:rPr kumimoji="1" lang="zh-CN" altLang="en-US" sz="2800"/>
              <a:t>对</a:t>
            </a:r>
            <a:r>
              <a:rPr kumimoji="1" lang="zh-CN" altLang="en-US" sz="3600"/>
              <a:t>(  )</a:t>
            </a:r>
            <a:r>
              <a:rPr kumimoji="1" lang="zh-CN" altLang="en-US" sz="2800"/>
              <a:t>做操作。</a:t>
            </a:r>
          </a:p>
          <a:p>
            <a:pPr eaLnBrk="1" hangingPunct="1"/>
            <a:r>
              <a:rPr kumimoji="1" lang="en-US" altLang="zh-CN" sz="2800"/>
              <a:t>a’</a:t>
            </a:r>
            <a:r>
              <a:rPr kumimoji="1" lang="zh-CN" altLang="en-US" sz="2800"/>
              <a:t>是2</a:t>
            </a:r>
            <a:r>
              <a:rPr kumimoji="1" lang="en-US" altLang="zh-CN" sz="2800"/>
              <a:t>n-2</a:t>
            </a:r>
            <a:r>
              <a:rPr kumimoji="1" lang="zh-CN" altLang="en-US" sz="2800"/>
              <a:t>个元的可重非减序列。</a:t>
            </a: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3465513" y="2473325"/>
            <a:ext cx="42068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70000"/>
              </a:lnSpc>
            </a:pPr>
            <a:r>
              <a:rPr kumimoji="1" lang="en-US" altLang="zh-CN"/>
              <a:t>b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CN"/>
              <a:t>a’</a:t>
            </a:r>
          </a:p>
        </p:txBody>
      </p:sp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533400" y="3470275"/>
            <a:ext cx="7305675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/>
              <a:t>操作是从</a:t>
            </a:r>
            <a:r>
              <a:rPr kumimoji="1" lang="en-US" altLang="zh-CN" sz="2800"/>
              <a:t>a’</a:t>
            </a:r>
            <a:r>
              <a:rPr kumimoji="1" lang="zh-CN" altLang="en-US" sz="2800"/>
              <a:t>中去掉最小无重元，设为</a:t>
            </a:r>
            <a:r>
              <a:rPr kumimoji="1" lang="en-US" altLang="en-US" sz="2800"/>
              <a:t>a</a:t>
            </a:r>
            <a:r>
              <a:rPr kumimoji="1" lang="en-US" altLang="en-US" sz="1400"/>
              <a:t>1</a:t>
            </a:r>
            <a:r>
              <a:rPr kumimoji="1" lang="en-US" altLang="en-US" sz="2800"/>
              <a:t>,</a:t>
            </a:r>
            <a:r>
              <a:rPr kumimoji="1" lang="zh-CN" altLang="en-US" sz="2800"/>
              <a:t>再从</a:t>
            </a:r>
            <a:r>
              <a:rPr kumimoji="1" lang="en-US" altLang="en-US" sz="2800"/>
              <a:t>b</a:t>
            </a:r>
          </a:p>
          <a:p>
            <a:pPr eaLnBrk="1" hangingPunct="1"/>
            <a:r>
              <a:rPr kumimoji="1" lang="zh-CN" altLang="en-US" sz="2800"/>
              <a:t>和</a:t>
            </a:r>
            <a:r>
              <a:rPr kumimoji="1" lang="en-US" altLang="zh-CN" sz="2800"/>
              <a:t>a’</a:t>
            </a:r>
            <a:r>
              <a:rPr kumimoji="1" lang="zh-CN" altLang="en-US" sz="2800"/>
              <a:t>中各去掉一个</a:t>
            </a:r>
            <a:r>
              <a:rPr kumimoji="1" lang="en-US" altLang="en-US" sz="2800"/>
              <a:t>b</a:t>
            </a:r>
            <a:r>
              <a:rPr kumimoji="1" lang="zh-CN" altLang="en-US" sz="2800"/>
              <a:t>中的第一个元素，设为</a:t>
            </a:r>
            <a:r>
              <a:rPr kumimoji="1" lang="en-US" altLang="en-US" sz="2800"/>
              <a:t>b</a:t>
            </a:r>
            <a:r>
              <a:rPr kumimoji="1" lang="en-US" altLang="en-US" sz="1400"/>
              <a:t>1</a:t>
            </a:r>
            <a:r>
              <a:rPr kumimoji="1" lang="en-US" altLang="zh-CN" sz="2800"/>
              <a:t>，</a:t>
            </a:r>
          </a:p>
          <a:p>
            <a:pPr eaLnBrk="1" hangingPunct="1"/>
            <a:r>
              <a:rPr kumimoji="1" lang="zh-CN" altLang="en-US" sz="2800"/>
              <a:t>则无序对(</a:t>
            </a:r>
            <a:r>
              <a:rPr kumimoji="1" lang="en-US" altLang="zh-CN" sz="2800"/>
              <a:t>a</a:t>
            </a:r>
            <a:r>
              <a:rPr kumimoji="1" lang="en-US" altLang="zh-CN" sz="1400"/>
              <a:t>1</a:t>
            </a:r>
            <a:r>
              <a:rPr kumimoji="1" lang="en-US" altLang="zh-CN" sz="2800"/>
              <a:t>,b</a:t>
            </a:r>
            <a:r>
              <a:rPr kumimoji="1" lang="en-US" altLang="zh-CN" sz="1400"/>
              <a:t>1</a:t>
            </a:r>
            <a:r>
              <a:rPr kumimoji="1" lang="en-US" altLang="zh-CN" sz="2800"/>
              <a:t>)</a:t>
            </a:r>
            <a:r>
              <a:rPr kumimoji="1" lang="zh-CN" altLang="en-US" sz="2800"/>
              <a:t>是一条边。重复这一操作，得</a:t>
            </a:r>
          </a:p>
          <a:p>
            <a:pPr eaLnBrk="1" hangingPunct="1"/>
            <a:r>
              <a:rPr kumimoji="1" lang="en-US" altLang="en-US" sz="2800"/>
              <a:t>n-2</a:t>
            </a:r>
            <a:r>
              <a:rPr kumimoji="1" lang="zh-CN" altLang="en-US" sz="2800"/>
              <a:t>条边，最后</a:t>
            </a:r>
            <a:r>
              <a:rPr kumimoji="1" lang="en-US" altLang="en-US" sz="2800"/>
              <a:t>a’</a:t>
            </a:r>
            <a:r>
              <a:rPr kumimoji="1" lang="zh-CN" altLang="en-US" sz="2800"/>
              <a:t>中还剩一条边，共 </a:t>
            </a:r>
            <a:r>
              <a:rPr kumimoji="1" lang="en-US" altLang="en-US" sz="2800"/>
              <a:t>n-1</a:t>
            </a:r>
            <a:r>
              <a:rPr kumimoji="1" lang="zh-CN" altLang="en-US" sz="2800"/>
              <a:t>条边，</a:t>
            </a:r>
          </a:p>
          <a:p>
            <a:pPr eaLnBrk="1" hangingPunct="1"/>
            <a:r>
              <a:rPr kumimoji="1" lang="zh-CN" altLang="en-US" sz="2800"/>
              <a:t>正好构成一个树。</a:t>
            </a:r>
            <a:r>
              <a:rPr kumimoji="1" lang="en-US" altLang="en-US" sz="2800"/>
              <a:t>b</a:t>
            </a:r>
            <a:r>
              <a:rPr kumimoji="1" lang="zh-CN" altLang="en-US" sz="2800"/>
              <a:t>中每去掉一个元，</a:t>
            </a:r>
            <a:r>
              <a:rPr kumimoji="1" lang="en-US" altLang="en-US" sz="2800"/>
              <a:t>a’</a:t>
            </a:r>
            <a:r>
              <a:rPr kumimoji="1" lang="zh-CN" altLang="en-US" sz="2800"/>
              <a:t>中去</a:t>
            </a:r>
          </a:p>
          <a:p>
            <a:pPr eaLnBrk="1" hangingPunct="1"/>
            <a:r>
              <a:rPr kumimoji="1" lang="zh-CN" altLang="en-US" sz="2800"/>
              <a:t>掉2个元。</a:t>
            </a:r>
          </a:p>
        </p:txBody>
      </p:sp>
    </p:spTree>
    <p:extLst>
      <p:ext uri="{BB962C8B-B14F-4D97-AF65-F5344CB8AC3E}">
        <p14:creationId xmlns:p14="http://schemas.microsoft.com/office/powerpoint/2010/main" val="418096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 autoUpdateAnimBg="0"/>
      <p:bldP spid="140293" grpId="0" autoUpdateAnimBg="0"/>
      <p:bldP spid="14029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组合数学中的三大问题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存在性问题（</a:t>
            </a:r>
            <a:r>
              <a:rPr lang="en-US" altLang="zh-CN" dirty="0"/>
              <a:t>existence problem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是否存在合理的解？</a:t>
            </a:r>
          </a:p>
          <a:p>
            <a:pPr eaLnBrk="1" hangingPunct="1"/>
            <a:r>
              <a:rPr lang="zh-CN" altLang="en-US" dirty="0"/>
              <a:t>可计数问题（</a:t>
            </a:r>
            <a:r>
              <a:rPr lang="en-US" altLang="zh-CN" dirty="0"/>
              <a:t>counting problem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有多少种解的可能？</a:t>
            </a:r>
          </a:p>
          <a:p>
            <a:pPr eaLnBrk="1" hangingPunct="1"/>
            <a:r>
              <a:rPr lang="zh-CN" altLang="en-US" dirty="0"/>
              <a:t>最优化问题（</a:t>
            </a:r>
            <a:r>
              <a:rPr lang="en-US" altLang="zh-CN" dirty="0"/>
              <a:t>optimization problem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依照某种标准，所有解中那个是最优的？</a:t>
            </a: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3D93B5-D8E1-4251-A489-A1A15887D519}" type="slidenum">
              <a:rPr kumimoji="0"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214438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由算法知由树</a:t>
            </a:r>
            <a:r>
              <a:rPr lang="en-US" altLang="en-US" sz="2800" dirty="0"/>
              <a:t>T</a:t>
            </a:r>
            <a:r>
              <a:rPr lang="zh-CN" altLang="en-US" sz="2800" dirty="0"/>
              <a:t>得</a:t>
            </a:r>
            <a:r>
              <a:rPr lang="en-US" altLang="en-US" dirty="0"/>
              <a:t>b</a:t>
            </a:r>
            <a:r>
              <a:rPr lang="en-US" altLang="en-US" sz="2800" dirty="0"/>
              <a:t>=</a:t>
            </a:r>
            <a:r>
              <a:rPr lang="en-US" altLang="zh-CN" sz="2800" dirty="0"/>
              <a:t>(b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b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…b</a:t>
            </a:r>
            <a:r>
              <a:rPr lang="en-US" altLang="zh-CN" sz="2800" baseline="-25000" dirty="0"/>
              <a:t>n-2</a:t>
            </a:r>
            <a:r>
              <a:rPr lang="en-US" altLang="zh-CN" sz="2800" dirty="0"/>
              <a:t>) </a:t>
            </a:r>
            <a:r>
              <a:rPr lang="zh-CN" altLang="en-US" sz="2800" dirty="0"/>
              <a:t>，反之，由</a:t>
            </a:r>
            <a:r>
              <a:rPr lang="en-US" altLang="en-US" sz="2800" dirty="0"/>
              <a:t>b</a:t>
            </a:r>
            <a:r>
              <a:rPr lang="zh-CN" altLang="en-US" sz="2800" dirty="0"/>
              <a:t>可得</a:t>
            </a:r>
            <a:r>
              <a:rPr lang="en-US" altLang="en-US" sz="2800" dirty="0"/>
              <a:t>T</a:t>
            </a:r>
            <a:r>
              <a:rPr lang="zh-CN" altLang="en-US" sz="2800" dirty="0"/>
              <a:t>。即 </a:t>
            </a:r>
            <a:r>
              <a:rPr lang="en-US" altLang="en-US" sz="2800" i="1" dirty="0"/>
              <a:t>f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T→b</a:t>
            </a:r>
            <a:r>
              <a:rPr lang="en-US" altLang="zh-CN" sz="2800" dirty="0"/>
              <a:t>  </a:t>
            </a:r>
            <a:r>
              <a:rPr lang="zh-CN" altLang="en-US" sz="2800" dirty="0"/>
              <a:t>是一一对应。</a:t>
            </a:r>
          </a:p>
          <a:p>
            <a:pPr eaLnBrk="1" hangingPunct="1"/>
            <a:r>
              <a:rPr lang="zh-CN" altLang="en-US" sz="2800" dirty="0"/>
              <a:t>由序列确定的长边过程是不会形成回路的。因任意长出的边 </a:t>
            </a:r>
            <a:r>
              <a:rPr lang="en-US" altLang="zh-CN" sz="2800" dirty="0"/>
              <a:t>(</a:t>
            </a:r>
            <a:r>
              <a:rPr lang="en-US" altLang="zh-CN" sz="2800" i="1" dirty="0"/>
              <a:t>u </a:t>
            </a:r>
            <a:r>
              <a:rPr lang="en-US" altLang="zh-CN" sz="2800" dirty="0"/>
              <a:t>, </a:t>
            </a:r>
            <a:r>
              <a:rPr lang="en-US" altLang="zh-CN" sz="2800" i="1" dirty="0"/>
              <a:t>v</a:t>
            </a:r>
            <a:r>
              <a:rPr lang="en-US" altLang="zh-CN" sz="2800" dirty="0"/>
              <a:t>) </a:t>
            </a:r>
            <a:r>
              <a:rPr lang="zh-CN" altLang="en-US" sz="2800" dirty="0"/>
              <a:t>若属于某回路，此回路中必有一条最早生成的边，不妨就设为 </a:t>
            </a:r>
            <a:r>
              <a:rPr lang="en-US" altLang="zh-CN" sz="2800" dirty="0"/>
              <a:t>(</a:t>
            </a:r>
            <a:r>
              <a:rPr lang="en-US" altLang="zh-CN" sz="2800" i="1" dirty="0"/>
              <a:t>u </a:t>
            </a:r>
            <a:r>
              <a:rPr lang="en-US" altLang="zh-CN" sz="2800" dirty="0"/>
              <a:t>, </a:t>
            </a:r>
            <a:r>
              <a:rPr lang="en-US" altLang="zh-CN" sz="2800" i="1" dirty="0"/>
              <a:t>v</a:t>
            </a:r>
            <a:r>
              <a:rPr lang="en-US" altLang="zh-CN" sz="2800" dirty="0"/>
              <a:t>) </a:t>
            </a:r>
            <a:r>
              <a:rPr lang="zh-CN" altLang="en-US" sz="2800" dirty="0"/>
              <a:t>，必须使</a:t>
            </a:r>
            <a:r>
              <a:rPr lang="en-US" altLang="en-US" sz="2800" i="1" dirty="0" err="1"/>
              <a:t>u</a:t>
            </a:r>
            <a:r>
              <a:rPr lang="en-US" altLang="en-US" sz="2800" dirty="0" err="1"/>
              <a:t>,</a:t>
            </a:r>
            <a:r>
              <a:rPr lang="en-US" altLang="en-US" sz="2800" i="1" dirty="0" err="1"/>
              <a:t>v</a:t>
            </a:r>
            <a:r>
              <a:rPr lang="zh-CN" altLang="en-US" sz="2800" dirty="0"/>
              <a:t>都在长出的边中重复出现，但照算法</a:t>
            </a:r>
            <a:r>
              <a:rPr lang="en-US" altLang="en-US" sz="2800" i="1" dirty="0" err="1"/>
              <a:t>u</a:t>
            </a:r>
            <a:r>
              <a:rPr lang="en-US" altLang="zh-CN" sz="2800" dirty="0" err="1"/>
              <a:t>,</a:t>
            </a:r>
            <a:r>
              <a:rPr lang="en-US" altLang="en-US" sz="2800" i="1" dirty="0" err="1"/>
              <a:t>v</a:t>
            </a:r>
            <a:r>
              <a:rPr lang="zh-CN" altLang="en-US" sz="2800" dirty="0"/>
              <a:t>之一从下行消失，不妨设为</a:t>
            </a:r>
            <a:r>
              <a:rPr lang="en-US" altLang="en-US" sz="2800" i="1" dirty="0"/>
              <a:t>u</a:t>
            </a:r>
            <a:r>
              <a:rPr lang="zh-CN" altLang="en-US" sz="2800" dirty="0"/>
              <a:t>，从而不可能再生成与</a:t>
            </a:r>
            <a:r>
              <a:rPr lang="en-US" altLang="en-US" sz="2800" i="1" dirty="0"/>
              <a:t>u</a:t>
            </a:r>
            <a:r>
              <a:rPr lang="zh-CN" altLang="en-US" sz="2800" dirty="0"/>
              <a:t>有关的边了，故由</a:t>
            </a:r>
            <a:r>
              <a:rPr lang="en-US" altLang="zh-CN" sz="2800" dirty="0"/>
              <a:t>(   )</a:t>
            </a:r>
            <a:r>
              <a:rPr lang="zh-CN" altLang="en-US" sz="2800" dirty="0"/>
              <a:t>得到的边必构成一个</a:t>
            </a:r>
            <a:r>
              <a:rPr lang="en-US" altLang="en-US" sz="2800" dirty="0"/>
              <a:t>n</a:t>
            </a:r>
            <a:r>
              <a:rPr lang="zh-CN" altLang="en-US" sz="2800" dirty="0"/>
              <a:t>个顶点的树。</a:t>
            </a:r>
            <a:endParaRPr lang="zh-CN" altLang="en-US" sz="2800" i="1" dirty="0"/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6660232" y="4293096"/>
            <a:ext cx="42068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a’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</a:rPr>
              <a:t>1.2 </a:t>
            </a:r>
            <a:r>
              <a:rPr lang="zh-CN" altLang="en-US" dirty="0">
                <a:latin typeface="黑体" panose="02010609060101010101" pitchFamily="49" charset="-122"/>
              </a:rPr>
              <a:t>一一对应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492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452CCA80-F700-4782-ABE8-3B0EC2A87EB1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7890078F-05F1-4AA7-A8D4-004BDE974B9B}" type="slidenum">
              <a:rPr kumimoji="0" lang="en-US" altLang="zh-CN" sz="1400">
                <a:ea typeface="宋体" panose="02010600030101010101" pitchFamily="2" charset="-122"/>
              </a:rPr>
              <a:pPr/>
              <a:t>21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4854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268413"/>
                <a:ext cx="8421688" cy="4670425"/>
              </a:xfrm>
            </p:spPr>
            <p:txBody>
              <a:bodyPr/>
              <a:lstStyle/>
              <a:p>
                <a:pPr marL="571500" indent="-571500" algn="just" eaLnBrk="1" hangingPunct="1">
                  <a:buSzTx/>
                  <a:buFont typeface="Wingdings" panose="05000000000000000000" pitchFamily="2" charset="2"/>
                  <a:buChar char="§"/>
                </a:pPr>
                <a:r>
                  <a:rPr lang="zh-CN" altLang="en-US" dirty="0">
                    <a:latin typeface="黑体" panose="02010609060101010101" pitchFamily="49" charset="-122"/>
                  </a:rPr>
                  <a:t>定义：从</a:t>
                </a:r>
                <a:r>
                  <a:rPr lang="en-US" altLang="zh-CN" dirty="0">
                    <a:latin typeface="黑体" panose="02010609060101010101" pitchFamily="49" charset="-122"/>
                  </a:rPr>
                  <a:t>n</a:t>
                </a:r>
                <a:r>
                  <a:rPr lang="zh-CN" altLang="en-US" dirty="0">
                    <a:latin typeface="黑体" panose="02010609060101010101" pitchFamily="49" charset="-122"/>
                  </a:rPr>
                  <a:t>个不同的元素中，取出</a:t>
                </a:r>
                <a:r>
                  <a:rPr lang="en-US" altLang="zh-CN" dirty="0">
                    <a:latin typeface="黑体" panose="02010609060101010101" pitchFamily="49" charset="-122"/>
                  </a:rPr>
                  <a:t>r</a:t>
                </a:r>
                <a:r>
                  <a:rPr lang="zh-CN" altLang="en-US" dirty="0">
                    <a:latin typeface="黑体" panose="02010609060101010101" pitchFamily="49" charset="-122"/>
                  </a:rPr>
                  <a:t>个按次序排成</a:t>
                </a:r>
                <a:r>
                  <a:rPr lang="en-US" altLang="zh-CN" dirty="0">
                    <a:latin typeface="黑体" panose="02010609060101010101" pitchFamily="49" charset="-122"/>
                  </a:rPr>
                  <a:t>y</a:t>
                </a:r>
                <a:r>
                  <a:rPr lang="zh-CN" altLang="en-US" dirty="0">
                    <a:latin typeface="黑体" panose="02010609060101010101" pitchFamily="49" charset="-122"/>
                  </a:rPr>
                  <a:t>一列，称为从</a:t>
                </a:r>
                <a:r>
                  <a:rPr lang="en-US" altLang="zh-CN" dirty="0">
                    <a:latin typeface="黑体" panose="02010609060101010101" pitchFamily="49" charset="-122"/>
                  </a:rPr>
                  <a:t>n</a:t>
                </a:r>
                <a:r>
                  <a:rPr lang="zh-CN" altLang="en-US" dirty="0">
                    <a:latin typeface="黑体" panose="02010609060101010101" pitchFamily="49" charset="-122"/>
                  </a:rPr>
                  <a:t>个中取</a:t>
                </a:r>
                <a:r>
                  <a:rPr lang="en-US" altLang="zh-CN" dirty="0">
                    <a:latin typeface="黑体" panose="02010609060101010101" pitchFamily="49" charset="-122"/>
                  </a:rPr>
                  <a:t>r</a:t>
                </a:r>
                <a:r>
                  <a:rPr lang="zh-CN" altLang="en-US" dirty="0">
                    <a:latin typeface="黑体" panose="02010609060101010101" pitchFamily="49" charset="-122"/>
                  </a:rPr>
                  <a:t>个的一个排列，其排列数记为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US" altLang="zh-CN" dirty="0">
                    <a:latin typeface="黑体" panose="02010609060101010101" pitchFamily="49" charset="-122"/>
                  </a:rPr>
                  <a:t>. </a:t>
                </a:r>
              </a:p>
              <a:p>
                <a:pPr marL="571500" indent="-571500" algn="just" eaLnBrk="1" hangingPunct="1">
                  <a:buSzTx/>
                  <a:buFont typeface="Wingdings" panose="05000000000000000000" pitchFamily="2" charset="2"/>
                  <a:buChar char="§"/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由定义显然有</a:t>
                </a:r>
                <a:endParaRPr lang="zh-CN" altLang="en-US" dirty="0">
                  <a:latin typeface="黑体" panose="02010609060101010101" pitchFamily="49" charset="-122"/>
                </a:endParaRPr>
              </a:p>
              <a:p>
                <a:pPr marL="571500" indent="-571500" algn="just" eaLnBrk="1" hangingPunct="1">
                  <a:buSzTx/>
                  <a:buNone/>
                </a:pPr>
                <a:r>
                  <a:rPr lang="zh-CN" altLang="en-US" dirty="0">
                    <a:latin typeface="黑体" panose="02010609060101010101" pitchFamily="49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dirty="0">
                    <a:latin typeface="黑体" panose="02010609060101010101" pitchFamily="49" charset="-122"/>
                    <a:ea typeface="宋体" panose="02010600030101010101" pitchFamily="2" charset="-122"/>
                  </a:rPr>
                  <a:t>(1)</a:t>
                </a: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=0,   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黑体" panose="02010609060101010101" pitchFamily="49" charset="-122"/>
                  <a:ea typeface="宋体" panose="02010600030101010101" pitchFamily="2" charset="-122"/>
                </a:endParaRPr>
              </a:p>
              <a:p>
                <a:pPr marL="571500" indent="-571500" algn="just" eaLnBrk="1" hangingPunct="1">
                  <a:buSzTx/>
                  <a:buNone/>
                </a:pPr>
                <a:r>
                  <a:rPr lang="en-US" altLang="zh-CN" dirty="0">
                    <a:latin typeface="黑体" panose="02010609060101010101" pitchFamily="49" charset="-122"/>
                  </a:rPr>
                  <a:t> (2)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endParaRPr lang="en-US" altLang="zh-CN" dirty="0">
                  <a:latin typeface="黑体" panose="02010609060101010101" pitchFamily="49" charset="-122"/>
                </a:endParaRPr>
              </a:p>
              <a:p>
                <a:pPr marL="571500" indent="-571500" algn="just" eaLnBrk="1" hangingPunct="1">
                  <a:buSzTx/>
                  <a:buFont typeface="Wingdings" panose="05000000000000000000" pitchFamily="2" charset="2"/>
                  <a:buNone/>
                </a:pPr>
                <a:r>
                  <a:rPr lang="en-US" altLang="zh-CN" dirty="0">
                    <a:latin typeface="黑体" panose="02010609060101010101" pitchFamily="49" charset="-122"/>
                  </a:rPr>
                  <a:t>  </a:t>
                </a:r>
              </a:p>
              <a:p>
                <a:pPr marL="571500" indent="-571500" algn="just" eaLnBrk="1" hangingPunct="1">
                  <a:buSzTx/>
                  <a:buFont typeface="Wingdings" panose="05000000000000000000" pitchFamily="2" charset="2"/>
                  <a:buNone/>
                </a:pPr>
                <a:r>
                  <a:rPr lang="en-US" altLang="zh-CN" dirty="0">
                    <a:latin typeface="黑体" panose="02010609060101010101" pitchFamily="49" charset="-122"/>
                  </a:rPr>
                  <a:t>                                    </a:t>
                </a:r>
              </a:p>
              <a:p>
                <a:pPr marL="571500" indent="-571500" algn="just" eaLnBrk="1" hangingPunct="1">
                  <a:buSzTx/>
                  <a:buFont typeface="Wingdings" panose="05000000000000000000" pitchFamily="2" charset="2"/>
                  <a:buNone/>
                </a:pPr>
                <a:endParaRPr lang="en-US" altLang="zh-CN" sz="1000" dirty="0">
                  <a:latin typeface="黑体" panose="02010609060101010101" pitchFamily="49" charset="-122"/>
                </a:endParaRPr>
              </a:p>
              <a:p>
                <a:pPr marL="571500" indent="-571500" algn="just" eaLnBrk="1" hangingPunct="1">
                  <a:buSzTx/>
                  <a:buNone/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lang="zh-CN" altLang="en-US" dirty="0">
                    <a:latin typeface="黑体" panose="02010609060101010101" pitchFamily="49" charset="-122"/>
                  </a:rPr>
                  <a:t>当</a:t>
                </a:r>
                <a:r>
                  <a:rPr lang="en-US" altLang="zh-CN" dirty="0">
                    <a:latin typeface="黑体" panose="02010609060101010101" pitchFamily="49" charset="-122"/>
                  </a:rPr>
                  <a:t>r=n</a:t>
                </a:r>
                <a:r>
                  <a:rPr lang="zh-CN" altLang="en-US" dirty="0">
                    <a:latin typeface="黑体" panose="02010609060101010101" pitchFamily="49" charset="-122"/>
                  </a:rPr>
                  <a:t>时有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en-US" altLang="zh-CN" dirty="0">
                    <a:latin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altLang="zh-CN" dirty="0">
                  <a:latin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34854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268413"/>
                <a:ext cx="8421688" cy="4670425"/>
              </a:xfrm>
              <a:blipFill>
                <a:blip r:embed="rId2"/>
                <a:stretch>
                  <a:fillRect l="-1230" t="-1305" r="-1447" b="-2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1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lang="en-US" altLang="zh-CN"/>
              <a:t> </a:t>
            </a:r>
            <a:r>
              <a:rPr lang="zh-CN" altLang="en-US"/>
              <a:t>排列</a:t>
            </a:r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5" name="Rectangle 20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02545" y="4360641"/>
                <a:ext cx="8050088" cy="835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,   0!=1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45" y="4360641"/>
                <a:ext cx="8050088" cy="835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DD4173AA-66DE-4D59-876D-FA16ACF35877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BEF002CF-76C9-4F90-969F-C3BF9DA65672}" type="slidenum">
              <a:rPr kumimoji="0" lang="en-US" altLang="zh-CN" sz="1400">
                <a:ea typeface="宋体" panose="02010600030101010101" pitchFamily="2" charset="-122"/>
              </a:rPr>
              <a:pPr/>
              <a:t>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349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5113" y="1196976"/>
            <a:ext cx="8421687" cy="5127624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 dirty="0">
                <a:latin typeface="黑体" panose="02010609060101010101" pitchFamily="49" charset="-122"/>
              </a:rPr>
              <a:t>例</a:t>
            </a:r>
            <a:r>
              <a:rPr lang="en-US" altLang="zh-CN" dirty="0">
                <a:latin typeface="黑体" panose="02010609060101010101" pitchFamily="49" charset="-122"/>
              </a:rPr>
              <a:t>1.13 </a:t>
            </a:r>
            <a:r>
              <a:rPr lang="zh-CN" altLang="en-US" dirty="0">
                <a:latin typeface="黑体" panose="02010609060101010101" pitchFamily="49" charset="-122"/>
              </a:rPr>
              <a:t>由</a:t>
            </a:r>
            <a:r>
              <a:rPr lang="en-US" altLang="zh-CN" dirty="0">
                <a:latin typeface="黑体" panose="02010609060101010101" pitchFamily="49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</a:rPr>
              <a:t>种颜色的星状物，</a:t>
            </a:r>
            <a:r>
              <a:rPr lang="en-US" altLang="zh-CN" dirty="0">
                <a:latin typeface="黑体" panose="02010609060101010101" pitchFamily="49" charset="-122"/>
              </a:rPr>
              <a:t>20</a:t>
            </a:r>
            <a:r>
              <a:rPr lang="zh-CN" altLang="en-US" dirty="0">
                <a:latin typeface="黑体" panose="02010609060101010101" pitchFamily="49" charset="-122"/>
              </a:rPr>
              <a:t>种不同的花排成如下的图案：两边是星状物，中间是</a:t>
            </a:r>
            <a:r>
              <a:rPr lang="en-US" altLang="zh-CN" dirty="0">
                <a:latin typeface="黑体" panose="02010609060101010101" pitchFamily="49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</a:rPr>
              <a:t>朵花，问共有多少种这样的图案？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</a:rPr>
              <a:t>   解 图案的形状为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dirty="0"/>
              <a:t>                                                                                                                       </a:t>
            </a:r>
            <a:endParaRPr lang="en-US" altLang="zh-CN" dirty="0"/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en-US" altLang="zh-CN" dirty="0"/>
              <a:t>                             </a:t>
            </a:r>
            <a:r>
              <a:rPr lang="zh-CN" altLang="en-US" dirty="0"/>
              <a:t>★〇〇〇★</a:t>
            </a:r>
            <a:endParaRPr lang="zh-CN" altLang="en-US" dirty="0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</a:rPr>
              <a:t>   共有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 dirty="0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endParaRPr lang="zh-CN" altLang="en-US" dirty="0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</a:rPr>
              <a:t>   种图案。 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lang="en-US" altLang="zh-CN"/>
              <a:t> </a:t>
            </a:r>
            <a:r>
              <a:rPr lang="zh-CN" altLang="en-US"/>
              <a:t>排列</a:t>
            </a: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7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8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9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0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1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2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3" name="Rectangle 12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5" name="Rectangle 17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6" name="Rectangle 20"/>
          <p:cNvSpPr>
            <a:spLocks noChangeArrowheads="1"/>
          </p:cNvSpPr>
          <p:nvPr/>
        </p:nvSpPr>
        <p:spPr bwMode="auto">
          <a:xfrm>
            <a:off x="302895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495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088819"/>
              </p:ext>
            </p:extLst>
          </p:nvPr>
        </p:nvGraphicFramePr>
        <p:xfrm>
          <a:off x="1043608" y="4878387"/>
          <a:ext cx="73660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" name="公式" r:id="rId3" imgW="7366000" imgH="368300" progId="Equation.3">
                  <p:embed/>
                </p:oleObj>
              </mc:Choice>
              <mc:Fallback>
                <p:oleObj name="公式" r:id="rId3" imgW="7366000" imgH="3683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878387"/>
                        <a:ext cx="736600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5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9A8E789D-CBAC-4319-9B2A-8D0F7F640AB4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27D31346-1570-4205-846C-572D746EE7B9}" type="slidenum">
              <a:rPr kumimoji="0" lang="en-US" altLang="zh-CN" sz="1400">
                <a:ea typeface="宋体" panose="02010600030101010101" pitchFamily="2" charset="-122"/>
              </a:rPr>
              <a:pPr/>
              <a:t>23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350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670425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>
                <a:latin typeface="黑体" panose="02010609060101010101" pitchFamily="49" charset="-122"/>
              </a:rPr>
              <a:t>例</a:t>
            </a:r>
            <a:r>
              <a:rPr lang="en-US" altLang="zh-CN">
                <a:latin typeface="黑体" panose="02010609060101010101" pitchFamily="49" charset="-122"/>
              </a:rPr>
              <a:t>1.14 A</a:t>
            </a:r>
            <a:r>
              <a:rPr lang="zh-CN" altLang="en-US">
                <a:latin typeface="黑体" panose="02010609060101010101" pitchFamily="49" charset="-122"/>
              </a:rPr>
              <a:t>单位有</a:t>
            </a:r>
            <a:r>
              <a:rPr lang="en-US" altLang="zh-CN">
                <a:latin typeface="黑体" panose="02010609060101010101" pitchFamily="49" charset="-122"/>
              </a:rPr>
              <a:t>7</a:t>
            </a:r>
            <a:r>
              <a:rPr lang="zh-CN" altLang="en-US">
                <a:latin typeface="黑体" panose="02010609060101010101" pitchFamily="49" charset="-122"/>
              </a:rPr>
              <a:t>位代表，</a:t>
            </a:r>
            <a:r>
              <a:rPr lang="en-US" altLang="zh-CN">
                <a:latin typeface="黑体" panose="02010609060101010101" pitchFamily="49" charset="-122"/>
              </a:rPr>
              <a:t>B</a:t>
            </a:r>
            <a:r>
              <a:rPr lang="zh-CN" altLang="en-US">
                <a:latin typeface="黑体" panose="02010609060101010101" pitchFamily="49" charset="-122"/>
              </a:rPr>
              <a:t>单位有</a:t>
            </a:r>
            <a:r>
              <a:rPr lang="en-US" altLang="zh-CN">
                <a:latin typeface="黑体" panose="02010609060101010101" pitchFamily="49" charset="-122"/>
              </a:rPr>
              <a:t>3</a:t>
            </a:r>
            <a:r>
              <a:rPr lang="zh-CN" altLang="en-US">
                <a:latin typeface="黑体" panose="02010609060101010101" pitchFamily="49" charset="-122"/>
              </a:rPr>
              <a:t>位代表，排在一列合影，要求</a:t>
            </a:r>
            <a:r>
              <a:rPr lang="en-US" altLang="zh-CN">
                <a:latin typeface="黑体" panose="02010609060101010101" pitchFamily="49" charset="-122"/>
              </a:rPr>
              <a:t>B</a:t>
            </a:r>
            <a:r>
              <a:rPr lang="zh-CN" altLang="en-US">
                <a:latin typeface="黑体" panose="02010609060101010101" pitchFamily="49" charset="-122"/>
              </a:rPr>
              <a:t>单位的人排在一起，问有多少种不同的排列方案？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>
                <a:latin typeface="黑体" panose="02010609060101010101" pitchFamily="49" charset="-122"/>
              </a:rPr>
              <a:t>解 </a:t>
            </a:r>
            <a:r>
              <a:rPr lang="en-US" altLang="zh-CN">
                <a:latin typeface="黑体" panose="02010609060101010101" pitchFamily="49" charset="-122"/>
              </a:rPr>
              <a:t>B</a:t>
            </a:r>
            <a:r>
              <a:rPr lang="zh-CN" altLang="en-US">
                <a:latin typeface="黑体" panose="02010609060101010101" pitchFamily="49" charset="-122"/>
              </a:rPr>
              <a:t>单位的某一排列作为一个元素参加单位</a:t>
            </a:r>
            <a:r>
              <a:rPr lang="en-US" altLang="zh-CN">
                <a:latin typeface="黑体" panose="02010609060101010101" pitchFamily="49" charset="-122"/>
              </a:rPr>
              <a:t>A</a:t>
            </a:r>
            <a:r>
              <a:rPr lang="zh-CN" altLang="en-US">
                <a:latin typeface="黑体" panose="02010609060101010101" pitchFamily="49" charset="-122"/>
              </a:rPr>
              <a:t>进行排列，可得   种排列。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</a:t>
            </a:r>
            <a:r>
              <a:rPr lang="en-US" altLang="zh-CN">
                <a:latin typeface="黑体" panose="02010609060101010101" pitchFamily="49" charset="-122"/>
              </a:rPr>
              <a:t>B</a:t>
            </a:r>
            <a:r>
              <a:rPr lang="zh-CN" altLang="en-US">
                <a:latin typeface="黑体" panose="02010609060101010101" pitchFamily="49" charset="-122"/>
              </a:rPr>
              <a:t>单位的</a:t>
            </a:r>
            <a:r>
              <a:rPr lang="en-US" altLang="zh-CN">
                <a:latin typeface="黑体" panose="02010609060101010101" pitchFamily="49" charset="-122"/>
              </a:rPr>
              <a:t>3</a:t>
            </a:r>
            <a:r>
              <a:rPr lang="zh-CN" altLang="en-US">
                <a:latin typeface="黑体" panose="02010609060101010101" pitchFamily="49" charset="-122"/>
              </a:rPr>
              <a:t>人共有  个排列，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故共有     排列方案。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>
              <a:latin typeface="黑体" panose="02010609060101010101" pitchFamily="49" charset="-122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lang="en-US" altLang="zh-CN"/>
              <a:t> </a:t>
            </a:r>
            <a:r>
              <a:rPr lang="zh-CN" altLang="en-US"/>
              <a:t>排列</a:t>
            </a: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2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3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4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5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6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7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8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9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40" name="Rectangle 15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506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724523"/>
              </p:ext>
            </p:extLst>
          </p:nvPr>
        </p:nvGraphicFramePr>
        <p:xfrm>
          <a:off x="3203848" y="3429000"/>
          <a:ext cx="2730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" name="Equation" r:id="rId3" imgW="266353" imgH="317087" progId="Equation.3">
                  <p:embed/>
                </p:oleObj>
              </mc:Choice>
              <mc:Fallback>
                <p:oleObj name="Equation" r:id="rId3" imgW="266353" imgH="31708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429000"/>
                        <a:ext cx="27305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2" name="Rectangle 17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50608" name="Object 16"/>
          <p:cNvGraphicFramePr>
            <a:graphicFrameLocks noChangeAspect="1"/>
          </p:cNvGraphicFramePr>
          <p:nvPr/>
        </p:nvGraphicFramePr>
        <p:xfrm>
          <a:off x="3492500" y="3933825"/>
          <a:ext cx="2730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0" name="Equation" r:id="rId5" imgW="266353" imgH="317087" progId="Equation.3">
                  <p:embed/>
                </p:oleObj>
              </mc:Choice>
              <mc:Fallback>
                <p:oleObj name="Equation" r:id="rId5" imgW="266353" imgH="31708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933825"/>
                        <a:ext cx="2730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4" name="Rectangle 19"/>
          <p:cNvSpPr>
            <a:spLocks noChangeArrowheads="1"/>
          </p:cNvSpPr>
          <p:nvPr/>
        </p:nvSpPr>
        <p:spPr bwMode="auto">
          <a:xfrm>
            <a:off x="4414838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50610" name="Object 18"/>
          <p:cNvGraphicFramePr>
            <a:graphicFrameLocks noChangeAspect="1"/>
          </p:cNvGraphicFramePr>
          <p:nvPr/>
        </p:nvGraphicFramePr>
        <p:xfrm>
          <a:off x="2051050" y="4437063"/>
          <a:ext cx="679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1" name="Equation" r:id="rId7" imgW="685502" imgH="317362" progId="Equation.3">
                  <p:embed/>
                </p:oleObj>
              </mc:Choice>
              <mc:Fallback>
                <p:oleObj name="Equation" r:id="rId7" imgW="685502" imgH="31736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437063"/>
                        <a:ext cx="6794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283CA7E3-B82D-40E7-B6B9-1B9510C009AB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EEC31F1B-84D5-451F-ADF9-415288072C91}" type="slidenum">
              <a:rPr kumimoji="0" lang="en-US" altLang="zh-CN" sz="1400">
                <a:ea typeface="宋体" panose="02010600030101010101" pitchFamily="2" charset="-122"/>
              </a:rPr>
              <a:pPr/>
              <a:t>24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351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670425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>
                <a:latin typeface="黑体" panose="02010609060101010101" pitchFamily="49" charset="-122"/>
              </a:rPr>
              <a:t>例</a:t>
            </a:r>
            <a:r>
              <a:rPr lang="en-US" altLang="zh-CN">
                <a:latin typeface="黑体" panose="02010609060101010101" pitchFamily="49" charset="-122"/>
              </a:rPr>
              <a:t>15 </a:t>
            </a:r>
            <a:r>
              <a:rPr lang="zh-CN" altLang="en-US">
                <a:latin typeface="黑体" panose="02010609060101010101" pitchFamily="49" charset="-122"/>
              </a:rPr>
              <a:t>若例</a:t>
            </a:r>
            <a:r>
              <a:rPr lang="en-US" altLang="zh-CN">
                <a:latin typeface="黑体" panose="02010609060101010101" pitchFamily="49" charset="-122"/>
              </a:rPr>
              <a:t>1.14</a:t>
            </a:r>
            <a:r>
              <a:rPr lang="zh-CN" altLang="en-US">
                <a:latin typeface="黑体" panose="02010609060101010101" pitchFamily="49" charset="-122"/>
              </a:rPr>
              <a:t>中</a:t>
            </a:r>
            <a:r>
              <a:rPr lang="en-US" altLang="zh-CN">
                <a:latin typeface="黑体" panose="02010609060101010101" pitchFamily="49" charset="-122"/>
              </a:rPr>
              <a:t>A</a:t>
            </a:r>
            <a:r>
              <a:rPr lang="zh-CN" altLang="en-US">
                <a:latin typeface="黑体" panose="02010609060101010101" pitchFamily="49" charset="-122"/>
              </a:rPr>
              <a:t>单位的两人排在两端，</a:t>
            </a:r>
            <a:r>
              <a:rPr lang="en-US" altLang="zh-CN">
                <a:latin typeface="黑体" panose="02010609060101010101" pitchFamily="49" charset="-122"/>
              </a:rPr>
              <a:t>B</a:t>
            </a:r>
            <a:r>
              <a:rPr lang="zh-CN" altLang="en-US">
                <a:latin typeface="黑体" panose="02010609060101010101" pitchFamily="49" charset="-122"/>
              </a:rPr>
              <a:t>单位的</a:t>
            </a:r>
            <a:r>
              <a:rPr lang="en-US" altLang="zh-CN">
                <a:latin typeface="黑体" panose="02010609060101010101" pitchFamily="49" charset="-122"/>
              </a:rPr>
              <a:t>3</a:t>
            </a:r>
            <a:r>
              <a:rPr lang="zh-CN" altLang="en-US">
                <a:latin typeface="黑体" panose="02010609060101010101" pitchFamily="49" charset="-122"/>
              </a:rPr>
              <a:t>人不能相邻，问有多少种不同的排列方案？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>
                <a:latin typeface="黑体" panose="02010609060101010101" pitchFamily="49" charset="-122"/>
              </a:rPr>
              <a:t>解 共有                    种方案。 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lang="en-US" altLang="zh-CN"/>
              <a:t> </a:t>
            </a:r>
            <a:r>
              <a:rPr lang="zh-CN" altLang="en-US"/>
              <a:t>排列</a:t>
            </a: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5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6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7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8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9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60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61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62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63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64" name="Rectangle 15"/>
          <p:cNvSpPr>
            <a:spLocks noChangeArrowheads="1"/>
          </p:cNvSpPr>
          <p:nvPr/>
        </p:nvSpPr>
        <p:spPr bwMode="auto">
          <a:xfrm>
            <a:off x="38623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51630" name="Object 14"/>
          <p:cNvGraphicFramePr>
            <a:graphicFrameLocks noChangeAspect="1"/>
          </p:cNvGraphicFramePr>
          <p:nvPr/>
        </p:nvGraphicFramePr>
        <p:xfrm>
          <a:off x="2324100" y="2603500"/>
          <a:ext cx="32940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6" name="公式" r:id="rId3" imgW="3302000" imgH="368300" progId="Equation.3">
                  <p:embed/>
                </p:oleObj>
              </mc:Choice>
              <mc:Fallback>
                <p:oleObj name="公式" r:id="rId3" imgW="3302000" imgH="368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2603500"/>
                        <a:ext cx="329406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51D3A35B-9774-4471-93EA-70D8C50B4420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3EAEAD76-F6A6-4FD5-B135-00BF4D98040A}" type="slidenum">
              <a:rPr kumimoji="0" lang="en-US" altLang="zh-CN" sz="1400">
                <a:ea typeface="宋体" panose="02010600030101010101" pitchFamily="2" charset="-122"/>
              </a:rPr>
              <a:pPr/>
              <a:t>25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352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670425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>
                <a:latin typeface="黑体" panose="02010609060101010101" pitchFamily="49" charset="-122"/>
              </a:rPr>
              <a:t>例</a:t>
            </a:r>
            <a:r>
              <a:rPr lang="en-US" altLang="zh-CN">
                <a:latin typeface="黑体" panose="02010609060101010101" pitchFamily="49" charset="-122"/>
              </a:rPr>
              <a:t>1.16 </a:t>
            </a:r>
            <a:r>
              <a:rPr lang="zh-CN" altLang="en-US">
                <a:latin typeface="黑体" panose="02010609060101010101" pitchFamily="49" charset="-122"/>
              </a:rPr>
              <a:t>求</a:t>
            </a:r>
            <a:r>
              <a:rPr lang="en-US" altLang="zh-CN">
                <a:latin typeface="黑体" panose="02010609060101010101" pitchFamily="49" charset="-122"/>
              </a:rPr>
              <a:t>20000</a:t>
            </a:r>
            <a:r>
              <a:rPr lang="zh-CN" altLang="en-US">
                <a:latin typeface="黑体" panose="02010609060101010101" pitchFamily="49" charset="-122"/>
              </a:rPr>
              <a:t>到</a:t>
            </a:r>
            <a:r>
              <a:rPr lang="en-US" altLang="zh-CN">
                <a:latin typeface="黑体" panose="02010609060101010101" pitchFamily="49" charset="-122"/>
              </a:rPr>
              <a:t>70000</a:t>
            </a:r>
            <a:r>
              <a:rPr lang="zh-CN" altLang="en-US">
                <a:latin typeface="黑体" panose="02010609060101010101" pitchFamily="49" charset="-122"/>
              </a:rPr>
              <a:t>之间的偶数中由不同的数字所组成的</a:t>
            </a:r>
            <a:r>
              <a:rPr lang="en-US" altLang="zh-CN">
                <a:latin typeface="黑体" panose="02010609060101010101" pitchFamily="49" charset="-122"/>
              </a:rPr>
              <a:t>5</a:t>
            </a:r>
            <a:r>
              <a:rPr lang="zh-CN" altLang="en-US">
                <a:latin typeface="黑体" panose="02010609060101010101" pitchFamily="49" charset="-122"/>
              </a:rPr>
              <a:t>位数的个数。 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解 设所求的数的形式为       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 其中 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</a:t>
            </a:r>
            <a:r>
              <a:rPr lang="en-US" altLang="zh-CN">
                <a:latin typeface="黑体" panose="02010609060101010101" pitchFamily="49" charset="-122"/>
              </a:rPr>
              <a:t>(1)</a:t>
            </a:r>
            <a:r>
              <a:rPr lang="zh-CN" altLang="en-US">
                <a:latin typeface="黑体" panose="02010609060101010101" pitchFamily="49" charset="-122"/>
              </a:rPr>
              <a:t>若           ，这时</a:t>
            </a:r>
            <a:r>
              <a:rPr lang="en-US" altLang="zh-CN">
                <a:latin typeface="黑体" panose="02010609060101010101" pitchFamily="49" charset="-122"/>
              </a:rPr>
              <a:t>e</a:t>
            </a:r>
            <a:r>
              <a:rPr lang="zh-CN" altLang="en-US">
                <a:latin typeface="黑体" panose="02010609060101010101" pitchFamily="49" charset="-122"/>
              </a:rPr>
              <a:t>有</a:t>
            </a:r>
            <a:r>
              <a:rPr lang="en-US" altLang="zh-CN">
                <a:latin typeface="黑体" panose="02010609060101010101" pitchFamily="49" charset="-122"/>
              </a:rPr>
              <a:t>4</a:t>
            </a:r>
            <a:r>
              <a:rPr lang="zh-CN" altLang="en-US">
                <a:latin typeface="黑体" panose="02010609060101010101" pitchFamily="49" charset="-122"/>
              </a:rPr>
              <a:t>种选择，有 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           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</a:t>
            </a:r>
            <a:r>
              <a:rPr lang="en-US" altLang="zh-CN">
                <a:latin typeface="黑体" panose="02010609060101010101" pitchFamily="49" charset="-122"/>
              </a:rPr>
              <a:t>(2)</a:t>
            </a:r>
            <a:r>
              <a:rPr lang="zh-CN" altLang="en-US">
                <a:latin typeface="黑体" panose="02010609060101010101" pitchFamily="49" charset="-122"/>
              </a:rPr>
              <a:t>若        ，这时</a:t>
            </a:r>
            <a:r>
              <a:rPr lang="en-US" altLang="zh-CN">
                <a:latin typeface="黑体" panose="02010609060101010101" pitchFamily="49" charset="-122"/>
              </a:rPr>
              <a:t>e</a:t>
            </a:r>
            <a:r>
              <a:rPr lang="zh-CN" altLang="en-US">
                <a:latin typeface="黑体" panose="02010609060101010101" pitchFamily="49" charset="-122"/>
              </a:rPr>
              <a:t>有</a:t>
            </a:r>
            <a:r>
              <a:rPr lang="en-US" altLang="zh-CN">
                <a:latin typeface="黑体" panose="02010609060101010101" pitchFamily="49" charset="-122"/>
              </a:rPr>
              <a:t>5</a:t>
            </a:r>
            <a:r>
              <a:rPr lang="zh-CN" altLang="en-US">
                <a:latin typeface="黑体" panose="02010609060101010101" pitchFamily="49" charset="-122"/>
              </a:rPr>
              <a:t>种选择，有 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共有                 个。 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lang="en-US" altLang="zh-CN"/>
              <a:t> </a:t>
            </a:r>
            <a:r>
              <a:rPr lang="zh-CN" altLang="en-US"/>
              <a:t>排列</a:t>
            </a:r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0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1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3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5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6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7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52654" name="Object 14"/>
          <p:cNvGraphicFramePr>
            <a:graphicFrameLocks noChangeAspect="1"/>
          </p:cNvGraphicFramePr>
          <p:nvPr/>
        </p:nvGraphicFramePr>
        <p:xfrm>
          <a:off x="4779963" y="2573338"/>
          <a:ext cx="90805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19" name="公式" r:id="rId3" imgW="901309" imgH="304668" progId="Equation.3">
                  <p:embed/>
                </p:oleObj>
              </mc:Choice>
              <mc:Fallback>
                <p:oleObj name="公式" r:id="rId3" imgW="901309" imgH="30466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963" y="2573338"/>
                        <a:ext cx="908050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2656" name="Object 16"/>
          <p:cNvGraphicFramePr>
            <a:graphicFrameLocks noChangeAspect="1"/>
          </p:cNvGraphicFramePr>
          <p:nvPr/>
        </p:nvGraphicFramePr>
        <p:xfrm>
          <a:off x="2160588" y="3100388"/>
          <a:ext cx="34972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0" name="公式" r:id="rId5" imgW="3505200" imgH="368300" progId="Equation.3">
                  <p:embed/>
                </p:oleObj>
              </mc:Choice>
              <mc:Fallback>
                <p:oleObj name="公式" r:id="rId5" imgW="3505200" imgH="368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3100388"/>
                        <a:ext cx="34972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0" name="Rectangle 19"/>
          <p:cNvSpPr>
            <a:spLocks noChangeArrowheads="1"/>
          </p:cNvSpPr>
          <p:nvPr/>
        </p:nvSpPr>
        <p:spPr bwMode="auto">
          <a:xfrm>
            <a:off x="42243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52658" name="Object 18"/>
          <p:cNvGraphicFramePr>
            <a:graphicFrameLocks noChangeAspect="1"/>
          </p:cNvGraphicFramePr>
          <p:nvPr/>
        </p:nvGraphicFramePr>
        <p:xfrm>
          <a:off x="2022475" y="3586163"/>
          <a:ext cx="17335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1" name="公式" r:id="rId7" imgW="1739900" imgH="368300" progId="Equation.3">
                  <p:embed/>
                </p:oleObj>
              </mc:Choice>
              <mc:Fallback>
                <p:oleObj name="公式" r:id="rId7" imgW="1739900" imgH="368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3586163"/>
                        <a:ext cx="17335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2" name="Rectangle 21"/>
          <p:cNvSpPr>
            <a:spLocks noChangeArrowheads="1"/>
          </p:cNvSpPr>
          <p:nvPr/>
        </p:nvSpPr>
        <p:spPr bwMode="auto">
          <a:xfrm>
            <a:off x="39243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52660" name="Object 20"/>
          <p:cNvGraphicFramePr>
            <a:graphicFrameLocks noChangeAspect="1"/>
          </p:cNvGraphicFramePr>
          <p:nvPr/>
        </p:nvGraphicFramePr>
        <p:xfrm>
          <a:off x="2559050" y="4100513"/>
          <a:ext cx="30353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2" name="公式" r:id="rId9" imgW="3035300" imgH="368300" progId="Equation.3">
                  <p:embed/>
                </p:oleObj>
              </mc:Choice>
              <mc:Fallback>
                <p:oleObj name="公式" r:id="rId9" imgW="3035300" imgH="368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4100513"/>
                        <a:ext cx="30353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4" name="Rectangle 23"/>
          <p:cNvSpPr>
            <a:spLocks noChangeArrowheads="1"/>
          </p:cNvSpPr>
          <p:nvPr/>
        </p:nvSpPr>
        <p:spPr bwMode="auto">
          <a:xfrm>
            <a:off x="428625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52662" name="Object 22"/>
          <p:cNvGraphicFramePr>
            <a:graphicFrameLocks noChangeAspect="1"/>
          </p:cNvGraphicFramePr>
          <p:nvPr/>
        </p:nvGraphicFramePr>
        <p:xfrm>
          <a:off x="1901825" y="4665663"/>
          <a:ext cx="12827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3" name="公式" r:id="rId11" imgW="1282700" imgH="368300" progId="Equation.3">
                  <p:embed/>
                </p:oleObj>
              </mc:Choice>
              <mc:Fallback>
                <p:oleObj name="公式" r:id="rId11" imgW="1282700" imgH="3683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4665663"/>
                        <a:ext cx="12827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6" name="Rectangle 25"/>
          <p:cNvSpPr>
            <a:spLocks noChangeArrowheads="1"/>
          </p:cNvSpPr>
          <p:nvPr/>
        </p:nvSpPr>
        <p:spPr bwMode="auto">
          <a:xfrm>
            <a:off x="39243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52664" name="Object 24"/>
          <p:cNvGraphicFramePr>
            <a:graphicFrameLocks noChangeAspect="1"/>
          </p:cNvGraphicFramePr>
          <p:nvPr/>
        </p:nvGraphicFramePr>
        <p:xfrm>
          <a:off x="2476500" y="5192713"/>
          <a:ext cx="30480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4" name="公式" r:id="rId13" imgW="3048000" imgH="368300" progId="Equation.3">
                  <p:embed/>
                </p:oleObj>
              </mc:Choice>
              <mc:Fallback>
                <p:oleObj name="公式" r:id="rId13" imgW="3048000" imgH="3683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5192713"/>
                        <a:ext cx="304800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2666" name="Object 26"/>
          <p:cNvGraphicFramePr>
            <a:graphicFrameLocks noChangeAspect="1"/>
          </p:cNvGraphicFramePr>
          <p:nvPr/>
        </p:nvGraphicFramePr>
        <p:xfrm>
          <a:off x="1692275" y="5661025"/>
          <a:ext cx="28448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5" name="公式" r:id="rId15" imgW="2844800" imgH="304800" progId="Equation.3">
                  <p:embed/>
                </p:oleObj>
              </mc:Choice>
              <mc:Fallback>
                <p:oleObj name="公式" r:id="rId15" imgW="2844800" imgH="304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661025"/>
                        <a:ext cx="28448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5988AF52-B12D-48F1-9687-FE1805EB0494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E4B49A32-B8EF-4042-ABCF-2D9273412D8A}" type="slidenum">
              <a:rPr kumimoji="0" lang="en-US" altLang="zh-CN" sz="1400">
                <a:ea typeface="宋体" panose="02010600030101010101" pitchFamily="2" charset="-122"/>
              </a:rPr>
              <a:pPr/>
              <a:t>26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353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570912" cy="4670425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>
                <a:latin typeface="黑体" panose="02010609060101010101" pitchFamily="49" charset="-122"/>
              </a:rPr>
              <a:t>从</a:t>
            </a:r>
            <a:r>
              <a:rPr lang="en-US" altLang="zh-CN">
                <a:latin typeface="黑体" panose="02010609060101010101" pitchFamily="49" charset="-122"/>
              </a:rPr>
              <a:t>n</a:t>
            </a:r>
            <a:r>
              <a:rPr lang="zh-CN" altLang="en-US">
                <a:latin typeface="黑体" panose="02010609060101010101" pitchFamily="49" charset="-122"/>
              </a:rPr>
              <a:t>个对象中取</a:t>
            </a:r>
            <a:r>
              <a:rPr lang="en-US" altLang="zh-CN">
                <a:latin typeface="黑体" panose="02010609060101010101" pitchFamily="49" charset="-122"/>
              </a:rPr>
              <a:t>r</a:t>
            </a:r>
            <a:r>
              <a:rPr lang="zh-CN" altLang="en-US">
                <a:latin typeface="黑体" panose="02010609060101010101" pitchFamily="49" charset="-122"/>
              </a:rPr>
              <a:t>个沿一圆周排列的排列数用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表示，则有 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abcd, dabc, cdab, bcda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特别地，</a:t>
            </a:r>
            <a:r>
              <a:rPr lang="zh-CN" altLang="en-US">
                <a:latin typeface="黑体" panose="02010609060101010101" pitchFamily="49" charset="-122"/>
              </a:rPr>
              <a:t> 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en-US" altLang="zh-CN"/>
              <a:t> </a:t>
            </a:r>
            <a:r>
              <a:rPr lang="zh-CN" altLang="en-US"/>
              <a:t>圆周排列</a:t>
            </a:r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5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6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7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8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9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0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43386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712" name="Object 14"/>
          <p:cNvGraphicFramePr>
            <a:graphicFrameLocks noChangeAspect="1"/>
          </p:cNvGraphicFramePr>
          <p:nvPr/>
        </p:nvGraphicFramePr>
        <p:xfrm>
          <a:off x="7823200" y="1612900"/>
          <a:ext cx="1047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2" name="公式" r:id="rId3" imgW="1054100" imgH="368300" progId="Equation.3">
                  <p:embed/>
                </p:oleObj>
              </mc:Choice>
              <mc:Fallback>
                <p:oleObj name="公式" r:id="rId3" imgW="1054100" imgH="368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200" y="1612900"/>
                        <a:ext cx="10477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4038600" y="32337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714" name="Object 16"/>
          <p:cNvGraphicFramePr>
            <a:graphicFrameLocks noChangeAspect="1"/>
          </p:cNvGraphicFramePr>
          <p:nvPr/>
        </p:nvGraphicFramePr>
        <p:xfrm>
          <a:off x="2603500" y="2660650"/>
          <a:ext cx="24765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3" name="公式" r:id="rId5" imgW="2476500" imgH="838200" progId="Equation.3">
                  <p:embed/>
                </p:oleObj>
              </mc:Choice>
              <mc:Fallback>
                <p:oleObj name="公式" r:id="rId5" imgW="2476500" imgH="838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2660650"/>
                        <a:ext cx="24765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3682" name="Object 18"/>
          <p:cNvGraphicFramePr>
            <a:graphicFrameLocks noChangeAspect="1"/>
          </p:cNvGraphicFramePr>
          <p:nvPr/>
        </p:nvGraphicFramePr>
        <p:xfrm>
          <a:off x="2051050" y="5013325"/>
          <a:ext cx="46228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4" name="公式" r:id="rId7" imgW="4622800" imgH="838200" progId="Equation.3">
                  <p:embed/>
                </p:oleObj>
              </mc:Choice>
              <mc:Fallback>
                <p:oleObj name="公式" r:id="rId7" imgW="4622800" imgH="838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013325"/>
                        <a:ext cx="46228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6" name="Rectangle 21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353701" name="Group 37"/>
          <p:cNvGrpSpPr>
            <a:grpSpLocks/>
          </p:cNvGrpSpPr>
          <p:nvPr/>
        </p:nvGrpSpPr>
        <p:grpSpPr bwMode="auto">
          <a:xfrm>
            <a:off x="4643438" y="3213100"/>
            <a:ext cx="3024187" cy="1444625"/>
            <a:chOff x="2925" y="2024"/>
            <a:chExt cx="1905" cy="910"/>
          </a:xfrm>
        </p:grpSpPr>
        <p:graphicFrame>
          <p:nvGraphicFramePr>
            <p:cNvPr id="29718" name="Object 20"/>
            <p:cNvGraphicFramePr>
              <a:graphicFrameLocks noChangeAspect="1"/>
            </p:cNvGraphicFramePr>
            <p:nvPr/>
          </p:nvGraphicFramePr>
          <p:xfrm>
            <a:off x="2925" y="2341"/>
            <a:ext cx="36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75" name="公式" r:id="rId9" imgW="203024" imgH="152268" progId="Equation.3">
                    <p:embed/>
                  </p:oleObj>
                </mc:Choice>
                <mc:Fallback>
                  <p:oleObj name="公式" r:id="rId9" imgW="203024" imgH="152268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2341"/>
                          <a:ext cx="363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19" name="Group 36"/>
            <p:cNvGrpSpPr>
              <a:grpSpLocks/>
            </p:cNvGrpSpPr>
            <p:nvPr/>
          </p:nvGrpSpPr>
          <p:grpSpPr bwMode="auto">
            <a:xfrm>
              <a:off x="3742" y="2024"/>
              <a:ext cx="1088" cy="910"/>
              <a:chOff x="3742" y="2024"/>
              <a:chExt cx="1088" cy="910"/>
            </a:xfrm>
          </p:grpSpPr>
          <p:sp>
            <p:nvSpPr>
              <p:cNvPr id="29720" name="Text Box 23"/>
              <p:cNvSpPr txBox="1">
                <a:spLocks noChangeArrowheads="1"/>
              </p:cNvSpPr>
              <p:nvPr/>
            </p:nvSpPr>
            <p:spPr bwMode="auto">
              <a:xfrm>
                <a:off x="4195" y="2024"/>
                <a:ext cx="181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99FF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2BB4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a</a:t>
                </a:r>
              </a:p>
            </p:txBody>
          </p:sp>
          <p:sp>
            <p:nvSpPr>
              <p:cNvPr id="29721" name="Text Box 24"/>
              <p:cNvSpPr txBox="1">
                <a:spLocks noChangeArrowheads="1"/>
              </p:cNvSpPr>
              <p:nvPr/>
            </p:nvSpPr>
            <p:spPr bwMode="auto">
              <a:xfrm>
                <a:off x="4649" y="2387"/>
                <a:ext cx="181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99FF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2BB4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b</a:t>
                </a:r>
              </a:p>
            </p:txBody>
          </p:sp>
          <p:sp>
            <p:nvSpPr>
              <p:cNvPr id="29722" name="Text Box 25"/>
              <p:cNvSpPr txBox="1">
                <a:spLocks noChangeArrowheads="1"/>
              </p:cNvSpPr>
              <p:nvPr/>
            </p:nvSpPr>
            <p:spPr bwMode="auto">
              <a:xfrm>
                <a:off x="4195" y="2704"/>
                <a:ext cx="181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99FF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2BB4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c</a:t>
                </a:r>
              </a:p>
            </p:txBody>
          </p:sp>
          <p:sp>
            <p:nvSpPr>
              <p:cNvPr id="29723" name="Text Box 26"/>
              <p:cNvSpPr txBox="1">
                <a:spLocks noChangeArrowheads="1"/>
              </p:cNvSpPr>
              <p:nvPr/>
            </p:nvSpPr>
            <p:spPr bwMode="auto">
              <a:xfrm>
                <a:off x="3742" y="2387"/>
                <a:ext cx="181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99FF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2BB4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d</a:t>
                </a:r>
              </a:p>
            </p:txBody>
          </p:sp>
          <p:sp>
            <p:nvSpPr>
              <p:cNvPr id="29724" name="Arc 31"/>
              <p:cNvSpPr>
                <a:spLocks/>
              </p:cNvSpPr>
              <p:nvPr/>
            </p:nvSpPr>
            <p:spPr bwMode="auto">
              <a:xfrm flipV="1">
                <a:off x="4307" y="2582"/>
                <a:ext cx="362" cy="272"/>
              </a:xfrm>
              <a:custGeom>
                <a:avLst/>
                <a:gdLst>
                  <a:gd name="T0" fmla="*/ 0 w 21600"/>
                  <a:gd name="T1" fmla="*/ 0 h 21600"/>
                  <a:gd name="T2" fmla="*/ 362 w 21600"/>
                  <a:gd name="T3" fmla="*/ 272 h 21600"/>
                  <a:gd name="T4" fmla="*/ 0 w 21600"/>
                  <a:gd name="T5" fmla="*/ 27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99FF">
                        <a:alpha val="50195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5" name="Arc 33"/>
              <p:cNvSpPr>
                <a:spLocks/>
              </p:cNvSpPr>
              <p:nvPr/>
            </p:nvSpPr>
            <p:spPr bwMode="auto">
              <a:xfrm flipH="1" flipV="1">
                <a:off x="3833" y="2614"/>
                <a:ext cx="317" cy="226"/>
              </a:xfrm>
              <a:custGeom>
                <a:avLst/>
                <a:gdLst>
                  <a:gd name="T0" fmla="*/ 0 w 21600"/>
                  <a:gd name="T1" fmla="*/ 0 h 21600"/>
                  <a:gd name="T2" fmla="*/ 317 w 21600"/>
                  <a:gd name="T3" fmla="*/ 226 h 21600"/>
                  <a:gd name="T4" fmla="*/ 0 w 21600"/>
                  <a:gd name="T5" fmla="*/ 22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99FF">
                        <a:alpha val="50195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6" name="Arc 34"/>
              <p:cNvSpPr>
                <a:spLocks/>
              </p:cNvSpPr>
              <p:nvPr/>
            </p:nvSpPr>
            <p:spPr bwMode="auto">
              <a:xfrm flipH="1">
                <a:off x="3826" y="2174"/>
                <a:ext cx="362" cy="227"/>
              </a:xfrm>
              <a:custGeom>
                <a:avLst/>
                <a:gdLst>
                  <a:gd name="T0" fmla="*/ 0 w 21600"/>
                  <a:gd name="T1" fmla="*/ 0 h 21600"/>
                  <a:gd name="T2" fmla="*/ 362 w 21600"/>
                  <a:gd name="T3" fmla="*/ 227 h 21600"/>
                  <a:gd name="T4" fmla="*/ 0 w 21600"/>
                  <a:gd name="T5" fmla="*/ 227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99FF">
                        <a:alpha val="50195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7" name="Arc 35"/>
              <p:cNvSpPr>
                <a:spLocks/>
              </p:cNvSpPr>
              <p:nvPr/>
            </p:nvSpPr>
            <p:spPr bwMode="auto">
              <a:xfrm>
                <a:off x="4293" y="2174"/>
                <a:ext cx="363" cy="227"/>
              </a:xfrm>
              <a:custGeom>
                <a:avLst/>
                <a:gdLst>
                  <a:gd name="T0" fmla="*/ 0 w 21600"/>
                  <a:gd name="T1" fmla="*/ 0 h 21600"/>
                  <a:gd name="T2" fmla="*/ 363 w 21600"/>
                  <a:gd name="T3" fmla="*/ 227 h 21600"/>
                  <a:gd name="T4" fmla="*/ 0 w 21600"/>
                  <a:gd name="T5" fmla="*/ 227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99FF">
                        <a:alpha val="50195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9B09BE04-1985-488A-92B4-92FF40B66ECF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EEF64873-25B1-4E1E-9A18-B62AFBFBAAB5}" type="slidenum">
              <a:rPr kumimoji="0" lang="en-US" altLang="zh-CN" sz="1400">
                <a:ea typeface="宋体" panose="02010600030101010101" pitchFamily="2" charset="-122"/>
              </a:rPr>
              <a:pPr/>
              <a:t>27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354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670425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>
                <a:latin typeface="黑体" panose="02010609060101010101" pitchFamily="49" charset="-122"/>
              </a:rPr>
              <a:t>例</a:t>
            </a:r>
            <a:r>
              <a:rPr lang="en-US" altLang="zh-CN">
                <a:latin typeface="黑体" panose="02010609060101010101" pitchFamily="49" charset="-122"/>
              </a:rPr>
              <a:t>1.19 5</a:t>
            </a:r>
            <a:r>
              <a:rPr lang="zh-CN" altLang="en-US">
                <a:latin typeface="黑体" panose="02010609060101010101" pitchFamily="49" charset="-122"/>
              </a:rPr>
              <a:t>颗红色的珠子，</a:t>
            </a:r>
            <a:r>
              <a:rPr lang="en-US" altLang="zh-CN">
                <a:latin typeface="黑体" panose="02010609060101010101" pitchFamily="49" charset="-122"/>
              </a:rPr>
              <a:t>3</a:t>
            </a:r>
            <a:r>
              <a:rPr lang="zh-CN" altLang="en-US">
                <a:latin typeface="黑体" panose="02010609060101010101" pitchFamily="49" charset="-122"/>
              </a:rPr>
              <a:t>颗蓝色的珠子装在圆板的四周，试问有多少种排列方案？若蓝色的珠子不相邻又有多少种排列方案？蓝色珠子在一起又如何？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解 </a:t>
            </a:r>
            <a:r>
              <a:rPr lang="en-US" altLang="zh-CN">
                <a:latin typeface="黑体" panose="02010609060101010101" pitchFamily="49" charset="-122"/>
              </a:rPr>
              <a:t>(1)</a:t>
            </a:r>
            <a:r>
              <a:rPr lang="zh-CN" altLang="en-US">
                <a:latin typeface="黑体" panose="02010609060101010101" pitchFamily="49" charset="-122"/>
              </a:rPr>
              <a:t>有   种；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   </a:t>
            </a:r>
            <a:r>
              <a:rPr lang="en-US" altLang="zh-CN">
                <a:latin typeface="黑体" panose="02010609060101010101" pitchFamily="49" charset="-122"/>
              </a:rPr>
              <a:t>(2)</a:t>
            </a:r>
            <a:r>
              <a:rPr lang="zh-CN" altLang="en-US">
                <a:latin typeface="黑体" panose="02010609060101010101" pitchFamily="49" charset="-122"/>
              </a:rPr>
              <a:t>有                  种；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   </a:t>
            </a:r>
            <a:r>
              <a:rPr lang="en-US" altLang="zh-CN">
                <a:latin typeface="黑体" panose="02010609060101010101" pitchFamily="49" charset="-122"/>
              </a:rPr>
              <a:t>(3)</a:t>
            </a:r>
            <a:r>
              <a:rPr lang="zh-CN" altLang="en-US">
                <a:latin typeface="黑体" panose="02010609060101010101" pitchFamily="49" charset="-122"/>
              </a:rPr>
              <a:t>有      种。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>
              <a:latin typeface="黑体" panose="02010609060101010101" pitchFamily="49" charset="-122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en-US" altLang="zh-CN"/>
              <a:t> </a:t>
            </a:r>
            <a:r>
              <a:rPr lang="zh-CN" altLang="en-US"/>
              <a:t>圆周排列</a:t>
            </a:r>
          </a:p>
        </p:txBody>
      </p:sp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7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9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0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1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2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3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4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5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6" name="Rectangle 15"/>
          <p:cNvSpPr>
            <a:spLocks noChangeArrowheads="1"/>
          </p:cNvSpPr>
          <p:nvPr/>
        </p:nvSpPr>
        <p:spPr bwMode="auto">
          <a:xfrm>
            <a:off x="4495800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54702" name="Object 14"/>
          <p:cNvGraphicFramePr>
            <a:graphicFrameLocks noChangeAspect="1"/>
          </p:cNvGraphicFramePr>
          <p:nvPr/>
        </p:nvGraphicFramePr>
        <p:xfrm>
          <a:off x="2495550" y="3435350"/>
          <a:ext cx="3048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1" name="公式" r:id="rId3" imgW="304536" imgH="304536" progId="Equation.3">
                  <p:embed/>
                </p:oleObj>
              </mc:Choice>
              <mc:Fallback>
                <p:oleObj name="公式" r:id="rId3" imgW="304536" imgH="30453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3435350"/>
                        <a:ext cx="3048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8" name="Rectangle 17"/>
          <p:cNvSpPr>
            <a:spLocks noChangeArrowheads="1"/>
          </p:cNvSpPr>
          <p:nvPr/>
        </p:nvSpPr>
        <p:spPr bwMode="auto">
          <a:xfrm>
            <a:off x="394811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54704" name="Object 16"/>
          <p:cNvGraphicFramePr>
            <a:graphicFrameLocks noChangeAspect="1"/>
          </p:cNvGraphicFramePr>
          <p:nvPr/>
        </p:nvGraphicFramePr>
        <p:xfrm>
          <a:off x="2411413" y="3933825"/>
          <a:ext cx="29416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2" name="公式" r:id="rId5" imgW="2933700" imgH="368300" progId="Equation.3">
                  <p:embed/>
                </p:oleObj>
              </mc:Choice>
              <mc:Fallback>
                <p:oleObj name="公式" r:id="rId5" imgW="2933700" imgH="368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933825"/>
                        <a:ext cx="294163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4706" name="Object 18"/>
          <p:cNvGraphicFramePr>
            <a:graphicFrameLocks noChangeAspect="1"/>
          </p:cNvGraphicFramePr>
          <p:nvPr/>
        </p:nvGraphicFramePr>
        <p:xfrm>
          <a:off x="2462213" y="4462463"/>
          <a:ext cx="6794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3" name="Equation" r:id="rId7" imgW="685502" imgH="317362" progId="Equation.3">
                  <p:embed/>
                </p:oleObj>
              </mc:Choice>
              <mc:Fallback>
                <p:oleObj name="Equation" r:id="rId7" imgW="685502" imgH="31736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4462463"/>
                        <a:ext cx="679450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A852D973-AF26-4096-A0FC-C83ED90ABBA0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9DED2F3F-EC2B-4BF9-983A-373E3E40DB03}" type="slidenum">
              <a:rPr kumimoji="0" lang="en-US" altLang="zh-CN" sz="1400">
                <a:ea typeface="宋体" panose="02010600030101010101" pitchFamily="2" charset="-122"/>
              </a:rPr>
              <a:pPr/>
              <a:t>28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35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670425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>
                <a:latin typeface="黑体" panose="02010609060101010101" pitchFamily="49" charset="-122"/>
              </a:rPr>
              <a:t>例</a:t>
            </a:r>
            <a:r>
              <a:rPr lang="en-US" altLang="zh-CN">
                <a:latin typeface="黑体" panose="02010609060101010101" pitchFamily="49" charset="-122"/>
              </a:rPr>
              <a:t>1.20 5</a:t>
            </a:r>
            <a:r>
              <a:rPr lang="zh-CN" altLang="en-US">
                <a:latin typeface="黑体" panose="02010609060101010101" pitchFamily="49" charset="-122"/>
              </a:rPr>
              <a:t>对夫妻出席一宴会，围一圆桌坐下，问有几种方案？若要求每对夫妻相邻又有多少种方案？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解 </a:t>
            </a:r>
            <a:r>
              <a:rPr lang="en-US" altLang="zh-CN">
                <a:latin typeface="黑体" panose="02010609060101010101" pitchFamily="49" charset="-122"/>
              </a:rPr>
              <a:t>(1)   </a:t>
            </a:r>
            <a:r>
              <a:rPr lang="zh-CN" altLang="en-US">
                <a:latin typeface="黑体" panose="02010609060101010101" pitchFamily="49" charset="-122"/>
              </a:rPr>
              <a:t>种方案；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   </a:t>
            </a:r>
            <a:r>
              <a:rPr lang="en-US" altLang="zh-CN">
                <a:latin typeface="黑体" panose="02010609060101010101" pitchFamily="49" charset="-122"/>
              </a:rPr>
              <a:t>(2)                  </a:t>
            </a:r>
            <a:r>
              <a:rPr lang="zh-CN" altLang="en-US">
                <a:latin typeface="黑体" panose="02010609060101010101" pitchFamily="49" charset="-122"/>
              </a:rPr>
              <a:t>种方案。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>
              <a:latin typeface="黑体" panose="02010609060101010101" pitchFamily="49" charset="-122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en-US" altLang="zh-CN"/>
              <a:t> </a:t>
            </a:r>
            <a:r>
              <a:rPr lang="zh-CN" altLang="en-US"/>
              <a:t>圆周排列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4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5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6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7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8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9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0" name="Rectangle 15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58798" name="Object 14"/>
          <p:cNvGraphicFramePr>
            <a:graphicFrameLocks noChangeAspect="1"/>
          </p:cNvGraphicFramePr>
          <p:nvPr/>
        </p:nvGraphicFramePr>
        <p:xfrm>
          <a:off x="2124075" y="2997200"/>
          <a:ext cx="2730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4" name="Equation" r:id="rId3" imgW="266353" imgH="317087" progId="Equation.3">
                  <p:embed/>
                </p:oleObj>
              </mc:Choice>
              <mc:Fallback>
                <p:oleObj name="Equation" r:id="rId3" imgW="266353" imgH="31708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997200"/>
                        <a:ext cx="2730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2" name="Rectangle 17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58800" name="Object 16"/>
          <p:cNvGraphicFramePr>
            <a:graphicFrameLocks noChangeAspect="1"/>
          </p:cNvGraphicFramePr>
          <p:nvPr/>
        </p:nvGraphicFramePr>
        <p:xfrm>
          <a:off x="2133600" y="3505200"/>
          <a:ext cx="30146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5" name="Equation" r:id="rId5" imgW="3022600" imgH="368300" progId="Equation.3">
                  <p:embed/>
                </p:oleObj>
              </mc:Choice>
              <mc:Fallback>
                <p:oleObj name="Equation" r:id="rId5" imgW="3022600" imgH="368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05200"/>
                        <a:ext cx="301466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5C25887E-027A-4FF6-8ED8-13177FAD2D82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A4AC52D5-A212-4B67-ADF9-476AE60CC65E}" type="slidenum">
              <a:rPr kumimoji="0" lang="en-US" altLang="zh-CN" sz="1400">
                <a:ea typeface="宋体" panose="02010600030101010101" pitchFamily="2" charset="-122"/>
              </a:rPr>
              <a:pPr/>
              <a:t>29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670425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>
                <a:latin typeface="黑体" panose="02010609060101010101" pitchFamily="49" charset="-122"/>
              </a:rPr>
              <a:t>定义 从</a:t>
            </a:r>
            <a:r>
              <a:rPr lang="en-US" altLang="zh-CN">
                <a:latin typeface="黑体" panose="02010609060101010101" pitchFamily="49" charset="-122"/>
              </a:rPr>
              <a:t>n</a:t>
            </a:r>
            <a:r>
              <a:rPr lang="zh-CN" altLang="en-US">
                <a:latin typeface="黑体" panose="02010609060101010101" pitchFamily="49" charset="-122"/>
              </a:rPr>
              <a:t>个不同的元素中，取出</a:t>
            </a:r>
            <a:r>
              <a:rPr lang="en-US" altLang="zh-CN">
                <a:latin typeface="黑体" panose="02010609060101010101" pitchFamily="49" charset="-122"/>
              </a:rPr>
              <a:t>r</a:t>
            </a:r>
            <a:r>
              <a:rPr lang="zh-CN" altLang="en-US">
                <a:latin typeface="黑体" panose="02010609060101010101" pitchFamily="49" charset="-122"/>
              </a:rPr>
              <a:t>个而不考虑其次序，称为从</a:t>
            </a:r>
            <a:r>
              <a:rPr lang="en-US" altLang="zh-CN">
                <a:latin typeface="黑体" panose="02010609060101010101" pitchFamily="49" charset="-122"/>
              </a:rPr>
              <a:t>n</a:t>
            </a:r>
            <a:r>
              <a:rPr lang="zh-CN" altLang="en-US">
                <a:latin typeface="黑体" panose="02010609060101010101" pitchFamily="49" charset="-122"/>
              </a:rPr>
              <a:t>个中取</a:t>
            </a:r>
            <a:r>
              <a:rPr lang="en-US" altLang="zh-CN">
                <a:latin typeface="黑体" panose="02010609060101010101" pitchFamily="49" charset="-122"/>
              </a:rPr>
              <a:t>r</a:t>
            </a:r>
            <a:r>
              <a:rPr lang="zh-CN" altLang="en-US">
                <a:latin typeface="黑体" panose="02010609060101010101" pitchFamily="49" charset="-122"/>
              </a:rPr>
              <a:t>个组合，其组合数记为       。</a:t>
            </a:r>
            <a:r>
              <a:rPr lang="zh-CN" altLang="en-US">
                <a:solidFill>
                  <a:schemeClr val="tx2"/>
                </a:solidFill>
                <a:latin typeface="黑体" panose="02010609060101010101" pitchFamily="49" charset="-122"/>
              </a:rPr>
              <a:t> 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>
              <a:solidFill>
                <a:schemeClr val="tx2"/>
              </a:solidFill>
              <a:latin typeface="黑体" panose="02010609060101010101" pitchFamily="49" charset="-122"/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1.5</a:t>
            </a:r>
            <a:r>
              <a:rPr lang="en-US" altLang="zh-CN"/>
              <a:t> </a:t>
            </a:r>
            <a:r>
              <a:rPr lang="zh-CN" altLang="en-US"/>
              <a:t>组合</a:t>
            </a:r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6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7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8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9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0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1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2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43386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2784" name="Object 14"/>
          <p:cNvGraphicFramePr>
            <a:graphicFrameLocks noChangeAspect="1"/>
          </p:cNvGraphicFramePr>
          <p:nvPr/>
        </p:nvGraphicFramePr>
        <p:xfrm>
          <a:off x="1422400" y="2527300"/>
          <a:ext cx="1047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1" name="公式" r:id="rId3" imgW="1054100" imgH="368300" progId="Equation.3">
                  <p:embed/>
                </p:oleObj>
              </mc:Choice>
              <mc:Fallback>
                <p:oleObj name="公式" r:id="rId3" imgW="1054100" imgH="368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2527300"/>
                        <a:ext cx="10477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3962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55728" name="Object 16"/>
          <p:cNvGraphicFramePr>
            <a:graphicFrameLocks noChangeAspect="1"/>
          </p:cNvGraphicFramePr>
          <p:nvPr/>
        </p:nvGraphicFramePr>
        <p:xfrm>
          <a:off x="1377950" y="3289300"/>
          <a:ext cx="28702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2" name="公式" r:id="rId5" imgW="2870200" imgH="368300" progId="Equation.3">
                  <p:embed/>
                </p:oleObj>
              </mc:Choice>
              <mc:Fallback>
                <p:oleObj name="公式" r:id="rId5" imgW="2870200" imgH="368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3289300"/>
                        <a:ext cx="28702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4476750" y="33528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55730" name="Object 18"/>
          <p:cNvGraphicFramePr>
            <a:graphicFrameLocks noChangeAspect="1"/>
          </p:cNvGraphicFramePr>
          <p:nvPr/>
        </p:nvGraphicFramePr>
        <p:xfrm>
          <a:off x="4349750" y="3346450"/>
          <a:ext cx="381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3" name="公式" r:id="rId7" imgW="380835" imgH="253890" progId="Equation.3">
                  <p:embed/>
                </p:oleObj>
              </mc:Choice>
              <mc:Fallback>
                <p:oleObj name="公式" r:id="rId7" imgW="380835" imgH="25389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3346450"/>
                        <a:ext cx="381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4038600" y="32337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55732" name="Object 20"/>
          <p:cNvGraphicFramePr>
            <a:graphicFrameLocks noChangeAspect="1"/>
          </p:cNvGraphicFramePr>
          <p:nvPr/>
        </p:nvGraphicFramePr>
        <p:xfrm>
          <a:off x="4895850" y="3048000"/>
          <a:ext cx="24638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4" name="公式" r:id="rId9" imgW="2463800" imgH="838200" progId="Equation.3">
                  <p:embed/>
                </p:oleObj>
              </mc:Choice>
              <mc:Fallback>
                <p:oleObj name="公式" r:id="rId9" imgW="2463800" imgH="838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3048000"/>
                        <a:ext cx="24638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492877" cy="4752527"/>
          </a:xfrm>
        </p:spPr>
        <p:txBody>
          <a:bodyPr/>
          <a:lstStyle/>
          <a:p>
            <a:r>
              <a:rPr lang="zh-CN" altLang="en-US" dirty="0" smtClean="0"/>
              <a:t>本</a:t>
            </a:r>
            <a:r>
              <a:rPr lang="zh-CN" altLang="en-US" dirty="0"/>
              <a:t>课程与其它课程的</a:t>
            </a:r>
            <a:r>
              <a:rPr lang="zh-CN" altLang="en-US" dirty="0" smtClean="0"/>
              <a:t>联系：</a:t>
            </a:r>
            <a:endParaRPr lang="en-US" altLang="zh-CN" dirty="0" smtClean="0"/>
          </a:p>
          <a:p>
            <a:r>
              <a:rPr lang="zh-CN" altLang="en-US" dirty="0" smtClean="0"/>
              <a:t>前导课程：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）高等</a:t>
            </a:r>
            <a:r>
              <a:rPr lang="zh-CN" altLang="en-US" smtClean="0"/>
              <a:t>数学：微积分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）线性代数：多项式运算、行列式、群论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）离散数学：集合、函数</a:t>
            </a:r>
            <a:endParaRPr lang="en-US" altLang="zh-CN" dirty="0" smtClean="0"/>
          </a:p>
          <a:p>
            <a:r>
              <a:rPr lang="zh-CN" altLang="en-US" dirty="0" smtClean="0"/>
              <a:t>后续课程：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）排列</a:t>
            </a:r>
            <a:r>
              <a:rPr lang="zh-CN" altLang="en-US" dirty="0"/>
              <a:t>组合及递推关系与算法设计与分析中的算法复杂性分析有密切关系</a:t>
            </a:r>
            <a:r>
              <a:rPr lang="en-US" altLang="zh-CN" dirty="0"/>
              <a:t>,</a:t>
            </a:r>
            <a:r>
              <a:rPr lang="zh-CN" altLang="en-US" dirty="0"/>
              <a:t>为复杂性分析提供了基础知识</a:t>
            </a:r>
            <a:r>
              <a:rPr lang="en-US" altLang="zh-CN" dirty="0" smtClean="0"/>
              <a:t>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）容斥原理和鸽巢原理</a:t>
            </a:r>
            <a:r>
              <a:rPr lang="zh-CN" altLang="en-US" dirty="0"/>
              <a:t>在编译原理中有其重要作用。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3976FC-C323-41FD-84E9-99C970E0389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2021/4/22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C0F39B-905C-478D-B19E-CA3A2891A72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6993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717FCE4A-8F5D-42AD-8E2D-D4F36685DB30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56CB9C24-3860-4915-93BE-E0255A81F7AB}" type="slidenum">
              <a:rPr kumimoji="0" lang="en-US" altLang="zh-CN" sz="1400">
                <a:ea typeface="宋体" panose="02010600030101010101" pitchFamily="2" charset="-122"/>
              </a:rPr>
              <a:pPr/>
              <a:t>30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356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9144000" cy="5111750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 sz="1000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>
                <a:latin typeface="黑体" panose="02010609060101010101" pitchFamily="49" charset="-122"/>
              </a:rPr>
              <a:t>例</a:t>
            </a:r>
            <a:r>
              <a:rPr lang="en-US" altLang="zh-CN">
                <a:latin typeface="黑体" panose="02010609060101010101" pitchFamily="49" charset="-122"/>
              </a:rPr>
              <a:t>1.21 </a:t>
            </a:r>
            <a:r>
              <a:rPr lang="zh-CN" altLang="en-US">
                <a:latin typeface="黑体" panose="02010609060101010101" pitchFamily="49" charset="-122"/>
              </a:rPr>
              <a:t>从</a:t>
            </a:r>
            <a:r>
              <a:rPr lang="en-US" altLang="zh-CN">
                <a:latin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</a:rPr>
              <a:t>～</a:t>
            </a:r>
            <a:r>
              <a:rPr lang="en-US" altLang="zh-CN">
                <a:latin typeface="黑体" panose="02010609060101010101" pitchFamily="49" charset="-122"/>
              </a:rPr>
              <a:t>300</a:t>
            </a:r>
            <a:r>
              <a:rPr lang="zh-CN" altLang="en-US">
                <a:latin typeface="黑体" panose="02010609060101010101" pitchFamily="49" charset="-122"/>
              </a:rPr>
              <a:t>之间任取</a:t>
            </a:r>
            <a:r>
              <a:rPr lang="en-US" altLang="zh-CN">
                <a:latin typeface="黑体" panose="02010609060101010101" pitchFamily="49" charset="-122"/>
              </a:rPr>
              <a:t>3</a:t>
            </a:r>
            <a:r>
              <a:rPr lang="zh-CN" altLang="en-US">
                <a:latin typeface="黑体" panose="02010609060101010101" pitchFamily="49" charset="-122"/>
              </a:rPr>
              <a:t>个不同的数，使得这</a:t>
            </a:r>
            <a:r>
              <a:rPr lang="en-US" altLang="zh-CN">
                <a:latin typeface="黑体" panose="02010609060101010101" pitchFamily="49" charset="-122"/>
              </a:rPr>
              <a:t>3</a:t>
            </a:r>
            <a:r>
              <a:rPr lang="zh-CN" altLang="en-US">
                <a:latin typeface="黑体" panose="02010609060101010101" pitchFamily="49" charset="-122"/>
              </a:rPr>
              <a:t>个数的和正好被</a:t>
            </a:r>
            <a:r>
              <a:rPr lang="en-US" altLang="zh-CN">
                <a:latin typeface="黑体" panose="02010609060101010101" pitchFamily="49" charset="-122"/>
              </a:rPr>
              <a:t>3</a:t>
            </a:r>
            <a:r>
              <a:rPr lang="zh-CN" altLang="en-US">
                <a:latin typeface="黑体" panose="02010609060101010101" pitchFamily="49" charset="-122"/>
              </a:rPr>
              <a:t>除尽，问共有几种方案？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sz="2400">
                <a:latin typeface="黑体" panose="02010609060101010101" pitchFamily="49" charset="-122"/>
              </a:rPr>
              <a:t>    </a:t>
            </a:r>
            <a:r>
              <a:rPr lang="zh-CN" altLang="en-US">
                <a:latin typeface="黑体" panose="02010609060101010101" pitchFamily="49" charset="-122"/>
              </a:rPr>
              <a:t>解 将这</a:t>
            </a:r>
            <a:r>
              <a:rPr lang="en-US" altLang="zh-CN">
                <a:latin typeface="黑体" panose="02010609060101010101" pitchFamily="49" charset="-122"/>
              </a:rPr>
              <a:t>300</a:t>
            </a:r>
            <a:r>
              <a:rPr lang="zh-CN" altLang="en-US">
                <a:latin typeface="黑体" panose="02010609060101010101" pitchFamily="49" charset="-122"/>
              </a:rPr>
              <a:t>个数按照其被</a:t>
            </a:r>
            <a:r>
              <a:rPr lang="en-US" altLang="zh-CN">
                <a:latin typeface="黑体" panose="02010609060101010101" pitchFamily="49" charset="-122"/>
              </a:rPr>
              <a:t>3</a:t>
            </a:r>
            <a:r>
              <a:rPr lang="zh-CN" altLang="en-US">
                <a:latin typeface="黑体" panose="02010609060101010101" pitchFamily="49" charset="-122"/>
              </a:rPr>
              <a:t>除所得的余数分为三组：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</a:t>
            </a:r>
            <a:r>
              <a:rPr lang="en-US" altLang="zh-CN">
                <a:latin typeface="黑体" panose="02010609060101010101" pitchFamily="49" charset="-122"/>
              </a:rPr>
              <a:t>A={1,4,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黑体" panose="02010609060101010101" pitchFamily="49" charset="-122"/>
              </a:rPr>
              <a:t>,298}</a:t>
            </a:r>
            <a:r>
              <a:rPr lang="zh-CN" altLang="en-US">
                <a:latin typeface="黑体" panose="02010609060101010101" pitchFamily="49" charset="-122"/>
              </a:rPr>
              <a:t>，</a:t>
            </a:r>
            <a:r>
              <a:rPr lang="en-US" altLang="zh-CN">
                <a:latin typeface="黑体" panose="02010609060101010101" pitchFamily="49" charset="-122"/>
              </a:rPr>
              <a:t>B={2,5,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黑体" panose="02010609060101010101" pitchFamily="49" charset="-122"/>
              </a:rPr>
              <a:t>,299}</a:t>
            </a:r>
            <a:r>
              <a:rPr lang="zh-CN" altLang="en-US">
                <a:latin typeface="黑体" panose="02010609060101010101" pitchFamily="49" charset="-122"/>
              </a:rPr>
              <a:t>，</a:t>
            </a:r>
            <a:r>
              <a:rPr lang="en-US" altLang="zh-CN">
                <a:latin typeface="黑体" panose="02010609060101010101" pitchFamily="49" charset="-122"/>
              </a:rPr>
              <a:t>C={3,6,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黑体" panose="02010609060101010101" pitchFamily="49" charset="-122"/>
              </a:rPr>
              <a:t>,300}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>
                <a:latin typeface="黑体" panose="02010609060101010101" pitchFamily="49" charset="-122"/>
              </a:rPr>
              <a:t>① </a:t>
            </a:r>
            <a:r>
              <a:rPr lang="zh-CN" altLang="en-US">
                <a:latin typeface="黑体" panose="02010609060101010101" pitchFamily="49" charset="-122"/>
              </a:rPr>
              <a:t>三个数取自集合</a:t>
            </a:r>
            <a:r>
              <a:rPr lang="en-US" altLang="zh-CN">
                <a:latin typeface="黑体" panose="02010609060101010101" pitchFamily="49" charset="-122"/>
              </a:rPr>
              <a:t>A</a:t>
            </a:r>
            <a:r>
              <a:rPr lang="zh-CN" altLang="en-US">
                <a:latin typeface="黑体" panose="02010609060101010101" pitchFamily="49" charset="-122"/>
              </a:rPr>
              <a:t>：有</a:t>
            </a:r>
            <a:r>
              <a:rPr lang="en-US" altLang="zh-CN">
                <a:latin typeface="黑体" panose="02010609060101010101" pitchFamily="49" charset="-122"/>
              </a:rPr>
              <a:t>C(100,3)</a:t>
            </a:r>
            <a:r>
              <a:rPr lang="zh-CN" altLang="en-US">
                <a:latin typeface="黑体" panose="02010609060101010101" pitchFamily="49" charset="-122"/>
              </a:rPr>
              <a:t>种方案；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>
                <a:latin typeface="黑体" panose="02010609060101010101" pitchFamily="49" charset="-122"/>
              </a:rPr>
              <a:t>② 三个数取自集合</a:t>
            </a:r>
            <a:r>
              <a:rPr lang="en-US" altLang="zh-CN">
                <a:latin typeface="黑体" panose="02010609060101010101" pitchFamily="49" charset="-122"/>
              </a:rPr>
              <a:t>B</a:t>
            </a:r>
            <a:r>
              <a:rPr lang="zh-CN" altLang="en-US">
                <a:latin typeface="黑体" panose="02010609060101010101" pitchFamily="49" charset="-122"/>
              </a:rPr>
              <a:t>：有</a:t>
            </a:r>
            <a:r>
              <a:rPr lang="en-US" altLang="zh-CN">
                <a:latin typeface="黑体" panose="02010609060101010101" pitchFamily="49" charset="-122"/>
              </a:rPr>
              <a:t>C(100,3)</a:t>
            </a:r>
            <a:r>
              <a:rPr lang="zh-CN" altLang="en-US">
                <a:latin typeface="黑体" panose="02010609060101010101" pitchFamily="49" charset="-122"/>
              </a:rPr>
              <a:t>种方案；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③ 三个数取自集合</a:t>
            </a:r>
            <a:r>
              <a:rPr lang="en-US" altLang="zh-CN">
                <a:latin typeface="黑体" panose="02010609060101010101" pitchFamily="49" charset="-122"/>
              </a:rPr>
              <a:t>C</a:t>
            </a:r>
            <a:r>
              <a:rPr lang="zh-CN" altLang="en-US">
                <a:latin typeface="黑体" panose="02010609060101010101" pitchFamily="49" charset="-122"/>
              </a:rPr>
              <a:t>：有</a:t>
            </a:r>
            <a:r>
              <a:rPr lang="en-US" altLang="zh-CN">
                <a:latin typeface="黑体" panose="02010609060101010101" pitchFamily="49" charset="-122"/>
              </a:rPr>
              <a:t>C(100,3)</a:t>
            </a:r>
            <a:r>
              <a:rPr lang="zh-CN" altLang="en-US">
                <a:latin typeface="黑体" panose="02010609060101010101" pitchFamily="49" charset="-122"/>
              </a:rPr>
              <a:t>种方案；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④ 三个数分别取自集合</a:t>
            </a:r>
            <a:r>
              <a:rPr lang="en-US" altLang="zh-CN">
                <a:latin typeface="黑体" panose="02010609060101010101" pitchFamily="49" charset="-122"/>
              </a:rPr>
              <a:t>A</a:t>
            </a:r>
            <a:r>
              <a:rPr lang="zh-CN" altLang="en-US">
                <a:latin typeface="黑体" panose="02010609060101010101" pitchFamily="49" charset="-122"/>
              </a:rPr>
              <a:t>、</a:t>
            </a:r>
            <a:r>
              <a:rPr lang="en-US" altLang="zh-CN">
                <a:latin typeface="黑体" panose="02010609060101010101" pitchFamily="49" charset="-122"/>
              </a:rPr>
              <a:t>B</a:t>
            </a:r>
            <a:r>
              <a:rPr lang="zh-CN" altLang="en-US">
                <a:latin typeface="黑体" panose="02010609060101010101" pitchFamily="49" charset="-122"/>
              </a:rPr>
              <a:t>、</a:t>
            </a:r>
            <a:r>
              <a:rPr lang="en-US" altLang="zh-CN">
                <a:latin typeface="黑体" panose="02010609060101010101" pitchFamily="49" charset="-122"/>
              </a:rPr>
              <a:t>C</a:t>
            </a:r>
            <a:r>
              <a:rPr lang="zh-CN" altLang="en-US">
                <a:latin typeface="黑体" panose="02010609060101010101" pitchFamily="49" charset="-122"/>
              </a:rPr>
              <a:t>：有</a:t>
            </a:r>
            <a:r>
              <a:rPr lang="en-US" altLang="zh-CN">
                <a:latin typeface="黑体" panose="02010609060101010101" pitchFamily="49" charset="-122"/>
              </a:rPr>
              <a:t>100</a:t>
            </a:r>
            <a:r>
              <a:rPr lang="en-US" altLang="zh-CN" baseline="30000">
                <a:latin typeface="黑体" panose="02010609060101010101" pitchFamily="49" charset="-122"/>
              </a:rPr>
              <a:t>3</a:t>
            </a:r>
            <a:r>
              <a:rPr lang="zh-CN" altLang="en-US">
                <a:latin typeface="黑体" panose="02010609060101010101" pitchFamily="49" charset="-122"/>
              </a:rPr>
              <a:t>种方案；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所求的方案数为：</a:t>
            </a:r>
            <a:r>
              <a:rPr lang="en-US" altLang="zh-CN">
                <a:latin typeface="黑体" panose="02010609060101010101" pitchFamily="49" charset="-122"/>
              </a:rPr>
              <a:t>3C(100,3)+100</a:t>
            </a:r>
            <a:r>
              <a:rPr lang="en-US" altLang="zh-CN" baseline="30000">
                <a:latin typeface="黑体" panose="02010609060101010101" pitchFamily="49" charset="-122"/>
              </a:rPr>
              <a:t>3</a:t>
            </a:r>
            <a:r>
              <a:rPr lang="en-US" altLang="zh-CN">
                <a:latin typeface="黑体" panose="02010609060101010101" pitchFamily="49" charset="-122"/>
              </a:rPr>
              <a:t>=1485100 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1.5</a:t>
            </a:r>
            <a:r>
              <a:rPr lang="en-US" altLang="zh-CN"/>
              <a:t> </a:t>
            </a:r>
            <a:r>
              <a:rPr lang="zh-CN" altLang="en-US"/>
              <a:t>组合</a:t>
            </a:r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0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1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2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3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4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5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6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7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6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6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6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6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67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F8BB9021-7C02-4341-8FF9-54739F8071E8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C20F0578-47D9-4042-8D96-55B241AE8DAD}" type="slidenum">
              <a:rPr kumimoji="0" lang="en-US" altLang="zh-CN" sz="1400">
                <a:ea typeface="宋体" panose="02010600030101010101" pitchFamily="2" charset="-122"/>
              </a:rPr>
              <a:pPr/>
              <a:t>31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357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21688" cy="5181600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>
                <a:latin typeface="黑体" panose="02010609060101010101" pitchFamily="49" charset="-122"/>
              </a:rPr>
              <a:t>例</a:t>
            </a:r>
            <a:r>
              <a:rPr lang="en-US" altLang="zh-CN">
                <a:latin typeface="黑体" panose="02010609060101010101" pitchFamily="49" charset="-122"/>
              </a:rPr>
              <a:t>1.22 </a:t>
            </a:r>
            <a:r>
              <a:rPr lang="zh-CN" altLang="en-US">
                <a:latin typeface="黑体" panose="02010609060101010101" pitchFamily="49" charset="-122"/>
              </a:rPr>
              <a:t>甲和乙两单位共</a:t>
            </a:r>
            <a:r>
              <a:rPr lang="en-US" altLang="zh-CN">
                <a:latin typeface="黑体" panose="02010609060101010101" pitchFamily="49" charset="-122"/>
              </a:rPr>
              <a:t>11</a:t>
            </a:r>
            <a:r>
              <a:rPr lang="zh-CN" altLang="en-US">
                <a:latin typeface="黑体" panose="02010609060101010101" pitchFamily="49" charset="-122"/>
              </a:rPr>
              <a:t>个成员，其中甲单位</a:t>
            </a:r>
            <a:r>
              <a:rPr lang="en-US" altLang="zh-CN">
                <a:latin typeface="黑体" panose="02010609060101010101" pitchFamily="49" charset="-122"/>
              </a:rPr>
              <a:t>7</a:t>
            </a:r>
            <a:r>
              <a:rPr lang="zh-CN" altLang="en-US">
                <a:latin typeface="黑体" panose="02010609060101010101" pitchFamily="49" charset="-122"/>
              </a:rPr>
              <a:t>人，乙单位</a:t>
            </a:r>
            <a:r>
              <a:rPr lang="en-US" altLang="zh-CN">
                <a:latin typeface="黑体" panose="02010609060101010101" pitchFamily="49" charset="-122"/>
              </a:rPr>
              <a:t>4</a:t>
            </a:r>
            <a:r>
              <a:rPr lang="zh-CN" altLang="en-US">
                <a:latin typeface="黑体" panose="02010609060101010101" pitchFamily="49" charset="-122"/>
              </a:rPr>
              <a:t>人，拟从中组成一个</a:t>
            </a:r>
            <a:r>
              <a:rPr lang="en-US" altLang="zh-CN">
                <a:latin typeface="黑体" panose="02010609060101010101" pitchFamily="49" charset="-122"/>
              </a:rPr>
              <a:t>5</a:t>
            </a:r>
            <a:r>
              <a:rPr lang="zh-CN" altLang="en-US">
                <a:latin typeface="黑体" panose="02010609060101010101" pitchFamily="49" charset="-122"/>
              </a:rPr>
              <a:t>人小组；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zh-CN">
                <a:latin typeface="黑体" panose="02010609060101010101" pitchFamily="49" charset="-122"/>
              </a:rPr>
              <a:t>(1)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zh-CN" altLang="en-US">
                <a:latin typeface="黑体" panose="02010609060101010101" pitchFamily="49" charset="-122"/>
              </a:rPr>
              <a:t>若要求必须包含乙单位</a:t>
            </a:r>
            <a:r>
              <a:rPr lang="en-US" altLang="zh-CN">
                <a:latin typeface="黑体" panose="02010609060101010101" pitchFamily="49" charset="-122"/>
              </a:rPr>
              <a:t>2</a:t>
            </a:r>
            <a:r>
              <a:rPr lang="zh-CN" altLang="en-US">
                <a:latin typeface="黑体" panose="02010609060101010101" pitchFamily="49" charset="-122"/>
              </a:rPr>
              <a:t>人；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zh-CN">
                <a:latin typeface="黑体" panose="02010609060101010101" pitchFamily="49" charset="-122"/>
              </a:rPr>
              <a:t>(2)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zh-CN" altLang="en-US">
                <a:latin typeface="黑体" panose="02010609060101010101" pitchFamily="49" charset="-122"/>
              </a:rPr>
              <a:t>若要求至少包含乙单位</a:t>
            </a:r>
            <a:r>
              <a:rPr lang="en-US" altLang="zh-CN">
                <a:latin typeface="黑体" panose="02010609060101010101" pitchFamily="49" charset="-122"/>
              </a:rPr>
              <a:t>2</a:t>
            </a:r>
            <a:r>
              <a:rPr lang="zh-CN" altLang="en-US">
                <a:latin typeface="黑体" panose="02010609060101010101" pitchFamily="49" charset="-122"/>
              </a:rPr>
              <a:t>人；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zh-CN">
                <a:latin typeface="黑体" panose="02010609060101010101" pitchFamily="49" charset="-122"/>
              </a:rPr>
              <a:t>(3)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en-US">
                <a:latin typeface="黑体" panose="02010609060101010101" pitchFamily="49" charset="-122"/>
              </a:rPr>
              <a:t>若要求乙单位某一人与甲单位某一人不能同时在这个小组；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试分别求各有多少种方案。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>
                <a:latin typeface="黑体" panose="02010609060101010101" pitchFamily="49" charset="-122"/>
              </a:rPr>
              <a:t>解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(2) 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(3) </a:t>
            </a:r>
            <a:endParaRPr lang="en-US" altLang="zh-CN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>
              <a:latin typeface="黑体" panose="02010609060101010101" pitchFamily="49" charset="-122"/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1.5</a:t>
            </a:r>
            <a:r>
              <a:rPr lang="en-US" altLang="zh-CN"/>
              <a:t> </a:t>
            </a:r>
            <a:r>
              <a:rPr lang="zh-CN" altLang="en-US"/>
              <a:t>组合</a:t>
            </a:r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3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5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6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7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8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9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30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31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32" name="Rectangle 15"/>
          <p:cNvSpPr>
            <a:spLocks noChangeArrowheads="1"/>
          </p:cNvSpPr>
          <p:nvPr/>
        </p:nvSpPr>
        <p:spPr bwMode="auto">
          <a:xfrm>
            <a:off x="41481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57774" name="Object 14"/>
          <p:cNvGraphicFramePr>
            <a:graphicFrameLocks noChangeAspect="1"/>
          </p:cNvGraphicFramePr>
          <p:nvPr/>
        </p:nvGraphicFramePr>
        <p:xfrm>
          <a:off x="1809750" y="4889500"/>
          <a:ext cx="19859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8" name="公式" r:id="rId3" imgW="1993900" imgH="368300" progId="Equation.3">
                  <p:embed/>
                </p:oleObj>
              </mc:Choice>
              <mc:Fallback>
                <p:oleObj name="公式" r:id="rId3" imgW="1993900" imgH="368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4889500"/>
                        <a:ext cx="198596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4" name="Rectangle 17"/>
          <p:cNvSpPr>
            <a:spLocks noChangeArrowheads="1"/>
          </p:cNvSpPr>
          <p:nvPr/>
        </p:nvSpPr>
        <p:spPr bwMode="auto">
          <a:xfrm>
            <a:off x="257175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57776" name="Object 16"/>
          <p:cNvGraphicFramePr>
            <a:graphicFrameLocks noChangeAspect="1"/>
          </p:cNvGraphicFramePr>
          <p:nvPr/>
        </p:nvGraphicFramePr>
        <p:xfrm>
          <a:off x="1771650" y="5313363"/>
          <a:ext cx="65405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9" name="公式" r:id="rId5" imgW="6540500" imgH="368300" progId="Equation.3">
                  <p:embed/>
                </p:oleObj>
              </mc:Choice>
              <mc:Fallback>
                <p:oleObj name="公式" r:id="rId5" imgW="6540500" imgH="368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5313363"/>
                        <a:ext cx="65405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6" name="Rectangle 19"/>
          <p:cNvSpPr>
            <a:spLocks noChangeArrowheads="1"/>
          </p:cNvSpPr>
          <p:nvPr/>
        </p:nvSpPr>
        <p:spPr bwMode="auto">
          <a:xfrm>
            <a:off x="352901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57778" name="Object 18"/>
          <p:cNvGraphicFramePr>
            <a:graphicFrameLocks noChangeAspect="1"/>
          </p:cNvGraphicFramePr>
          <p:nvPr/>
        </p:nvGraphicFramePr>
        <p:xfrm>
          <a:off x="1803400" y="5880100"/>
          <a:ext cx="4946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0" name="公式" r:id="rId7" imgW="4940300" imgH="368300" progId="Equation.3">
                  <p:embed/>
                </p:oleObj>
              </mc:Choice>
              <mc:Fallback>
                <p:oleObj name="公式" r:id="rId7" imgW="4940300" imgH="368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5880100"/>
                        <a:ext cx="49466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7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77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77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6381B11F-09B1-45D2-8C56-C7184C99265E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F3C7736C-9C34-465C-BD1E-47999A6809C4}" type="slidenum">
              <a:rPr kumimoji="0" lang="en-US" altLang="zh-CN" sz="1400">
                <a:ea typeface="宋体" panose="02010600030101010101" pitchFamily="2" charset="-122"/>
              </a:rPr>
              <a:pPr/>
              <a:t>32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359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670425"/>
          </a:xfrm>
        </p:spPr>
        <p:txBody>
          <a:bodyPr/>
          <a:lstStyle/>
          <a:p>
            <a:pPr marL="571500" indent="-571500" algn="just" eaLnBrk="1" hangingPunct="1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黑体" panose="02010609060101010101" pitchFamily="49" charset="-122"/>
                <a:ea typeface="宋体" panose="02010600030101010101" pitchFamily="2" charset="-122"/>
              </a:rPr>
              <a:t>1.23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假定有</a:t>
            </a:r>
            <a:r>
              <a:rPr lang="en-US" altLang="zh-CN" dirty="0">
                <a:latin typeface="黑体" panose="02010609060101010101" pitchFamily="49" charset="-122"/>
                <a:ea typeface="宋体" panose="02010600030101010101" pitchFamily="2" charset="-122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位成员，两两配对分成</a:t>
            </a:r>
            <a:r>
              <a:rPr lang="en-US" altLang="zh-CN" dirty="0">
                <a:latin typeface="黑体" panose="02010609060101010101" pitchFamily="49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组，问有多少种分配方案？</a:t>
            </a:r>
            <a:endParaRPr lang="zh-CN" altLang="en-US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marL="571500" indent="-571500" algn="just" eaLnBrk="1" hangingPunct="1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zh-CN" altLang="en-US" dirty="0">
                <a:latin typeface="黑体" panose="02010609060101010101" pitchFamily="49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  <a:r>
              <a:rPr lang="en-US" altLang="zh-CN" dirty="0">
                <a:latin typeface="黑体" panose="02010609060101010101" pitchFamily="49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marL="571500" indent="-571500" algn="just" eaLnBrk="1" hangingPunct="1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en-US" altLang="zh-CN" dirty="0"/>
              <a:t>        </a:t>
            </a:r>
            <a:r>
              <a:rPr lang="zh-CN" altLang="zh-CN" dirty="0"/>
              <a:t>＊＊ ＊＊ ＊＊ ＊＊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71500" indent="-571500" algn="just"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将</a:t>
            </a:r>
            <a:r>
              <a:rPr lang="en-US" altLang="zh-CN" dirty="0">
                <a:latin typeface="黑体" panose="02010609060101010101" pitchFamily="49" charset="-122"/>
                <a:ea typeface="宋体" panose="02010600030101010101" pitchFamily="2" charset="-122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位成员排列，共有</a:t>
            </a:r>
            <a:r>
              <a:rPr lang="en-US" altLang="zh-CN" dirty="0">
                <a:latin typeface="黑体" panose="02010609060101010101" pitchFamily="49" charset="-122"/>
                <a:ea typeface="宋体" panose="02010600030101010101" pitchFamily="2" charset="-122"/>
              </a:rPr>
              <a:t>8!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个排列，每个排列两两划分，分成</a:t>
            </a:r>
            <a:r>
              <a:rPr lang="en-US" altLang="zh-CN" dirty="0">
                <a:latin typeface="黑体" panose="02010609060101010101" pitchFamily="49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组，其重复数为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4.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4!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，所求分配方案数为</a:t>
            </a:r>
            <a:endParaRPr lang="zh-CN" altLang="en-US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marL="571500" indent="-571500" algn="just" eaLnBrk="1" hangingPunct="1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endParaRPr lang="zh-CN" altLang="en-US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marL="571500" indent="-571500" algn="just"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1.5</a:t>
            </a:r>
            <a:r>
              <a:rPr lang="en-US" altLang="zh-CN"/>
              <a:t> </a:t>
            </a:r>
            <a:r>
              <a:rPr lang="zh-CN" altLang="en-US"/>
              <a:t>组合</a:t>
            </a: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8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9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0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1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2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3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4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5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6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7" name="Rectangle 16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8" name="Rectangle 19"/>
          <p:cNvSpPr>
            <a:spLocks noChangeArrowheads="1"/>
          </p:cNvSpPr>
          <p:nvPr/>
        </p:nvSpPr>
        <p:spPr bwMode="auto">
          <a:xfrm>
            <a:off x="3729038" y="324326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60" name="Rectangle 21"/>
          <p:cNvSpPr>
            <a:spLocks noChangeArrowheads="1"/>
          </p:cNvSpPr>
          <p:nvPr/>
        </p:nvSpPr>
        <p:spPr bwMode="auto">
          <a:xfrm>
            <a:off x="4229100" y="32337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598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368337"/>
              </p:ext>
            </p:extLst>
          </p:nvPr>
        </p:nvGraphicFramePr>
        <p:xfrm>
          <a:off x="2649538" y="4653136"/>
          <a:ext cx="14986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6" name="公式" r:id="rId3" imgW="1498600" imgH="838200" progId="Equation.3">
                  <p:embed/>
                </p:oleObj>
              </mc:Choice>
              <mc:Fallback>
                <p:oleObj name="公式" r:id="rId3" imgW="1498600" imgH="838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4653136"/>
                        <a:ext cx="14986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D65A54BA-193B-4BBE-A257-F25E67827376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368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475DAFD6-3B83-488B-868B-7C81637A947C}" type="slidenum">
              <a:rPr kumimoji="0" lang="en-US" altLang="zh-CN" sz="1400">
                <a:ea typeface="宋体" panose="02010600030101010101" pitchFamily="2" charset="-122"/>
              </a:rPr>
              <a:pPr/>
              <a:t>33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362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670425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zh-CN" dirty="0">
                <a:latin typeface="黑体" panose="02010609060101010101" pitchFamily="49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</a:rPr>
              <a:t>方法</a:t>
            </a:r>
            <a:r>
              <a:rPr lang="en-US" altLang="zh-CN" dirty="0">
                <a:latin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</a:rPr>
              <a:t>：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zh-CN" dirty="0"/>
              <a:t>(</a:t>
            </a:r>
            <a:r>
              <a:rPr lang="zh-CN" altLang="zh-CN" dirty="0"/>
              <a:t>＊＊</a:t>
            </a:r>
            <a:r>
              <a:rPr lang="en-US" altLang="zh-CN" dirty="0"/>
              <a:t>)</a:t>
            </a:r>
            <a:r>
              <a:rPr lang="zh-CN" altLang="zh-CN" dirty="0"/>
              <a:t> </a:t>
            </a:r>
            <a:r>
              <a:rPr lang="en-US" altLang="zh-CN" dirty="0"/>
              <a:t>(</a:t>
            </a:r>
            <a:r>
              <a:rPr lang="zh-CN" altLang="zh-CN" dirty="0"/>
              <a:t>＊＊</a:t>
            </a:r>
            <a:r>
              <a:rPr lang="en-US" altLang="zh-CN" dirty="0"/>
              <a:t>) (</a:t>
            </a:r>
            <a:r>
              <a:rPr lang="zh-CN" altLang="zh-CN" dirty="0"/>
              <a:t>＊＊</a:t>
            </a:r>
            <a:r>
              <a:rPr lang="en-US" altLang="zh-CN" dirty="0"/>
              <a:t>)  (</a:t>
            </a:r>
            <a:r>
              <a:rPr lang="zh-CN" altLang="zh-CN" dirty="0"/>
              <a:t>＊＊</a:t>
            </a:r>
            <a:r>
              <a:rPr lang="en-US" altLang="zh-CN" dirty="0"/>
              <a:t>)</a:t>
            </a:r>
            <a:endParaRPr lang="zh-CN" altLang="en-US" dirty="0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zh-CN" dirty="0">
                <a:latin typeface="黑体" panose="02010609060101010101" pitchFamily="49" charset="-122"/>
              </a:rPr>
              <a:t>  1      2     3      4</a:t>
            </a:r>
            <a:endParaRPr lang="zh-CN" altLang="en-US" dirty="0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</a:rPr>
              <a:t>     将</a:t>
            </a:r>
            <a:r>
              <a:rPr lang="en-US" altLang="zh-CN" dirty="0">
                <a:latin typeface="黑体" panose="02010609060101010101" pitchFamily="49" charset="-122"/>
              </a:rPr>
              <a:t>8</a:t>
            </a:r>
            <a:r>
              <a:rPr lang="zh-CN" altLang="en-US" dirty="0">
                <a:latin typeface="黑体" panose="02010609060101010101" pitchFamily="49" charset="-122"/>
              </a:rPr>
              <a:t>个人分为</a:t>
            </a:r>
            <a:r>
              <a:rPr lang="en-US" altLang="zh-CN" dirty="0">
                <a:latin typeface="黑体" panose="02010609060101010101" pitchFamily="49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</a:rPr>
              <a:t>组，第</a:t>
            </a:r>
            <a:r>
              <a:rPr lang="en-US" altLang="zh-CN" dirty="0">
                <a:latin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</a:rPr>
              <a:t>组有       种选择，第</a:t>
            </a:r>
            <a:r>
              <a:rPr lang="en-US" altLang="zh-CN" dirty="0">
                <a:latin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</a:rPr>
              <a:t>组有      种选择，第</a:t>
            </a:r>
            <a:r>
              <a:rPr lang="en-US" altLang="zh-CN" dirty="0">
                <a:latin typeface="黑体" panose="02010609060101010101" pitchFamily="49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</a:rPr>
              <a:t>组有       种选择，第</a:t>
            </a:r>
            <a:r>
              <a:rPr lang="en-US" altLang="zh-CN" dirty="0">
                <a:latin typeface="黑体" panose="02010609060101010101" pitchFamily="49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</a:rPr>
              <a:t>组有       种选择，但由于各组与顺序无关，故所求分配方案数为：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 dirty="0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 dirty="0">
              <a:latin typeface="黑体" panose="02010609060101010101" pitchFamily="49" charset="-122"/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1.5</a:t>
            </a:r>
            <a:r>
              <a:rPr lang="en-US" altLang="zh-CN"/>
              <a:t> </a:t>
            </a:r>
            <a:r>
              <a:rPr lang="zh-CN" altLang="en-US"/>
              <a:t>组合</a:t>
            </a:r>
          </a:p>
        </p:txBody>
      </p:sp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1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2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3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4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62898" name="Object 18"/>
          <p:cNvGraphicFramePr>
            <a:graphicFrameLocks noChangeAspect="1"/>
          </p:cNvGraphicFramePr>
          <p:nvPr/>
        </p:nvGraphicFramePr>
        <p:xfrm>
          <a:off x="5567363" y="3154363"/>
          <a:ext cx="1016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8" name="公式" r:id="rId3" imgW="1016000" imgH="368300" progId="Equation.3">
                  <p:embed/>
                </p:oleObj>
              </mc:Choice>
              <mc:Fallback>
                <p:oleObj name="公式" r:id="rId3" imgW="1016000" imgH="368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3154363"/>
                        <a:ext cx="1016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2900" name="Object 20"/>
          <p:cNvGraphicFramePr>
            <a:graphicFrameLocks noChangeAspect="1"/>
          </p:cNvGraphicFramePr>
          <p:nvPr/>
        </p:nvGraphicFramePr>
        <p:xfrm>
          <a:off x="1692275" y="3573463"/>
          <a:ext cx="99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9" name="Equation" r:id="rId5" imgW="990170" imgH="393529" progId="Equation.3">
                  <p:embed/>
                </p:oleObj>
              </mc:Choice>
              <mc:Fallback>
                <p:oleObj name="Equation" r:id="rId5" imgW="990170" imgH="39352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573463"/>
                        <a:ext cx="990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2901" name="Object 21"/>
          <p:cNvGraphicFramePr>
            <a:graphicFrameLocks noChangeAspect="1"/>
          </p:cNvGraphicFramePr>
          <p:nvPr/>
        </p:nvGraphicFramePr>
        <p:xfrm>
          <a:off x="5580063" y="3573463"/>
          <a:ext cx="1016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0" name="公式" r:id="rId7" imgW="1016000" imgH="368300" progId="Equation.3">
                  <p:embed/>
                </p:oleObj>
              </mc:Choice>
              <mc:Fallback>
                <p:oleObj name="公式" r:id="rId7" imgW="1016000" imgH="3683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573463"/>
                        <a:ext cx="1016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2902" name="Object 22"/>
          <p:cNvGraphicFramePr>
            <a:graphicFrameLocks noChangeAspect="1"/>
          </p:cNvGraphicFramePr>
          <p:nvPr/>
        </p:nvGraphicFramePr>
        <p:xfrm>
          <a:off x="1979613" y="4005263"/>
          <a:ext cx="99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1" name="Equation" r:id="rId9" imgW="990170" imgH="393529" progId="Equation.3">
                  <p:embed/>
                </p:oleObj>
              </mc:Choice>
              <mc:Fallback>
                <p:oleObj name="Equation" r:id="rId9" imgW="990170" imgH="39352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005263"/>
                        <a:ext cx="990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0" name="Rectangle 24"/>
          <p:cNvSpPr>
            <a:spLocks noChangeArrowheads="1"/>
          </p:cNvSpPr>
          <p:nvPr/>
        </p:nvSpPr>
        <p:spPr bwMode="auto">
          <a:xfrm>
            <a:off x="3881438" y="31051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62903" name="Object 23"/>
          <p:cNvGraphicFramePr>
            <a:graphicFrameLocks noChangeAspect="1"/>
          </p:cNvGraphicFramePr>
          <p:nvPr/>
        </p:nvGraphicFramePr>
        <p:xfrm>
          <a:off x="1760538" y="5029200"/>
          <a:ext cx="49291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2" name="公式" r:id="rId11" imgW="4940300" imgH="838200" progId="Equation.3">
                  <p:embed/>
                </p:oleObj>
              </mc:Choice>
              <mc:Fallback>
                <p:oleObj name="公式" r:id="rId11" imgW="4940300" imgH="838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5029200"/>
                        <a:ext cx="49291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AF249D2F-8A86-4B1A-AD92-87A91362F005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378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F838D151-33A2-41EC-AF45-FA0625AE5E8E}" type="slidenum">
              <a:rPr kumimoji="0" lang="en-US" altLang="zh-CN" sz="1400">
                <a:ea typeface="宋体" panose="02010600030101010101" pitchFamily="2" charset="-122"/>
              </a:rPr>
              <a:pPr/>
              <a:t>34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363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670425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 dirty="0">
                <a:latin typeface="黑体" panose="02010609060101010101" pitchFamily="49" charset="-122"/>
              </a:rPr>
              <a:t>例</a:t>
            </a:r>
            <a:r>
              <a:rPr lang="en-US" altLang="zh-CN" dirty="0">
                <a:latin typeface="黑体" panose="02010609060101010101" pitchFamily="49" charset="-122"/>
              </a:rPr>
              <a:t>1.24</a:t>
            </a:r>
            <a:r>
              <a:rPr lang="zh-CN" altLang="en-US" dirty="0">
                <a:latin typeface="黑体" panose="02010609060101010101" pitchFamily="49" charset="-122"/>
              </a:rPr>
              <a:t>某广场有</a:t>
            </a:r>
            <a:r>
              <a:rPr lang="en-US" altLang="zh-CN" dirty="0">
                <a:latin typeface="黑体" panose="02010609060101010101" pitchFamily="49" charset="-122"/>
              </a:rPr>
              <a:t>6</a:t>
            </a:r>
            <a:r>
              <a:rPr lang="zh-CN" altLang="en-US" dirty="0">
                <a:latin typeface="黑体" panose="02010609060101010101" pitchFamily="49" charset="-122"/>
              </a:rPr>
              <a:t>个入口处，每个入口处每次只能通过一辆汽车，有</a:t>
            </a:r>
            <a:r>
              <a:rPr lang="en-US" altLang="zh-CN" dirty="0">
                <a:latin typeface="黑体" panose="02010609060101010101" pitchFamily="49" charset="-122"/>
              </a:rPr>
              <a:t>9</a:t>
            </a:r>
            <a:r>
              <a:rPr lang="zh-CN" altLang="en-US" dirty="0">
                <a:latin typeface="黑体" panose="02010609060101010101" pitchFamily="49" charset="-122"/>
              </a:rPr>
              <a:t>辆汽车要开进广场，问有多少种入场方案？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 dirty="0">
                <a:latin typeface="黑体" panose="02010609060101010101" pitchFamily="49" charset="-122"/>
              </a:rPr>
              <a:t>解 方法</a:t>
            </a:r>
            <a:r>
              <a:rPr lang="en-US" altLang="zh-CN" dirty="0">
                <a:latin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</a:rPr>
              <a:t>：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 dirty="0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</a:rPr>
              <a:t>   </a:t>
            </a:r>
            <a:r>
              <a:rPr lang="en-US" altLang="zh-CN" dirty="0">
                <a:latin typeface="黑体" panose="02010609060101010101" pitchFamily="49" charset="-122"/>
              </a:rPr>
              <a:t>9</a:t>
            </a:r>
            <a:r>
              <a:rPr lang="zh-CN" altLang="en-US" dirty="0">
                <a:latin typeface="黑体" panose="02010609060101010101" pitchFamily="49" charset="-122"/>
              </a:rPr>
              <a:t>辆汽车和</a:t>
            </a:r>
            <a:r>
              <a:rPr lang="en-US" altLang="zh-CN" dirty="0">
                <a:latin typeface="黑体" panose="02010609060101010101" pitchFamily="49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</a:rPr>
              <a:t>个标志的一个排列可表示一种入场方案，其重复数为</a:t>
            </a:r>
            <a:r>
              <a:rPr lang="en-US" altLang="zh-CN" dirty="0">
                <a:latin typeface="黑体" panose="02010609060101010101" pitchFamily="49" charset="-122"/>
              </a:rPr>
              <a:t>5!</a:t>
            </a:r>
            <a:r>
              <a:rPr lang="zh-CN" altLang="en-US" dirty="0">
                <a:latin typeface="黑体" panose="02010609060101010101" pitchFamily="49" charset="-122"/>
              </a:rPr>
              <a:t>，所求方案数为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</a:rPr>
              <a:t> 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1.5</a:t>
            </a:r>
            <a:r>
              <a:rPr lang="en-US" altLang="zh-CN"/>
              <a:t> </a:t>
            </a:r>
            <a:r>
              <a:rPr lang="zh-CN" altLang="en-US"/>
              <a:t>组合</a:t>
            </a:r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8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9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900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901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902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903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904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905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906" name="Rectangle 17"/>
          <p:cNvSpPr>
            <a:spLocks noChangeArrowheads="1"/>
          </p:cNvSpPr>
          <p:nvPr/>
        </p:nvSpPr>
        <p:spPr bwMode="auto">
          <a:xfrm>
            <a:off x="3309938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63920" name="Object 16"/>
          <p:cNvGraphicFramePr>
            <a:graphicFrameLocks noChangeAspect="1"/>
          </p:cNvGraphicFramePr>
          <p:nvPr/>
        </p:nvGraphicFramePr>
        <p:xfrm>
          <a:off x="1606550" y="3429000"/>
          <a:ext cx="59499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0" name="公式" r:id="rId3" imgW="5956300" imgH="317500" progId="Equation.3">
                  <p:embed/>
                </p:oleObj>
              </mc:Choice>
              <mc:Fallback>
                <p:oleObj name="公式" r:id="rId3" imgW="5956300" imgH="317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3429000"/>
                        <a:ext cx="59499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8" name="Rectangle 19"/>
          <p:cNvSpPr>
            <a:spLocks noChangeArrowheads="1"/>
          </p:cNvSpPr>
          <p:nvPr/>
        </p:nvSpPr>
        <p:spPr bwMode="auto">
          <a:xfrm>
            <a:off x="4457700" y="32337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63922" name="Object 18"/>
          <p:cNvGraphicFramePr>
            <a:graphicFrameLocks noChangeAspect="1"/>
          </p:cNvGraphicFramePr>
          <p:nvPr/>
        </p:nvGraphicFramePr>
        <p:xfrm>
          <a:off x="3606800" y="4960938"/>
          <a:ext cx="4826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1" name="公式" r:id="rId5" imgW="482391" imgH="837836" progId="Equation.3">
                  <p:embed/>
                </p:oleObj>
              </mc:Choice>
              <mc:Fallback>
                <p:oleObj name="公式" r:id="rId5" imgW="482391" imgH="83783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4960938"/>
                        <a:ext cx="4826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45F05A59-BA6B-478D-9740-1E4FF58F6D4E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389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F29D2A95-8123-495A-99CC-37D9CA9F48B5}" type="slidenum">
              <a:rPr kumimoji="0" lang="en-US" altLang="zh-CN" sz="1400">
                <a:ea typeface="宋体" panose="02010600030101010101" pitchFamily="2" charset="-122"/>
              </a:rPr>
              <a:pPr/>
              <a:t>35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364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670425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  <a:r>
              <a:rPr lang="en-US" altLang="zh-CN">
                <a:latin typeface="黑体" panose="02010609060101010101" pitchFamily="49" charset="-122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在</a:t>
            </a:r>
            <a:r>
              <a:rPr lang="en-US" altLang="zh-CN">
                <a:latin typeface="黑体" panose="02010609060101010101" pitchFamily="49" charset="-122"/>
                <a:ea typeface="宋体" panose="02010600030101010101" pitchFamily="2" charset="-122"/>
              </a:rPr>
              <a:t>9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辆汽车和</a:t>
            </a:r>
            <a:r>
              <a:rPr lang="en-US" altLang="zh-CN">
                <a:latin typeface="黑体" panose="02010609060101010101" pitchFamily="49" charset="-122"/>
                <a:ea typeface="宋体" panose="02010600030101010101" pitchFamily="2" charset="-122"/>
              </a:rPr>
              <a:t>5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个标志共</a:t>
            </a:r>
            <a:r>
              <a:rPr lang="en-US" altLang="zh-CN">
                <a:latin typeface="黑体" panose="02010609060101010101" pitchFamily="49" charset="-122"/>
                <a:ea typeface="宋体" panose="02010600030101010101" pitchFamily="2" charset="-122"/>
              </a:rPr>
              <a:t>14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个位置中，首先选择</a:t>
            </a:r>
            <a:r>
              <a:rPr lang="en-US" altLang="zh-CN">
                <a:latin typeface="黑体" panose="02010609060101010101" pitchFamily="49" charset="-122"/>
                <a:ea typeface="宋体" panose="02010600030101010101" pitchFamily="2" charset="-122"/>
              </a:rPr>
              <a:t>5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个作为标志的位置，这有       种选择，对每一种选择，将</a:t>
            </a:r>
            <a:r>
              <a:rPr lang="en-US" altLang="zh-CN">
                <a:latin typeface="黑体" panose="02010609060101010101" pitchFamily="49" charset="-122"/>
                <a:ea typeface="宋体" panose="02010600030101010101" pitchFamily="2" charset="-122"/>
              </a:rPr>
              <a:t>9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辆汽车依次填入剩余的位置，这有     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 种填入方式，故所求方案数为</a:t>
            </a:r>
            <a:r>
              <a:rPr lang="zh-CN" altLang="en-US">
                <a:latin typeface="黑体" panose="02010609060101010101" pitchFamily="49" charset="-122"/>
              </a:rPr>
              <a:t> 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1.5</a:t>
            </a:r>
            <a:r>
              <a:rPr lang="en-US" altLang="zh-CN"/>
              <a:t> </a:t>
            </a:r>
            <a:r>
              <a:rPr lang="zh-CN" altLang="en-US"/>
              <a:t>组合</a:t>
            </a:r>
          </a:p>
        </p:txBody>
      </p:sp>
      <p:sp>
        <p:nvSpPr>
          <p:cNvPr id="38918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9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0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1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2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3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4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5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6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7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8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9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30" name="Rectangle 17"/>
          <p:cNvSpPr>
            <a:spLocks noChangeArrowheads="1"/>
          </p:cNvSpPr>
          <p:nvPr/>
        </p:nvSpPr>
        <p:spPr bwMode="auto">
          <a:xfrm>
            <a:off x="4405313" y="32004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64944" name="Object 16"/>
          <p:cNvGraphicFramePr>
            <a:graphicFrameLocks noChangeAspect="1"/>
          </p:cNvGraphicFramePr>
          <p:nvPr/>
        </p:nvGraphicFramePr>
        <p:xfrm>
          <a:off x="4572000" y="2565400"/>
          <a:ext cx="1179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6" name="公式" r:id="rId3" imgW="1168400" imgH="368300" progId="Equation.3">
                  <p:embed/>
                </p:oleObj>
              </mc:Choice>
              <mc:Fallback>
                <p:oleObj name="公式" r:id="rId3" imgW="1168400" imgH="368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65400"/>
                        <a:ext cx="1179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2" name="Rectangle 19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64946" name="Object 18"/>
          <p:cNvGraphicFramePr>
            <a:graphicFrameLocks noChangeAspect="1"/>
          </p:cNvGraphicFramePr>
          <p:nvPr/>
        </p:nvGraphicFramePr>
        <p:xfrm>
          <a:off x="971550" y="3500438"/>
          <a:ext cx="2730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7" name="Equation" r:id="rId5" imgW="266353" imgH="317087" progId="Equation.3">
                  <p:embed/>
                </p:oleObj>
              </mc:Choice>
              <mc:Fallback>
                <p:oleObj name="Equation" r:id="rId5" imgW="266353" imgH="31708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00438"/>
                        <a:ext cx="2730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4" name="Rectangle 21"/>
          <p:cNvSpPr>
            <a:spLocks noChangeArrowheads="1"/>
          </p:cNvSpPr>
          <p:nvPr/>
        </p:nvSpPr>
        <p:spPr bwMode="auto">
          <a:xfrm>
            <a:off x="4195763" y="32004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64948" name="Object 20"/>
          <p:cNvGraphicFramePr>
            <a:graphicFrameLocks noChangeAspect="1"/>
          </p:cNvGraphicFramePr>
          <p:nvPr/>
        </p:nvGraphicFramePr>
        <p:xfrm>
          <a:off x="2768600" y="4038600"/>
          <a:ext cx="22304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8" name="公式" r:id="rId7" imgW="2222500" imgH="838200" progId="Equation.3">
                  <p:embed/>
                </p:oleObj>
              </mc:Choice>
              <mc:Fallback>
                <p:oleObj name="公式" r:id="rId7" imgW="2222500" imgH="838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4038600"/>
                        <a:ext cx="22304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4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4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4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80B44E48-C3CD-4054-96A7-9E3B866D2FBB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430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944DBF13-A765-4DD9-981A-E3AE1E01A956}" type="slidenum">
              <a:rPr kumimoji="0" lang="en-US" altLang="zh-CN" sz="1400">
                <a:ea typeface="宋体" panose="02010600030101010101" pitchFamily="2" charset="-122"/>
              </a:rPr>
              <a:pPr/>
              <a:t>36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370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670425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 dirty="0">
                <a:latin typeface="黑体" panose="02010609060101010101" pitchFamily="49" charset="-122"/>
              </a:rPr>
              <a:t>例</a:t>
            </a:r>
            <a:r>
              <a:rPr lang="en-US" altLang="zh-CN" dirty="0">
                <a:latin typeface="黑体" panose="02010609060101010101" pitchFamily="49" charset="-122"/>
              </a:rPr>
              <a:t>6</a:t>
            </a:r>
            <a:r>
              <a:rPr lang="zh-CN" altLang="en-US" dirty="0">
                <a:latin typeface="黑体" panose="02010609060101010101" pitchFamily="49" charset="-122"/>
              </a:rPr>
              <a:t>．求</a:t>
            </a:r>
            <a:r>
              <a:rPr lang="en-US" altLang="zh-CN" dirty="0">
                <a:latin typeface="黑体" panose="02010609060101010101" pitchFamily="49" charset="-122"/>
              </a:rPr>
              <a:t>1000!</a:t>
            </a:r>
            <a:r>
              <a:rPr lang="zh-CN" altLang="en-US" dirty="0">
                <a:latin typeface="黑体" panose="02010609060101010101" pitchFamily="49" charset="-122"/>
              </a:rPr>
              <a:t>的末尾有几个</a:t>
            </a:r>
            <a:r>
              <a:rPr lang="en-US" altLang="zh-CN" dirty="0">
                <a:latin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</a:rPr>
              <a:t>。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</a:rPr>
              <a:t>   解 </a:t>
            </a:r>
            <a:r>
              <a:rPr lang="en-US" altLang="zh-CN" dirty="0">
                <a:latin typeface="黑体" panose="02010609060101010101" pitchFamily="49" charset="-122"/>
              </a:rPr>
              <a:t>1000!</a:t>
            </a:r>
            <a:r>
              <a:rPr lang="zh-CN" altLang="en-US" dirty="0">
                <a:latin typeface="黑体" panose="02010609060101010101" pitchFamily="49" charset="-122"/>
              </a:rPr>
              <a:t>的末尾所含</a:t>
            </a:r>
            <a:r>
              <a:rPr lang="en-US" altLang="zh-CN" dirty="0">
                <a:latin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</a:rPr>
              <a:t>的个数为</a:t>
            </a:r>
            <a:r>
              <a:rPr lang="en-US" altLang="zh-CN" dirty="0">
                <a:latin typeface="黑体" panose="02010609060101010101" pitchFamily="49" charset="-122"/>
              </a:rPr>
              <a:t>1000!</a:t>
            </a:r>
            <a:r>
              <a:rPr lang="zh-CN" altLang="en-US" dirty="0">
                <a:latin typeface="黑体" panose="02010609060101010101" pitchFamily="49" charset="-122"/>
              </a:rPr>
              <a:t>的因子分解中</a:t>
            </a:r>
            <a:r>
              <a:rPr lang="en-US" altLang="zh-CN" dirty="0">
                <a:latin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</a:rPr>
              <a:t>和</a:t>
            </a:r>
            <a:r>
              <a:rPr lang="en-US" altLang="zh-CN" dirty="0">
                <a:latin typeface="黑体" panose="02010609060101010101" pitchFamily="49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</a:rPr>
              <a:t>的幂的最小者。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</a:rPr>
              <a:t>   </a:t>
            </a:r>
            <a:r>
              <a:rPr lang="en-US" altLang="zh-CN" dirty="0">
                <a:latin typeface="黑体" panose="02010609060101010101" pitchFamily="49" charset="-122"/>
              </a:rPr>
              <a:t>1000!</a:t>
            </a:r>
            <a:r>
              <a:rPr lang="zh-CN" altLang="en-US" dirty="0">
                <a:latin typeface="黑体" panose="02010609060101010101" pitchFamily="49" charset="-122"/>
              </a:rPr>
              <a:t>因子分解中</a:t>
            </a:r>
            <a:r>
              <a:rPr lang="en-US" altLang="zh-CN" dirty="0">
                <a:latin typeface="黑体" panose="02010609060101010101" pitchFamily="49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</a:rPr>
              <a:t>的幂为：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 dirty="0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 dirty="0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 dirty="0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</a:rPr>
              <a:t>  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</a:rPr>
              <a:t>  故</a:t>
            </a:r>
            <a:r>
              <a:rPr lang="en-US" altLang="zh-CN" dirty="0">
                <a:latin typeface="黑体" panose="02010609060101010101" pitchFamily="49" charset="-122"/>
              </a:rPr>
              <a:t>1000!</a:t>
            </a:r>
            <a:r>
              <a:rPr lang="zh-CN" altLang="en-US" dirty="0">
                <a:latin typeface="黑体" panose="02010609060101010101" pitchFamily="49" charset="-122"/>
              </a:rPr>
              <a:t>的末尾有</a:t>
            </a:r>
            <a:r>
              <a:rPr lang="en-US" altLang="zh-CN" dirty="0">
                <a:latin typeface="黑体" panose="02010609060101010101" pitchFamily="49" charset="-122"/>
              </a:rPr>
              <a:t>249</a:t>
            </a:r>
            <a:r>
              <a:rPr lang="zh-CN" altLang="en-US" dirty="0">
                <a:latin typeface="黑体" panose="02010609060101010101" pitchFamily="49" charset="-122"/>
              </a:rPr>
              <a:t>个</a:t>
            </a:r>
            <a:r>
              <a:rPr lang="en-US" altLang="zh-CN" dirty="0">
                <a:latin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</a:rPr>
              <a:t>。 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 dirty="0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 dirty="0">
              <a:latin typeface="黑体" panose="02010609060101010101" pitchFamily="49" charset="-122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1.5</a:t>
            </a:r>
            <a:r>
              <a:rPr lang="en-US" altLang="zh-CN"/>
              <a:t> </a:t>
            </a:r>
            <a:r>
              <a:rPr lang="zh-CN" altLang="en-US"/>
              <a:t>组合</a:t>
            </a:r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5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6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7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8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9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0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1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2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3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4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5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6" name="Rectangle 16"/>
          <p:cNvSpPr>
            <a:spLocks noChangeArrowheads="1"/>
          </p:cNvSpPr>
          <p:nvPr/>
        </p:nvSpPr>
        <p:spPr bwMode="auto">
          <a:xfrm>
            <a:off x="3548063" y="31861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7" name="Rectangle 18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70068" name="Object 20"/>
          <p:cNvGraphicFramePr>
            <a:graphicFrameLocks noChangeAspect="1"/>
          </p:cNvGraphicFramePr>
          <p:nvPr/>
        </p:nvGraphicFramePr>
        <p:xfrm>
          <a:off x="1331913" y="3860800"/>
          <a:ext cx="51625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0" name="公式" r:id="rId3" imgW="5168900" imgH="1346200" progId="Equation.3">
                  <p:embed/>
                </p:oleObj>
              </mc:Choice>
              <mc:Fallback>
                <p:oleObj name="公式" r:id="rId3" imgW="5168900" imgH="1346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860800"/>
                        <a:ext cx="51625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0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E0CA77C7-286E-4904-8C59-54D2D9678266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440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8E467086-CFAF-4432-80F5-6968893AD168}" type="slidenum">
              <a:rPr kumimoji="0" lang="en-US" altLang="zh-CN" sz="1400">
                <a:ea typeface="宋体" panose="02010600030101010101" pitchFamily="2" charset="-122"/>
              </a:rPr>
              <a:pPr/>
              <a:t>37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1.2</a:t>
            </a:r>
          </a:p>
          <a:p>
            <a:pPr eaLnBrk="1" hangingPunct="1"/>
            <a:r>
              <a:rPr lang="en-US" altLang="zh-CN" b="0" dirty="0"/>
              <a:t>1.4</a:t>
            </a:r>
          </a:p>
          <a:p>
            <a:pPr eaLnBrk="1" hangingPunct="1"/>
            <a:r>
              <a:rPr lang="en-US" altLang="zh-CN" b="0" dirty="0"/>
              <a:t>1.5</a:t>
            </a:r>
          </a:p>
          <a:p>
            <a:pPr eaLnBrk="1" hangingPunct="1"/>
            <a:r>
              <a:rPr lang="en-US" altLang="zh-CN" b="0" dirty="0"/>
              <a:t>1.8</a:t>
            </a:r>
          </a:p>
          <a:p>
            <a:pPr eaLnBrk="1" hangingPunct="1"/>
            <a:r>
              <a:rPr lang="en-US" altLang="zh-CN" b="0" dirty="0"/>
              <a:t>1.9</a:t>
            </a:r>
          </a:p>
          <a:p>
            <a:pPr eaLnBrk="1" hangingPunct="1"/>
            <a:r>
              <a:rPr lang="en-US" altLang="zh-CN" b="0" dirty="0"/>
              <a:t>1.13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3E3D7B30-E562-4338-9D13-83F3E4EB37B5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450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A81623C0-7A4C-47CB-AF1F-E6BBE02DD704}" type="slidenum">
              <a:rPr kumimoji="0" lang="en-US" altLang="zh-CN" sz="1400">
                <a:ea typeface="宋体" panose="02010600030101010101" pitchFamily="2" charset="-122"/>
              </a:rPr>
              <a:pPr/>
              <a:t>38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7414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412875"/>
                <a:ext cx="8642350" cy="5184477"/>
              </a:xfrm>
            </p:spPr>
            <p:txBody>
              <a:bodyPr/>
              <a:lstStyle/>
              <a:p>
                <a:pPr marL="571500" indent="-571500" eaLnBrk="1" hangingPunct="1"/>
                <a:r>
                  <a:rPr lang="en-US" altLang="zh-CN" dirty="0"/>
                  <a:t> </a:t>
                </a:r>
                <a:r>
                  <a:rPr lang="zh-CN" altLang="en-US" dirty="0">
                    <a:latin typeface="黑体" panose="02010609060101010101" pitchFamily="49" charset="-122"/>
                  </a:rPr>
                  <a:t>例 从</a:t>
                </a:r>
                <a:r>
                  <a:rPr lang="en-US" altLang="zh-CN" dirty="0">
                    <a:latin typeface="黑体" panose="02010609060101010101" pitchFamily="49" charset="-122"/>
                  </a:rPr>
                  <a:t>{1,2,3}</a:t>
                </a:r>
                <a:r>
                  <a:rPr lang="zh-CN" altLang="en-US" dirty="0">
                    <a:latin typeface="黑体" panose="02010609060101010101" pitchFamily="49" charset="-122"/>
                  </a:rPr>
                  <a:t>中取</a:t>
                </a:r>
                <a:r>
                  <a:rPr lang="en-US" altLang="zh-CN" dirty="0">
                    <a:latin typeface="黑体" panose="02010609060101010101" pitchFamily="49" charset="-122"/>
                  </a:rPr>
                  <a:t>2</a:t>
                </a:r>
                <a:r>
                  <a:rPr lang="zh-CN" altLang="en-US" dirty="0">
                    <a:latin typeface="黑体" panose="02010609060101010101" pitchFamily="49" charset="-122"/>
                  </a:rPr>
                  <a:t>个允许重复的组合为</a:t>
                </a:r>
              </a:p>
              <a:p>
                <a:pPr marL="571500" indent="-571500" eaLnBrk="1" hangingPunct="1">
                  <a:buFont typeface="Wingdings" panose="05000000000000000000" pitchFamily="2" charset="2"/>
                  <a:buNone/>
                </a:pPr>
                <a:r>
                  <a:rPr lang="zh-CN" altLang="en-US" dirty="0">
                    <a:latin typeface="黑体" panose="02010609060101010101" pitchFamily="49" charset="-122"/>
                  </a:rPr>
                  <a:t>   </a:t>
                </a:r>
                <a:r>
                  <a:rPr lang="en-US" altLang="zh-CN" dirty="0">
                    <a:latin typeface="黑体" panose="02010609060101010101" pitchFamily="49" charset="-122"/>
                  </a:rPr>
                  <a:t>{1,1},{1,2},{1,3},{2,2},{2,3},{3,3}</a:t>
                </a:r>
              </a:p>
              <a:p>
                <a:pPr marL="571500" indent="-571500" eaLnBrk="1" hangingPunct="1">
                  <a:spcBef>
                    <a:spcPct val="40000"/>
                  </a:spcBef>
                </a:pPr>
                <a:r>
                  <a:rPr lang="zh-CN" altLang="en-US" dirty="0">
                    <a:latin typeface="黑体" panose="02010609060101010101" pitchFamily="49" charset="-122"/>
                  </a:rPr>
                  <a:t>定理</a:t>
                </a:r>
                <a:r>
                  <a:rPr lang="en-US" altLang="zh-CN" dirty="0">
                    <a:latin typeface="黑体" panose="02010609060101010101" pitchFamily="49" charset="-122"/>
                  </a:rPr>
                  <a:t>1.2 </a:t>
                </a:r>
                <a:r>
                  <a:rPr lang="zh-CN" altLang="en-US" dirty="0">
                    <a:latin typeface="黑体" panose="02010609060101010101" pitchFamily="49" charset="-122"/>
                  </a:rPr>
                  <a:t>在</a:t>
                </a:r>
                <a:r>
                  <a:rPr lang="en-US" altLang="zh-CN" dirty="0">
                    <a:latin typeface="黑体" panose="02010609060101010101" pitchFamily="49" charset="-122"/>
                  </a:rPr>
                  <a:t>n</a:t>
                </a:r>
                <a:r>
                  <a:rPr lang="zh-CN" altLang="en-US" dirty="0">
                    <a:latin typeface="黑体" panose="02010609060101010101" pitchFamily="49" charset="-122"/>
                  </a:rPr>
                  <a:t>个不同的元素中取</a:t>
                </a:r>
                <a:r>
                  <a:rPr lang="en-US" altLang="zh-CN" dirty="0">
                    <a:latin typeface="黑体" panose="02010609060101010101" pitchFamily="49" charset="-122"/>
                  </a:rPr>
                  <a:t>r</a:t>
                </a:r>
                <a:r>
                  <a:rPr lang="zh-CN" altLang="en-US" dirty="0">
                    <a:latin typeface="黑体" panose="02010609060101010101" pitchFamily="49" charset="-122"/>
                  </a:rPr>
                  <a:t>个进行组合，若允许重复，则组合数为</a:t>
                </a:r>
                <a:r>
                  <a:rPr lang="zh-CN" altLang="en-US" dirty="0"/>
                  <a:t>                     。 </a:t>
                </a:r>
              </a:p>
              <a:p>
                <a:pPr marL="571500" indent="-571500" eaLnBrk="1" hangingPunct="1">
                  <a:spcBef>
                    <a:spcPct val="40000"/>
                  </a:spcBef>
                  <a:buFont typeface="Wingdings" panose="05000000000000000000" pitchFamily="2" charset="2"/>
                  <a:buNone/>
                </a:pPr>
                <a:r>
                  <a:rPr lang="zh-CN" altLang="en-US" dirty="0"/>
                  <a:t>     </a:t>
                </a:r>
                <a:r>
                  <a:rPr lang="zh-CN" altLang="en-US" dirty="0">
                    <a:latin typeface="黑体" panose="02010609060101010101" pitchFamily="49" charset="-122"/>
                  </a:rPr>
                  <a:t>证 设</a:t>
                </a:r>
                <a:r>
                  <a:rPr lang="en-US" altLang="zh-CN" dirty="0">
                    <a:latin typeface="黑体" panose="02010609060101010101" pitchFamily="49" charset="-122"/>
                  </a:rPr>
                  <a:t>n</a:t>
                </a:r>
                <a:r>
                  <a:rPr lang="zh-CN" altLang="en-US" dirty="0">
                    <a:latin typeface="黑体" panose="02010609060101010101" pitchFamily="49" charset="-122"/>
                  </a:rPr>
                  <a:t>个不同的元素为</a:t>
                </a:r>
                <a:r>
                  <a:rPr lang="en-US" altLang="zh-CN" dirty="0">
                    <a:latin typeface="黑体" panose="02010609060101010101" pitchFamily="49" charset="-122"/>
                  </a:rPr>
                  <a:t>1,2,3,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…</a:t>
                </a:r>
                <a:r>
                  <a:rPr lang="en-US" altLang="zh-CN" dirty="0">
                    <a:latin typeface="黑体" panose="02010609060101010101" pitchFamily="49" charset="-122"/>
                  </a:rPr>
                  <a:t>,n</a:t>
                </a:r>
                <a:r>
                  <a:rPr lang="zh-CN" altLang="en-US" dirty="0">
                    <a:latin typeface="黑体" panose="02010609060101010101" pitchFamily="49" charset="-122"/>
                  </a:rPr>
                  <a:t>。</a:t>
                </a:r>
                <a:r>
                  <a:rPr lang="zh-CN" altLang="en-US" dirty="0"/>
                  <a:t> </a:t>
                </a:r>
              </a:p>
              <a:p>
                <a:pPr marL="571500" indent="-571500" eaLnBrk="1" hangingPunct="1">
                  <a:spcBef>
                    <a:spcPct val="40000"/>
                  </a:spcBef>
                  <a:buFont typeface="Wingdings" panose="05000000000000000000" pitchFamily="2" charset="2"/>
                  <a:buNone/>
                </a:pPr>
                <a:r>
                  <a:rPr lang="zh-CN" altLang="en-US" dirty="0"/>
                  <a:t>     若                   是一个允许重复的</a:t>
                </a:r>
                <a:r>
                  <a:rPr lang="en-US" altLang="zh-CN" dirty="0">
                    <a:latin typeface="黑体" panose="02010609060101010101" pitchFamily="49" charset="-122"/>
                  </a:rPr>
                  <a:t>r</a:t>
                </a:r>
                <a:r>
                  <a:rPr lang="zh-CN" altLang="en-US" dirty="0"/>
                  <a:t>组合，不妨设 </a:t>
                </a:r>
                <a:endParaRPr lang="zh-CN" altLang="en-US" dirty="0">
                  <a:latin typeface="黑体" panose="02010609060101010101" pitchFamily="49" charset="-122"/>
                </a:endParaRPr>
              </a:p>
              <a:p>
                <a:pPr marL="571500" indent="-571500" algn="just" eaLnBrk="1" hangingPunct="1">
                  <a:spcBef>
                    <a:spcPct val="40000"/>
                  </a:spcBef>
                  <a:buSzTx/>
                  <a:buFont typeface="Wingdings" panose="05000000000000000000" pitchFamily="2" charset="2"/>
                  <a:buNone/>
                </a:pPr>
                <a:r>
                  <a:rPr lang="zh-CN" altLang="en-US" dirty="0">
                    <a:latin typeface="黑体" panose="02010609060101010101" pitchFamily="49" charset="-122"/>
                  </a:rPr>
                  <a:t>               ，</a:t>
                </a:r>
                <a:r>
                  <a:rPr lang="zh-CN" altLang="en-US" dirty="0"/>
                  <a:t>可构造一个 </a:t>
                </a:r>
                <a:r>
                  <a:rPr lang="en-US" altLang="zh-CN" dirty="0"/>
                  <a:t>{1,2,…,n+r-1}</a:t>
                </a:r>
                <a:r>
                  <a:rPr lang="zh-CN" altLang="en-US" dirty="0"/>
                  <a:t>上的不允许重复的</a:t>
                </a:r>
                <a:r>
                  <a:rPr lang="en-US" altLang="zh-CN" dirty="0">
                    <a:latin typeface="黑体" panose="02010609060101010101" pitchFamily="49" charset="-122"/>
                  </a:rPr>
                  <a:t>r</a:t>
                </a:r>
                <a:r>
                  <a:rPr lang="zh-CN" altLang="en-US" dirty="0"/>
                  <a:t>组合</a:t>
                </a:r>
                <a:endParaRPr lang="en-US" altLang="zh-CN" dirty="0"/>
              </a:p>
              <a:p>
                <a:pPr marL="571500" indent="-571500" algn="just" eaLnBrk="1" hangingPunct="1">
                  <a:spcBef>
                    <a:spcPct val="40000"/>
                  </a:spcBef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         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+1,⋯,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zh-CN" altLang="en-US" dirty="0"/>
                  <a:t>                        。 </a:t>
                </a:r>
                <a:r>
                  <a:rPr lang="zh-CN" altLang="en-US" dirty="0">
                    <a:latin typeface="黑体" panose="02010609060101010101" pitchFamily="49" charset="-122"/>
                  </a:rPr>
                  <a:t>     </a:t>
                </a:r>
              </a:p>
              <a:p>
                <a:pPr marL="571500" indent="-571500" algn="just" eaLnBrk="1" hangingPunct="1">
                  <a:spcBef>
                    <a:spcPct val="40000"/>
                  </a:spcBef>
                  <a:buSzTx/>
                  <a:buFont typeface="Wingdings" panose="05000000000000000000" pitchFamily="2" charset="2"/>
                  <a:buChar char="§"/>
                </a:pPr>
                <a:endParaRPr lang="en-US" altLang="zh-CN" dirty="0">
                  <a:latin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37414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412875"/>
                <a:ext cx="8642350" cy="5184477"/>
              </a:xfrm>
              <a:blipFill>
                <a:blip r:embed="rId3"/>
                <a:stretch>
                  <a:fillRect l="-282" t="-1529" r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061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1.6.1 </a:t>
            </a:r>
            <a:r>
              <a:rPr lang="zh-CN" altLang="en-US" dirty="0"/>
              <a:t>允许重复的组合</a:t>
            </a:r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4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5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6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7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8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9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70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71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72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73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74" name="Rectangle 16"/>
          <p:cNvSpPr>
            <a:spLocks noChangeArrowheads="1"/>
          </p:cNvSpPr>
          <p:nvPr/>
        </p:nvSpPr>
        <p:spPr bwMode="auto">
          <a:xfrm>
            <a:off x="3548063" y="31861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75" name="Rectangle 17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74163" name="Object 19"/>
          <p:cNvGraphicFramePr>
            <a:graphicFrameLocks noChangeAspect="1"/>
          </p:cNvGraphicFramePr>
          <p:nvPr/>
        </p:nvGraphicFramePr>
        <p:xfrm>
          <a:off x="4211638" y="3141663"/>
          <a:ext cx="20145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0" name="公式" r:id="rId4" imgW="2005729" imgH="393529" progId="Equation.3">
                  <p:embed/>
                </p:oleObj>
              </mc:Choice>
              <mc:Fallback>
                <p:oleObj name="公式" r:id="rId4" imgW="2005729" imgH="39352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141663"/>
                        <a:ext cx="201453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295400" y="4146847"/>
                <a:ext cx="205263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146847"/>
                <a:ext cx="2052638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26789" y="4755504"/>
                <a:ext cx="26802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≤⋯≤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89" y="4755504"/>
                <a:ext cx="2680221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7520B57F-F838-419D-87D3-387D20D625FE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46083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24745777-FD3B-4964-B5FB-5DDB4263AD33}" type="slidenum">
              <a:rPr kumimoji="0" lang="en-US" altLang="zh-CN" sz="1400">
                <a:ea typeface="宋体" panose="02010600030101010101" pitchFamily="2" charset="-122"/>
              </a:rPr>
              <a:pPr/>
              <a:t>39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1.6.1 </a:t>
            </a:r>
            <a:r>
              <a:rPr lang="zh-CN" altLang="en-US" dirty="0"/>
              <a:t>允许重复的组合</a:t>
            </a:r>
          </a:p>
        </p:txBody>
      </p:sp>
      <p:sp>
        <p:nvSpPr>
          <p:cNvPr id="103751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1341438"/>
            <a:ext cx="8856663" cy="4751387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 dirty="0"/>
              <a:t>反之给定一个 </a:t>
            </a:r>
            <a:r>
              <a:rPr lang="en-US" altLang="zh-CN" dirty="0"/>
              <a:t>{1,2,…,n+r-1}</a:t>
            </a:r>
            <a:r>
              <a:rPr lang="zh-CN" altLang="en-US" dirty="0"/>
              <a:t> 上的不允许重复的</a:t>
            </a:r>
            <a:r>
              <a:rPr lang="en-US" altLang="zh-CN" dirty="0"/>
              <a:t>r</a:t>
            </a:r>
            <a:r>
              <a:rPr lang="zh-CN" altLang="en-US" dirty="0"/>
              <a:t>组合                ，</a:t>
            </a:r>
            <a:r>
              <a:rPr lang="zh-CN" altLang="en-US" dirty="0">
                <a:latin typeface="黑体" panose="02010609060101010101" pitchFamily="49" charset="-122"/>
              </a:rPr>
              <a:t>我们可以如下得到一个</a:t>
            </a:r>
            <a:r>
              <a:rPr lang="en-US" altLang="zh-CN" dirty="0">
                <a:latin typeface="黑体" panose="02010609060101010101" pitchFamily="49" charset="-122"/>
              </a:rPr>
              <a:t>{1,2,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黑体" panose="02010609060101010101" pitchFamily="49" charset="-122"/>
              </a:rPr>
              <a:t>,n}</a:t>
            </a:r>
            <a:r>
              <a:rPr lang="zh-CN" altLang="en-US" dirty="0">
                <a:latin typeface="黑体" panose="02010609060101010101" pitchFamily="49" charset="-122"/>
              </a:rPr>
              <a:t>上的一个允许重复的</a:t>
            </a:r>
            <a:r>
              <a:rPr lang="en-US" altLang="zh-CN" dirty="0">
                <a:latin typeface="黑体" panose="02010609060101010101" pitchFamily="49" charset="-122"/>
              </a:rPr>
              <a:t>r</a:t>
            </a:r>
            <a:r>
              <a:rPr lang="zh-CN" altLang="en-US" dirty="0">
                <a:latin typeface="黑体" panose="02010609060101010101" pitchFamily="49" charset="-122"/>
              </a:rPr>
              <a:t>组合                   。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sz="2400" dirty="0"/>
              <a:t>     </a:t>
            </a:r>
            <a:r>
              <a:rPr lang="zh-CN" altLang="en-US" dirty="0">
                <a:latin typeface="黑体" panose="02010609060101010101" pitchFamily="49" charset="-122"/>
              </a:rPr>
              <a:t> 故</a:t>
            </a:r>
            <a:r>
              <a:rPr lang="en-US" altLang="zh-CN" dirty="0">
                <a:latin typeface="黑体" panose="02010609060101010101" pitchFamily="49" charset="-122"/>
              </a:rPr>
              <a:t>n</a:t>
            </a:r>
            <a:r>
              <a:rPr lang="zh-CN" altLang="en-US" dirty="0"/>
              <a:t>个元素的允许重复的</a:t>
            </a:r>
            <a:r>
              <a:rPr lang="en-US" altLang="zh-CN" dirty="0">
                <a:latin typeface="黑体" panose="02010609060101010101" pitchFamily="49" charset="-122"/>
              </a:rPr>
              <a:t>r</a:t>
            </a:r>
            <a:r>
              <a:rPr lang="zh-CN" altLang="en-US" dirty="0"/>
              <a:t>组合与</a:t>
            </a:r>
            <a:r>
              <a:rPr lang="en-US" altLang="zh-CN" dirty="0">
                <a:latin typeface="黑体" panose="02010609060101010101" pitchFamily="49" charset="-122"/>
              </a:rPr>
              <a:t>n+r-1</a:t>
            </a:r>
            <a:r>
              <a:rPr lang="zh-CN" altLang="en-US" dirty="0"/>
              <a:t>个元素的不允许重复的组合之间有一一对应关系，故它们的组合数相同，于是定理得证。</a:t>
            </a:r>
            <a:endParaRPr lang="zh-CN" altLang="en-US" dirty="0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 dirty="0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 sz="2400" dirty="0">
              <a:latin typeface="黑体" panose="02010609060101010101" pitchFamily="49" charset="-122"/>
            </a:endParaRPr>
          </a:p>
        </p:txBody>
      </p:sp>
      <p:sp>
        <p:nvSpPr>
          <p:cNvPr id="46087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8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9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0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1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2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3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4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5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6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7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8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9" name="Rectangle 16"/>
          <p:cNvSpPr>
            <a:spLocks noChangeArrowheads="1"/>
          </p:cNvSpPr>
          <p:nvPr/>
        </p:nvSpPr>
        <p:spPr bwMode="auto">
          <a:xfrm>
            <a:off x="3548063" y="31861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100" name="Rectangle 17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75191" name="Object 2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370290909"/>
              </p:ext>
            </p:extLst>
          </p:nvPr>
        </p:nvGraphicFramePr>
        <p:xfrm>
          <a:off x="1565246" y="1857375"/>
          <a:ext cx="1803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7" name="公式" r:id="rId3" imgW="1803400" imgH="419100" progId="Equation.3">
                  <p:embed/>
                </p:oleObj>
              </mc:Choice>
              <mc:Fallback>
                <p:oleObj name="公式" r:id="rId3" imgW="1803400" imgH="4191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46" y="1857375"/>
                        <a:ext cx="1803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519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118389"/>
              </p:ext>
            </p:extLst>
          </p:nvPr>
        </p:nvGraphicFramePr>
        <p:xfrm>
          <a:off x="4993208" y="2276475"/>
          <a:ext cx="325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8" name="公式" r:id="rId5" imgW="3251200" imgH="419100" progId="Equation.3">
                  <p:embed/>
                </p:oleObj>
              </mc:Choice>
              <mc:Fallback>
                <p:oleObj name="公式" r:id="rId5" imgW="3251200" imgH="4191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3208" y="2276475"/>
                        <a:ext cx="3251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5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517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-74613"/>
            <a:ext cx="7772400" cy="1143001"/>
          </a:xfrm>
        </p:spPr>
        <p:txBody>
          <a:bodyPr/>
          <a:lstStyle/>
          <a:p>
            <a:pPr eaLnBrk="1" hangingPunct="1"/>
            <a:r>
              <a:rPr lang="zh-CN" altLang="en-US" dirty="0"/>
              <a:t>前言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268760"/>
            <a:ext cx="7992119" cy="543039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本学期主要讲组合分析部分（计数和枚举）。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教材：清华大学出版社 </a:t>
            </a:r>
            <a:r>
              <a:rPr lang="en-US" altLang="zh-CN" dirty="0"/>
              <a:t>《</a:t>
            </a:r>
            <a:r>
              <a:rPr lang="zh-CN" altLang="en-US" dirty="0"/>
              <a:t>组合数学</a:t>
            </a:r>
            <a:r>
              <a:rPr lang="en-US" altLang="zh-CN" dirty="0"/>
              <a:t>》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            </a:t>
            </a:r>
            <a:r>
              <a:rPr lang="zh-CN" altLang="en-US" dirty="0"/>
              <a:t>卢开澄 （第五版）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参考书目：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Introductory </a:t>
            </a:r>
            <a:r>
              <a:rPr lang="en-US" altLang="zh-CN" sz="2000" dirty="0" err="1"/>
              <a:t>Combinatorics</a:t>
            </a:r>
            <a:r>
              <a:rPr lang="en-US" altLang="zh-CN" sz="2000" dirty="0"/>
              <a:t> by  </a:t>
            </a:r>
            <a:r>
              <a:rPr lang="en-US" altLang="zh-CN" sz="2000" dirty="0" err="1"/>
              <a:t>Bruali</a:t>
            </a:r>
            <a:r>
              <a:rPr lang="en-US" altLang="zh-CN" sz="2000" dirty="0"/>
              <a:t>, R.A.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Applied </a:t>
            </a:r>
            <a:r>
              <a:rPr lang="en-US" altLang="zh-CN" sz="2000" dirty="0" err="1"/>
              <a:t>Combinatorics</a:t>
            </a:r>
            <a:r>
              <a:rPr lang="en-US" altLang="zh-CN" sz="2000" dirty="0"/>
              <a:t> by Roberts, F.S.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000" dirty="0"/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EB020C-FE0C-4FA2-B8CB-DFFA61A4E889}" type="slidenum">
              <a:rPr kumimoji="0"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408669" y="1772816"/>
            <a:ext cx="4716463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章 排列与组合</a:t>
            </a:r>
            <a:b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章 递推关系与母函数</a:t>
            </a:r>
            <a:b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章 容斥原理与鸽巢原理</a:t>
            </a:r>
            <a:b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章 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Burnside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引理与</a:t>
            </a:r>
            <a:r>
              <a:rPr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Polya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b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0D53E5-0D18-472B-98CB-6B74DEDCB2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438" y="2080280"/>
            <a:ext cx="2055362" cy="3096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E13FB768-E5B2-485A-A176-4C01E626C8AB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471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87C36BDA-77A6-4734-BB9F-716419904E3D}" type="slidenum">
              <a:rPr kumimoji="0" lang="en-US" altLang="zh-CN" sz="1400">
                <a:ea typeface="宋体" panose="02010600030101010101" pitchFamily="2" charset="-122"/>
              </a:rPr>
              <a:pPr/>
              <a:t>40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376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670425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>
                <a:latin typeface="黑体" panose="02010609060101010101" pitchFamily="49" charset="-122"/>
              </a:rPr>
              <a:t>定理</a:t>
            </a:r>
            <a:r>
              <a:rPr lang="en-US" altLang="zh-CN">
                <a:latin typeface="黑体" panose="02010609060101010101" pitchFamily="49" charset="-122"/>
              </a:rPr>
              <a:t>1.3 r</a:t>
            </a:r>
            <a:r>
              <a:rPr lang="zh-CN" altLang="en-US">
                <a:latin typeface="黑体" panose="02010609060101010101" pitchFamily="49" charset="-122"/>
              </a:rPr>
              <a:t>个无区别的球放进</a:t>
            </a:r>
            <a:r>
              <a:rPr lang="en-US" altLang="zh-CN">
                <a:latin typeface="黑体" panose="02010609060101010101" pitchFamily="49" charset="-122"/>
              </a:rPr>
              <a:t>n</a:t>
            </a:r>
            <a:r>
              <a:rPr lang="zh-CN" altLang="en-US">
                <a:latin typeface="黑体" panose="02010609060101010101" pitchFamily="49" charset="-122"/>
              </a:rPr>
              <a:t>个有标志的盒子，而每盒放的球可多于一个，则共有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种方案。 </a:t>
            </a:r>
          </a:p>
          <a:p>
            <a:pPr marL="571500" indent="-571500" algn="just" eaLnBrk="1" hangingPunct="1">
              <a:spcBef>
                <a:spcPct val="50000"/>
              </a:spcBef>
              <a:buSzTx/>
              <a:buFont typeface="Wingdings" panose="05000000000000000000" pitchFamily="2" charset="2"/>
              <a:buChar char="§"/>
            </a:pPr>
            <a:r>
              <a:rPr lang="zh-CN" altLang="en-US">
                <a:latin typeface="黑体" panose="02010609060101010101" pitchFamily="49" charset="-122"/>
              </a:rPr>
              <a:t>例</a:t>
            </a:r>
            <a:r>
              <a:rPr lang="en-US" altLang="zh-CN">
                <a:latin typeface="黑体" panose="02010609060101010101" pitchFamily="49" charset="-122"/>
              </a:rPr>
              <a:t>1.28 </a:t>
            </a:r>
            <a:r>
              <a:rPr lang="zh-CN" altLang="en-US">
                <a:latin typeface="黑体" panose="02010609060101010101" pitchFamily="49" charset="-122"/>
              </a:rPr>
              <a:t>试问          有多少项？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解 这相当于将</a:t>
            </a:r>
            <a:r>
              <a:rPr lang="en-US" altLang="zh-CN">
                <a:latin typeface="黑体" panose="02010609060101010101" pitchFamily="49" charset="-122"/>
              </a:rPr>
              <a:t>4</a:t>
            </a:r>
            <a:r>
              <a:rPr lang="zh-CN" altLang="en-US">
                <a:latin typeface="黑体" panose="02010609060101010101" pitchFamily="49" charset="-122"/>
              </a:rPr>
              <a:t>个无区别的球放进</a:t>
            </a:r>
            <a:r>
              <a:rPr lang="en-US" altLang="zh-CN">
                <a:latin typeface="黑体" panose="02010609060101010101" pitchFamily="49" charset="-122"/>
              </a:rPr>
              <a:t>3</a:t>
            </a:r>
            <a:r>
              <a:rPr lang="zh-CN" altLang="en-US">
                <a:latin typeface="黑体" panose="02010609060101010101" pitchFamily="49" charset="-122"/>
              </a:rPr>
              <a:t>个有标志的盒子，故共有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项。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>
              <a:latin typeface="黑体" panose="02010609060101010101" pitchFamily="49" charset="-122"/>
            </a:endParaRP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1.6.1 </a:t>
            </a:r>
            <a:r>
              <a:rPr lang="zh-CN" altLang="en-US" dirty="0"/>
              <a:t>允许重复的组合</a:t>
            </a:r>
          </a:p>
        </p:txBody>
      </p:sp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1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2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3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4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5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6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7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8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9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20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21" name="Rectangle 17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6372225" y="2060575"/>
          <a:ext cx="20145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5" name="公式" r:id="rId3" imgW="2005729" imgH="393529" progId="Equation.3">
                  <p:embed/>
                </p:oleObj>
              </mc:Choice>
              <mc:Fallback>
                <p:oleObj name="公式" r:id="rId3" imgW="2005729" imgH="39352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060575"/>
                        <a:ext cx="201453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6212" name="Object 20"/>
          <p:cNvGraphicFramePr>
            <a:graphicFrameLocks noChangeAspect="1"/>
          </p:cNvGraphicFramePr>
          <p:nvPr/>
        </p:nvGraphicFramePr>
        <p:xfrm>
          <a:off x="2987675" y="3141663"/>
          <a:ext cx="16557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6" name="公式" r:id="rId5" imgW="1663700" imgH="444500" progId="Equation.3">
                  <p:embed/>
                </p:oleObj>
              </mc:Choice>
              <mc:Fallback>
                <p:oleObj name="公式" r:id="rId5" imgW="1663700" imgH="4445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141663"/>
                        <a:ext cx="16557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6214" name="Object 22"/>
          <p:cNvGraphicFramePr>
            <a:graphicFrameLocks noChangeAspect="1"/>
          </p:cNvGraphicFramePr>
          <p:nvPr/>
        </p:nvGraphicFramePr>
        <p:xfrm>
          <a:off x="1619250" y="4724400"/>
          <a:ext cx="53038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7" name="公式" r:id="rId7" imgW="5295900" imgH="393700" progId="Equation.3">
                  <p:embed/>
                </p:oleObj>
              </mc:Choice>
              <mc:Fallback>
                <p:oleObj name="公式" r:id="rId7" imgW="5295900" imgH="393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724400"/>
                        <a:ext cx="530383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055082F5-A768-48DF-9F61-5AA24C6D4693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481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D67DDD42-21D6-4307-9BD0-35EA2616B47F}" type="slidenum">
              <a:rPr kumimoji="0" lang="en-US" altLang="zh-CN" sz="1400">
                <a:ea typeface="宋体" panose="02010600030101010101" pitchFamily="2" charset="-122"/>
              </a:rPr>
              <a:pPr/>
              <a:t>41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377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670425"/>
          </a:xfrm>
        </p:spPr>
        <p:txBody>
          <a:bodyPr/>
          <a:lstStyle/>
          <a:p>
            <a:pPr marL="571500" indent="-571500" eaLnBrk="1" hangingPunct="1"/>
            <a:r>
              <a:rPr lang="zh-CN" altLang="en-US" dirty="0">
                <a:latin typeface="黑体" panose="02010609060101010101" pitchFamily="49" charset="-122"/>
              </a:rPr>
              <a:t>不相邻的组合：指从集合</a:t>
            </a:r>
            <a:r>
              <a:rPr lang="en-US" altLang="zh-CN" dirty="0">
                <a:latin typeface="黑体" panose="02010609060101010101" pitchFamily="49" charset="-122"/>
              </a:rPr>
              <a:t>A={1,2,...,n}</a:t>
            </a:r>
            <a:r>
              <a:rPr lang="zh-CN" altLang="en-US" dirty="0">
                <a:latin typeface="黑体" panose="02010609060101010101" pitchFamily="49" charset="-122"/>
              </a:rPr>
              <a:t>中取出</a:t>
            </a:r>
            <a:r>
              <a:rPr lang="en-US" altLang="zh-CN" dirty="0">
                <a:latin typeface="黑体" panose="02010609060101010101" pitchFamily="49" charset="-122"/>
              </a:rPr>
              <a:t>r</a:t>
            </a:r>
            <a:r>
              <a:rPr lang="zh-CN" altLang="en-US" dirty="0">
                <a:latin typeface="黑体" panose="02010609060101010101" pitchFamily="49" charset="-122"/>
              </a:rPr>
              <a:t>个不相邻的数字进行组合（不可重复），即不存在相邻的两个数</a:t>
            </a:r>
            <a:r>
              <a:rPr lang="en-US" altLang="zh-CN" dirty="0">
                <a:latin typeface="黑体" panose="02010609060101010101" pitchFamily="49" charset="-122"/>
              </a:rPr>
              <a:t>j,j+1</a:t>
            </a:r>
            <a:r>
              <a:rPr lang="zh-CN" altLang="en-US" dirty="0">
                <a:latin typeface="黑体" panose="02010609060101010101" pitchFamily="49" charset="-122"/>
              </a:rPr>
              <a:t>的组合。</a:t>
            </a:r>
            <a:endParaRPr lang="en-US" altLang="zh-CN" dirty="0">
              <a:latin typeface="黑体" panose="02010609060101010101" pitchFamily="49" charset="-122"/>
            </a:endParaRPr>
          </a:p>
          <a:p>
            <a:pPr marL="571500" indent="-571500" eaLnBrk="1" hangingPunct="1"/>
            <a:r>
              <a:rPr lang="zh-CN" altLang="en-US" dirty="0">
                <a:latin typeface="黑体" panose="02010609060101010101" pitchFamily="49" charset="-122"/>
              </a:rPr>
              <a:t>例 从 </a:t>
            </a:r>
            <a:r>
              <a:rPr lang="en-US" altLang="zh-CN" dirty="0">
                <a:latin typeface="黑体" panose="02010609060101010101" pitchFamily="49" charset="-122"/>
              </a:rPr>
              <a:t>{1,2,3,4,5,6} </a:t>
            </a:r>
            <a:r>
              <a:rPr lang="zh-CN" altLang="en-US" dirty="0">
                <a:latin typeface="黑体" panose="02010609060101010101" pitchFamily="49" charset="-122"/>
              </a:rPr>
              <a:t>中取 </a:t>
            </a:r>
            <a:r>
              <a:rPr lang="en-US" altLang="zh-CN" dirty="0">
                <a:latin typeface="黑体" panose="02010609060101010101" pitchFamily="49" charset="-122"/>
              </a:rPr>
              <a:t>3 </a:t>
            </a:r>
            <a:r>
              <a:rPr lang="zh-CN" altLang="en-US" dirty="0">
                <a:latin typeface="黑体" panose="02010609060101010101" pitchFamily="49" charset="-122"/>
              </a:rPr>
              <a:t>个作不相邻的组合有：</a:t>
            </a:r>
            <a:r>
              <a:rPr lang="en-US" altLang="zh-CN" dirty="0">
                <a:latin typeface="黑体" panose="02010609060101010101" pitchFamily="49" charset="-122"/>
              </a:rPr>
              <a:t>{1,3,5}, {1,3,6}, {1,4,6}, {2,4,6}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 dirty="0">
              <a:latin typeface="黑体" panose="02010609060101010101" pitchFamily="49" charset="-122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1.6.2 </a:t>
            </a:r>
            <a:r>
              <a:rPr lang="zh-CN" altLang="en-US" dirty="0"/>
              <a:t>不相邻组合</a:t>
            </a:r>
          </a:p>
        </p:txBody>
      </p:sp>
      <p:sp>
        <p:nvSpPr>
          <p:cNvPr id="48134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5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6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7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8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9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40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41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42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43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44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45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46" name="Rectangle 16"/>
          <p:cNvSpPr>
            <a:spLocks noChangeArrowheads="1"/>
          </p:cNvSpPr>
          <p:nvPr/>
        </p:nvSpPr>
        <p:spPr bwMode="auto">
          <a:xfrm>
            <a:off x="3548063" y="31861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47" name="Rectangle 17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752F2EDD-EA66-4599-967A-67AF0ACFBCE1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491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67E126B6-EE84-44F1-973C-8B95326C362E}" type="slidenum">
              <a:rPr kumimoji="0" lang="en-US" altLang="zh-CN" sz="1400">
                <a:ea typeface="宋体" panose="02010600030101010101" pitchFamily="2" charset="-122"/>
              </a:rPr>
              <a:pPr/>
              <a:t>42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42754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9453" y="1268760"/>
                <a:ext cx="8497640" cy="5112562"/>
              </a:xfrm>
            </p:spPr>
            <p:txBody>
              <a:bodyPr/>
              <a:lstStyle/>
              <a:p>
                <a:pPr marL="571500" indent="-571500" eaLnBrk="1" hangingPunct="1"/>
                <a:r>
                  <a:rPr lang="zh-CN" altLang="en-US" dirty="0"/>
                  <a:t>定理</a:t>
                </a:r>
                <a:r>
                  <a:rPr lang="en-US" altLang="zh-CN" dirty="0"/>
                  <a:t>1.4 </a:t>
                </a:r>
                <a:r>
                  <a:rPr lang="zh-CN" altLang="en-US" dirty="0"/>
                  <a:t>从</a:t>
                </a:r>
                <a:r>
                  <a:rPr lang="en-US" altLang="zh-CN" dirty="0"/>
                  <a:t>A={1,2,…,n}</a:t>
                </a:r>
                <a:r>
                  <a:rPr lang="zh-CN" altLang="en-US" dirty="0"/>
                  <a:t>中取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个作不相邻的的</a:t>
                </a:r>
                <a:endParaRPr lang="en-US" altLang="zh-CN" dirty="0"/>
              </a:p>
              <a:p>
                <a:pPr marL="0" indent="0" eaLnBrk="1" hangingPunct="1">
                  <a:buNone/>
                </a:pPr>
                <a:r>
                  <a:rPr lang="en-US" altLang="zh-CN" dirty="0"/>
                  <a:t>     </a:t>
                </a:r>
              </a:p>
              <a:p>
                <a:pPr marL="0" indent="0" eaLnBrk="1" hangingPunct="1">
                  <a:buNone/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组合，其组合数为</a:t>
                </a:r>
                <a:endParaRPr lang="en-US" altLang="zh-CN" dirty="0"/>
              </a:p>
              <a:p>
                <a:pPr marL="571500" indent="-571500" eaLnBrk="1" hangingPunct="1"/>
                <a:r>
                  <a:rPr lang="zh-CN" altLang="en-US" dirty="0"/>
                  <a:t>证  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zh-CN" altLang="en-US" dirty="0"/>
                  <a:t> 是一个不相邻的</a:t>
                </a:r>
                <a:r>
                  <a:rPr lang="en-US" altLang="zh-CN" dirty="0">
                    <a:latin typeface="黑体" panose="02010609060101010101" pitchFamily="49" charset="-122"/>
                  </a:rPr>
                  <a:t>r</a:t>
                </a:r>
                <a:r>
                  <a:rPr lang="zh-CN" altLang="en-US" dirty="0"/>
                  <a:t>组合，不妨设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黑体" panose="02010609060101010101" pitchFamily="49" charset="-122"/>
                  </a:rPr>
                  <a:t>，</a:t>
                </a:r>
                <a:r>
                  <a:rPr lang="zh-CN" altLang="en-US" dirty="0"/>
                  <a:t>可构造一个</a:t>
                </a:r>
                <a:r>
                  <a:rPr lang="en-US" altLang="zh-CN" dirty="0"/>
                  <a:t>{1,2,…,n+r-1}</a:t>
                </a:r>
                <a:r>
                  <a:rPr lang="zh-CN" altLang="en-US" dirty="0"/>
                  <a:t>上的</a:t>
                </a:r>
                <a:r>
                  <a:rPr lang="en-US" altLang="zh-CN" dirty="0">
                    <a:latin typeface="黑体" panose="02010609060101010101" pitchFamily="49" charset="-122"/>
                  </a:rPr>
                  <a:t>r</a:t>
                </a:r>
                <a:r>
                  <a:rPr lang="zh-CN" altLang="en-US" dirty="0"/>
                  <a:t>组合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1,⋯,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1}</m:t>
                    </m:r>
                  </m:oMath>
                </a14:m>
                <a:r>
                  <a:rPr lang="zh-CN" altLang="en-US" dirty="0"/>
                  <a:t> 。 </a:t>
                </a:r>
                <a:r>
                  <a:rPr lang="zh-CN" altLang="en-US" dirty="0">
                    <a:latin typeface="黑体" panose="02010609060101010101" pitchFamily="49" charset="-122"/>
                  </a:rPr>
                  <a:t>     </a:t>
                </a:r>
              </a:p>
              <a:p>
                <a:pPr marL="571500" indent="-571500" algn="just" eaLnBrk="1" hangingPunct="1">
                  <a:buSzTx/>
                  <a:buNone/>
                </a:pPr>
                <a:r>
                  <a:rPr lang="zh-CN" altLang="en-US" sz="3200" dirty="0"/>
                  <a:t>    </a:t>
                </a:r>
                <a:r>
                  <a:rPr lang="zh-CN" altLang="en-US" dirty="0"/>
                  <a:t>反之，给定一个</a:t>
                </a:r>
                <a:r>
                  <a:rPr lang="en-US" altLang="zh-CN" dirty="0"/>
                  <a:t>{1,2,…,n+r-1}</a:t>
                </a:r>
                <a:r>
                  <a:rPr lang="zh-CN" altLang="en-US" dirty="0"/>
                  <a:t>上的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组合</a:t>
                </a:r>
                <a:r>
                  <a:rPr lang="en-US" altLang="zh-CN" dirty="0"/>
                  <a:t>{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</a:rPr>
                  <a:t>可以如下得到一个</a:t>
                </a:r>
                <a:r>
                  <a:rPr lang="en-US" altLang="zh-CN" dirty="0">
                    <a:latin typeface="黑体" panose="02010609060101010101" pitchFamily="49" charset="-122"/>
                  </a:rPr>
                  <a:t>{1,2,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…</a:t>
                </a:r>
                <a:r>
                  <a:rPr lang="en-US" altLang="zh-CN" dirty="0">
                    <a:latin typeface="黑体" panose="02010609060101010101" pitchFamily="49" charset="-122"/>
                  </a:rPr>
                  <a:t>,n}</a:t>
                </a:r>
                <a:r>
                  <a:rPr lang="zh-CN" altLang="en-US" dirty="0">
                    <a:latin typeface="黑体" panose="02010609060101010101" pitchFamily="49" charset="-122"/>
                  </a:rPr>
                  <a:t>上的一个</a:t>
                </a:r>
                <a:r>
                  <a:rPr lang="zh-CN" altLang="en-US" dirty="0"/>
                  <a:t>不相邻</a:t>
                </a:r>
                <a:r>
                  <a:rPr lang="zh-CN" altLang="en-US" dirty="0">
                    <a:latin typeface="黑体" panose="02010609060101010101" pitchFamily="49" charset="-122"/>
                  </a:rPr>
                  <a:t>的</a:t>
                </a:r>
                <a:r>
                  <a:rPr lang="en-US" altLang="zh-CN" dirty="0">
                    <a:latin typeface="黑体" panose="02010609060101010101" pitchFamily="49" charset="-122"/>
                  </a:rPr>
                  <a:t>r</a:t>
                </a:r>
                <a:r>
                  <a:rPr lang="zh-CN" altLang="en-US" dirty="0">
                    <a:latin typeface="黑体" panose="02010609060101010101" pitchFamily="49" charset="-122"/>
                  </a:rPr>
                  <a:t>组合</a:t>
                </a:r>
                <a:r>
                  <a:rPr lang="en-US" altLang="zh-CN" dirty="0">
                    <a:latin typeface="黑体" panose="02010609060101010101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dirty="0">
                    <a:latin typeface="黑体" panose="02010609060101010101" pitchFamily="49" charset="-122"/>
                  </a:rPr>
                  <a:t>}</a:t>
                </a:r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4427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9453" y="1268760"/>
                <a:ext cx="8497640" cy="5112562"/>
              </a:xfrm>
              <a:blipFill>
                <a:blip r:embed="rId3"/>
                <a:stretch>
                  <a:fillRect l="-287" t="-1430" r="-3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157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1.6.2 </a:t>
            </a:r>
            <a:r>
              <a:rPr lang="zh-CN" altLang="en-US" dirty="0"/>
              <a:t>不相邻组合</a:t>
            </a:r>
          </a:p>
        </p:txBody>
      </p:sp>
      <p:sp>
        <p:nvSpPr>
          <p:cNvPr id="49158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59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60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61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62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63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64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65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66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67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68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69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70" name="Rectangle 16"/>
          <p:cNvSpPr>
            <a:spLocks noChangeArrowheads="1"/>
          </p:cNvSpPr>
          <p:nvPr/>
        </p:nvSpPr>
        <p:spPr bwMode="auto">
          <a:xfrm>
            <a:off x="3548063" y="31861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E3DD567E-577A-4690-936D-05A673B31A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351978"/>
              </p:ext>
            </p:extLst>
          </p:nvPr>
        </p:nvGraphicFramePr>
        <p:xfrm>
          <a:off x="4148138" y="1871664"/>
          <a:ext cx="157003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2" name="公式" r:id="rId4" imgW="1562100" imgH="977900" progId="Equation.3">
                  <p:embed/>
                </p:oleObj>
              </mc:Choice>
              <mc:Fallback>
                <p:oleObj name="公式" r:id="rId4" imgW="1562100" imgH="977900" progId="Equation.3">
                  <p:embed/>
                  <p:pic>
                    <p:nvPicPr>
                      <p:cNvPr id="103772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1871664"/>
                        <a:ext cx="157003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2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2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2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2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8F7F040A-9221-4297-A7AE-C42E2E32CB1B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501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90C5CB69-4FE1-408B-B3E3-C3329CEB00D9}" type="slidenum">
              <a:rPr kumimoji="0" lang="en-US" altLang="zh-CN" sz="1400">
                <a:ea typeface="宋体" panose="02010600030101010101" pitchFamily="2" charset="-122"/>
              </a:rPr>
              <a:pPr/>
              <a:t>43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37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875712" cy="4670425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/>
              <a:t>例 证明</a:t>
            </a:r>
            <a:r>
              <a:rPr lang="en-US" altLang="zh-CN">
                <a:latin typeface="黑体" panose="02010609060101010101" pitchFamily="49" charset="-122"/>
              </a:rPr>
              <a:t>k</a:t>
            </a:r>
            <a:r>
              <a:rPr lang="zh-CN" altLang="en-US"/>
              <a:t>个连续的正整数的乘积能被</a:t>
            </a:r>
            <a:r>
              <a:rPr lang="en-US" altLang="zh-CN">
                <a:latin typeface="黑体" panose="02010609060101010101" pitchFamily="49" charset="-122"/>
              </a:rPr>
              <a:t>k!</a:t>
            </a:r>
            <a:r>
              <a:rPr lang="zh-CN" altLang="en-US"/>
              <a:t>整除 。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/>
              <a:t>     证 不妨设</a:t>
            </a:r>
            <a:r>
              <a:rPr lang="en-US" altLang="zh-CN">
                <a:latin typeface="黑体" panose="02010609060101010101" pitchFamily="49" charset="-122"/>
              </a:rPr>
              <a:t>k</a:t>
            </a:r>
            <a:r>
              <a:rPr lang="zh-CN" altLang="en-US"/>
              <a:t>个连续的正整数为</a:t>
            </a:r>
            <a:r>
              <a:rPr lang="en-US" altLang="zh-CN">
                <a:latin typeface="黑体" panose="02010609060101010101" pitchFamily="49" charset="-122"/>
              </a:rPr>
              <a:t>n</a:t>
            </a:r>
            <a:r>
              <a:rPr lang="zh-CN" altLang="en-US">
                <a:latin typeface="黑体" panose="02010609060101010101" pitchFamily="49" charset="-122"/>
              </a:rPr>
              <a:t>，</a:t>
            </a:r>
            <a:r>
              <a:rPr lang="en-US" altLang="zh-CN">
                <a:latin typeface="黑体" panose="02010609060101010101" pitchFamily="49" charset="-122"/>
              </a:rPr>
              <a:t>n+1</a:t>
            </a:r>
            <a:r>
              <a:rPr lang="zh-CN" altLang="en-US">
                <a:latin typeface="黑体" panose="02010609060101010101" pitchFamily="49" charset="-122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zh-CN" altLang="en-US">
                <a:latin typeface="黑体" panose="02010609060101010101" pitchFamily="49" charset="-122"/>
              </a:rPr>
              <a:t>，</a:t>
            </a:r>
            <a:r>
              <a:rPr lang="en-US" altLang="zh-CN">
                <a:latin typeface="黑体" panose="02010609060101010101" pitchFamily="49" charset="-122"/>
              </a:rPr>
              <a:t>n+k-1</a:t>
            </a:r>
            <a:r>
              <a:rPr lang="zh-CN" altLang="en-US">
                <a:latin typeface="黑体" panose="02010609060101010101" pitchFamily="49" charset="-122"/>
              </a:rPr>
              <a:t>。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/>
              <a:t>     </a:t>
            </a:r>
            <a:r>
              <a:rPr lang="zh-CN" altLang="en-US">
                <a:latin typeface="黑体" panose="02010609060101010101" pitchFamily="49" charset="-122"/>
              </a:rPr>
              <a:t>考虑从</a:t>
            </a:r>
            <a:r>
              <a:rPr lang="en-US" altLang="zh-CN">
                <a:latin typeface="黑体" panose="02010609060101010101" pitchFamily="49" charset="-122"/>
              </a:rPr>
              <a:t>n+k-1</a:t>
            </a:r>
            <a:r>
              <a:rPr lang="zh-CN" altLang="en-US">
                <a:latin typeface="黑体" panose="02010609060101010101" pitchFamily="49" charset="-122"/>
              </a:rPr>
              <a:t>个元素中取</a:t>
            </a:r>
            <a:r>
              <a:rPr lang="en-US" altLang="zh-CN">
                <a:latin typeface="黑体" panose="02010609060101010101" pitchFamily="49" charset="-122"/>
              </a:rPr>
              <a:t>k</a:t>
            </a:r>
            <a:r>
              <a:rPr lang="zh-CN" altLang="en-US">
                <a:latin typeface="黑体" panose="02010609060101010101" pitchFamily="49" charset="-122"/>
              </a:rPr>
              <a:t>个的组合，其组合数为：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/>
              <a:t>     由于                    是一个正整数，所以有                           </a:t>
            </a: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>
              <a:latin typeface="黑体" panose="02010609060101010101" pitchFamily="49" charset="-122"/>
            </a:endParaRP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1.7</a:t>
            </a:r>
            <a:r>
              <a:rPr lang="en-US" altLang="zh-CN" dirty="0"/>
              <a:t> </a:t>
            </a:r>
            <a:r>
              <a:rPr lang="zh-CN" altLang="en-US" dirty="0"/>
              <a:t>组合的解释</a:t>
            </a:r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3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4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5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6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7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8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9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90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91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92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78258" name="Object 18"/>
          <p:cNvGraphicFramePr>
            <a:graphicFrameLocks noChangeAspect="1"/>
          </p:cNvGraphicFramePr>
          <p:nvPr/>
        </p:nvGraphicFramePr>
        <p:xfrm>
          <a:off x="1258888" y="3213100"/>
          <a:ext cx="5994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9" name="公式" r:id="rId3" imgW="5994400" imgH="838200" progId="Equation.3">
                  <p:embed/>
                </p:oleObj>
              </mc:Choice>
              <mc:Fallback>
                <p:oleObj name="公式" r:id="rId3" imgW="5994400" imgH="838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213100"/>
                        <a:ext cx="59944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5" name="Rectangle 2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78260" name="Object 20"/>
          <p:cNvGraphicFramePr>
            <a:graphicFrameLocks noChangeAspect="1"/>
          </p:cNvGraphicFramePr>
          <p:nvPr/>
        </p:nvGraphicFramePr>
        <p:xfrm>
          <a:off x="2339975" y="4941888"/>
          <a:ext cx="39703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0" name="公式" r:id="rId5" imgW="3962400" imgH="393700" progId="Equation.3">
                  <p:embed/>
                </p:oleObj>
              </mc:Choice>
              <mc:Fallback>
                <p:oleObj name="公式" r:id="rId5" imgW="3962400" imgH="3937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941888"/>
                        <a:ext cx="397033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7" name="Rectangle 2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78262" name="Object 22"/>
          <p:cNvGraphicFramePr>
            <a:graphicFrameLocks noChangeAspect="1"/>
          </p:cNvGraphicFramePr>
          <p:nvPr/>
        </p:nvGraphicFramePr>
        <p:xfrm>
          <a:off x="1619250" y="4149725"/>
          <a:ext cx="20748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1" name="公式" r:id="rId7" imgW="2082800" imgH="393700" progId="Equation.3">
                  <p:embed/>
                </p:oleObj>
              </mc:Choice>
              <mc:Fallback>
                <p:oleObj name="公式" r:id="rId7" imgW="2082800" imgH="393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149725"/>
                        <a:ext cx="207486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8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839DBD3D-4053-48F7-BCB4-CA6D7840CC33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512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B94F22F8-494E-4C5B-8D53-332E37DE95BA}" type="slidenum">
              <a:rPr kumimoji="0" lang="en-US" altLang="zh-CN" sz="1400">
                <a:ea typeface="宋体" panose="02010600030101010101" pitchFamily="2" charset="-122"/>
              </a:rPr>
              <a:pPr/>
              <a:t>44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379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421688" cy="4670425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zh-CN" dirty="0">
                <a:latin typeface="黑体" panose="02010609060101010101" pitchFamily="49" charset="-122"/>
              </a:rPr>
              <a:t>(1)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en-US" altLang="zh-CN" dirty="0"/>
              <a:t>      </a:t>
            </a:r>
            <a:r>
              <a:rPr lang="zh-CN" altLang="en-US" dirty="0">
                <a:latin typeface="黑体" panose="02010609060101010101" pitchFamily="49" charset="-122"/>
              </a:rPr>
              <a:t>组合意义：</a:t>
            </a:r>
            <a:r>
              <a:rPr lang="en-US" altLang="zh-CN" dirty="0">
                <a:latin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</a:rPr>
              <a:t>个元素的</a:t>
            </a:r>
            <a:r>
              <a:rPr lang="en-US" altLang="zh-CN" dirty="0">
                <a:latin typeface="黑体" panose="02010609060101010101" pitchFamily="49" charset="-122"/>
              </a:rPr>
              <a:t>r-</a:t>
            </a:r>
            <a:r>
              <a:rPr lang="zh-CN" altLang="en-US" dirty="0">
                <a:latin typeface="黑体" panose="02010609060101010101" pitchFamily="49" charset="-122"/>
              </a:rPr>
              <a:t>子集与</a:t>
            </a:r>
            <a:r>
              <a:rPr lang="en-US" altLang="zh-CN" dirty="0">
                <a:latin typeface="黑体" panose="02010609060101010101" pitchFamily="49" charset="-122"/>
              </a:rPr>
              <a:t>n-r</a:t>
            </a:r>
            <a:r>
              <a:rPr lang="zh-CN" altLang="en-US" dirty="0">
                <a:latin typeface="黑体" panose="02010609060101010101" pitchFamily="49" charset="-122"/>
              </a:rPr>
              <a:t>子集一一对应，</a:t>
            </a:r>
            <a:r>
              <a:rPr lang="en-US" altLang="zh-CN" dirty="0">
                <a:latin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</a:rPr>
              <a:t>个元素的</a:t>
            </a:r>
            <a:r>
              <a:rPr lang="en-US" altLang="zh-CN" dirty="0">
                <a:latin typeface="黑体" panose="02010609060101010101" pitchFamily="49" charset="-122"/>
              </a:rPr>
              <a:t>r-</a:t>
            </a:r>
            <a:r>
              <a:rPr lang="zh-CN" altLang="en-US" dirty="0">
                <a:latin typeface="黑体" panose="02010609060101010101" pitchFamily="49" charset="-122"/>
              </a:rPr>
              <a:t>子集的个数为      ，</a:t>
            </a:r>
            <a:r>
              <a:rPr lang="en-US" altLang="zh-CN" dirty="0">
                <a:latin typeface="黑体" panose="02010609060101010101" pitchFamily="49" charset="-122"/>
              </a:rPr>
              <a:t>n-r</a:t>
            </a:r>
            <a:r>
              <a:rPr lang="zh-CN" altLang="en-US" dirty="0">
                <a:latin typeface="黑体" panose="02010609060101010101" pitchFamily="49" charset="-122"/>
              </a:rPr>
              <a:t>子集的个数为         ，故等式成立。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 dirty="0"/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 dirty="0">
                <a:latin typeface="黑体" panose="02010609060101010101" pitchFamily="49" charset="-122"/>
              </a:rPr>
              <a:t>例 </a:t>
            </a:r>
            <a:r>
              <a:rPr lang="en-US" altLang="zh-CN" dirty="0">
                <a:latin typeface="黑体" panose="02010609060101010101" pitchFamily="49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</a:rPr>
              <a:t>个元素</a:t>
            </a:r>
            <a:r>
              <a:rPr lang="en-US" altLang="zh-CN" dirty="0">
                <a:latin typeface="黑体" panose="02010609060101010101" pitchFamily="49" charset="-122"/>
              </a:rPr>
              <a:t>1,2,3</a:t>
            </a:r>
            <a:r>
              <a:rPr lang="zh-CN" altLang="en-US" dirty="0">
                <a:latin typeface="黑体" panose="02010609060101010101" pitchFamily="49" charset="-122"/>
              </a:rPr>
              <a:t>的</a:t>
            </a:r>
            <a:r>
              <a:rPr lang="en-US" altLang="zh-CN" dirty="0">
                <a:latin typeface="黑体" panose="02010609060101010101" pitchFamily="49" charset="-122"/>
              </a:rPr>
              <a:t>2-</a:t>
            </a:r>
            <a:r>
              <a:rPr lang="zh-CN" altLang="en-US" dirty="0">
                <a:latin typeface="黑体" panose="02010609060101010101" pitchFamily="49" charset="-122"/>
              </a:rPr>
              <a:t>子集与</a:t>
            </a:r>
            <a:r>
              <a:rPr lang="en-US" altLang="zh-CN" dirty="0">
                <a:latin typeface="黑体" panose="02010609060101010101" pitchFamily="49" charset="-122"/>
              </a:rPr>
              <a:t>1-</a:t>
            </a:r>
            <a:r>
              <a:rPr lang="zh-CN" altLang="en-US" dirty="0">
                <a:latin typeface="黑体" panose="02010609060101010101" pitchFamily="49" charset="-122"/>
              </a:rPr>
              <a:t>子集一一对应。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dirty="0"/>
              <a:t> </a:t>
            </a:r>
            <a:endParaRPr lang="zh-CN" altLang="en-US" dirty="0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 dirty="0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 dirty="0">
              <a:latin typeface="黑体" panose="02010609060101010101" pitchFamily="49" charset="-122"/>
            </a:endParaRP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1.7</a:t>
            </a:r>
            <a:r>
              <a:rPr lang="en-US" altLang="zh-CN" dirty="0"/>
              <a:t> </a:t>
            </a:r>
            <a:r>
              <a:rPr lang="zh-CN" altLang="en-US" dirty="0"/>
              <a:t>组合的解释</a:t>
            </a:r>
          </a:p>
        </p:txBody>
      </p:sp>
      <p:sp>
        <p:nvSpPr>
          <p:cNvPr id="51206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07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08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09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0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1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2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3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4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5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6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18" name="Object 18"/>
          <p:cNvGraphicFramePr>
            <a:graphicFrameLocks noChangeAspect="1"/>
          </p:cNvGraphicFramePr>
          <p:nvPr/>
        </p:nvGraphicFramePr>
        <p:xfrm>
          <a:off x="1517650" y="1544638"/>
          <a:ext cx="31178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3" name="公式" r:id="rId3" imgW="3124200" imgH="419100" progId="Equation.3">
                  <p:embed/>
                </p:oleObj>
              </mc:Choice>
              <mc:Fallback>
                <p:oleObj name="公式" r:id="rId3" imgW="31242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1544638"/>
                        <a:ext cx="31178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9" name="Rectangle 2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79284" name="Object 20"/>
          <p:cNvGraphicFramePr>
            <a:graphicFrameLocks noChangeAspect="1"/>
          </p:cNvGraphicFramePr>
          <p:nvPr/>
        </p:nvGraphicFramePr>
        <p:xfrm>
          <a:off x="1435100" y="4711700"/>
          <a:ext cx="56213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4" name="公式" r:id="rId5" imgW="5613400" imgH="419100" progId="Equation.3">
                  <p:embed/>
                </p:oleObj>
              </mc:Choice>
              <mc:Fallback>
                <p:oleObj name="公式" r:id="rId5" imgW="56134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4711700"/>
                        <a:ext cx="562133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92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006575"/>
              </p:ext>
            </p:extLst>
          </p:nvPr>
        </p:nvGraphicFramePr>
        <p:xfrm>
          <a:off x="5136355" y="2511425"/>
          <a:ext cx="10810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5" name="公式" r:id="rId7" imgW="482391" imgH="203112" progId="Equation.3">
                  <p:embed/>
                </p:oleObj>
              </mc:Choice>
              <mc:Fallback>
                <p:oleObj name="公式" r:id="rId7" imgW="482391" imgH="20311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6355" y="2511425"/>
                        <a:ext cx="108108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928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712331"/>
              </p:ext>
            </p:extLst>
          </p:nvPr>
        </p:nvGraphicFramePr>
        <p:xfrm>
          <a:off x="1691531" y="2924944"/>
          <a:ext cx="15843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6" name="公式" r:id="rId9" imgW="710891" imgH="203112" progId="Equation.3">
                  <p:embed/>
                </p:oleObj>
              </mc:Choice>
              <mc:Fallback>
                <p:oleObj name="公式" r:id="rId9" imgW="710891" imgH="203112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531" y="2924944"/>
                        <a:ext cx="15843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9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7E54F749-ED2D-4398-A252-7FAD751FB427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522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C64D05A9-7577-42B8-A169-D3377E7AA360}" type="slidenum">
              <a:rPr kumimoji="0" lang="en-US" altLang="zh-CN" sz="1400">
                <a:ea typeface="宋体" panose="02010600030101010101" pitchFamily="2" charset="-122"/>
              </a:rPr>
              <a:pPr/>
              <a:t>45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380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875712" cy="4670425"/>
          </a:xfrm>
        </p:spPr>
        <p:txBody>
          <a:bodyPr/>
          <a:lstStyle/>
          <a:p>
            <a:pPr marL="571500" indent="-571500" algn="just"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US" altLang="zh-CN">
                <a:latin typeface="黑体" panose="02010609060101010101" pitchFamily="49" charset="-122"/>
              </a:rPr>
              <a:t>(2)</a:t>
            </a:r>
            <a:r>
              <a:rPr lang="en-US" altLang="zh-CN"/>
              <a:t> </a:t>
            </a:r>
            <a:endParaRPr lang="en-US" altLang="zh-CN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>
              <a:latin typeface="黑体" panose="02010609060101010101" pitchFamily="49" charset="-122"/>
            </a:endParaRPr>
          </a:p>
          <a:p>
            <a:pPr marL="571500" indent="-571500" eaLnBrk="1" hangingPunct="1"/>
            <a:r>
              <a:rPr lang="zh-CN" altLang="en-US">
                <a:latin typeface="黑体" panose="02010609060101010101" pitchFamily="49" charset="-122"/>
              </a:rPr>
              <a:t>组合意义：从这</a:t>
            </a:r>
            <a:r>
              <a:rPr lang="en-US" altLang="zh-CN">
                <a:latin typeface="黑体" panose="02010609060101010101" pitchFamily="49" charset="-122"/>
              </a:rPr>
              <a:t>n</a:t>
            </a:r>
            <a:r>
              <a:rPr lang="zh-CN" altLang="en-US">
                <a:latin typeface="黑体" panose="02010609060101010101" pitchFamily="49" charset="-122"/>
              </a:rPr>
              <a:t>个元素中任取一个元素</a:t>
            </a:r>
            <a:r>
              <a:rPr lang="en-US" altLang="zh-CN">
                <a:latin typeface="黑体" panose="02010609060101010101" pitchFamily="49" charset="-122"/>
              </a:rPr>
              <a:t>a</a:t>
            </a:r>
            <a:r>
              <a:rPr lang="zh-CN" altLang="en-US">
                <a:latin typeface="黑体" panose="02010609060101010101" pitchFamily="49" charset="-122"/>
              </a:rPr>
              <a:t>，      个组合可以如下分为两类：</a:t>
            </a:r>
          </a:p>
          <a:p>
            <a:pPr marL="1314450" lvl="1" indent="-457200" eaLnBrk="1" hangingPunct="1">
              <a:buClr>
                <a:srgbClr val="0000C4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>
                <a:latin typeface="黑体" panose="02010609060101010101" pitchFamily="49" charset="-122"/>
              </a:rPr>
              <a:t>不含有元素</a:t>
            </a:r>
            <a:r>
              <a:rPr lang="en-US" altLang="zh-CN" sz="2800">
                <a:latin typeface="黑体" panose="02010609060101010101" pitchFamily="49" charset="-122"/>
              </a:rPr>
              <a:t>a</a:t>
            </a:r>
            <a:r>
              <a:rPr lang="zh-CN" altLang="en-US" sz="2800">
                <a:latin typeface="黑体" panose="02010609060101010101" pitchFamily="49" charset="-122"/>
              </a:rPr>
              <a:t>的</a:t>
            </a:r>
            <a:r>
              <a:rPr lang="en-US" altLang="zh-CN" sz="2800">
                <a:latin typeface="黑体" panose="02010609060101010101" pitchFamily="49" charset="-122"/>
              </a:rPr>
              <a:t>r</a:t>
            </a:r>
            <a:r>
              <a:rPr lang="zh-CN" altLang="en-US" sz="2800">
                <a:latin typeface="黑体" panose="02010609060101010101" pitchFamily="49" charset="-122"/>
              </a:rPr>
              <a:t>组合，其组合数为</a:t>
            </a:r>
          </a:p>
          <a:p>
            <a:pPr marL="1314450" lvl="1" indent="-457200" eaLnBrk="1" hangingPunct="1">
              <a:buClr>
                <a:srgbClr val="0000C4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latin typeface="黑体" panose="02010609060101010101" pitchFamily="49" charset="-122"/>
              </a:rPr>
              <a:t>    </a:t>
            </a:r>
          </a:p>
          <a:p>
            <a:pPr marL="1314450" lvl="1" indent="-457200" eaLnBrk="1" hangingPunct="1">
              <a:buClr>
                <a:srgbClr val="0000C4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>
                <a:latin typeface="黑体" panose="02010609060101010101" pitchFamily="49" charset="-122"/>
              </a:rPr>
              <a:t>含元素</a:t>
            </a:r>
            <a:r>
              <a:rPr lang="en-US" altLang="zh-CN" sz="2800">
                <a:latin typeface="黑体" panose="02010609060101010101" pitchFamily="49" charset="-122"/>
              </a:rPr>
              <a:t>a</a:t>
            </a:r>
            <a:r>
              <a:rPr lang="zh-CN" altLang="en-US" sz="2800">
                <a:latin typeface="黑体" panose="02010609060101010101" pitchFamily="49" charset="-122"/>
              </a:rPr>
              <a:t>的</a:t>
            </a:r>
            <a:r>
              <a:rPr lang="en-US" altLang="zh-CN" sz="2800">
                <a:latin typeface="黑体" panose="02010609060101010101" pitchFamily="49" charset="-122"/>
              </a:rPr>
              <a:t>r</a:t>
            </a:r>
            <a:r>
              <a:rPr lang="zh-CN" altLang="en-US" sz="2800">
                <a:latin typeface="黑体" panose="02010609060101010101" pitchFamily="49" charset="-122"/>
              </a:rPr>
              <a:t>组合，其组合数为                       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1.7</a:t>
            </a:r>
            <a:r>
              <a:rPr lang="en-US" altLang="zh-CN" dirty="0"/>
              <a:t> </a:t>
            </a:r>
            <a:r>
              <a:rPr lang="zh-CN" altLang="en-US" dirty="0"/>
              <a:t>组合的解释</a:t>
            </a:r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1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2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3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4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5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6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7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8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9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40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41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42" name="Rectangle 16"/>
          <p:cNvSpPr>
            <a:spLocks noChangeArrowheads="1"/>
          </p:cNvSpPr>
          <p:nvPr/>
        </p:nvSpPr>
        <p:spPr bwMode="auto">
          <a:xfrm>
            <a:off x="3548063" y="31861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43" name="Rectangle 17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44" name="Rectangle 1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2245" name="Object 18"/>
          <p:cNvGraphicFramePr>
            <a:graphicFrameLocks noChangeAspect="1"/>
          </p:cNvGraphicFramePr>
          <p:nvPr/>
        </p:nvGraphicFramePr>
        <p:xfrm>
          <a:off x="1692275" y="1557338"/>
          <a:ext cx="54991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1" name="公式" r:id="rId3" imgW="5499100" imgH="419100" progId="Equation.3">
                  <p:embed/>
                </p:oleObj>
              </mc:Choice>
              <mc:Fallback>
                <p:oleObj name="公式" r:id="rId3" imgW="54991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557338"/>
                        <a:ext cx="54991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6" name="Rectangle 2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80308" name="Object 20"/>
          <p:cNvGraphicFramePr>
            <a:graphicFrameLocks noChangeAspect="1"/>
          </p:cNvGraphicFramePr>
          <p:nvPr/>
        </p:nvGraphicFramePr>
        <p:xfrm>
          <a:off x="3419475" y="4076700"/>
          <a:ext cx="16049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2" name="公式" r:id="rId5" imgW="1612900" imgH="419100" progId="Equation.3">
                  <p:embed/>
                </p:oleObj>
              </mc:Choice>
              <mc:Fallback>
                <p:oleObj name="公式" r:id="rId5" imgW="16129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076700"/>
                        <a:ext cx="160496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8" name="Rectangle 2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80310" name="Object 22"/>
          <p:cNvGraphicFramePr>
            <a:graphicFrameLocks noChangeAspect="1"/>
          </p:cNvGraphicFramePr>
          <p:nvPr/>
        </p:nvGraphicFramePr>
        <p:xfrm>
          <a:off x="3276600" y="5229225"/>
          <a:ext cx="21002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3" name="公式" r:id="rId7" imgW="2108200" imgH="419100" progId="Equation.3">
                  <p:embed/>
                </p:oleObj>
              </mc:Choice>
              <mc:Fallback>
                <p:oleObj name="公式" r:id="rId7" imgW="2108200" imgH="4191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229225"/>
                        <a:ext cx="210026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0316" name="Object 28"/>
          <p:cNvGraphicFramePr>
            <a:graphicFrameLocks noChangeAspect="1"/>
          </p:cNvGraphicFramePr>
          <p:nvPr/>
        </p:nvGraphicFramePr>
        <p:xfrm>
          <a:off x="7524750" y="2589213"/>
          <a:ext cx="11509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4" name="公式" r:id="rId9" imgW="482391" imgH="203112" progId="Equation.3">
                  <p:embed/>
                </p:oleObj>
              </mc:Choice>
              <mc:Fallback>
                <p:oleObj name="公式" r:id="rId9" imgW="482391" imgH="20311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2589213"/>
                        <a:ext cx="1150938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0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8FFD2A30-A6E0-4D11-A51F-62A5147F4CE9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53251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7EEC5594-CEF9-4B8E-ACEA-B5AB7801BA3F}" type="slidenum">
              <a:rPr kumimoji="0" lang="en-US" altLang="zh-CN" sz="1400">
                <a:ea typeface="宋体" panose="02010600030101010101" pitchFamily="2" charset="-122"/>
              </a:rPr>
              <a:pPr/>
              <a:t>46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1.7</a:t>
            </a:r>
            <a:r>
              <a:rPr lang="en-US" altLang="zh-CN" dirty="0"/>
              <a:t> </a:t>
            </a:r>
            <a:r>
              <a:rPr lang="zh-CN" altLang="en-US" dirty="0"/>
              <a:t>组合的解释</a:t>
            </a:r>
          </a:p>
        </p:txBody>
      </p:sp>
      <p:sp>
        <p:nvSpPr>
          <p:cNvPr id="103813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1438"/>
            <a:ext cx="8424862" cy="4679950"/>
          </a:xfrm>
        </p:spPr>
        <p:txBody>
          <a:bodyPr/>
          <a:lstStyle/>
          <a:p>
            <a:pPr marL="449263" indent="-449263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 sz="2400">
              <a:latin typeface="黑体" panose="02010609060101010101" pitchFamily="49" charset="-122"/>
            </a:endParaRPr>
          </a:p>
          <a:p>
            <a:pPr marL="449263" indent="-449263" algn="just"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400">
                <a:latin typeface="黑体" panose="02010609060101010101" pitchFamily="49" charset="-122"/>
              </a:rPr>
              <a:t>(3)</a:t>
            </a:r>
          </a:p>
          <a:p>
            <a:pPr marL="449263" indent="-449263" algn="just" eaLnBrk="1" hangingPunct="1">
              <a:buSzTx/>
              <a:buFont typeface="Wingdings" panose="05000000000000000000" pitchFamily="2" charset="2"/>
              <a:buNone/>
            </a:pPr>
            <a:endParaRPr lang="en-US" altLang="zh-CN" sz="2400">
              <a:latin typeface="黑体" panose="02010609060101010101" pitchFamily="49" charset="-122"/>
            </a:endParaRPr>
          </a:p>
          <a:p>
            <a:pPr marL="449263" indent="-449263" algn="just" eaLnBrk="1" hangingPunct="1">
              <a:buSzTx/>
              <a:buFont typeface="Wingdings" panose="05000000000000000000" pitchFamily="2" charset="2"/>
              <a:buNone/>
            </a:pPr>
            <a:endParaRPr lang="en-US" altLang="zh-CN" sz="1000">
              <a:latin typeface="黑体" panose="02010609060101010101" pitchFamily="49" charset="-122"/>
            </a:endParaRPr>
          </a:p>
          <a:p>
            <a:pPr marL="449263" indent="-449263" algn="just"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400"/>
              <a:t>     </a:t>
            </a:r>
            <a:r>
              <a:rPr lang="zh-CN" altLang="en-US">
                <a:latin typeface="黑体" panose="02010609060101010101" pitchFamily="49" charset="-122"/>
              </a:rPr>
              <a:t>组合意义</a:t>
            </a:r>
            <a:r>
              <a:rPr lang="en-US" altLang="zh-CN">
                <a:latin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</a:rPr>
              <a:t>：任取</a:t>
            </a:r>
            <a:r>
              <a:rPr lang="en-US" altLang="zh-CN">
                <a:latin typeface="黑体" panose="02010609060101010101" pitchFamily="49" charset="-122"/>
              </a:rPr>
              <a:t>r</a:t>
            </a:r>
            <a:r>
              <a:rPr lang="zh-CN" altLang="en-US">
                <a:latin typeface="黑体" panose="02010609060101010101" pitchFamily="49" charset="-122"/>
              </a:rPr>
              <a:t>个元素            。</a:t>
            </a:r>
          </a:p>
          <a:p>
            <a:pPr marL="449263" indent="-449263" algn="just" eaLnBrk="1" hangingPunct="1">
              <a:buSzTx/>
              <a:buFont typeface="Wingdings" panose="05000000000000000000" pitchFamily="2" charset="2"/>
              <a:buChar char="l"/>
            </a:pPr>
            <a:r>
              <a:rPr lang="zh-CN" altLang="en-US"/>
              <a:t>不包含      ，其组合数为                 </a:t>
            </a:r>
            <a:r>
              <a:rPr lang="zh-CN" altLang="en-US" sz="2400"/>
              <a:t> </a:t>
            </a:r>
            <a:r>
              <a:rPr lang="zh-CN" altLang="en-US"/>
              <a:t>  </a:t>
            </a:r>
            <a:r>
              <a:rPr lang="zh-CN" altLang="en-US">
                <a:latin typeface="黑体" panose="02010609060101010101" pitchFamily="49" charset="-122"/>
              </a:rPr>
              <a:t>；</a:t>
            </a:r>
          </a:p>
          <a:p>
            <a:pPr marL="449263" indent="-449263" algn="just" eaLnBrk="1" hangingPunct="1">
              <a:buSzTx/>
              <a:buFont typeface="Wingdings" panose="05000000000000000000" pitchFamily="2" charset="2"/>
              <a:buChar char="l"/>
            </a:pPr>
            <a:r>
              <a:rPr lang="zh-CN" altLang="en-US"/>
              <a:t>包含      ，但不包含     ，其组合数为</a:t>
            </a:r>
          </a:p>
          <a:p>
            <a:pPr marL="449263" indent="-449263" algn="just" eaLnBrk="1" hangingPunct="1">
              <a:buSzTx/>
              <a:buFont typeface="Wingdings" panose="05000000000000000000" pitchFamily="2" charset="2"/>
              <a:buChar char="l"/>
            </a:pPr>
            <a:endParaRPr lang="zh-CN" altLang="en-US"/>
          </a:p>
          <a:p>
            <a:pPr marL="449263" indent="-449263" algn="just" eaLnBrk="1" hangingPunct="1">
              <a:buSzTx/>
              <a:buFont typeface="Wingdings" panose="05000000000000000000" pitchFamily="2" charset="2"/>
              <a:buChar char="l"/>
            </a:pPr>
            <a:r>
              <a:rPr lang="zh-CN" altLang="en-US">
                <a:latin typeface="黑体" panose="02010609060101010101" pitchFamily="49" charset="-122"/>
              </a:rPr>
              <a:t>包含            ，其组合数为</a:t>
            </a:r>
            <a:r>
              <a:rPr lang="zh-CN" altLang="en-US" sz="2400"/>
              <a:t>  </a:t>
            </a:r>
            <a:endParaRPr lang="zh-CN" altLang="en-US" sz="2400">
              <a:latin typeface="黑体" panose="02010609060101010101" pitchFamily="49" charset="-122"/>
            </a:endParaRPr>
          </a:p>
        </p:txBody>
      </p:sp>
      <p:graphicFrame>
        <p:nvGraphicFramePr>
          <p:cNvPr id="53254" name="Object 2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58888" y="1557338"/>
          <a:ext cx="63373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18" name="公式" r:id="rId3" imgW="6794500" imgH="1041400" progId="Equation.3">
                  <p:embed/>
                </p:oleObj>
              </mc:Choice>
              <mc:Fallback>
                <p:oleObj name="公式" r:id="rId3" imgW="6794500" imgH="1041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557338"/>
                        <a:ext cx="63373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6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7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8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9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0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1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2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3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4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5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6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7" name="Rectangle 16"/>
          <p:cNvSpPr>
            <a:spLocks noChangeArrowheads="1"/>
          </p:cNvSpPr>
          <p:nvPr/>
        </p:nvSpPr>
        <p:spPr bwMode="auto">
          <a:xfrm>
            <a:off x="3548063" y="31861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8" name="Rectangle 17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81339" name="Object 2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76825" y="2852738"/>
          <a:ext cx="1943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19" name="公式" r:id="rId5" imgW="1739900" imgH="444500" progId="Equation.3">
                  <p:embed/>
                </p:oleObj>
              </mc:Choice>
              <mc:Fallback>
                <p:oleObj name="公式" r:id="rId5" imgW="1739900" imgH="4445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852738"/>
                        <a:ext cx="1943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1341" name="Object 29"/>
          <p:cNvGraphicFramePr>
            <a:graphicFrameLocks noChangeAspect="1"/>
          </p:cNvGraphicFramePr>
          <p:nvPr/>
        </p:nvGraphicFramePr>
        <p:xfrm>
          <a:off x="2268538" y="3429000"/>
          <a:ext cx="3397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0" name="公式" r:id="rId7" imgW="304536" imgH="444114" progId="Equation.3">
                  <p:embed/>
                </p:oleObj>
              </mc:Choice>
              <mc:Fallback>
                <p:oleObj name="公式" r:id="rId7" imgW="304536" imgH="444114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429000"/>
                        <a:ext cx="3397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1342" name="Object 30"/>
          <p:cNvGraphicFramePr>
            <a:graphicFrameLocks noChangeAspect="1"/>
          </p:cNvGraphicFramePr>
          <p:nvPr/>
        </p:nvGraphicFramePr>
        <p:xfrm>
          <a:off x="4932363" y="3500438"/>
          <a:ext cx="16462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1" name="公式" r:id="rId9" imgW="1638300" imgH="419100" progId="Equation.3">
                  <p:embed/>
                </p:oleObj>
              </mc:Choice>
              <mc:Fallback>
                <p:oleObj name="公式" r:id="rId9" imgW="1638300" imgH="4191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500438"/>
                        <a:ext cx="16462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1344" name="Object 32"/>
          <p:cNvGraphicFramePr>
            <a:graphicFrameLocks noChangeAspect="1"/>
          </p:cNvGraphicFramePr>
          <p:nvPr/>
        </p:nvGraphicFramePr>
        <p:xfrm>
          <a:off x="1908175" y="3933825"/>
          <a:ext cx="3397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2" name="公式" r:id="rId11" imgW="304536" imgH="444114" progId="Equation.3">
                  <p:embed/>
                </p:oleObj>
              </mc:Choice>
              <mc:Fallback>
                <p:oleObj name="公式" r:id="rId11" imgW="304536" imgH="444114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933825"/>
                        <a:ext cx="3397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1345" name="Object 33"/>
          <p:cNvGraphicFramePr>
            <a:graphicFrameLocks noChangeAspect="1"/>
          </p:cNvGraphicFramePr>
          <p:nvPr/>
        </p:nvGraphicFramePr>
        <p:xfrm>
          <a:off x="4284663" y="3933825"/>
          <a:ext cx="368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3" name="公式" r:id="rId13" imgW="330057" imgH="444307" progId="Equation.3">
                  <p:embed/>
                </p:oleObj>
              </mc:Choice>
              <mc:Fallback>
                <p:oleObj name="公式" r:id="rId13" imgW="330057" imgH="444307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933825"/>
                        <a:ext cx="368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1346" name="Object 34"/>
          <p:cNvGraphicFramePr>
            <a:graphicFrameLocks noChangeAspect="1"/>
          </p:cNvGraphicFramePr>
          <p:nvPr/>
        </p:nvGraphicFramePr>
        <p:xfrm>
          <a:off x="2771775" y="4508500"/>
          <a:ext cx="26495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4" name="公式" r:id="rId15" imgW="2641600" imgH="419100" progId="Equation.3">
                  <p:embed/>
                </p:oleObj>
              </mc:Choice>
              <mc:Fallback>
                <p:oleObj name="公式" r:id="rId15" imgW="2641600" imgH="4191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508500"/>
                        <a:ext cx="264953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1348" name="Object 36"/>
          <p:cNvGraphicFramePr>
            <a:graphicFrameLocks noChangeAspect="1"/>
          </p:cNvGraphicFramePr>
          <p:nvPr/>
        </p:nvGraphicFramePr>
        <p:xfrm>
          <a:off x="1835150" y="4941888"/>
          <a:ext cx="1943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5" name="公式" r:id="rId17" imgW="1739900" imgH="444500" progId="Equation.3">
                  <p:embed/>
                </p:oleObj>
              </mc:Choice>
              <mc:Fallback>
                <p:oleObj name="公式" r:id="rId17" imgW="1739900" imgH="4445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941888"/>
                        <a:ext cx="1943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6" name="Rectangle 3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81349" name="Object 37"/>
          <p:cNvGraphicFramePr>
            <a:graphicFrameLocks noChangeAspect="1"/>
          </p:cNvGraphicFramePr>
          <p:nvPr/>
        </p:nvGraphicFramePr>
        <p:xfrm>
          <a:off x="2268538" y="5589588"/>
          <a:ext cx="30305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6" name="公式" r:id="rId18" imgW="3022600" imgH="419100" progId="Equation.3">
                  <p:embed/>
                </p:oleObj>
              </mc:Choice>
              <mc:Fallback>
                <p:oleObj name="公式" r:id="rId18" imgW="3022600" imgH="4191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589588"/>
                        <a:ext cx="30305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1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1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1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1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0D4C6F2A-3F5B-4DF1-927E-2E88FEA7E55D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542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9BD3EBC7-6E64-4736-84D5-90FBAD482C0E}" type="slidenum">
              <a:rPr kumimoji="0" lang="en-US" altLang="zh-CN" sz="1400">
                <a:ea typeface="宋体" panose="02010600030101010101" pitchFamily="2" charset="-122"/>
              </a:rPr>
              <a:pPr/>
              <a:t>47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670425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/>
              <a:t>组合意义</a:t>
            </a:r>
            <a:r>
              <a:rPr lang="en-US" altLang="zh-CN"/>
              <a:t>2</a:t>
            </a:r>
            <a:r>
              <a:rPr lang="zh-CN" altLang="en-US"/>
              <a:t>：</a:t>
            </a: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>
              <a:latin typeface="黑体" panose="02010609060101010101" pitchFamily="49" charset="-122"/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1.7</a:t>
            </a:r>
            <a:r>
              <a:rPr lang="en-US" altLang="zh-CN" dirty="0"/>
              <a:t> </a:t>
            </a:r>
            <a:r>
              <a:rPr lang="zh-CN" altLang="en-US" dirty="0"/>
              <a:t>组合的解释</a:t>
            </a:r>
          </a:p>
        </p:txBody>
      </p:sp>
      <p:sp>
        <p:nvSpPr>
          <p:cNvPr id="54278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79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0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1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2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3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4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5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6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7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8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9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90" name="Rectangle 17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4291" name="Group 55"/>
          <p:cNvGrpSpPr>
            <a:grpSpLocks/>
          </p:cNvGrpSpPr>
          <p:nvPr/>
        </p:nvGrpSpPr>
        <p:grpSpPr bwMode="auto">
          <a:xfrm>
            <a:off x="1619250" y="2276475"/>
            <a:ext cx="4913313" cy="3551238"/>
            <a:chOff x="1020" y="1434"/>
            <a:chExt cx="3095" cy="2237"/>
          </a:xfrm>
        </p:grpSpPr>
        <p:sp>
          <p:nvSpPr>
            <p:cNvPr id="54292" name="Text Box 29"/>
            <p:cNvSpPr txBox="1">
              <a:spLocks noChangeArrowheads="1"/>
            </p:cNvSpPr>
            <p:nvPr/>
          </p:nvSpPr>
          <p:spPr bwMode="auto">
            <a:xfrm>
              <a:off x="1020" y="3385"/>
              <a:ext cx="545" cy="261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(0,0)</a:t>
              </a:r>
            </a:p>
          </p:txBody>
        </p:sp>
        <p:sp>
          <p:nvSpPr>
            <p:cNvPr id="54293" name="Text Box 36"/>
            <p:cNvSpPr txBox="1">
              <a:spLocks noChangeArrowheads="1"/>
            </p:cNvSpPr>
            <p:nvPr/>
          </p:nvSpPr>
          <p:spPr bwMode="auto">
            <a:xfrm>
              <a:off x="3243" y="1797"/>
              <a:ext cx="872" cy="286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(n+1,r)</a:t>
              </a:r>
            </a:p>
          </p:txBody>
        </p:sp>
        <p:sp>
          <p:nvSpPr>
            <p:cNvPr id="54294" name="Text Box 40"/>
            <p:cNvSpPr txBox="1">
              <a:spLocks noChangeArrowheads="1"/>
            </p:cNvSpPr>
            <p:nvPr/>
          </p:nvSpPr>
          <p:spPr bwMode="auto">
            <a:xfrm>
              <a:off x="2744" y="3385"/>
              <a:ext cx="565" cy="286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(n,0)</a:t>
              </a:r>
            </a:p>
          </p:txBody>
        </p:sp>
        <p:sp>
          <p:nvSpPr>
            <p:cNvPr id="54295" name="Text Box 41"/>
            <p:cNvSpPr txBox="1">
              <a:spLocks noChangeArrowheads="1"/>
            </p:cNvSpPr>
            <p:nvPr/>
          </p:nvSpPr>
          <p:spPr bwMode="auto">
            <a:xfrm>
              <a:off x="2744" y="1706"/>
              <a:ext cx="544" cy="286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(n,r)</a:t>
              </a:r>
            </a:p>
          </p:txBody>
        </p:sp>
        <p:grpSp>
          <p:nvGrpSpPr>
            <p:cNvPr id="54296" name="Group 54"/>
            <p:cNvGrpSpPr>
              <a:grpSpLocks/>
            </p:cNvGrpSpPr>
            <p:nvPr/>
          </p:nvGrpSpPr>
          <p:grpSpPr bwMode="auto">
            <a:xfrm>
              <a:off x="1429" y="1434"/>
              <a:ext cx="2268" cy="1951"/>
              <a:chOff x="1429" y="1434"/>
              <a:chExt cx="2268" cy="1951"/>
            </a:xfrm>
          </p:grpSpPr>
          <p:grpSp>
            <p:nvGrpSpPr>
              <p:cNvPr id="54297" name="Group 48"/>
              <p:cNvGrpSpPr>
                <a:grpSpLocks/>
              </p:cNvGrpSpPr>
              <p:nvPr/>
            </p:nvGrpSpPr>
            <p:grpSpPr bwMode="auto">
              <a:xfrm>
                <a:off x="1429" y="1434"/>
                <a:ext cx="2268" cy="1950"/>
                <a:chOff x="1610" y="1434"/>
                <a:chExt cx="1997" cy="1717"/>
              </a:xfrm>
            </p:grpSpPr>
            <p:sp>
              <p:nvSpPr>
                <p:cNvPr id="54303" name="Line 30"/>
                <p:cNvSpPr>
                  <a:spLocks noChangeShapeType="1"/>
                </p:cNvSpPr>
                <p:nvPr/>
              </p:nvSpPr>
              <p:spPr bwMode="auto">
                <a:xfrm>
                  <a:off x="1612" y="3134"/>
                  <a:ext cx="1995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04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610" y="1434"/>
                  <a:ext cx="0" cy="17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05" name="Line 32"/>
                <p:cNvSpPr>
                  <a:spLocks noChangeShapeType="1"/>
                </p:cNvSpPr>
                <p:nvPr/>
              </p:nvSpPr>
              <p:spPr bwMode="auto">
                <a:xfrm>
                  <a:off x="1633" y="2878"/>
                  <a:ext cx="159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06" name="Line 33"/>
                <p:cNvSpPr>
                  <a:spLocks noChangeShapeType="1"/>
                </p:cNvSpPr>
                <p:nvPr/>
              </p:nvSpPr>
              <p:spPr bwMode="auto">
                <a:xfrm>
                  <a:off x="1633" y="2641"/>
                  <a:ext cx="159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07" name="Line 34"/>
                <p:cNvSpPr>
                  <a:spLocks noChangeShapeType="1"/>
                </p:cNvSpPr>
                <p:nvPr/>
              </p:nvSpPr>
              <p:spPr bwMode="auto">
                <a:xfrm>
                  <a:off x="1633" y="2168"/>
                  <a:ext cx="159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08" name="Line 35"/>
                <p:cNvSpPr>
                  <a:spLocks noChangeShapeType="1"/>
                </p:cNvSpPr>
                <p:nvPr/>
              </p:nvSpPr>
              <p:spPr bwMode="auto">
                <a:xfrm>
                  <a:off x="3232" y="1907"/>
                  <a:ext cx="0" cy="124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09" name="Line 37"/>
                <p:cNvSpPr>
                  <a:spLocks noChangeShapeType="1"/>
                </p:cNvSpPr>
                <p:nvPr/>
              </p:nvSpPr>
              <p:spPr bwMode="auto">
                <a:xfrm>
                  <a:off x="3006" y="1919"/>
                  <a:ext cx="0" cy="122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10" name="Line 38"/>
                <p:cNvSpPr>
                  <a:spLocks noChangeShapeType="1"/>
                </p:cNvSpPr>
                <p:nvPr/>
              </p:nvSpPr>
              <p:spPr bwMode="auto">
                <a:xfrm>
                  <a:off x="2086" y="1919"/>
                  <a:ext cx="0" cy="123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11" name="Line 39"/>
                <p:cNvSpPr>
                  <a:spLocks noChangeShapeType="1"/>
                </p:cNvSpPr>
                <p:nvPr/>
              </p:nvSpPr>
              <p:spPr bwMode="auto">
                <a:xfrm>
                  <a:off x="2496" y="1907"/>
                  <a:ext cx="0" cy="124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12" name="Line 42"/>
                <p:cNvSpPr>
                  <a:spLocks noChangeShapeType="1"/>
                </p:cNvSpPr>
                <p:nvPr/>
              </p:nvSpPr>
              <p:spPr bwMode="auto">
                <a:xfrm>
                  <a:off x="1633" y="1907"/>
                  <a:ext cx="159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13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992" y="3129"/>
                  <a:ext cx="239" cy="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14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3004" y="2880"/>
                  <a:ext cx="239" cy="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1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004" y="2644"/>
                  <a:ext cx="239" cy="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16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3015" y="2158"/>
                  <a:ext cx="238" cy="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17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004" y="1909"/>
                  <a:ext cx="239" cy="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4298" name="Oval 49"/>
              <p:cNvSpPr>
                <a:spLocks noChangeArrowheads="1"/>
              </p:cNvSpPr>
              <p:nvPr/>
            </p:nvSpPr>
            <p:spPr bwMode="auto">
              <a:xfrm>
                <a:off x="2971" y="1933"/>
                <a:ext cx="91" cy="91"/>
              </a:xfrm>
              <a:prstGeom prst="ellipse">
                <a:avLst/>
              </a:prstGeom>
              <a:solidFill>
                <a:schemeClr val="tx1">
                  <a:alpha val="50195"/>
                </a:schemeClr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9pPr>
              </a:lstStyle>
              <a:p>
                <a:pPr algn="ctr" eaLnBrk="1" hangingPunct="1"/>
                <a:endParaRPr lang="zh-CN" altLang="zh-CN"/>
              </a:p>
            </p:txBody>
          </p:sp>
          <p:sp>
            <p:nvSpPr>
              <p:cNvPr id="54299" name="Oval 50"/>
              <p:cNvSpPr>
                <a:spLocks noChangeArrowheads="1"/>
              </p:cNvSpPr>
              <p:nvPr/>
            </p:nvSpPr>
            <p:spPr bwMode="auto">
              <a:xfrm>
                <a:off x="2971" y="2205"/>
                <a:ext cx="91" cy="91"/>
              </a:xfrm>
              <a:prstGeom prst="ellipse">
                <a:avLst/>
              </a:prstGeom>
              <a:solidFill>
                <a:schemeClr val="tx1">
                  <a:alpha val="50195"/>
                </a:schemeClr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9pPr>
              </a:lstStyle>
              <a:p>
                <a:pPr algn="ctr" eaLnBrk="1" hangingPunct="1"/>
                <a:endParaRPr lang="zh-CN" altLang="zh-CN"/>
              </a:p>
            </p:txBody>
          </p:sp>
          <p:sp>
            <p:nvSpPr>
              <p:cNvPr id="54300" name="Oval 51"/>
              <p:cNvSpPr>
                <a:spLocks noChangeArrowheads="1"/>
              </p:cNvSpPr>
              <p:nvPr/>
            </p:nvSpPr>
            <p:spPr bwMode="auto">
              <a:xfrm>
                <a:off x="2971" y="2750"/>
                <a:ext cx="91" cy="91"/>
              </a:xfrm>
              <a:prstGeom prst="ellipse">
                <a:avLst/>
              </a:prstGeom>
              <a:solidFill>
                <a:schemeClr val="tx1">
                  <a:alpha val="50195"/>
                </a:schemeClr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9pPr>
              </a:lstStyle>
              <a:p>
                <a:pPr algn="ctr" eaLnBrk="1" hangingPunct="1"/>
                <a:endParaRPr lang="zh-CN" altLang="zh-CN"/>
              </a:p>
            </p:txBody>
          </p:sp>
          <p:sp>
            <p:nvSpPr>
              <p:cNvPr id="54301" name="Oval 52"/>
              <p:cNvSpPr>
                <a:spLocks noChangeArrowheads="1"/>
              </p:cNvSpPr>
              <p:nvPr/>
            </p:nvSpPr>
            <p:spPr bwMode="auto">
              <a:xfrm>
                <a:off x="2971" y="3022"/>
                <a:ext cx="91" cy="91"/>
              </a:xfrm>
              <a:prstGeom prst="ellipse">
                <a:avLst/>
              </a:prstGeom>
              <a:solidFill>
                <a:schemeClr val="tx1">
                  <a:alpha val="50195"/>
                </a:schemeClr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9pPr>
              </a:lstStyle>
              <a:p>
                <a:pPr algn="ctr" eaLnBrk="1" hangingPunct="1"/>
                <a:endParaRPr lang="zh-CN" altLang="zh-CN"/>
              </a:p>
            </p:txBody>
          </p:sp>
          <p:sp>
            <p:nvSpPr>
              <p:cNvPr id="54302" name="Oval 53"/>
              <p:cNvSpPr>
                <a:spLocks noChangeArrowheads="1"/>
              </p:cNvSpPr>
              <p:nvPr/>
            </p:nvSpPr>
            <p:spPr bwMode="auto">
              <a:xfrm>
                <a:off x="2971" y="3294"/>
                <a:ext cx="91" cy="91"/>
              </a:xfrm>
              <a:prstGeom prst="ellipse">
                <a:avLst/>
              </a:prstGeom>
              <a:solidFill>
                <a:schemeClr val="tx1">
                  <a:alpha val="50195"/>
                </a:schemeClr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9pPr>
              </a:lstStyle>
              <a:p>
                <a:pPr algn="ctr" eaLnBrk="1" hangingPunct="1"/>
                <a:endParaRPr lang="zh-CN" altLang="zh-CN"/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2907794-C5FA-40D4-BE13-04886CE5FD04}"/>
              </a:ext>
            </a:extLst>
          </p:cNvPr>
          <p:cNvSpPr txBox="1"/>
          <p:nvPr/>
        </p:nvSpPr>
        <p:spPr>
          <a:xfrm>
            <a:off x="5949233" y="3689054"/>
            <a:ext cx="2026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路径拆分</a:t>
            </a:r>
            <a:r>
              <a:rPr lang="en-US" altLang="zh-CN" dirty="0">
                <a:solidFill>
                  <a:srgbClr val="FF0000"/>
                </a:solidFill>
              </a:rPr>
              <a:t>!!!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9DD492D7-AA83-48CF-B94B-34014994F323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552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E95FE815-F122-4A76-86F1-528015E442D8}" type="slidenum">
              <a:rPr kumimoji="0" lang="en-US" altLang="zh-CN" sz="1400">
                <a:ea typeface="宋体" panose="02010600030101010101" pitchFamily="2" charset="-122"/>
              </a:rPr>
              <a:pPr/>
              <a:t>48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1.7</a:t>
            </a:r>
            <a:r>
              <a:rPr lang="en-US" altLang="zh-CN" dirty="0"/>
              <a:t> </a:t>
            </a:r>
            <a:r>
              <a:rPr lang="zh-CN" altLang="en-US" dirty="0"/>
              <a:t>组合的解释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484313"/>
            <a:ext cx="7772400" cy="4392612"/>
          </a:xfrm>
        </p:spPr>
        <p:txBody>
          <a:bodyPr/>
          <a:lstStyle/>
          <a:p>
            <a:pPr eaLnBrk="1" hangingPunct="1"/>
            <a:r>
              <a:rPr lang="zh-CN" altLang="en-US"/>
              <a:t>由等式</a:t>
            </a:r>
            <a:r>
              <a:rPr lang="en-US" altLang="zh-CN"/>
              <a:t>(3)</a:t>
            </a:r>
            <a:r>
              <a:rPr lang="zh-CN" altLang="en-US"/>
              <a:t>我们可以得到若干有用的公式：</a:t>
            </a:r>
          </a:p>
        </p:txBody>
      </p:sp>
      <p:sp>
        <p:nvSpPr>
          <p:cNvPr id="55302" name="Rectangle 5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99751" name="Object 7"/>
          <p:cNvGraphicFramePr>
            <a:graphicFrameLocks noChangeAspect="1"/>
          </p:cNvGraphicFramePr>
          <p:nvPr/>
        </p:nvGraphicFramePr>
        <p:xfrm>
          <a:off x="1476375" y="2276475"/>
          <a:ext cx="27336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8" name="公式" r:id="rId3" imgW="2730500" imgH="444500" progId="Equation.3">
                  <p:embed/>
                </p:oleObj>
              </mc:Choice>
              <mc:Fallback>
                <p:oleObj name="公式" r:id="rId3" imgW="27305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276475"/>
                        <a:ext cx="27336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9753" name="Object 9"/>
          <p:cNvGraphicFramePr>
            <a:graphicFrameLocks noChangeAspect="1"/>
          </p:cNvGraphicFramePr>
          <p:nvPr/>
        </p:nvGraphicFramePr>
        <p:xfrm>
          <a:off x="1908175" y="4797425"/>
          <a:ext cx="1614488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9" name="公式" r:id="rId5" imgW="1612900" imgH="876300" progId="Equation.3">
                  <p:embed/>
                </p:oleObj>
              </mc:Choice>
              <mc:Fallback>
                <p:oleObj name="公式" r:id="rId5" imgW="1612900" imgH="876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797425"/>
                        <a:ext cx="1614488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9755" name="Object 11"/>
          <p:cNvGraphicFramePr>
            <a:graphicFrameLocks noChangeAspect="1"/>
          </p:cNvGraphicFramePr>
          <p:nvPr/>
        </p:nvGraphicFramePr>
        <p:xfrm>
          <a:off x="1908175" y="3500438"/>
          <a:ext cx="66976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0" name="公式" r:id="rId7" imgW="6692900" imgH="419100" progId="Equation.3">
                  <p:embed/>
                </p:oleObj>
              </mc:Choice>
              <mc:Fallback>
                <p:oleObj name="公式" r:id="rId7" imgW="66929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500438"/>
                        <a:ext cx="66976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9756" name="Object 12"/>
          <p:cNvGraphicFramePr>
            <a:graphicFrameLocks noChangeAspect="1"/>
          </p:cNvGraphicFramePr>
          <p:nvPr/>
        </p:nvGraphicFramePr>
        <p:xfrm>
          <a:off x="1908175" y="4149725"/>
          <a:ext cx="44100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1" name="公式" r:id="rId9" imgW="4406900" imgH="419100" progId="Equation.3">
                  <p:embed/>
                </p:oleObj>
              </mc:Choice>
              <mc:Fallback>
                <p:oleObj name="公式" r:id="rId9" imgW="44069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149725"/>
                        <a:ext cx="441007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9757" name="Object 13"/>
          <p:cNvGraphicFramePr>
            <a:graphicFrameLocks noChangeAspect="1"/>
          </p:cNvGraphicFramePr>
          <p:nvPr/>
        </p:nvGraphicFramePr>
        <p:xfrm>
          <a:off x="1908175" y="2852738"/>
          <a:ext cx="603726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2" name="公式" r:id="rId11" imgW="6032500" imgH="419100" progId="Equation.3">
                  <p:embed/>
                </p:oleObj>
              </mc:Choice>
              <mc:Fallback>
                <p:oleObj name="公式" r:id="rId11" imgW="6032500" imgH="419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852738"/>
                        <a:ext cx="6037263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CB5C9EAF-CAA9-4225-8C47-6D568AB1BAFE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563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B69016D3-99B1-4DF4-ACD7-B4E7BACBA304}" type="slidenum">
              <a:rPr kumimoji="0" lang="en-US" altLang="zh-CN" sz="1400">
                <a:ea typeface="宋体" panose="02010600030101010101" pitchFamily="2" charset="-122"/>
              </a:rPr>
              <a:pPr/>
              <a:t>49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670425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>
              <a:latin typeface="黑体" panose="02010609060101010101" pitchFamily="49" charset="-122"/>
            </a:endParaRP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1.7</a:t>
            </a:r>
            <a:r>
              <a:rPr lang="en-US" altLang="zh-CN" dirty="0"/>
              <a:t> </a:t>
            </a:r>
            <a:r>
              <a:rPr lang="zh-CN" altLang="en-US" dirty="0"/>
              <a:t>组合的解释</a:t>
            </a:r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27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28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29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30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31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32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33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34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35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36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37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38" name="Rectangle 16"/>
          <p:cNvSpPr>
            <a:spLocks noChangeArrowheads="1"/>
          </p:cNvSpPr>
          <p:nvPr/>
        </p:nvSpPr>
        <p:spPr bwMode="auto">
          <a:xfrm>
            <a:off x="3548063" y="31861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39" name="Rectangle 17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40" name="Rectangle 19"/>
          <p:cNvSpPr>
            <a:spLocks noChangeArrowheads="1"/>
          </p:cNvSpPr>
          <p:nvPr/>
        </p:nvSpPr>
        <p:spPr bwMode="auto">
          <a:xfrm>
            <a:off x="0" y="27670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6341" name="Object 18"/>
          <p:cNvGraphicFramePr>
            <a:graphicFrameLocks noChangeAspect="1"/>
          </p:cNvGraphicFramePr>
          <p:nvPr/>
        </p:nvGraphicFramePr>
        <p:xfrm>
          <a:off x="755650" y="1700213"/>
          <a:ext cx="56562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46" name="公式" r:id="rId3" imgW="5651500" imgH="444500" progId="Equation.3">
                  <p:embed/>
                </p:oleObj>
              </mc:Choice>
              <mc:Fallback>
                <p:oleObj name="公式" r:id="rId3" imgW="5651500" imgH="444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00213"/>
                        <a:ext cx="56562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3380" name="Object 20"/>
          <p:cNvGraphicFramePr>
            <a:graphicFrameLocks noChangeAspect="1"/>
          </p:cNvGraphicFramePr>
          <p:nvPr/>
        </p:nvGraphicFramePr>
        <p:xfrm>
          <a:off x="1187450" y="3141663"/>
          <a:ext cx="760253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47" name="公式" r:id="rId5" imgW="7594600" imgH="419100" progId="Equation.3">
                  <p:embed/>
                </p:oleObj>
              </mc:Choice>
              <mc:Fallback>
                <p:oleObj name="公式" r:id="rId5" imgW="75946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141663"/>
                        <a:ext cx="7602538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3381" name="Object 21"/>
          <p:cNvGraphicFramePr>
            <a:graphicFrameLocks noChangeAspect="1"/>
          </p:cNvGraphicFramePr>
          <p:nvPr/>
        </p:nvGraphicFramePr>
        <p:xfrm>
          <a:off x="1187450" y="4581525"/>
          <a:ext cx="547846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48" name="公式" r:id="rId7" imgW="5473700" imgH="876300" progId="Equation.3">
                  <p:embed/>
                </p:oleObj>
              </mc:Choice>
              <mc:Fallback>
                <p:oleObj name="公式" r:id="rId7" imgW="5473700" imgH="8763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581525"/>
                        <a:ext cx="5478463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3382" name="Object 22"/>
          <p:cNvGraphicFramePr>
            <a:graphicFrameLocks noChangeAspect="1"/>
          </p:cNvGraphicFramePr>
          <p:nvPr/>
        </p:nvGraphicFramePr>
        <p:xfrm>
          <a:off x="1187450" y="2420938"/>
          <a:ext cx="751363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49" name="公式" r:id="rId9" imgW="7505700" imgH="419100" progId="Equation.3">
                  <p:embed/>
                </p:oleObj>
              </mc:Choice>
              <mc:Fallback>
                <p:oleObj name="公式" r:id="rId9" imgW="7505700" imgH="4191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20938"/>
                        <a:ext cx="7513638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3384" name="Object 24"/>
          <p:cNvGraphicFramePr>
            <a:graphicFrameLocks noChangeAspect="1"/>
          </p:cNvGraphicFramePr>
          <p:nvPr/>
        </p:nvGraphicFramePr>
        <p:xfrm>
          <a:off x="1187450" y="3860800"/>
          <a:ext cx="48815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50" name="公式" r:id="rId11" imgW="4876800" imgH="419100" progId="Equation.3">
                  <p:embed/>
                </p:oleObj>
              </mc:Choice>
              <mc:Fallback>
                <p:oleObj name="公式" r:id="rId11" imgW="4876800" imgH="4191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860800"/>
                        <a:ext cx="48815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37577-0A6D-48E1-B92B-F90ACD49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课程考核要求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CA96A-38CA-461A-8751-5C2D6A155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628775"/>
            <a:ext cx="8132837" cy="4114800"/>
          </a:xfrm>
        </p:spPr>
        <p:txBody>
          <a:bodyPr/>
          <a:lstStyle/>
          <a:p>
            <a:r>
              <a:rPr lang="zh-CN" altLang="en-US" dirty="0"/>
              <a:t>平时作业</a:t>
            </a:r>
            <a:r>
              <a:rPr lang="en-US" altLang="zh-CN" dirty="0"/>
              <a:t>+</a:t>
            </a:r>
            <a:r>
              <a:rPr lang="zh-CN" altLang="en-US" dirty="0"/>
              <a:t>考勤    占</a:t>
            </a:r>
            <a:r>
              <a:rPr lang="en-US" altLang="zh-CN" dirty="0"/>
              <a:t>30%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一共</a:t>
            </a:r>
            <a:r>
              <a:rPr lang="en-US" altLang="zh-CN" dirty="0"/>
              <a:t>16</a:t>
            </a:r>
            <a:r>
              <a:rPr lang="zh-CN" altLang="en-US" dirty="0"/>
              <a:t>周教学，双周交作业，则大约为</a:t>
            </a:r>
            <a:r>
              <a:rPr lang="en-US" altLang="zh-CN" dirty="0"/>
              <a:t>8</a:t>
            </a:r>
            <a:r>
              <a:rPr lang="zh-CN" altLang="en-US" dirty="0"/>
              <a:t>次作业，有</a:t>
            </a:r>
            <a:r>
              <a:rPr lang="en-US" altLang="zh-CN" dirty="0"/>
              <a:t>3</a:t>
            </a:r>
            <a:r>
              <a:rPr lang="zh-CN" altLang="en-US" dirty="0"/>
              <a:t>次以上作业不交，则平时作业成绩为零分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提交方式按具体情况确定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期末考试         </a:t>
            </a:r>
            <a:r>
              <a:rPr lang="en-US" altLang="zh-CN" dirty="0"/>
              <a:t>70%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闭卷，考试内容以上课讲授内容为限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A9973-9316-49AA-8BE1-E86F9502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3976FC-C323-41FD-84E9-99C970E0389F}" type="datetime1">
              <a:rPr lang="zh-CN" altLang="en-US" smtClean="0"/>
              <a:pPr>
                <a:defRPr/>
              </a:pPr>
              <a:t>2021/4/22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6CB90E-21A9-4D49-971C-CC15CAC2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C0F39B-905C-478D-B19E-CA3A2891A72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1951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占位符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F4707F12-9761-477F-89ED-6E5E13FA2A3B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57347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E7E8D53C-4094-44FB-8F9D-1C275AD3042B}" type="slidenum">
              <a:rPr kumimoji="0" lang="en-US" altLang="zh-CN" sz="1400">
                <a:ea typeface="宋体" panose="02010600030101010101" pitchFamily="2" charset="-122"/>
              </a:rPr>
              <a:pPr/>
              <a:t>50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1.7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组合的解释</a:t>
            </a:r>
            <a:endParaRPr lang="zh-CN" altLang="en-US" dirty="0"/>
          </a:p>
        </p:txBody>
      </p:sp>
      <p:sp>
        <p:nvSpPr>
          <p:cNvPr id="103843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628775"/>
            <a:ext cx="8496300" cy="4392613"/>
          </a:xfrm>
        </p:spPr>
        <p:txBody>
          <a:bodyPr/>
          <a:lstStyle/>
          <a:p>
            <a:pPr marL="571500" indent="-571500" algn="just"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US" altLang="zh-CN">
                <a:latin typeface="黑体" panose="02010609060101010101" pitchFamily="49" charset="-122"/>
              </a:rPr>
              <a:t>(4)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 sz="2400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/>
              <a:t>代数证明：</a:t>
            </a: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sz="2400">
                <a:latin typeface="黑体" panose="02010609060101010101" pitchFamily="49" charset="-122"/>
              </a:rPr>
              <a:t>   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sz="2400">
                <a:latin typeface="黑体" panose="02010609060101010101" pitchFamily="49" charset="-122"/>
              </a:rPr>
              <a:t>   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 sz="2400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 sz="2400">
              <a:latin typeface="黑体" panose="02010609060101010101" pitchFamily="49" charset="-122"/>
            </a:endParaRPr>
          </a:p>
        </p:txBody>
      </p:sp>
      <p:graphicFrame>
        <p:nvGraphicFramePr>
          <p:cNvPr id="10384406" name="Object 2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71550" y="3357563"/>
          <a:ext cx="734377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9" name="公式" r:id="rId3" imgW="7023100" imgH="1041400" progId="Equation.3">
                  <p:embed/>
                </p:oleObj>
              </mc:Choice>
              <mc:Fallback>
                <p:oleObj name="公式" r:id="rId3" imgW="7023100" imgH="1041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57563"/>
                        <a:ext cx="734377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2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3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4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5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6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7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8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9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60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61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62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63" name="Rectangle 16"/>
          <p:cNvSpPr>
            <a:spLocks noChangeArrowheads="1"/>
          </p:cNvSpPr>
          <p:nvPr/>
        </p:nvSpPr>
        <p:spPr bwMode="auto">
          <a:xfrm>
            <a:off x="3548063" y="31861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64" name="Rectangle 17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65" name="Rectangle 19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7366" name="Object 18"/>
          <p:cNvGraphicFramePr>
            <a:graphicFrameLocks noChangeAspect="1"/>
          </p:cNvGraphicFramePr>
          <p:nvPr/>
        </p:nvGraphicFramePr>
        <p:xfrm>
          <a:off x="1763713" y="1341438"/>
          <a:ext cx="47117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0" name="公式" r:id="rId5" imgW="4711700" imgH="1041400" progId="Equation.3">
                  <p:embed/>
                </p:oleObj>
              </mc:Choice>
              <mc:Fallback>
                <p:oleObj name="公式" r:id="rId5" imgW="4711700" imgH="1041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341438"/>
                        <a:ext cx="47117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7" name="Rectangle 21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84408" name="Object 2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71550" y="4868863"/>
          <a:ext cx="7704138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1" name="公式" r:id="rId7" imgW="8470900" imgH="1041400" progId="Equation.3">
                  <p:embed/>
                </p:oleObj>
              </mc:Choice>
              <mc:Fallback>
                <p:oleObj name="公式" r:id="rId7" imgW="8470900" imgH="1041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868863"/>
                        <a:ext cx="7704138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E4C2F4EE-C8E7-4F32-AD84-BCFEEA8EB404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583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EEAEB06A-1ACA-4DD9-9B98-E969A0CA2E56}" type="slidenum">
              <a:rPr kumimoji="0" lang="en-US" altLang="zh-CN" sz="1400">
                <a:ea typeface="宋体" panose="02010600030101010101" pitchFamily="2" charset="-122"/>
              </a:rPr>
              <a:pPr/>
              <a:t>51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41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670425"/>
          </a:xfrm>
        </p:spPr>
        <p:txBody>
          <a:bodyPr/>
          <a:lstStyle/>
          <a:p>
            <a:pPr marL="571500" indent="-571500" algn="just" eaLnBrk="1" hangingPunct="1">
              <a:buSzPct val="120000"/>
              <a:buFont typeface="Wingdings" panose="05000000000000000000" pitchFamily="2" charset="2"/>
              <a:buChar char="§"/>
            </a:pPr>
            <a:r>
              <a:rPr lang="zh-CN" altLang="en-US">
                <a:latin typeface="黑体" panose="02010609060101010101" pitchFamily="49" charset="-122"/>
              </a:rPr>
              <a:t>组合意义：等式的左端可以看作是先从</a:t>
            </a:r>
            <a:r>
              <a:rPr lang="en-US" altLang="zh-CN">
                <a:latin typeface="黑体" panose="02010609060101010101" pitchFamily="49" charset="-122"/>
              </a:rPr>
              <a:t>n</a:t>
            </a:r>
            <a:r>
              <a:rPr lang="zh-CN" altLang="en-US">
                <a:latin typeface="黑体" panose="02010609060101010101" pitchFamily="49" charset="-122"/>
              </a:rPr>
              <a:t>个元素中取  个组合，然后对每一个  组合，从中再取</a:t>
            </a:r>
            <a:r>
              <a:rPr lang="en-US" altLang="zh-CN">
                <a:latin typeface="黑体" panose="02010609060101010101" pitchFamily="49" charset="-122"/>
              </a:rPr>
              <a:t>r</a:t>
            </a:r>
            <a:r>
              <a:rPr lang="zh-CN" altLang="en-US">
                <a:latin typeface="黑体" panose="02010609060101010101" pitchFamily="49" charset="-122"/>
              </a:rPr>
              <a:t>个元素的组合。这相当于直接从</a:t>
            </a:r>
            <a:r>
              <a:rPr lang="en-US" altLang="zh-CN">
                <a:latin typeface="黑体" panose="02010609060101010101" pitchFamily="49" charset="-122"/>
              </a:rPr>
              <a:t>n</a:t>
            </a:r>
            <a:r>
              <a:rPr lang="zh-CN" altLang="en-US">
                <a:latin typeface="黑体" panose="02010609060101010101" pitchFamily="49" charset="-122"/>
              </a:rPr>
              <a:t>个元素中取</a:t>
            </a:r>
            <a:r>
              <a:rPr lang="en-US" altLang="zh-CN">
                <a:latin typeface="黑体" panose="02010609060101010101" pitchFamily="49" charset="-122"/>
              </a:rPr>
              <a:t>r</a:t>
            </a:r>
            <a:r>
              <a:rPr lang="zh-CN" altLang="en-US">
                <a:latin typeface="黑体" panose="02010609060101010101" pitchFamily="49" charset="-122"/>
              </a:rPr>
              <a:t>个元素的组合，但每个</a:t>
            </a:r>
            <a:r>
              <a:rPr lang="en-US" altLang="zh-CN">
                <a:latin typeface="黑体" panose="02010609060101010101" pitchFamily="49" charset="-122"/>
              </a:rPr>
              <a:t>r</a:t>
            </a:r>
            <a:r>
              <a:rPr lang="zh-CN" altLang="en-US">
                <a:latin typeface="黑体" panose="02010609060101010101" pitchFamily="49" charset="-122"/>
              </a:rPr>
              <a:t>组合重复了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次。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>
              <a:latin typeface="黑体" panose="02010609060101010101" pitchFamily="49" charset="-122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1.7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组合的解释</a:t>
            </a:r>
            <a:endParaRPr lang="zh-CN" altLang="en-US" dirty="0"/>
          </a:p>
        </p:txBody>
      </p:sp>
      <p:sp>
        <p:nvSpPr>
          <p:cNvPr id="58374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5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6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7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8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9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80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81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82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83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84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85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86" name="Rectangle 16"/>
          <p:cNvSpPr>
            <a:spLocks noChangeArrowheads="1"/>
          </p:cNvSpPr>
          <p:nvPr/>
        </p:nvSpPr>
        <p:spPr bwMode="auto">
          <a:xfrm>
            <a:off x="3548063" y="31861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87" name="Rectangle 17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88" name="Rectangle 1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89" name="Rectangle 20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13077" name="Object 21"/>
          <p:cNvGraphicFramePr>
            <a:graphicFrameLocks noChangeAspect="1"/>
          </p:cNvGraphicFramePr>
          <p:nvPr/>
        </p:nvGraphicFramePr>
        <p:xfrm>
          <a:off x="3203575" y="3429000"/>
          <a:ext cx="11636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4" name="公式" r:id="rId3" imgW="1155700" imgH="1041400" progId="Equation.3">
                  <p:embed/>
                </p:oleObj>
              </mc:Choice>
              <mc:Fallback>
                <p:oleObj name="公式" r:id="rId3" imgW="1155700" imgH="1041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429000"/>
                        <a:ext cx="11636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1" name="Rectangle 23"/>
          <p:cNvSpPr>
            <a:spLocks noChangeArrowheads="1"/>
          </p:cNvSpPr>
          <p:nvPr/>
        </p:nvSpPr>
        <p:spPr bwMode="auto">
          <a:xfrm>
            <a:off x="0" y="33416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8392" name="Object 22"/>
          <p:cNvGraphicFramePr>
            <a:graphicFrameLocks noChangeAspect="1"/>
          </p:cNvGraphicFramePr>
          <p:nvPr/>
        </p:nvGraphicFramePr>
        <p:xfrm>
          <a:off x="5795963" y="2019300"/>
          <a:ext cx="3016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5" name="公式" r:id="rId5" imgW="126720" imgH="164880" progId="Equation.3">
                  <p:embed/>
                </p:oleObj>
              </mc:Choice>
              <mc:Fallback>
                <p:oleObj name="公式" r:id="rId5" imgW="126720" imgH="1648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019300"/>
                        <a:ext cx="30162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3" name="Object 24"/>
          <p:cNvGraphicFramePr>
            <a:graphicFrameLocks noChangeAspect="1"/>
          </p:cNvGraphicFramePr>
          <p:nvPr/>
        </p:nvGraphicFramePr>
        <p:xfrm>
          <a:off x="1746250" y="2019300"/>
          <a:ext cx="241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6" name="公式" r:id="rId7" imgW="101468" imgH="177569" progId="Equation.3">
                  <p:embed/>
                </p:oleObj>
              </mc:Choice>
              <mc:Fallback>
                <p:oleObj name="公式" r:id="rId7" imgW="101468" imgH="17756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2019300"/>
                        <a:ext cx="2413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3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3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占位符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3AA55E73-9766-4D56-9342-B2F568120D55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59395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C87D816B-2374-492C-96B0-911E4FB60EF6}" type="slidenum">
              <a:rPr kumimoji="0" lang="en-US" altLang="zh-CN" sz="1400">
                <a:ea typeface="宋体" panose="02010600030101010101" pitchFamily="2" charset="-122"/>
              </a:rPr>
              <a:pPr/>
              <a:t>52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1.7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组合的解释</a:t>
            </a:r>
            <a:endParaRPr lang="zh-CN" altLang="en-US" dirty="0"/>
          </a:p>
        </p:txBody>
      </p:sp>
      <p:sp>
        <p:nvSpPr>
          <p:cNvPr id="10385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84313"/>
            <a:ext cx="8424862" cy="4824412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zh-CN">
                <a:latin typeface="黑体" panose="02010609060101010101" pitchFamily="49" charset="-122"/>
              </a:rPr>
              <a:t>(5)</a:t>
            </a:r>
            <a:r>
              <a:rPr lang="en-US" altLang="zh-CN" sz="2400"/>
              <a:t> </a:t>
            </a:r>
            <a:endParaRPr lang="en-US" altLang="zh-CN" sz="2400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>
                <a:latin typeface="黑体" panose="02010609060101010101" pitchFamily="49" charset="-122"/>
              </a:rPr>
              <a:t>组合意义：用两种不同的方式计算</a:t>
            </a:r>
            <a:r>
              <a:rPr lang="en-US" altLang="zh-CN">
                <a:latin typeface="黑体" panose="02010609060101010101" pitchFamily="49" charset="-122"/>
              </a:rPr>
              <a:t>n</a:t>
            </a:r>
            <a:r>
              <a:rPr lang="zh-CN" altLang="en-US">
                <a:latin typeface="黑体" panose="02010609060101010101" pitchFamily="49" charset="-122"/>
              </a:rPr>
              <a:t>个元素的集合</a:t>
            </a:r>
            <a:r>
              <a:rPr lang="en-US" altLang="zh-CN">
                <a:latin typeface="黑体" panose="02010609060101010101" pitchFamily="49" charset="-122"/>
              </a:rPr>
              <a:t>S</a:t>
            </a:r>
            <a:r>
              <a:rPr lang="zh-CN" altLang="en-US">
                <a:latin typeface="黑体" panose="02010609060101010101" pitchFamily="49" charset="-122"/>
              </a:rPr>
              <a:t>的子集的个数 。</a:t>
            </a:r>
          </a:p>
          <a:p>
            <a:pPr marL="571500" indent="-571500" algn="just" eaLnBrk="1" hangingPunct="1"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</a:t>
            </a:r>
            <a:r>
              <a:rPr lang="en-US" altLang="zh-CN">
                <a:latin typeface="黑体" panose="02010609060101010101" pitchFamily="49" charset="-122"/>
              </a:rPr>
              <a:t>S </a:t>
            </a:r>
            <a:r>
              <a:rPr lang="zh-CN" altLang="en-US"/>
              <a:t>的所有子集的个数为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endParaRPr lang="zh-CN" altLang="en-US"/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另一方面，</a:t>
            </a:r>
            <a:r>
              <a:rPr lang="en-US" altLang="zh-CN">
                <a:latin typeface="黑体" panose="02010609060101010101" pitchFamily="49" charset="-122"/>
              </a:rPr>
              <a:t>S</a:t>
            </a:r>
            <a:r>
              <a:rPr lang="zh-CN" altLang="en-US">
                <a:latin typeface="黑体" panose="02010609060101010101" pitchFamily="49" charset="-122"/>
              </a:rPr>
              <a:t>有</a:t>
            </a:r>
            <a:r>
              <a:rPr lang="en-US" altLang="zh-CN">
                <a:latin typeface="黑体" panose="02010609060101010101" pitchFamily="49" charset="-122"/>
              </a:rPr>
              <a:t>n</a:t>
            </a:r>
            <a:r>
              <a:rPr lang="zh-CN" altLang="en-US">
                <a:latin typeface="黑体" panose="02010609060101010101" pitchFamily="49" charset="-122"/>
              </a:rPr>
              <a:t>个元素，在构成</a:t>
            </a:r>
            <a:r>
              <a:rPr lang="en-US" altLang="zh-CN">
                <a:latin typeface="黑体" panose="02010609060101010101" pitchFamily="49" charset="-122"/>
              </a:rPr>
              <a:t>S</a:t>
            </a:r>
            <a:r>
              <a:rPr lang="zh-CN" altLang="en-US">
                <a:latin typeface="黑体" panose="02010609060101010101" pitchFamily="49" charset="-122"/>
              </a:rPr>
              <a:t>的子集时，</a:t>
            </a:r>
            <a:r>
              <a:rPr lang="en-US" altLang="zh-CN">
                <a:latin typeface="黑体" panose="02010609060101010101" pitchFamily="49" charset="-122"/>
              </a:rPr>
              <a:t>S</a:t>
            </a:r>
            <a:r>
              <a:rPr lang="zh-CN" altLang="en-US">
                <a:latin typeface="黑体" panose="02010609060101010101" pitchFamily="49" charset="-122"/>
              </a:rPr>
              <a:t>的每个元素都有两种选择，或在该子集中，或不在该子集中，由乘法法则知，</a:t>
            </a:r>
            <a:r>
              <a:rPr lang="en-US" altLang="zh-CN">
                <a:latin typeface="黑体" panose="02010609060101010101" pitchFamily="49" charset="-122"/>
              </a:rPr>
              <a:t>S</a:t>
            </a:r>
            <a:r>
              <a:rPr lang="zh-CN" altLang="en-US">
                <a:latin typeface="黑体" panose="02010609060101010101" pitchFamily="49" charset="-122"/>
              </a:rPr>
              <a:t>有   个子集。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endParaRPr lang="zh-CN" altLang="en-US"/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 sz="2400">
              <a:latin typeface="黑体" panose="02010609060101010101" pitchFamily="49" charset="-122"/>
            </a:endParaRPr>
          </a:p>
        </p:txBody>
      </p:sp>
      <p:graphicFrame>
        <p:nvGraphicFramePr>
          <p:cNvPr id="10385432" name="Object 2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79613" y="3860800"/>
          <a:ext cx="60483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5" name="公式" r:id="rId3" imgW="5994400" imgH="419100" progId="Equation.3">
                  <p:embed/>
                </p:oleObj>
              </mc:Choice>
              <mc:Fallback>
                <p:oleObj name="公式" r:id="rId3" imgW="5994400" imgH="4191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860800"/>
                        <a:ext cx="604837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0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1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2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3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4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5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6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7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8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9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10" name="Rectangle 16"/>
          <p:cNvSpPr>
            <a:spLocks noChangeArrowheads="1"/>
          </p:cNvSpPr>
          <p:nvPr/>
        </p:nvSpPr>
        <p:spPr bwMode="auto">
          <a:xfrm>
            <a:off x="3548063" y="31861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9411" name="Object 18"/>
          <p:cNvGraphicFramePr>
            <a:graphicFrameLocks noChangeAspect="1"/>
          </p:cNvGraphicFramePr>
          <p:nvPr/>
        </p:nvGraphicFramePr>
        <p:xfrm>
          <a:off x="1619250" y="1557338"/>
          <a:ext cx="669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6" name="公式" r:id="rId5" imgW="6692900" imgH="457200" progId="Equation.3">
                  <p:embed/>
                </p:oleObj>
              </mc:Choice>
              <mc:Fallback>
                <p:oleObj name="公式" r:id="rId5" imgW="6692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557338"/>
                        <a:ext cx="669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2" name="Rectangle 21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13" name="Rectangle 2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85434" name="Object 2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11863" y="5516563"/>
          <a:ext cx="342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7" name="公式" r:id="rId7" imgW="342751" imgH="368140" progId="Equation.3">
                  <p:embed/>
                </p:oleObj>
              </mc:Choice>
              <mc:Fallback>
                <p:oleObj name="公式" r:id="rId7" imgW="342751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5516563"/>
                        <a:ext cx="342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5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5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5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9B9E679B-D807-436D-B5A5-9D68A4655AF5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604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A232B76F-21E5-4A41-99E8-CAB21D0611AE}" type="slidenum">
              <a:rPr kumimoji="0" lang="en-US" altLang="zh-CN" sz="1400">
                <a:ea typeface="宋体" panose="02010600030101010101" pitchFamily="2" charset="-122"/>
              </a:rPr>
              <a:pPr/>
              <a:t>53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387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670425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zh-CN">
                <a:latin typeface="黑体" panose="02010609060101010101" pitchFamily="49" charset="-122"/>
              </a:rPr>
              <a:t>(6)</a:t>
            </a:r>
            <a:r>
              <a:rPr lang="en-US" altLang="zh-CN"/>
              <a:t> </a:t>
            </a:r>
            <a:endParaRPr lang="en-US" altLang="zh-CN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/>
              <a:t>代数证明：在等式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/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中令</a:t>
            </a:r>
            <a:r>
              <a:rPr lang="en-US" altLang="zh-CN">
                <a:latin typeface="黑体" panose="02010609060101010101" pitchFamily="49" charset="-122"/>
              </a:rPr>
              <a:t>x=1,y=-1</a:t>
            </a:r>
            <a:r>
              <a:rPr lang="zh-CN" altLang="en-US">
                <a:latin typeface="黑体" panose="02010609060101010101" pitchFamily="49" charset="-122"/>
              </a:rPr>
              <a:t>便得。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>
                <a:latin typeface="黑体" panose="02010609060101010101" pitchFamily="49" charset="-122"/>
              </a:rPr>
              <a:t>组合意义：在</a:t>
            </a:r>
            <a:r>
              <a:rPr lang="en-US" altLang="zh-CN">
                <a:latin typeface="黑体" panose="02010609060101010101" pitchFamily="49" charset="-122"/>
              </a:rPr>
              <a:t>n</a:t>
            </a:r>
            <a:r>
              <a:rPr lang="zh-CN" altLang="en-US">
                <a:latin typeface="黑体" panose="02010609060101010101" pitchFamily="49" charset="-122"/>
              </a:rPr>
              <a:t>个元素的集合</a:t>
            </a:r>
            <a:r>
              <a:rPr lang="en-US" altLang="zh-CN">
                <a:latin typeface="黑体" panose="02010609060101010101" pitchFamily="49" charset="-122"/>
              </a:rPr>
              <a:t>S</a:t>
            </a:r>
            <a:r>
              <a:rPr lang="zh-CN" altLang="en-US">
                <a:latin typeface="黑体" panose="02010609060101010101" pitchFamily="49" charset="-122"/>
              </a:rPr>
              <a:t>中取</a:t>
            </a:r>
            <a:r>
              <a:rPr lang="en-US" altLang="zh-CN">
                <a:latin typeface="黑体" panose="02010609060101010101" pitchFamily="49" charset="-122"/>
              </a:rPr>
              <a:t>r</a:t>
            </a:r>
            <a:r>
              <a:rPr lang="zh-CN" altLang="en-US">
                <a:latin typeface="黑体" panose="02010609060101010101" pitchFamily="49" charset="-122"/>
              </a:rPr>
              <a:t>组合，</a:t>
            </a:r>
            <a:r>
              <a:rPr lang="en-US" altLang="zh-CN">
                <a:latin typeface="黑体" panose="02010609060101010101" pitchFamily="49" charset="-122"/>
              </a:rPr>
              <a:t>r</a:t>
            </a:r>
            <a:r>
              <a:rPr lang="zh-CN" altLang="en-US">
                <a:latin typeface="黑体" panose="02010609060101010101" pitchFamily="49" charset="-122"/>
              </a:rPr>
              <a:t>为奇数的组合数目等于</a:t>
            </a:r>
            <a:r>
              <a:rPr lang="en-US" altLang="zh-CN">
                <a:latin typeface="黑体" panose="02010609060101010101" pitchFamily="49" charset="-122"/>
              </a:rPr>
              <a:t>r</a:t>
            </a:r>
            <a:r>
              <a:rPr lang="zh-CN" altLang="en-US">
                <a:latin typeface="黑体" panose="02010609060101010101" pitchFamily="49" charset="-122"/>
              </a:rPr>
              <a:t>为偶数的组合数目</a:t>
            </a:r>
            <a:r>
              <a:rPr lang="zh-CN" altLang="en-US"/>
              <a:t>。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取定</a:t>
            </a:r>
            <a:r>
              <a:rPr lang="en-US" altLang="zh-CN">
                <a:latin typeface="黑体" panose="02010609060101010101" pitchFamily="49" charset="-122"/>
              </a:rPr>
              <a:t>S</a:t>
            </a:r>
            <a:r>
              <a:rPr lang="zh-CN" altLang="en-US">
                <a:latin typeface="黑体" panose="02010609060101010101" pitchFamily="49" charset="-122"/>
              </a:rPr>
              <a:t>中的一个元素</a:t>
            </a:r>
            <a:r>
              <a:rPr lang="en-US" altLang="zh-CN">
                <a:latin typeface="黑体" panose="02010609060101010101" pitchFamily="49" charset="-122"/>
              </a:rPr>
              <a:t>a</a:t>
            </a:r>
            <a:r>
              <a:rPr lang="zh-CN" altLang="en-US">
                <a:latin typeface="黑体" panose="02010609060101010101" pitchFamily="49" charset="-122"/>
              </a:rPr>
              <a:t>，对</a:t>
            </a:r>
            <a:r>
              <a:rPr lang="en-US" altLang="zh-CN">
                <a:latin typeface="黑体" panose="02010609060101010101" pitchFamily="49" charset="-122"/>
              </a:rPr>
              <a:t>S</a:t>
            </a:r>
            <a:r>
              <a:rPr lang="zh-CN" altLang="en-US">
                <a:latin typeface="黑体" panose="02010609060101010101" pitchFamily="49" charset="-122"/>
              </a:rPr>
              <a:t>的任一个奇组合   ，若     ，则   对应于偶组合        ，若      ，则    对应于偶组合        。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1.7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组合的解释</a:t>
            </a:r>
            <a:endParaRPr lang="zh-CN" altLang="en-US" dirty="0"/>
          </a:p>
        </p:txBody>
      </p:sp>
      <p:sp>
        <p:nvSpPr>
          <p:cNvPr id="60422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3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4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5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6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7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8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9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30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31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32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33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34" name="Rectangle 16"/>
          <p:cNvSpPr>
            <a:spLocks noChangeArrowheads="1"/>
          </p:cNvSpPr>
          <p:nvPr/>
        </p:nvSpPr>
        <p:spPr bwMode="auto">
          <a:xfrm>
            <a:off x="3548063" y="31861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35" name="Rectangle 17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36" name="Rectangle 1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0437" name="Object 18"/>
          <p:cNvGraphicFramePr>
            <a:graphicFrameLocks noChangeAspect="1"/>
          </p:cNvGraphicFramePr>
          <p:nvPr/>
        </p:nvGraphicFramePr>
        <p:xfrm>
          <a:off x="1692275" y="1628775"/>
          <a:ext cx="65452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87" name="公式" r:id="rId3" imgW="6553200" imgH="419100" progId="Equation.3">
                  <p:embed/>
                </p:oleObj>
              </mc:Choice>
              <mc:Fallback>
                <p:oleObj name="公式" r:id="rId3" imgW="65532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628775"/>
                        <a:ext cx="654526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8" name="Rectangle 2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87476" name="Object 20"/>
          <p:cNvGraphicFramePr>
            <a:graphicFrameLocks noChangeAspect="1"/>
          </p:cNvGraphicFramePr>
          <p:nvPr/>
        </p:nvGraphicFramePr>
        <p:xfrm>
          <a:off x="611188" y="2636838"/>
          <a:ext cx="777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88" name="公式" r:id="rId5" imgW="7772400" imgH="457200" progId="Equation.3">
                  <p:embed/>
                </p:oleObj>
              </mc:Choice>
              <mc:Fallback>
                <p:oleObj name="公式" r:id="rId5" imgW="77724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636838"/>
                        <a:ext cx="7772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7480" name="Object 24"/>
          <p:cNvGraphicFramePr>
            <a:graphicFrameLocks noChangeAspect="1"/>
          </p:cNvGraphicFramePr>
          <p:nvPr/>
        </p:nvGraphicFramePr>
        <p:xfrm>
          <a:off x="7812088" y="4581525"/>
          <a:ext cx="4000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89" name="公式" r:id="rId7" imgW="393359" imgH="355292" progId="Equation.3">
                  <p:embed/>
                </p:oleObj>
              </mc:Choice>
              <mc:Fallback>
                <p:oleObj name="公式" r:id="rId7" imgW="393359" imgH="35529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4581525"/>
                        <a:ext cx="4000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7482" name="Object 26"/>
          <p:cNvGraphicFramePr>
            <a:graphicFrameLocks noChangeAspect="1"/>
          </p:cNvGraphicFramePr>
          <p:nvPr/>
        </p:nvGraphicFramePr>
        <p:xfrm>
          <a:off x="1331913" y="5013325"/>
          <a:ext cx="9652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90" name="公式" r:id="rId9" imgW="964781" imgH="355446" progId="Equation.3">
                  <p:embed/>
                </p:oleObj>
              </mc:Choice>
              <mc:Fallback>
                <p:oleObj name="公式" r:id="rId9" imgW="964781" imgH="35544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013325"/>
                        <a:ext cx="9652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7484" name="Object 28"/>
          <p:cNvGraphicFramePr>
            <a:graphicFrameLocks noChangeAspect="1"/>
          </p:cNvGraphicFramePr>
          <p:nvPr/>
        </p:nvGraphicFramePr>
        <p:xfrm>
          <a:off x="6588125" y="5013325"/>
          <a:ext cx="12112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91" name="公式" r:id="rId11" imgW="1218671" imgH="431613" progId="Equation.3">
                  <p:embed/>
                </p:oleObj>
              </mc:Choice>
              <mc:Fallback>
                <p:oleObj name="公式" r:id="rId11" imgW="1218671" imgH="431613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5013325"/>
                        <a:ext cx="12112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7486" name="Object 30"/>
          <p:cNvGraphicFramePr>
            <a:graphicFrameLocks noChangeAspect="1"/>
          </p:cNvGraphicFramePr>
          <p:nvPr/>
        </p:nvGraphicFramePr>
        <p:xfrm>
          <a:off x="3492500" y="5013325"/>
          <a:ext cx="4000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92" name="公式" r:id="rId13" imgW="393359" imgH="355292" progId="Equation.3">
                  <p:embed/>
                </p:oleObj>
              </mc:Choice>
              <mc:Fallback>
                <p:oleObj name="公式" r:id="rId13" imgW="393359" imgH="355292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013325"/>
                        <a:ext cx="4000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7487" name="Object 31"/>
          <p:cNvGraphicFramePr>
            <a:graphicFrameLocks noChangeAspect="1"/>
          </p:cNvGraphicFramePr>
          <p:nvPr/>
        </p:nvGraphicFramePr>
        <p:xfrm>
          <a:off x="1331913" y="5445125"/>
          <a:ext cx="9652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93" name="公式" r:id="rId14" imgW="965200" imgH="368300" progId="Equation.3">
                  <p:embed/>
                </p:oleObj>
              </mc:Choice>
              <mc:Fallback>
                <p:oleObj name="公式" r:id="rId14" imgW="965200" imgH="3683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445125"/>
                        <a:ext cx="9652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7489" name="Object 33"/>
          <p:cNvGraphicFramePr>
            <a:graphicFrameLocks noChangeAspect="1"/>
          </p:cNvGraphicFramePr>
          <p:nvPr/>
        </p:nvGraphicFramePr>
        <p:xfrm>
          <a:off x="6011863" y="5445125"/>
          <a:ext cx="12525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94" name="公式" r:id="rId16" imgW="1244600" imgH="431800" progId="Equation.3">
                  <p:embed/>
                </p:oleObj>
              </mc:Choice>
              <mc:Fallback>
                <p:oleObj name="公式" r:id="rId16" imgW="1244600" imgH="4318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5445125"/>
                        <a:ext cx="125253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7491" name="Object 35"/>
          <p:cNvGraphicFramePr>
            <a:graphicFrameLocks noChangeAspect="1"/>
          </p:cNvGraphicFramePr>
          <p:nvPr/>
        </p:nvGraphicFramePr>
        <p:xfrm>
          <a:off x="3203575" y="5445125"/>
          <a:ext cx="4000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95" name="公式" r:id="rId18" imgW="393359" imgH="355292" progId="Equation.3">
                  <p:embed/>
                </p:oleObj>
              </mc:Choice>
              <mc:Fallback>
                <p:oleObj name="公式" r:id="rId18" imgW="393359" imgH="355292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445125"/>
                        <a:ext cx="4000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7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7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7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8C0AC762-3EE3-4229-BBB3-740FF32161E0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614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4E10532B-4BF2-435E-B028-1253BF31A629}" type="slidenum">
              <a:rPr kumimoji="0" lang="en-US" altLang="zh-CN" sz="1400">
                <a:ea typeface="宋体" panose="02010600030101010101" pitchFamily="2" charset="-122"/>
              </a:rPr>
              <a:pPr/>
              <a:t>54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400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670425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>
                <a:latin typeface="黑体" panose="02010609060101010101" pitchFamily="49" charset="-122"/>
              </a:rPr>
              <a:t>反之，对</a:t>
            </a:r>
            <a:r>
              <a:rPr lang="en-US" altLang="zh-CN">
                <a:latin typeface="黑体" panose="02010609060101010101" pitchFamily="49" charset="-122"/>
              </a:rPr>
              <a:t>S</a:t>
            </a:r>
            <a:r>
              <a:rPr lang="zh-CN" altLang="en-US">
                <a:latin typeface="黑体" panose="02010609060101010101" pitchFamily="49" charset="-122"/>
              </a:rPr>
              <a:t>的任一个偶组合    ，若       ，则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   对应于奇组合       ，若      ，则    对应于奇组合        。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显然这是奇组合与偶组合之间的一一对应关系。故等式成立。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1.7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组合的解释</a:t>
            </a:r>
            <a:endParaRPr lang="zh-CN" altLang="en-US" dirty="0"/>
          </a:p>
        </p:txBody>
      </p:sp>
      <p:sp>
        <p:nvSpPr>
          <p:cNvPr id="61446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47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48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49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50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51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52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53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54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55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56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57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58" name="Rectangle 17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0" name="Object 18"/>
          <p:cNvGraphicFramePr>
            <a:graphicFrameLocks noChangeAspect="1"/>
          </p:cNvGraphicFramePr>
          <p:nvPr/>
        </p:nvGraphicFramePr>
        <p:xfrm>
          <a:off x="5364163" y="1628775"/>
          <a:ext cx="4000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0" name="公式" r:id="rId3" imgW="393359" imgH="355292" progId="Equation.3">
                  <p:embed/>
                </p:oleObj>
              </mc:Choice>
              <mc:Fallback>
                <p:oleObj name="公式" r:id="rId3" imgW="393359" imgH="35529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628775"/>
                        <a:ext cx="4000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1" name="Object 20"/>
          <p:cNvGraphicFramePr>
            <a:graphicFrameLocks noChangeAspect="1"/>
          </p:cNvGraphicFramePr>
          <p:nvPr/>
        </p:nvGraphicFramePr>
        <p:xfrm>
          <a:off x="6804025" y="1628775"/>
          <a:ext cx="9652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1" name="公式" r:id="rId5" imgW="964781" imgH="355446" progId="Equation.3">
                  <p:embed/>
                </p:oleObj>
              </mc:Choice>
              <mc:Fallback>
                <p:oleObj name="公式" r:id="rId5" imgW="964781" imgH="35544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628775"/>
                        <a:ext cx="9652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2" name="Object 22"/>
          <p:cNvGraphicFramePr>
            <a:graphicFrameLocks noChangeAspect="1"/>
          </p:cNvGraphicFramePr>
          <p:nvPr/>
        </p:nvGraphicFramePr>
        <p:xfrm>
          <a:off x="971550" y="2133600"/>
          <a:ext cx="4000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2" name="公式" r:id="rId7" imgW="393359" imgH="355292" progId="Equation.3">
                  <p:embed/>
                </p:oleObj>
              </mc:Choice>
              <mc:Fallback>
                <p:oleObj name="公式" r:id="rId7" imgW="393359" imgH="35529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33600"/>
                        <a:ext cx="4000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3" name="Rectangle 2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4" name="Object 23"/>
          <p:cNvGraphicFramePr>
            <a:graphicFrameLocks noChangeAspect="1"/>
          </p:cNvGraphicFramePr>
          <p:nvPr/>
        </p:nvGraphicFramePr>
        <p:xfrm>
          <a:off x="3779838" y="2133600"/>
          <a:ext cx="12112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3" name="公式" r:id="rId8" imgW="1218671" imgH="431613" progId="Equation.3">
                  <p:embed/>
                </p:oleObj>
              </mc:Choice>
              <mc:Fallback>
                <p:oleObj name="公式" r:id="rId8" imgW="1218671" imgH="43161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133600"/>
                        <a:ext cx="12112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5" name="Rectangle 2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6" name="Object 25"/>
          <p:cNvGraphicFramePr>
            <a:graphicFrameLocks noChangeAspect="1"/>
          </p:cNvGraphicFramePr>
          <p:nvPr/>
        </p:nvGraphicFramePr>
        <p:xfrm>
          <a:off x="5724525" y="2133600"/>
          <a:ext cx="9652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4" name="公式" r:id="rId10" imgW="965200" imgH="368300" progId="Equation.3">
                  <p:embed/>
                </p:oleObj>
              </mc:Choice>
              <mc:Fallback>
                <p:oleObj name="公式" r:id="rId10" imgW="965200" imgH="3683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133600"/>
                        <a:ext cx="9652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7" name="Object 27"/>
          <p:cNvGraphicFramePr>
            <a:graphicFrameLocks noChangeAspect="1"/>
          </p:cNvGraphicFramePr>
          <p:nvPr/>
        </p:nvGraphicFramePr>
        <p:xfrm>
          <a:off x="7667625" y="2133600"/>
          <a:ext cx="4000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5" name="公式" r:id="rId12" imgW="393359" imgH="355292" progId="Equation.3">
                  <p:embed/>
                </p:oleObj>
              </mc:Choice>
              <mc:Fallback>
                <p:oleObj name="公式" r:id="rId12" imgW="393359" imgH="355292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2133600"/>
                        <a:ext cx="4000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8" name="Rectangle 2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9" name="Object 28"/>
          <p:cNvGraphicFramePr>
            <a:graphicFrameLocks noChangeAspect="1"/>
          </p:cNvGraphicFramePr>
          <p:nvPr/>
        </p:nvGraphicFramePr>
        <p:xfrm>
          <a:off x="2771775" y="2565400"/>
          <a:ext cx="12525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6" name="公式" r:id="rId13" imgW="1244600" imgH="431800" progId="Equation.3">
                  <p:embed/>
                </p:oleObj>
              </mc:Choice>
              <mc:Fallback>
                <p:oleObj name="公式" r:id="rId13" imgW="1244600" imgH="4318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565400"/>
                        <a:ext cx="125253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0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399FDA1A-8EF1-483A-9A92-D966E55D87D4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624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691B5B3E-FE9B-4113-80A2-D540ACB04E5E}" type="slidenum">
              <a:rPr kumimoji="0" lang="en-US" altLang="zh-CN" sz="1400">
                <a:ea typeface="宋体" panose="02010600030101010101" pitchFamily="2" charset="-122"/>
              </a:rPr>
              <a:pPr/>
              <a:t>55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401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696325" cy="4670425"/>
          </a:xfrm>
        </p:spPr>
        <p:txBody>
          <a:bodyPr/>
          <a:lstStyle/>
          <a:p>
            <a:pPr marL="571500" indent="-571500" eaLnBrk="1" hangingPunct="1"/>
            <a:r>
              <a:rPr lang="zh-CN" altLang="en-US">
                <a:latin typeface="黑体" panose="02010609060101010101" pitchFamily="49" charset="-122"/>
              </a:rPr>
              <a:t>例 考虑四个元素的集合</a:t>
            </a:r>
            <a:r>
              <a:rPr lang="en-US" altLang="zh-CN">
                <a:latin typeface="黑体" panose="02010609060101010101" pitchFamily="49" charset="-122"/>
              </a:rPr>
              <a:t>{a,b,c,d}</a:t>
            </a:r>
            <a:r>
              <a:rPr lang="zh-CN" altLang="en-US">
                <a:latin typeface="黑体" panose="02010609060101010101" pitchFamily="49" charset="-122"/>
              </a:rPr>
              <a:t>，其所有的奇数组合为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  </a:t>
            </a:r>
            <a:r>
              <a:rPr lang="en-US" altLang="zh-CN">
                <a:latin typeface="黑体" panose="02010609060101010101" pitchFamily="49" charset="-122"/>
              </a:rPr>
              <a:t>{a},{b},{c},{d},{a,b,c},{a,b,d},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黑体" panose="02010609060101010101" pitchFamily="49" charset="-122"/>
              </a:rPr>
              <a:t>     {a,c,d},{b,c,d}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黑体" panose="02010609060101010101" pitchFamily="49" charset="-122"/>
              </a:rPr>
              <a:t>   </a:t>
            </a:r>
            <a:r>
              <a:rPr lang="zh-CN" altLang="en-US">
                <a:latin typeface="黑体" panose="02010609060101010101" pitchFamily="49" charset="-122"/>
              </a:rPr>
              <a:t>取元素</a:t>
            </a:r>
            <a:r>
              <a:rPr lang="en-US" altLang="zh-CN">
                <a:latin typeface="黑体" panose="02010609060101010101" pitchFamily="49" charset="-122"/>
              </a:rPr>
              <a:t>a</a:t>
            </a:r>
            <a:r>
              <a:rPr lang="zh-CN" altLang="en-US">
                <a:latin typeface="黑体" panose="02010609060101010101" pitchFamily="49" charset="-122"/>
              </a:rPr>
              <a:t>，其相应的偶数组合有：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     ，</a:t>
            </a:r>
            <a:r>
              <a:rPr lang="en-US" altLang="zh-CN">
                <a:latin typeface="黑体" panose="02010609060101010101" pitchFamily="49" charset="-122"/>
              </a:rPr>
              <a:t>{a,b},{a,c},{a,d},{b,c},{b,d}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黑体" panose="02010609060101010101" pitchFamily="49" charset="-122"/>
              </a:rPr>
              <a:t>      {c,d},{a,b,c,d}</a:t>
            </a:r>
            <a:r>
              <a:rPr lang="zh-CN" altLang="en-US">
                <a:latin typeface="黑体" panose="02010609060101010101" pitchFamily="49" charset="-122"/>
              </a:rPr>
              <a:t>。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>
              <a:latin typeface="黑体" panose="02010609060101010101" pitchFamily="49" charset="-122"/>
            </a:endParaRP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1.7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组合的解释</a:t>
            </a:r>
            <a:endParaRPr lang="zh-CN" altLang="en-US" dirty="0"/>
          </a:p>
        </p:txBody>
      </p:sp>
      <p:sp>
        <p:nvSpPr>
          <p:cNvPr id="62470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1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2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3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4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5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6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7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8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9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80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81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82" name="Rectangle 16"/>
          <p:cNvSpPr>
            <a:spLocks noChangeArrowheads="1"/>
          </p:cNvSpPr>
          <p:nvPr/>
        </p:nvSpPr>
        <p:spPr bwMode="auto">
          <a:xfrm>
            <a:off x="3548063" y="31861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83" name="Rectangle 17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84" name="Rectangle 19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01810" name="Object 18"/>
          <p:cNvGraphicFramePr>
            <a:graphicFrameLocks noChangeAspect="1"/>
          </p:cNvGraphicFramePr>
          <p:nvPr/>
        </p:nvGraphicFramePr>
        <p:xfrm>
          <a:off x="1403350" y="4149725"/>
          <a:ext cx="336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6" name="公式" r:id="rId3" imgW="342751" imgH="330057" progId="Equation.3">
                  <p:embed/>
                </p:oleObj>
              </mc:Choice>
              <mc:Fallback>
                <p:oleObj name="公式" r:id="rId3" imgW="342751" imgH="33005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149725"/>
                        <a:ext cx="33655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1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1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1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AA52A34E-FD90-4B84-B076-A9D3B9EEB593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634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2A985ED5-CF13-4CD5-9277-ECD9E2A4F7D6}" type="slidenum">
              <a:rPr kumimoji="0" lang="en-US" altLang="zh-CN" sz="1400">
                <a:ea typeface="宋体" panose="02010600030101010101" pitchFamily="2" charset="-122"/>
              </a:rPr>
              <a:pPr/>
              <a:t>56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402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670425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zh-CN">
                <a:latin typeface="黑体" panose="02010609060101010101" pitchFamily="49" charset="-122"/>
              </a:rPr>
              <a:t>(7)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/>
              <a:t>代数证明：考虑等式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/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/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/>
              <a:t>两边的系数便得。</a:t>
            </a: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>
              <a:latin typeface="黑体" panose="02010609060101010101" pitchFamily="49" charset="-122"/>
            </a:endParaRP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1.7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组合的解释</a:t>
            </a:r>
            <a:endParaRPr lang="zh-CN" altLang="en-US" dirty="0"/>
          </a:p>
        </p:txBody>
      </p:sp>
      <p:sp>
        <p:nvSpPr>
          <p:cNvPr id="63494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495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496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497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498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499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500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501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502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503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504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505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506" name="Rectangle 16"/>
          <p:cNvSpPr>
            <a:spLocks noChangeArrowheads="1"/>
          </p:cNvSpPr>
          <p:nvPr/>
        </p:nvSpPr>
        <p:spPr bwMode="auto">
          <a:xfrm>
            <a:off x="3548063" y="31861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507" name="Rectangle 17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508" name="Rectangle 19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3509" name="Object 18"/>
          <p:cNvGraphicFramePr>
            <a:graphicFrameLocks noChangeAspect="1"/>
          </p:cNvGraphicFramePr>
          <p:nvPr/>
        </p:nvGraphicFramePr>
        <p:xfrm>
          <a:off x="755650" y="2205038"/>
          <a:ext cx="739616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2" name="公式" r:id="rId3" imgW="7404100" imgH="1041400" progId="Equation.3">
                  <p:embed/>
                </p:oleObj>
              </mc:Choice>
              <mc:Fallback>
                <p:oleObj name="公式" r:id="rId3" imgW="7404100" imgH="1041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205038"/>
                        <a:ext cx="739616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0" name="Rectangle 2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02836" name="Object 20"/>
          <p:cNvGraphicFramePr>
            <a:graphicFrameLocks noChangeAspect="1"/>
          </p:cNvGraphicFramePr>
          <p:nvPr/>
        </p:nvGraphicFramePr>
        <p:xfrm>
          <a:off x="1619250" y="4221163"/>
          <a:ext cx="42116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3" name="公式" r:id="rId5" imgW="4203700" imgH="457200" progId="Equation.3">
                  <p:embed/>
                </p:oleObj>
              </mc:Choice>
              <mc:Fallback>
                <p:oleObj name="公式" r:id="rId5" imgW="42037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221163"/>
                        <a:ext cx="42116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49763FFF-440D-4BB1-9E43-A3103D49DF6C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645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6E3D482B-6765-489F-A7A8-AD3A5AF6A1F5}" type="slidenum">
              <a:rPr kumimoji="0" lang="en-US" altLang="zh-CN" sz="1400">
                <a:ea typeface="宋体" panose="02010600030101010101" pitchFamily="2" charset="-122"/>
              </a:rPr>
              <a:pPr/>
              <a:t>57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403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421688" cy="4879975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>
                <a:latin typeface="黑体" panose="02010609060101010101" pitchFamily="49" charset="-122"/>
              </a:rPr>
              <a:t>组合意义</a:t>
            </a:r>
            <a:r>
              <a:rPr lang="en-US" altLang="zh-CN">
                <a:latin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</a:rPr>
              <a:t>：从</a:t>
            </a:r>
            <a:r>
              <a:rPr lang="en-US" altLang="zh-CN">
                <a:latin typeface="黑体" panose="02010609060101010101" pitchFamily="49" charset="-122"/>
              </a:rPr>
              <a:t>m+n</a:t>
            </a:r>
            <a:r>
              <a:rPr lang="zh-CN" altLang="en-US">
                <a:latin typeface="黑体" panose="02010609060101010101" pitchFamily="49" charset="-122"/>
              </a:rPr>
              <a:t>个有标志的球中取</a:t>
            </a:r>
            <a:r>
              <a:rPr lang="en-US" altLang="zh-CN">
                <a:latin typeface="黑体" panose="02010609060101010101" pitchFamily="49" charset="-122"/>
              </a:rPr>
              <a:t>r</a:t>
            </a:r>
            <a:r>
              <a:rPr lang="zh-CN" altLang="en-US">
                <a:latin typeface="黑体" panose="02010609060101010101" pitchFamily="49" charset="-122"/>
              </a:rPr>
              <a:t>个，这</a:t>
            </a:r>
            <a:r>
              <a:rPr lang="en-US" altLang="zh-CN">
                <a:latin typeface="黑体" panose="02010609060101010101" pitchFamily="49" charset="-122"/>
              </a:rPr>
              <a:t>m+n</a:t>
            </a:r>
            <a:r>
              <a:rPr lang="zh-CN" altLang="en-US">
                <a:latin typeface="黑体" panose="02010609060101010101" pitchFamily="49" charset="-122"/>
              </a:rPr>
              <a:t>个球中有</a:t>
            </a:r>
            <a:r>
              <a:rPr lang="en-US" altLang="zh-CN">
                <a:latin typeface="黑体" panose="02010609060101010101" pitchFamily="49" charset="-122"/>
              </a:rPr>
              <a:t>m</a:t>
            </a:r>
            <a:r>
              <a:rPr lang="zh-CN" altLang="en-US">
                <a:latin typeface="黑体" panose="02010609060101010101" pitchFamily="49" charset="-122"/>
              </a:rPr>
              <a:t>个是红的，有</a:t>
            </a:r>
            <a:r>
              <a:rPr lang="en-US" altLang="zh-CN">
                <a:latin typeface="黑体" panose="02010609060101010101" pitchFamily="49" charset="-122"/>
              </a:rPr>
              <a:t>n</a:t>
            </a:r>
            <a:r>
              <a:rPr lang="zh-CN" altLang="en-US">
                <a:latin typeface="黑体" panose="02010609060101010101" pitchFamily="49" charset="-122"/>
              </a:rPr>
              <a:t>个是蓝的，所有的</a:t>
            </a:r>
            <a:r>
              <a:rPr lang="en-US" altLang="zh-CN">
                <a:latin typeface="黑体" panose="02010609060101010101" pitchFamily="49" charset="-122"/>
              </a:rPr>
              <a:t>r</a:t>
            </a:r>
            <a:r>
              <a:rPr lang="zh-CN" altLang="en-US">
                <a:latin typeface="黑体" panose="02010609060101010101" pitchFamily="49" charset="-122"/>
              </a:rPr>
              <a:t>组合不外乎以下几种可能：</a:t>
            </a:r>
          </a:p>
          <a:p>
            <a:pPr marL="1314450" lvl="1" indent="-457200" algn="just" eaLnBrk="1" hangingPunct="1">
              <a:buSzTx/>
              <a:buFont typeface="Wingdings" panose="05000000000000000000" pitchFamily="2" charset="2"/>
              <a:buChar char="l"/>
            </a:pPr>
            <a:endParaRPr lang="zh-CN" altLang="en-US">
              <a:latin typeface="黑体" panose="02010609060101010101" pitchFamily="49" charset="-122"/>
            </a:endParaRPr>
          </a:p>
          <a:p>
            <a:pPr marL="1314450" lvl="1" indent="-457200" algn="just" eaLnBrk="1" hangingPunct="1">
              <a:buClr>
                <a:schemeClr val="folHlink"/>
              </a:buClr>
              <a:buSzTx/>
              <a:buFont typeface="Wingdings" panose="05000000000000000000" pitchFamily="2" charset="2"/>
              <a:buChar char="l"/>
            </a:pPr>
            <a:r>
              <a:rPr lang="en-US" altLang="zh-CN" sz="2800">
                <a:latin typeface="黑体" panose="02010609060101010101" pitchFamily="49" charset="-122"/>
              </a:rPr>
              <a:t>0</a:t>
            </a:r>
            <a:r>
              <a:rPr lang="zh-CN" altLang="en-US" sz="2800">
                <a:latin typeface="黑体" panose="02010609060101010101" pitchFamily="49" charset="-122"/>
              </a:rPr>
              <a:t>个红球，</a:t>
            </a:r>
            <a:r>
              <a:rPr lang="en-US" altLang="zh-CN" sz="2800">
                <a:latin typeface="黑体" panose="02010609060101010101" pitchFamily="49" charset="-122"/>
              </a:rPr>
              <a:t>r</a:t>
            </a:r>
            <a:r>
              <a:rPr lang="zh-CN" altLang="en-US" sz="2800">
                <a:latin typeface="黑体" panose="02010609060101010101" pitchFamily="49" charset="-122"/>
              </a:rPr>
              <a:t>个篮球</a:t>
            </a:r>
            <a:r>
              <a:rPr lang="en-US" altLang="zh-CN" sz="2800">
                <a:latin typeface="黑体" panose="02010609060101010101" pitchFamily="49" charset="-122"/>
              </a:rPr>
              <a:t>:</a:t>
            </a:r>
          </a:p>
          <a:p>
            <a:pPr marL="1314450" lvl="1" indent="-457200" algn="just" eaLnBrk="1" hangingPunct="1">
              <a:buSzTx/>
              <a:buFont typeface="Wingdings" panose="05000000000000000000" pitchFamily="2" charset="2"/>
              <a:buChar char="l"/>
            </a:pPr>
            <a:endParaRPr lang="en-US" altLang="zh-CN" sz="2800">
              <a:latin typeface="黑体" panose="02010609060101010101" pitchFamily="49" charset="-122"/>
            </a:endParaRPr>
          </a:p>
          <a:p>
            <a:pPr marL="1314450" lvl="1" indent="-457200" algn="just" eaLnBrk="1" hangingPunct="1">
              <a:buClr>
                <a:srgbClr val="0000C4"/>
              </a:buClr>
              <a:buSzTx/>
              <a:buFont typeface="Wingdings" panose="05000000000000000000" pitchFamily="2" charset="2"/>
              <a:buChar char="l"/>
            </a:pPr>
            <a:r>
              <a:rPr lang="en-US" altLang="zh-CN" sz="2800">
                <a:latin typeface="黑体" panose="02010609060101010101" pitchFamily="49" charset="-122"/>
              </a:rPr>
              <a:t>1</a:t>
            </a:r>
            <a:r>
              <a:rPr lang="zh-CN" altLang="en-US" sz="2800">
                <a:latin typeface="黑体" panose="02010609060101010101" pitchFamily="49" charset="-122"/>
              </a:rPr>
              <a:t>个红球，</a:t>
            </a:r>
            <a:r>
              <a:rPr lang="en-US" altLang="zh-CN" sz="2800">
                <a:latin typeface="黑体" panose="02010609060101010101" pitchFamily="49" charset="-122"/>
              </a:rPr>
              <a:t>r-1</a:t>
            </a:r>
            <a:r>
              <a:rPr lang="zh-CN" altLang="en-US" sz="2800">
                <a:latin typeface="黑体" panose="02010609060101010101" pitchFamily="49" charset="-122"/>
              </a:rPr>
              <a:t>个篮球</a:t>
            </a:r>
            <a:r>
              <a:rPr lang="en-US" altLang="zh-CN" sz="2800">
                <a:latin typeface="黑体" panose="02010609060101010101" pitchFamily="49" charset="-122"/>
              </a:rPr>
              <a:t>:</a:t>
            </a:r>
          </a:p>
          <a:p>
            <a:pPr marL="1314450" lvl="1" indent="-457200" algn="just"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…</a:t>
            </a:r>
            <a:r>
              <a:rPr lang="en-US" altLang="zh-CN" sz="2800">
                <a:latin typeface="黑体" panose="02010609060101010101" pitchFamily="49" charset="-122"/>
              </a:rPr>
              <a:t>                      </a:t>
            </a:r>
            <a:r>
              <a:rPr lang="en-US" altLang="zh-CN" sz="2800">
                <a:latin typeface="Times New Roman" panose="02020603050405020304" pitchFamily="18" charset="0"/>
              </a:rPr>
              <a:t>…</a:t>
            </a:r>
            <a:endParaRPr lang="en-US" altLang="zh-CN" sz="2800">
              <a:latin typeface="黑体" panose="02010609060101010101" pitchFamily="49" charset="-122"/>
            </a:endParaRPr>
          </a:p>
          <a:p>
            <a:pPr marL="1314450" lvl="1" indent="-457200" algn="just" eaLnBrk="1" hangingPunct="1">
              <a:buClr>
                <a:srgbClr val="0000C4"/>
              </a:buClr>
              <a:buSzTx/>
              <a:buFont typeface="Wingdings" panose="05000000000000000000" pitchFamily="2" charset="2"/>
              <a:buChar char="l"/>
            </a:pPr>
            <a:r>
              <a:rPr lang="en-US" altLang="zh-CN" sz="2800">
                <a:latin typeface="黑体" panose="02010609060101010101" pitchFamily="49" charset="-122"/>
              </a:rPr>
              <a:t>r</a:t>
            </a:r>
            <a:r>
              <a:rPr lang="zh-CN" altLang="en-US" sz="2800">
                <a:latin typeface="黑体" panose="02010609060101010101" pitchFamily="49" charset="-122"/>
              </a:rPr>
              <a:t>个红球，</a:t>
            </a:r>
            <a:r>
              <a:rPr lang="en-US" altLang="zh-CN" sz="2800">
                <a:latin typeface="黑体" panose="02010609060101010101" pitchFamily="49" charset="-122"/>
              </a:rPr>
              <a:t>0</a:t>
            </a:r>
            <a:r>
              <a:rPr lang="zh-CN" altLang="en-US" sz="2800">
                <a:latin typeface="黑体" panose="02010609060101010101" pitchFamily="49" charset="-122"/>
              </a:rPr>
              <a:t>个篮球</a:t>
            </a:r>
            <a:r>
              <a:rPr lang="en-US" altLang="zh-CN" sz="2800">
                <a:latin typeface="黑体" panose="02010609060101010101" pitchFamily="49" charset="-122"/>
              </a:rPr>
              <a:t>: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>
              <a:latin typeface="黑体" panose="02010609060101010101" pitchFamily="49" charset="-122"/>
            </a:endParaRP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1.7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组合的解释</a:t>
            </a:r>
            <a:endParaRPr lang="zh-CN" altLang="en-US" dirty="0"/>
          </a:p>
        </p:txBody>
      </p:sp>
      <p:sp>
        <p:nvSpPr>
          <p:cNvPr id="64518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19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20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21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22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23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24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25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26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27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28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29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30" name="Rectangle 16"/>
          <p:cNvSpPr>
            <a:spLocks noChangeArrowheads="1"/>
          </p:cNvSpPr>
          <p:nvPr/>
        </p:nvSpPr>
        <p:spPr bwMode="auto">
          <a:xfrm>
            <a:off x="3548063" y="31861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31" name="Rectangle 17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32" name="Rectangle 19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03858" name="Object 18"/>
          <p:cNvGraphicFramePr>
            <a:graphicFrameLocks noChangeAspect="1"/>
          </p:cNvGraphicFramePr>
          <p:nvPr/>
        </p:nvGraphicFramePr>
        <p:xfrm>
          <a:off x="5076825" y="2781300"/>
          <a:ext cx="13287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8" name="公式" r:id="rId3" imgW="1320227" imgH="1040948" progId="Equation.3">
                  <p:embed/>
                </p:oleObj>
              </mc:Choice>
              <mc:Fallback>
                <p:oleObj name="公式" r:id="rId3" imgW="1320227" imgH="104094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781300"/>
                        <a:ext cx="13287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4" name="Rectangle 21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03860" name="Object 20"/>
          <p:cNvGraphicFramePr>
            <a:graphicFrameLocks noChangeAspect="1"/>
          </p:cNvGraphicFramePr>
          <p:nvPr/>
        </p:nvGraphicFramePr>
        <p:xfrm>
          <a:off x="5076825" y="3860800"/>
          <a:ext cx="17986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9" name="公式" r:id="rId5" imgW="1790700" imgH="1041400" progId="Equation.3">
                  <p:embed/>
                </p:oleObj>
              </mc:Choice>
              <mc:Fallback>
                <p:oleObj name="公式" r:id="rId5" imgW="1790700" imgH="1041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860800"/>
                        <a:ext cx="17986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6" name="Rectangle 2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03862" name="Object 22"/>
          <p:cNvGraphicFramePr>
            <a:graphicFrameLocks noChangeAspect="1"/>
          </p:cNvGraphicFramePr>
          <p:nvPr/>
        </p:nvGraphicFramePr>
        <p:xfrm>
          <a:off x="5148263" y="5229225"/>
          <a:ext cx="132873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0" name="公式" r:id="rId7" imgW="1320227" imgH="1040948" progId="Equation.3">
                  <p:embed/>
                </p:oleObj>
              </mc:Choice>
              <mc:Fallback>
                <p:oleObj name="公式" r:id="rId7" imgW="1320227" imgH="104094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229225"/>
                        <a:ext cx="1328737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56DD473F-CA1D-48CE-A1C9-A9BB01698E28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655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D7E691F4-76A2-4CB5-B437-1CCE2809AC3F}" type="slidenum">
              <a:rPr kumimoji="0" lang="en-US" altLang="zh-CN" sz="1400">
                <a:ea typeface="宋体" panose="02010600030101010101" pitchFamily="2" charset="-122"/>
              </a:rPr>
              <a:pPr/>
              <a:t>58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404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21688" cy="4895850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zh-CN">
                <a:latin typeface="黑体" panose="02010609060101010101" pitchFamily="49" charset="-122"/>
              </a:rPr>
              <a:t>(8)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 sz="1000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en-US" altLang="zh-CN"/>
              <a:t>     </a:t>
            </a:r>
            <a:r>
              <a:rPr lang="zh-CN" altLang="en-US">
                <a:latin typeface="黑体" panose="02010609060101010101" pitchFamily="49" charset="-122"/>
              </a:rPr>
              <a:t>证 在等式</a:t>
            </a:r>
            <a:r>
              <a:rPr lang="en-US" altLang="zh-CN">
                <a:latin typeface="黑体" panose="02010609060101010101" pitchFamily="49" charset="-122"/>
              </a:rPr>
              <a:t>(7)</a:t>
            </a:r>
            <a:r>
              <a:rPr lang="zh-CN" altLang="en-US">
                <a:latin typeface="黑体" panose="02010609060101010101" pitchFamily="49" charset="-122"/>
              </a:rPr>
              <a:t>中取</a:t>
            </a:r>
            <a:r>
              <a:rPr lang="en-US" altLang="zh-CN">
                <a:latin typeface="黑体" panose="02010609060101010101" pitchFamily="49" charset="-122"/>
              </a:rPr>
              <a:t>r=m</a:t>
            </a:r>
            <a:r>
              <a:rPr lang="zh-CN" altLang="en-US">
                <a:latin typeface="黑体" panose="02010609060101010101" pitchFamily="49" charset="-122"/>
              </a:rPr>
              <a:t>便得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>
              <a:latin typeface="黑体" panose="02010609060101010101" pitchFamily="49" charset="-122"/>
            </a:endParaRP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1.7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组合的解释</a:t>
            </a:r>
            <a:endParaRPr lang="zh-CN" altLang="en-US" dirty="0"/>
          </a:p>
        </p:txBody>
      </p:sp>
      <p:sp>
        <p:nvSpPr>
          <p:cNvPr id="65542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43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44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45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46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47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48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49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50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51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52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53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54" name="Rectangle 16"/>
          <p:cNvSpPr>
            <a:spLocks noChangeArrowheads="1"/>
          </p:cNvSpPr>
          <p:nvPr/>
        </p:nvSpPr>
        <p:spPr bwMode="auto">
          <a:xfrm>
            <a:off x="3548063" y="31861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55" name="Rectangle 17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56" name="Rectangle 19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5557" name="Object 18"/>
          <p:cNvGraphicFramePr>
            <a:graphicFrameLocks noChangeAspect="1"/>
          </p:cNvGraphicFramePr>
          <p:nvPr/>
        </p:nvGraphicFramePr>
        <p:xfrm>
          <a:off x="947738" y="1916113"/>
          <a:ext cx="819626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1" name="公式" r:id="rId3" imgW="8204200" imgH="1041400" progId="Equation.3">
                  <p:embed/>
                </p:oleObj>
              </mc:Choice>
              <mc:Fallback>
                <p:oleObj name="公式" r:id="rId3" imgW="8204200" imgH="1041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1916113"/>
                        <a:ext cx="8196262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8" name="Rectangle 21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04884" name="Object 20"/>
          <p:cNvGraphicFramePr>
            <a:graphicFrameLocks noChangeAspect="1"/>
          </p:cNvGraphicFramePr>
          <p:nvPr/>
        </p:nvGraphicFramePr>
        <p:xfrm>
          <a:off x="1908175" y="5013325"/>
          <a:ext cx="68135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2" name="公式" r:id="rId5" imgW="6807200" imgH="1041400" progId="Equation.3">
                  <p:embed/>
                </p:oleObj>
              </mc:Choice>
              <mc:Fallback>
                <p:oleObj name="公式" r:id="rId5" imgW="6807200" imgH="1041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013325"/>
                        <a:ext cx="681355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04886" name="Object 22"/>
          <p:cNvGraphicFramePr>
            <a:graphicFrameLocks noChangeAspect="1"/>
          </p:cNvGraphicFramePr>
          <p:nvPr/>
        </p:nvGraphicFramePr>
        <p:xfrm>
          <a:off x="611188" y="3789363"/>
          <a:ext cx="765333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3" name="公式" r:id="rId7" imgW="7645400" imgH="1041400" progId="Equation.3">
                  <p:embed/>
                </p:oleObj>
              </mc:Choice>
              <mc:Fallback>
                <p:oleObj name="公式" r:id="rId7" imgW="7645400" imgH="1041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789363"/>
                        <a:ext cx="7653337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4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D16731EC-E92C-40A9-84F3-B667F84B585F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665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FCDD37CA-4030-4B21-A8DA-23600395F0F8}" type="slidenum">
              <a:rPr kumimoji="0" lang="en-US" altLang="zh-CN" sz="1400">
                <a:ea typeface="宋体" panose="02010600030101010101" pitchFamily="2" charset="-122"/>
              </a:rPr>
              <a:pPr/>
              <a:t>59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670425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/>
              <a:t>当</a:t>
            </a:r>
            <a:r>
              <a:rPr lang="en-US" altLang="zh-CN"/>
              <a:t>m=n</a:t>
            </a:r>
            <a:r>
              <a:rPr lang="zh-CN" altLang="en-US"/>
              <a:t>时有</a:t>
            </a: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>
              <a:latin typeface="黑体" panose="02010609060101010101" pitchFamily="49" charset="-122"/>
            </a:endParaRP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1.7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组合的解释</a:t>
            </a:r>
            <a:endParaRPr lang="zh-CN" altLang="en-US" dirty="0"/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6567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6568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6571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6572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6573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6574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6575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6576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6577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6578" name="Rectangle 16"/>
          <p:cNvSpPr>
            <a:spLocks noChangeArrowheads="1"/>
          </p:cNvSpPr>
          <p:nvPr/>
        </p:nvSpPr>
        <p:spPr bwMode="auto">
          <a:xfrm>
            <a:off x="3548063" y="31861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6579" name="Rectangle 17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6580" name="Rectangle 19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6581" name="Object 18"/>
          <p:cNvGraphicFramePr>
            <a:graphicFrameLocks noChangeAspect="1"/>
          </p:cNvGraphicFramePr>
          <p:nvPr/>
        </p:nvGraphicFramePr>
        <p:xfrm>
          <a:off x="1116013" y="2205038"/>
          <a:ext cx="5862637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2" name="公式" r:id="rId3" imgW="5854700" imgH="1092200" progId="Equation.3">
                  <p:embed/>
                </p:oleObj>
              </mc:Choice>
              <mc:Fallback>
                <p:oleObj name="公式" r:id="rId3" imgW="5854700" imgH="1092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05038"/>
                        <a:ext cx="5862637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79388" y="1074738"/>
            <a:ext cx="8382000" cy="1920875"/>
          </a:xfrm>
          <a:noFill/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sz="6000" b="1" i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</a:t>
            </a:r>
            <a:r>
              <a:rPr lang="en-US" altLang="zh-CN" sz="6000" b="1" i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6000" b="1" i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章</a:t>
            </a:r>
            <a:br>
              <a:rPr lang="zh-CN" altLang="en-US" sz="6000" b="1" i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6000" b="1" i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排列与组合</a:t>
            </a:r>
            <a:endParaRPr lang="zh-CN" altLang="en-US" sz="6000" b="1" i="1">
              <a:solidFill>
                <a:srgbClr val="008000"/>
              </a:solidFill>
            </a:endParaRPr>
          </a:p>
        </p:txBody>
      </p:sp>
      <p:sp>
        <p:nvSpPr>
          <p:cNvPr id="7171" name="Text Box 1056"/>
          <p:cNvSpPr txBox="1">
            <a:spLocks noChangeArrowheads="1"/>
          </p:cNvSpPr>
          <p:nvPr/>
        </p:nvSpPr>
        <p:spPr bwMode="auto">
          <a:xfrm>
            <a:off x="0" y="5013325"/>
            <a:ext cx="1258888" cy="1004888"/>
          </a:xfrm>
          <a:prstGeom prst="rect">
            <a:avLst/>
          </a:prstGeom>
          <a:solidFill>
            <a:srgbClr val="D9E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/>
          </a:p>
          <a:p>
            <a:pPr eaLnBrk="1" hangingPunct="1">
              <a:spcBef>
                <a:spcPct val="50000"/>
              </a:spcBef>
            </a:pPr>
            <a:endParaRPr lang="en-US" altLang="zh-CN"/>
          </a:p>
        </p:txBody>
      </p:sp>
      <p:pic>
        <p:nvPicPr>
          <p:cNvPr id="7172" name="Picture 5" descr="tb0[1]">
            <a:hlinkClick r:id="rId2" action="ppaction://hlinksldjump"/>
          </p:cNvPr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"/>
          <a:stretch>
            <a:fillRect/>
          </a:stretch>
        </p:blipFill>
        <p:spPr>
          <a:xfrm>
            <a:off x="14288" y="4984750"/>
            <a:ext cx="8909050" cy="1389063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D5E6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970642B1-FA07-4D84-9883-202CE912ADCF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706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44784D00-DAAA-4537-8EC8-B8E0ED6047E9}" type="slidenum">
              <a:rPr kumimoji="0" lang="en-US" altLang="zh-CN" sz="1400">
                <a:ea typeface="宋体" panose="02010600030101010101" pitchFamily="2" charset="-122"/>
              </a:rPr>
              <a:pPr/>
              <a:t>60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60350"/>
            <a:ext cx="7273925" cy="8826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1.7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组合的解释</a:t>
            </a:r>
          </a:p>
        </p:txBody>
      </p:sp>
      <p:sp>
        <p:nvSpPr>
          <p:cNvPr id="1045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772400" cy="5256212"/>
          </a:xfrm>
        </p:spPr>
        <p:txBody>
          <a:bodyPr/>
          <a:lstStyle/>
          <a:p>
            <a:pPr eaLnBrk="1" hangingPunct="1"/>
            <a:r>
              <a:rPr lang="zh-CN" altLang="en-US"/>
              <a:t>例 证明：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其中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/>
              <a:t>为非负整数。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证 </a:t>
            </a:r>
          </a:p>
        </p:txBody>
      </p:sp>
      <p:graphicFrame>
        <p:nvGraphicFramePr>
          <p:cNvPr id="70662" name="Object 4"/>
          <p:cNvGraphicFramePr>
            <a:graphicFrameLocks noChangeAspect="1"/>
          </p:cNvGraphicFramePr>
          <p:nvPr/>
        </p:nvGraphicFramePr>
        <p:xfrm>
          <a:off x="1763713" y="1844675"/>
          <a:ext cx="54006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5" name="公式" r:id="rId3" imgW="2565400" imgH="457200" progId="Equation.3">
                  <p:embed/>
                </p:oleObj>
              </mc:Choice>
              <mc:Fallback>
                <p:oleObj name="公式" r:id="rId3" imgW="2565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844675"/>
                        <a:ext cx="54006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0" y="26019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57094" name="Object 6"/>
          <p:cNvGraphicFramePr>
            <a:graphicFrameLocks noChangeAspect="1"/>
          </p:cNvGraphicFramePr>
          <p:nvPr/>
        </p:nvGraphicFramePr>
        <p:xfrm>
          <a:off x="1476375" y="3429000"/>
          <a:ext cx="5905500" cy="310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6" name="公式" r:id="rId5" imgW="3136900" imgH="1651000" progId="Equation.3">
                  <p:embed/>
                </p:oleObj>
              </mc:Choice>
              <mc:Fallback>
                <p:oleObj name="公式" r:id="rId5" imgW="3136900" imgH="165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429000"/>
                        <a:ext cx="5905500" cy="310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289BFE7D-0645-4E8C-9A9D-8C72F6DFA9AF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716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0E1E1C29-3578-4784-90E6-0A792FA3ABA7}" type="slidenum">
              <a:rPr kumimoji="0" lang="en-US" altLang="zh-CN" sz="1400">
                <a:ea typeface="宋体" panose="02010600030101010101" pitchFamily="2" charset="-122"/>
              </a:rPr>
              <a:pPr/>
              <a:t>61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670425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zh-CN">
                <a:latin typeface="黑体" panose="02010609060101010101" pitchFamily="49" charset="-122"/>
              </a:rPr>
              <a:t>1.16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zh-CN">
                <a:latin typeface="黑体" panose="02010609060101010101" pitchFamily="49" charset="-122"/>
              </a:rPr>
              <a:t>1.19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zh-CN">
                <a:latin typeface="黑体" panose="02010609060101010101" pitchFamily="49" charset="-122"/>
              </a:rPr>
              <a:t>1.20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zh-CN">
                <a:latin typeface="黑体" panose="02010609060101010101" pitchFamily="49" charset="-122"/>
              </a:rPr>
              <a:t>1.22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zh-CN">
                <a:latin typeface="黑体" panose="02010609060101010101" pitchFamily="49" charset="-122"/>
              </a:rPr>
              <a:t>1.27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endParaRPr lang="en-US" altLang="zh-CN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>
              <a:latin typeface="黑体" panose="02010609060101010101" pitchFamily="49" charset="-122"/>
            </a:endParaRP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endParaRPr lang="zh-CN" altLang="en-US"/>
          </a:p>
        </p:txBody>
      </p:sp>
      <p:sp>
        <p:nvSpPr>
          <p:cNvPr id="71686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87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88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89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90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91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92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93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94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95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96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97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98" name="Rectangle 16"/>
          <p:cNvSpPr>
            <a:spLocks noChangeArrowheads="1"/>
          </p:cNvSpPr>
          <p:nvPr/>
        </p:nvSpPr>
        <p:spPr bwMode="auto">
          <a:xfrm>
            <a:off x="3548063" y="31861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99" name="Rectangle 17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00" name="Rectangle 1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F675BE1F-49CA-4F57-A293-79E8940A46F5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727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43C17BDE-ED99-4ECB-B4EE-03F047450810}" type="slidenum">
              <a:rPr kumimoji="0" lang="en-US" altLang="zh-CN" sz="1400">
                <a:ea typeface="宋体" panose="02010600030101010101" pitchFamily="2" charset="-122"/>
              </a:rPr>
              <a:pPr/>
              <a:t>62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412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421688" cy="5256212"/>
          </a:xfrm>
        </p:spPr>
        <p:txBody>
          <a:bodyPr/>
          <a:lstStyle/>
          <a:p>
            <a:pPr marL="571500" indent="-571500" algn="just" eaLnBrk="1" hangingPunct="1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zh-CN" altLang="en-US" dirty="0">
                <a:latin typeface="黑体" panose="02010609060101010101" pitchFamily="49" charset="-122"/>
              </a:rPr>
              <a:t>例</a:t>
            </a:r>
            <a:r>
              <a:rPr lang="en-US" altLang="zh-CN" dirty="0">
                <a:latin typeface="黑体" panose="02010609060101010101" pitchFamily="49" charset="-122"/>
              </a:rPr>
              <a:t>1.41 7</a:t>
            </a:r>
            <a:r>
              <a:rPr lang="zh-CN" altLang="en-US" dirty="0">
                <a:latin typeface="黑体" panose="02010609060101010101" pitchFamily="49" charset="-122"/>
              </a:rPr>
              <a:t>位科学家从事一项机密研究，实验室装有</a:t>
            </a:r>
            <a:r>
              <a:rPr lang="zh-CN" altLang="en-US" dirty="0">
                <a:latin typeface="Times New Roman" panose="02020603050405020304" pitchFamily="18" charset="0"/>
              </a:rPr>
              <a:t>“</a:t>
            </a:r>
            <a:r>
              <a:rPr lang="zh-CN" altLang="en-US" dirty="0">
                <a:latin typeface="黑体" panose="02010609060101010101" pitchFamily="49" charset="-122"/>
              </a:rPr>
              <a:t>电子锁</a:t>
            </a:r>
            <a:r>
              <a:rPr lang="zh-CN" altLang="en-US" dirty="0">
                <a:latin typeface="Times New Roman" panose="02020603050405020304" pitchFamily="18" charset="0"/>
              </a:rPr>
              <a:t>”</a:t>
            </a:r>
            <a:r>
              <a:rPr lang="zh-CN" altLang="en-US" dirty="0">
                <a:latin typeface="黑体" panose="02010609060101010101" pitchFamily="49" charset="-122"/>
              </a:rPr>
              <a:t>，每位科学家都有一把打开</a:t>
            </a:r>
            <a:r>
              <a:rPr lang="zh-CN" altLang="en-US" dirty="0">
                <a:latin typeface="Times New Roman" panose="02020603050405020304" pitchFamily="18" charset="0"/>
              </a:rPr>
              <a:t>“</a:t>
            </a:r>
            <a:r>
              <a:rPr lang="zh-CN" altLang="en-US" dirty="0">
                <a:latin typeface="黑体" panose="02010609060101010101" pitchFamily="49" charset="-122"/>
              </a:rPr>
              <a:t>电子锁</a:t>
            </a:r>
            <a:r>
              <a:rPr lang="zh-CN" altLang="en-US" dirty="0">
                <a:latin typeface="Times New Roman" panose="02020603050405020304" pitchFamily="18" charset="0"/>
              </a:rPr>
              <a:t>”</a:t>
            </a:r>
            <a:r>
              <a:rPr lang="zh-CN" altLang="en-US" dirty="0">
                <a:latin typeface="黑体" panose="02010609060101010101" pitchFamily="49" charset="-122"/>
              </a:rPr>
              <a:t>的钥匙。为了安全起见，必须有</a:t>
            </a:r>
            <a:r>
              <a:rPr lang="en-US" altLang="zh-CN" dirty="0">
                <a:latin typeface="黑体" panose="02010609060101010101" pitchFamily="49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</a:rPr>
              <a:t>位到场方可打开</a:t>
            </a:r>
            <a:r>
              <a:rPr lang="zh-CN" altLang="en-US" dirty="0">
                <a:latin typeface="Times New Roman" panose="02020603050405020304" pitchFamily="18" charset="0"/>
              </a:rPr>
              <a:t>“</a:t>
            </a:r>
            <a:r>
              <a:rPr lang="zh-CN" altLang="en-US" dirty="0">
                <a:latin typeface="黑体" panose="02010609060101010101" pitchFamily="49" charset="-122"/>
              </a:rPr>
              <a:t>电子锁</a:t>
            </a:r>
            <a:r>
              <a:rPr lang="zh-CN" altLang="en-US" dirty="0">
                <a:latin typeface="Times New Roman" panose="02020603050405020304" pitchFamily="18" charset="0"/>
              </a:rPr>
              <a:t>”</a:t>
            </a:r>
            <a:r>
              <a:rPr lang="zh-CN" altLang="en-US" dirty="0">
                <a:latin typeface="黑体" panose="02010609060101010101" pitchFamily="49" charset="-122"/>
              </a:rPr>
              <a:t>。试问该</a:t>
            </a:r>
            <a:r>
              <a:rPr lang="zh-CN" altLang="en-US" dirty="0">
                <a:latin typeface="Times New Roman" panose="02020603050405020304" pitchFamily="18" charset="0"/>
              </a:rPr>
              <a:t>“</a:t>
            </a:r>
            <a:r>
              <a:rPr lang="zh-CN" altLang="en-US" dirty="0">
                <a:latin typeface="黑体" panose="02010609060101010101" pitchFamily="49" charset="-122"/>
              </a:rPr>
              <a:t>电子锁</a:t>
            </a:r>
            <a:r>
              <a:rPr lang="zh-CN" altLang="en-US" dirty="0">
                <a:latin typeface="Times New Roman" panose="02020603050405020304" pitchFamily="18" charset="0"/>
              </a:rPr>
              <a:t>”</a:t>
            </a:r>
            <a:r>
              <a:rPr lang="zh-CN" altLang="en-US" dirty="0">
                <a:latin typeface="黑体" panose="02010609060101010101" pitchFamily="49" charset="-122"/>
              </a:rPr>
              <a:t>必须具备多少特征？每位科学家的</a:t>
            </a:r>
            <a:r>
              <a:rPr lang="zh-CN" altLang="en-US" dirty="0">
                <a:latin typeface="Times New Roman" panose="02020603050405020304" pitchFamily="18" charset="0"/>
              </a:rPr>
              <a:t>“</a:t>
            </a:r>
            <a:r>
              <a:rPr lang="zh-CN" altLang="en-US" dirty="0">
                <a:latin typeface="黑体" panose="02010609060101010101" pitchFamily="49" charset="-122"/>
              </a:rPr>
              <a:t>钥匙</a:t>
            </a:r>
            <a:r>
              <a:rPr lang="zh-CN" altLang="en-US" dirty="0">
                <a:latin typeface="Times New Roman" panose="02020603050405020304" pitchFamily="18" charset="0"/>
              </a:rPr>
              <a:t>”</a:t>
            </a:r>
            <a:r>
              <a:rPr lang="zh-CN" altLang="en-US" dirty="0">
                <a:latin typeface="黑体" panose="02010609060101010101" pitchFamily="49" charset="-122"/>
              </a:rPr>
              <a:t> 应具有多少这些特征？</a:t>
            </a:r>
          </a:p>
          <a:p>
            <a:pPr marL="571500" indent="-571500" algn="just"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</a:rPr>
              <a:t>   解 因为任意三个人在一起，至少缺少一种特征，而且对于两个不同的三人组，必至少缺少两种特征，故电子锁至少应具备</a:t>
            </a:r>
          </a:p>
          <a:p>
            <a:pPr marL="571500" indent="-571500" algn="just" eaLnBrk="1" hangingPunct="1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endParaRPr lang="zh-CN" altLang="en-US" dirty="0">
              <a:latin typeface="黑体" panose="02010609060101010101" pitchFamily="49" charset="-122"/>
            </a:endParaRPr>
          </a:p>
          <a:p>
            <a:pPr marL="571500" indent="-571500" algn="just" eaLnBrk="1" hangingPunct="1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endParaRPr lang="zh-CN" altLang="en-US" dirty="0"/>
          </a:p>
          <a:p>
            <a:pPr marL="571500" indent="-571500" algn="just"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zh-CN" altLang="en-US" dirty="0"/>
              <a:t>     特征。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1.8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应用举例</a:t>
            </a:r>
            <a:endParaRPr lang="zh-CN" altLang="en-US" dirty="0"/>
          </a:p>
        </p:txBody>
      </p:sp>
      <p:sp>
        <p:nvSpPr>
          <p:cNvPr id="72710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11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12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13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14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15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16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17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18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19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20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21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22" name="Rectangle 16"/>
          <p:cNvSpPr>
            <a:spLocks noChangeArrowheads="1"/>
          </p:cNvSpPr>
          <p:nvPr/>
        </p:nvSpPr>
        <p:spPr bwMode="auto">
          <a:xfrm>
            <a:off x="3548063" y="31861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23" name="Rectangle 17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24" name="Rectangle 1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25" name="Rectangle 22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12053" name="Object 21"/>
          <p:cNvGraphicFramePr>
            <a:graphicFrameLocks noChangeAspect="1"/>
          </p:cNvGraphicFramePr>
          <p:nvPr/>
        </p:nvGraphicFramePr>
        <p:xfrm>
          <a:off x="2484438" y="4941888"/>
          <a:ext cx="34163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7" name="公式" r:id="rId3" imgW="3416300" imgH="876300" progId="Equation.3">
                  <p:embed/>
                </p:oleObj>
              </mc:Choice>
              <mc:Fallback>
                <p:oleObj name="公式" r:id="rId3" imgW="3416300" imgH="8763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941888"/>
                        <a:ext cx="341630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2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2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D51C1F55-346E-4646-9D17-1415080F751C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737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A14ACFA4-1DBA-47C9-B0C3-170703B8740E}" type="slidenum">
              <a:rPr kumimoji="0" lang="en-US" altLang="zh-CN" sz="1400">
                <a:ea typeface="宋体" panose="02010600030101010101" pitchFamily="2" charset="-122"/>
              </a:rPr>
              <a:pPr/>
              <a:t>63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670425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/>
              <a:t>对于任一位科学家，其余</a:t>
            </a:r>
            <a:r>
              <a:rPr lang="en-US" altLang="zh-CN"/>
              <a:t>6</a:t>
            </a:r>
            <a:r>
              <a:rPr lang="zh-CN" altLang="en-US"/>
              <a:t>个人中任意三个人在场，至少缺少一个他所具有的特征而无法打开大门，且对于两个不同三人组，必至少缺少两种特征，所以每个人的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/>
              <a:t>钥匙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/>
              <a:t> 至少应有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/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/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/>
              <a:t>     种特征。</a:t>
            </a: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>
              <a:latin typeface="黑体" panose="02010609060101010101" pitchFamily="49" charset="-122"/>
            </a:endParaRP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1.8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应用举例</a:t>
            </a:r>
          </a:p>
        </p:txBody>
      </p:sp>
      <p:sp>
        <p:nvSpPr>
          <p:cNvPr id="73734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35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36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37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38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39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40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41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42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43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44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45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46" name="Rectangle 16"/>
          <p:cNvSpPr>
            <a:spLocks noChangeArrowheads="1"/>
          </p:cNvSpPr>
          <p:nvPr/>
        </p:nvSpPr>
        <p:spPr bwMode="auto">
          <a:xfrm>
            <a:off x="3548063" y="31861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47" name="Rectangle 17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48" name="Rectangle 1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49" name="Rectangle 2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3750" name="Object 19"/>
          <p:cNvGraphicFramePr>
            <a:graphicFrameLocks noChangeAspect="1"/>
          </p:cNvGraphicFramePr>
          <p:nvPr/>
        </p:nvGraphicFramePr>
        <p:xfrm>
          <a:off x="1928813" y="3478213"/>
          <a:ext cx="3395662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1" name="公式" r:id="rId3" imgW="3403600" imgH="876300" progId="Equation.3">
                  <p:embed/>
                </p:oleObj>
              </mc:Choice>
              <mc:Fallback>
                <p:oleObj name="公式" r:id="rId3" imgW="3403600" imgH="8763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3478213"/>
                        <a:ext cx="3395662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F4EEE6A0-7C93-415B-8C5A-D48581B5A7D7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798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EEBAE41C-8DD2-4C30-AB67-D06F3BFBCE2B}" type="slidenum">
              <a:rPr kumimoji="0" lang="en-US" altLang="zh-CN" sz="1400">
                <a:ea typeface="宋体" panose="02010600030101010101" pitchFamily="2" charset="-122"/>
              </a:rPr>
              <a:pPr/>
              <a:t>64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425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421688" cy="4670425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 dirty="0">
                <a:latin typeface="黑体" panose="02010609060101010101" pitchFamily="49" charset="-122"/>
              </a:rPr>
              <a:t>例</a:t>
            </a:r>
            <a:r>
              <a:rPr lang="en-US" altLang="zh-CN" dirty="0">
                <a:latin typeface="黑体" panose="02010609060101010101" pitchFamily="49" charset="-122"/>
              </a:rPr>
              <a:t>1.44</a:t>
            </a:r>
            <a:r>
              <a:rPr lang="zh-CN" altLang="en-US" dirty="0">
                <a:latin typeface="黑体" panose="02010609060101010101" pitchFamily="49" charset="-122"/>
              </a:rPr>
              <a:t>从</a:t>
            </a:r>
            <a:r>
              <a:rPr lang="en-US" altLang="zh-CN" dirty="0">
                <a:latin typeface="黑体" panose="02010609060101010101" pitchFamily="49" charset="-122"/>
              </a:rPr>
              <a:t>(0,0)</a:t>
            </a:r>
            <a:r>
              <a:rPr lang="zh-CN" altLang="en-US" dirty="0">
                <a:latin typeface="黑体" panose="02010609060101010101" pitchFamily="49" charset="-122"/>
              </a:rPr>
              <a:t>点到达</a:t>
            </a:r>
            <a:r>
              <a:rPr lang="en-US" altLang="zh-CN" dirty="0">
                <a:latin typeface="黑体" panose="02010609060101010101" pitchFamily="49" charset="-122"/>
              </a:rPr>
              <a:t>(</a:t>
            </a:r>
            <a:r>
              <a:rPr lang="en-US" altLang="zh-CN" dirty="0" err="1">
                <a:latin typeface="黑体" panose="02010609060101010101" pitchFamily="49" charset="-122"/>
              </a:rPr>
              <a:t>m,n</a:t>
            </a:r>
            <a:r>
              <a:rPr lang="en-US" altLang="zh-CN" dirty="0">
                <a:latin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</a:rPr>
              <a:t>点</a:t>
            </a:r>
            <a:r>
              <a:rPr lang="en-US" altLang="zh-CN" dirty="0">
                <a:latin typeface="黑体" panose="02010609060101010101" pitchFamily="49" charset="-122"/>
              </a:rPr>
              <a:t>(m&lt;n)</a:t>
            </a:r>
            <a:r>
              <a:rPr lang="zh-CN" altLang="en-US" dirty="0">
                <a:latin typeface="黑体" panose="02010609060101010101" pitchFamily="49" charset="-122"/>
              </a:rPr>
              <a:t>，要求中间所经过的每一个格子点</a:t>
            </a:r>
            <a:r>
              <a:rPr lang="en-US" altLang="zh-CN" dirty="0">
                <a:latin typeface="黑体" panose="02010609060101010101" pitchFamily="49" charset="-122"/>
              </a:rPr>
              <a:t>(</a:t>
            </a:r>
            <a:r>
              <a:rPr lang="en-US" altLang="zh-CN" dirty="0" err="1">
                <a:latin typeface="黑体" panose="02010609060101010101" pitchFamily="49" charset="-122"/>
              </a:rPr>
              <a:t>a,b</a:t>
            </a:r>
            <a:r>
              <a:rPr lang="en-US" altLang="zh-CN" dirty="0">
                <a:latin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</a:rPr>
              <a:t>恒满足</a:t>
            </a:r>
            <a:r>
              <a:rPr lang="en-US" altLang="zh-CN" dirty="0">
                <a:latin typeface="黑体" panose="02010609060101010101" pitchFamily="49" charset="-122"/>
              </a:rPr>
              <a:t>b&gt;a</a:t>
            </a:r>
            <a:r>
              <a:rPr lang="zh-CN" altLang="en-US" dirty="0">
                <a:latin typeface="黑体" panose="02010609060101010101" pitchFamily="49" charset="-122"/>
              </a:rPr>
              <a:t>，问有多少条路径？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 dirty="0"/>
              <a:t>解 </a:t>
            </a:r>
            <a:r>
              <a:rPr lang="zh-CN" altLang="en-US" dirty="0">
                <a:latin typeface="黑体" panose="02010609060101010101" pitchFamily="49" charset="-122"/>
              </a:rPr>
              <a:t>路径的第一步必然是从</a:t>
            </a:r>
            <a:r>
              <a:rPr lang="en-US" altLang="zh-CN" dirty="0">
                <a:latin typeface="黑体" panose="02010609060101010101" pitchFamily="49" charset="-122"/>
              </a:rPr>
              <a:t>(0,0)</a:t>
            </a:r>
            <a:r>
              <a:rPr lang="zh-CN" altLang="en-US" dirty="0">
                <a:latin typeface="黑体" panose="02010609060101010101" pitchFamily="49" charset="-122"/>
              </a:rPr>
              <a:t>点到达</a:t>
            </a:r>
            <a:r>
              <a:rPr lang="en-US" altLang="zh-CN" dirty="0">
                <a:latin typeface="黑体" panose="02010609060101010101" pitchFamily="49" charset="-122"/>
              </a:rPr>
              <a:t>(0,1)</a:t>
            </a:r>
            <a:r>
              <a:rPr lang="zh-CN" altLang="en-US" dirty="0">
                <a:latin typeface="黑体" panose="02010609060101010101" pitchFamily="49" charset="-122"/>
              </a:rPr>
              <a:t>点，问题等价于求从</a:t>
            </a:r>
            <a:r>
              <a:rPr lang="en-US" altLang="zh-CN" dirty="0">
                <a:latin typeface="黑体" panose="02010609060101010101" pitchFamily="49" charset="-122"/>
              </a:rPr>
              <a:t>(0,1)</a:t>
            </a:r>
            <a:r>
              <a:rPr lang="zh-CN" altLang="en-US" dirty="0">
                <a:latin typeface="黑体" panose="02010609060101010101" pitchFamily="49" charset="-122"/>
              </a:rPr>
              <a:t>点到达</a:t>
            </a:r>
            <a:r>
              <a:rPr lang="en-US" altLang="zh-CN" dirty="0">
                <a:latin typeface="黑体" panose="02010609060101010101" pitchFamily="49" charset="-122"/>
              </a:rPr>
              <a:t>(</a:t>
            </a:r>
            <a:r>
              <a:rPr lang="en-US" altLang="zh-CN" dirty="0" err="1">
                <a:latin typeface="黑体" panose="02010609060101010101" pitchFamily="49" charset="-122"/>
              </a:rPr>
              <a:t>m,n</a:t>
            </a:r>
            <a:r>
              <a:rPr lang="en-US" altLang="zh-CN" dirty="0">
                <a:latin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</a:rPr>
              <a:t>的满足条件的路径数。所求路径数为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 dirty="0">
              <a:latin typeface="黑体" panose="02010609060101010101" pitchFamily="49" charset="-122"/>
            </a:endParaRP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1.8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应用举例</a:t>
            </a:r>
          </a:p>
        </p:txBody>
      </p:sp>
      <p:sp>
        <p:nvSpPr>
          <p:cNvPr id="79878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9879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9880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9881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9882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9883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9884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9885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9886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9887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9888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9889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9890" name="Rectangle 16"/>
          <p:cNvSpPr>
            <a:spLocks noChangeArrowheads="1"/>
          </p:cNvSpPr>
          <p:nvPr/>
        </p:nvSpPr>
        <p:spPr bwMode="auto">
          <a:xfrm>
            <a:off x="3548063" y="31861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9891" name="Rectangle 17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9892" name="Rectangle 1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9893" name="Rectangle 46"/>
          <p:cNvSpPr>
            <a:spLocks noChangeArrowheads="1"/>
          </p:cNvSpPr>
          <p:nvPr/>
        </p:nvSpPr>
        <p:spPr bwMode="auto">
          <a:xfrm>
            <a:off x="0" y="29860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25389" name="Object 45"/>
          <p:cNvGraphicFramePr>
            <a:graphicFrameLocks noChangeAspect="1"/>
          </p:cNvGraphicFramePr>
          <p:nvPr/>
        </p:nvGraphicFramePr>
        <p:xfrm>
          <a:off x="971550" y="5229225"/>
          <a:ext cx="75517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6" name="公式" r:id="rId3" imgW="7543800" imgH="952500" progId="Equation.3">
                  <p:embed/>
                </p:oleObj>
              </mc:Choice>
              <mc:Fallback>
                <p:oleObj name="公式" r:id="rId3" imgW="7543800" imgH="9525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229225"/>
                        <a:ext cx="755173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5391" name="Object 47"/>
          <p:cNvGraphicFramePr>
            <a:graphicFrameLocks noChangeAspect="1"/>
          </p:cNvGraphicFramePr>
          <p:nvPr/>
        </p:nvGraphicFramePr>
        <p:xfrm>
          <a:off x="1258888" y="4005263"/>
          <a:ext cx="3916362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7" name="公式" r:id="rId5" imgW="3911600" imgH="1041400" progId="Equation.3">
                  <p:embed/>
                </p:oleObj>
              </mc:Choice>
              <mc:Fallback>
                <p:oleObj name="公式" r:id="rId5" imgW="3911600" imgH="10414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005263"/>
                        <a:ext cx="3916362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C6CFA47E-ADF4-4D14-9562-5E9AFBAEF8C7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808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A0743728-BD3B-4F5B-AA6A-3137304F4E11}" type="slidenum">
              <a:rPr kumimoji="0" lang="en-US" altLang="zh-CN" sz="1400">
                <a:ea typeface="宋体" panose="02010600030101010101" pitchFamily="2" charset="-122"/>
              </a:rPr>
              <a:pPr/>
              <a:t>65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501775"/>
            <a:ext cx="8421688" cy="4670425"/>
          </a:xfrm>
        </p:spPr>
        <p:txBody>
          <a:bodyPr/>
          <a:lstStyle/>
          <a:p>
            <a:pPr marL="0" indent="0" algn="just" eaLnBrk="1" hangingPunct="1">
              <a:buSzTx/>
              <a:buNone/>
            </a:pPr>
            <a:r>
              <a:rPr lang="en-US" altLang="zh-CN" dirty="0">
                <a:latin typeface="黑体" panose="02010609060101010101" pitchFamily="49" charset="-122"/>
              </a:rPr>
              <a:t> </a:t>
            </a:r>
            <a:endParaRPr lang="zh-CN" altLang="zh-CN" dirty="0">
              <a:latin typeface="黑体" panose="02010609060101010101" pitchFamily="49" charset="-122"/>
            </a:endParaRP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1.8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应用举例</a:t>
            </a:r>
          </a:p>
        </p:txBody>
      </p:sp>
      <p:sp>
        <p:nvSpPr>
          <p:cNvPr id="80902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3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4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5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6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7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8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9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10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11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12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13" name="Rectangle 16"/>
          <p:cNvSpPr>
            <a:spLocks noChangeArrowheads="1"/>
          </p:cNvSpPr>
          <p:nvPr/>
        </p:nvSpPr>
        <p:spPr bwMode="auto">
          <a:xfrm>
            <a:off x="3548063" y="31861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14" name="Rectangle 1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0915" name="Group 64"/>
          <p:cNvGrpSpPr>
            <a:grpSpLocks/>
          </p:cNvGrpSpPr>
          <p:nvPr/>
        </p:nvGrpSpPr>
        <p:grpSpPr bwMode="auto">
          <a:xfrm>
            <a:off x="1547813" y="2276475"/>
            <a:ext cx="4679950" cy="3160713"/>
            <a:chOff x="975" y="1434"/>
            <a:chExt cx="2948" cy="1991"/>
          </a:xfrm>
        </p:grpSpPr>
        <p:sp>
          <p:nvSpPr>
            <p:cNvPr id="80916" name="Text Box 40"/>
            <p:cNvSpPr txBox="1">
              <a:spLocks noChangeArrowheads="1"/>
            </p:cNvSpPr>
            <p:nvPr/>
          </p:nvSpPr>
          <p:spPr bwMode="auto">
            <a:xfrm>
              <a:off x="1020" y="3067"/>
              <a:ext cx="728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(0,0)</a:t>
              </a:r>
            </a:p>
          </p:txBody>
        </p:sp>
        <p:sp>
          <p:nvSpPr>
            <p:cNvPr id="80917" name="Text Box 41"/>
            <p:cNvSpPr txBox="1">
              <a:spLocks noChangeArrowheads="1"/>
            </p:cNvSpPr>
            <p:nvPr/>
          </p:nvSpPr>
          <p:spPr bwMode="auto">
            <a:xfrm>
              <a:off x="1791" y="3158"/>
              <a:ext cx="545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(1,0)</a:t>
              </a:r>
            </a:p>
          </p:txBody>
        </p:sp>
        <p:sp>
          <p:nvSpPr>
            <p:cNvPr id="80918" name="Text Box 42"/>
            <p:cNvSpPr txBox="1">
              <a:spLocks noChangeArrowheads="1"/>
            </p:cNvSpPr>
            <p:nvPr/>
          </p:nvSpPr>
          <p:spPr bwMode="auto">
            <a:xfrm>
              <a:off x="975" y="2614"/>
              <a:ext cx="610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(0,1)</a:t>
              </a:r>
            </a:p>
          </p:txBody>
        </p:sp>
        <p:sp>
          <p:nvSpPr>
            <p:cNvPr id="80919" name="Text Box 43"/>
            <p:cNvSpPr txBox="1">
              <a:spLocks noChangeArrowheads="1"/>
            </p:cNvSpPr>
            <p:nvPr/>
          </p:nvSpPr>
          <p:spPr bwMode="auto">
            <a:xfrm>
              <a:off x="3198" y="1979"/>
              <a:ext cx="544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y=x</a:t>
              </a:r>
            </a:p>
          </p:txBody>
        </p:sp>
        <p:sp>
          <p:nvSpPr>
            <p:cNvPr id="80920" name="Text Box 51"/>
            <p:cNvSpPr txBox="1">
              <a:spLocks noChangeArrowheads="1"/>
            </p:cNvSpPr>
            <p:nvPr/>
          </p:nvSpPr>
          <p:spPr bwMode="auto">
            <a:xfrm>
              <a:off x="3152" y="1434"/>
              <a:ext cx="45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Dotum" pitchFamily="34" charset="-127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(m,n)</a:t>
              </a:r>
            </a:p>
          </p:txBody>
        </p:sp>
        <p:grpSp>
          <p:nvGrpSpPr>
            <p:cNvPr id="80921" name="Group 63"/>
            <p:cNvGrpSpPr>
              <a:grpSpLocks/>
            </p:cNvGrpSpPr>
            <p:nvPr/>
          </p:nvGrpSpPr>
          <p:grpSpPr bwMode="auto">
            <a:xfrm>
              <a:off x="1474" y="1480"/>
              <a:ext cx="2449" cy="1667"/>
              <a:chOff x="1474" y="2069"/>
              <a:chExt cx="2449" cy="1667"/>
            </a:xfrm>
          </p:grpSpPr>
          <p:grpSp>
            <p:nvGrpSpPr>
              <p:cNvPr id="80922" name="Group 61"/>
              <p:cNvGrpSpPr>
                <a:grpSpLocks/>
              </p:cNvGrpSpPr>
              <p:nvPr/>
            </p:nvGrpSpPr>
            <p:grpSpPr bwMode="auto">
              <a:xfrm>
                <a:off x="1474" y="2069"/>
                <a:ext cx="2449" cy="1667"/>
                <a:chOff x="1429" y="1392"/>
                <a:chExt cx="2449" cy="1667"/>
              </a:xfrm>
            </p:grpSpPr>
            <p:sp>
              <p:nvSpPr>
                <p:cNvPr id="80924" name="Line 24"/>
                <p:cNvSpPr>
                  <a:spLocks noChangeShapeType="1"/>
                </p:cNvSpPr>
                <p:nvPr/>
              </p:nvSpPr>
              <p:spPr bwMode="auto">
                <a:xfrm>
                  <a:off x="1471" y="2686"/>
                  <a:ext cx="101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25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1987" y="2339"/>
                  <a:ext cx="0" cy="69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80926" name="Group 60"/>
                <p:cNvGrpSpPr>
                  <a:grpSpLocks/>
                </p:cNvGrpSpPr>
                <p:nvPr/>
              </p:nvGrpSpPr>
              <p:grpSpPr bwMode="auto">
                <a:xfrm>
                  <a:off x="1429" y="1392"/>
                  <a:ext cx="2449" cy="1667"/>
                  <a:chOff x="1429" y="1392"/>
                  <a:chExt cx="2449" cy="1667"/>
                </a:xfrm>
              </p:grpSpPr>
              <p:sp>
                <p:nvSpPr>
                  <p:cNvPr id="80927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2475" y="2059"/>
                    <a:ext cx="405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928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2833" y="2045"/>
                    <a:ext cx="67" cy="6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grpSp>
                <p:nvGrpSpPr>
                  <p:cNvPr id="80929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1429" y="1392"/>
                    <a:ext cx="2449" cy="1667"/>
                    <a:chOff x="1429" y="1392"/>
                    <a:chExt cx="2449" cy="1667"/>
                  </a:xfrm>
                </p:grpSpPr>
                <p:sp>
                  <p:nvSpPr>
                    <p:cNvPr id="80930" name="Line 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72" y="1592"/>
                      <a:ext cx="0" cy="48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0931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72" y="1592"/>
                      <a:ext cx="305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0932" name="Line 3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60" y="2085"/>
                      <a:ext cx="0" cy="25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80933" name="Group 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29" y="1392"/>
                      <a:ext cx="2449" cy="1667"/>
                      <a:chOff x="1429" y="1392"/>
                      <a:chExt cx="2449" cy="1667"/>
                    </a:xfrm>
                  </p:grpSpPr>
                  <p:sp>
                    <p:nvSpPr>
                      <p:cNvPr id="80934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475" y="2059"/>
                        <a:ext cx="0" cy="62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80935" name="Group 5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29" y="1392"/>
                        <a:ext cx="2449" cy="1667"/>
                        <a:chOff x="1429" y="1392"/>
                        <a:chExt cx="2449" cy="1667"/>
                      </a:xfrm>
                    </p:grpSpPr>
                    <p:sp>
                      <p:nvSpPr>
                        <p:cNvPr id="80936" name="Line 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471" y="1618"/>
                          <a:ext cx="2062" cy="1414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80937" name="Group 5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429" y="1392"/>
                          <a:ext cx="2449" cy="1667"/>
                          <a:chOff x="1429" y="1392"/>
                          <a:chExt cx="2449" cy="1667"/>
                        </a:xfrm>
                      </p:grpSpPr>
                      <p:sp>
                        <p:nvSpPr>
                          <p:cNvPr id="80938" name="Oval 3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947" y="2645"/>
                            <a:ext cx="67" cy="67"/>
                          </a:xfrm>
                          <a:prstGeom prst="ellipse">
                            <a:avLst/>
                          </a:prstGeom>
                          <a:solidFill>
                            <a:srgbClr val="000000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>
                            <a:lvl1pPr>
                              <a:defRPr kumimoji="1"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Dotum" pitchFamily="34" charset="-127"/>
                              </a:defRPr>
                            </a:lvl1pPr>
                            <a:lvl2pPr marL="742950" indent="-285750">
                              <a:defRPr kumimoji="1"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Dotum" pitchFamily="34" charset="-127"/>
                              </a:defRPr>
                            </a:lvl2pPr>
                            <a:lvl3pPr marL="1143000" indent="-228600">
                              <a:defRPr kumimoji="1"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Dotum" pitchFamily="34" charset="-127"/>
                              </a:defRPr>
                            </a:lvl3pPr>
                            <a:lvl4pPr marL="1600200" indent="-228600">
                              <a:defRPr kumimoji="1"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Dotum" pitchFamily="34" charset="-127"/>
                              </a:defRPr>
                            </a:lvl4pPr>
                            <a:lvl5pPr marL="2057400" indent="-228600">
                              <a:defRPr kumimoji="1"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Dotum" pitchFamily="34" charset="-127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Dotum" pitchFamily="34" charset="-127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Dotum" pitchFamily="34" charset="-127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Dotum" pitchFamily="34" charset="-127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Dotum" pitchFamily="34" charset="-127"/>
                              </a:defRPr>
                            </a:lvl9pPr>
                          </a:lstStyle>
                          <a:p>
                            <a:pPr eaLnBrk="1" hangingPunct="1"/>
                            <a:endParaRPr lang="zh-CN" altLang="en-US"/>
                          </a:p>
                        </p:txBody>
                      </p:sp>
                      <p:sp>
                        <p:nvSpPr>
                          <p:cNvPr id="80939" name="Oval 3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947" y="2992"/>
                            <a:ext cx="67" cy="67"/>
                          </a:xfrm>
                          <a:prstGeom prst="ellipse">
                            <a:avLst/>
                          </a:prstGeom>
                          <a:solidFill>
                            <a:srgbClr val="000000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>
                            <a:lvl1pPr>
                              <a:defRPr kumimoji="1"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Dotum" pitchFamily="34" charset="-127"/>
                              </a:defRPr>
                            </a:lvl1pPr>
                            <a:lvl2pPr marL="742950" indent="-285750">
                              <a:defRPr kumimoji="1"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Dotum" pitchFamily="34" charset="-127"/>
                              </a:defRPr>
                            </a:lvl2pPr>
                            <a:lvl3pPr marL="1143000" indent="-228600">
                              <a:defRPr kumimoji="1"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Dotum" pitchFamily="34" charset="-127"/>
                              </a:defRPr>
                            </a:lvl3pPr>
                            <a:lvl4pPr marL="1600200" indent="-228600">
                              <a:defRPr kumimoji="1"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Dotum" pitchFamily="34" charset="-127"/>
                              </a:defRPr>
                            </a:lvl4pPr>
                            <a:lvl5pPr marL="2057400" indent="-228600">
                              <a:defRPr kumimoji="1"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Dotum" pitchFamily="34" charset="-127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Dotum" pitchFamily="34" charset="-127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Dotum" pitchFamily="34" charset="-127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Dotum" pitchFamily="34" charset="-127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Dotum" pitchFamily="34" charset="-127"/>
                              </a:defRPr>
                            </a:lvl9pPr>
                          </a:lstStyle>
                          <a:p>
                            <a:pPr eaLnBrk="1" hangingPunct="1"/>
                            <a:endParaRPr lang="zh-CN" altLang="en-US"/>
                          </a:p>
                        </p:txBody>
                      </p:sp>
                      <p:sp>
                        <p:nvSpPr>
                          <p:cNvPr id="80940" name="Line 3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987" y="2339"/>
                            <a:ext cx="885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prstDash val="sysDot"/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80941" name="Group 5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429" y="1392"/>
                            <a:ext cx="2449" cy="1654"/>
                            <a:chOff x="1429" y="1392"/>
                            <a:chExt cx="2449" cy="1654"/>
                          </a:xfrm>
                        </p:grpSpPr>
                        <p:sp>
                          <p:nvSpPr>
                            <p:cNvPr id="80942" name="Oval 36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52" y="1570"/>
                              <a:ext cx="67" cy="67"/>
                            </a:xfrm>
                            <a:prstGeom prst="ellipse">
                              <a:avLst/>
                            </a:prstGeom>
                            <a:solidFill>
                              <a:srgbClr val="000000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>
                              <a:lvl1pPr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Dotum" pitchFamily="34" charset="-127"/>
                                </a:defRPr>
                              </a:lvl1pPr>
                              <a:lvl2pPr marL="742950" indent="-285750"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Dotum" pitchFamily="34" charset="-127"/>
                                </a:defRPr>
                              </a:lvl2pPr>
                              <a:lvl3pPr marL="1143000" indent="-228600"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Dotum" pitchFamily="34" charset="-127"/>
                                </a:defRPr>
                              </a:lvl3pPr>
                              <a:lvl4pPr marL="1600200" indent="-228600"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Dotum" pitchFamily="34" charset="-127"/>
                                </a:defRPr>
                              </a:lvl4pPr>
                              <a:lvl5pPr marL="2057400" indent="-228600"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Dotum" pitchFamily="34" charset="-127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Dotum" pitchFamily="34" charset="-127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Dotum" pitchFamily="34" charset="-127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Dotum" pitchFamily="34" charset="-127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Dotum" pitchFamily="34" charset="-127"/>
                                </a:defRPr>
                              </a:lvl9pPr>
                            </a:lstStyle>
                            <a:p>
                              <a:pPr eaLnBrk="1" hangingPunct="1"/>
                              <a:endParaRPr lang="zh-CN" altLang="en-US"/>
                            </a:p>
                          </p:txBody>
                        </p:sp>
                        <p:grpSp>
                          <p:nvGrpSpPr>
                            <p:cNvPr id="80943" name="Group 5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429" y="1392"/>
                              <a:ext cx="2449" cy="1654"/>
                              <a:chOff x="1429" y="1392"/>
                              <a:chExt cx="2449" cy="1654"/>
                            </a:xfrm>
                          </p:grpSpPr>
                          <p:grpSp>
                            <p:nvGrpSpPr>
                              <p:cNvPr id="80944" name="Group 5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471" y="1392"/>
                                <a:ext cx="2407" cy="1654"/>
                                <a:chOff x="1471" y="1392"/>
                                <a:chExt cx="2407" cy="1654"/>
                              </a:xfrm>
                            </p:grpSpPr>
                            <p:sp>
                              <p:nvSpPr>
                                <p:cNvPr id="80946" name="Line 22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 flipV="1">
                                  <a:off x="1471" y="3046"/>
                                  <a:ext cx="2407" cy="0"/>
                                </a:xfrm>
                                <a:prstGeom prst="line">
                                  <a:avLst/>
                                </a:prstGeom>
                                <a:noFill/>
                                <a:ln w="2857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 type="triangle" w="med" len="med"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80947" name="Line 23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1471" y="1392"/>
                                  <a:ext cx="0" cy="1640"/>
                                </a:xfrm>
                                <a:prstGeom prst="line">
                                  <a:avLst/>
                                </a:prstGeom>
                                <a:noFill/>
                                <a:ln w="28575">
                                  <a:solidFill>
                                    <a:srgbClr val="000000"/>
                                  </a:solidFill>
                                  <a:round/>
                                  <a:headEnd type="triangle" w="med" len="med"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</p:grpSp>
                          <p:sp>
                            <p:nvSpPr>
                              <p:cNvPr id="80945" name="Oval 52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429" y="2659"/>
                                <a:ext cx="67" cy="67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Dotum" pitchFamily="34" charset="-127"/>
                                  </a:defRPr>
                                </a:lvl1pPr>
                                <a:lvl2pPr marL="742950" indent="-285750"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Dotum" pitchFamily="34" charset="-127"/>
                                  </a:defRPr>
                                </a:lvl2pPr>
                                <a:lvl3pPr marL="1143000" indent="-228600"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Dotum" pitchFamily="34" charset="-127"/>
                                  </a:defRPr>
                                </a:lvl3pPr>
                                <a:lvl4pPr marL="1600200" indent="-228600"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Dotum" pitchFamily="34" charset="-127"/>
                                  </a:defRPr>
                                </a:lvl4pPr>
                                <a:lvl5pPr marL="2057400" indent="-228600"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Dotum" pitchFamily="34" charset="-127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Dotum" pitchFamily="34" charset="-127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Dotum" pitchFamily="34" charset="-127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Dotum" pitchFamily="34" charset="-127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Dotum" pitchFamily="34" charset="-127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</p:grpSp>
          <p:sp>
            <p:nvSpPr>
              <p:cNvPr id="80923" name="Oval 62"/>
              <p:cNvSpPr>
                <a:spLocks noChangeArrowheads="1"/>
              </p:cNvSpPr>
              <p:nvPr/>
            </p:nvSpPr>
            <p:spPr bwMode="auto">
              <a:xfrm>
                <a:off x="2482" y="2985"/>
                <a:ext cx="67" cy="6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Dotum" pitchFamily="34" charset="-127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746D7715-7C45-4268-BF57-EB55FCF8EE89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819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0E2493A6-621E-4D52-8CA0-DB7379990DF3}" type="slidenum">
              <a:rPr kumimoji="0" lang="en-US" altLang="zh-CN" sz="1400">
                <a:ea typeface="宋体" panose="02010600030101010101" pitchFamily="2" charset="-122"/>
              </a:rPr>
              <a:pPr/>
              <a:t>66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426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670425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 dirty="0">
                <a:latin typeface="黑体" panose="02010609060101010101" pitchFamily="49" charset="-122"/>
              </a:rPr>
              <a:t>例</a:t>
            </a:r>
            <a:r>
              <a:rPr lang="en-US" altLang="zh-CN" dirty="0">
                <a:latin typeface="黑体" panose="02010609060101010101" pitchFamily="49" charset="-122"/>
              </a:rPr>
              <a:t>1.45 </a:t>
            </a:r>
            <a:r>
              <a:rPr lang="zh-CN" altLang="en-US" dirty="0">
                <a:latin typeface="黑体" panose="02010609060101010101" pitchFamily="49" charset="-122"/>
              </a:rPr>
              <a:t>一场音乐会的票价为</a:t>
            </a:r>
            <a:r>
              <a:rPr lang="en-US" altLang="zh-CN" dirty="0">
                <a:latin typeface="黑体" panose="02010609060101010101" pitchFamily="49" charset="-122"/>
              </a:rPr>
              <a:t>50</a:t>
            </a:r>
            <a:r>
              <a:rPr lang="zh-CN" altLang="en-US" dirty="0">
                <a:latin typeface="黑体" panose="02010609060101010101" pitchFamily="49" charset="-122"/>
              </a:rPr>
              <a:t>元一张，排队买票的顾客中有</a:t>
            </a:r>
            <a:r>
              <a:rPr lang="en-US" altLang="zh-CN" dirty="0">
                <a:latin typeface="黑体" panose="02010609060101010101" pitchFamily="49" charset="-122"/>
              </a:rPr>
              <a:t>m</a:t>
            </a:r>
            <a:r>
              <a:rPr lang="zh-CN" altLang="en-US" dirty="0">
                <a:latin typeface="黑体" panose="02010609060101010101" pitchFamily="49" charset="-122"/>
              </a:rPr>
              <a:t>位持有</a:t>
            </a:r>
            <a:r>
              <a:rPr lang="en-US" altLang="zh-CN" dirty="0">
                <a:latin typeface="黑体" panose="02010609060101010101" pitchFamily="49" charset="-122"/>
              </a:rPr>
              <a:t>50</a:t>
            </a:r>
            <a:r>
              <a:rPr lang="zh-CN" altLang="en-US" dirty="0">
                <a:latin typeface="黑体" panose="02010609060101010101" pitchFamily="49" charset="-122"/>
              </a:rPr>
              <a:t>元的钞票，</a:t>
            </a:r>
            <a:r>
              <a:rPr lang="en-US" altLang="zh-CN" dirty="0">
                <a:latin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</a:rPr>
              <a:t>位持有</a:t>
            </a:r>
            <a:r>
              <a:rPr lang="en-US" altLang="zh-CN" dirty="0">
                <a:latin typeface="黑体" panose="02010609060101010101" pitchFamily="49" charset="-122"/>
              </a:rPr>
              <a:t>100</a:t>
            </a:r>
            <a:r>
              <a:rPr lang="zh-CN" altLang="en-US" dirty="0">
                <a:latin typeface="黑体" panose="02010609060101010101" pitchFamily="49" charset="-122"/>
              </a:rPr>
              <a:t>元的钞票。售票处没有准备</a:t>
            </a:r>
            <a:r>
              <a:rPr lang="en-US" altLang="zh-CN" dirty="0">
                <a:latin typeface="黑体" panose="02010609060101010101" pitchFamily="49" charset="-122"/>
              </a:rPr>
              <a:t>50</a:t>
            </a:r>
            <a:r>
              <a:rPr lang="zh-CN" altLang="en-US" dirty="0">
                <a:latin typeface="黑体" panose="02010609060101010101" pitchFamily="49" charset="-122"/>
              </a:rPr>
              <a:t>元的零钱，试问有多少种排队的办法使购票能顺利进行，不出现找不出零钱的状态。假定每位顾客只限买一张，而且      。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</a:rPr>
              <a:t>   解 如图所示，所求排队的方法数为从点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</a:rPr>
              <a:t>   到点       ，且不越过直线</a:t>
            </a:r>
            <a:r>
              <a:rPr lang="en-US" altLang="zh-CN" dirty="0">
                <a:latin typeface="黑体" panose="02010609060101010101" pitchFamily="49" charset="-122"/>
              </a:rPr>
              <a:t>OC</a:t>
            </a:r>
            <a:r>
              <a:rPr lang="zh-CN" altLang="en-US" dirty="0">
                <a:latin typeface="黑体" panose="02010609060101010101" pitchFamily="49" charset="-122"/>
              </a:rPr>
              <a:t>的路径数。而   这等于从点   </a:t>
            </a:r>
            <a:r>
              <a:rPr lang="zh-CN" altLang="en-US" dirty="0"/>
              <a:t>      到               的路径数减去从点          到                   的到达</a:t>
            </a:r>
            <a:r>
              <a:rPr lang="zh-CN" altLang="en-US" dirty="0">
                <a:latin typeface="黑体" panose="02010609060101010101" pitchFamily="49" charset="-122"/>
              </a:rPr>
              <a:t>直线</a:t>
            </a:r>
            <a:r>
              <a:rPr lang="en-US" altLang="zh-CN" dirty="0">
                <a:latin typeface="黑体" panose="02010609060101010101" pitchFamily="49" charset="-122"/>
              </a:rPr>
              <a:t>OC</a:t>
            </a:r>
            <a:r>
              <a:rPr lang="zh-CN" altLang="en-US" dirty="0">
                <a:latin typeface="黑体" panose="02010609060101010101" pitchFamily="49" charset="-122"/>
              </a:rPr>
              <a:t>的路径数。</a:t>
            </a:r>
            <a:r>
              <a:rPr lang="zh-CN" altLang="en-US" dirty="0"/>
              <a:t> </a:t>
            </a:r>
            <a:endParaRPr lang="zh-CN" altLang="en-US" dirty="0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 dirty="0">
              <a:latin typeface="黑体" panose="02010609060101010101" pitchFamily="49" charset="-122"/>
            </a:endParaRP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1.8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应用举例</a:t>
            </a:r>
          </a:p>
        </p:txBody>
      </p:sp>
      <p:sp>
        <p:nvSpPr>
          <p:cNvPr id="81926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7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8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9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30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31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32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33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34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35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36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37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38" name="Rectangle 16"/>
          <p:cNvSpPr>
            <a:spLocks noChangeArrowheads="1"/>
          </p:cNvSpPr>
          <p:nvPr/>
        </p:nvSpPr>
        <p:spPr bwMode="auto">
          <a:xfrm>
            <a:off x="3548063" y="31861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39" name="Rectangle 17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40" name="Rectangle 1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41" name="Rectangle 20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42" name="Object 19"/>
          <p:cNvGraphicFramePr>
            <a:graphicFrameLocks noChangeAspect="1"/>
          </p:cNvGraphicFramePr>
          <p:nvPr/>
        </p:nvGraphicFramePr>
        <p:xfrm>
          <a:off x="1331913" y="3789363"/>
          <a:ext cx="93186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9" name="公式" r:id="rId3" imgW="939392" imgH="304668" progId="Equation.3">
                  <p:embed/>
                </p:oleObj>
              </mc:Choice>
              <mc:Fallback>
                <p:oleObj name="公式" r:id="rId3" imgW="939392" imgH="30466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789363"/>
                        <a:ext cx="931862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6389" name="Object 21"/>
          <p:cNvGraphicFramePr>
            <a:graphicFrameLocks noChangeAspect="1"/>
          </p:cNvGraphicFramePr>
          <p:nvPr/>
        </p:nvGraphicFramePr>
        <p:xfrm>
          <a:off x="7164388" y="4268788"/>
          <a:ext cx="10318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0" name="公式" r:id="rId5" imgW="1040948" imgH="418918" progId="Equation.3">
                  <p:embed/>
                </p:oleObj>
              </mc:Choice>
              <mc:Fallback>
                <p:oleObj name="公式" r:id="rId5" imgW="1040948" imgH="41891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4268788"/>
                        <a:ext cx="103187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6390" name="Object 22"/>
          <p:cNvGraphicFramePr>
            <a:graphicFrameLocks noChangeAspect="1"/>
          </p:cNvGraphicFramePr>
          <p:nvPr/>
        </p:nvGraphicFramePr>
        <p:xfrm>
          <a:off x="1663700" y="4775200"/>
          <a:ext cx="13462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1" name="公式" r:id="rId7" imgW="1358900" imgH="419100" progId="Equation.3">
                  <p:embed/>
                </p:oleObj>
              </mc:Choice>
              <mc:Fallback>
                <p:oleObj name="公式" r:id="rId7" imgW="1358900" imgH="4191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4775200"/>
                        <a:ext cx="13462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6393" name="Object 25"/>
          <p:cNvGraphicFramePr>
            <a:graphicFrameLocks noChangeAspect="1"/>
          </p:cNvGraphicFramePr>
          <p:nvPr/>
        </p:nvGraphicFramePr>
        <p:xfrm>
          <a:off x="2771775" y="5153025"/>
          <a:ext cx="10080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2" name="公式" r:id="rId9" imgW="1016000" imgH="419100" progId="Equation.3">
                  <p:embed/>
                </p:oleObj>
              </mc:Choice>
              <mc:Fallback>
                <p:oleObj name="公式" r:id="rId9" imgW="1016000" imgH="4191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153025"/>
                        <a:ext cx="1008063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6394" name="Object 26"/>
          <p:cNvGraphicFramePr>
            <a:graphicFrameLocks noChangeAspect="1"/>
          </p:cNvGraphicFramePr>
          <p:nvPr/>
        </p:nvGraphicFramePr>
        <p:xfrm>
          <a:off x="4337050" y="5140325"/>
          <a:ext cx="15271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3" name="公式" r:id="rId11" imgW="634725" imgH="203112" progId="Equation.3">
                  <p:embed/>
                </p:oleObj>
              </mc:Choice>
              <mc:Fallback>
                <p:oleObj name="公式" r:id="rId11" imgW="634725" imgH="203112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5140325"/>
                        <a:ext cx="15271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6395" name="Object 27"/>
          <p:cNvGraphicFramePr>
            <a:graphicFrameLocks noChangeAspect="1"/>
          </p:cNvGraphicFramePr>
          <p:nvPr/>
        </p:nvGraphicFramePr>
        <p:xfrm>
          <a:off x="1282700" y="5594350"/>
          <a:ext cx="96361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4" name="公式" r:id="rId13" imgW="457002" imgH="203112" progId="Equation.3">
                  <p:embed/>
                </p:oleObj>
              </mc:Choice>
              <mc:Fallback>
                <p:oleObj name="公式" r:id="rId13" imgW="457002" imgH="203112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5594350"/>
                        <a:ext cx="963613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6396" name="Object 28"/>
          <p:cNvGraphicFramePr>
            <a:graphicFrameLocks noChangeAspect="1"/>
          </p:cNvGraphicFramePr>
          <p:nvPr/>
        </p:nvGraphicFramePr>
        <p:xfrm>
          <a:off x="2790825" y="5599113"/>
          <a:ext cx="18796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5" name="公式" r:id="rId15" imgW="837836" imgH="203112" progId="Equation.3">
                  <p:embed/>
                </p:oleObj>
              </mc:Choice>
              <mc:Fallback>
                <p:oleObj name="公式" r:id="rId15" imgW="837836" imgH="20311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5599113"/>
                        <a:ext cx="18796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860032" y="504827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+mn-ea"/>
                <a:ea typeface="+mn-ea"/>
              </a:rPr>
              <a:t>这个问题的解就是后面的</a:t>
            </a:r>
            <a:r>
              <a:rPr lang="en-US" altLang="zh-CN" sz="2000" dirty="0" err="1" smtClean="0">
                <a:latin typeface="+mn-ea"/>
                <a:ea typeface="+mn-ea"/>
              </a:rPr>
              <a:t>Satalan</a:t>
            </a:r>
            <a:r>
              <a:rPr lang="zh-CN" altLang="en-US" sz="2000" dirty="0" smtClean="0">
                <a:latin typeface="+mn-ea"/>
                <a:ea typeface="+mn-ea"/>
              </a:rPr>
              <a:t>数</a:t>
            </a:r>
            <a:endParaRPr lang="zh-CN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6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6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3DA2B523-8AB7-4EC8-A661-64439F5B752D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829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9B3A86D2-5075-42C6-A93F-5863BC8FF70D}" type="slidenum">
              <a:rPr kumimoji="0" lang="en-US" altLang="zh-CN" sz="1400">
                <a:ea typeface="宋体" panose="02010600030101010101" pitchFamily="2" charset="-122"/>
              </a:rPr>
              <a:pPr/>
              <a:t>67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670425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>
                <a:latin typeface="黑体" panose="02010609060101010101" pitchFamily="49" charset="-122"/>
              </a:rPr>
              <a:t>而后者等于从点      到点          的路径数，故所求的排队方法数为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                   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1.8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应用举例</a:t>
            </a:r>
          </a:p>
        </p:txBody>
      </p:sp>
      <p:sp>
        <p:nvSpPr>
          <p:cNvPr id="82950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1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2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3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4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5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6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7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8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9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60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61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62" name="Rectangle 16"/>
          <p:cNvSpPr>
            <a:spLocks noChangeArrowheads="1"/>
          </p:cNvSpPr>
          <p:nvPr/>
        </p:nvSpPr>
        <p:spPr bwMode="auto">
          <a:xfrm>
            <a:off x="3548063" y="31861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63" name="Rectangle 17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64" name="Rectangle 1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65" name="Rectangle 2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2966" name="Object 21"/>
          <p:cNvGraphicFramePr>
            <a:graphicFrameLocks noChangeAspect="1"/>
          </p:cNvGraphicFramePr>
          <p:nvPr/>
        </p:nvGraphicFramePr>
        <p:xfrm>
          <a:off x="3563938" y="1628775"/>
          <a:ext cx="1016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2" name="公式" r:id="rId3" imgW="1016000" imgH="419100" progId="Equation.3">
                  <p:embed/>
                </p:oleObj>
              </mc:Choice>
              <mc:Fallback>
                <p:oleObj name="公式" r:id="rId3" imgW="1016000" imgH="4191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628775"/>
                        <a:ext cx="10160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7" name="Object 23"/>
          <p:cNvGraphicFramePr>
            <a:graphicFrameLocks noChangeAspect="1"/>
          </p:cNvGraphicFramePr>
          <p:nvPr/>
        </p:nvGraphicFramePr>
        <p:xfrm>
          <a:off x="5508625" y="1628775"/>
          <a:ext cx="19685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3" name="公式" r:id="rId5" imgW="1968500" imgH="419100" progId="Equation.3">
                  <p:embed/>
                </p:oleObj>
              </mc:Choice>
              <mc:Fallback>
                <p:oleObj name="公式" r:id="rId5" imgW="1968500" imgH="4191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628775"/>
                        <a:ext cx="19685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8" name="Rectangle 25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29464" name="Object 24"/>
          <p:cNvGraphicFramePr>
            <a:graphicFrameLocks noChangeAspect="1"/>
          </p:cNvGraphicFramePr>
          <p:nvPr/>
        </p:nvGraphicFramePr>
        <p:xfrm>
          <a:off x="2195513" y="2636838"/>
          <a:ext cx="29051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4" name="公式" r:id="rId7" imgW="2908300" imgH="1041400" progId="Equation.3">
                  <p:embed/>
                </p:oleObj>
              </mc:Choice>
              <mc:Fallback>
                <p:oleObj name="公式" r:id="rId7" imgW="2908300" imgH="1041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636838"/>
                        <a:ext cx="290512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9466" name="Object 26"/>
          <p:cNvGraphicFramePr>
            <a:graphicFrameLocks noChangeAspect="1"/>
          </p:cNvGraphicFramePr>
          <p:nvPr/>
        </p:nvGraphicFramePr>
        <p:xfrm>
          <a:off x="2051050" y="4005263"/>
          <a:ext cx="51006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5" name="公式" r:id="rId9" imgW="5105400" imgH="952500" progId="Equation.3">
                  <p:embed/>
                </p:oleObj>
              </mc:Choice>
              <mc:Fallback>
                <p:oleObj name="公式" r:id="rId9" imgW="5105400" imgH="9525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005263"/>
                        <a:ext cx="510063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9469" name="Object 29"/>
          <p:cNvGraphicFramePr>
            <a:graphicFrameLocks noChangeAspect="1"/>
          </p:cNvGraphicFramePr>
          <p:nvPr/>
        </p:nvGraphicFramePr>
        <p:xfrm>
          <a:off x="2051050" y="5157788"/>
          <a:ext cx="35655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6" name="公式" r:id="rId11" imgW="3568700" imgH="952500" progId="Equation.3">
                  <p:embed/>
                </p:oleObj>
              </mc:Choice>
              <mc:Fallback>
                <p:oleObj name="公式" r:id="rId11" imgW="3568700" imgH="9525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157788"/>
                        <a:ext cx="35655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7DDF65BC-B8F1-4AAA-AE22-CD8CEDC57291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839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EF9E4623-359A-456A-B074-715EF271D195}" type="slidenum">
              <a:rPr kumimoji="0" lang="en-US" altLang="zh-CN" sz="1400">
                <a:ea typeface="宋体" panose="02010600030101010101" pitchFamily="2" charset="-122"/>
              </a:rPr>
              <a:pPr/>
              <a:t>68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670425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>
              <a:latin typeface="黑体" panose="02010609060101010101" pitchFamily="49" charset="-122"/>
            </a:endParaRP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1.8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应用举例</a:t>
            </a:r>
          </a:p>
        </p:txBody>
      </p:sp>
      <p:sp>
        <p:nvSpPr>
          <p:cNvPr id="83974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75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77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78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79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80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81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82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83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84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85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86" name="Rectangle 16"/>
          <p:cNvSpPr>
            <a:spLocks noChangeArrowheads="1"/>
          </p:cNvSpPr>
          <p:nvPr/>
        </p:nvSpPr>
        <p:spPr bwMode="auto">
          <a:xfrm>
            <a:off x="3548063" y="31861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87" name="Rectangle 17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88" name="Line 19"/>
          <p:cNvSpPr>
            <a:spLocks noChangeShapeType="1"/>
          </p:cNvSpPr>
          <p:nvPr/>
        </p:nvSpPr>
        <p:spPr bwMode="auto">
          <a:xfrm>
            <a:off x="2700338" y="4941888"/>
            <a:ext cx="4967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989" name="Group 72"/>
          <p:cNvGrpSpPr>
            <a:grpSpLocks/>
          </p:cNvGrpSpPr>
          <p:nvPr/>
        </p:nvGrpSpPr>
        <p:grpSpPr bwMode="auto">
          <a:xfrm>
            <a:off x="1692275" y="1773238"/>
            <a:ext cx="6911975" cy="3625850"/>
            <a:chOff x="1066" y="1117"/>
            <a:chExt cx="4354" cy="2284"/>
          </a:xfrm>
        </p:grpSpPr>
        <p:sp>
          <p:nvSpPr>
            <p:cNvPr id="83990" name="Line 63"/>
            <p:cNvSpPr>
              <a:spLocks noChangeShapeType="1"/>
            </p:cNvSpPr>
            <p:nvPr/>
          </p:nvSpPr>
          <p:spPr bwMode="auto">
            <a:xfrm flipV="1">
              <a:off x="1973" y="1480"/>
              <a:ext cx="1633" cy="16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3991" name="Group 71"/>
            <p:cNvGrpSpPr>
              <a:grpSpLocks/>
            </p:cNvGrpSpPr>
            <p:nvPr/>
          </p:nvGrpSpPr>
          <p:grpSpPr bwMode="auto">
            <a:xfrm>
              <a:off x="1066" y="1117"/>
              <a:ext cx="4354" cy="2284"/>
              <a:chOff x="1066" y="1117"/>
              <a:chExt cx="4354" cy="2284"/>
            </a:xfrm>
          </p:grpSpPr>
          <p:sp>
            <p:nvSpPr>
              <p:cNvPr id="83992" name="Line 51"/>
              <p:cNvSpPr>
                <a:spLocks noChangeShapeType="1"/>
              </p:cNvSpPr>
              <p:nvPr/>
            </p:nvSpPr>
            <p:spPr bwMode="auto">
              <a:xfrm flipV="1">
                <a:off x="1973" y="2296"/>
                <a:ext cx="0" cy="77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3" name="Line 56"/>
              <p:cNvSpPr>
                <a:spLocks noChangeShapeType="1"/>
              </p:cNvSpPr>
              <p:nvPr/>
            </p:nvSpPr>
            <p:spPr bwMode="auto">
              <a:xfrm>
                <a:off x="1973" y="2296"/>
                <a:ext cx="81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4" name="Line 58"/>
              <p:cNvSpPr>
                <a:spLocks noChangeShapeType="1"/>
              </p:cNvSpPr>
              <p:nvPr/>
            </p:nvSpPr>
            <p:spPr bwMode="auto">
              <a:xfrm flipV="1">
                <a:off x="2789" y="2024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3995" name="Group 70"/>
              <p:cNvGrpSpPr>
                <a:grpSpLocks/>
              </p:cNvGrpSpPr>
              <p:nvPr/>
            </p:nvGrpSpPr>
            <p:grpSpPr bwMode="auto">
              <a:xfrm>
                <a:off x="1066" y="1117"/>
                <a:ext cx="4354" cy="2284"/>
                <a:chOff x="1066" y="1117"/>
                <a:chExt cx="4354" cy="2284"/>
              </a:xfrm>
            </p:grpSpPr>
            <p:grpSp>
              <p:nvGrpSpPr>
                <p:cNvPr id="83996" name="Group 66"/>
                <p:cNvGrpSpPr>
                  <a:grpSpLocks/>
                </p:cNvGrpSpPr>
                <p:nvPr/>
              </p:nvGrpSpPr>
              <p:grpSpPr bwMode="auto">
                <a:xfrm>
                  <a:off x="1066" y="1162"/>
                  <a:ext cx="4354" cy="2239"/>
                  <a:chOff x="1066" y="1162"/>
                  <a:chExt cx="4354" cy="2239"/>
                </a:xfrm>
              </p:grpSpPr>
              <p:sp>
                <p:nvSpPr>
                  <p:cNvPr id="84035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61" y="1162"/>
                    <a:ext cx="68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99FF">
                            <a:alpha val="50195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0">
                        <a:solidFill>
                          <a:srgbClr val="002BB4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/>
                      <a:t>C(n,n)</a:t>
                    </a:r>
                  </a:p>
                </p:txBody>
              </p:sp>
              <p:sp>
                <p:nvSpPr>
                  <p:cNvPr id="84036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66" y="3067"/>
                    <a:ext cx="68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99FF">
                            <a:alpha val="50195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0">
                        <a:solidFill>
                          <a:srgbClr val="002BB4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/>
                      <a:t>O(0,0)</a:t>
                    </a:r>
                  </a:p>
                </p:txBody>
              </p:sp>
              <p:sp>
                <p:nvSpPr>
                  <p:cNvPr id="84037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" y="3113"/>
                    <a:ext cx="68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99FF">
                            <a:alpha val="50195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0">
                        <a:solidFill>
                          <a:srgbClr val="002BB4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/>
                      <a:t>A(1,0)</a:t>
                    </a:r>
                  </a:p>
                </p:txBody>
              </p:sp>
              <p:sp>
                <p:nvSpPr>
                  <p:cNvPr id="84038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66" y="2659"/>
                    <a:ext cx="68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99FF">
                            <a:alpha val="50195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0">
                        <a:solidFill>
                          <a:srgbClr val="002BB4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/>
                      <a:t>B(0,1)</a:t>
                    </a:r>
                  </a:p>
                </p:txBody>
              </p:sp>
              <p:sp>
                <p:nvSpPr>
                  <p:cNvPr id="84039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22" y="1298"/>
                    <a:ext cx="99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99FF">
                            <a:alpha val="50195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0">
                        <a:solidFill>
                          <a:srgbClr val="002BB4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/>
                      <a:t>M’(m+1,n)</a:t>
                    </a:r>
                  </a:p>
                </p:txBody>
              </p:sp>
              <p:sp>
                <p:nvSpPr>
                  <p:cNvPr id="84040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7" y="1162"/>
                    <a:ext cx="68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99FF">
                            <a:alpha val="50195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0">
                        <a:solidFill>
                          <a:srgbClr val="002BB4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Dotum" pitchFamily="34" charset="-127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/>
                      <a:t>M(m,n)</a:t>
                    </a:r>
                  </a:p>
                </p:txBody>
              </p:sp>
            </p:grpSp>
            <p:grpSp>
              <p:nvGrpSpPr>
                <p:cNvPr id="83997" name="Group 69"/>
                <p:cNvGrpSpPr>
                  <a:grpSpLocks/>
                </p:cNvGrpSpPr>
                <p:nvPr/>
              </p:nvGrpSpPr>
              <p:grpSpPr bwMode="auto">
                <a:xfrm>
                  <a:off x="1655" y="1117"/>
                  <a:ext cx="2767" cy="2041"/>
                  <a:chOff x="1655" y="1117"/>
                  <a:chExt cx="2767" cy="2041"/>
                </a:xfrm>
              </p:grpSpPr>
              <p:grpSp>
                <p:nvGrpSpPr>
                  <p:cNvPr id="83998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1655" y="1117"/>
                    <a:ext cx="2767" cy="2041"/>
                    <a:chOff x="1655" y="1117"/>
                    <a:chExt cx="2767" cy="2041"/>
                  </a:xfrm>
                </p:grpSpPr>
                <p:sp>
                  <p:nvSpPr>
                    <p:cNvPr id="84000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01" y="1117"/>
                      <a:ext cx="0" cy="19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 type="arrow" w="med" len="med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84001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55" y="1434"/>
                      <a:ext cx="2767" cy="1724"/>
                      <a:chOff x="1655" y="1434"/>
                      <a:chExt cx="2767" cy="1724"/>
                    </a:xfrm>
                  </p:grpSpPr>
                  <p:grpSp>
                    <p:nvGrpSpPr>
                      <p:cNvPr id="84002" name="Group 5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55" y="1434"/>
                        <a:ext cx="2767" cy="1724"/>
                        <a:chOff x="1655" y="1434"/>
                        <a:chExt cx="2767" cy="1724"/>
                      </a:xfrm>
                    </p:grpSpPr>
                    <p:sp>
                      <p:nvSpPr>
                        <p:cNvPr id="84030" name="Oval 4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655" y="2777"/>
                          <a:ext cx="90" cy="91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 w="0">
                          <a:solidFill>
                            <a:srgbClr val="002BB4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1pPr>
                          <a:lvl2pPr marL="742950" indent="-285750"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2pPr>
                          <a:lvl3pPr marL="11430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3pPr>
                          <a:lvl4pPr marL="16002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4pPr>
                          <a:lvl5pPr marL="20574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9pPr>
                        </a:lstStyle>
                        <a:p>
                          <a:pPr eaLnBrk="1" hangingPunct="1"/>
                          <a:endParaRPr lang="zh-CN" altLang="en-US"/>
                        </a:p>
                      </p:txBody>
                    </p:sp>
                    <p:sp>
                      <p:nvSpPr>
                        <p:cNvPr id="84031" name="Oval 4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927" y="3067"/>
                          <a:ext cx="90" cy="91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 w="0">
                          <a:solidFill>
                            <a:srgbClr val="002BB4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1pPr>
                          <a:lvl2pPr marL="742950" indent="-285750"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2pPr>
                          <a:lvl3pPr marL="11430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3pPr>
                          <a:lvl4pPr marL="16002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4pPr>
                          <a:lvl5pPr marL="20574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9pPr>
                        </a:lstStyle>
                        <a:p>
                          <a:pPr eaLnBrk="1" hangingPunct="1"/>
                          <a:endParaRPr lang="zh-CN" altLang="en-US"/>
                        </a:p>
                      </p:txBody>
                    </p:sp>
                    <p:sp>
                      <p:nvSpPr>
                        <p:cNvPr id="84032" name="Oval 4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88" y="1434"/>
                          <a:ext cx="90" cy="91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 w="0">
                          <a:solidFill>
                            <a:srgbClr val="002BB4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1pPr>
                          <a:lvl2pPr marL="742950" indent="-285750"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2pPr>
                          <a:lvl3pPr marL="11430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3pPr>
                          <a:lvl4pPr marL="16002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4pPr>
                          <a:lvl5pPr marL="20574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9pPr>
                        </a:lstStyle>
                        <a:p>
                          <a:pPr eaLnBrk="1" hangingPunct="1"/>
                          <a:endParaRPr lang="zh-CN" altLang="en-US"/>
                        </a:p>
                      </p:txBody>
                    </p:sp>
                    <p:sp>
                      <p:nvSpPr>
                        <p:cNvPr id="84033" name="Oval 4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05" y="1434"/>
                          <a:ext cx="90" cy="91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 w="0">
                          <a:solidFill>
                            <a:srgbClr val="002BB4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1pPr>
                          <a:lvl2pPr marL="742950" indent="-285750"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2pPr>
                          <a:lvl3pPr marL="11430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3pPr>
                          <a:lvl4pPr marL="16002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4pPr>
                          <a:lvl5pPr marL="20574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9pPr>
                        </a:lstStyle>
                        <a:p>
                          <a:pPr eaLnBrk="1" hangingPunct="1"/>
                          <a:endParaRPr lang="zh-CN" altLang="en-US"/>
                        </a:p>
                      </p:txBody>
                    </p:sp>
                    <p:sp>
                      <p:nvSpPr>
                        <p:cNvPr id="84034" name="Oval 4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32" y="1434"/>
                          <a:ext cx="90" cy="91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 w="0">
                          <a:solidFill>
                            <a:srgbClr val="002BB4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1pPr>
                          <a:lvl2pPr marL="742950" indent="-285750"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2pPr>
                          <a:lvl3pPr marL="11430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3pPr>
                          <a:lvl4pPr marL="16002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4pPr>
                          <a:lvl5pPr marL="20574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Dotum" pitchFamily="34" charset="-127"/>
                            </a:defRPr>
                          </a:lvl9pPr>
                        </a:lstStyle>
                        <a:p>
                          <a:pPr eaLnBrk="1" hangingPunct="1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84003" name="Group 6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01" y="2024"/>
                        <a:ext cx="1088" cy="816"/>
                        <a:chOff x="1701" y="2024"/>
                        <a:chExt cx="1088" cy="816"/>
                      </a:xfrm>
                    </p:grpSpPr>
                    <p:sp>
                      <p:nvSpPr>
                        <p:cNvPr id="84027" name="Line 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517" y="2024"/>
                          <a:ext cx="272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F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4028" name="Line 5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701" y="2840"/>
                          <a:ext cx="816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F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4029" name="Line 5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517" y="2024"/>
                          <a:ext cx="0" cy="816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F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84004" name="Group 6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01" y="1480"/>
                        <a:ext cx="2694" cy="1633"/>
                        <a:chOff x="1701" y="1480"/>
                        <a:chExt cx="2694" cy="1633"/>
                      </a:xfrm>
                    </p:grpSpPr>
                    <p:sp>
                      <p:nvSpPr>
                        <p:cNvPr id="84006" name="Line 2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517" y="2840"/>
                          <a:ext cx="186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4007" name="Line 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701" y="2568"/>
                          <a:ext cx="2676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4008" name="Line 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789" y="2296"/>
                          <a:ext cx="1588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4009" name="Line 2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701" y="1752"/>
                          <a:ext cx="2676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4010" name="Line 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701" y="1480"/>
                          <a:ext cx="2676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4011" name="Line 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973" y="1480"/>
                          <a:ext cx="0" cy="816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4012" name="Line 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245" y="1480"/>
                          <a:ext cx="0" cy="1633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4013" name="Line 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517" y="1480"/>
                          <a:ext cx="0" cy="544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4014" name="Line 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789" y="2296"/>
                          <a:ext cx="0" cy="8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4015" name="Line 3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061" y="1480"/>
                          <a:ext cx="0" cy="1633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4016" name="Line 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334" y="1480"/>
                          <a:ext cx="0" cy="1633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4017" name="Line 3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06" y="1480"/>
                          <a:ext cx="0" cy="1633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4018" name="Line 3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878" y="1480"/>
                          <a:ext cx="0" cy="1633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4019" name="Line 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0" y="1480"/>
                          <a:ext cx="0" cy="1633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4020" name="Line 3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395" y="1480"/>
                          <a:ext cx="0" cy="1633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4021" name="Line 3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701" y="1480"/>
                          <a:ext cx="1633" cy="1633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4022" name="Line 5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517" y="2840"/>
                          <a:ext cx="0" cy="273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4023" name="Line 5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701" y="2296"/>
                          <a:ext cx="272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4024" name="Line 5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701" y="2024"/>
                          <a:ext cx="816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4025" name="Line 5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789" y="2024"/>
                          <a:ext cx="1588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4026" name="Line 6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789" y="1480"/>
                          <a:ext cx="0" cy="544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84005" name="Oval 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60" y="1434"/>
                        <a:ext cx="90" cy="9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0">
                        <a:solidFill>
                          <a:srgbClr val="002BB4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Dotum" pitchFamily="34" charset="-127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Dotum" pitchFamily="34" charset="-127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Dotum" pitchFamily="34" charset="-127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Dotum" pitchFamily="34" charset="-127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Dotum" pitchFamily="34" charset="-127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Dotum" pitchFamily="34" charset="-127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Dotum" pitchFamily="34" charset="-127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Dotum" pitchFamily="34" charset="-127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Dotum" pitchFamily="34" charset="-127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83999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4396" y="1525"/>
                    <a:ext cx="0" cy="499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日期占位符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8D7088D8-3DD2-4CC9-9223-43AFE9568752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84995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76F3F4CD-9F87-4877-A9C6-C61B3FAF0EDD}" type="slidenum">
              <a:rPr kumimoji="0" lang="en-US" altLang="zh-CN" sz="1400">
                <a:ea typeface="宋体" panose="02010600030101010101" pitchFamily="2" charset="-122"/>
              </a:rPr>
              <a:pPr/>
              <a:t>69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1.8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应用举例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268413"/>
            <a:ext cx="8064500" cy="44751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证 </a:t>
            </a:r>
            <a:r>
              <a:rPr lang="en-US" altLang="zh-CN"/>
              <a:t>2: </a:t>
            </a:r>
            <a:r>
              <a:rPr lang="zh-CN" altLang="en-US"/>
              <a:t>将</a:t>
            </a:r>
            <a:r>
              <a:rPr lang="en-US" altLang="zh-CN">
                <a:latin typeface="黑体" panose="02010609060101010101" pitchFamily="49" charset="-122"/>
              </a:rPr>
              <a:t>50</a:t>
            </a:r>
            <a:r>
              <a:rPr lang="zh-CN" altLang="en-US">
                <a:latin typeface="黑体" panose="02010609060101010101" pitchFamily="49" charset="-122"/>
              </a:rPr>
              <a:t>元和</a:t>
            </a:r>
            <a:r>
              <a:rPr lang="en-US" altLang="zh-CN">
                <a:latin typeface="黑体" panose="02010609060101010101" pitchFamily="49" charset="-122"/>
              </a:rPr>
              <a:t>100</a:t>
            </a:r>
            <a:r>
              <a:rPr lang="zh-CN" altLang="en-US">
                <a:latin typeface="黑体" panose="02010609060101010101" pitchFamily="49" charset="-122"/>
              </a:rPr>
              <a:t>元的钞票分别记为</a:t>
            </a:r>
            <a:r>
              <a:rPr lang="en-US" altLang="zh-CN">
                <a:latin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</a:rPr>
              <a:t>和</a:t>
            </a:r>
            <a:r>
              <a:rPr lang="en-US" altLang="zh-CN">
                <a:latin typeface="黑体" panose="02010609060101010101" pitchFamily="49" charset="-122"/>
              </a:rPr>
              <a:t>-1.</a:t>
            </a:r>
            <a:r>
              <a:rPr lang="zh-CN" altLang="en-US">
                <a:latin typeface="黑体" panose="02010609060101010101" pitchFamily="49" charset="-122"/>
              </a:rPr>
              <a:t>则问题成为证明由</a:t>
            </a:r>
            <a:r>
              <a:rPr lang="en-US" altLang="zh-CN">
                <a:latin typeface="黑体" panose="02010609060101010101" pitchFamily="49" charset="-122"/>
              </a:rPr>
              <a:t>m</a:t>
            </a:r>
            <a:r>
              <a:rPr lang="zh-CN" altLang="en-US">
                <a:latin typeface="黑体" panose="02010609060101010101" pitchFamily="49" charset="-122"/>
              </a:rPr>
              <a:t>个</a:t>
            </a:r>
            <a:r>
              <a:rPr lang="en-US" altLang="zh-CN">
                <a:latin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</a:rPr>
              <a:t>和</a:t>
            </a:r>
            <a:r>
              <a:rPr lang="en-US" altLang="zh-CN">
                <a:latin typeface="黑体" panose="02010609060101010101" pitchFamily="49" charset="-122"/>
              </a:rPr>
              <a:t>n</a:t>
            </a:r>
            <a:r>
              <a:rPr lang="zh-CN" altLang="en-US">
                <a:latin typeface="黑体" panose="02010609060101010101" pitchFamily="49" charset="-122"/>
              </a:rPr>
              <a:t>个</a:t>
            </a:r>
            <a:r>
              <a:rPr lang="en-US" altLang="zh-CN">
                <a:latin typeface="黑体" panose="02010609060101010101" pitchFamily="49" charset="-122"/>
              </a:rPr>
              <a:t>-1</a:t>
            </a:r>
            <a:r>
              <a:rPr lang="zh-CN" altLang="en-US">
                <a:latin typeface="黑体" panose="02010609060101010101" pitchFamily="49" charset="-122"/>
              </a:rPr>
              <a:t>构成的</a:t>
            </a:r>
            <a:r>
              <a:rPr lang="en-US" altLang="zh-CN">
                <a:latin typeface="黑体" panose="02010609060101010101" pitchFamily="49" charset="-122"/>
              </a:rPr>
              <a:t>m+n</a:t>
            </a:r>
            <a:r>
              <a:rPr lang="zh-CN" altLang="en-US">
                <a:latin typeface="黑体" panose="02010609060101010101" pitchFamily="49" charset="-122"/>
              </a:rPr>
              <a:t>项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   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其部分和满足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>
              <a:latin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的数列的个数等于</a:t>
            </a:r>
          </a:p>
        </p:txBody>
      </p:sp>
      <p:sp>
        <p:nvSpPr>
          <p:cNvPr id="84998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4999" name="Object 4"/>
          <p:cNvGraphicFramePr>
            <a:graphicFrameLocks noChangeAspect="1"/>
          </p:cNvGraphicFramePr>
          <p:nvPr/>
        </p:nvGraphicFramePr>
        <p:xfrm>
          <a:off x="2700338" y="2349500"/>
          <a:ext cx="24479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3" name="公式" r:id="rId3" imgW="876300" imgH="228600" progId="Equation.3">
                  <p:embed/>
                </p:oleObj>
              </mc:Choice>
              <mc:Fallback>
                <p:oleObj name="公式" r:id="rId3" imgW="8763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349500"/>
                        <a:ext cx="24479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0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5001" name="Object 6"/>
          <p:cNvGraphicFramePr>
            <a:graphicFrameLocks noChangeAspect="1"/>
          </p:cNvGraphicFramePr>
          <p:nvPr/>
        </p:nvGraphicFramePr>
        <p:xfrm>
          <a:off x="1476375" y="3573463"/>
          <a:ext cx="66960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4" name="公式" r:id="rId5" imgW="2667000" imgH="228600" progId="Equation.3">
                  <p:embed/>
                </p:oleObj>
              </mc:Choice>
              <mc:Fallback>
                <p:oleObj name="公式" r:id="rId5" imgW="26670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573463"/>
                        <a:ext cx="66960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2411413" y="4868863"/>
          <a:ext cx="2908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5" name="公式" r:id="rId7" imgW="2908300" imgH="1041400" progId="Equation.3">
                  <p:embed/>
                </p:oleObj>
              </mc:Choice>
              <mc:Fallback>
                <p:oleObj name="公式" r:id="rId7" imgW="2908300" imgH="1041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868863"/>
                        <a:ext cx="29083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CBEDBA13-3A76-40E5-B1E3-41C08A55239F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A2B44920-610F-492D-8E29-1070121320F4}" type="slidenum">
              <a:rPr kumimoji="0" lang="en-US" altLang="zh-CN" sz="1400">
                <a:ea typeface="宋体" panose="02010600030101010101" pitchFamily="2" charset="-122"/>
              </a:rPr>
              <a:pPr/>
              <a:t>7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188913"/>
            <a:ext cx="6386512" cy="882650"/>
          </a:xfrm>
        </p:spPr>
        <p:txBody>
          <a:bodyPr/>
          <a:lstStyle/>
          <a:p>
            <a:pPr eaLnBrk="1" hangingPunct="1"/>
            <a:r>
              <a:rPr lang="zh-CN" altLang="en-US"/>
              <a:t>基本计数法则</a:t>
            </a:r>
          </a:p>
        </p:txBody>
      </p:sp>
      <p:sp>
        <p:nvSpPr>
          <p:cNvPr id="103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1.1  </a:t>
            </a:r>
            <a:r>
              <a:rPr lang="zh-CN" altLang="en-US">
                <a:latin typeface="Times New Roman" panose="02020603050405020304" pitchFamily="18" charset="0"/>
              </a:rPr>
              <a:t>基本计数法则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</a:rPr>
              <a:t>加法法则：设事件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有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</a:rPr>
              <a:t>种产生方式，事件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有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种产生方式，则“事件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或事件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”</a:t>
            </a:r>
            <a:r>
              <a:rPr lang="zh-CN" altLang="en-US">
                <a:latin typeface="Times New Roman" panose="02020603050405020304" pitchFamily="18" charset="0"/>
              </a:rPr>
              <a:t>有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种产生方式。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一位学生想选修一门数学课程或一门生物课程。若有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门数学课程和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门生物课程，则该学生有</a:t>
            </a:r>
            <a:r>
              <a:rPr lang="en-US" altLang="zh-CN">
                <a:latin typeface="Times New Roman" panose="02020603050405020304" pitchFamily="18" charset="0"/>
              </a:rPr>
              <a:t>4+3=7</a:t>
            </a:r>
            <a:r>
              <a:rPr lang="zh-CN" altLang="en-US">
                <a:latin typeface="Times New Roman" panose="02020603050405020304" pitchFamily="18" charset="0"/>
              </a:rPr>
              <a:t>种不同的选课方式。</a:t>
            </a:r>
          </a:p>
          <a:p>
            <a:pPr algn="just" eaLnBrk="1" hangingPunct="1"/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日期占位符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24288721-F620-4553-A309-CEA1A4A9CCBD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86019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B85025E3-CB5E-43AA-A01D-9E6C5772C973}" type="slidenum">
              <a:rPr kumimoji="0" lang="en-US" altLang="zh-CN" sz="1400">
                <a:ea typeface="宋体" panose="02010600030101010101" pitchFamily="2" charset="-122"/>
              </a:rPr>
              <a:pPr/>
              <a:t>70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1.8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应用举例</a:t>
            </a:r>
          </a:p>
        </p:txBody>
      </p:sp>
      <p:sp>
        <p:nvSpPr>
          <p:cNvPr id="10461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1438"/>
            <a:ext cx="7993062" cy="50403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黑体" panose="02010609060101010101" pitchFamily="49" charset="-122"/>
              </a:rPr>
              <a:t>由</a:t>
            </a:r>
            <a:r>
              <a:rPr lang="en-US" altLang="zh-CN" dirty="0">
                <a:latin typeface="黑体" panose="02010609060101010101" pitchFamily="49" charset="-122"/>
              </a:rPr>
              <a:t>m</a:t>
            </a:r>
            <a:r>
              <a:rPr lang="zh-CN" altLang="en-US" dirty="0">
                <a:latin typeface="黑体" panose="02010609060101010101" pitchFamily="49" charset="-122"/>
              </a:rPr>
              <a:t>个</a:t>
            </a:r>
            <a:r>
              <a:rPr lang="en-US" altLang="zh-CN" dirty="0">
                <a:latin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</a:rPr>
              <a:t>和</a:t>
            </a:r>
            <a:r>
              <a:rPr lang="en-US" altLang="zh-CN" dirty="0">
                <a:latin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</a:rPr>
              <a:t>个</a:t>
            </a:r>
            <a:r>
              <a:rPr lang="en-US" altLang="zh-CN" dirty="0">
                <a:latin typeface="黑体" panose="02010609060101010101" pitchFamily="49" charset="-122"/>
              </a:rPr>
              <a:t>-1</a:t>
            </a:r>
            <a:r>
              <a:rPr lang="zh-CN" altLang="en-US" dirty="0">
                <a:latin typeface="黑体" panose="02010609060101010101" pitchFamily="49" charset="-122"/>
              </a:rPr>
              <a:t>构成的</a:t>
            </a:r>
            <a:r>
              <a:rPr lang="en-US" altLang="zh-CN" dirty="0" err="1">
                <a:latin typeface="黑体" panose="02010609060101010101" pitchFamily="49" charset="-122"/>
              </a:rPr>
              <a:t>m+n</a:t>
            </a:r>
            <a:r>
              <a:rPr lang="zh-CN" altLang="en-US" dirty="0">
                <a:latin typeface="黑体" panose="02010609060101010101" pitchFamily="49" charset="-122"/>
              </a:rPr>
              <a:t>项的数列的个数等于</a:t>
            </a:r>
          </a:p>
          <a:p>
            <a:pPr eaLnBrk="1" hangingPunct="1">
              <a:lnSpc>
                <a:spcPct val="120000"/>
              </a:lnSpc>
            </a:pP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黑体" panose="02010609060101010101" pitchFamily="49" charset="-122"/>
              </a:rPr>
              <a:t>考虑</a:t>
            </a:r>
            <a:r>
              <a:rPr lang="en-US" altLang="zh-CN" dirty="0">
                <a:latin typeface="黑体" panose="02010609060101010101" pitchFamily="49" charset="-122"/>
              </a:rPr>
              <a:t>m</a:t>
            </a:r>
            <a:r>
              <a:rPr lang="zh-CN" altLang="en-US" dirty="0">
                <a:latin typeface="黑体" panose="02010609060101010101" pitchFamily="49" charset="-122"/>
              </a:rPr>
              <a:t>个</a:t>
            </a:r>
            <a:r>
              <a:rPr lang="en-US" altLang="zh-CN" dirty="0">
                <a:latin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</a:rPr>
              <a:t>和</a:t>
            </a:r>
            <a:r>
              <a:rPr lang="en-US" altLang="zh-CN" dirty="0">
                <a:latin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</a:rPr>
              <a:t>个</a:t>
            </a:r>
            <a:r>
              <a:rPr lang="en-US" altLang="zh-CN" dirty="0">
                <a:latin typeface="黑体" panose="02010609060101010101" pitchFamily="49" charset="-122"/>
              </a:rPr>
              <a:t>-1</a:t>
            </a:r>
            <a:r>
              <a:rPr lang="zh-CN" altLang="en-US" dirty="0">
                <a:latin typeface="黑体" panose="02010609060101010101" pitchFamily="49" charset="-122"/>
              </a:rPr>
              <a:t>的不可接受的序列</a:t>
            </a:r>
          </a:p>
          <a:p>
            <a:pPr eaLnBrk="1" hangingPunct="1">
              <a:lnSpc>
                <a:spcPct val="120000"/>
              </a:lnSpc>
            </a:pP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黑体" panose="02010609060101010101" pitchFamily="49" charset="-122"/>
              </a:rPr>
              <a:t>因为序列是不可接受的</a:t>
            </a:r>
            <a:r>
              <a:rPr lang="en-US" altLang="zh-CN" dirty="0">
                <a:latin typeface="黑体" panose="02010609060101010101" pitchFamily="49" charset="-122"/>
              </a:rPr>
              <a:t>,</a:t>
            </a:r>
            <a:r>
              <a:rPr lang="zh-CN" altLang="en-US" dirty="0">
                <a:latin typeface="黑体" panose="02010609060101010101" pitchFamily="49" charset="-122"/>
              </a:rPr>
              <a:t>所以存在一个最小的</a:t>
            </a:r>
            <a:r>
              <a:rPr lang="en-US" altLang="zh-CN" dirty="0">
                <a:latin typeface="黑体" panose="02010609060101010101" pitchFamily="49" charset="-122"/>
              </a:rPr>
              <a:t>k</a:t>
            </a:r>
            <a:r>
              <a:rPr lang="zh-CN" altLang="en-US" dirty="0">
                <a:latin typeface="黑体" panose="02010609060101010101" pitchFamily="49" charset="-122"/>
              </a:rPr>
              <a:t>使得部分和</a:t>
            </a:r>
          </a:p>
        </p:txBody>
      </p:sp>
      <p:graphicFrame>
        <p:nvGraphicFramePr>
          <p:cNvPr id="8602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132138" y="1989138"/>
          <a:ext cx="1244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7" name="公式" r:id="rId3" imgW="545863" imgH="457002" progId="Equation.3">
                  <p:embed/>
                </p:oleObj>
              </mc:Choice>
              <mc:Fallback>
                <p:oleObj name="公式" r:id="rId3" imgW="545863" imgH="45700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989138"/>
                        <a:ext cx="1244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3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61192" name="Object 8"/>
          <p:cNvGraphicFramePr>
            <a:graphicFrameLocks noChangeAspect="1"/>
          </p:cNvGraphicFramePr>
          <p:nvPr/>
        </p:nvGraphicFramePr>
        <p:xfrm>
          <a:off x="2987675" y="3716338"/>
          <a:ext cx="23034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8" name="公式" r:id="rId5" imgW="876300" imgH="228600" progId="Equation.3">
                  <p:embed/>
                </p:oleObj>
              </mc:Choice>
              <mc:Fallback>
                <p:oleObj name="公式" r:id="rId5" imgW="8763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716338"/>
                        <a:ext cx="23034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5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611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229603"/>
              </p:ext>
            </p:extLst>
          </p:nvPr>
        </p:nvGraphicFramePr>
        <p:xfrm>
          <a:off x="1375569" y="5472112"/>
          <a:ext cx="47577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9" name="公式" r:id="rId7" imgW="1917360" imgH="228600" progId="Equation.3">
                  <p:embed/>
                </p:oleObj>
              </mc:Choice>
              <mc:Fallback>
                <p:oleObj name="公式" r:id="rId7" imgW="191736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569" y="5472112"/>
                        <a:ext cx="475773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722070" y="4906949"/>
            <a:ext cx="2207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由于是编号最小的，因此可以判定</a:t>
            </a:r>
            <a:r>
              <a:rPr lang="en-US" altLang="zh-CN" sz="1600" dirty="0" err="1">
                <a:solidFill>
                  <a:srgbClr val="FF0000"/>
                </a:solidFill>
              </a:rPr>
              <a:t>a</a:t>
            </a:r>
            <a:r>
              <a:rPr lang="en-US" altLang="zh-CN" sz="1400" dirty="0" err="1">
                <a:solidFill>
                  <a:srgbClr val="FF0000"/>
                </a:solidFill>
              </a:rPr>
              <a:t>k</a:t>
            </a:r>
            <a:r>
              <a:rPr lang="en-US" altLang="zh-CN" sz="1600" dirty="0">
                <a:solidFill>
                  <a:srgbClr val="FF0000"/>
                </a:solidFill>
              </a:rPr>
              <a:t>=-1,</a:t>
            </a:r>
            <a:r>
              <a:rPr lang="zh-CN" altLang="en-US" sz="1600" dirty="0">
                <a:solidFill>
                  <a:srgbClr val="FF0000"/>
                </a:solidFill>
              </a:rPr>
              <a:t>前面的所有项和为零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1187624" y="5517232"/>
            <a:ext cx="3385120" cy="576064"/>
          </a:xfrm>
          <a:prstGeom prst="ellipse">
            <a:avLst/>
          </a:prstGeom>
          <a:noFill/>
          <a:ln w="0" cap="flat" cmpd="sng" algn="ctr">
            <a:solidFill>
              <a:srgbClr val="002BB4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000"/>
                  </a:srgbClr>
                </a:solidFill>
              </a14:hiddenFill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Dotu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日期占位符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A847A1A6-F2D8-4F78-B23A-E05359264D4B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87043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EBE9A1F9-CBB4-49C4-8C2B-71083994DCE8}" type="slidenum">
              <a:rPr kumimoji="0" lang="en-US" altLang="zh-CN" sz="1400">
                <a:ea typeface="宋体" panose="02010600030101010101" pitchFamily="2" charset="-122"/>
              </a:rPr>
              <a:pPr/>
              <a:t>71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1.8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应用举例</a:t>
            </a:r>
          </a:p>
        </p:txBody>
      </p:sp>
      <p:sp>
        <p:nvSpPr>
          <p:cNvPr id="10464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341438"/>
            <a:ext cx="8064500" cy="49672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将前</a:t>
            </a:r>
            <a:r>
              <a:rPr lang="en-US" altLang="zh-CN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个字符中的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黑体" panose="02010609060101010101" pitchFamily="49" charset="-122"/>
              </a:rPr>
              <a:t>-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互换，则得到一个有</a:t>
            </a:r>
            <a:r>
              <a:rPr lang="en-US" altLang="zh-CN" dirty="0">
                <a:latin typeface="Times New Roman" panose="02020603050405020304" pitchFamily="18" charset="0"/>
              </a:rPr>
              <a:t>m+1</a:t>
            </a:r>
            <a:r>
              <a:rPr lang="zh-CN" altLang="en-US" dirty="0">
                <a:latin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n-1</a:t>
            </a:r>
            <a:r>
              <a:rPr lang="zh-CN" altLang="en-US" dirty="0">
                <a:latin typeface="Times New Roman" panose="02020603050405020304" pitchFamily="18" charset="0"/>
              </a:rPr>
              <a:t>个</a:t>
            </a:r>
            <a:r>
              <a:rPr lang="en-US" altLang="zh-CN" dirty="0">
                <a:latin typeface="黑体" panose="02010609060101010101" pitchFamily="49" charset="-122"/>
              </a:rPr>
              <a:t>-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的序列。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反之，任给一个有</a:t>
            </a:r>
            <a:r>
              <a:rPr lang="en-US" altLang="zh-CN" dirty="0">
                <a:latin typeface="Times New Roman" panose="02020603050405020304" pitchFamily="18" charset="0"/>
              </a:rPr>
              <a:t>m+1</a:t>
            </a:r>
            <a:r>
              <a:rPr lang="zh-CN" altLang="en-US" dirty="0">
                <a:latin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n-1</a:t>
            </a:r>
            <a:r>
              <a:rPr lang="zh-CN" altLang="en-US" dirty="0">
                <a:latin typeface="Times New Roman" panose="02020603050405020304" pitchFamily="18" charset="0"/>
              </a:rPr>
              <a:t>个</a:t>
            </a:r>
            <a:r>
              <a:rPr lang="en-US" altLang="zh-CN" dirty="0">
                <a:latin typeface="黑体" panose="02010609060101010101" pitchFamily="49" charset="-122"/>
              </a:rPr>
              <a:t>-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组成的字符串，则存在最小的</a:t>
            </a:r>
            <a:r>
              <a:rPr lang="en-US" altLang="zh-CN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，使得</a:t>
            </a:r>
          </a:p>
          <a:p>
            <a:pPr eaLnBrk="1" hangingPunct="1">
              <a:lnSpc>
                <a:spcPct val="12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将</a:t>
            </a:r>
            <a:r>
              <a:rPr lang="zh-CN" altLang="en-US" dirty="0"/>
              <a:t>前</a:t>
            </a:r>
            <a:r>
              <a:rPr lang="en-US" altLang="zh-CN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个字符中的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黑体" panose="02010609060101010101" pitchFamily="49" charset="-122"/>
              </a:rPr>
              <a:t>-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互换，则得到一个有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</a:t>
            </a:r>
            <a:r>
              <a:rPr lang="en-US" altLang="zh-CN" dirty="0">
                <a:latin typeface="黑体" panose="02010609060101010101" pitchFamily="49" charset="-122"/>
              </a:rPr>
              <a:t>-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的字符串，且该</a:t>
            </a:r>
            <a:r>
              <a:rPr lang="zh-CN" altLang="en-US" dirty="0"/>
              <a:t>字符串不合乎要求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故不可接受序列的个数为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46426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32363" y="5300663"/>
          <a:ext cx="10795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8" name="公式" r:id="rId3" imgW="545863" imgH="457002" progId="Equation.3">
                  <p:embed/>
                </p:oleObj>
              </mc:Choice>
              <mc:Fallback>
                <p:oleObj name="公式" r:id="rId3" imgW="545863" imgH="45700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300663"/>
                        <a:ext cx="10795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040099"/>
              </p:ext>
            </p:extLst>
          </p:nvPr>
        </p:nvGraphicFramePr>
        <p:xfrm>
          <a:off x="2195736" y="3573463"/>
          <a:ext cx="39846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9" name="公式" r:id="rId5" imgW="1587240" imgH="228600" progId="Equation.3">
                  <p:embed/>
                </p:oleObj>
              </mc:Choice>
              <mc:Fallback>
                <p:oleObj name="公式" r:id="rId5" imgW="1587240" imgH="228600" progId="Equation.3">
                  <p:embed/>
                  <p:pic>
                    <p:nvPicPr>
                      <p:cNvPr id="8500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573463"/>
                        <a:ext cx="39846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329859" y="3070920"/>
            <a:ext cx="28088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由于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zh-CN" altLang="en-US" sz="1600" dirty="0">
                <a:solidFill>
                  <a:srgbClr val="FF0000"/>
                </a:solidFill>
              </a:rPr>
              <a:t>的个数大余</a:t>
            </a:r>
            <a:r>
              <a:rPr lang="en-US" altLang="zh-CN" sz="1600" dirty="0">
                <a:solidFill>
                  <a:srgbClr val="FF0000"/>
                </a:solidFill>
              </a:rPr>
              <a:t>-1</a:t>
            </a:r>
            <a:r>
              <a:rPr lang="zh-CN" altLang="en-US" sz="1600" dirty="0">
                <a:solidFill>
                  <a:srgbClr val="FF0000"/>
                </a:solidFill>
              </a:rPr>
              <a:t>的个数，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同理由于是编号最小的，因此可以判定</a:t>
            </a:r>
            <a:r>
              <a:rPr lang="en-US" altLang="zh-CN" sz="1600" dirty="0" err="1">
                <a:solidFill>
                  <a:srgbClr val="FF0000"/>
                </a:solidFill>
              </a:rPr>
              <a:t>a</a:t>
            </a:r>
            <a:r>
              <a:rPr lang="en-US" altLang="zh-CN" sz="1400" dirty="0" err="1">
                <a:solidFill>
                  <a:srgbClr val="FF0000"/>
                </a:solidFill>
              </a:rPr>
              <a:t>k</a:t>
            </a:r>
            <a:r>
              <a:rPr lang="en-US" altLang="zh-CN" sz="1600" dirty="0">
                <a:solidFill>
                  <a:srgbClr val="FF0000"/>
                </a:solidFill>
              </a:rPr>
              <a:t>=1,</a:t>
            </a:r>
            <a:r>
              <a:rPr lang="zh-CN" altLang="en-US" sz="1600" dirty="0">
                <a:solidFill>
                  <a:srgbClr val="FF0000"/>
                </a:solidFill>
              </a:rPr>
              <a:t>前面的所有项和为零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CD7420AD-BCA5-4B9B-8599-E11EC12992CE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880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6B27325F-5413-439C-9A0F-DEEC69308CA6}" type="slidenum">
              <a:rPr kumimoji="0" lang="en-US" altLang="zh-CN" sz="1400">
                <a:ea typeface="宋体" panose="02010600030101010101" pitchFamily="2" charset="-122"/>
              </a:rPr>
              <a:pPr/>
              <a:t>72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430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421688" cy="4670425"/>
          </a:xfrm>
        </p:spPr>
        <p:txBody>
          <a:bodyPr/>
          <a:lstStyle/>
          <a:p>
            <a:pPr marL="571500" indent="-571500" eaLnBrk="1" hangingPunct="1">
              <a:lnSpc>
                <a:spcPct val="120000"/>
              </a:lnSpc>
            </a:pPr>
            <a:r>
              <a:rPr lang="zh-CN" altLang="en-US">
                <a:latin typeface="黑体" panose="02010609060101010101" pitchFamily="49" charset="-122"/>
              </a:rPr>
              <a:t>数字通讯中的一个重要问题是设计信道的编码器－译码器对。而在设计编码器－译码器时的一个关键问题是考虑所设计码的纠错能力。</a:t>
            </a:r>
          </a:p>
          <a:p>
            <a:pPr marL="571500" indent="-571500" eaLnBrk="1" hangingPunct="1">
              <a:lnSpc>
                <a:spcPct val="120000"/>
              </a:lnSpc>
            </a:pPr>
            <a:r>
              <a:rPr lang="zh-CN" altLang="en-US">
                <a:latin typeface="黑体" panose="02010609060101010101" pitchFamily="49" charset="-122"/>
              </a:rPr>
              <a:t>例 编码</a:t>
            </a:r>
            <a:r>
              <a:rPr lang="en-US" altLang="zh-CN">
                <a:latin typeface="黑体" panose="02010609060101010101" pitchFamily="49" charset="-122"/>
              </a:rPr>
              <a:t>{00,01,10,11}</a:t>
            </a:r>
            <a:r>
              <a:rPr lang="zh-CN" altLang="en-US">
                <a:latin typeface="黑体" panose="02010609060101010101" pitchFamily="49" charset="-122"/>
              </a:rPr>
              <a:t>无法查错。</a:t>
            </a:r>
          </a:p>
          <a:p>
            <a:pPr marL="571500" indent="-5715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编码</a:t>
            </a:r>
            <a:r>
              <a:rPr lang="en-US" altLang="zh-CN">
                <a:latin typeface="黑体" panose="02010609060101010101" pitchFamily="49" charset="-122"/>
              </a:rPr>
              <a:t>{00,11}</a:t>
            </a:r>
            <a:r>
              <a:rPr lang="zh-CN" altLang="en-US">
                <a:latin typeface="黑体" panose="02010609060101010101" pitchFamily="49" charset="-122"/>
              </a:rPr>
              <a:t>可以查单错，但无法纠错。</a:t>
            </a:r>
          </a:p>
          <a:p>
            <a:pPr marL="571500" indent="-5715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编码</a:t>
            </a:r>
            <a:r>
              <a:rPr lang="en-US" altLang="zh-CN">
                <a:latin typeface="黑体" panose="02010609060101010101" pitchFamily="49" charset="-122"/>
              </a:rPr>
              <a:t>{001,110}</a:t>
            </a:r>
            <a:r>
              <a:rPr lang="zh-CN" altLang="en-US">
                <a:latin typeface="黑体" panose="02010609060101010101" pitchFamily="49" charset="-122"/>
              </a:rPr>
              <a:t>不但可以查单错，也可以纠单错。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>
              <a:latin typeface="黑体" panose="02010609060101010101" pitchFamily="49" charset="-122"/>
            </a:endParaRP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1.8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应用举例</a:t>
            </a:r>
          </a:p>
        </p:txBody>
      </p:sp>
      <p:sp>
        <p:nvSpPr>
          <p:cNvPr id="88070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1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2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3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4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5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6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7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8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9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80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81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82" name="Rectangle 16"/>
          <p:cNvSpPr>
            <a:spLocks noChangeArrowheads="1"/>
          </p:cNvSpPr>
          <p:nvPr/>
        </p:nvSpPr>
        <p:spPr bwMode="auto">
          <a:xfrm>
            <a:off x="3548063" y="31861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83" name="Rectangle 17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84" name="Rectangle 1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44793" y="1063624"/>
            <a:ext cx="4903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+mn-ea"/>
                <a:ea typeface="+mn-ea"/>
              </a:rPr>
              <a:t>不知道为什么老师上课时候对这个纠错码讲的很多。</a:t>
            </a:r>
            <a:endParaRPr lang="zh-CN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0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0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0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426B3CEC-C59C-4771-86D9-739DB4BFA976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890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179B2BCB-7A89-4613-9280-2D9B5B62D81C}" type="slidenum">
              <a:rPr kumimoji="0" lang="en-US" altLang="zh-CN" sz="1400">
                <a:ea typeface="宋体" panose="02010600030101010101" pitchFamily="2" charset="-122"/>
              </a:rPr>
              <a:pPr/>
              <a:t>73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440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642350" cy="4951412"/>
          </a:xfrm>
        </p:spPr>
        <p:txBody>
          <a:bodyPr/>
          <a:lstStyle/>
          <a:p>
            <a:pPr marL="571500" indent="-571500" algn="just" eaLnBrk="1" hangingPunct="1">
              <a:lnSpc>
                <a:spcPct val="120000"/>
              </a:lnSpc>
              <a:buSzPct val="200000"/>
              <a:buFont typeface="Wingdings" panose="05000000000000000000" pitchFamily="2" charset="2"/>
              <a:buChar char="§"/>
            </a:pPr>
            <a:r>
              <a:rPr lang="en-US" altLang="zh-CN" sz="1600"/>
              <a:t> </a:t>
            </a:r>
            <a:r>
              <a:rPr lang="zh-CN" altLang="en-US">
                <a:latin typeface="黑体" panose="02010609060101010101" pitchFamily="49" charset="-122"/>
              </a:rPr>
              <a:t>定义 若   ，</a:t>
            </a:r>
            <a:r>
              <a:rPr lang="zh-CN" altLang="en-US" i="1">
                <a:latin typeface="黑体" panose="02010609060101010101" pitchFamily="49" charset="-122"/>
              </a:rPr>
              <a:t> </a:t>
            </a:r>
            <a:r>
              <a:rPr lang="zh-CN" altLang="en-US">
                <a:latin typeface="黑体" panose="02010609060101010101" pitchFamily="49" charset="-122"/>
              </a:rPr>
              <a:t>是两个用</a:t>
            </a:r>
            <a:r>
              <a:rPr lang="en-US" altLang="zh-CN">
                <a:latin typeface="黑体" panose="02010609060101010101" pitchFamily="49" charset="-122"/>
              </a:rPr>
              <a:t>n</a:t>
            </a:r>
            <a:r>
              <a:rPr lang="zh-CN" altLang="en-US">
                <a:latin typeface="黑体" panose="02010609060101010101" pitchFamily="49" charset="-122"/>
              </a:rPr>
              <a:t>位二进制数表示的码，</a:t>
            </a:r>
          </a:p>
          <a:p>
            <a:pPr marL="571500" indent="-571500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设           ，         ，若       的个数为   ，则记为                  ，称之为   ，   </a:t>
            </a:r>
          </a:p>
          <a:p>
            <a:pPr marL="571500" indent="-571500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   码的</a:t>
            </a:r>
            <a:r>
              <a:rPr lang="en-US" altLang="zh-CN">
                <a:latin typeface="Times New Roman" panose="02020603050405020304" pitchFamily="18" charset="0"/>
              </a:rPr>
              <a:t>Hamming</a:t>
            </a:r>
            <a:r>
              <a:rPr lang="zh-CN" altLang="en-US">
                <a:latin typeface="黑体" panose="02010609060101010101" pitchFamily="49" charset="-122"/>
              </a:rPr>
              <a:t>距离。</a:t>
            </a:r>
          </a:p>
          <a:p>
            <a:pPr marL="571500" indent="-571500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r>
              <a:rPr lang="zh-CN" altLang="en-US"/>
              <a:t>      </a:t>
            </a:r>
            <a:r>
              <a:rPr lang="zh-CN" altLang="en-US">
                <a:latin typeface="黑体" panose="02010609060101010101" pitchFamily="49" charset="-122"/>
              </a:rPr>
              <a:t>定理 对任意的码  ，，，下列三角不等式成立：</a:t>
            </a:r>
          </a:p>
          <a:p>
            <a:pPr marL="571500" indent="-571500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  </a:t>
            </a:r>
          </a:p>
          <a:p>
            <a:pPr marL="571500" indent="-571500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证 设           ，若       ，则      ，</a:t>
            </a:r>
          </a:p>
          <a:p>
            <a:pPr marL="571500" indent="-571500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  中至少有一个成立，故不等式成立。             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1.8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应用举例</a:t>
            </a:r>
          </a:p>
        </p:txBody>
      </p:sp>
      <p:sp>
        <p:nvSpPr>
          <p:cNvPr id="89094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095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096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097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098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099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9100" name="Object 19"/>
          <p:cNvGraphicFramePr>
            <a:graphicFrameLocks noChangeAspect="1"/>
          </p:cNvGraphicFramePr>
          <p:nvPr/>
        </p:nvGraphicFramePr>
        <p:xfrm>
          <a:off x="1403350" y="1989138"/>
          <a:ext cx="19510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9" name="公式" r:id="rId3" imgW="1943100" imgH="444500" progId="Equation.3">
                  <p:embed/>
                </p:oleObj>
              </mc:Choice>
              <mc:Fallback>
                <p:oleObj name="公式" r:id="rId3" imgW="1943100" imgH="4445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989138"/>
                        <a:ext cx="19510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1" name="Object 21"/>
          <p:cNvGraphicFramePr>
            <a:graphicFrameLocks noChangeAspect="1"/>
          </p:cNvGraphicFramePr>
          <p:nvPr/>
        </p:nvGraphicFramePr>
        <p:xfrm>
          <a:off x="3635375" y="2060575"/>
          <a:ext cx="18605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0" name="公式" r:id="rId5" imgW="1866090" imgH="444307" progId="Equation.3">
                  <p:embed/>
                </p:oleObj>
              </mc:Choice>
              <mc:Fallback>
                <p:oleObj name="公式" r:id="rId5" imgW="1866090" imgH="44430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060575"/>
                        <a:ext cx="18605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2" name="Object 23"/>
          <p:cNvGraphicFramePr>
            <a:graphicFrameLocks noChangeAspect="1"/>
          </p:cNvGraphicFramePr>
          <p:nvPr/>
        </p:nvGraphicFramePr>
        <p:xfrm>
          <a:off x="2411413" y="1528763"/>
          <a:ext cx="23653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1" name="公式" r:id="rId7" imgW="241195" imgH="253890" progId="Equation.3">
                  <p:embed/>
                </p:oleObj>
              </mc:Choice>
              <mc:Fallback>
                <p:oleObj name="公式" r:id="rId7" imgW="241195" imgH="25389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528763"/>
                        <a:ext cx="236537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3" name="Object 25"/>
          <p:cNvGraphicFramePr>
            <a:graphicFrameLocks noChangeAspect="1"/>
          </p:cNvGraphicFramePr>
          <p:nvPr/>
        </p:nvGraphicFramePr>
        <p:xfrm>
          <a:off x="2987675" y="1462088"/>
          <a:ext cx="2222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2" name="公式" r:id="rId9" imgW="228600" imgH="330200" progId="Equation.3">
                  <p:embed/>
                </p:oleObj>
              </mc:Choice>
              <mc:Fallback>
                <p:oleObj name="公式" r:id="rId9" imgW="228600" imgH="330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462088"/>
                        <a:ext cx="22225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4" name="Object 27"/>
          <p:cNvGraphicFramePr>
            <a:graphicFrameLocks noChangeAspect="1"/>
          </p:cNvGraphicFramePr>
          <p:nvPr/>
        </p:nvGraphicFramePr>
        <p:xfrm>
          <a:off x="6443663" y="2022475"/>
          <a:ext cx="9715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3" name="公式" r:id="rId11" imgW="965200" imgH="444500" progId="Equation.3">
                  <p:embed/>
                </p:oleObj>
              </mc:Choice>
              <mc:Fallback>
                <p:oleObj name="公式" r:id="rId11" imgW="965200" imgH="4445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022475"/>
                        <a:ext cx="9715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5" name="Object 29"/>
          <p:cNvGraphicFramePr>
            <a:graphicFrameLocks noChangeAspect="1"/>
          </p:cNvGraphicFramePr>
          <p:nvPr/>
        </p:nvGraphicFramePr>
        <p:xfrm>
          <a:off x="1392238" y="2563813"/>
          <a:ext cx="1587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4" name="公式" r:id="rId13" imgW="165028" imgH="330057" progId="Equation.3">
                  <p:embed/>
                </p:oleObj>
              </mc:Choice>
              <mc:Fallback>
                <p:oleObj name="公式" r:id="rId13" imgW="165028" imgH="33005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2563813"/>
                        <a:ext cx="15875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6" name="Object 31"/>
          <p:cNvGraphicFramePr>
            <a:graphicFrameLocks noChangeAspect="1"/>
          </p:cNvGraphicFramePr>
          <p:nvPr/>
        </p:nvGraphicFramePr>
        <p:xfrm>
          <a:off x="3352800" y="2597150"/>
          <a:ext cx="29765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5" name="公式" r:id="rId15" imgW="2984500" imgH="419100" progId="Equation.3">
                  <p:embed/>
                </p:oleObj>
              </mc:Choice>
              <mc:Fallback>
                <p:oleObj name="公式" r:id="rId15" imgW="2984500" imgH="4191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597150"/>
                        <a:ext cx="2976563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7" name="Object 33"/>
          <p:cNvGraphicFramePr>
            <a:graphicFrameLocks noChangeAspect="1"/>
          </p:cNvGraphicFramePr>
          <p:nvPr/>
        </p:nvGraphicFramePr>
        <p:xfrm>
          <a:off x="7956550" y="2647950"/>
          <a:ext cx="236538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6" name="公式" r:id="rId17" imgW="241195" imgH="253890" progId="Equation.3">
                  <p:embed/>
                </p:oleObj>
              </mc:Choice>
              <mc:Fallback>
                <p:oleObj name="公式" r:id="rId17" imgW="241195" imgH="25389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2647950"/>
                        <a:ext cx="236538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8" name="Object 34"/>
          <p:cNvGraphicFramePr>
            <a:graphicFrameLocks noChangeAspect="1"/>
          </p:cNvGraphicFramePr>
          <p:nvPr/>
        </p:nvGraphicFramePr>
        <p:xfrm>
          <a:off x="1042988" y="3149600"/>
          <a:ext cx="2222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7" name="公式" r:id="rId18" imgW="228600" imgH="330200" progId="Equation.3">
                  <p:embed/>
                </p:oleObj>
              </mc:Choice>
              <mc:Fallback>
                <p:oleObj name="公式" r:id="rId18" imgW="228600" imgH="3302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149600"/>
                        <a:ext cx="22225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0739" name="Object 35"/>
          <p:cNvGraphicFramePr>
            <a:graphicFrameLocks noChangeAspect="1"/>
          </p:cNvGraphicFramePr>
          <p:nvPr/>
        </p:nvGraphicFramePr>
        <p:xfrm>
          <a:off x="3748088" y="3813175"/>
          <a:ext cx="23653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8" name="公式" r:id="rId19" imgW="241195" imgH="253890" progId="Equation.3">
                  <p:embed/>
                </p:oleObj>
              </mc:Choice>
              <mc:Fallback>
                <p:oleObj name="公式" r:id="rId19" imgW="241195" imgH="25389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8" y="3813175"/>
                        <a:ext cx="236537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0740" name="Object 36"/>
          <p:cNvGraphicFramePr>
            <a:graphicFrameLocks noChangeAspect="1"/>
          </p:cNvGraphicFramePr>
          <p:nvPr/>
        </p:nvGraphicFramePr>
        <p:xfrm>
          <a:off x="4167188" y="3783013"/>
          <a:ext cx="2222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9" name="公式" r:id="rId20" imgW="228600" imgH="330200" progId="Equation.3">
                  <p:embed/>
                </p:oleObj>
              </mc:Choice>
              <mc:Fallback>
                <p:oleObj name="公式" r:id="rId20" imgW="228600" imgH="330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8" y="3783013"/>
                        <a:ext cx="22225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0741" name="Object 37"/>
          <p:cNvGraphicFramePr>
            <a:graphicFrameLocks noChangeAspect="1"/>
          </p:cNvGraphicFramePr>
          <p:nvPr/>
        </p:nvGraphicFramePr>
        <p:xfrm>
          <a:off x="4527550" y="3813175"/>
          <a:ext cx="211138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0" name="公式" r:id="rId21" imgW="215713" imgH="253780" progId="Equation.3">
                  <p:embed/>
                </p:oleObj>
              </mc:Choice>
              <mc:Fallback>
                <p:oleObj name="公式" r:id="rId21" imgW="215713" imgH="2537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3813175"/>
                        <a:ext cx="211138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0742" name="Object 38"/>
          <p:cNvGraphicFramePr>
            <a:graphicFrameLocks noChangeAspect="1"/>
          </p:cNvGraphicFramePr>
          <p:nvPr/>
        </p:nvGraphicFramePr>
        <p:xfrm>
          <a:off x="2106613" y="4318000"/>
          <a:ext cx="37846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1" name="公式" r:id="rId23" imgW="3784600" imgH="419100" progId="Equation.3">
                  <p:embed/>
                </p:oleObj>
              </mc:Choice>
              <mc:Fallback>
                <p:oleObj name="公式" r:id="rId23" imgW="3784600" imgH="4191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4318000"/>
                        <a:ext cx="37846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3" name="Rectangle 4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40744" name="Object 40"/>
          <p:cNvGraphicFramePr>
            <a:graphicFrameLocks noChangeAspect="1"/>
          </p:cNvGraphicFramePr>
          <p:nvPr/>
        </p:nvGraphicFramePr>
        <p:xfrm>
          <a:off x="1908175" y="4891088"/>
          <a:ext cx="18351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2" name="公式" r:id="rId25" imgW="1841500" imgH="444500" progId="Equation.3">
                  <p:embed/>
                </p:oleObj>
              </mc:Choice>
              <mc:Fallback>
                <p:oleObj name="公式" r:id="rId25" imgW="1841500" imgH="4445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891088"/>
                        <a:ext cx="18351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5" name="Rectangle 4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40746" name="Object 42"/>
          <p:cNvGraphicFramePr>
            <a:graphicFrameLocks noChangeAspect="1"/>
          </p:cNvGraphicFramePr>
          <p:nvPr/>
        </p:nvGraphicFramePr>
        <p:xfrm>
          <a:off x="4572000" y="4932363"/>
          <a:ext cx="9715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3" name="公式" r:id="rId27" imgW="965200" imgH="444500" progId="Equation.3">
                  <p:embed/>
                </p:oleObj>
              </mc:Choice>
              <mc:Fallback>
                <p:oleObj name="公式" r:id="rId27" imgW="965200" imgH="4445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932363"/>
                        <a:ext cx="9715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0748" name="Object 44"/>
          <p:cNvGraphicFramePr>
            <a:graphicFrameLocks noChangeAspect="1"/>
          </p:cNvGraphicFramePr>
          <p:nvPr/>
        </p:nvGraphicFramePr>
        <p:xfrm>
          <a:off x="6521450" y="4910138"/>
          <a:ext cx="9715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4" name="公式" r:id="rId29" imgW="965200" imgH="444500" progId="Equation.3">
                  <p:embed/>
                </p:oleObj>
              </mc:Choice>
              <mc:Fallback>
                <p:oleObj name="公式" r:id="rId29" imgW="965200" imgH="4445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450" y="4910138"/>
                        <a:ext cx="9715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0750" name="Object 46"/>
          <p:cNvGraphicFramePr>
            <a:graphicFrameLocks noChangeAspect="1"/>
          </p:cNvGraphicFramePr>
          <p:nvPr/>
        </p:nvGraphicFramePr>
        <p:xfrm>
          <a:off x="7751763" y="4910138"/>
          <a:ext cx="9334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5" name="公式" r:id="rId31" imgW="939392" imgH="444307" progId="Equation.3">
                  <p:embed/>
                </p:oleObj>
              </mc:Choice>
              <mc:Fallback>
                <p:oleObj name="公式" r:id="rId31" imgW="939392" imgH="444307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63" y="4910138"/>
                        <a:ext cx="9334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0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0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0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5CCF69B4-B88C-4A80-9065-7E86A283C2B8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901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C537617F-A5E0-4074-8443-AA2B139C0403}" type="slidenum">
              <a:rPr kumimoji="0" lang="en-US" altLang="zh-CN" sz="1400">
                <a:ea typeface="宋体" panose="02010600030101010101" pitchFamily="2" charset="-122"/>
              </a:rPr>
              <a:pPr/>
              <a:t>74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431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335962" cy="4670425"/>
          </a:xfrm>
        </p:spPr>
        <p:txBody>
          <a:bodyPr/>
          <a:lstStyle/>
          <a:p>
            <a:pPr marL="571500" indent="-571500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Char char="§"/>
            </a:pPr>
            <a:r>
              <a:rPr lang="zh-CN" altLang="en-US">
                <a:latin typeface="黑体" panose="02010609060101010101" pitchFamily="49" charset="-122"/>
              </a:rPr>
              <a:t>最小距离译码准则：给定码</a:t>
            </a:r>
            <a:r>
              <a:rPr lang="en-US" altLang="zh-CN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黑体" panose="02010609060101010101" pitchFamily="49" charset="-122"/>
              </a:rPr>
              <a:t>，设接受字为  ，将    译为</a:t>
            </a:r>
            <a:r>
              <a:rPr lang="en-US" altLang="zh-CN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黑体" panose="02010609060101010101" pitchFamily="49" charset="-122"/>
              </a:rPr>
              <a:t>中与   有最小</a:t>
            </a:r>
            <a:r>
              <a:rPr lang="en-US" altLang="zh-CN">
                <a:latin typeface="Times New Roman" panose="02020603050405020304" pitchFamily="18" charset="0"/>
              </a:rPr>
              <a:t>Hamming</a:t>
            </a:r>
            <a:r>
              <a:rPr lang="zh-CN" altLang="en-US">
                <a:latin typeface="黑体" panose="02010609060101010101" pitchFamily="49" charset="-122"/>
              </a:rPr>
              <a:t>距离的码 </a:t>
            </a:r>
            <a:r>
              <a:rPr lang="zh-CN" altLang="en-US"/>
              <a:t> </a:t>
            </a: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Char char="§"/>
            </a:pP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Char char="§"/>
            </a:pPr>
            <a:r>
              <a:rPr lang="zh-CN" altLang="en-US">
                <a:latin typeface="黑体" panose="02010609060101010101" pitchFamily="49" charset="-122"/>
              </a:rPr>
              <a:t>定理 一个编码能纠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黑体" panose="02010609060101010101" pitchFamily="49" charset="-122"/>
              </a:rPr>
              <a:t>个错的充要条件是该编码中的任意两个码的</a:t>
            </a:r>
            <a:r>
              <a:rPr lang="en-US" altLang="zh-CN">
                <a:latin typeface="Times New Roman" panose="02020603050405020304" pitchFamily="18" charset="0"/>
              </a:rPr>
              <a:t>Hamming</a:t>
            </a:r>
            <a:r>
              <a:rPr lang="zh-CN" altLang="en-US">
                <a:latin typeface="黑体" panose="02010609060101010101" pitchFamily="49" charset="-122"/>
              </a:rPr>
              <a:t>距离至少是      。 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1.8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应用举例</a:t>
            </a:r>
          </a:p>
        </p:txBody>
      </p:sp>
      <p:sp>
        <p:nvSpPr>
          <p:cNvPr id="90118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19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20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21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22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23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24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25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26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27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28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29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30" name="Rectangle 17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31" name="Rectangle 20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0132" name="Object 19"/>
          <p:cNvGraphicFramePr>
            <a:graphicFrameLocks noChangeAspect="1"/>
          </p:cNvGraphicFramePr>
          <p:nvPr/>
        </p:nvGraphicFramePr>
        <p:xfrm>
          <a:off x="7789863" y="1633538"/>
          <a:ext cx="4762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39" name="公式" r:id="rId3" imgW="469696" imgH="342751" progId="Equation.3">
                  <p:embed/>
                </p:oleObj>
              </mc:Choice>
              <mc:Fallback>
                <p:oleObj name="公式" r:id="rId3" imgW="469696" imgH="34275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3" y="1633538"/>
                        <a:ext cx="47625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3" name="Object 21"/>
          <p:cNvGraphicFramePr>
            <a:graphicFrameLocks noChangeAspect="1"/>
          </p:cNvGraphicFramePr>
          <p:nvPr/>
        </p:nvGraphicFramePr>
        <p:xfrm>
          <a:off x="1357313" y="2171700"/>
          <a:ext cx="4762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40" name="公式" r:id="rId5" imgW="469696" imgH="342751" progId="Equation.3">
                  <p:embed/>
                </p:oleObj>
              </mc:Choice>
              <mc:Fallback>
                <p:oleObj name="公式" r:id="rId5" imgW="469696" imgH="34275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171700"/>
                        <a:ext cx="47625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4" name="Object 22"/>
          <p:cNvGraphicFramePr>
            <a:graphicFrameLocks noChangeAspect="1"/>
          </p:cNvGraphicFramePr>
          <p:nvPr/>
        </p:nvGraphicFramePr>
        <p:xfrm>
          <a:off x="3714750" y="2190750"/>
          <a:ext cx="4762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41" name="公式" r:id="rId6" imgW="469696" imgH="342751" progId="Equation.3">
                  <p:embed/>
                </p:oleObj>
              </mc:Choice>
              <mc:Fallback>
                <p:oleObj name="公式" r:id="rId6" imgW="469696" imgH="34275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2190750"/>
                        <a:ext cx="47625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5" name="Rectangle 24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0136" name="Object 23"/>
          <p:cNvGraphicFramePr>
            <a:graphicFrameLocks noChangeAspect="1"/>
          </p:cNvGraphicFramePr>
          <p:nvPr/>
        </p:nvGraphicFramePr>
        <p:xfrm>
          <a:off x="8316913" y="2205038"/>
          <a:ext cx="37465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42" name="公式" r:id="rId7" imgW="368140" imgH="317362" progId="Equation.3">
                  <p:embed/>
                </p:oleObj>
              </mc:Choice>
              <mc:Fallback>
                <p:oleObj name="公式" r:id="rId7" imgW="368140" imgH="317362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2205038"/>
                        <a:ext cx="374650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7" name="Rectangle 26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31513" name="Object 25"/>
          <p:cNvGraphicFramePr>
            <a:graphicFrameLocks noChangeAspect="1"/>
          </p:cNvGraphicFramePr>
          <p:nvPr/>
        </p:nvGraphicFramePr>
        <p:xfrm>
          <a:off x="6781800" y="3878263"/>
          <a:ext cx="90805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43" name="公式" r:id="rId9" imgW="914003" imgH="317362" progId="Equation.3">
                  <p:embed/>
                </p:oleObj>
              </mc:Choice>
              <mc:Fallback>
                <p:oleObj name="公式" r:id="rId9" imgW="914003" imgH="317362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878263"/>
                        <a:ext cx="908050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1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AF7AE19A-6A0D-4941-A872-E5B3B7152215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911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68042E13-8BFC-4103-9DD3-0ABEC61319CA}" type="slidenum">
              <a:rPr kumimoji="0" lang="en-US" altLang="zh-CN" sz="1400">
                <a:ea typeface="宋体" panose="02010600030101010101" pitchFamily="2" charset="-122"/>
              </a:rPr>
              <a:pPr/>
              <a:t>75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670425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 dirty="0">
                <a:latin typeface="黑体" panose="02010609060101010101" pitchFamily="49" charset="-122"/>
              </a:rPr>
              <a:t>例</a:t>
            </a:r>
            <a:r>
              <a:rPr lang="en-US" altLang="zh-CN" dirty="0">
                <a:latin typeface="黑体" panose="02010609060101010101" pitchFamily="49" charset="-122"/>
              </a:rPr>
              <a:t>1.46 </a:t>
            </a:r>
            <a:r>
              <a:rPr lang="zh-CN" altLang="en-US" dirty="0">
                <a:latin typeface="黑体" panose="02010609060101010101" pitchFamily="49" charset="-122"/>
              </a:rPr>
              <a:t>设有一组</a:t>
            </a:r>
            <a:r>
              <a:rPr lang="en-US" altLang="zh-CN" dirty="0">
                <a:latin typeface="Arial" panose="020B0604020202020204" pitchFamily="34" charset="0"/>
              </a:rPr>
              <a:t>Hamming</a:t>
            </a:r>
            <a:r>
              <a:rPr lang="zh-CN" altLang="en-US" dirty="0">
                <a:latin typeface="黑体" panose="02010609060101010101" pitchFamily="49" charset="-122"/>
              </a:rPr>
              <a:t>距离不小于      的</a:t>
            </a:r>
            <a:r>
              <a:rPr lang="en-US" altLang="zh-CN" dirty="0">
                <a:latin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</a:rPr>
              <a:t>位二进制码：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 dirty="0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dirty="0"/>
              <a:t>     </a:t>
            </a:r>
            <a:r>
              <a:rPr lang="zh-CN" altLang="en-US" dirty="0">
                <a:latin typeface="黑体" panose="02010609060101010101" pitchFamily="49" charset="-122"/>
              </a:rPr>
              <a:t>问</a:t>
            </a:r>
            <a:r>
              <a:rPr lang="en-US" altLang="zh-CN" dirty="0">
                <a:latin typeface="黑体" panose="02010609060101010101" pitchFamily="49" charset="-122"/>
              </a:rPr>
              <a:t>m</a:t>
            </a:r>
            <a:r>
              <a:rPr lang="zh-CN" altLang="en-US" dirty="0">
                <a:latin typeface="黑体" panose="02010609060101010101" pitchFamily="49" charset="-122"/>
              </a:rPr>
              <a:t>最多为多少？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</a:rPr>
              <a:t>   解 考虑下列</a:t>
            </a:r>
            <a:r>
              <a:rPr lang="en-US" altLang="zh-CN" dirty="0">
                <a:latin typeface="黑体" panose="02010609060101010101" pitchFamily="49" charset="-122"/>
              </a:rPr>
              <a:t>m</a:t>
            </a:r>
            <a:r>
              <a:rPr lang="zh-CN" altLang="en-US" dirty="0">
                <a:latin typeface="黑体" panose="02010609060101010101" pitchFamily="49" charset="-122"/>
              </a:rPr>
              <a:t>个互不相交的</a:t>
            </a:r>
            <a:r>
              <a:rPr lang="en-US" altLang="zh-CN" dirty="0">
                <a:latin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</a:rPr>
              <a:t>位二进制码的集合：</a:t>
            </a:r>
            <a:r>
              <a:rPr lang="zh-CN" altLang="en-US" dirty="0"/>
              <a:t> 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endParaRPr lang="zh-CN" altLang="en-US" dirty="0"/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endParaRPr lang="zh-CN" altLang="en-US" sz="1000" dirty="0"/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dirty="0"/>
              <a:t>    显然 </a:t>
            </a: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1.8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应用举例</a:t>
            </a:r>
          </a:p>
        </p:txBody>
      </p:sp>
      <p:sp>
        <p:nvSpPr>
          <p:cNvPr id="91142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3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4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5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6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7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8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9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50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51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52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53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54" name="Rectangle 16"/>
          <p:cNvSpPr>
            <a:spLocks noChangeArrowheads="1"/>
          </p:cNvSpPr>
          <p:nvPr/>
        </p:nvSpPr>
        <p:spPr bwMode="auto">
          <a:xfrm>
            <a:off x="3548063" y="31861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55" name="Rectangle 17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56" name="Rectangle 1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57" name="Rectangle 20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1158" name="Object 19"/>
          <p:cNvGraphicFramePr>
            <a:graphicFrameLocks noChangeAspect="1"/>
          </p:cNvGraphicFramePr>
          <p:nvPr/>
        </p:nvGraphicFramePr>
        <p:xfrm>
          <a:off x="6516688" y="1628775"/>
          <a:ext cx="90646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67" name="公式" r:id="rId3" imgW="914003" imgH="317362" progId="Equation.3">
                  <p:embed/>
                </p:oleObj>
              </mc:Choice>
              <mc:Fallback>
                <p:oleObj name="公式" r:id="rId3" imgW="914003" imgH="31736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1628775"/>
                        <a:ext cx="906462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9" name="Rectangle 2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1160" name="Object 21"/>
          <p:cNvGraphicFramePr>
            <a:graphicFrameLocks noChangeAspect="1"/>
          </p:cNvGraphicFramePr>
          <p:nvPr/>
        </p:nvGraphicFramePr>
        <p:xfrm>
          <a:off x="2700338" y="2492375"/>
          <a:ext cx="17589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68" name="公式" r:id="rId5" imgW="1752600" imgH="444500" progId="Equation.3">
                  <p:embed/>
                </p:oleObj>
              </mc:Choice>
              <mc:Fallback>
                <p:oleObj name="公式" r:id="rId5" imgW="1752600" imgH="4445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492375"/>
                        <a:ext cx="17589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1" name="Rectangle 2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1162" name="Object 23"/>
          <p:cNvGraphicFramePr>
            <a:graphicFrameLocks noChangeAspect="1"/>
          </p:cNvGraphicFramePr>
          <p:nvPr/>
        </p:nvGraphicFramePr>
        <p:xfrm>
          <a:off x="2124075" y="4221163"/>
          <a:ext cx="34464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69" name="公式" r:id="rId7" imgW="3454400" imgH="444500" progId="Equation.3">
                  <p:embed/>
                </p:oleObj>
              </mc:Choice>
              <mc:Fallback>
                <p:oleObj name="公式" r:id="rId7" imgW="3454400" imgH="4445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221163"/>
                        <a:ext cx="34464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3" name="Rectangle 2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1164" name="Object 25"/>
          <p:cNvGraphicFramePr>
            <a:graphicFrameLocks noChangeAspect="1"/>
          </p:cNvGraphicFramePr>
          <p:nvPr/>
        </p:nvGraphicFramePr>
        <p:xfrm>
          <a:off x="5553075" y="4294188"/>
          <a:ext cx="13970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70" name="公式" r:id="rId9" imgW="1397000" imgH="330200" progId="Equation.3">
                  <p:embed/>
                </p:oleObj>
              </mc:Choice>
              <mc:Fallback>
                <p:oleObj name="公式" r:id="rId9" imgW="1397000" imgH="330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075" y="4294188"/>
                        <a:ext cx="1397000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5" name="Rectangle 2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1166" name="Object 27"/>
          <p:cNvGraphicFramePr>
            <a:graphicFrameLocks noChangeAspect="1"/>
          </p:cNvGraphicFramePr>
          <p:nvPr/>
        </p:nvGraphicFramePr>
        <p:xfrm>
          <a:off x="2339975" y="5084763"/>
          <a:ext cx="4051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71" name="公式" r:id="rId11" imgW="4051300" imgH="1041400" progId="Equation.3">
                  <p:embed/>
                </p:oleObj>
              </mc:Choice>
              <mc:Fallback>
                <p:oleObj name="公式" r:id="rId11" imgW="4051300" imgH="10414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084763"/>
                        <a:ext cx="40513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A23F1525-E90A-440C-A0B2-C157AF3B881F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921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EAA2DCBC-0D8C-4343-9501-9EBCAC01A27A}" type="slidenum">
              <a:rPr kumimoji="0" lang="en-US" altLang="zh-CN" sz="1400">
                <a:ea typeface="宋体" panose="02010600030101010101" pitchFamily="2" charset="-122"/>
              </a:rPr>
              <a:pPr/>
              <a:t>76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436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670425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/>
              <a:t>于是有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/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/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/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/>
              <a:t>     故</a:t>
            </a: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>
              <a:latin typeface="黑体" panose="02010609060101010101" pitchFamily="49" charset="-122"/>
            </a:endParaRP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1.8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应用举例</a:t>
            </a:r>
          </a:p>
        </p:txBody>
      </p:sp>
      <p:sp>
        <p:nvSpPr>
          <p:cNvPr id="92166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67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68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69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70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71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72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73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74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75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76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77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78" name="Rectangle 16"/>
          <p:cNvSpPr>
            <a:spLocks noChangeArrowheads="1"/>
          </p:cNvSpPr>
          <p:nvPr/>
        </p:nvSpPr>
        <p:spPr bwMode="auto">
          <a:xfrm>
            <a:off x="3548063" y="31861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79" name="Rectangle 17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80" name="Rectangle 1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81" name="Rectangle 20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82" name="Object 19"/>
          <p:cNvGraphicFramePr>
            <a:graphicFrameLocks noChangeAspect="1"/>
          </p:cNvGraphicFramePr>
          <p:nvPr/>
        </p:nvGraphicFramePr>
        <p:xfrm>
          <a:off x="1476375" y="2420938"/>
          <a:ext cx="455453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5" name="公式" r:id="rId3" imgW="4546600" imgH="1066800" progId="Equation.3">
                  <p:embed/>
                </p:oleObj>
              </mc:Choice>
              <mc:Fallback>
                <p:oleObj name="公式" r:id="rId3" imgW="4546600" imgH="1066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420938"/>
                        <a:ext cx="4554538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3" name="Rectangle 22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36629" name="Object 21"/>
          <p:cNvGraphicFramePr>
            <a:graphicFrameLocks noChangeAspect="1"/>
          </p:cNvGraphicFramePr>
          <p:nvPr/>
        </p:nvGraphicFramePr>
        <p:xfrm>
          <a:off x="1547813" y="4149725"/>
          <a:ext cx="3903662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6" name="公式" r:id="rId5" imgW="3911600" imgH="1536700" progId="Equation.3">
                  <p:embed/>
                </p:oleObj>
              </mc:Choice>
              <mc:Fallback>
                <p:oleObj name="公式" r:id="rId5" imgW="3911600" imgH="15367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149725"/>
                        <a:ext cx="3903662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6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786BE95A-4A1E-43E3-988F-45E17C706D03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03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98C97C0E-03C7-4725-9051-B3973A4F41E6}" type="slidenum">
              <a:rPr kumimoji="0" lang="en-US" altLang="zh-CN" sz="1400">
                <a:ea typeface="宋体" panose="02010600030101010101" pitchFamily="2" charset="-122"/>
              </a:rPr>
              <a:pPr/>
              <a:t>77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1.38</a:t>
            </a:r>
          </a:p>
          <a:p>
            <a:pPr eaLnBrk="1" hangingPunct="1"/>
            <a:r>
              <a:rPr lang="en-US" altLang="zh-CN"/>
              <a:t>1.39</a:t>
            </a:r>
          </a:p>
          <a:p>
            <a:pPr eaLnBrk="1" hangingPunct="1"/>
            <a:r>
              <a:rPr lang="en-US" altLang="zh-CN"/>
              <a:t>1.45</a:t>
            </a:r>
          </a:p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24891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4E28739C-EA58-4B82-A638-7064CFB8F3B6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931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0030D59D-0A5C-4A41-878C-05832E6F9C9F}" type="slidenum">
              <a:rPr kumimoji="0" lang="en-US" altLang="zh-CN" sz="1400">
                <a:ea typeface="宋体" panose="02010600030101010101" pitchFamily="2" charset="-122"/>
              </a:rPr>
              <a:pPr/>
              <a:t>78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421688" cy="5184775"/>
          </a:xfrm>
        </p:spPr>
        <p:txBody>
          <a:bodyPr/>
          <a:lstStyle/>
          <a:p>
            <a:pPr marL="571500" indent="-571500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Char char="§"/>
            </a:pPr>
            <a:r>
              <a:rPr lang="en-US" altLang="zh-CN"/>
              <a:t>1.23  </a:t>
            </a:r>
            <a:r>
              <a:rPr lang="zh-CN" altLang="en-US"/>
              <a:t>令</a:t>
            </a:r>
          </a:p>
          <a:p>
            <a:pPr marL="571500" indent="-571500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Char char="§"/>
            </a:pPr>
            <a:endParaRPr lang="zh-CN" altLang="en-US" sz="2000"/>
          </a:p>
          <a:p>
            <a:pPr marL="571500" indent="-571500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r>
              <a:rPr lang="zh-CN" altLang="en-US" sz="2000"/>
              <a:t>     </a:t>
            </a:r>
            <a:r>
              <a:rPr lang="zh-CN" altLang="en-US"/>
              <a:t>试证：</a:t>
            </a:r>
          </a:p>
          <a:p>
            <a:pPr marL="571500" indent="-571500" algn="just" eaLnBrk="1" hangingPunct="1">
              <a:lnSpc>
                <a:spcPct val="120000"/>
              </a:lnSpc>
              <a:spcBef>
                <a:spcPct val="60000"/>
              </a:spcBef>
              <a:buSzTx/>
              <a:buFont typeface="Wingdings" panose="05000000000000000000" pitchFamily="2" charset="2"/>
              <a:buChar char="§"/>
            </a:pPr>
            <a:endParaRPr lang="zh-CN" altLang="en-US" sz="2400">
              <a:latin typeface="Arial" panose="020B0604020202020204" pitchFamily="34" charset="0"/>
            </a:endParaRPr>
          </a:p>
          <a:p>
            <a:pPr marL="571500" indent="-571500" algn="just" eaLnBrk="1" hangingPunct="1">
              <a:lnSpc>
                <a:spcPct val="120000"/>
              </a:lnSpc>
              <a:spcBef>
                <a:spcPct val="6000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zh-CN">
                <a:latin typeface="Arial" panose="020B0604020202020204" pitchFamily="34" charset="0"/>
              </a:rPr>
              <a:t>1.35</a:t>
            </a:r>
            <a:r>
              <a:rPr lang="en-US" altLang="zh-CN">
                <a:latin typeface="黑体" panose="02010609060101010101" pitchFamily="49" charset="-122"/>
              </a:rPr>
              <a:t>  </a:t>
            </a:r>
            <a:r>
              <a:rPr lang="zh-CN" altLang="en-US">
                <a:latin typeface="黑体" panose="02010609060101010101" pitchFamily="49" charset="-122"/>
              </a:rPr>
              <a:t>凸</a:t>
            </a:r>
            <a:r>
              <a:rPr lang="en-US" altLang="zh-CN">
                <a:latin typeface="黑体" panose="02010609060101010101" pitchFamily="49" charset="-122"/>
              </a:rPr>
              <a:t>10</a:t>
            </a:r>
            <a:r>
              <a:rPr lang="zh-CN" altLang="en-US">
                <a:latin typeface="黑体" panose="02010609060101010101" pitchFamily="49" charset="-122"/>
              </a:rPr>
              <a:t>边形的任意三个对角线不共点，试求这凸</a:t>
            </a:r>
            <a:r>
              <a:rPr lang="en-US" altLang="zh-CN">
                <a:latin typeface="黑体" panose="02010609060101010101" pitchFamily="49" charset="-122"/>
              </a:rPr>
              <a:t>10</a:t>
            </a:r>
            <a:r>
              <a:rPr lang="zh-CN" altLang="en-US">
                <a:latin typeface="黑体" panose="02010609060101010101" pitchFamily="49" charset="-122"/>
              </a:rPr>
              <a:t>边形的对角线交于多少个点？</a:t>
            </a:r>
          </a:p>
          <a:p>
            <a:pPr marL="571500" indent="-571500" algn="just" eaLnBrk="1" hangingPunct="1">
              <a:lnSpc>
                <a:spcPct val="120000"/>
              </a:lnSpc>
              <a:spcBef>
                <a:spcPct val="6000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zh-CN">
                <a:latin typeface="Arial" panose="020B0604020202020204" pitchFamily="34" charset="0"/>
              </a:rPr>
              <a:t>1.50</a:t>
            </a:r>
            <a:r>
              <a:rPr lang="en-US" altLang="zh-CN">
                <a:latin typeface="黑体" panose="02010609060101010101" pitchFamily="49" charset="-122"/>
              </a:rPr>
              <a:t> (a) </a:t>
            </a:r>
            <a:r>
              <a:rPr lang="zh-CN" altLang="en-US">
                <a:latin typeface="黑体" panose="02010609060101010101" pitchFamily="49" charset="-122"/>
              </a:rPr>
              <a:t>在</a:t>
            </a:r>
            <a:r>
              <a:rPr lang="en-US" altLang="zh-CN">
                <a:latin typeface="黑体" panose="02010609060101010101" pitchFamily="49" charset="-122"/>
              </a:rPr>
              <a:t>5</a:t>
            </a:r>
            <a:r>
              <a:rPr lang="zh-CN" altLang="en-US">
                <a:latin typeface="黑体" panose="02010609060101010101" pitchFamily="49" charset="-122"/>
              </a:rPr>
              <a:t>个</a:t>
            </a:r>
            <a:r>
              <a:rPr lang="en-US" altLang="zh-CN">
                <a:latin typeface="黑体" panose="02010609060101010101" pitchFamily="49" charset="-122"/>
              </a:rPr>
              <a:t>0</a:t>
            </a:r>
            <a:r>
              <a:rPr lang="zh-CN" altLang="en-US">
                <a:latin typeface="黑体" panose="02010609060101010101" pitchFamily="49" charset="-122"/>
              </a:rPr>
              <a:t>，</a:t>
            </a:r>
            <a:r>
              <a:rPr lang="en-US" altLang="zh-CN">
                <a:latin typeface="黑体" panose="02010609060101010101" pitchFamily="49" charset="-122"/>
              </a:rPr>
              <a:t>4</a:t>
            </a:r>
            <a:r>
              <a:rPr lang="zh-CN" altLang="en-US">
                <a:latin typeface="黑体" panose="02010609060101010101" pitchFamily="49" charset="-122"/>
              </a:rPr>
              <a:t>个</a:t>
            </a:r>
            <a:r>
              <a:rPr lang="en-US" altLang="zh-CN">
                <a:latin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</a:rPr>
              <a:t>组成的字符串中，出现</a:t>
            </a:r>
            <a:r>
              <a:rPr lang="en-US" altLang="zh-CN">
                <a:latin typeface="黑体" panose="02010609060101010101" pitchFamily="49" charset="-122"/>
              </a:rPr>
              <a:t>01</a:t>
            </a:r>
            <a:r>
              <a:rPr lang="zh-CN" altLang="en-US">
                <a:latin typeface="黑体" panose="02010609060101010101" pitchFamily="49" charset="-122"/>
              </a:rPr>
              <a:t>或</a:t>
            </a:r>
            <a:r>
              <a:rPr lang="en-US" altLang="zh-CN">
                <a:latin typeface="黑体" panose="02010609060101010101" pitchFamily="49" charset="-122"/>
              </a:rPr>
              <a:t>10</a:t>
            </a:r>
            <a:r>
              <a:rPr lang="zh-CN" altLang="en-US">
                <a:latin typeface="黑体" panose="02010609060101010101" pitchFamily="49" charset="-122"/>
              </a:rPr>
              <a:t>的总次数为</a:t>
            </a:r>
            <a:r>
              <a:rPr lang="en-US" altLang="zh-CN">
                <a:latin typeface="黑体" panose="02010609060101010101" pitchFamily="49" charset="-122"/>
              </a:rPr>
              <a:t>4</a:t>
            </a:r>
            <a:r>
              <a:rPr lang="zh-CN" altLang="en-US">
                <a:latin typeface="黑体" panose="02010609060101010101" pitchFamily="49" charset="-122"/>
              </a:rPr>
              <a:t>的有多少个？</a:t>
            </a:r>
            <a:r>
              <a:rPr lang="zh-CN" altLang="en-US" sz="2000"/>
              <a:t> </a:t>
            </a:r>
            <a:r>
              <a:rPr lang="zh-CN" altLang="en-US" sz="1800"/>
              <a:t>    </a:t>
            </a:r>
          </a:p>
          <a:p>
            <a:pPr marL="571500" indent="-571500" algn="just"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zh-CN" altLang="en-US" sz="1800"/>
              <a:t> 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课堂习题</a:t>
            </a:r>
          </a:p>
        </p:txBody>
      </p:sp>
      <p:sp>
        <p:nvSpPr>
          <p:cNvPr id="93190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1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2" name="Rectangle 6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3" name="Rectangle 7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4" name="Rectangle 8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5" name="Rectangle 9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6" name="Rectangle 10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7" name="Rectangle 11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8" name="Rectangle 12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3199" name="Object 15"/>
          <p:cNvGraphicFramePr>
            <a:graphicFrameLocks noChangeAspect="1"/>
          </p:cNvGraphicFramePr>
          <p:nvPr/>
        </p:nvGraphicFramePr>
        <p:xfrm>
          <a:off x="2411413" y="1423988"/>
          <a:ext cx="36639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2" name="公式" r:id="rId3" imgW="1562100" imgH="203200" progId="Equation.3">
                  <p:embed/>
                </p:oleObj>
              </mc:Choice>
              <mc:Fallback>
                <p:oleObj name="公式" r:id="rId3" imgW="1562100" imgH="203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423988"/>
                        <a:ext cx="36639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0" name="Object 16"/>
          <p:cNvGraphicFramePr>
            <a:graphicFrameLocks noChangeAspect="1"/>
          </p:cNvGraphicFramePr>
          <p:nvPr/>
        </p:nvGraphicFramePr>
        <p:xfrm>
          <a:off x="971550" y="1900238"/>
          <a:ext cx="59769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3" name="公式" r:id="rId5" imgW="2362200" imgH="203200" progId="Equation.3">
                  <p:embed/>
                </p:oleObj>
              </mc:Choice>
              <mc:Fallback>
                <p:oleObj name="公式" r:id="rId5" imgW="2362200" imgH="203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00238"/>
                        <a:ext cx="597693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1" name="Object 18"/>
          <p:cNvGraphicFramePr>
            <a:graphicFrameLocks noChangeAspect="1"/>
          </p:cNvGraphicFramePr>
          <p:nvPr/>
        </p:nvGraphicFramePr>
        <p:xfrm>
          <a:off x="1835150" y="2636838"/>
          <a:ext cx="3894138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4" name="公式" r:id="rId7" imgW="1917700" imgH="469900" progId="Equation.3">
                  <p:embed/>
                </p:oleObj>
              </mc:Choice>
              <mc:Fallback>
                <p:oleObj name="公式" r:id="rId7" imgW="19177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636838"/>
                        <a:ext cx="3894138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3A038197-A98F-43C1-9499-03E4CB1104BA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942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12C2DD5D-0662-45A6-BCF5-A3B135B8F9A5}" type="slidenum">
              <a:rPr kumimoji="0" lang="en-US" altLang="zh-CN" sz="1400">
                <a:ea typeface="宋体" panose="02010600030101010101" pitchFamily="2" charset="-122"/>
              </a:rPr>
              <a:pPr/>
              <a:t>79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课堂习题</a:t>
            </a:r>
          </a:p>
        </p:txBody>
      </p:sp>
      <p:sp>
        <p:nvSpPr>
          <p:cNvPr id="1046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7772400" cy="5040313"/>
          </a:xfrm>
        </p:spPr>
        <p:txBody>
          <a:bodyPr/>
          <a:lstStyle/>
          <a:p>
            <a:pPr eaLnBrk="1" hangingPunct="1"/>
            <a:r>
              <a:rPr lang="en-US" altLang="zh-CN"/>
              <a:t>1.12 </a:t>
            </a:r>
            <a:r>
              <a:rPr lang="zh-CN" altLang="en-US"/>
              <a:t>试证等式：</a:t>
            </a:r>
          </a:p>
          <a:p>
            <a:pPr eaLnBrk="1" hangingPunct="1"/>
            <a:endParaRPr lang="zh-CN" altLang="en-US" sz="1000"/>
          </a:p>
          <a:p>
            <a:pPr eaLnBrk="1" hangingPunct="1"/>
            <a:r>
              <a:rPr lang="zh-CN" altLang="en-US"/>
              <a:t>证 对等式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两边求导得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>
              <a:spcBef>
                <a:spcPct val="40000"/>
              </a:spcBef>
            </a:pPr>
            <a:r>
              <a:rPr lang="zh-CN" altLang="en-US"/>
              <a:t>令</a:t>
            </a:r>
            <a:r>
              <a:rPr lang="en-US" altLang="zh-CN"/>
              <a:t>x=1</a:t>
            </a:r>
            <a:r>
              <a:rPr lang="zh-CN" altLang="en-US"/>
              <a:t>便得 </a:t>
            </a:r>
          </a:p>
        </p:txBody>
      </p:sp>
      <p:sp>
        <p:nvSpPr>
          <p:cNvPr id="94214" name="Rectangle 5"/>
          <p:cNvSpPr>
            <a:spLocks noChangeArrowheads="1"/>
          </p:cNvSpPr>
          <p:nvPr/>
        </p:nvSpPr>
        <p:spPr bwMode="auto">
          <a:xfrm>
            <a:off x="0" y="3211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4215" name="Object 4"/>
          <p:cNvGraphicFramePr>
            <a:graphicFrameLocks noChangeAspect="1"/>
          </p:cNvGraphicFramePr>
          <p:nvPr/>
        </p:nvGraphicFramePr>
        <p:xfrm>
          <a:off x="3563938" y="1196975"/>
          <a:ext cx="2808287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22" name="公式" r:id="rId3" imgW="1244600" imgH="431800" progId="Equation.3">
                  <p:embed/>
                </p:oleObj>
              </mc:Choice>
              <mc:Fallback>
                <p:oleObj name="公式" r:id="rId3" imgW="12446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196975"/>
                        <a:ext cx="2808287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6" name="Rectangle 7"/>
          <p:cNvSpPr>
            <a:spLocks noChangeArrowheads="1"/>
          </p:cNvSpPr>
          <p:nvPr/>
        </p:nvSpPr>
        <p:spPr bwMode="auto">
          <a:xfrm>
            <a:off x="0" y="3211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67334" name="Object 6"/>
          <p:cNvGraphicFramePr>
            <a:graphicFrameLocks noChangeAspect="1"/>
          </p:cNvGraphicFramePr>
          <p:nvPr/>
        </p:nvGraphicFramePr>
        <p:xfrm>
          <a:off x="1692275" y="2565400"/>
          <a:ext cx="3673475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23" name="公式" r:id="rId5" imgW="1485900" imgH="431800" progId="Equation.3">
                  <p:embed/>
                </p:oleObj>
              </mc:Choice>
              <mc:Fallback>
                <p:oleObj name="公式" r:id="rId5" imgW="14859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565400"/>
                        <a:ext cx="3673475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8" name="Rectangle 9"/>
          <p:cNvSpPr>
            <a:spLocks noChangeArrowheads="1"/>
          </p:cNvSpPr>
          <p:nvPr/>
        </p:nvSpPr>
        <p:spPr bwMode="auto">
          <a:xfrm>
            <a:off x="0" y="3211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67336" name="Object 8"/>
          <p:cNvGraphicFramePr>
            <a:graphicFrameLocks noChangeAspect="1"/>
          </p:cNvGraphicFramePr>
          <p:nvPr/>
        </p:nvGraphicFramePr>
        <p:xfrm>
          <a:off x="1763713" y="4221163"/>
          <a:ext cx="4537075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24" name="公式" r:id="rId7" imgW="1841500" imgH="431800" progId="Equation.3">
                  <p:embed/>
                </p:oleObj>
              </mc:Choice>
              <mc:Fallback>
                <p:oleObj name="公式" r:id="rId7" imgW="18415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221163"/>
                        <a:ext cx="4537075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0" name="Object 10"/>
          <p:cNvGraphicFramePr>
            <a:graphicFrameLocks noChangeAspect="1"/>
          </p:cNvGraphicFramePr>
          <p:nvPr/>
        </p:nvGraphicFramePr>
        <p:xfrm>
          <a:off x="3563938" y="1196975"/>
          <a:ext cx="2808287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25" name="公式" r:id="rId9" imgW="1244600" imgH="431800" progId="Equation.3">
                  <p:embed/>
                </p:oleObj>
              </mc:Choice>
              <mc:Fallback>
                <p:oleObj name="公式" r:id="rId9" imgW="12446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196975"/>
                        <a:ext cx="2808287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67339" name="Object 11"/>
          <p:cNvGraphicFramePr>
            <a:graphicFrameLocks noChangeAspect="1"/>
          </p:cNvGraphicFramePr>
          <p:nvPr/>
        </p:nvGraphicFramePr>
        <p:xfrm>
          <a:off x="3098800" y="5273675"/>
          <a:ext cx="2808288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26" name="公式" r:id="rId11" imgW="1244600" imgH="431800" progId="Equation.3">
                  <p:embed/>
                </p:oleObj>
              </mc:Choice>
              <mc:Fallback>
                <p:oleObj name="公式" r:id="rId11" imgW="12446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5273675"/>
                        <a:ext cx="2808288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B0190123-B6AA-4A7D-A32E-41F753C19468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0201755E-5EA4-4E3C-BE3C-F29F847F1E6E}" type="slidenum">
              <a:rPr kumimoji="0" lang="en-US" altLang="zh-CN" sz="1400">
                <a:ea typeface="宋体" panose="02010600030101010101" pitchFamily="2" charset="-122"/>
              </a:rPr>
              <a:pPr/>
              <a:t>8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6386512" cy="882650"/>
          </a:xfrm>
        </p:spPr>
        <p:txBody>
          <a:bodyPr/>
          <a:lstStyle/>
          <a:p>
            <a:pPr eaLnBrk="1" hangingPunct="1"/>
            <a:r>
              <a:rPr lang="zh-CN" altLang="en-US"/>
              <a:t>基本计数法则</a:t>
            </a:r>
          </a:p>
        </p:txBody>
      </p:sp>
      <p:sp>
        <p:nvSpPr>
          <p:cNvPr id="103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419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</a:rPr>
              <a:t>乘法法则：设事件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有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</a:rPr>
              <a:t>种产生方式，事件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有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种产生方式，则“事件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与事件</a:t>
            </a:r>
            <a:r>
              <a:rPr lang="en-US" altLang="zh-CN">
                <a:latin typeface="Times New Roman" panose="02020603050405020304" pitchFamily="18" charset="0"/>
              </a:rPr>
              <a:t>B”</a:t>
            </a:r>
            <a:r>
              <a:rPr lang="zh-CN" altLang="en-US">
                <a:latin typeface="Times New Roman" panose="02020603050405020304" pitchFamily="18" charset="0"/>
              </a:rPr>
              <a:t>有</a:t>
            </a:r>
            <a:r>
              <a:rPr lang="en-US" altLang="zh-CN">
                <a:latin typeface="Times New Roman" panose="02020603050405020304" pitchFamily="18" charset="0"/>
              </a:rPr>
              <a:t>mn</a:t>
            </a:r>
            <a:r>
              <a:rPr lang="zh-CN" altLang="en-US">
                <a:latin typeface="Times New Roman" panose="02020603050405020304" pitchFamily="18" charset="0"/>
              </a:rPr>
              <a:t>种产生方式。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1.1 </a:t>
            </a:r>
            <a:r>
              <a:rPr lang="zh-CN" altLang="en-US">
                <a:latin typeface="Times New Roman" panose="02020603050405020304" pitchFamily="18" charset="0"/>
              </a:rPr>
              <a:t>设一个符号由两个字符组成，第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个字符由</a:t>
            </a:r>
            <a:r>
              <a:rPr lang="en-US" altLang="zh-CN">
                <a:latin typeface="Times New Roman" panose="02020603050405020304" pitchFamily="18" charset="0"/>
              </a:rPr>
              <a:t>a,b,c,d,e</a:t>
            </a:r>
            <a:r>
              <a:rPr lang="zh-CN" altLang="en-US">
                <a:latin typeface="Times New Roman" panose="02020603050405020304" pitchFamily="18" charset="0"/>
              </a:rPr>
              <a:t>组成，第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个字符由</a:t>
            </a:r>
            <a:r>
              <a:rPr lang="en-US" altLang="zh-CN">
                <a:latin typeface="Times New Roman" panose="02020603050405020304" pitchFamily="18" charset="0"/>
              </a:rPr>
              <a:t>1,2,3</a:t>
            </a:r>
            <a:r>
              <a:rPr lang="zh-CN" altLang="en-US">
                <a:latin typeface="Times New Roman" panose="02020603050405020304" pitchFamily="18" charset="0"/>
              </a:rPr>
              <a:t>组成，则由乘法法则，该符号有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>
                <a:latin typeface="Times New Roman" panose="02020603050405020304" pitchFamily="18" charset="0"/>
              </a:rPr>
              <a:t>种方式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400">
              <a:latin typeface="Times New Roman" panose="02020603050405020304" pitchFamily="18" charset="0"/>
            </a:endParaRPr>
          </a:p>
          <a:p>
            <a:pPr algn="just" eaLnBrk="1" hangingPunct="1"/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4267200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42404" name="Object 4"/>
          <p:cNvGraphicFramePr>
            <a:graphicFrameLocks noChangeAspect="1"/>
          </p:cNvGraphicFramePr>
          <p:nvPr/>
        </p:nvGraphicFramePr>
        <p:xfrm>
          <a:off x="4211638" y="3933825"/>
          <a:ext cx="13970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公式" r:id="rId3" imgW="1396394" imgH="304668" progId="Equation.3">
                  <p:embed/>
                </p:oleObj>
              </mc:Choice>
              <mc:Fallback>
                <p:oleObj name="公式" r:id="rId3" imgW="1396394" imgH="30466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933825"/>
                        <a:ext cx="13970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429101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3777F3D0-95E6-4C5D-B15C-6EBC6F8BCCA2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952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A630A6EA-86C2-4D50-93C6-9B91DA936D35}" type="slidenum">
              <a:rPr kumimoji="0" lang="en-US" altLang="zh-CN" sz="1400">
                <a:ea typeface="宋体" panose="02010600030101010101" pitchFamily="2" charset="-122"/>
              </a:rPr>
              <a:pPr/>
              <a:t>80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444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670425"/>
          </a:xfrm>
        </p:spPr>
        <p:txBody>
          <a:bodyPr/>
          <a:lstStyle/>
          <a:p>
            <a:pPr marL="571500" indent="-571500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Char char="§"/>
            </a:pPr>
            <a:r>
              <a:rPr lang="en-US" altLang="zh-CN" dirty="0"/>
              <a:t>1.23  </a:t>
            </a:r>
            <a:r>
              <a:rPr lang="zh-CN" altLang="en-US" dirty="0"/>
              <a:t>令</a:t>
            </a:r>
          </a:p>
          <a:p>
            <a:pPr marL="571500" indent="-571500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Char char="§"/>
            </a:pPr>
            <a:endParaRPr lang="zh-CN" altLang="en-US" dirty="0"/>
          </a:p>
          <a:p>
            <a:pPr marL="571500" indent="-571500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Char char="§"/>
            </a:pPr>
            <a:endParaRPr lang="zh-CN" altLang="en-US" sz="1000" dirty="0"/>
          </a:p>
          <a:p>
            <a:pPr marL="571500" indent="-571500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r>
              <a:rPr lang="zh-CN" altLang="en-US" dirty="0"/>
              <a:t>     试证：</a:t>
            </a:r>
          </a:p>
          <a:p>
            <a:pPr marL="571500" indent="-571500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r>
              <a:rPr lang="zh-CN" altLang="en-US" sz="1800" dirty="0"/>
              <a:t>      </a:t>
            </a:r>
          </a:p>
          <a:p>
            <a:pPr marL="571500" indent="-57150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r>
              <a:rPr lang="zh-CN" altLang="en-US" dirty="0"/>
              <a:t>     证 当                       时，</a:t>
            </a:r>
            <a:r>
              <a:rPr lang="en-US" altLang="zh-CN" dirty="0"/>
              <a:t>T</a:t>
            </a:r>
            <a:r>
              <a:rPr lang="zh-CN" altLang="en-US" dirty="0"/>
              <a:t>中分别有                    个三元组，故</a:t>
            </a:r>
          </a:p>
          <a:p>
            <a:pPr marL="571500" indent="-571500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r>
              <a:rPr lang="zh-CN" altLang="en-US" dirty="0"/>
              <a:t> 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dirty="0"/>
              <a:t> 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课堂习题</a:t>
            </a:r>
          </a:p>
        </p:txBody>
      </p:sp>
      <p:sp>
        <p:nvSpPr>
          <p:cNvPr id="95238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39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40" name="Rectangle 6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41" name="Rectangle 7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42" name="Rectangle 8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43" name="Rectangle 9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44" name="Rectangle 10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45" name="Rectangle 11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46" name="Rectangle 12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47" name="Rectangle 1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48" name="Rectangle 1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5249" name="Object 15"/>
          <p:cNvGraphicFramePr>
            <a:graphicFrameLocks noChangeAspect="1"/>
          </p:cNvGraphicFramePr>
          <p:nvPr/>
        </p:nvGraphicFramePr>
        <p:xfrm>
          <a:off x="2411413" y="1628775"/>
          <a:ext cx="36639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19" name="公式" r:id="rId3" imgW="1562100" imgH="203200" progId="Equation.3">
                  <p:embed/>
                </p:oleObj>
              </mc:Choice>
              <mc:Fallback>
                <p:oleObj name="公式" r:id="rId3" imgW="1562100" imgH="203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628775"/>
                        <a:ext cx="36639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0" name="Object 16"/>
          <p:cNvGraphicFramePr>
            <a:graphicFrameLocks noChangeAspect="1"/>
          </p:cNvGraphicFramePr>
          <p:nvPr/>
        </p:nvGraphicFramePr>
        <p:xfrm>
          <a:off x="971550" y="2133600"/>
          <a:ext cx="59769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20" name="公式" r:id="rId5" imgW="2362200" imgH="203200" progId="Equation.3">
                  <p:embed/>
                </p:oleObj>
              </mc:Choice>
              <mc:Fallback>
                <p:oleObj name="公式" r:id="rId5" imgW="2362200" imgH="203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33600"/>
                        <a:ext cx="597693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1" name="Rectangle 1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5252" name="Object 18"/>
          <p:cNvGraphicFramePr>
            <a:graphicFrameLocks noChangeAspect="1"/>
          </p:cNvGraphicFramePr>
          <p:nvPr/>
        </p:nvGraphicFramePr>
        <p:xfrm>
          <a:off x="1835150" y="2781300"/>
          <a:ext cx="3894138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21" name="公式" r:id="rId7" imgW="1917700" imgH="469900" progId="Equation.3">
                  <p:embed/>
                </p:oleObj>
              </mc:Choice>
              <mc:Fallback>
                <p:oleObj name="公式" r:id="rId7" imgW="19177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781300"/>
                        <a:ext cx="3894138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3" name="Rectangle 1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44820" name="Object 20"/>
          <p:cNvGraphicFramePr>
            <a:graphicFrameLocks noChangeAspect="1"/>
          </p:cNvGraphicFramePr>
          <p:nvPr/>
        </p:nvGraphicFramePr>
        <p:xfrm>
          <a:off x="1835150" y="4005263"/>
          <a:ext cx="21732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22" name="公式" r:id="rId9" imgW="1016000" imgH="203200" progId="Equation.3">
                  <p:embed/>
                </p:oleObj>
              </mc:Choice>
              <mc:Fallback>
                <p:oleObj name="公式" r:id="rId9" imgW="1016000" imgH="203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005263"/>
                        <a:ext cx="21732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5" name="Rectangle 2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44822" name="Object 22"/>
          <p:cNvGraphicFramePr>
            <a:graphicFrameLocks noChangeAspect="1"/>
          </p:cNvGraphicFramePr>
          <p:nvPr/>
        </p:nvGraphicFramePr>
        <p:xfrm>
          <a:off x="6588125" y="4005263"/>
          <a:ext cx="16637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23" name="公式" r:id="rId11" imgW="761669" imgH="228501" progId="Equation.3">
                  <p:embed/>
                </p:oleObj>
              </mc:Choice>
              <mc:Fallback>
                <p:oleObj name="公式" r:id="rId11" imgW="761669" imgH="22850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4005263"/>
                        <a:ext cx="16637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7" name="Rectangle 23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44824" name="Object 24"/>
          <p:cNvGraphicFramePr>
            <a:graphicFrameLocks noChangeAspect="1"/>
          </p:cNvGraphicFramePr>
          <p:nvPr/>
        </p:nvGraphicFramePr>
        <p:xfrm>
          <a:off x="3132138" y="4365625"/>
          <a:ext cx="13684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24" name="公式" r:id="rId13" imgW="660113" imgH="393529" progId="Equation.3">
                  <p:embed/>
                </p:oleObj>
              </mc:Choice>
              <mc:Fallback>
                <p:oleObj name="公式" r:id="rId13" imgW="660113" imgH="39352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365625"/>
                        <a:ext cx="13684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5ADBEA12-B2B3-47A2-9A8F-B8F1A7F9026E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962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FA1E3E9C-3C29-44E8-9C2C-904B2B71687F}" type="slidenum">
              <a:rPr kumimoji="0" lang="en-US" altLang="zh-CN" sz="1400">
                <a:ea typeface="宋体" panose="02010600030101010101" pitchFamily="2" charset="-122"/>
              </a:rPr>
              <a:pPr/>
              <a:t>81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445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670425"/>
          </a:xfrm>
        </p:spPr>
        <p:txBody>
          <a:bodyPr/>
          <a:lstStyle/>
          <a:p>
            <a:pPr marL="571500" indent="-571500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Char char="§"/>
            </a:pPr>
            <a:r>
              <a:rPr lang="zh-CN" altLang="zh-CN"/>
              <a:t>分两种情况</a:t>
            </a:r>
            <a:endParaRPr lang="zh-CN" altLang="en-US"/>
          </a:p>
          <a:p>
            <a:pPr marL="571500" indent="-571500" algn="just" eaLnBrk="1" hangingPunct="1">
              <a:lnSpc>
                <a:spcPct val="180000"/>
              </a:lnSpc>
              <a:buSzTx/>
              <a:buFont typeface="Wingdings" panose="05000000000000000000" pitchFamily="2" charset="2"/>
              <a:buNone/>
            </a:pPr>
            <a:r>
              <a:rPr lang="zh-CN" altLang="en-US"/>
              <a:t>     </a:t>
            </a:r>
            <a:r>
              <a:rPr lang="en-US" altLang="zh-CN"/>
              <a:t>(1)             : </a:t>
            </a:r>
            <a:r>
              <a:rPr lang="zh-CN" altLang="en-US"/>
              <a:t>有          个三元组；</a:t>
            </a:r>
          </a:p>
          <a:p>
            <a:pPr marL="571500" indent="-571500" algn="just" eaLnBrk="1" hangingPunct="1">
              <a:lnSpc>
                <a:spcPct val="18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zh-CN" altLang="en-US"/>
              <a:t>     </a:t>
            </a:r>
            <a:r>
              <a:rPr lang="en-US" altLang="zh-CN"/>
              <a:t>(2)             : </a:t>
            </a:r>
            <a:r>
              <a:rPr lang="zh-CN" altLang="en-US"/>
              <a:t>有               个三元组。</a:t>
            </a:r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课堂习题</a:t>
            </a:r>
          </a:p>
        </p:txBody>
      </p:sp>
      <p:sp>
        <p:nvSpPr>
          <p:cNvPr id="96262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3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4" name="Rectangle 6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5" name="Rectangle 7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6" name="Rectangle 8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7" name="Rectangle 9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8" name="Rectangle 10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9" name="Rectangle 11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70" name="Rectangle 12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71" name="Rectangle 1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72" name="Rectangle 14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45839" name="Object 15"/>
          <p:cNvGraphicFramePr>
            <a:graphicFrameLocks noChangeAspect="1"/>
          </p:cNvGraphicFramePr>
          <p:nvPr/>
        </p:nvGraphicFramePr>
        <p:xfrm>
          <a:off x="1619250" y="2565400"/>
          <a:ext cx="10144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19" name="公式" r:id="rId3" imgW="393359" imgH="164957" progId="Equation.3">
                  <p:embed/>
                </p:oleObj>
              </mc:Choice>
              <mc:Fallback>
                <p:oleObj name="公式" r:id="rId3" imgW="393359" imgH="16495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565400"/>
                        <a:ext cx="10144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4" name="Rectangle 1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45841" name="Object 17"/>
          <p:cNvGraphicFramePr>
            <a:graphicFrameLocks noChangeAspect="1"/>
          </p:cNvGraphicFramePr>
          <p:nvPr/>
        </p:nvGraphicFramePr>
        <p:xfrm>
          <a:off x="3419475" y="2133600"/>
          <a:ext cx="9493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20" name="公式" r:id="rId5" imgW="482391" imgH="469696" progId="Equation.3">
                  <p:embed/>
                </p:oleObj>
              </mc:Choice>
              <mc:Fallback>
                <p:oleObj name="公式" r:id="rId5" imgW="482391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133600"/>
                        <a:ext cx="9493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6" name="Rectangle 18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45843" name="Object 19"/>
          <p:cNvGraphicFramePr>
            <a:graphicFrameLocks noChangeAspect="1"/>
          </p:cNvGraphicFramePr>
          <p:nvPr/>
        </p:nvGraphicFramePr>
        <p:xfrm>
          <a:off x="1619250" y="3429000"/>
          <a:ext cx="10144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21" name="公式" r:id="rId7" imgW="393359" imgH="177646" progId="Equation.3">
                  <p:embed/>
                </p:oleObj>
              </mc:Choice>
              <mc:Fallback>
                <p:oleObj name="公式" r:id="rId7" imgW="393359" imgH="17764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429000"/>
                        <a:ext cx="10144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844" name="Object 20"/>
          <p:cNvGraphicFramePr>
            <a:graphicFrameLocks noChangeAspect="1"/>
          </p:cNvGraphicFramePr>
          <p:nvPr/>
        </p:nvGraphicFramePr>
        <p:xfrm>
          <a:off x="3492500" y="3141663"/>
          <a:ext cx="1231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22" name="公式" r:id="rId9" imgW="558800" imgH="469900" progId="Equation.3">
                  <p:embed/>
                </p:oleObj>
              </mc:Choice>
              <mc:Fallback>
                <p:oleObj name="公式" r:id="rId9" imgW="5588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141663"/>
                        <a:ext cx="1231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A4F65BBE-3ACA-4742-977C-C8CD016CA1D5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972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72B6CA99-608F-491F-AD72-93881AFC180C}" type="slidenum">
              <a:rPr kumimoji="0" lang="en-US" altLang="zh-CN" sz="1400">
                <a:ea typeface="宋体" panose="02010600030101010101" pitchFamily="2" charset="-122"/>
              </a:rPr>
              <a:pPr/>
              <a:t>82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446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670425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zh-CN">
                <a:latin typeface="黑体" panose="02010609060101010101" pitchFamily="49" charset="-122"/>
              </a:rPr>
              <a:t>1.35  </a:t>
            </a:r>
            <a:r>
              <a:rPr lang="zh-CN" altLang="en-US">
                <a:latin typeface="黑体" panose="02010609060101010101" pitchFamily="49" charset="-122"/>
              </a:rPr>
              <a:t>凸</a:t>
            </a:r>
            <a:r>
              <a:rPr lang="en-US" altLang="zh-CN">
                <a:latin typeface="黑体" panose="02010609060101010101" pitchFamily="49" charset="-122"/>
              </a:rPr>
              <a:t>10</a:t>
            </a:r>
            <a:r>
              <a:rPr lang="zh-CN" altLang="en-US">
                <a:latin typeface="黑体" panose="02010609060101010101" pitchFamily="49" charset="-122"/>
              </a:rPr>
              <a:t>边形的任意三条对角线不共点，试求这凸</a:t>
            </a:r>
            <a:r>
              <a:rPr lang="en-US" altLang="zh-CN">
                <a:latin typeface="黑体" panose="02010609060101010101" pitchFamily="49" charset="-122"/>
              </a:rPr>
              <a:t>10</a:t>
            </a:r>
            <a:r>
              <a:rPr lang="zh-CN" altLang="en-US">
                <a:latin typeface="黑体" panose="02010609060101010101" pitchFamily="49" charset="-122"/>
              </a:rPr>
              <a:t>边形的对角线交于多少个点？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/>
              <a:t>     </a:t>
            </a:r>
            <a:r>
              <a:rPr lang="zh-CN" altLang="zh-CN"/>
              <a:t>解 因为多边形是凸的，故每四个顶点对应一个交点，于是对角线交点的总数为</a:t>
            </a:r>
            <a:r>
              <a:rPr lang="en-US" altLang="zh-CN">
                <a:latin typeface="黑体" panose="02010609060101010101" pitchFamily="49" charset="-122"/>
              </a:rPr>
              <a:t>C(10,4)=210</a:t>
            </a:r>
            <a:r>
              <a:rPr lang="zh-CN" altLang="en-US">
                <a:latin typeface="黑体" panose="02010609060101010101" pitchFamily="49" charset="-122"/>
              </a:rPr>
              <a:t>。 </a:t>
            </a:r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课堂习题</a:t>
            </a:r>
          </a:p>
        </p:txBody>
      </p:sp>
      <p:sp>
        <p:nvSpPr>
          <p:cNvPr id="97286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87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88" name="Rectangle 6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89" name="Rectangle 7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90" name="Rectangle 8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91" name="Rectangle 9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92" name="Rectangle 10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93" name="Rectangle 11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94" name="Rectangle 12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ABC585D4-AE82-432B-9453-52CDADF84AFA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675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2A209993-50CA-411E-8D9D-C72B1BB11FA6}" type="slidenum">
              <a:rPr kumimoji="0" lang="en-US" altLang="zh-CN" sz="1400">
                <a:ea typeface="宋体" panose="02010600030101010101" pitchFamily="2" charset="-122"/>
              </a:rPr>
              <a:pPr/>
              <a:t>83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409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412785"/>
            <a:ext cx="8421687" cy="4759416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zh-CN" dirty="0"/>
              <a:t>1.44</a:t>
            </a:r>
            <a:r>
              <a:rPr lang="en-US" altLang="zh-CN" dirty="0">
                <a:latin typeface="黑体" panose="02010609060101010101" pitchFamily="49" charset="-122"/>
              </a:rPr>
              <a:t>(a)</a:t>
            </a:r>
            <a:r>
              <a:rPr lang="zh-CN" altLang="en-US" dirty="0"/>
              <a:t>用组合方法证明        和           都是整数</a:t>
            </a:r>
            <a:r>
              <a:rPr lang="en-US" altLang="zh-CN" dirty="0"/>
              <a:t>.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  <a:r>
              <a:rPr lang="zh-CN" altLang="en-US" dirty="0">
                <a:latin typeface="黑体" panose="02010609060101010101" pitchFamily="49" charset="-122"/>
              </a:rPr>
              <a:t>证 考虑将</a:t>
            </a:r>
            <a:r>
              <a:rPr lang="en-US" altLang="zh-CN" dirty="0">
                <a:latin typeface="黑体" panose="02010609060101010101" pitchFamily="49" charset="-122"/>
              </a:rPr>
              <a:t>2n</a:t>
            </a:r>
            <a:r>
              <a:rPr lang="zh-CN" altLang="en-US" dirty="0">
                <a:latin typeface="黑体" panose="02010609060101010101" pitchFamily="49" charset="-122"/>
              </a:rPr>
              <a:t>个有标志的球放入</a:t>
            </a:r>
            <a:r>
              <a:rPr lang="en-US" altLang="zh-CN" dirty="0">
                <a:latin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</a:rPr>
              <a:t>个有区别的盒子中，每盒</a:t>
            </a:r>
            <a:r>
              <a:rPr lang="en-US" altLang="zh-CN" dirty="0">
                <a:latin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</a:rPr>
              <a:t>个球，其放法数为： 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 dirty="0">
              <a:latin typeface="黑体" panose="02010609060101010101" pitchFamily="49" charset="-122"/>
            </a:endParaRP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课堂习题</a:t>
            </a:r>
            <a:endParaRPr lang="zh-CN" altLang="en-US" dirty="0"/>
          </a:p>
        </p:txBody>
      </p:sp>
      <p:sp>
        <p:nvSpPr>
          <p:cNvPr id="67590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591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592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593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594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595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596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597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598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599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601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602" name="Rectangle 16"/>
          <p:cNvSpPr>
            <a:spLocks noChangeArrowheads="1"/>
          </p:cNvSpPr>
          <p:nvPr/>
        </p:nvSpPr>
        <p:spPr bwMode="auto">
          <a:xfrm>
            <a:off x="3548063" y="31861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604" name="Rectangle 1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760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235589"/>
              </p:ext>
            </p:extLst>
          </p:nvPr>
        </p:nvGraphicFramePr>
        <p:xfrm>
          <a:off x="4788024" y="1282699"/>
          <a:ext cx="82073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0" name="公式" r:id="rId3" imgW="812800" imgH="876300" progId="Equation.3">
                  <p:embed/>
                </p:oleObj>
              </mc:Choice>
              <mc:Fallback>
                <p:oleObj name="公式" r:id="rId3" imgW="812800" imgH="876300" progId="Equation.3">
                  <p:embed/>
                  <p:pic>
                    <p:nvPicPr>
                      <p:cNvPr id="67605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282699"/>
                        <a:ext cx="820738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6" name="Rectangle 2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760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917473"/>
              </p:ext>
            </p:extLst>
          </p:nvPr>
        </p:nvGraphicFramePr>
        <p:xfrm>
          <a:off x="6156176" y="1260674"/>
          <a:ext cx="81915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1" name="公式" r:id="rId5" imgW="812800" imgH="876300" progId="Equation.3">
                  <p:embed/>
                </p:oleObj>
              </mc:Choice>
              <mc:Fallback>
                <p:oleObj name="公式" r:id="rId5" imgW="812800" imgH="876300" progId="Equation.3">
                  <p:embed/>
                  <p:pic>
                    <p:nvPicPr>
                      <p:cNvPr id="67607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1260674"/>
                        <a:ext cx="81915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8" name="Rectangle 23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10006" name="Object 22"/>
          <p:cNvGraphicFramePr>
            <a:graphicFrameLocks noChangeAspect="1"/>
          </p:cNvGraphicFramePr>
          <p:nvPr/>
        </p:nvGraphicFramePr>
        <p:xfrm>
          <a:off x="684213" y="5157788"/>
          <a:ext cx="793273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2" name="公式" r:id="rId7" imgW="7924800" imgH="952500" progId="Equation.3">
                  <p:embed/>
                </p:oleObj>
              </mc:Choice>
              <mc:Fallback>
                <p:oleObj name="公式" r:id="rId7" imgW="7924800" imgH="952500" progId="Equation.3">
                  <p:embed/>
                  <p:pic>
                    <p:nvPicPr>
                      <p:cNvPr id="1041000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157788"/>
                        <a:ext cx="793273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1000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251962"/>
              </p:ext>
            </p:extLst>
          </p:nvPr>
        </p:nvGraphicFramePr>
        <p:xfrm>
          <a:off x="1006972" y="3485951"/>
          <a:ext cx="65976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3" name="公式" r:id="rId9" imgW="6591300" imgH="1041400" progId="Equation.3">
                  <p:embed/>
                </p:oleObj>
              </mc:Choice>
              <mc:Fallback>
                <p:oleObj name="公式" r:id="rId9" imgW="6591300" imgH="1041400" progId="Equation.3">
                  <p:embed/>
                  <p:pic>
                    <p:nvPicPr>
                      <p:cNvPr id="1041000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972" y="3485951"/>
                        <a:ext cx="659765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537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396A00AA-35FD-46D4-9F8B-F5E84DFCD4BD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686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22888FE4-C42A-484C-892E-16A01B698E77}" type="slidenum">
              <a:rPr kumimoji="0" lang="en-US" altLang="zh-CN" sz="1400">
                <a:ea typeface="宋体" panose="02010600030101010101" pitchFamily="2" charset="-122"/>
              </a:rPr>
              <a:pPr/>
              <a:t>84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411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670425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>
                <a:latin typeface="黑体" panose="02010609060101010101" pitchFamily="49" charset="-122"/>
              </a:rPr>
              <a:t>类似地考虑将</a:t>
            </a:r>
            <a:r>
              <a:rPr lang="en-US" altLang="zh-CN">
                <a:latin typeface="黑体" panose="02010609060101010101" pitchFamily="49" charset="-122"/>
              </a:rPr>
              <a:t>3n</a:t>
            </a:r>
            <a:r>
              <a:rPr lang="zh-CN" altLang="en-US">
                <a:latin typeface="黑体" panose="02010609060101010101" pitchFamily="49" charset="-122"/>
              </a:rPr>
              <a:t>个有标志的球放入</a:t>
            </a:r>
            <a:r>
              <a:rPr lang="en-US" altLang="zh-CN">
                <a:latin typeface="黑体" panose="02010609060101010101" pitchFamily="49" charset="-122"/>
              </a:rPr>
              <a:t>n</a:t>
            </a:r>
            <a:r>
              <a:rPr lang="zh-CN" altLang="en-US">
                <a:latin typeface="黑体" panose="02010609060101010101" pitchFamily="49" charset="-122"/>
              </a:rPr>
              <a:t>个有区别的盒子中，每盒</a:t>
            </a:r>
            <a:r>
              <a:rPr lang="en-US" altLang="zh-CN">
                <a:latin typeface="黑体" panose="02010609060101010101" pitchFamily="49" charset="-122"/>
              </a:rPr>
              <a:t>3</a:t>
            </a:r>
            <a:r>
              <a:rPr lang="zh-CN" altLang="en-US">
                <a:latin typeface="黑体" panose="02010609060101010101" pitchFamily="49" charset="-122"/>
              </a:rPr>
              <a:t>个球，可得其放法数为：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/>
              <a:t>     故          为整数。</a:t>
            </a: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>
              <a:latin typeface="黑体" panose="02010609060101010101" pitchFamily="49" charset="-122"/>
            </a:endParaRP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课堂习题</a:t>
            </a:r>
            <a:endParaRPr lang="zh-CN" altLang="en-US" dirty="0"/>
          </a:p>
        </p:txBody>
      </p:sp>
      <p:sp>
        <p:nvSpPr>
          <p:cNvPr id="68614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15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16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17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18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19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20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21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22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23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24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25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26" name="Rectangle 16"/>
          <p:cNvSpPr>
            <a:spLocks noChangeArrowheads="1"/>
          </p:cNvSpPr>
          <p:nvPr/>
        </p:nvSpPr>
        <p:spPr bwMode="auto">
          <a:xfrm>
            <a:off x="3548063" y="31861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27" name="Rectangle 17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28" name="Rectangle 1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11026" name="Object 18"/>
          <p:cNvGraphicFramePr>
            <a:graphicFrameLocks noChangeAspect="1"/>
          </p:cNvGraphicFramePr>
          <p:nvPr/>
        </p:nvGraphicFramePr>
        <p:xfrm>
          <a:off x="2555875" y="2636838"/>
          <a:ext cx="19812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0" name="公式" r:id="rId3" imgW="1981200" imgH="952500" progId="Equation.3">
                  <p:embed/>
                </p:oleObj>
              </mc:Choice>
              <mc:Fallback>
                <p:oleObj name="公式" r:id="rId3" imgW="1981200" imgH="952500" progId="Equation.3">
                  <p:embed/>
                  <p:pic>
                    <p:nvPicPr>
                      <p:cNvPr id="1041102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636838"/>
                        <a:ext cx="19812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11028" name="Object 20"/>
          <p:cNvGraphicFramePr>
            <a:graphicFrameLocks noChangeAspect="1"/>
          </p:cNvGraphicFramePr>
          <p:nvPr/>
        </p:nvGraphicFramePr>
        <p:xfrm>
          <a:off x="1331913" y="3860800"/>
          <a:ext cx="8191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1" name="公式" r:id="rId5" imgW="812800" imgH="876300" progId="Equation.3">
                  <p:embed/>
                </p:oleObj>
              </mc:Choice>
              <mc:Fallback>
                <p:oleObj name="公式" r:id="rId5" imgW="812800" imgH="876300" progId="Equation.3">
                  <p:embed/>
                  <p:pic>
                    <p:nvPicPr>
                      <p:cNvPr id="1041102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860800"/>
                        <a:ext cx="81915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541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1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3B859F7A-FC19-4BF8-B2F2-DBCE355BE501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696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1FAD4724-FC34-4FEE-93F1-7EA5D687EB4C}" type="slidenum">
              <a:rPr kumimoji="0" lang="en-US" altLang="zh-CN" sz="1400">
                <a:ea typeface="宋体" panose="02010600030101010101" pitchFamily="2" charset="-122"/>
              </a:rPr>
              <a:pPr/>
              <a:t>85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437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670425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zh-CN">
                <a:latin typeface="黑体" panose="02010609060101010101" pitchFamily="49" charset="-122"/>
              </a:rPr>
              <a:t>(b)</a:t>
            </a:r>
            <a:r>
              <a:rPr lang="zh-CN" altLang="en-US"/>
              <a:t>证明              是整数。 </a:t>
            </a:r>
          </a:p>
          <a:p>
            <a:pPr marL="571500" indent="-571500" algn="just" eaLnBrk="1" hangingPunct="1">
              <a:spcBef>
                <a:spcPct val="40000"/>
              </a:spcBef>
              <a:buSzTx/>
              <a:buFont typeface="Wingdings" panose="05000000000000000000" pitchFamily="2" charset="2"/>
              <a:buChar char="§"/>
            </a:pPr>
            <a:r>
              <a:rPr lang="zh-CN" altLang="en-US">
                <a:latin typeface="黑体" panose="02010609060101010101" pitchFamily="49" charset="-122"/>
              </a:rPr>
              <a:t>证考虑将</a:t>
            </a:r>
            <a:r>
              <a:rPr lang="en-US" altLang="zh-CN">
                <a:latin typeface="黑体" panose="02010609060101010101" pitchFamily="49" charset="-122"/>
              </a:rPr>
              <a:t>n</a:t>
            </a:r>
            <a:r>
              <a:rPr lang="en-US" altLang="zh-CN" baseline="30000">
                <a:latin typeface="黑体" panose="02010609060101010101" pitchFamily="49" charset="-122"/>
              </a:rPr>
              <a:t>2</a:t>
            </a:r>
            <a:r>
              <a:rPr lang="zh-CN" altLang="en-US">
                <a:latin typeface="黑体" panose="02010609060101010101" pitchFamily="49" charset="-122"/>
              </a:rPr>
              <a:t>个有标志的球放入</a:t>
            </a:r>
            <a:r>
              <a:rPr lang="en-US" altLang="zh-CN">
                <a:latin typeface="黑体" panose="02010609060101010101" pitchFamily="49" charset="-122"/>
              </a:rPr>
              <a:t>n</a:t>
            </a:r>
            <a:r>
              <a:rPr lang="zh-CN" altLang="en-US">
                <a:latin typeface="黑体" panose="02010609060101010101" pitchFamily="49" charset="-122"/>
              </a:rPr>
              <a:t>个有区别的盒子中，每盒</a:t>
            </a:r>
            <a:r>
              <a:rPr lang="en-US" altLang="zh-CN">
                <a:latin typeface="黑体" panose="02010609060101010101" pitchFamily="49" charset="-122"/>
              </a:rPr>
              <a:t>n</a:t>
            </a:r>
            <a:r>
              <a:rPr lang="zh-CN" altLang="en-US">
                <a:latin typeface="黑体" panose="02010609060101010101" pitchFamily="49" charset="-122"/>
              </a:rPr>
              <a:t>个球，其放法数为：</a:t>
            </a:r>
          </a:p>
          <a:p>
            <a:pPr marL="571500" indent="-571500" algn="just" eaLnBrk="1" hangingPunct="1">
              <a:spcBef>
                <a:spcPct val="40000"/>
              </a:spcBef>
              <a:buSzTx/>
              <a:buFont typeface="Wingdings" panose="05000000000000000000" pitchFamily="2" charset="2"/>
              <a:buChar char="§"/>
            </a:pP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spcBef>
                <a:spcPct val="40000"/>
              </a:spcBef>
              <a:buSzTx/>
              <a:buFont typeface="Wingdings" panose="05000000000000000000" pitchFamily="2" charset="2"/>
              <a:buChar char="§"/>
            </a:pP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zh-CN" altLang="en-US"/>
              <a:t>      当</a:t>
            </a:r>
            <a:r>
              <a:rPr lang="en-US" altLang="zh-CN">
                <a:latin typeface="黑体" panose="02010609060101010101" pitchFamily="49" charset="-122"/>
              </a:rPr>
              <a:t>n</a:t>
            </a:r>
            <a:r>
              <a:rPr lang="zh-CN" altLang="en-US"/>
              <a:t>个盒子无区别时，其方法数为： </a:t>
            </a:r>
            <a:endParaRPr lang="zh-CN" altLang="en-US">
              <a:latin typeface="黑体" panose="02010609060101010101" pitchFamily="49" charset="-122"/>
            </a:endParaRPr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en-US" altLang="zh-CN">
              <a:latin typeface="黑体" panose="02010609060101010101" pitchFamily="49" charset="-122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课堂习题</a:t>
            </a:r>
          </a:p>
        </p:txBody>
      </p:sp>
      <p:sp>
        <p:nvSpPr>
          <p:cNvPr id="69638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39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0" name="Rectangle 6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1" name="Rectangle 7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2" name="Rectangle 8"/>
          <p:cNvSpPr>
            <a:spLocks noChangeArrowheads="1"/>
          </p:cNvSpPr>
          <p:nvPr/>
        </p:nvSpPr>
        <p:spPr bwMode="auto">
          <a:xfrm>
            <a:off x="4148138" y="33480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3" name="Rectangle 9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4" name="Rectangle 10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5" name="Rectangle 11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6" name="Rectangle 12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7" name="Rectangle 13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8" name="Rectangle 14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9" name="Rectangle 1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50" name="Rectangle 16"/>
          <p:cNvSpPr>
            <a:spLocks noChangeArrowheads="1"/>
          </p:cNvSpPr>
          <p:nvPr/>
        </p:nvSpPr>
        <p:spPr bwMode="auto">
          <a:xfrm>
            <a:off x="3548063" y="31861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51" name="Rectangle 17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52" name="Rectangle 1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53" name="Rectangle 20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9654" name="Object 19"/>
          <p:cNvGraphicFramePr>
            <a:graphicFrameLocks noChangeAspect="1"/>
          </p:cNvGraphicFramePr>
          <p:nvPr/>
        </p:nvGraphicFramePr>
        <p:xfrm>
          <a:off x="2484438" y="1196975"/>
          <a:ext cx="965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6" name="公式" r:id="rId3" imgW="965200" imgH="977900" progId="Equation.3">
                  <p:embed/>
                </p:oleObj>
              </mc:Choice>
              <mc:Fallback>
                <p:oleObj name="公式" r:id="rId3" imgW="965200" imgH="977900" progId="Equation.3">
                  <p:embed/>
                  <p:pic>
                    <p:nvPicPr>
                      <p:cNvPr id="69654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196975"/>
                        <a:ext cx="965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5" name="Rectangle 22"/>
          <p:cNvSpPr>
            <a:spLocks noChangeArrowheads="1"/>
          </p:cNvSpPr>
          <p:nvPr/>
        </p:nvSpPr>
        <p:spPr bwMode="auto">
          <a:xfrm>
            <a:off x="0" y="27384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37653" name="Object 21"/>
          <p:cNvGraphicFramePr>
            <a:graphicFrameLocks noChangeAspect="1"/>
          </p:cNvGraphicFramePr>
          <p:nvPr/>
        </p:nvGraphicFramePr>
        <p:xfrm>
          <a:off x="684213" y="3213100"/>
          <a:ext cx="760095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7" name="公式" r:id="rId5" imgW="7594600" imgH="1066800" progId="Equation.3">
                  <p:embed/>
                </p:oleObj>
              </mc:Choice>
              <mc:Fallback>
                <p:oleObj name="公式" r:id="rId5" imgW="7594600" imgH="1066800" progId="Equation.3">
                  <p:embed/>
                  <p:pic>
                    <p:nvPicPr>
                      <p:cNvPr id="1043765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13100"/>
                        <a:ext cx="760095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7" name="Rectangle 2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37655" name="Object 23"/>
          <p:cNvGraphicFramePr>
            <a:graphicFrameLocks noChangeAspect="1"/>
          </p:cNvGraphicFramePr>
          <p:nvPr/>
        </p:nvGraphicFramePr>
        <p:xfrm>
          <a:off x="2627313" y="4941888"/>
          <a:ext cx="24193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8" name="公式" r:id="rId7" imgW="2425700" imgH="977900" progId="Equation.3">
                  <p:embed/>
                </p:oleObj>
              </mc:Choice>
              <mc:Fallback>
                <p:oleObj name="公式" r:id="rId7" imgW="2425700" imgH="977900" progId="Equation.3">
                  <p:embed/>
                  <p:pic>
                    <p:nvPicPr>
                      <p:cNvPr id="1043765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941888"/>
                        <a:ext cx="24193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15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7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7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9D0BA21E-1128-4289-B5B7-5785CFFD7F34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983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E691238B-7D75-4A2D-B878-8204A5A7D731}" type="slidenum">
              <a:rPr kumimoji="0" lang="en-US" altLang="zh-CN" sz="1400">
                <a:ea typeface="宋体" panose="02010600030101010101" pitchFamily="2" charset="-122"/>
              </a:rPr>
              <a:pPr/>
              <a:t>86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448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670425"/>
          </a:xfrm>
        </p:spPr>
        <p:txBody>
          <a:bodyPr/>
          <a:lstStyle/>
          <a:p>
            <a:pPr marL="571500" indent="-571500" eaLnBrk="1" hangingPunct="1"/>
            <a:r>
              <a:rPr lang="en-US" altLang="zh-CN">
                <a:latin typeface="黑体" panose="02010609060101010101" pitchFamily="49" charset="-122"/>
              </a:rPr>
              <a:t>1.50 (a) </a:t>
            </a:r>
            <a:r>
              <a:rPr lang="zh-CN" altLang="en-US">
                <a:latin typeface="黑体" panose="02010609060101010101" pitchFamily="49" charset="-122"/>
              </a:rPr>
              <a:t>在</a:t>
            </a:r>
            <a:r>
              <a:rPr lang="en-US" altLang="zh-CN">
                <a:latin typeface="黑体" panose="02010609060101010101" pitchFamily="49" charset="-122"/>
              </a:rPr>
              <a:t>5</a:t>
            </a:r>
            <a:r>
              <a:rPr lang="zh-CN" altLang="en-US">
                <a:latin typeface="黑体" panose="02010609060101010101" pitchFamily="49" charset="-122"/>
              </a:rPr>
              <a:t>个</a:t>
            </a:r>
            <a:r>
              <a:rPr lang="en-US" altLang="zh-CN">
                <a:latin typeface="黑体" panose="02010609060101010101" pitchFamily="49" charset="-122"/>
              </a:rPr>
              <a:t>0</a:t>
            </a:r>
            <a:r>
              <a:rPr lang="zh-CN" altLang="en-US">
                <a:latin typeface="黑体" panose="02010609060101010101" pitchFamily="49" charset="-122"/>
              </a:rPr>
              <a:t>，</a:t>
            </a:r>
            <a:r>
              <a:rPr lang="en-US" altLang="zh-CN">
                <a:latin typeface="黑体" panose="02010609060101010101" pitchFamily="49" charset="-122"/>
              </a:rPr>
              <a:t>4</a:t>
            </a:r>
            <a:r>
              <a:rPr lang="zh-CN" altLang="en-US">
                <a:latin typeface="黑体" panose="02010609060101010101" pitchFamily="49" charset="-122"/>
              </a:rPr>
              <a:t>个</a:t>
            </a:r>
            <a:r>
              <a:rPr lang="en-US" altLang="zh-CN">
                <a:latin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</a:rPr>
              <a:t>组成的字符串中，出现</a:t>
            </a:r>
            <a:r>
              <a:rPr lang="en-US" altLang="zh-CN">
                <a:latin typeface="黑体" panose="02010609060101010101" pitchFamily="49" charset="-122"/>
              </a:rPr>
              <a:t>01</a:t>
            </a:r>
            <a:r>
              <a:rPr lang="zh-CN" altLang="en-US">
                <a:latin typeface="黑体" panose="02010609060101010101" pitchFamily="49" charset="-122"/>
              </a:rPr>
              <a:t>或</a:t>
            </a:r>
            <a:r>
              <a:rPr lang="en-US" altLang="zh-CN">
                <a:latin typeface="黑体" panose="02010609060101010101" pitchFamily="49" charset="-122"/>
              </a:rPr>
              <a:t>10</a:t>
            </a:r>
            <a:r>
              <a:rPr lang="zh-CN" altLang="en-US">
                <a:latin typeface="黑体" panose="02010609060101010101" pitchFamily="49" charset="-122"/>
              </a:rPr>
              <a:t>的总次数为</a:t>
            </a:r>
            <a:r>
              <a:rPr lang="en-US" altLang="zh-CN">
                <a:latin typeface="黑体" panose="02010609060101010101" pitchFamily="49" charset="-122"/>
              </a:rPr>
              <a:t>4</a:t>
            </a:r>
            <a:r>
              <a:rPr lang="zh-CN" altLang="en-US">
                <a:latin typeface="黑体" panose="02010609060101010101" pitchFamily="49" charset="-122"/>
              </a:rPr>
              <a:t>的有多少个？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解 </a:t>
            </a:r>
            <a:r>
              <a:rPr lang="en-US" altLang="zh-CN">
                <a:latin typeface="黑体" panose="02010609060101010101" pitchFamily="49" charset="-122"/>
              </a:rPr>
              <a:t>(a)</a:t>
            </a:r>
            <a:r>
              <a:rPr lang="zh-CN" altLang="en-US">
                <a:latin typeface="黑体" panose="02010609060101010101" pitchFamily="49" charset="-122"/>
              </a:rPr>
              <a:t>出现</a:t>
            </a:r>
            <a:r>
              <a:rPr lang="en-US" altLang="zh-CN">
                <a:latin typeface="黑体" panose="02010609060101010101" pitchFamily="49" charset="-122"/>
              </a:rPr>
              <a:t>01</a:t>
            </a:r>
            <a:r>
              <a:rPr lang="zh-CN" altLang="en-US">
                <a:latin typeface="黑体" panose="02010609060101010101" pitchFamily="49" charset="-122"/>
              </a:rPr>
              <a:t>或</a:t>
            </a:r>
            <a:r>
              <a:rPr lang="en-US" altLang="zh-CN">
                <a:latin typeface="黑体" panose="02010609060101010101" pitchFamily="49" charset="-122"/>
              </a:rPr>
              <a:t>10</a:t>
            </a:r>
            <a:r>
              <a:rPr lang="zh-CN" altLang="en-US">
                <a:latin typeface="黑体" panose="02010609060101010101" pitchFamily="49" charset="-122"/>
              </a:rPr>
              <a:t>的总次数为</a:t>
            </a:r>
            <a:r>
              <a:rPr lang="en-US" altLang="zh-CN">
                <a:latin typeface="黑体" panose="02010609060101010101" pitchFamily="49" charset="-122"/>
              </a:rPr>
              <a:t>4</a:t>
            </a:r>
            <a:r>
              <a:rPr lang="zh-CN" altLang="en-US">
                <a:latin typeface="黑体" panose="02010609060101010101" pitchFamily="49" charset="-122"/>
              </a:rPr>
              <a:t>的字符串有以下两种模式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              和</a:t>
            </a:r>
          </a:p>
        </p:txBody>
      </p:sp>
      <p:sp>
        <p:nvSpPr>
          <p:cNvPr id="98309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课堂习题</a:t>
            </a:r>
          </a:p>
        </p:txBody>
      </p:sp>
      <p:sp>
        <p:nvSpPr>
          <p:cNvPr id="98310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1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2" name="Rectangle 6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3" name="Rectangle 7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4" name="Rectangle 8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5" name="Rectangle 9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6" name="Rectangle 10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7" name="Rectangle 11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8" name="Rectangle 12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9" name="Rectangle 1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20" name="Rectangle 1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48911" name="Object 15"/>
          <p:cNvGraphicFramePr>
            <a:graphicFrameLocks noChangeAspect="1"/>
          </p:cNvGraphicFramePr>
          <p:nvPr/>
        </p:nvGraphicFramePr>
        <p:xfrm>
          <a:off x="1619250" y="3429000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44" name="公式" r:id="rId3" imgW="723586" imgH="203112" progId="Equation.3">
                  <p:embed/>
                </p:oleObj>
              </mc:Choice>
              <mc:Fallback>
                <p:oleObj name="公式" r:id="rId3" imgW="723586" imgH="20311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429000"/>
                        <a:ext cx="1657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2" name="Rectangle 1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48913" name="Object 17"/>
          <p:cNvGraphicFramePr>
            <a:graphicFrameLocks noChangeAspect="1"/>
          </p:cNvGraphicFramePr>
          <p:nvPr/>
        </p:nvGraphicFramePr>
        <p:xfrm>
          <a:off x="3924300" y="3429000"/>
          <a:ext cx="17335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45" name="公式" r:id="rId5" imgW="710891" imgH="203112" progId="Equation.3">
                  <p:embed/>
                </p:oleObj>
              </mc:Choice>
              <mc:Fallback>
                <p:oleObj name="公式" r:id="rId5" imgW="710891" imgH="20311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429000"/>
                        <a:ext cx="17335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F8D66547-A37C-4B75-89B7-779086FF99DD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993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9BA81111-91F1-4901-A946-B98E7F3F8D82}" type="slidenum">
              <a:rPr kumimoji="0" lang="en-US" altLang="zh-CN" sz="1400">
                <a:ea typeface="宋体" panose="02010600030101010101" pitchFamily="2" charset="-122"/>
              </a:rPr>
              <a:pPr/>
              <a:t>87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449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501775"/>
            <a:ext cx="8421687" cy="4951413"/>
          </a:xfrm>
        </p:spPr>
        <p:txBody>
          <a:bodyPr/>
          <a:lstStyle/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zh-CN"/>
              <a:t>①</a:t>
            </a:r>
            <a:r>
              <a:rPr lang="zh-CN" altLang="en-US"/>
              <a:t>当模式为                  时，</a:t>
            </a:r>
            <a:r>
              <a:rPr lang="zh-CN" altLang="zh-CN"/>
              <a:t>满足要求的字符串个数为</a:t>
            </a:r>
            <a:endParaRPr lang="zh-CN" altLang="en-US"/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/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endParaRPr lang="zh-CN" altLang="en-US"/>
          </a:p>
          <a:p>
            <a:pPr marL="571500" indent="-571500" algn="just"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/>
              <a:t> ② 当模式为                 时，</a:t>
            </a:r>
            <a:r>
              <a:rPr lang="zh-CN" altLang="zh-CN"/>
              <a:t>满足要求的字符串个数为</a:t>
            </a:r>
            <a:endParaRPr lang="zh-CN" altLang="en-US"/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/>
              <a:t> </a:t>
            </a:r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endParaRPr lang="zh-CN" altLang="en-US"/>
          </a:p>
          <a:p>
            <a:pPr marL="571500" indent="-571500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所求字符串的个数为：</a:t>
            </a:r>
            <a:r>
              <a:rPr lang="en-US" altLang="zh-CN">
                <a:latin typeface="黑体" panose="02010609060101010101" pitchFamily="49" charset="-122"/>
              </a:rPr>
              <a:t>18+12=30 </a:t>
            </a:r>
          </a:p>
        </p:txBody>
      </p:sp>
      <p:sp>
        <p:nvSpPr>
          <p:cNvPr id="99333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86513" cy="88265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课堂习题</a:t>
            </a:r>
          </a:p>
        </p:txBody>
      </p:sp>
      <p:sp>
        <p:nvSpPr>
          <p:cNvPr id="99334" name="Rectangle 4"/>
          <p:cNvSpPr>
            <a:spLocks noChangeArrowheads="1"/>
          </p:cNvSpPr>
          <p:nvPr/>
        </p:nvSpPr>
        <p:spPr bwMode="auto">
          <a:xfrm>
            <a:off x="403383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5" name="Rectangle 5"/>
          <p:cNvSpPr>
            <a:spLocks noChangeArrowheads="1"/>
          </p:cNvSpPr>
          <p:nvPr/>
        </p:nvSpPr>
        <p:spPr bwMode="auto">
          <a:xfrm>
            <a:off x="40767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6" name="Rectangle 6"/>
          <p:cNvSpPr>
            <a:spLocks noChangeArrowheads="1"/>
          </p:cNvSpPr>
          <p:nvPr/>
        </p:nvSpPr>
        <p:spPr bwMode="auto">
          <a:xfrm>
            <a:off x="4052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7" name="Rectangle 7"/>
          <p:cNvSpPr>
            <a:spLocks noChangeArrowheads="1"/>
          </p:cNvSpPr>
          <p:nvPr/>
        </p:nvSpPr>
        <p:spPr bwMode="auto">
          <a:xfrm>
            <a:off x="434340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8" name="Rectangle 8"/>
          <p:cNvSpPr>
            <a:spLocks noChangeArrowheads="1"/>
          </p:cNvSpPr>
          <p:nvPr/>
        </p:nvSpPr>
        <p:spPr bwMode="auto">
          <a:xfrm>
            <a:off x="3348038" y="321945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9" name="Rectangle 9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40" name="Rectangle 10"/>
          <p:cNvSpPr>
            <a:spLocks noChangeArrowheads="1"/>
          </p:cNvSpPr>
          <p:nvPr/>
        </p:nvSpPr>
        <p:spPr bwMode="auto">
          <a:xfrm>
            <a:off x="36718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41" name="Rectangle 11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42" name="Rectangle 12"/>
          <p:cNvSpPr>
            <a:spLocks noChangeArrowheads="1"/>
          </p:cNvSpPr>
          <p:nvPr/>
        </p:nvSpPr>
        <p:spPr bwMode="auto">
          <a:xfrm>
            <a:off x="4114800" y="33147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43" name="Rectangle 1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44" name="Rectangle 1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9345" name="Object 15"/>
          <p:cNvGraphicFramePr>
            <a:graphicFrameLocks noChangeAspect="1"/>
          </p:cNvGraphicFramePr>
          <p:nvPr/>
        </p:nvGraphicFramePr>
        <p:xfrm>
          <a:off x="2771775" y="1484313"/>
          <a:ext cx="17272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92" name="公式" r:id="rId3" imgW="723586" imgH="203112" progId="Equation.3">
                  <p:embed/>
                </p:oleObj>
              </mc:Choice>
              <mc:Fallback>
                <p:oleObj name="公式" r:id="rId3" imgW="723586" imgH="20311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484313"/>
                        <a:ext cx="17272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6" name="Rectangle 1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9347" name="Object 17"/>
          <p:cNvGraphicFramePr>
            <a:graphicFrameLocks noChangeAspect="1"/>
          </p:cNvGraphicFramePr>
          <p:nvPr/>
        </p:nvGraphicFramePr>
        <p:xfrm>
          <a:off x="1763713" y="2420938"/>
          <a:ext cx="475297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93" name="公式" r:id="rId5" imgW="2247900" imgH="469900" progId="Equation.3">
                  <p:embed/>
                </p:oleObj>
              </mc:Choice>
              <mc:Fallback>
                <p:oleObj name="公式" r:id="rId5" imgW="22479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420938"/>
                        <a:ext cx="4752975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8" name="Rectangle 1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49939" name="Object 19"/>
          <p:cNvGraphicFramePr>
            <a:graphicFrameLocks noChangeAspect="1"/>
          </p:cNvGraphicFramePr>
          <p:nvPr/>
        </p:nvGraphicFramePr>
        <p:xfrm>
          <a:off x="2944813" y="3455988"/>
          <a:ext cx="18065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94" name="公式" r:id="rId7" imgW="710891" imgH="203112" progId="Equation.3">
                  <p:embed/>
                </p:oleObj>
              </mc:Choice>
              <mc:Fallback>
                <p:oleObj name="公式" r:id="rId7" imgW="710891" imgH="20311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813" y="3455988"/>
                        <a:ext cx="180657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0" name="Rectangle 20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49941" name="Object 21"/>
          <p:cNvGraphicFramePr>
            <a:graphicFrameLocks noChangeAspect="1"/>
          </p:cNvGraphicFramePr>
          <p:nvPr/>
        </p:nvGraphicFramePr>
        <p:xfrm>
          <a:off x="2195513" y="4292600"/>
          <a:ext cx="47910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95" name="公式" r:id="rId9" imgW="2235200" imgH="469900" progId="Equation.3">
                  <p:embed/>
                </p:oleObj>
              </mc:Choice>
              <mc:Fallback>
                <p:oleObj name="公式" r:id="rId9" imgW="2235200" imgH="4699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292600"/>
                        <a:ext cx="479107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FBA2FC40-6F60-440D-864E-50E7C85CB873}" type="datetime1">
              <a:rPr kumimoji="0" lang="zh-CN" altLang="en-US" sz="1400">
                <a:ea typeface="宋体" panose="02010600030101010101" pitchFamily="2" charset="-122"/>
              </a:rPr>
              <a:pPr/>
              <a:t>2021/4/22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fld id="{509B7C7F-392E-4D19-91D4-3D52E59B6432}" type="slidenum">
              <a:rPr kumimoji="0" lang="en-US" altLang="zh-CN" sz="1400">
                <a:ea typeface="宋体" panose="02010600030101010101" pitchFamily="2" charset="-122"/>
              </a:rPr>
              <a:pPr/>
              <a:t>9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034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421688" cy="5184775"/>
          </a:xfrm>
        </p:spPr>
        <p:txBody>
          <a:bodyPr/>
          <a:lstStyle/>
          <a:p>
            <a:pPr marL="571500" indent="-571500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</a:rPr>
              <a:t>   </a:t>
            </a:r>
            <a:r>
              <a:rPr lang="zh-CN" altLang="en-US" dirty="0">
                <a:latin typeface="黑体" panose="02010609060101010101" pitchFamily="49" charset="-122"/>
              </a:rPr>
              <a:t>例</a:t>
            </a:r>
            <a:r>
              <a:rPr lang="en-US" altLang="zh-CN" dirty="0">
                <a:latin typeface="黑体" panose="02010609060101010101" pitchFamily="49" charset="-122"/>
              </a:rPr>
              <a:t>1.2 </a:t>
            </a:r>
            <a:r>
              <a:rPr lang="zh-CN" altLang="en-US" dirty="0">
                <a:latin typeface="黑体" panose="02010609060101010101" pitchFamily="49" charset="-122"/>
              </a:rPr>
              <a:t>求比</a:t>
            </a:r>
            <a:r>
              <a:rPr lang="en-US" altLang="zh-CN" dirty="0">
                <a:latin typeface="黑体" panose="02010609060101010101" pitchFamily="49" charset="-122"/>
              </a:rPr>
              <a:t>10000</a:t>
            </a:r>
            <a:r>
              <a:rPr lang="zh-CN" altLang="en-US" dirty="0">
                <a:latin typeface="黑体" panose="02010609060101010101" pitchFamily="49" charset="-122"/>
              </a:rPr>
              <a:t>小的正整数中含有数字</a:t>
            </a:r>
            <a:r>
              <a:rPr lang="en-US" altLang="zh-CN" dirty="0">
                <a:latin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</a:rPr>
              <a:t>的数的个数。</a:t>
            </a:r>
          </a:p>
          <a:p>
            <a:pPr marL="571500" indent="-57150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</a:rPr>
              <a:t>   解 比</a:t>
            </a:r>
            <a:r>
              <a:rPr lang="en-US" altLang="zh-CN" dirty="0">
                <a:latin typeface="黑体" panose="02010609060101010101" pitchFamily="49" charset="-122"/>
              </a:rPr>
              <a:t>10000</a:t>
            </a:r>
            <a:r>
              <a:rPr lang="zh-CN" altLang="en-US" dirty="0">
                <a:latin typeface="黑体" panose="02010609060101010101" pitchFamily="49" charset="-122"/>
              </a:rPr>
              <a:t>小的正整数可以写为</a:t>
            </a:r>
          </a:p>
          <a:p>
            <a:pPr marL="571500" indent="-57150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</a:rPr>
              <a:t>        </a:t>
            </a:r>
          </a:p>
          <a:p>
            <a:pPr marL="571500" indent="-57150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</a:rPr>
              <a:t>   的形式。</a:t>
            </a:r>
          </a:p>
          <a:p>
            <a:pPr marL="892175" lvl="1" indent="-141288" eaLnBrk="1" hangingPunct="1">
              <a:lnSpc>
                <a:spcPct val="120000"/>
              </a:lnSpc>
              <a:buClr>
                <a:schemeClr val="tx2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</a:rPr>
              <a:t>共有</a:t>
            </a:r>
            <a:r>
              <a:rPr lang="en-US" altLang="zh-CN" sz="2800" dirty="0">
                <a:latin typeface="黑体" panose="02010609060101010101" pitchFamily="49" charset="-122"/>
              </a:rPr>
              <a:t>10</a:t>
            </a:r>
            <a:r>
              <a:rPr lang="en-US" altLang="zh-CN" sz="2800" baseline="30000" dirty="0">
                <a:latin typeface="黑体" panose="02010609060101010101" pitchFamily="49" charset="-122"/>
              </a:rPr>
              <a:t>4</a:t>
            </a:r>
            <a:r>
              <a:rPr lang="en-US" altLang="zh-CN" sz="2800" dirty="0">
                <a:latin typeface="黑体" panose="02010609060101010101" pitchFamily="49" charset="-122"/>
              </a:rPr>
              <a:t>-1=9999</a:t>
            </a:r>
            <a:r>
              <a:rPr lang="zh-CN" altLang="en-US" sz="2800" dirty="0">
                <a:latin typeface="黑体" panose="02010609060101010101" pitchFamily="49" charset="-122"/>
              </a:rPr>
              <a:t>个</a:t>
            </a:r>
          </a:p>
          <a:p>
            <a:pPr marL="892175" lvl="1" indent="-141288" eaLnBrk="1" hangingPunct="1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黑体" panose="02010609060101010101" pitchFamily="49" charset="-122"/>
              </a:rPr>
              <a:t> 其中不含</a:t>
            </a:r>
            <a:r>
              <a:rPr lang="en-US" altLang="zh-CN" sz="2800" dirty="0">
                <a:latin typeface="黑体" panose="02010609060101010101" pitchFamily="49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</a:rPr>
              <a:t>的正整数有 </a:t>
            </a:r>
            <a:r>
              <a:rPr lang="en-US" altLang="zh-CN" sz="2800" dirty="0">
                <a:latin typeface="黑体" panose="02010609060101010101" pitchFamily="49" charset="-122"/>
              </a:rPr>
              <a:t>9</a:t>
            </a:r>
            <a:r>
              <a:rPr lang="en-US" altLang="zh-CN" sz="2800" baseline="30000" dirty="0">
                <a:latin typeface="黑体" panose="02010609060101010101" pitchFamily="49" charset="-122"/>
              </a:rPr>
              <a:t>4</a:t>
            </a:r>
            <a:r>
              <a:rPr lang="en-US" altLang="zh-CN" sz="2800" dirty="0">
                <a:latin typeface="黑体" panose="02010609060101010101" pitchFamily="49" charset="-122"/>
              </a:rPr>
              <a:t>-1=6560</a:t>
            </a:r>
            <a:r>
              <a:rPr lang="zh-CN" altLang="en-US" sz="2800" dirty="0">
                <a:latin typeface="黑体" panose="02010609060101010101" pitchFamily="49" charset="-122"/>
              </a:rPr>
              <a:t>个</a:t>
            </a:r>
          </a:p>
          <a:p>
            <a:pPr marL="892175" lvl="1" indent="-141288" eaLnBrk="1" hangingPunct="1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黑体" panose="02010609060101010101" pitchFamily="49" charset="-122"/>
              </a:rPr>
              <a:t> 所求正整数的个数为 </a:t>
            </a:r>
            <a:r>
              <a:rPr lang="en-US" altLang="zh-CN" sz="2800" dirty="0">
                <a:latin typeface="黑体" panose="02010609060101010101" pitchFamily="49" charset="-122"/>
              </a:rPr>
              <a:t>9999-6560=3439</a:t>
            </a:r>
            <a:r>
              <a:rPr lang="zh-CN" altLang="en-US" sz="2800" dirty="0">
                <a:latin typeface="黑体" panose="02010609060101010101" pitchFamily="49" charset="-122"/>
              </a:rPr>
              <a:t>个。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6386512" cy="882650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基本计数法则</a:t>
            </a:r>
          </a:p>
        </p:txBody>
      </p:sp>
      <p:sp>
        <p:nvSpPr>
          <p:cNvPr id="1536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2BB4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Dotu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41387" name="Object 11"/>
          <p:cNvGraphicFramePr>
            <a:graphicFrameLocks noChangeAspect="1"/>
          </p:cNvGraphicFramePr>
          <p:nvPr/>
        </p:nvGraphicFramePr>
        <p:xfrm>
          <a:off x="2339975" y="3141663"/>
          <a:ext cx="30956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公式" r:id="rId3" imgW="1397000" imgH="228600" progId="Equation.3">
                  <p:embed/>
                </p:oleObj>
              </mc:Choice>
              <mc:Fallback>
                <p:oleObj name="公式" r:id="rId3" imgW="13970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141663"/>
                        <a:ext cx="30956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64|22.1"/>
</p:tagLst>
</file>

<file path=ppt/theme/theme1.xml><?xml version="1.0" encoding="utf-8"?>
<a:theme xmlns:a="http://schemas.openxmlformats.org/drawingml/2006/main" name="1_whu8">
  <a:themeElements>
    <a:clrScheme name="1_whu8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whu8">
      <a:majorFont>
        <a:latin typeface="Tahoma"/>
        <a:ea typeface="楷体_GB2312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0" cap="flat" cmpd="sng" algn="ctr">
          <a:solidFill>
            <a:srgbClr val="002BB4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/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CC99FF">
                  <a:alpha val="50000"/>
                </a:srgbClr>
              </a:solidFill>
            </a14:hiddenFill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Dotu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0" cap="flat" cmpd="sng" algn="ctr">
          <a:solidFill>
            <a:srgbClr val="002BB4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/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CC99FF">
                  <a:alpha val="50000"/>
                </a:srgbClr>
              </a:solidFill>
            </a14:hiddenFill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Dotum" pitchFamily="34" charset="-127"/>
          </a:defRPr>
        </a:defPPr>
      </a:lstStyle>
    </a:lnDef>
  </a:objectDefaults>
  <a:extraClrSchemeLst>
    <a:extraClrScheme>
      <a:clrScheme name="1_whu8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hu8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u8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u8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hu8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u8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u8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u8 8">
        <a:dk1>
          <a:srgbClr val="000000"/>
        </a:dk1>
        <a:lt1>
          <a:srgbClr val="FFFFFF"/>
        </a:lt1>
        <a:dk2>
          <a:srgbClr val="FFCC00"/>
        </a:dk2>
        <a:lt2>
          <a:srgbClr val="000000"/>
        </a:lt2>
        <a:accent1>
          <a:srgbClr val="8080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B98A00"/>
        </a:accent6>
        <a:hlink>
          <a:srgbClr val="B85C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u8 9">
        <a:dk1>
          <a:srgbClr val="000000"/>
        </a:dk1>
        <a:lt1>
          <a:srgbClr val="FFFFFF"/>
        </a:lt1>
        <a:dk2>
          <a:srgbClr val="FFCC00"/>
        </a:dk2>
        <a:lt2>
          <a:srgbClr val="000000"/>
        </a:lt2>
        <a:accent1>
          <a:srgbClr val="8080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B98A00"/>
        </a:accent6>
        <a:hlink>
          <a:srgbClr val="B85C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u8 10">
        <a:dk1>
          <a:srgbClr val="000000"/>
        </a:dk1>
        <a:lt1>
          <a:srgbClr val="FFFFFF"/>
        </a:lt1>
        <a:dk2>
          <a:srgbClr val="000099"/>
        </a:dk2>
        <a:lt2>
          <a:srgbClr val="969696"/>
        </a:lt2>
        <a:accent1>
          <a:srgbClr val="FFFF99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005C5C"/>
        </a:accent6>
        <a:hlink>
          <a:srgbClr val="00000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u8 11">
        <a:dk1>
          <a:srgbClr val="C0C0C0"/>
        </a:dk1>
        <a:lt1>
          <a:srgbClr val="FFFFFF"/>
        </a:lt1>
        <a:dk2>
          <a:srgbClr val="7979A5"/>
        </a:dk2>
        <a:lt2>
          <a:srgbClr val="FFFF00"/>
        </a:lt2>
        <a:accent1>
          <a:srgbClr val="7499D0"/>
        </a:accent1>
        <a:accent2>
          <a:srgbClr val="CCCCFF"/>
        </a:accent2>
        <a:accent3>
          <a:srgbClr val="BEBECF"/>
        </a:accent3>
        <a:accent4>
          <a:srgbClr val="DADADA"/>
        </a:accent4>
        <a:accent5>
          <a:srgbClr val="BCCAE4"/>
        </a:accent5>
        <a:accent6>
          <a:srgbClr val="B9B9E7"/>
        </a:accent6>
        <a:hlink>
          <a:srgbClr val="F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hu8 12">
        <a:dk1>
          <a:srgbClr val="000000"/>
        </a:dk1>
        <a:lt1>
          <a:srgbClr val="FFFFFF"/>
        </a:lt1>
        <a:dk2>
          <a:srgbClr val="FFCC00"/>
        </a:dk2>
        <a:lt2>
          <a:srgbClr val="000000"/>
        </a:lt2>
        <a:accent1>
          <a:srgbClr val="8080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B98A00"/>
        </a:accent6>
        <a:hlink>
          <a:srgbClr val="B85C00"/>
        </a:hlink>
        <a:folHlink>
          <a:srgbClr val="7D7D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0">
  <a:themeElements>
    <a:clrScheme name="1_0 9">
      <a:dk1>
        <a:srgbClr val="000000"/>
      </a:dk1>
      <a:lt1>
        <a:srgbClr val="FFFFFF"/>
      </a:lt1>
      <a:dk2>
        <a:srgbClr val="FFCC00"/>
      </a:dk2>
      <a:lt2>
        <a:srgbClr val="000000"/>
      </a:lt2>
      <a:accent1>
        <a:srgbClr val="8080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C0C0AA"/>
      </a:accent5>
      <a:accent6>
        <a:srgbClr val="B98A00"/>
      </a:accent6>
      <a:hlink>
        <a:srgbClr val="B85C00"/>
      </a:hlink>
      <a:folHlink>
        <a:srgbClr val="7D7D7D"/>
      </a:folHlink>
    </a:clrScheme>
    <a:fontScheme name="1_0">
      <a:majorFont>
        <a:latin typeface="Arial"/>
        <a:ea typeface="隶书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0" cap="flat" cmpd="sng" algn="ctr">
          <a:solidFill>
            <a:srgbClr val="002BB4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/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CC99FF">
                  <a:alpha val="50000"/>
                </a:srgbClr>
              </a:solidFill>
            </a14:hiddenFill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Dotu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0" cap="flat" cmpd="sng" algn="ctr">
          <a:solidFill>
            <a:srgbClr val="002BB4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/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CC99FF">
                  <a:alpha val="50000"/>
                </a:srgbClr>
              </a:solidFill>
            </a14:hiddenFill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Dotum" pitchFamily="34" charset="-127"/>
          </a:defRPr>
        </a:defPPr>
      </a:lstStyle>
    </a:lnDef>
  </a:objectDefaults>
  <a:extraClrSchemeLst>
    <a:extraClrScheme>
      <a:clrScheme name="1_0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 8">
        <a:dk1>
          <a:srgbClr val="C0C0C0"/>
        </a:dk1>
        <a:lt1>
          <a:srgbClr val="FFFFFF"/>
        </a:lt1>
        <a:dk2>
          <a:srgbClr val="7979A5"/>
        </a:dk2>
        <a:lt2>
          <a:srgbClr val="FFFF00"/>
        </a:lt2>
        <a:accent1>
          <a:srgbClr val="7499D0"/>
        </a:accent1>
        <a:accent2>
          <a:srgbClr val="CCCCFF"/>
        </a:accent2>
        <a:accent3>
          <a:srgbClr val="BEBECF"/>
        </a:accent3>
        <a:accent4>
          <a:srgbClr val="DADADA"/>
        </a:accent4>
        <a:accent5>
          <a:srgbClr val="BCCAE4"/>
        </a:accent5>
        <a:accent6>
          <a:srgbClr val="B9B9E7"/>
        </a:accent6>
        <a:hlink>
          <a:srgbClr val="F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 9">
        <a:dk1>
          <a:srgbClr val="000000"/>
        </a:dk1>
        <a:lt1>
          <a:srgbClr val="FFFFFF"/>
        </a:lt1>
        <a:dk2>
          <a:srgbClr val="FFCC00"/>
        </a:dk2>
        <a:lt2>
          <a:srgbClr val="000000"/>
        </a:lt2>
        <a:accent1>
          <a:srgbClr val="8080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B98A00"/>
        </a:accent6>
        <a:hlink>
          <a:srgbClr val="B85C00"/>
        </a:hlink>
        <a:folHlink>
          <a:srgbClr val="7D7D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121063</TotalTime>
  <Words>5910</Words>
  <Application>Microsoft Office PowerPoint</Application>
  <PresentationFormat>全屏显示(4:3)</PresentationFormat>
  <Paragraphs>748</Paragraphs>
  <Slides>87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87</vt:i4>
      </vt:variant>
    </vt:vector>
  </HeadingPairs>
  <TitlesOfParts>
    <vt:vector size="101" baseType="lpstr">
      <vt:lpstr>Dotum</vt:lpstr>
      <vt:lpstr>黑体</vt:lpstr>
      <vt:lpstr>楷体_GB2312</vt:lpstr>
      <vt:lpstr>隶书</vt:lpstr>
      <vt:lpstr>宋体</vt:lpstr>
      <vt:lpstr>Arial</vt:lpstr>
      <vt:lpstr>Cambria Math</vt:lpstr>
      <vt:lpstr>Tahoma</vt:lpstr>
      <vt:lpstr>Times New Roman</vt:lpstr>
      <vt:lpstr>Wingdings</vt:lpstr>
      <vt:lpstr>1_whu8</vt:lpstr>
      <vt:lpstr>1_0</vt:lpstr>
      <vt:lpstr>公式</vt:lpstr>
      <vt:lpstr>Equation</vt:lpstr>
      <vt:lpstr>组合数学</vt:lpstr>
      <vt:lpstr>组合数学中的三大问题</vt:lpstr>
      <vt:lpstr>前言</vt:lpstr>
      <vt:lpstr>前言</vt:lpstr>
      <vt:lpstr>课程考核要求</vt:lpstr>
      <vt:lpstr>第1章 排列与组合</vt:lpstr>
      <vt:lpstr>基本计数法则</vt:lpstr>
      <vt:lpstr>基本计数法则</vt:lpstr>
      <vt:lpstr>基本计数法则</vt:lpstr>
      <vt:lpstr>基本计数法则</vt:lpstr>
      <vt:lpstr>基本计数法则</vt:lpstr>
      <vt:lpstr>基本计数法则</vt:lpstr>
      <vt:lpstr>基本计数法则</vt:lpstr>
      <vt:lpstr>1.2 一一对应</vt:lpstr>
      <vt:lpstr>1.2 一一对应</vt:lpstr>
      <vt:lpstr>1.2 一一对应</vt:lpstr>
      <vt:lpstr>1.2 一一对应</vt:lpstr>
      <vt:lpstr>1.2 一一对应</vt:lpstr>
      <vt:lpstr>1.2 一一对应</vt:lpstr>
      <vt:lpstr>1.2 一一对应</vt:lpstr>
      <vt:lpstr>1.3 排列</vt:lpstr>
      <vt:lpstr>1.3 排列</vt:lpstr>
      <vt:lpstr>1.3 排列</vt:lpstr>
      <vt:lpstr>1.3 排列</vt:lpstr>
      <vt:lpstr>1.3 排列</vt:lpstr>
      <vt:lpstr>1.4 圆周排列</vt:lpstr>
      <vt:lpstr>1.4 圆周排列</vt:lpstr>
      <vt:lpstr>1.4 圆周排列</vt:lpstr>
      <vt:lpstr>1.5 组合</vt:lpstr>
      <vt:lpstr>1.5 组合</vt:lpstr>
      <vt:lpstr>1.5 组合</vt:lpstr>
      <vt:lpstr>1.5 组合</vt:lpstr>
      <vt:lpstr>1.5 组合</vt:lpstr>
      <vt:lpstr>1.5 组合</vt:lpstr>
      <vt:lpstr>1.5 组合</vt:lpstr>
      <vt:lpstr>1.5 组合</vt:lpstr>
      <vt:lpstr>习题</vt:lpstr>
      <vt:lpstr>1.6.1 允许重复的组合</vt:lpstr>
      <vt:lpstr>1.6.1 允许重复的组合</vt:lpstr>
      <vt:lpstr>1.6.1 允许重复的组合</vt:lpstr>
      <vt:lpstr>1.6.2 不相邻组合</vt:lpstr>
      <vt:lpstr>1.6.2 不相邻组合</vt:lpstr>
      <vt:lpstr>1.7 组合的解释</vt:lpstr>
      <vt:lpstr>1.7 组合的解释</vt:lpstr>
      <vt:lpstr>1.7 组合的解释</vt:lpstr>
      <vt:lpstr>1.7 组合的解释</vt:lpstr>
      <vt:lpstr>1.7 组合的解释</vt:lpstr>
      <vt:lpstr>1.7 组合的解释</vt:lpstr>
      <vt:lpstr>1.7 组合的解释</vt:lpstr>
      <vt:lpstr>1.7 组合的解释</vt:lpstr>
      <vt:lpstr>1.7 组合的解释</vt:lpstr>
      <vt:lpstr>1.7 组合的解释</vt:lpstr>
      <vt:lpstr>1.7 组合的解释</vt:lpstr>
      <vt:lpstr>1.7 组合的解释</vt:lpstr>
      <vt:lpstr>1.7 组合的解释</vt:lpstr>
      <vt:lpstr>1.7 组合的解释</vt:lpstr>
      <vt:lpstr>1.7 组合的解释</vt:lpstr>
      <vt:lpstr>1.7 组合的解释</vt:lpstr>
      <vt:lpstr>1.7 组合的解释</vt:lpstr>
      <vt:lpstr>1.7 组合的解释</vt:lpstr>
      <vt:lpstr>习题</vt:lpstr>
      <vt:lpstr>1.8 应用举例</vt:lpstr>
      <vt:lpstr>1.8 应用举例</vt:lpstr>
      <vt:lpstr>1.8 应用举例</vt:lpstr>
      <vt:lpstr>1.8 应用举例</vt:lpstr>
      <vt:lpstr>1.8 应用举例</vt:lpstr>
      <vt:lpstr>1.8 应用举例</vt:lpstr>
      <vt:lpstr>1.8 应用举例</vt:lpstr>
      <vt:lpstr>1.8 应用举例</vt:lpstr>
      <vt:lpstr>1.8 应用举例</vt:lpstr>
      <vt:lpstr>1.8 应用举例</vt:lpstr>
      <vt:lpstr>1.8 应用举例</vt:lpstr>
      <vt:lpstr>1.8 应用举例</vt:lpstr>
      <vt:lpstr>1.8 应用举例</vt:lpstr>
      <vt:lpstr>1.8 应用举例</vt:lpstr>
      <vt:lpstr>1.8 应用举例</vt:lpstr>
      <vt:lpstr>习题</vt:lpstr>
      <vt:lpstr>课堂习题</vt:lpstr>
      <vt:lpstr>课堂习题</vt:lpstr>
      <vt:lpstr>课堂习题</vt:lpstr>
      <vt:lpstr>课堂习题</vt:lpstr>
      <vt:lpstr>课堂习题</vt:lpstr>
      <vt:lpstr>课堂习题</vt:lpstr>
      <vt:lpstr>课堂习题</vt:lpstr>
      <vt:lpstr>课堂习题</vt:lpstr>
      <vt:lpstr>课堂习题</vt:lpstr>
      <vt:lpstr>课堂习题</vt:lpstr>
    </vt:vector>
  </TitlesOfParts>
  <Company>UUU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Fortran语言 （Fortran77结构化程序设计）</dc:title>
  <dc:creator>LUO</dc:creator>
  <cp:lastModifiedBy>Leo</cp:lastModifiedBy>
  <cp:revision>4685</cp:revision>
  <cp:lastPrinted>2018-02-27T01:44:39Z</cp:lastPrinted>
  <dcterms:created xsi:type="dcterms:W3CDTF">1999-02-11T09:02:09Z</dcterms:created>
  <dcterms:modified xsi:type="dcterms:W3CDTF">2021-04-22T11:36:31Z</dcterms:modified>
</cp:coreProperties>
</file>