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76"/>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20" autoAdjust="0"/>
  </p:normalViewPr>
  <p:slideViewPr>
    <p:cSldViewPr snapToGrid="0">
      <p:cViewPr varScale="1">
        <p:scale>
          <a:sx n="81" d="100"/>
          <a:sy n="81" d="100"/>
        </p:scale>
        <p:origin x="84" y="156"/>
      </p:cViewPr>
      <p:guideLst/>
    </p:cSldViewPr>
  </p:slideViewPr>
  <p:outlineViewPr>
    <p:cViewPr>
      <p:scale>
        <a:sx n="33" d="100"/>
        <a:sy n="33" d="100"/>
      </p:scale>
      <p:origin x="0" y="-276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3CF5E-93D1-481A-81F4-9E12FA27407E}" type="datetimeFigureOut">
              <a:rPr lang="zh-CN" altLang="en-US" smtClean="0"/>
              <a:t>2021/4/16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595798-8E6D-4F2D-A08A-5116D561193A}" type="slidenum">
              <a:rPr lang="zh-CN" altLang="en-US" smtClean="0"/>
              <a:t>‹#›</a:t>
            </a:fld>
            <a:endParaRPr lang="zh-CN" altLang="en-US"/>
          </a:p>
        </p:txBody>
      </p:sp>
    </p:spTree>
    <p:extLst>
      <p:ext uri="{BB962C8B-B14F-4D97-AF65-F5344CB8AC3E}">
        <p14:creationId xmlns:p14="http://schemas.microsoft.com/office/powerpoint/2010/main" val="4043911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7%94%9F%E6%88%90%E5%87%BD%E6%95%B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最早提出母函数的人是法国数学家</a:t>
            </a:r>
            <a:r>
              <a:rPr lang="en-US" altLang="zh-CN" sz="1200" b="0" i="0" kern="1200" dirty="0" err="1">
                <a:solidFill>
                  <a:schemeClr val="tx1"/>
                </a:solidFill>
                <a:effectLst/>
                <a:latin typeface="Times New Roman" panose="02020603050405020304" pitchFamily="18" charset="0"/>
                <a:ea typeface="宋体" panose="02010600030101010101" pitchFamily="2" charset="-122"/>
                <a:cs typeface="+mn-cs"/>
              </a:rPr>
              <a:t>LaplaceP.S</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在其</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1812</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年出版的</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概率的分析理论</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中明确提出“</a:t>
            </a:r>
            <a:r>
              <a:rPr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hlinkClick r:id="rId3">
                  <a:extLst>
                    <a:ext uri="{A12FA001-AC4F-418D-AE19-62706E023703}">
                      <ahyp:hlinkClr xmlns:ahyp="http://schemas.microsoft.com/office/drawing/2018/hyperlinkcolor" xmlns="" val="tx"/>
                    </a:ext>
                  </a:extLst>
                </a:hlinkClick>
              </a:rPr>
              <a:t>生成函数</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的计算”，书中对生成函数思想奠基人</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——Euler L</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在</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18</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世纪对自然数的分解与合成的研究做了延伸与发展。生成函数的理论由此基本建立。</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BC6993-73BD-485B-A85C-67E84995AB9C}" type="slidenum">
              <a:rPr kumimoji="1" lang="en-US" altLang="zh-CN"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79018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母函数的思想很简单</a:t>
            </a:r>
            <a:r>
              <a:rPr lang="en-US" altLang="zh-CN" dirty="0"/>
              <a:t>----</a:t>
            </a:r>
            <a:r>
              <a:rPr lang="zh-CN" altLang="en-US" dirty="0"/>
              <a:t>就是把离散数列和幂级数意义对应起来，把离散数列间的相互组合关系对应成幂级数间的运算关系，最后由幂级数形式来确定离散数列的构造。</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BC6993-73BD-485B-A85C-67E84995AB9C}" type="slidenum">
              <a:rPr kumimoji="1" lang="en-US" altLang="zh-CN"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425250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BC6993-73BD-485B-A85C-67E84995AB9C}" type="slidenum">
              <a:rPr kumimoji="1" lang="en-US" altLang="zh-CN"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085717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1DECB48-46FC-429F-A0C2-6DDD350EC962}" type="datetimeFigureOut">
              <a:rPr lang="zh-CN" altLang="en-US" smtClean="0"/>
              <a:t>2021/4/16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748383-455A-48A8-A771-855F7E3C9D07}" type="slidenum">
              <a:rPr lang="zh-CN" altLang="en-US" smtClean="0"/>
              <a:t>‹#›</a:t>
            </a:fld>
            <a:endParaRPr lang="zh-CN" altLang="en-US"/>
          </a:p>
        </p:txBody>
      </p:sp>
    </p:spTree>
    <p:extLst>
      <p:ext uri="{BB962C8B-B14F-4D97-AF65-F5344CB8AC3E}">
        <p14:creationId xmlns:p14="http://schemas.microsoft.com/office/powerpoint/2010/main" val="424847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DECB48-46FC-429F-A0C2-6DDD350EC962}" type="datetimeFigureOut">
              <a:rPr lang="zh-CN" altLang="en-US" smtClean="0"/>
              <a:t>2021/4/16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748383-455A-48A8-A771-855F7E3C9D07}" type="slidenum">
              <a:rPr lang="zh-CN" altLang="en-US" smtClean="0"/>
              <a:t>‹#›</a:t>
            </a:fld>
            <a:endParaRPr lang="zh-CN" altLang="en-US"/>
          </a:p>
        </p:txBody>
      </p:sp>
    </p:spTree>
    <p:extLst>
      <p:ext uri="{BB962C8B-B14F-4D97-AF65-F5344CB8AC3E}">
        <p14:creationId xmlns:p14="http://schemas.microsoft.com/office/powerpoint/2010/main" val="67763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DECB48-46FC-429F-A0C2-6DDD350EC962}" type="datetimeFigureOut">
              <a:rPr lang="zh-CN" altLang="en-US" smtClean="0"/>
              <a:t>2021/4/16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748383-455A-48A8-A771-855F7E3C9D07}" type="slidenum">
              <a:rPr lang="zh-CN" altLang="en-US" smtClean="0"/>
              <a:t>‹#›</a:t>
            </a:fld>
            <a:endParaRPr lang="zh-CN" altLang="en-US"/>
          </a:p>
        </p:txBody>
      </p:sp>
    </p:spTree>
    <p:extLst>
      <p:ext uri="{BB962C8B-B14F-4D97-AF65-F5344CB8AC3E}">
        <p14:creationId xmlns:p14="http://schemas.microsoft.com/office/powerpoint/2010/main" val="4128310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26"/>
          <p:cNvGrpSpPr>
            <a:grpSpLocks/>
          </p:cNvGrpSpPr>
          <p:nvPr/>
        </p:nvGrpSpPr>
        <p:grpSpPr bwMode="auto">
          <a:xfrm>
            <a:off x="1" y="2438401"/>
            <a:ext cx="12012084" cy="1052513"/>
            <a:chOff x="0" y="1536"/>
            <a:chExt cx="5675" cy="663"/>
          </a:xfrm>
        </p:grpSpPr>
        <p:grpSp>
          <p:nvGrpSpPr>
            <p:cNvPr id="5" name="Group 1027"/>
            <p:cNvGrpSpPr>
              <a:grpSpLocks/>
            </p:cNvGrpSpPr>
            <p:nvPr/>
          </p:nvGrpSpPr>
          <p:grpSpPr bwMode="auto">
            <a:xfrm>
              <a:off x="183" y="1604"/>
              <a:ext cx="448"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1" hangingPunct="1"/>
                <a:endParaRPr lang="zh-CN" altLang="en-US" sz="2400"/>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1" hangingPunct="1"/>
                <a:endParaRPr lang="zh-CN" altLang="en-US" sz="2400"/>
              </a:p>
            </p:txBody>
          </p:sp>
        </p:grpSp>
        <p:grpSp>
          <p:nvGrpSpPr>
            <p:cNvPr id="6" name="Group 1030"/>
            <p:cNvGrpSpPr>
              <a:grpSpLocks/>
            </p:cNvGrpSpPr>
            <p:nvPr/>
          </p:nvGrpSpPr>
          <p:grpSpPr bwMode="auto">
            <a:xfrm>
              <a:off x="261" y="1870"/>
              <a:ext cx="465"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1" hangingPunct="1"/>
                <a:endParaRPr lang="zh-CN" altLang="en-US" sz="2400"/>
              </a:p>
            </p:txBody>
          </p:sp>
          <p:sp>
            <p:nvSpPr>
              <p:cNvPr id="1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1" hangingPunct="1"/>
                <a:endParaRPr lang="zh-CN" altLang="en-US" sz="2400"/>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1" hangingPunct="1"/>
              <a:endParaRPr lang="zh-CN" altLang="en-US" sz="2400"/>
            </a:p>
          </p:txBody>
        </p:sp>
        <p:sp>
          <p:nvSpPr>
            <p:cNvPr id="8" name="Rectangle 1034"/>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1" hangingPunct="1"/>
              <a:endParaRPr lang="zh-CN" altLang="en-US" sz="2400"/>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1" hangingPunct="1"/>
              <a:endParaRPr lang="zh-CN" altLang="en-US" sz="2400"/>
            </a:p>
          </p:txBody>
        </p:sp>
      </p:grpSp>
      <p:sp>
        <p:nvSpPr>
          <p:cNvPr id="3424268" name="Rectangle 1036"/>
          <p:cNvSpPr>
            <a:spLocks noGrp="1" noChangeArrowheads="1"/>
          </p:cNvSpPr>
          <p:nvPr>
            <p:ph type="ctrTitle"/>
          </p:nvPr>
        </p:nvSpPr>
        <p:spPr>
          <a:xfrm>
            <a:off x="1320800" y="1828800"/>
            <a:ext cx="10363200" cy="1143000"/>
          </a:xfrm>
        </p:spPr>
        <p:txBody>
          <a:bodyPr/>
          <a:lstStyle>
            <a:lvl1pPr>
              <a:defRPr/>
            </a:lvl1pPr>
          </a:lstStyle>
          <a:p>
            <a:pPr lvl="0"/>
            <a:r>
              <a:rPr lang="zh-CN" altLang="en-US" noProof="0"/>
              <a:t>单击此处编辑母版标题样式</a:t>
            </a:r>
          </a:p>
        </p:txBody>
      </p:sp>
      <p:sp>
        <p:nvSpPr>
          <p:cNvPr id="3424269" name="Rectangle 1037"/>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5" name="Rectangle 1039"/>
          <p:cNvSpPr>
            <a:spLocks noGrp="1" noChangeArrowheads="1"/>
          </p:cNvSpPr>
          <p:nvPr>
            <p:ph type="ftr" sz="quarter" idx="11"/>
          </p:nvPr>
        </p:nvSpPr>
        <p:spPr>
          <a:xfrm>
            <a:off x="4572000" y="6248400"/>
            <a:ext cx="3860800" cy="457200"/>
          </a:xfrm>
        </p:spPr>
        <p:txBody>
          <a:bodyPr/>
          <a:lstStyle>
            <a:lvl1pPr>
              <a:defRPr smtClean="0">
                <a:solidFill>
                  <a:schemeClr val="bg2"/>
                </a:solidFill>
              </a:defRPr>
            </a:lvl1pPr>
          </a:lstStyle>
          <a:p>
            <a:pPr>
              <a:defRPr/>
            </a:pPr>
            <a:endParaRPr lang="en-US" altLang="zh-CN"/>
          </a:p>
        </p:txBody>
      </p:sp>
      <p:sp>
        <p:nvSpPr>
          <p:cNvPr id="16" name="Rectangle 1040"/>
          <p:cNvSpPr>
            <a:spLocks noGrp="1" noChangeArrowheads="1"/>
          </p:cNvSpPr>
          <p:nvPr>
            <p:ph type="sldNum" sz="quarter" idx="12"/>
          </p:nvPr>
        </p:nvSpPr>
        <p:spPr>
          <a:xfrm>
            <a:off x="9144000" y="6248400"/>
            <a:ext cx="2540000" cy="457200"/>
          </a:xfrm>
        </p:spPr>
        <p:txBody>
          <a:bodyPr/>
          <a:lstStyle>
            <a:lvl1pPr>
              <a:defRPr smtClean="0">
                <a:solidFill>
                  <a:schemeClr val="bg2"/>
                </a:solidFill>
              </a:defRPr>
            </a:lvl1pPr>
          </a:lstStyle>
          <a:p>
            <a:pPr>
              <a:defRPr/>
            </a:pPr>
            <a:fld id="{80A741BF-0729-48FF-A085-52DC43731525}" type="slidenum">
              <a:rPr lang="en-US" altLang="zh-CN"/>
              <a:pPr>
                <a:defRPr/>
              </a:pPr>
              <a:t>‹#›</a:t>
            </a:fld>
            <a:endParaRPr lang="en-US" altLang="zh-CN"/>
          </a:p>
        </p:txBody>
      </p:sp>
    </p:spTree>
    <p:extLst>
      <p:ext uri="{BB962C8B-B14F-4D97-AF65-F5344CB8AC3E}">
        <p14:creationId xmlns:p14="http://schemas.microsoft.com/office/powerpoint/2010/main" val="288768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7B5AA2A-1ED9-4E60-AA45-DA5ECEDE97FC}" type="slidenum">
              <a:rPr lang="en-US" altLang="zh-CN"/>
              <a:pPr>
                <a:defRPr/>
              </a:pPr>
              <a:t>‹#›</a:t>
            </a:fld>
            <a:endParaRPr lang="en-US" altLang="zh-CN"/>
          </a:p>
        </p:txBody>
      </p:sp>
    </p:spTree>
    <p:extLst>
      <p:ext uri="{BB962C8B-B14F-4D97-AF65-F5344CB8AC3E}">
        <p14:creationId xmlns:p14="http://schemas.microsoft.com/office/powerpoint/2010/main" val="2647157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BC4CBAD-BC9D-4580-ABB7-24FA3A35A023}" type="slidenum">
              <a:rPr lang="en-US" altLang="zh-CN"/>
              <a:pPr>
                <a:defRPr/>
              </a:pPr>
              <a:t>‹#›</a:t>
            </a:fld>
            <a:endParaRPr lang="en-US" altLang="zh-CN"/>
          </a:p>
        </p:txBody>
      </p:sp>
    </p:spTree>
    <p:extLst>
      <p:ext uri="{BB962C8B-B14F-4D97-AF65-F5344CB8AC3E}">
        <p14:creationId xmlns:p14="http://schemas.microsoft.com/office/powerpoint/2010/main" val="3171372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488017" y="1628775"/>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71217" y="1628775"/>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C7E2691-1C01-4E7C-B2FB-A893E5C8B85E}" type="slidenum">
              <a:rPr lang="en-US" altLang="zh-CN"/>
              <a:pPr>
                <a:defRPr/>
              </a:pPr>
              <a:t>‹#›</a:t>
            </a:fld>
            <a:endParaRPr lang="en-US" altLang="zh-CN"/>
          </a:p>
        </p:txBody>
      </p:sp>
    </p:spTree>
    <p:extLst>
      <p:ext uri="{BB962C8B-B14F-4D97-AF65-F5344CB8AC3E}">
        <p14:creationId xmlns:p14="http://schemas.microsoft.com/office/powerpoint/2010/main" val="1028123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E0F83B9E-0A2B-46ED-A707-DFEC2BA5B1DF}" type="slidenum">
              <a:rPr lang="en-US" altLang="zh-CN"/>
              <a:pPr>
                <a:defRPr/>
              </a:pPr>
              <a:t>‹#›</a:t>
            </a:fld>
            <a:endParaRPr lang="en-US" altLang="zh-CN"/>
          </a:p>
        </p:txBody>
      </p:sp>
    </p:spTree>
    <p:extLst>
      <p:ext uri="{BB962C8B-B14F-4D97-AF65-F5344CB8AC3E}">
        <p14:creationId xmlns:p14="http://schemas.microsoft.com/office/powerpoint/2010/main" val="1789652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A3D7BEAF-C371-4794-8DD0-59AC40463F43}" type="slidenum">
              <a:rPr lang="en-US" altLang="zh-CN"/>
              <a:pPr>
                <a:defRPr/>
              </a:pPr>
              <a:t>‹#›</a:t>
            </a:fld>
            <a:endParaRPr lang="en-US" altLang="zh-CN"/>
          </a:p>
        </p:txBody>
      </p:sp>
    </p:spTree>
    <p:extLst>
      <p:ext uri="{BB962C8B-B14F-4D97-AF65-F5344CB8AC3E}">
        <p14:creationId xmlns:p14="http://schemas.microsoft.com/office/powerpoint/2010/main" val="4218009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D4572925-607A-4E2C-A940-4740D34E917D}" type="slidenum">
              <a:rPr lang="en-US" altLang="zh-CN"/>
              <a:pPr>
                <a:defRPr/>
              </a:pPr>
              <a:t>‹#›</a:t>
            </a:fld>
            <a:endParaRPr lang="en-US" altLang="zh-CN"/>
          </a:p>
        </p:txBody>
      </p:sp>
    </p:spTree>
    <p:extLst>
      <p:ext uri="{BB962C8B-B14F-4D97-AF65-F5344CB8AC3E}">
        <p14:creationId xmlns:p14="http://schemas.microsoft.com/office/powerpoint/2010/main" val="3953746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ADCC300-D612-4276-B2D2-1F94144756E3}" type="slidenum">
              <a:rPr lang="en-US" altLang="zh-CN"/>
              <a:pPr>
                <a:defRPr/>
              </a:pPr>
              <a:t>‹#›</a:t>
            </a:fld>
            <a:endParaRPr lang="en-US" altLang="zh-CN"/>
          </a:p>
        </p:txBody>
      </p:sp>
    </p:spTree>
    <p:extLst>
      <p:ext uri="{BB962C8B-B14F-4D97-AF65-F5344CB8AC3E}">
        <p14:creationId xmlns:p14="http://schemas.microsoft.com/office/powerpoint/2010/main" val="156428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DECB48-46FC-429F-A0C2-6DDD350EC962}" type="datetimeFigureOut">
              <a:rPr lang="zh-CN" altLang="en-US" smtClean="0"/>
              <a:t>2021/4/16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748383-455A-48A8-A771-855F7E3C9D07}" type="slidenum">
              <a:rPr lang="zh-CN" altLang="en-US" smtClean="0"/>
              <a:t>‹#›</a:t>
            </a:fld>
            <a:endParaRPr lang="zh-CN" altLang="en-US"/>
          </a:p>
        </p:txBody>
      </p:sp>
    </p:spTree>
    <p:extLst>
      <p:ext uri="{BB962C8B-B14F-4D97-AF65-F5344CB8AC3E}">
        <p14:creationId xmlns:p14="http://schemas.microsoft.com/office/powerpoint/2010/main" val="379608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3C40EE2-BCC2-4F4C-87AB-171745633B3E}" type="slidenum">
              <a:rPr lang="en-US" altLang="zh-CN"/>
              <a:pPr>
                <a:defRPr/>
              </a:pPr>
              <a:t>‹#›</a:t>
            </a:fld>
            <a:endParaRPr lang="en-US" altLang="zh-CN"/>
          </a:p>
        </p:txBody>
      </p:sp>
    </p:spTree>
    <p:extLst>
      <p:ext uri="{BB962C8B-B14F-4D97-AF65-F5344CB8AC3E}">
        <p14:creationId xmlns:p14="http://schemas.microsoft.com/office/powerpoint/2010/main" val="24451374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787AC7F-B537-4066-9F67-6020D5738A2D}" type="slidenum">
              <a:rPr lang="en-US" altLang="zh-CN"/>
              <a:pPr>
                <a:defRPr/>
              </a:pPr>
              <a:t>‹#›</a:t>
            </a:fld>
            <a:endParaRPr lang="en-US" altLang="zh-CN"/>
          </a:p>
        </p:txBody>
      </p:sp>
    </p:spTree>
    <p:extLst>
      <p:ext uri="{BB962C8B-B14F-4D97-AF65-F5344CB8AC3E}">
        <p14:creationId xmlns:p14="http://schemas.microsoft.com/office/powerpoint/2010/main" val="2379473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0417" y="1"/>
            <a:ext cx="2590800" cy="5743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88017" y="1"/>
            <a:ext cx="7569200" cy="5743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658850B-BE10-40E3-A60C-0BF2BC8C0522}" type="slidenum">
              <a:rPr lang="en-US" altLang="zh-CN"/>
              <a:pPr>
                <a:defRPr/>
              </a:pPr>
              <a:t>‹#›</a:t>
            </a:fld>
            <a:endParaRPr lang="en-US" altLang="zh-CN"/>
          </a:p>
        </p:txBody>
      </p:sp>
    </p:spTree>
    <p:extLst>
      <p:ext uri="{BB962C8B-B14F-4D97-AF65-F5344CB8AC3E}">
        <p14:creationId xmlns:p14="http://schemas.microsoft.com/office/powerpoint/2010/main" val="2498484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78518" y="0"/>
            <a:ext cx="96985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488017" y="1628775"/>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71217" y="1628775"/>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39AAAB4-D71F-484C-949C-7670C0CCBD5E}" type="slidenum">
              <a:rPr lang="en-US" altLang="zh-CN"/>
              <a:pPr>
                <a:defRPr/>
              </a:pPr>
              <a:t>‹#›</a:t>
            </a:fld>
            <a:endParaRPr lang="en-US" altLang="zh-CN"/>
          </a:p>
        </p:txBody>
      </p:sp>
    </p:spTree>
    <p:extLst>
      <p:ext uri="{BB962C8B-B14F-4D97-AF65-F5344CB8AC3E}">
        <p14:creationId xmlns:p14="http://schemas.microsoft.com/office/powerpoint/2010/main" val="27851361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678518" y="0"/>
            <a:ext cx="96985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488017" y="1628775"/>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771217" y="1628775"/>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771217" y="3762375"/>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37504B3F-E6D3-4E09-9D09-9B3CA043B4D9}" type="slidenum">
              <a:rPr lang="en-US" altLang="zh-CN"/>
              <a:pPr>
                <a:defRPr/>
              </a:pPr>
              <a:t>‹#›</a:t>
            </a:fld>
            <a:endParaRPr lang="en-US" altLang="zh-CN"/>
          </a:p>
        </p:txBody>
      </p:sp>
    </p:spTree>
    <p:extLst>
      <p:ext uri="{BB962C8B-B14F-4D97-AF65-F5344CB8AC3E}">
        <p14:creationId xmlns:p14="http://schemas.microsoft.com/office/powerpoint/2010/main" val="2000118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678518" y="0"/>
            <a:ext cx="9698567" cy="1143000"/>
          </a:xfrm>
        </p:spPr>
        <p:txBody>
          <a:bodyPr/>
          <a:lstStyle/>
          <a:p>
            <a:r>
              <a:rPr lang="zh-CN" altLang="en-US"/>
              <a:t>单击此处编辑母版标题样式</a:t>
            </a:r>
          </a:p>
        </p:txBody>
      </p:sp>
      <p:sp>
        <p:nvSpPr>
          <p:cNvPr id="3" name="内容占位符 2"/>
          <p:cNvSpPr>
            <a:spLocks noGrp="1"/>
          </p:cNvSpPr>
          <p:nvPr>
            <p:ph sz="quarter" idx="1"/>
          </p:nvPr>
        </p:nvSpPr>
        <p:spPr>
          <a:xfrm>
            <a:off x="1488017" y="1628775"/>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771217" y="1628775"/>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488017" y="3762375"/>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771217" y="3762375"/>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806E962A-B62C-4580-BEC1-86F04A364EF4}" type="slidenum">
              <a:rPr lang="en-US" altLang="zh-CN"/>
              <a:pPr>
                <a:defRPr/>
              </a:pPr>
              <a:t>‹#›</a:t>
            </a:fld>
            <a:endParaRPr lang="en-US" altLang="zh-CN"/>
          </a:p>
        </p:txBody>
      </p:sp>
    </p:spTree>
    <p:extLst>
      <p:ext uri="{BB962C8B-B14F-4D97-AF65-F5344CB8AC3E}">
        <p14:creationId xmlns:p14="http://schemas.microsoft.com/office/powerpoint/2010/main" val="1186918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1DECB48-46FC-429F-A0C2-6DDD350EC962}" type="datetimeFigureOut">
              <a:rPr lang="zh-CN" altLang="en-US" smtClean="0"/>
              <a:t>2021/4/16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748383-455A-48A8-A771-855F7E3C9D07}" type="slidenum">
              <a:rPr lang="zh-CN" altLang="en-US" smtClean="0"/>
              <a:t>‹#›</a:t>
            </a:fld>
            <a:endParaRPr lang="zh-CN" altLang="en-US"/>
          </a:p>
        </p:txBody>
      </p:sp>
    </p:spTree>
    <p:extLst>
      <p:ext uri="{BB962C8B-B14F-4D97-AF65-F5344CB8AC3E}">
        <p14:creationId xmlns:p14="http://schemas.microsoft.com/office/powerpoint/2010/main" val="321876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1DECB48-46FC-429F-A0C2-6DDD350EC962}" type="datetimeFigureOut">
              <a:rPr lang="zh-CN" altLang="en-US" smtClean="0"/>
              <a:t>2021/4/16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748383-455A-48A8-A771-855F7E3C9D07}" type="slidenum">
              <a:rPr lang="zh-CN" altLang="en-US" smtClean="0"/>
              <a:t>‹#›</a:t>
            </a:fld>
            <a:endParaRPr lang="zh-CN" altLang="en-US"/>
          </a:p>
        </p:txBody>
      </p:sp>
    </p:spTree>
    <p:extLst>
      <p:ext uri="{BB962C8B-B14F-4D97-AF65-F5344CB8AC3E}">
        <p14:creationId xmlns:p14="http://schemas.microsoft.com/office/powerpoint/2010/main" val="127151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1DECB48-46FC-429F-A0C2-6DDD350EC962}" type="datetimeFigureOut">
              <a:rPr lang="zh-CN" altLang="en-US" smtClean="0"/>
              <a:t>2021/4/16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748383-455A-48A8-A771-855F7E3C9D07}" type="slidenum">
              <a:rPr lang="zh-CN" altLang="en-US" smtClean="0"/>
              <a:t>‹#›</a:t>
            </a:fld>
            <a:endParaRPr lang="zh-CN" altLang="en-US"/>
          </a:p>
        </p:txBody>
      </p:sp>
    </p:spTree>
    <p:extLst>
      <p:ext uri="{BB962C8B-B14F-4D97-AF65-F5344CB8AC3E}">
        <p14:creationId xmlns:p14="http://schemas.microsoft.com/office/powerpoint/2010/main" val="1352432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1DECB48-46FC-429F-A0C2-6DDD350EC962}" type="datetimeFigureOut">
              <a:rPr lang="zh-CN" altLang="en-US" smtClean="0"/>
              <a:t>2021/4/16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748383-455A-48A8-A771-855F7E3C9D07}" type="slidenum">
              <a:rPr lang="zh-CN" altLang="en-US" smtClean="0"/>
              <a:t>‹#›</a:t>
            </a:fld>
            <a:endParaRPr lang="zh-CN" altLang="en-US"/>
          </a:p>
        </p:txBody>
      </p:sp>
    </p:spTree>
    <p:extLst>
      <p:ext uri="{BB962C8B-B14F-4D97-AF65-F5344CB8AC3E}">
        <p14:creationId xmlns:p14="http://schemas.microsoft.com/office/powerpoint/2010/main" val="13819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DECB48-46FC-429F-A0C2-6DDD350EC962}" type="datetimeFigureOut">
              <a:rPr lang="zh-CN" altLang="en-US" smtClean="0"/>
              <a:t>2021/4/16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748383-455A-48A8-A771-855F7E3C9D07}" type="slidenum">
              <a:rPr lang="zh-CN" altLang="en-US" smtClean="0"/>
              <a:t>‹#›</a:t>
            </a:fld>
            <a:endParaRPr lang="zh-CN" altLang="en-US"/>
          </a:p>
        </p:txBody>
      </p:sp>
    </p:spTree>
    <p:extLst>
      <p:ext uri="{BB962C8B-B14F-4D97-AF65-F5344CB8AC3E}">
        <p14:creationId xmlns:p14="http://schemas.microsoft.com/office/powerpoint/2010/main" val="395007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1DECB48-46FC-429F-A0C2-6DDD350EC962}" type="datetimeFigureOut">
              <a:rPr lang="zh-CN" altLang="en-US" smtClean="0"/>
              <a:t>2021/4/16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748383-455A-48A8-A771-855F7E3C9D07}" type="slidenum">
              <a:rPr lang="zh-CN" altLang="en-US" smtClean="0"/>
              <a:t>‹#›</a:t>
            </a:fld>
            <a:endParaRPr lang="zh-CN" altLang="en-US"/>
          </a:p>
        </p:txBody>
      </p:sp>
    </p:spTree>
    <p:extLst>
      <p:ext uri="{BB962C8B-B14F-4D97-AF65-F5344CB8AC3E}">
        <p14:creationId xmlns:p14="http://schemas.microsoft.com/office/powerpoint/2010/main" val="2464941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1DECB48-46FC-429F-A0C2-6DDD350EC962}" type="datetimeFigureOut">
              <a:rPr lang="zh-CN" altLang="en-US" smtClean="0"/>
              <a:t>2021/4/16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748383-455A-48A8-A771-855F7E3C9D07}" type="slidenum">
              <a:rPr lang="zh-CN" altLang="en-US" smtClean="0"/>
              <a:t>‹#›</a:t>
            </a:fld>
            <a:endParaRPr lang="zh-CN" altLang="en-US"/>
          </a:p>
        </p:txBody>
      </p:sp>
    </p:spTree>
    <p:extLst>
      <p:ext uri="{BB962C8B-B14F-4D97-AF65-F5344CB8AC3E}">
        <p14:creationId xmlns:p14="http://schemas.microsoft.com/office/powerpoint/2010/main" val="235460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ECB48-46FC-429F-A0C2-6DDD350EC962}" type="datetimeFigureOut">
              <a:rPr lang="zh-CN" altLang="en-US" smtClean="0"/>
              <a:t>2021/4/16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48383-455A-48A8-A771-855F7E3C9D07}" type="slidenum">
              <a:rPr lang="zh-CN" altLang="en-US" smtClean="0"/>
              <a:t>‹#›</a:t>
            </a:fld>
            <a:endParaRPr lang="zh-CN" altLang="en-US"/>
          </a:p>
        </p:txBody>
      </p:sp>
    </p:spTree>
    <p:extLst>
      <p:ext uri="{BB962C8B-B14F-4D97-AF65-F5344CB8AC3E}">
        <p14:creationId xmlns:p14="http://schemas.microsoft.com/office/powerpoint/2010/main" val="2135764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20700" y="442913"/>
            <a:ext cx="58420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algn="ctr" eaLnBrk="1" hangingPunct="1"/>
            <a:endParaRPr lang="zh-CN" altLang="zh-CN" sz="2400">
              <a:ea typeface="宋体" panose="02010600030101010101" pitchFamily="2" charset="-122"/>
            </a:endParaRPr>
          </a:p>
        </p:txBody>
      </p:sp>
      <p:sp>
        <p:nvSpPr>
          <p:cNvPr id="1027" name="Rectangle 3"/>
          <p:cNvSpPr>
            <a:spLocks noChangeArrowheads="1"/>
          </p:cNvSpPr>
          <p:nvPr/>
        </p:nvSpPr>
        <p:spPr bwMode="ltGray">
          <a:xfrm>
            <a:off x="1030818" y="442913"/>
            <a:ext cx="438149"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algn="ctr" eaLnBrk="1" hangingPunct="1"/>
            <a:endParaRPr lang="zh-CN" altLang="zh-CN" sz="2400">
              <a:ea typeface="宋体" panose="02010600030101010101" pitchFamily="2" charset="-122"/>
            </a:endParaRPr>
          </a:p>
        </p:txBody>
      </p:sp>
      <p:sp>
        <p:nvSpPr>
          <p:cNvPr id="1028" name="Rectangle 4"/>
          <p:cNvSpPr>
            <a:spLocks noChangeArrowheads="1"/>
          </p:cNvSpPr>
          <p:nvPr/>
        </p:nvSpPr>
        <p:spPr bwMode="ltGray">
          <a:xfrm>
            <a:off x="685801" y="865188"/>
            <a:ext cx="563033"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algn="ctr" eaLnBrk="1" hangingPunct="1"/>
            <a:endParaRPr lang="zh-CN" altLang="zh-CN" sz="2400">
              <a:ea typeface="宋体" panose="02010600030101010101" pitchFamily="2" charset="-122"/>
            </a:endParaRPr>
          </a:p>
        </p:txBody>
      </p:sp>
      <p:sp>
        <p:nvSpPr>
          <p:cNvPr id="1029" name="Rectangle 5"/>
          <p:cNvSpPr>
            <a:spLocks noChangeArrowheads="1"/>
          </p:cNvSpPr>
          <p:nvPr/>
        </p:nvSpPr>
        <p:spPr bwMode="ltGray">
          <a:xfrm>
            <a:off x="1178984" y="865188"/>
            <a:ext cx="491067"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algn="ctr" eaLnBrk="1" hangingPunct="1"/>
            <a:endParaRPr lang="zh-CN" altLang="zh-CN" sz="2400">
              <a:ea typeface="宋体" panose="02010600030101010101" pitchFamily="2" charset="-122"/>
            </a:endParaRPr>
          </a:p>
        </p:txBody>
      </p:sp>
      <p:sp>
        <p:nvSpPr>
          <p:cNvPr id="1030" name="Rectangle 6"/>
          <p:cNvSpPr>
            <a:spLocks noChangeArrowheads="1"/>
          </p:cNvSpPr>
          <p:nvPr/>
        </p:nvSpPr>
        <p:spPr bwMode="ltGray">
          <a:xfrm>
            <a:off x="133351" y="792164"/>
            <a:ext cx="747183"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algn="ctr" eaLnBrk="1" hangingPunct="1"/>
            <a:endParaRPr lang="zh-CN" altLang="zh-CN" sz="2400">
              <a:ea typeface="宋体" panose="02010600030101010101" pitchFamily="2" charset="-122"/>
            </a:endParaRPr>
          </a:p>
        </p:txBody>
      </p:sp>
      <p:sp>
        <p:nvSpPr>
          <p:cNvPr id="1031" name="Rectangle 7"/>
          <p:cNvSpPr>
            <a:spLocks noChangeArrowheads="1"/>
          </p:cNvSpPr>
          <p:nvPr/>
        </p:nvSpPr>
        <p:spPr bwMode="gray">
          <a:xfrm>
            <a:off x="999067" y="179388"/>
            <a:ext cx="42333"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algn="ctr" eaLnBrk="1" hangingPunct="1"/>
            <a:endParaRPr lang="zh-CN" altLang="zh-CN" sz="2400">
              <a:ea typeface="宋体" panose="02010600030101010101" pitchFamily="2" charset="-122"/>
            </a:endParaRPr>
          </a:p>
        </p:txBody>
      </p:sp>
      <p:sp>
        <p:nvSpPr>
          <p:cNvPr id="1032" name="Rectangle 8"/>
          <p:cNvSpPr>
            <a:spLocks noChangeArrowheads="1"/>
          </p:cNvSpPr>
          <p:nvPr/>
        </p:nvSpPr>
        <p:spPr bwMode="gray">
          <a:xfrm>
            <a:off x="554567" y="1125538"/>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algn="ctr" eaLnBrk="1" hangingPunct="1"/>
            <a:endParaRPr lang="zh-CN" altLang="zh-CN" sz="2400">
              <a:ea typeface="宋体" panose="02010600030101010101" pitchFamily="2" charset="-122"/>
            </a:endParaRPr>
          </a:p>
        </p:txBody>
      </p:sp>
      <p:sp>
        <p:nvSpPr>
          <p:cNvPr id="1033" name="Rectangle 9"/>
          <p:cNvSpPr>
            <a:spLocks noGrp="1" noChangeArrowheads="1"/>
          </p:cNvSpPr>
          <p:nvPr>
            <p:ph type="title"/>
          </p:nvPr>
        </p:nvSpPr>
        <p:spPr bwMode="auto">
          <a:xfrm>
            <a:off x="1678518" y="0"/>
            <a:ext cx="969856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488017" y="1628775"/>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23244" name="Rectangle 12"/>
          <p:cNvSpPr>
            <a:spLocks noGrp="1" noChangeArrowheads="1"/>
          </p:cNvSpPr>
          <p:nvPr>
            <p:ph type="ftr" sz="quarter" idx="3"/>
          </p:nvPr>
        </p:nvSpPr>
        <p:spPr bwMode="auto">
          <a:xfrm>
            <a:off x="4470400" y="63246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smtClean="0">
                <a:ea typeface="宋体" panose="02010600030101010101" pitchFamily="2" charset="-122"/>
              </a:defRPr>
            </a:lvl1pPr>
          </a:lstStyle>
          <a:p>
            <a:pPr>
              <a:defRPr/>
            </a:pPr>
            <a:endParaRPr lang="en-US" altLang="zh-CN"/>
          </a:p>
        </p:txBody>
      </p:sp>
      <p:sp>
        <p:nvSpPr>
          <p:cNvPr id="3423245" name="Rectangle 13"/>
          <p:cNvSpPr>
            <a:spLocks noGrp="1" noChangeArrowheads="1"/>
          </p:cNvSpPr>
          <p:nvPr>
            <p:ph type="sldNum" sz="quarter" idx="4"/>
          </p:nvPr>
        </p:nvSpPr>
        <p:spPr bwMode="auto">
          <a:xfrm>
            <a:off x="9042400" y="63246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smtClean="0">
                <a:ea typeface="宋体" panose="02010600030101010101" pitchFamily="2" charset="-122"/>
              </a:defRPr>
            </a:lvl1pPr>
          </a:lstStyle>
          <a:p>
            <a:pPr>
              <a:defRPr/>
            </a:pPr>
            <a:fld id="{D2F861E8-671D-43BC-AA0B-5F13BA6412A5}" type="slidenum">
              <a:rPr lang="en-US" altLang="zh-CN"/>
              <a:pPr>
                <a:defRPr/>
              </a:pPr>
              <a:t>‹#›</a:t>
            </a:fld>
            <a:endParaRPr lang="en-US" altLang="zh-CN"/>
          </a:p>
        </p:txBody>
      </p:sp>
    </p:spTree>
    <p:extLst>
      <p:ext uri="{BB962C8B-B14F-4D97-AF65-F5344CB8AC3E}">
        <p14:creationId xmlns:p14="http://schemas.microsoft.com/office/powerpoint/2010/main" val="29533964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ftr="0"/>
  <p:txStyles>
    <p:titleStyle>
      <a:lvl1pPr algn="l" rtl="0" eaLnBrk="0" fontAlgn="base" hangingPunct="0">
        <a:spcBef>
          <a:spcPct val="0"/>
        </a:spcBef>
        <a:spcAft>
          <a:spcPct val="0"/>
        </a:spcAft>
        <a:defRPr kumimoji="1" sz="4000" b="1" kern="1200">
          <a:solidFill>
            <a:schemeClr val="tx2"/>
          </a:solidFill>
          <a:latin typeface="+mj-lt"/>
          <a:ea typeface="+mj-ea"/>
          <a:cs typeface="+mj-cs"/>
        </a:defRPr>
      </a:lvl1pPr>
      <a:lvl2pPr algn="l" rtl="0" eaLnBrk="0" fontAlgn="base" hangingPunct="0">
        <a:spcBef>
          <a:spcPct val="0"/>
        </a:spcBef>
        <a:spcAft>
          <a:spcPct val="0"/>
        </a:spcAft>
        <a:defRPr kumimoji="1" sz="4000" b="1">
          <a:solidFill>
            <a:schemeClr val="tx2"/>
          </a:solidFill>
          <a:latin typeface="Tahoma" panose="020B0604030504040204" pitchFamily="34" charset="0"/>
          <a:ea typeface="楷体_GB2312" pitchFamily="49" charset="-122"/>
        </a:defRPr>
      </a:lvl2pPr>
      <a:lvl3pPr algn="l" rtl="0" eaLnBrk="0" fontAlgn="base" hangingPunct="0">
        <a:spcBef>
          <a:spcPct val="0"/>
        </a:spcBef>
        <a:spcAft>
          <a:spcPct val="0"/>
        </a:spcAft>
        <a:defRPr kumimoji="1" sz="4000" b="1">
          <a:solidFill>
            <a:schemeClr val="tx2"/>
          </a:solidFill>
          <a:latin typeface="Tahoma" panose="020B0604030504040204" pitchFamily="34" charset="0"/>
          <a:ea typeface="楷体_GB2312" pitchFamily="49" charset="-122"/>
        </a:defRPr>
      </a:lvl3pPr>
      <a:lvl4pPr algn="l" rtl="0" eaLnBrk="0" fontAlgn="base" hangingPunct="0">
        <a:spcBef>
          <a:spcPct val="0"/>
        </a:spcBef>
        <a:spcAft>
          <a:spcPct val="0"/>
        </a:spcAft>
        <a:defRPr kumimoji="1" sz="4000" b="1">
          <a:solidFill>
            <a:schemeClr val="tx2"/>
          </a:solidFill>
          <a:latin typeface="Tahoma" panose="020B0604030504040204" pitchFamily="34" charset="0"/>
          <a:ea typeface="楷体_GB2312" pitchFamily="49" charset="-122"/>
        </a:defRPr>
      </a:lvl4pPr>
      <a:lvl5pPr algn="l" rtl="0" eaLnBrk="0" fontAlgn="base" hangingPunct="0">
        <a:spcBef>
          <a:spcPct val="0"/>
        </a:spcBef>
        <a:spcAft>
          <a:spcPct val="0"/>
        </a:spcAft>
        <a:defRPr kumimoji="1" sz="4000" b="1">
          <a:solidFill>
            <a:schemeClr val="tx2"/>
          </a:solidFill>
          <a:latin typeface="Tahoma" panose="020B0604030504040204" pitchFamily="34" charset="0"/>
          <a:ea typeface="楷体_GB2312" pitchFamily="49" charset="-122"/>
        </a:defRPr>
      </a:lvl5pPr>
      <a:lvl6pPr marL="457200" algn="l" rtl="0" fontAlgn="base">
        <a:spcBef>
          <a:spcPct val="0"/>
        </a:spcBef>
        <a:spcAft>
          <a:spcPct val="0"/>
        </a:spcAft>
        <a:defRPr kumimoji="1" sz="4000" b="1">
          <a:solidFill>
            <a:schemeClr val="tx2"/>
          </a:solidFill>
          <a:latin typeface="Tahoma" panose="020B0604030504040204" pitchFamily="34" charset="0"/>
          <a:ea typeface="楷体_GB2312" pitchFamily="49" charset="-122"/>
        </a:defRPr>
      </a:lvl6pPr>
      <a:lvl7pPr marL="914400" algn="l" rtl="0" fontAlgn="base">
        <a:spcBef>
          <a:spcPct val="0"/>
        </a:spcBef>
        <a:spcAft>
          <a:spcPct val="0"/>
        </a:spcAft>
        <a:defRPr kumimoji="1" sz="4000" b="1">
          <a:solidFill>
            <a:schemeClr val="tx2"/>
          </a:solidFill>
          <a:latin typeface="Tahoma" panose="020B0604030504040204" pitchFamily="34" charset="0"/>
          <a:ea typeface="楷体_GB2312" pitchFamily="49" charset="-122"/>
        </a:defRPr>
      </a:lvl7pPr>
      <a:lvl8pPr marL="1371600" algn="l" rtl="0" fontAlgn="base">
        <a:spcBef>
          <a:spcPct val="0"/>
        </a:spcBef>
        <a:spcAft>
          <a:spcPct val="0"/>
        </a:spcAft>
        <a:defRPr kumimoji="1" sz="4000" b="1">
          <a:solidFill>
            <a:schemeClr val="tx2"/>
          </a:solidFill>
          <a:latin typeface="Tahoma" panose="020B0604030504040204" pitchFamily="34" charset="0"/>
          <a:ea typeface="楷体_GB2312" pitchFamily="49" charset="-122"/>
        </a:defRPr>
      </a:lvl8pPr>
      <a:lvl9pPr marL="1828800" algn="l" rtl="0" fontAlgn="base">
        <a:spcBef>
          <a:spcPct val="0"/>
        </a:spcBef>
        <a:spcAft>
          <a:spcPct val="0"/>
        </a:spcAft>
        <a:defRPr kumimoji="1" sz="4000" b="1">
          <a:solidFill>
            <a:schemeClr val="tx2"/>
          </a:solidFill>
          <a:latin typeface="Tahoma" panose="020B060403050404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8000"/>
        </a:buClr>
        <a:buSzPct val="55000"/>
        <a:buFont typeface="Wingdings" panose="05000000000000000000" pitchFamily="2" charset="2"/>
        <a:buChar char="n"/>
        <a:defRPr kumimoji="1" sz="24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3.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2.bin"/><Relationship Id="rId4" Type="http://schemas.openxmlformats.org/officeDocument/2006/relationships/image" Target="../media/image31.wmf"/></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1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1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3.xml"/><Relationship Id="rId4" Type="http://schemas.openxmlformats.org/officeDocument/2006/relationships/image" Target="../media/image76.png"/></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4.xml"/><Relationship Id="rId5" Type="http://schemas.openxmlformats.org/officeDocument/2006/relationships/image" Target="../media/image80.png"/><Relationship Id="rId4" Type="http://schemas.openxmlformats.org/officeDocument/2006/relationships/image" Target="../media/image79.png"/></Relationships>
</file>

<file path=ppt/slides/_rels/slide2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3.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3.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2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3.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29.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13.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9" Type="http://schemas.openxmlformats.org/officeDocument/2006/relationships/image" Target="../media/image10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3.xml"/><Relationship Id="rId4" Type="http://schemas.openxmlformats.org/officeDocument/2006/relationships/image" Target="../media/image106.png"/></Relationships>
</file>

<file path=ppt/slides/_rels/slide3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3.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3.xml"/><Relationship Id="rId4" Type="http://schemas.openxmlformats.org/officeDocument/2006/relationships/image" Target="../media/image114.png"/></Relationships>
</file>

<file path=ppt/slides/_rels/slide34.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6.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5.png"/><Relationship Id="rId1" Type="http://schemas.openxmlformats.org/officeDocument/2006/relationships/slideLayout" Target="../slideLayouts/slideLayout13.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35.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13.xml"/><Relationship Id="rId4" Type="http://schemas.openxmlformats.org/officeDocument/2006/relationships/image" Target="../media/image130.png"/></Relationships>
</file>

<file path=ppt/slides/_rels/slide37.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13.xml"/><Relationship Id="rId4" Type="http://schemas.openxmlformats.org/officeDocument/2006/relationships/image" Target="../media/image139.png"/></Relationships>
</file>

<file path=ppt/slides/_rels/slide42.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13.xml"/><Relationship Id="rId4" Type="http://schemas.openxmlformats.org/officeDocument/2006/relationships/image" Target="../media/image142.png"/></Relationships>
</file>

<file path=ppt/slides/_rels/slide43.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13.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44.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13.xml"/><Relationship Id="rId4" Type="http://schemas.openxmlformats.org/officeDocument/2006/relationships/image" Target="../media/image1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13.xml"/><Relationship Id="rId5" Type="http://schemas.openxmlformats.org/officeDocument/2006/relationships/image" Target="../media/image157.png"/><Relationship Id="rId4" Type="http://schemas.openxmlformats.org/officeDocument/2006/relationships/image" Target="../media/image15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8" Type="http://schemas.openxmlformats.org/officeDocument/2006/relationships/image" Target="../media/image164.png"/><Relationship Id="rId3" Type="http://schemas.openxmlformats.org/officeDocument/2006/relationships/image" Target="../media/image159.png"/><Relationship Id="rId7" Type="http://schemas.openxmlformats.org/officeDocument/2006/relationships/image" Target="../media/image163.png"/><Relationship Id="rId2" Type="http://schemas.openxmlformats.org/officeDocument/2006/relationships/image" Target="../media/image158.png"/><Relationship Id="rId1" Type="http://schemas.openxmlformats.org/officeDocument/2006/relationships/slideLayout" Target="../slideLayouts/slideLayout13.xml"/><Relationship Id="rId6" Type="http://schemas.openxmlformats.org/officeDocument/2006/relationships/image" Target="../media/image162.png"/><Relationship Id="rId5" Type="http://schemas.openxmlformats.org/officeDocument/2006/relationships/image" Target="../media/image161.png"/><Relationship Id="rId4" Type="http://schemas.openxmlformats.org/officeDocument/2006/relationships/image" Target="../media/image160.png"/></Relationships>
</file>

<file path=ppt/slides/_rels/slide54.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13.xml"/><Relationship Id="rId4" Type="http://schemas.openxmlformats.org/officeDocument/2006/relationships/image" Target="../media/image167.png"/></Relationships>
</file>

<file path=ppt/slides/_rels/slide55.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5.png"/><Relationship Id="rId1" Type="http://schemas.openxmlformats.org/officeDocument/2006/relationships/slideLayout" Target="../slideLayouts/slideLayout13.xml"/><Relationship Id="rId5" Type="http://schemas.openxmlformats.org/officeDocument/2006/relationships/image" Target="../media/image170.png"/><Relationship Id="rId4" Type="http://schemas.openxmlformats.org/officeDocument/2006/relationships/image" Target="../media/image169.png"/></Relationships>
</file>

<file path=ppt/slides/_rels/slide56.xml.rels><?xml version="1.0" encoding="UTF-8" standalone="yes"?>
<Relationships xmlns="http://schemas.openxmlformats.org/package/2006/relationships"><Relationship Id="rId8" Type="http://schemas.openxmlformats.org/officeDocument/2006/relationships/image" Target="../media/image177.png"/><Relationship Id="rId3" Type="http://schemas.openxmlformats.org/officeDocument/2006/relationships/image" Target="../media/image172.png"/><Relationship Id="rId7" Type="http://schemas.openxmlformats.org/officeDocument/2006/relationships/image" Target="../media/image176.png"/><Relationship Id="rId2" Type="http://schemas.openxmlformats.org/officeDocument/2006/relationships/image" Target="../media/image171.png"/><Relationship Id="rId1" Type="http://schemas.openxmlformats.org/officeDocument/2006/relationships/slideLayout" Target="../slideLayouts/slideLayout13.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57.xml.rels><?xml version="1.0" encoding="UTF-8" standalone="yes"?>
<Relationships xmlns="http://schemas.openxmlformats.org/package/2006/relationships"><Relationship Id="rId8" Type="http://schemas.openxmlformats.org/officeDocument/2006/relationships/image" Target="../media/image184.png"/><Relationship Id="rId3" Type="http://schemas.openxmlformats.org/officeDocument/2006/relationships/image" Target="../media/image179.png"/><Relationship Id="rId7" Type="http://schemas.openxmlformats.org/officeDocument/2006/relationships/image" Target="../media/image183.png"/><Relationship Id="rId2" Type="http://schemas.openxmlformats.org/officeDocument/2006/relationships/image" Target="../media/image178.png"/><Relationship Id="rId1" Type="http://schemas.openxmlformats.org/officeDocument/2006/relationships/slideLayout" Target="../slideLayouts/slideLayout13.xml"/><Relationship Id="rId6" Type="http://schemas.openxmlformats.org/officeDocument/2006/relationships/image" Target="../media/image182.png"/><Relationship Id="rId5" Type="http://schemas.openxmlformats.org/officeDocument/2006/relationships/image" Target="../media/image181.png"/><Relationship Id="rId4" Type="http://schemas.openxmlformats.org/officeDocument/2006/relationships/image" Target="../media/image180.png"/></Relationships>
</file>

<file path=ppt/slides/_rels/slide58.xml.rels><?xml version="1.0" encoding="UTF-8" standalone="yes"?>
<Relationships xmlns="http://schemas.openxmlformats.org/package/2006/relationships"><Relationship Id="rId3" Type="http://schemas.openxmlformats.org/officeDocument/2006/relationships/image" Target="../media/image186.png"/><Relationship Id="rId2" Type="http://schemas.openxmlformats.org/officeDocument/2006/relationships/image" Target="../media/image185.png"/><Relationship Id="rId1" Type="http://schemas.openxmlformats.org/officeDocument/2006/relationships/slideLayout" Target="../slideLayouts/slideLayout13.xml"/><Relationship Id="rId4" Type="http://schemas.openxmlformats.org/officeDocument/2006/relationships/image" Target="../media/image187.png"/></Relationships>
</file>

<file path=ppt/slides/_rels/slide59.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9.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3.xml"/><Relationship Id="rId5" Type="http://schemas.openxmlformats.org/officeDocument/2006/relationships/image" Target="../media/image194.png"/><Relationship Id="rId4" Type="http://schemas.openxmlformats.org/officeDocument/2006/relationships/image" Target="../media/image193.png"/></Relationships>
</file>

<file path=ppt/slides/_rels/slide62.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5.png"/><Relationship Id="rId1" Type="http://schemas.openxmlformats.org/officeDocument/2006/relationships/slideLayout" Target="../slideLayouts/slideLayout13.xml"/><Relationship Id="rId6" Type="http://schemas.openxmlformats.org/officeDocument/2006/relationships/image" Target="../media/image199.png"/><Relationship Id="rId5" Type="http://schemas.openxmlformats.org/officeDocument/2006/relationships/image" Target="../media/image198.png"/><Relationship Id="rId4" Type="http://schemas.openxmlformats.org/officeDocument/2006/relationships/image" Target="../media/image197.png"/></Relationships>
</file>

<file path=ppt/slides/_rels/slide63.xml.rels><?xml version="1.0" encoding="UTF-8" standalone="yes"?>
<Relationships xmlns="http://schemas.openxmlformats.org/package/2006/relationships"><Relationship Id="rId8" Type="http://schemas.openxmlformats.org/officeDocument/2006/relationships/image" Target="../media/image206.png"/><Relationship Id="rId3" Type="http://schemas.openxmlformats.org/officeDocument/2006/relationships/image" Target="../media/image201.png"/><Relationship Id="rId7" Type="http://schemas.openxmlformats.org/officeDocument/2006/relationships/image" Target="../media/image205.png"/><Relationship Id="rId2" Type="http://schemas.openxmlformats.org/officeDocument/2006/relationships/image" Target="../media/image200.png"/><Relationship Id="rId1" Type="http://schemas.openxmlformats.org/officeDocument/2006/relationships/slideLayout" Target="../slideLayouts/slideLayout13.xml"/><Relationship Id="rId6" Type="http://schemas.openxmlformats.org/officeDocument/2006/relationships/image" Target="../media/image204.png"/><Relationship Id="rId5" Type="http://schemas.openxmlformats.org/officeDocument/2006/relationships/image" Target="../media/image203.png"/><Relationship Id="rId4" Type="http://schemas.openxmlformats.org/officeDocument/2006/relationships/image" Target="../media/image202.png"/></Relationships>
</file>

<file path=ppt/slides/_rels/slide64.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07.png"/><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9.png"/><Relationship Id="rId1" Type="http://schemas.openxmlformats.org/officeDocument/2006/relationships/slideLayout" Target="../slideLayouts/slideLayout13.xml"/><Relationship Id="rId4" Type="http://schemas.openxmlformats.org/officeDocument/2006/relationships/image" Target="../media/image211.png"/></Relationships>
</file>

<file path=ppt/slides/_rels/slide66.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13.xml"/><Relationship Id="rId6" Type="http://schemas.openxmlformats.org/officeDocument/2006/relationships/image" Target="../media/image216.png"/><Relationship Id="rId5" Type="http://schemas.openxmlformats.org/officeDocument/2006/relationships/image" Target="../media/image215.png"/><Relationship Id="rId4" Type="http://schemas.openxmlformats.org/officeDocument/2006/relationships/image" Target="../media/image2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218.png"/><Relationship Id="rId2" Type="http://schemas.openxmlformats.org/officeDocument/2006/relationships/image" Target="../media/image217.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24.png"/><Relationship Id="rId2" Type="http://schemas.openxmlformats.org/officeDocument/2006/relationships/image" Target="../media/image219.png"/><Relationship Id="rId1" Type="http://schemas.openxmlformats.org/officeDocument/2006/relationships/slideLayout" Target="../slideLayouts/slideLayout13.xml"/><Relationship Id="rId6" Type="http://schemas.openxmlformats.org/officeDocument/2006/relationships/image" Target="../media/image223.png"/><Relationship Id="rId5" Type="http://schemas.openxmlformats.org/officeDocument/2006/relationships/image" Target="../media/image222.png"/><Relationship Id="rId4" Type="http://schemas.openxmlformats.org/officeDocument/2006/relationships/image" Target="../media/image221.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226.png"/><Relationship Id="rId2" Type="http://schemas.openxmlformats.org/officeDocument/2006/relationships/image" Target="../media/image225.png"/><Relationship Id="rId1" Type="http://schemas.openxmlformats.org/officeDocument/2006/relationships/slideLayout" Target="../slideLayouts/slideLayout13.xml"/><Relationship Id="rId4" Type="http://schemas.openxmlformats.org/officeDocument/2006/relationships/image" Target="../media/image227.png"/></Relationships>
</file>

<file path=ppt/slides/_rels/slide72.xml.rels><?xml version="1.0" encoding="UTF-8" standalone="yes"?>
<Relationships xmlns="http://schemas.openxmlformats.org/package/2006/relationships"><Relationship Id="rId3" Type="http://schemas.openxmlformats.org/officeDocument/2006/relationships/image" Target="../media/image229.png"/><Relationship Id="rId2" Type="http://schemas.openxmlformats.org/officeDocument/2006/relationships/image" Target="../media/image228.png"/><Relationship Id="rId1" Type="http://schemas.openxmlformats.org/officeDocument/2006/relationships/slideLayout" Target="../slideLayouts/slideLayout23.xml"/><Relationship Id="rId5" Type="http://schemas.openxmlformats.org/officeDocument/2006/relationships/image" Target="../media/image231.png"/><Relationship Id="rId4" Type="http://schemas.openxmlformats.org/officeDocument/2006/relationships/image" Target="../media/image23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基本的母函数。</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9622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B160F-0EE3-4ECB-B4E0-8901D7FDAF2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C594567-638B-483D-BDD4-172C152B1B9C}"/>
              </a:ext>
            </a:extLst>
          </p:cNvPr>
          <p:cNvSpPr>
            <a:spLocks noGrp="1"/>
          </p:cNvSpPr>
          <p:nvPr>
            <p:ph idx="1"/>
          </p:nvPr>
        </p:nvSpPr>
        <p:spPr>
          <a:xfrm>
            <a:off x="2135560" y="1109738"/>
            <a:ext cx="7772400" cy="5214863"/>
          </a:xfrm>
        </p:spPr>
        <p:txBody>
          <a:bodyPr/>
          <a:lstStyle/>
          <a:p>
            <a:r>
              <a:rPr lang="zh-CN" altLang="en-US" dirty="0"/>
              <a:t>      序列                                   母函数</a:t>
            </a:r>
            <a:endParaRPr lang="en-US" altLang="zh-CN" dirty="0"/>
          </a:p>
          <a:p>
            <a:endParaRPr lang="en-US" altLang="zh-CN" dirty="0"/>
          </a:p>
          <a:p>
            <a:endParaRPr lang="en-US" altLang="zh-CN" dirty="0"/>
          </a:p>
          <a:p>
            <a:endParaRPr lang="en-US" altLang="zh-CN" dirty="0"/>
          </a:p>
          <a:p>
            <a:r>
              <a:rPr lang="zh-CN" altLang="en-US" dirty="0"/>
              <a:t>母函数引入后的重要思想：</a:t>
            </a:r>
            <a:endParaRPr lang="en-US" altLang="zh-CN" dirty="0"/>
          </a:p>
          <a:p>
            <a:pPr marL="0" indent="0">
              <a:buNone/>
            </a:pPr>
            <a:r>
              <a:rPr lang="zh-CN" altLang="en-US" dirty="0"/>
              <a:t>    整体方案数列对应的母函数为各个分支方案数列对应母函数的乘积   </a:t>
            </a:r>
            <a:r>
              <a:rPr lang="en-US" altLang="zh-CN" dirty="0">
                <a:solidFill>
                  <a:srgbClr val="FF0000"/>
                </a:solidFill>
              </a:rPr>
              <a:t>---</a:t>
            </a:r>
            <a:r>
              <a:rPr lang="zh-CN" altLang="en-US" dirty="0">
                <a:solidFill>
                  <a:srgbClr val="FF0000"/>
                </a:solidFill>
              </a:rPr>
              <a:t>后面会有证明</a:t>
            </a:r>
            <a:endParaRPr lang="en-US" altLang="zh-CN" dirty="0">
              <a:solidFill>
                <a:srgbClr val="FF0000"/>
              </a:solidFill>
            </a:endParaRPr>
          </a:p>
          <a:p>
            <a:r>
              <a:rPr lang="zh-CN" altLang="en-US" dirty="0"/>
              <a:t>应用母函数的重要限制：</a:t>
            </a:r>
            <a:endParaRPr lang="en-US" altLang="zh-CN" dirty="0"/>
          </a:p>
          <a:p>
            <a:pPr marL="0" indent="0">
              <a:buNone/>
            </a:pPr>
            <a:r>
              <a:rPr lang="zh-CN" altLang="en-US" dirty="0"/>
              <a:t>   各个分支方案不存在交叉约束的情况</a:t>
            </a:r>
            <a:endParaRPr lang="en-US" altLang="zh-CN" dirty="0"/>
          </a:p>
          <a:p>
            <a:pPr marL="0" indent="0">
              <a:buNone/>
            </a:pPr>
            <a:r>
              <a:rPr lang="en-US" altLang="zh-CN" dirty="0"/>
              <a:t>    </a:t>
            </a:r>
            <a:r>
              <a:rPr lang="en-US" altLang="zh-CN" dirty="0">
                <a:solidFill>
                  <a:srgbClr val="FF0000"/>
                </a:solidFill>
              </a:rPr>
              <a:t>---</a:t>
            </a:r>
            <a:r>
              <a:rPr lang="zh-CN" altLang="en-US" dirty="0">
                <a:solidFill>
                  <a:srgbClr val="FF0000"/>
                </a:solidFill>
              </a:rPr>
              <a:t>当然也可以想法处理</a:t>
            </a:r>
            <a:endParaRPr lang="en-US" altLang="zh-CN" dirty="0">
              <a:solidFill>
                <a:srgbClr val="FF0000"/>
              </a:solidFill>
            </a:endParaRPr>
          </a:p>
          <a:p>
            <a:pPr marL="0" indent="0">
              <a:buNone/>
            </a:pPr>
            <a:r>
              <a:rPr lang="zh-CN" altLang="en-US" dirty="0"/>
              <a:t>  </a:t>
            </a:r>
          </a:p>
        </p:txBody>
      </p:sp>
      <p:sp>
        <p:nvSpPr>
          <p:cNvPr id="4" name="日期占位符 3">
            <a:extLst>
              <a:ext uri="{FF2B5EF4-FFF2-40B4-BE49-F238E27FC236}">
                <a16:creationId xmlns:a16="http://schemas.microsoft.com/office/drawing/2014/main" id="{B75B1C3B-9B02-49DA-8B3C-373BCD0E1E23}"/>
              </a:ext>
            </a:extLst>
          </p:cNvPr>
          <p:cNvSpPr>
            <a:spLocks noGrp="1"/>
          </p:cNvSpPr>
          <p:nvPr>
            <p:ph type="dt" sz="half" idx="4294967295"/>
          </p:nvPr>
        </p:nvSpPr>
        <p:spPr>
          <a:xfrm>
            <a:off x="2438400" y="6324600"/>
            <a:ext cx="1905000" cy="457200"/>
          </a:xfrm>
          <a:prstGeom prst="rect">
            <a:avLst/>
          </a:prstGeom>
        </p:spPr>
        <p:txBody>
          <a:bodyPr/>
          <a:lstStyle/>
          <a:p>
            <a:pPr eaLnBrk="0" fontAlgn="base" hangingPunct="0">
              <a:spcBef>
                <a:spcPct val="0"/>
              </a:spcBef>
              <a:spcAft>
                <a:spcPct val="0"/>
              </a:spcAft>
              <a:defRPr/>
            </a:pPr>
            <a:fld id="{E9C26F25-29E0-44E4-9D5C-D01F5936C2D0}" type="datetime1">
              <a:rPr kumimoji="1" lang="zh-CN" altLang="en-US" sz="2400">
                <a:solidFill>
                  <a:srgbClr val="000000"/>
                </a:solidFill>
                <a:latin typeface="Tahoma" panose="020B0604030504040204" pitchFamily="34" charset="0"/>
              </a:rPr>
              <a:pPr eaLnBrk="0" fontAlgn="base" hangingPunct="0">
                <a:spcBef>
                  <a:spcPct val="0"/>
                </a:spcBef>
                <a:spcAft>
                  <a:spcPct val="0"/>
                </a:spcAft>
                <a:defRPr/>
              </a:pPr>
              <a:t>2021/4/16</a:t>
            </a:fld>
            <a:endParaRPr kumimoji="1" lang="en-US" altLang="zh-CN" sz="2400" dirty="0">
              <a:solidFill>
                <a:srgbClr val="000000"/>
              </a:solidFill>
              <a:latin typeface="Tahoma" panose="020B0604030504040204" pitchFamily="34" charset="0"/>
              <a:ea typeface="Dotum" pitchFamily="34" charset="-127"/>
            </a:endParaRPr>
          </a:p>
        </p:txBody>
      </p:sp>
      <p:sp>
        <p:nvSpPr>
          <p:cNvPr id="5" name="灯片编号占位符 4">
            <a:extLst>
              <a:ext uri="{FF2B5EF4-FFF2-40B4-BE49-F238E27FC236}">
                <a16:creationId xmlns:a16="http://schemas.microsoft.com/office/drawing/2014/main" id="{5DE4EC46-3CB5-48FF-BEC7-4778065DD582}"/>
              </a:ext>
            </a:extLst>
          </p:cNvPr>
          <p:cNvSpPr>
            <a:spLocks noGrp="1"/>
          </p:cNvSpPr>
          <p:nvPr>
            <p:ph type="sldNum" sz="quarter" idx="12"/>
          </p:nvPr>
        </p:nvSpPr>
        <p:spPr/>
        <p:txBody>
          <a:bodyPr/>
          <a:lstStyle/>
          <a:p>
            <a:pPr fontAlgn="base">
              <a:spcBef>
                <a:spcPct val="0"/>
              </a:spcBef>
              <a:spcAft>
                <a:spcPct val="0"/>
              </a:spcAft>
              <a:defRPr/>
            </a:pPr>
            <a:fld id="{17B5AA2A-1ED9-4E60-AA45-DA5ECEDE97FC}" type="slidenum">
              <a:rPr lang="en-US" altLang="zh-CN">
                <a:solidFill>
                  <a:srgbClr val="000000"/>
                </a:solidFill>
                <a:latin typeface="Tahoma" panose="020B0604030504040204" pitchFamily="34" charset="0"/>
              </a:rPr>
              <a:pPr fontAlgn="base">
                <a:spcBef>
                  <a:spcPct val="0"/>
                </a:spcBef>
                <a:spcAft>
                  <a:spcPct val="0"/>
                </a:spcAft>
                <a:defRPr/>
              </a:pPr>
              <a:t>10</a:t>
            </a:fld>
            <a:endParaRPr lang="en-US" altLang="zh-CN">
              <a:solidFill>
                <a:srgbClr val="000000"/>
              </a:solidFill>
              <a:latin typeface="Tahoma" panose="020B0604030504040204" pitchFamily="34" charset="0"/>
            </a:endParaRPr>
          </a:p>
        </p:txBody>
      </p:sp>
      <mc:AlternateContent xmlns:mc="http://schemas.openxmlformats.org/markup-compatibility/2006">
        <mc:Choice xmlns:a14="http://schemas.microsoft.com/office/drawing/2010/main" Requires="a14">
          <p:sp>
            <p:nvSpPr>
              <p:cNvPr id="6" name="Object 19">
                <a:extLst>
                  <a:ext uri="{FF2B5EF4-FFF2-40B4-BE49-F238E27FC236}">
                    <a16:creationId xmlns:a16="http://schemas.microsoft.com/office/drawing/2014/main" id="{6331863A-A279-47A5-8A9F-0421963DE0EF}"/>
                  </a:ext>
                </a:extLst>
              </p:cNvPr>
              <p:cNvSpPr txBox="1"/>
              <p:nvPr/>
            </p:nvSpPr>
            <p:spPr bwMode="auto">
              <a:xfrm>
                <a:off x="2567608" y="1844824"/>
                <a:ext cx="2641600" cy="44450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6" name="Object 19">
                <a:extLst>
                  <a:ext uri="{FF2B5EF4-FFF2-40B4-BE49-F238E27FC236}">
                    <a16:creationId xmlns:a16="http://schemas.microsoft.com/office/drawing/2014/main" id="{6331863A-A279-47A5-8A9F-0421963DE0EF}"/>
                  </a:ext>
                </a:extLst>
              </p:cNvPr>
              <p:cNvSpPr txBox="1">
                <a:spLocks noRot="1" noChangeAspect="1" noMove="1" noResize="1" noEditPoints="1" noAdjustHandles="1" noChangeArrowheads="1" noChangeShapeType="1" noTextEdit="1"/>
              </p:cNvSpPr>
              <p:nvPr/>
            </p:nvSpPr>
            <p:spPr bwMode="auto">
              <a:xfrm>
                <a:off x="2567608" y="1844824"/>
                <a:ext cx="2641600" cy="444500"/>
              </a:xfrm>
              <a:prstGeom prst="rect">
                <a:avLst/>
              </a:prstGeom>
              <a:blipFill>
                <a:blip r:embed="rId2"/>
                <a:stretch>
                  <a:fillRect/>
                </a:stretch>
              </a:blipFill>
              <a:ln>
                <a:noFill/>
              </a:ln>
            </p:spPr>
            <p:txBody>
              <a:bodyPr/>
              <a:lstStyle/>
              <a:p>
                <a:r>
                  <a:rPr lang="zh-CN" altLang="en-US">
                    <a:noFill/>
                  </a:rPr>
                  <a:t> </a:t>
                </a:r>
              </a:p>
            </p:txBody>
          </p:sp>
        </mc:Fallback>
      </mc:AlternateContent>
      <p:sp>
        <p:nvSpPr>
          <p:cNvPr id="10" name="箭头: 左右 9">
            <a:extLst>
              <a:ext uri="{FF2B5EF4-FFF2-40B4-BE49-F238E27FC236}">
                <a16:creationId xmlns:a16="http://schemas.microsoft.com/office/drawing/2014/main" id="{81E04487-F9DA-4658-A95A-7E8091379950}"/>
              </a:ext>
            </a:extLst>
          </p:cNvPr>
          <p:cNvSpPr/>
          <p:nvPr/>
        </p:nvSpPr>
        <p:spPr bwMode="auto">
          <a:xfrm>
            <a:off x="5303912" y="1916832"/>
            <a:ext cx="1152128" cy="444500"/>
          </a:xfrm>
          <a:prstGeom prst="lef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kumimoji="1" lang="zh-CN" altLang="en-US" sz="2400">
              <a:solidFill>
                <a:srgbClr val="000000"/>
              </a:solidFill>
              <a:latin typeface="Tahoma" panose="020B0604030504040204" pitchFamily="34" charset="0"/>
              <a:ea typeface="Dotum" pitchFamily="34" charset="-127"/>
            </a:endParaRPr>
          </a:p>
        </p:txBody>
      </p:sp>
      <mc:AlternateContent xmlns:mc="http://schemas.openxmlformats.org/markup-compatibility/2006">
        <mc:Choice xmlns:a14="http://schemas.microsoft.com/office/drawing/2010/main" Requires="a14">
          <p:sp>
            <p:nvSpPr>
              <p:cNvPr id="9" name="Object 31">
                <a:extLst>
                  <a:ext uri="{FF2B5EF4-FFF2-40B4-BE49-F238E27FC236}">
                    <a16:creationId xmlns:a16="http://schemas.microsoft.com/office/drawing/2014/main" id="{EDBB3090-47D2-4400-A545-B6988F797371}"/>
                  </a:ext>
                </a:extLst>
              </p:cNvPr>
              <p:cNvSpPr txBox="1"/>
              <p:nvPr/>
            </p:nvSpPr>
            <p:spPr bwMode="auto">
              <a:xfrm>
                <a:off x="7010448" y="1628449"/>
                <a:ext cx="3406032" cy="129649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𝐺</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e>
                      </m:nary>
                    </m:oMath>
                  </m:oMathPara>
                </a14:m>
                <a:endParaRPr kumimoji="1" lang="zh-CN" altLang="en-US" sz="2400" dirty="0">
                  <a:solidFill>
                    <a:srgbClr val="000000"/>
                  </a:solidFill>
                  <a:latin typeface="Tahoma" panose="020B0604030504040204" pitchFamily="34" charset="0"/>
                </a:endParaRPr>
              </a:p>
            </p:txBody>
          </p:sp>
        </mc:Choice>
        <mc:Fallback>
          <p:sp>
            <p:nvSpPr>
              <p:cNvPr id="9" name="Object 31">
                <a:extLst>
                  <a:ext uri="{FF2B5EF4-FFF2-40B4-BE49-F238E27FC236}">
                    <a16:creationId xmlns:a16="http://schemas.microsoft.com/office/drawing/2014/main" id="{EDBB3090-47D2-4400-A545-B6988F797371}"/>
                  </a:ext>
                </a:extLst>
              </p:cNvPr>
              <p:cNvSpPr txBox="1">
                <a:spLocks noRot="1" noChangeAspect="1" noMove="1" noResize="1" noEditPoints="1" noAdjustHandles="1" noChangeArrowheads="1" noChangeShapeType="1" noTextEdit="1"/>
              </p:cNvSpPr>
              <p:nvPr/>
            </p:nvSpPr>
            <p:spPr bwMode="auto">
              <a:xfrm>
                <a:off x="7010448" y="1628449"/>
                <a:ext cx="3406032" cy="1296496"/>
              </a:xfrm>
              <a:prstGeom prst="rect">
                <a:avLst/>
              </a:prstGeom>
              <a:blipFill>
                <a:blip r:embed="rId3"/>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819437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A313224A-F1A7-404C-A49C-7A051A187E18}"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1433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F096FABA-4E4F-47DD-9DBB-6A10C2F863FF}" type="slidenum">
              <a:rPr kumimoji="0" lang="en-US" altLang="zh-CN" sz="1400">
                <a:solidFill>
                  <a:srgbClr val="000000"/>
                </a:solidFill>
                <a:ea typeface="宋体" panose="02010600030101010101" pitchFamily="2" charset="-122"/>
              </a:rPr>
              <a:pPr fontAlgn="base">
                <a:spcBef>
                  <a:spcPct val="0"/>
                </a:spcBef>
                <a:spcAft>
                  <a:spcPct val="0"/>
                </a:spcAft>
              </a:pPr>
              <a:t>11</a:t>
            </a:fld>
            <a:endParaRPr kumimoji="0" lang="en-US" altLang="zh-CN" sz="1400">
              <a:solidFill>
                <a:srgbClr val="000000"/>
              </a:solidFill>
              <a:ea typeface="宋体" panose="02010600030101010101" pitchFamily="2" charset="-122"/>
            </a:endParaRPr>
          </a:p>
        </p:txBody>
      </p:sp>
      <p:sp>
        <p:nvSpPr>
          <p:cNvPr id="10444802"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dirty="0"/>
              <a:t>例</a:t>
            </a:r>
            <a:r>
              <a:rPr lang="en-US" altLang="zh-CN" dirty="0"/>
              <a:t>2.3 </a:t>
            </a:r>
            <a:r>
              <a:rPr lang="zh-CN" altLang="en-US" dirty="0"/>
              <a:t>某单位有</a:t>
            </a:r>
            <a:r>
              <a:rPr lang="en-US" altLang="zh-CN" dirty="0"/>
              <a:t>8</a:t>
            </a:r>
            <a:r>
              <a:rPr lang="zh-CN" altLang="en-US" dirty="0"/>
              <a:t>位男同志，</a:t>
            </a:r>
            <a:r>
              <a:rPr lang="en-US" altLang="zh-CN" dirty="0"/>
              <a:t>5</a:t>
            </a:r>
            <a:r>
              <a:rPr lang="zh-CN" altLang="en-US" dirty="0"/>
              <a:t>位女同志。现要组织一个由偶数个男同志和数目不少于两个的女同志组成的小组，试求有多少种组成方式？</a:t>
            </a:r>
            <a:endParaRPr lang="zh-CN" altLang="en-US" dirty="0">
              <a:latin typeface="黑体" panose="02010609060101010101" pitchFamily="49" charset="-122"/>
            </a:endParaRPr>
          </a:p>
          <a:p>
            <a:pPr marL="571500" indent="-571500" algn="just" eaLnBrk="1" hangingPunct="1">
              <a:buSzTx/>
              <a:buNone/>
            </a:pPr>
            <a:r>
              <a:rPr lang="zh-CN" altLang="en-US" dirty="0"/>
              <a:t>     解</a:t>
            </a:r>
            <a:r>
              <a:rPr lang="en-US" altLang="zh-CN" dirty="0"/>
              <a:t>:</a:t>
            </a:r>
            <a:endParaRPr lang="zh-CN" altLang="en-US" dirty="0"/>
          </a:p>
        </p:txBody>
      </p:sp>
      <p:sp>
        <p:nvSpPr>
          <p:cNvPr id="14341" name="Rectangle 3"/>
          <p:cNvSpPr>
            <a:spLocks noGrp="1" noChangeArrowheads="1"/>
          </p:cNvSpPr>
          <p:nvPr>
            <p:ph type="title"/>
          </p:nvPr>
        </p:nvSpPr>
        <p:spPr>
          <a:xfrm>
            <a:off x="2819401" y="152400"/>
            <a:ext cx="6386513" cy="882650"/>
          </a:xfrm>
          <a:noFill/>
        </p:spPr>
        <p:txBody>
          <a:bodyPr/>
          <a:lstStyle/>
          <a:p>
            <a:pPr eaLnBrk="1" hangingPunct="1"/>
            <a:r>
              <a:rPr lang="en-US" altLang="zh-CN"/>
              <a:t>2.1 </a:t>
            </a:r>
            <a:r>
              <a:rPr lang="zh-CN" altLang="en-US"/>
              <a:t>母函数的引入</a:t>
            </a:r>
          </a:p>
        </p:txBody>
      </p:sp>
      <p:sp>
        <p:nvSpPr>
          <p:cNvPr id="14342"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43"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44"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45"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46"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47"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48"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49"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50"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51"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52"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53"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54"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55"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56"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4357" name="Rectangle 20"/>
          <p:cNvSpPr>
            <a:spLocks noChangeArrowheads="1"/>
          </p:cNvSpPr>
          <p:nvPr/>
        </p:nvSpPr>
        <p:spPr bwMode="auto">
          <a:xfrm>
            <a:off x="1524001" y="272668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1819526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48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489EEFAC-8F80-407A-905D-DC132F15BE17}"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15363"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301F377A-EAD0-428C-A3F2-54D7C8A0F324}" type="slidenum">
              <a:rPr kumimoji="0" lang="en-US" altLang="zh-CN" sz="1400">
                <a:solidFill>
                  <a:srgbClr val="000000"/>
                </a:solidFill>
                <a:ea typeface="宋体" panose="02010600030101010101" pitchFamily="2" charset="-122"/>
              </a:rPr>
              <a:pPr fontAlgn="base">
                <a:spcBef>
                  <a:spcPct val="0"/>
                </a:spcBef>
                <a:spcAft>
                  <a:spcPct val="0"/>
                </a:spcAft>
              </a:pPr>
              <a:t>12</a:t>
            </a:fld>
            <a:endParaRPr kumimoji="0" lang="en-US" altLang="zh-CN" sz="1400">
              <a:solidFill>
                <a:srgbClr val="000000"/>
              </a:solidFill>
              <a:ea typeface="宋体" panose="02010600030101010101" pitchFamily="2" charset="-122"/>
            </a:endParaRPr>
          </a:p>
        </p:txBody>
      </p:sp>
      <p:sp>
        <p:nvSpPr>
          <p:cNvPr id="15364" name="Rectangle 2"/>
          <p:cNvSpPr>
            <a:spLocks noGrp="1" noChangeArrowheads="1"/>
          </p:cNvSpPr>
          <p:nvPr>
            <p:ph type="body" idx="1"/>
          </p:nvPr>
        </p:nvSpPr>
        <p:spPr>
          <a:xfrm>
            <a:off x="1792289" y="1501776"/>
            <a:ext cx="8421687" cy="4951561"/>
          </a:xfrm>
        </p:spPr>
        <p:txBody>
          <a:bodyPr/>
          <a:lstStyle/>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r>
              <a:rPr lang="zh-CN" altLang="en-US" dirty="0"/>
              <a:t>所求的组成方式数为</a:t>
            </a: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15365" name="Rectangle 3"/>
          <p:cNvSpPr>
            <a:spLocks noGrp="1" noChangeArrowheads="1"/>
          </p:cNvSpPr>
          <p:nvPr>
            <p:ph type="title"/>
          </p:nvPr>
        </p:nvSpPr>
        <p:spPr>
          <a:xfrm>
            <a:off x="2819401" y="152400"/>
            <a:ext cx="6386513" cy="882650"/>
          </a:xfrm>
          <a:noFill/>
        </p:spPr>
        <p:txBody>
          <a:bodyPr/>
          <a:lstStyle/>
          <a:p>
            <a:pPr eaLnBrk="1" hangingPunct="1"/>
            <a:r>
              <a:rPr lang="en-US" altLang="zh-CN" dirty="0"/>
              <a:t>2.1 </a:t>
            </a:r>
            <a:r>
              <a:rPr lang="zh-CN" altLang="en-US" dirty="0"/>
              <a:t>母函数的引入</a:t>
            </a:r>
          </a:p>
        </p:txBody>
      </p:sp>
      <p:sp>
        <p:nvSpPr>
          <p:cNvPr id="15366"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67"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68"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69"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70"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71"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72"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73"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74"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75"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76"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77"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78"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79"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80"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5381" name="Rectangle 20"/>
          <p:cNvSpPr>
            <a:spLocks noChangeArrowheads="1"/>
          </p:cNvSpPr>
          <p:nvPr/>
        </p:nvSpPr>
        <p:spPr bwMode="auto">
          <a:xfrm>
            <a:off x="1524001" y="310768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5382" name="Object 19"/>
              <p:cNvSpPr txBox="1"/>
              <p:nvPr/>
            </p:nvSpPr>
            <p:spPr bwMode="auto">
              <a:xfrm>
                <a:off x="2279576" y="4843921"/>
                <a:ext cx="4787900" cy="149542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10+10+285+281+840+728</m:t>
                      </m:r>
                    </m:oMath>
                    <m:oMath xmlns:m="http://schemas.openxmlformats.org/officeDocument/2006/math">
                      <m:r>
                        <a:rPr kumimoji="1" lang="zh-CN" altLang="en-US" sz="2400" i="1">
                          <a:solidFill>
                            <a:srgbClr val="000000"/>
                          </a:solidFill>
                          <a:latin typeface="Cambria Math" panose="02040503050406030204" pitchFamily="18" charset="0"/>
                        </a:rPr>
                        <m:t>+630+350+150+38+5+1</m:t>
                      </m:r>
                    </m:oMath>
                    <m:oMath xmlns:m="http://schemas.openxmlformats.org/officeDocument/2006/math">
                      <m:r>
                        <a:rPr kumimoji="1" lang="zh-CN" altLang="en-US" sz="2400" i="1">
                          <a:solidFill>
                            <a:srgbClr val="000000"/>
                          </a:solidFill>
                          <a:latin typeface="Cambria Math" panose="02040503050406030204" pitchFamily="18" charset="0"/>
                        </a:rPr>
                        <m:t>=3328</m:t>
                      </m:r>
                    </m:oMath>
                  </m:oMathPara>
                </a14:m>
                <a:endParaRPr kumimoji="1" lang="zh-CN" altLang="en-US" sz="2400" dirty="0">
                  <a:solidFill>
                    <a:srgbClr val="000000"/>
                  </a:solidFill>
                  <a:latin typeface="Tahoma" panose="020B0604030504040204" pitchFamily="34" charset="0"/>
                </a:endParaRPr>
              </a:p>
            </p:txBody>
          </p:sp>
        </mc:Choice>
        <mc:Fallback>
          <p:sp>
            <p:nvSpPr>
              <p:cNvPr id="15382" name="Object 19"/>
              <p:cNvSpPr txBox="1">
                <a:spLocks noRot="1" noChangeAspect="1" noMove="1" noResize="1" noEditPoints="1" noAdjustHandles="1" noChangeArrowheads="1" noChangeShapeType="1" noTextEdit="1"/>
              </p:cNvSpPr>
              <p:nvPr/>
            </p:nvSpPr>
            <p:spPr bwMode="auto">
              <a:xfrm>
                <a:off x="2279576" y="4843921"/>
                <a:ext cx="4787900" cy="1495425"/>
              </a:xfrm>
              <a:prstGeom prst="rect">
                <a:avLst/>
              </a:prstGeom>
              <a:blipFill>
                <a:blip r:embed="rId2"/>
                <a:stretch>
                  <a:fillRect l="-382"/>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Object 21">
                <a:extLst>
                  <a:ext uri="{FF2B5EF4-FFF2-40B4-BE49-F238E27FC236}">
                    <a16:creationId xmlns:a16="http://schemas.microsoft.com/office/drawing/2014/main" id="{CFBE20EC-972D-4D66-8436-8289A7B89714}"/>
                  </a:ext>
                </a:extLst>
              </p:cNvPr>
              <p:cNvSpPr txBox="1"/>
              <p:nvPr/>
            </p:nvSpPr>
            <p:spPr bwMode="auto">
              <a:xfrm>
                <a:off x="1606550" y="1432176"/>
                <a:ext cx="8449890" cy="99377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(8,2)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(8,8)</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(5,2)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(5,5)</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23" name="Object 21">
                <a:extLst>
                  <a:ext uri="{FF2B5EF4-FFF2-40B4-BE49-F238E27FC236}">
                    <a16:creationId xmlns:a16="http://schemas.microsoft.com/office/drawing/2014/main" id="{CFBE20EC-972D-4D66-8436-8289A7B89714}"/>
                  </a:ext>
                </a:extLst>
              </p:cNvPr>
              <p:cNvSpPr txBox="1">
                <a:spLocks noRot="1" noChangeAspect="1" noMove="1" noResize="1" noEditPoints="1" noAdjustHandles="1" noChangeArrowheads="1" noChangeShapeType="1" noTextEdit="1"/>
              </p:cNvSpPr>
              <p:nvPr/>
            </p:nvSpPr>
            <p:spPr bwMode="auto">
              <a:xfrm>
                <a:off x="1606550" y="1432176"/>
                <a:ext cx="8449890" cy="993775"/>
              </a:xfrm>
              <a:prstGeom prst="rect">
                <a:avLst/>
              </a:prstGeom>
              <a:blipFill>
                <a:blip r:embed="rId3"/>
                <a:stretch>
                  <a:fillRect l="-216"/>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Object 22">
                <a:extLst>
                  <a:ext uri="{FF2B5EF4-FFF2-40B4-BE49-F238E27FC236}">
                    <a16:creationId xmlns:a16="http://schemas.microsoft.com/office/drawing/2014/main" id="{FD59691E-F975-48A4-8FF4-C7010B2279CE}"/>
                  </a:ext>
                </a:extLst>
              </p:cNvPr>
              <p:cNvSpPr txBox="1"/>
              <p:nvPr/>
            </p:nvSpPr>
            <p:spPr bwMode="auto">
              <a:xfrm>
                <a:off x="1583310" y="2535488"/>
                <a:ext cx="8545139" cy="617289"/>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=(1+28</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+70</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+28</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r>
                        <a:rPr kumimoji="1" lang="zh-CN" altLang="en-US" sz="2400" i="1">
                          <a:solidFill>
                            <a:srgbClr val="000000"/>
                          </a:solidFill>
                          <a:latin typeface="Cambria Math" panose="02040503050406030204" pitchFamily="18" charset="0"/>
                        </a:rPr>
                        <m:t>)(10</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+10</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+5</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24" name="Object 22">
                <a:extLst>
                  <a:ext uri="{FF2B5EF4-FFF2-40B4-BE49-F238E27FC236}">
                    <a16:creationId xmlns:a16="http://schemas.microsoft.com/office/drawing/2014/main" id="{FD59691E-F975-48A4-8FF4-C7010B2279CE}"/>
                  </a:ext>
                </a:extLst>
              </p:cNvPr>
              <p:cNvSpPr txBox="1">
                <a:spLocks noRot="1" noChangeAspect="1" noMove="1" noResize="1" noEditPoints="1" noAdjustHandles="1" noChangeArrowheads="1" noChangeShapeType="1" noTextEdit="1"/>
              </p:cNvSpPr>
              <p:nvPr/>
            </p:nvSpPr>
            <p:spPr bwMode="auto">
              <a:xfrm>
                <a:off x="1583310" y="2535488"/>
                <a:ext cx="8545139" cy="617289"/>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Object 23">
                <a:extLst>
                  <a:ext uri="{FF2B5EF4-FFF2-40B4-BE49-F238E27FC236}">
                    <a16:creationId xmlns:a16="http://schemas.microsoft.com/office/drawing/2014/main" id="{D136C130-5DF7-46D1-9E7C-E6112BD52F32}"/>
                  </a:ext>
                </a:extLst>
              </p:cNvPr>
              <p:cNvSpPr txBox="1"/>
              <p:nvPr/>
            </p:nvSpPr>
            <p:spPr bwMode="auto">
              <a:xfrm>
                <a:off x="1583309" y="3121255"/>
                <a:ext cx="8835651" cy="95581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=10</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+10</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+285</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+281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r>
                        <a:rPr kumimoji="1" lang="zh-CN" altLang="en-US" sz="2400" i="1">
                          <a:solidFill>
                            <a:srgbClr val="000000"/>
                          </a:solidFill>
                          <a:latin typeface="Cambria Math" panose="02040503050406030204" pitchFamily="18" charset="0"/>
                        </a:rPr>
                        <m:t>+840</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r>
                        <a:rPr kumimoji="1" lang="zh-CN" altLang="en-US" sz="2400" i="1">
                          <a:solidFill>
                            <a:srgbClr val="000000"/>
                          </a:solidFill>
                          <a:latin typeface="Cambria Math" panose="02040503050406030204" pitchFamily="18" charset="0"/>
                        </a:rPr>
                        <m:t>+728</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7</m:t>
                          </m:r>
                        </m:sup>
                      </m:sSup>
                      <m:r>
                        <a:rPr kumimoji="1" lang="zh-CN" altLang="en-US" sz="2400" i="1">
                          <a:solidFill>
                            <a:srgbClr val="000000"/>
                          </a:solidFill>
                          <a:latin typeface="Cambria Math" panose="02040503050406030204" pitchFamily="18" charset="0"/>
                        </a:rPr>
                        <m:t>+630</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oMath>
                    <m:oMath xmlns:m="http://schemas.openxmlformats.org/officeDocument/2006/math">
                      <m:r>
                        <a:rPr kumimoji="1" lang="zh-CN" altLang="en-US" sz="2400" i="1">
                          <a:solidFill>
                            <a:srgbClr val="000000"/>
                          </a:solidFill>
                          <a:latin typeface="Cambria Math" panose="02040503050406030204" pitchFamily="18" charset="0"/>
                        </a:rPr>
                        <m:t>+350</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9</m:t>
                          </m:r>
                        </m:sup>
                      </m:sSup>
                      <m:r>
                        <a:rPr kumimoji="1" lang="zh-CN" altLang="en-US" sz="2400" i="1">
                          <a:solidFill>
                            <a:srgbClr val="000000"/>
                          </a:solidFill>
                          <a:latin typeface="Cambria Math" panose="02040503050406030204" pitchFamily="18" charset="0"/>
                        </a:rPr>
                        <m:t>+150</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10</m:t>
                          </m:r>
                        </m:sup>
                      </m:sSup>
                      <m:r>
                        <a:rPr kumimoji="1" lang="zh-CN" altLang="en-US" sz="2400" i="1">
                          <a:solidFill>
                            <a:srgbClr val="000000"/>
                          </a:solidFill>
                          <a:latin typeface="Cambria Math" panose="02040503050406030204" pitchFamily="18" charset="0"/>
                        </a:rPr>
                        <m:t>+38</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11</m:t>
                          </m:r>
                        </m:sup>
                      </m:sSup>
                      <m:r>
                        <a:rPr kumimoji="1" lang="zh-CN" altLang="en-US" sz="2400" i="1">
                          <a:solidFill>
                            <a:srgbClr val="000000"/>
                          </a:solidFill>
                          <a:latin typeface="Cambria Math" panose="02040503050406030204" pitchFamily="18" charset="0"/>
                        </a:rPr>
                        <m:t>+5</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13</m:t>
                          </m:r>
                        </m:sup>
                      </m:sSup>
                    </m:oMath>
                  </m:oMathPara>
                </a14:m>
                <a:endParaRPr kumimoji="1" lang="zh-CN" altLang="en-US" sz="2400" dirty="0">
                  <a:solidFill>
                    <a:srgbClr val="000000"/>
                  </a:solidFill>
                  <a:latin typeface="Tahoma" panose="020B0604030504040204" pitchFamily="34" charset="0"/>
                </a:endParaRPr>
              </a:p>
            </p:txBody>
          </p:sp>
        </mc:Choice>
        <mc:Fallback>
          <p:sp>
            <p:nvSpPr>
              <p:cNvPr id="25" name="Object 23">
                <a:extLst>
                  <a:ext uri="{FF2B5EF4-FFF2-40B4-BE49-F238E27FC236}">
                    <a16:creationId xmlns:a16="http://schemas.microsoft.com/office/drawing/2014/main" id="{D136C130-5DF7-46D1-9E7C-E6112BD52F32}"/>
                  </a:ext>
                </a:extLst>
              </p:cNvPr>
              <p:cNvSpPr txBox="1">
                <a:spLocks noRot="1" noChangeAspect="1" noMove="1" noResize="1" noEditPoints="1" noAdjustHandles="1" noChangeArrowheads="1" noChangeShapeType="1" noTextEdit="1"/>
              </p:cNvSpPr>
              <p:nvPr/>
            </p:nvSpPr>
            <p:spPr bwMode="auto">
              <a:xfrm>
                <a:off x="1583309" y="3121255"/>
                <a:ext cx="8835651" cy="955818"/>
              </a:xfrm>
              <a:prstGeom prst="rect">
                <a:avLst/>
              </a:prstGeom>
              <a:blipFill>
                <a:blip r:embed="rId5"/>
                <a:stretch>
                  <a:fillRect l="-69"/>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696615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F8BB9021-7C02-4341-8FF9-54739F8071E8}"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3481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C20F0578-47D9-4042-8D96-55B241AE8DAD}" type="slidenum">
              <a:rPr kumimoji="0" lang="en-US" altLang="zh-CN" sz="1400">
                <a:solidFill>
                  <a:srgbClr val="000000"/>
                </a:solidFill>
                <a:ea typeface="宋体" panose="02010600030101010101" pitchFamily="2" charset="-122"/>
              </a:rPr>
              <a:pPr fontAlgn="base">
                <a:spcBef>
                  <a:spcPct val="0"/>
                </a:spcBef>
                <a:spcAft>
                  <a:spcPct val="0"/>
                </a:spcAft>
              </a:pPr>
              <a:t>13</a:t>
            </a:fld>
            <a:endParaRPr kumimoji="0" lang="en-US" altLang="zh-CN" sz="1400">
              <a:solidFill>
                <a:srgbClr val="000000"/>
              </a:solidFill>
              <a:ea typeface="宋体" panose="02010600030101010101" pitchFamily="2" charset="-122"/>
            </a:endParaRPr>
          </a:p>
        </p:txBody>
      </p:sp>
      <p:sp>
        <p:nvSpPr>
          <p:cNvPr id="10357762" name="Rectangle 2"/>
          <p:cNvSpPr>
            <a:spLocks noGrp="1" noChangeArrowheads="1"/>
          </p:cNvSpPr>
          <p:nvPr>
            <p:ph type="body" idx="1"/>
          </p:nvPr>
        </p:nvSpPr>
        <p:spPr>
          <a:xfrm>
            <a:off x="1828800" y="1295400"/>
            <a:ext cx="8421688" cy="5181600"/>
          </a:xfrm>
        </p:spPr>
        <p:txBody>
          <a:bodyPr/>
          <a:lstStyle/>
          <a:p>
            <a:pPr marL="571500" indent="-571500" algn="just" eaLnBrk="1" hangingPunct="1">
              <a:buSzTx/>
              <a:buFont typeface="Wingdings" panose="05000000000000000000" pitchFamily="2" charset="2"/>
              <a:buChar char="§"/>
            </a:pPr>
            <a:r>
              <a:rPr lang="zh-CN" altLang="en-US" dirty="0">
                <a:latin typeface="黑体" panose="02010609060101010101" pitchFamily="49" charset="-122"/>
              </a:rPr>
              <a:t>例</a:t>
            </a:r>
            <a:r>
              <a:rPr lang="en-US" altLang="zh-CN" dirty="0">
                <a:latin typeface="黑体" panose="02010609060101010101" pitchFamily="49" charset="-122"/>
              </a:rPr>
              <a:t>1.22 </a:t>
            </a:r>
            <a:r>
              <a:rPr lang="zh-CN" altLang="en-US" dirty="0">
                <a:latin typeface="黑体" panose="02010609060101010101" pitchFamily="49" charset="-122"/>
              </a:rPr>
              <a:t>甲和乙两单位共</a:t>
            </a:r>
            <a:r>
              <a:rPr lang="en-US" altLang="zh-CN" dirty="0">
                <a:latin typeface="黑体" panose="02010609060101010101" pitchFamily="49" charset="-122"/>
              </a:rPr>
              <a:t>11</a:t>
            </a:r>
            <a:r>
              <a:rPr lang="zh-CN" altLang="en-US" dirty="0">
                <a:latin typeface="黑体" panose="02010609060101010101" pitchFamily="49" charset="-122"/>
              </a:rPr>
              <a:t>个成员，其中甲单位</a:t>
            </a:r>
            <a:r>
              <a:rPr lang="en-US" altLang="zh-CN" dirty="0">
                <a:latin typeface="黑体" panose="02010609060101010101" pitchFamily="49" charset="-122"/>
              </a:rPr>
              <a:t>7</a:t>
            </a:r>
            <a:r>
              <a:rPr lang="zh-CN" altLang="en-US" dirty="0">
                <a:latin typeface="黑体" panose="02010609060101010101" pitchFamily="49" charset="-122"/>
              </a:rPr>
              <a:t>人，乙单位</a:t>
            </a:r>
            <a:r>
              <a:rPr lang="en-US" altLang="zh-CN" dirty="0">
                <a:latin typeface="黑体" panose="02010609060101010101" pitchFamily="49" charset="-122"/>
              </a:rPr>
              <a:t>4</a:t>
            </a:r>
            <a:r>
              <a:rPr lang="zh-CN" altLang="en-US" dirty="0">
                <a:latin typeface="黑体" panose="02010609060101010101" pitchFamily="49" charset="-122"/>
              </a:rPr>
              <a:t>人，拟从中组成一个</a:t>
            </a:r>
            <a:r>
              <a:rPr lang="en-US" altLang="zh-CN" dirty="0">
                <a:latin typeface="黑体" panose="02010609060101010101" pitchFamily="49" charset="-122"/>
              </a:rPr>
              <a:t>5</a:t>
            </a:r>
            <a:r>
              <a:rPr lang="zh-CN" altLang="en-US" dirty="0">
                <a:latin typeface="黑体" panose="02010609060101010101" pitchFamily="49" charset="-122"/>
              </a:rPr>
              <a:t>人小组；</a:t>
            </a:r>
          </a:p>
          <a:p>
            <a:pPr marL="571500" indent="-571500" algn="just" eaLnBrk="1" hangingPunct="1">
              <a:buSzTx/>
              <a:buFont typeface="Wingdings" panose="05000000000000000000" pitchFamily="2" charset="2"/>
              <a:buChar char="§"/>
            </a:pPr>
            <a:r>
              <a:rPr lang="en-US" altLang="zh-CN" dirty="0">
                <a:latin typeface="黑体" panose="02010609060101010101" pitchFamily="49" charset="-122"/>
              </a:rPr>
              <a:t>(1)</a:t>
            </a:r>
            <a:r>
              <a:rPr lang="en-US" altLang="zh-CN" dirty="0">
                <a:latin typeface="Times New Roman" panose="02020603050405020304" pitchFamily="18" charset="0"/>
                <a:cs typeface="Times New Roman" panose="02020603050405020304" pitchFamily="18" charset="0"/>
              </a:rPr>
              <a:t>  </a:t>
            </a:r>
            <a:r>
              <a:rPr lang="zh-CN" altLang="en-US" dirty="0">
                <a:latin typeface="黑体" panose="02010609060101010101" pitchFamily="49" charset="-122"/>
              </a:rPr>
              <a:t>若要求必须包含乙单位</a:t>
            </a:r>
            <a:r>
              <a:rPr lang="en-US" altLang="zh-CN" dirty="0">
                <a:latin typeface="黑体" panose="02010609060101010101" pitchFamily="49" charset="-122"/>
              </a:rPr>
              <a:t>2</a:t>
            </a:r>
            <a:r>
              <a:rPr lang="zh-CN" altLang="en-US" dirty="0">
                <a:latin typeface="黑体" panose="02010609060101010101" pitchFamily="49" charset="-122"/>
              </a:rPr>
              <a:t>人；</a:t>
            </a:r>
          </a:p>
          <a:p>
            <a:pPr marL="571500" indent="-571500" algn="just" eaLnBrk="1" hangingPunct="1">
              <a:buSzTx/>
              <a:buFont typeface="Wingdings" panose="05000000000000000000" pitchFamily="2" charset="2"/>
              <a:buChar char="§"/>
            </a:pPr>
            <a:r>
              <a:rPr lang="en-US" altLang="zh-CN" dirty="0">
                <a:latin typeface="黑体" panose="02010609060101010101" pitchFamily="49" charset="-122"/>
              </a:rPr>
              <a:t>(2)</a:t>
            </a:r>
            <a:r>
              <a:rPr lang="en-US" altLang="zh-CN" dirty="0">
                <a:latin typeface="Times New Roman" panose="02020603050405020304" pitchFamily="18" charset="0"/>
                <a:cs typeface="Times New Roman" panose="02020603050405020304" pitchFamily="18" charset="0"/>
              </a:rPr>
              <a:t>  </a:t>
            </a:r>
            <a:r>
              <a:rPr lang="zh-CN" altLang="en-US" dirty="0">
                <a:latin typeface="黑体" panose="02010609060101010101" pitchFamily="49" charset="-122"/>
              </a:rPr>
              <a:t>若要求至少包含乙单位</a:t>
            </a:r>
            <a:r>
              <a:rPr lang="en-US" altLang="zh-CN" dirty="0">
                <a:latin typeface="黑体" panose="02010609060101010101" pitchFamily="49" charset="-122"/>
              </a:rPr>
              <a:t>2</a:t>
            </a:r>
            <a:r>
              <a:rPr lang="zh-CN" altLang="en-US" dirty="0">
                <a:latin typeface="黑体" panose="02010609060101010101" pitchFamily="49" charset="-122"/>
              </a:rPr>
              <a:t>人；</a:t>
            </a:r>
          </a:p>
          <a:p>
            <a:pPr marL="571500" indent="-571500" algn="just" eaLnBrk="1" hangingPunct="1">
              <a:buSzTx/>
              <a:buFont typeface="Wingdings" panose="05000000000000000000" pitchFamily="2" charset="2"/>
              <a:buChar char="§"/>
            </a:pPr>
            <a:r>
              <a:rPr lang="en-US" altLang="zh-CN" dirty="0">
                <a:solidFill>
                  <a:srgbClr val="00B050"/>
                </a:solidFill>
                <a:latin typeface="黑体" panose="02010609060101010101" pitchFamily="49" charset="-122"/>
              </a:rPr>
              <a:t>(3)</a:t>
            </a:r>
            <a:r>
              <a:rPr lang="en-US" altLang="zh-CN" dirty="0">
                <a:solidFill>
                  <a:srgbClr val="00B050"/>
                </a:solidFill>
                <a:latin typeface="Times New Roman" panose="02020603050405020304" pitchFamily="18" charset="0"/>
                <a:cs typeface="Times New Roman" panose="02020603050405020304" pitchFamily="18" charset="0"/>
              </a:rPr>
              <a:t> </a:t>
            </a:r>
            <a:r>
              <a:rPr lang="zh-CN" altLang="en-US" dirty="0">
                <a:solidFill>
                  <a:srgbClr val="00B050"/>
                </a:solidFill>
                <a:latin typeface="黑体" panose="02010609060101010101" pitchFamily="49" charset="-122"/>
              </a:rPr>
              <a:t>若要求乙单位某一人与甲单位某一人不能同时在这个小组；</a:t>
            </a:r>
          </a:p>
          <a:p>
            <a:pPr marL="571500" indent="-571500" algn="just" eaLnBrk="1" hangingPunct="1">
              <a:buSzTx/>
              <a:buNone/>
            </a:pPr>
            <a:r>
              <a:rPr lang="zh-CN" altLang="en-US" dirty="0">
                <a:latin typeface="黑体" panose="02010609060101010101" pitchFamily="49" charset="-122"/>
              </a:rPr>
              <a:t>   试分别求各有多少种方案。</a:t>
            </a:r>
          </a:p>
          <a:p>
            <a:pPr marL="571500" indent="-571500" algn="just" eaLnBrk="1" hangingPunct="1">
              <a:buSzTx/>
              <a:buNone/>
            </a:pPr>
            <a:r>
              <a:rPr lang="zh-CN" altLang="en-US" dirty="0">
                <a:latin typeface="宋体" panose="02010600030101010101" pitchFamily="2" charset="-122"/>
                <a:ea typeface="宋体" panose="02010600030101010101" pitchFamily="2" charset="-122"/>
              </a:rPr>
              <a:t>  </a:t>
            </a:r>
            <a:r>
              <a:rPr lang="zh-CN" altLang="en-US" dirty="0">
                <a:latin typeface="黑体" panose="02010609060101010101" pitchFamily="49" charset="-122"/>
              </a:rPr>
              <a:t>解：</a:t>
            </a:r>
            <a:endParaRPr lang="en-US" altLang="zh-CN" dirty="0">
              <a:latin typeface="黑体" panose="02010609060101010101" pitchFamily="49" charset="-122"/>
            </a:endParaRPr>
          </a:p>
        </p:txBody>
      </p:sp>
      <p:sp>
        <p:nvSpPr>
          <p:cNvPr id="34821" name="Rectangle 3"/>
          <p:cNvSpPr>
            <a:spLocks noGrp="1" noChangeArrowheads="1"/>
          </p:cNvSpPr>
          <p:nvPr>
            <p:ph type="title"/>
          </p:nvPr>
        </p:nvSpPr>
        <p:spPr>
          <a:xfrm>
            <a:off x="2819401" y="152400"/>
            <a:ext cx="6386513" cy="882650"/>
          </a:xfrm>
          <a:noFill/>
        </p:spPr>
        <p:txBody>
          <a:bodyPr/>
          <a:lstStyle/>
          <a:p>
            <a:pPr eaLnBrk="1" hangingPunct="1"/>
            <a:r>
              <a:rPr lang="en-US" altLang="zh-CN" dirty="0"/>
              <a:t>2.1 </a:t>
            </a:r>
            <a:r>
              <a:rPr lang="zh-CN" altLang="en-US" dirty="0"/>
              <a:t>母函数的引入</a:t>
            </a:r>
          </a:p>
        </p:txBody>
      </p:sp>
      <p:sp>
        <p:nvSpPr>
          <p:cNvPr id="34822"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3"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4"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5"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6"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7"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8"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9"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0"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1"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2" name="Rectangle 15"/>
          <p:cNvSpPr>
            <a:spLocks noChangeArrowheads="1"/>
          </p:cNvSpPr>
          <p:nvPr/>
        </p:nvSpPr>
        <p:spPr bwMode="auto">
          <a:xfrm>
            <a:off x="56721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4" name="Rectangle 17"/>
          <p:cNvSpPr>
            <a:spLocks noChangeArrowheads="1"/>
          </p:cNvSpPr>
          <p:nvPr/>
        </p:nvSpPr>
        <p:spPr bwMode="auto">
          <a:xfrm>
            <a:off x="409575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6" name="Rectangle 19"/>
          <p:cNvSpPr>
            <a:spLocks noChangeArrowheads="1"/>
          </p:cNvSpPr>
          <p:nvPr/>
        </p:nvSpPr>
        <p:spPr bwMode="auto">
          <a:xfrm>
            <a:off x="505301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125821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577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F8BB9021-7C02-4341-8FF9-54739F8071E8}"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3481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C20F0578-47D9-4042-8D96-55B241AE8DAD}" type="slidenum">
              <a:rPr kumimoji="0" lang="en-US" altLang="zh-CN" sz="1400">
                <a:solidFill>
                  <a:srgbClr val="000000"/>
                </a:solidFill>
                <a:ea typeface="宋体" panose="02010600030101010101" pitchFamily="2" charset="-122"/>
              </a:rPr>
              <a:pPr fontAlgn="base">
                <a:spcBef>
                  <a:spcPct val="0"/>
                </a:spcBef>
                <a:spcAft>
                  <a:spcPct val="0"/>
                </a:spcAft>
              </a:pPr>
              <a:t>14</a:t>
            </a:fld>
            <a:endParaRPr kumimoji="0" lang="en-US" altLang="zh-CN" sz="1400">
              <a:solidFill>
                <a:srgbClr val="000000"/>
              </a:solidFill>
              <a:ea typeface="宋体" panose="02010600030101010101" pitchFamily="2" charset="-122"/>
            </a:endParaRPr>
          </a:p>
        </p:txBody>
      </p:sp>
      <p:sp>
        <p:nvSpPr>
          <p:cNvPr id="10357762" name="Rectangle 2"/>
          <p:cNvSpPr>
            <a:spLocks noGrp="1" noChangeArrowheads="1"/>
          </p:cNvSpPr>
          <p:nvPr>
            <p:ph type="body" idx="1"/>
          </p:nvPr>
        </p:nvSpPr>
        <p:spPr>
          <a:xfrm>
            <a:off x="1828800" y="1295400"/>
            <a:ext cx="8421688" cy="5181600"/>
          </a:xfrm>
        </p:spPr>
        <p:txBody>
          <a:bodyPr/>
          <a:lstStyle/>
          <a:p>
            <a:pPr marL="571500" indent="-571500" algn="just" eaLnBrk="1" hangingPunct="1">
              <a:buSzTx/>
              <a:buFont typeface="Wingdings" panose="05000000000000000000" pitchFamily="2" charset="2"/>
              <a:buChar char="§"/>
            </a:pPr>
            <a:r>
              <a:rPr lang="zh-CN" altLang="en-US" dirty="0">
                <a:latin typeface="黑体" panose="02010609060101010101" pitchFamily="49" charset="-122"/>
              </a:rPr>
              <a:t>解：</a:t>
            </a:r>
            <a:endParaRPr lang="en-US" altLang="zh-CN"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a:p>
            <a:pPr marL="571500" indent="-571500" algn="just" eaLnBrk="1" hangingPunct="1">
              <a:buSzTx/>
              <a:buFont typeface="Wingdings" panose="05000000000000000000" pitchFamily="2" charset="2"/>
              <a:buChar char="§"/>
            </a:pPr>
            <a:r>
              <a:rPr lang="zh-CN" altLang="en-US" dirty="0">
                <a:latin typeface="黑体" panose="02010609060101010101" pitchFamily="49" charset="-122"/>
              </a:rPr>
              <a:t> </a:t>
            </a:r>
            <a:r>
              <a:rPr lang="en-US" altLang="zh-CN" dirty="0">
                <a:latin typeface="Times New Roman" panose="02020603050405020304" pitchFamily="18" charset="0"/>
                <a:ea typeface="宋体" panose="02010600030101010101" pitchFamily="2" charset="-122"/>
              </a:rPr>
              <a:t>(1) </a:t>
            </a:r>
          </a:p>
          <a:p>
            <a:pPr marL="571500" indent="-571500" algn="just" eaLnBrk="1" hangingPunct="1">
              <a:buSzTx/>
              <a:buNone/>
            </a:pPr>
            <a:r>
              <a:rPr lang="en-US" altLang="zh-CN" dirty="0">
                <a:latin typeface="Times New Roman" panose="02020603050405020304" pitchFamily="18" charset="0"/>
                <a:ea typeface="宋体" panose="02010600030101010101" pitchFamily="2" charset="-122"/>
              </a:rPr>
              <a:t>        (2) </a:t>
            </a:r>
          </a:p>
          <a:p>
            <a:pPr marL="571500" indent="-571500" algn="just" eaLnBrk="1" hangingPunct="1">
              <a:buSzTx/>
              <a:buNone/>
            </a:pPr>
            <a:r>
              <a:rPr lang="en-US" altLang="zh-CN" dirty="0">
                <a:latin typeface="Times New Roman" panose="02020603050405020304" pitchFamily="18" charset="0"/>
                <a:ea typeface="宋体" panose="02010600030101010101" pitchFamily="2" charset="-122"/>
              </a:rPr>
              <a:t>         (3) </a:t>
            </a:r>
            <a:endParaRPr lang="en-US" altLang="zh-CN" dirty="0">
              <a:latin typeface="黑体" panose="02010609060101010101" pitchFamily="49" charset="-122"/>
              <a:ea typeface="宋体" panose="02010600030101010101" pitchFamily="2"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34821" name="Rectangle 3"/>
          <p:cNvSpPr>
            <a:spLocks noGrp="1" noChangeArrowheads="1"/>
          </p:cNvSpPr>
          <p:nvPr>
            <p:ph type="title"/>
          </p:nvPr>
        </p:nvSpPr>
        <p:spPr>
          <a:xfrm>
            <a:off x="2819401" y="152400"/>
            <a:ext cx="6386513" cy="882650"/>
          </a:xfrm>
          <a:noFill/>
        </p:spPr>
        <p:txBody>
          <a:bodyPr/>
          <a:lstStyle/>
          <a:p>
            <a:pPr eaLnBrk="1" hangingPunct="1"/>
            <a:r>
              <a:rPr lang="en-US" altLang="zh-CN" dirty="0"/>
              <a:t>2.1 </a:t>
            </a:r>
            <a:r>
              <a:rPr lang="zh-CN" altLang="en-US" dirty="0"/>
              <a:t>母函数的引入</a:t>
            </a:r>
          </a:p>
        </p:txBody>
      </p:sp>
      <p:sp>
        <p:nvSpPr>
          <p:cNvPr id="34822"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3"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4"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5"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6"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7"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8"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9"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0"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1"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2" name="Rectangle 15"/>
          <p:cNvSpPr>
            <a:spLocks noChangeArrowheads="1"/>
          </p:cNvSpPr>
          <p:nvPr/>
        </p:nvSpPr>
        <p:spPr bwMode="auto">
          <a:xfrm>
            <a:off x="56721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graphicFrame>
        <p:nvGraphicFramePr>
          <p:cNvPr id="10357774" name="Object 14"/>
          <p:cNvGraphicFramePr>
            <a:graphicFrameLocks noChangeAspect="1"/>
          </p:cNvGraphicFramePr>
          <p:nvPr>
            <p:extLst/>
          </p:nvPr>
        </p:nvGraphicFramePr>
        <p:xfrm>
          <a:off x="3862549" y="4437112"/>
          <a:ext cx="1985963" cy="361950"/>
        </p:xfrm>
        <a:graphic>
          <a:graphicData uri="http://schemas.openxmlformats.org/presentationml/2006/ole">
            <mc:AlternateContent xmlns:mc="http://schemas.openxmlformats.org/markup-compatibility/2006">
              <mc:Choice xmlns:v="urn:schemas-microsoft-com:vml" Requires="v">
                <p:oleObj spid="_x0000_s1026" name="公式" r:id="rId3" imgW="1993900" imgH="368300" progId="Equation.3">
                  <p:embed/>
                </p:oleObj>
              </mc:Choice>
              <mc:Fallback>
                <p:oleObj name="公式" r:id="rId3" imgW="1993900" imgH="368300" progId="Equation.3">
                  <p:embed/>
                  <p:pic>
                    <p:nvPicPr>
                      <p:cNvPr id="1035777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549" y="4437112"/>
                        <a:ext cx="1985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4" name="Rectangle 17"/>
          <p:cNvSpPr>
            <a:spLocks noChangeArrowheads="1"/>
          </p:cNvSpPr>
          <p:nvPr/>
        </p:nvSpPr>
        <p:spPr bwMode="auto">
          <a:xfrm>
            <a:off x="409575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graphicFrame>
        <p:nvGraphicFramePr>
          <p:cNvPr id="10357776" name="Object 16"/>
          <p:cNvGraphicFramePr>
            <a:graphicFrameLocks noChangeAspect="1"/>
          </p:cNvGraphicFramePr>
          <p:nvPr>
            <p:extLst/>
          </p:nvPr>
        </p:nvGraphicFramePr>
        <p:xfrm>
          <a:off x="3824288" y="5010150"/>
          <a:ext cx="6540500" cy="361950"/>
        </p:xfrm>
        <a:graphic>
          <a:graphicData uri="http://schemas.openxmlformats.org/presentationml/2006/ole">
            <mc:AlternateContent xmlns:mc="http://schemas.openxmlformats.org/markup-compatibility/2006">
              <mc:Choice xmlns:v="urn:schemas-microsoft-com:vml" Requires="v">
                <p:oleObj spid="_x0000_s1027" name="公式" r:id="rId5" imgW="6540500" imgH="368300" progId="Equation.3">
                  <p:embed/>
                </p:oleObj>
              </mc:Choice>
              <mc:Fallback>
                <p:oleObj name="公式" r:id="rId5" imgW="6540500" imgH="368300" progId="Equation.3">
                  <p:embed/>
                  <p:pic>
                    <p:nvPicPr>
                      <p:cNvPr id="10357776"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4288" y="5010150"/>
                        <a:ext cx="65405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6" name="Rectangle 19"/>
          <p:cNvSpPr>
            <a:spLocks noChangeArrowheads="1"/>
          </p:cNvSpPr>
          <p:nvPr/>
        </p:nvSpPr>
        <p:spPr bwMode="auto">
          <a:xfrm>
            <a:off x="505301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357778" name="Object 18"/>
              <p:cNvSpPr txBox="1"/>
              <p:nvPr/>
            </p:nvSpPr>
            <p:spPr bwMode="auto">
              <a:xfrm>
                <a:off x="3818100" y="5464463"/>
                <a:ext cx="5760640" cy="5699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(9,4)</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(2,1)+</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(9,5)</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(2,0)=378</m:t>
                      </m:r>
                    </m:oMath>
                  </m:oMathPara>
                </a14:m>
                <a:endParaRPr kumimoji="1" lang="zh-CN" altLang="en-US" sz="2400" dirty="0">
                  <a:solidFill>
                    <a:srgbClr val="000000"/>
                  </a:solidFill>
                  <a:latin typeface="Tahoma" panose="020B0604030504040204" pitchFamily="34" charset="0"/>
                </a:endParaRPr>
              </a:p>
            </p:txBody>
          </p:sp>
        </mc:Choice>
        <mc:Fallback>
          <p:sp>
            <p:nvSpPr>
              <p:cNvPr id="10357778" name="Object 18"/>
              <p:cNvSpPr txBox="1">
                <a:spLocks noRot="1" noChangeAspect="1" noMove="1" noResize="1" noEditPoints="1" noAdjustHandles="1" noChangeArrowheads="1" noChangeShapeType="1" noTextEdit="1"/>
              </p:cNvSpPr>
              <p:nvPr/>
            </p:nvSpPr>
            <p:spPr bwMode="auto">
              <a:xfrm>
                <a:off x="3818100" y="5464463"/>
                <a:ext cx="5760640" cy="569900"/>
              </a:xfrm>
              <a:prstGeom prst="rect">
                <a:avLst/>
              </a:prstGeom>
              <a:blipFill>
                <a:blip r:embed="rId7"/>
                <a:stretch>
                  <a:fillRect l="-21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36758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577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57762">
                                            <p:txEl>
                                              <p:pRg st="6" end="6"/>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035777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357762">
                                            <p:txEl>
                                              <p:pRg st="7" end="7"/>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03577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577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CD98CBB8-895D-4349-A0CA-C13EC5170EEE}"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16387"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5ACD3353-75F8-478C-808E-C02E53BEEA6E}" type="slidenum">
              <a:rPr kumimoji="0" lang="en-US" altLang="zh-CN" sz="1400">
                <a:solidFill>
                  <a:srgbClr val="000000"/>
                </a:solidFill>
                <a:ea typeface="宋体" panose="02010600030101010101" pitchFamily="2" charset="-122"/>
              </a:rPr>
              <a:pPr fontAlgn="base">
                <a:spcBef>
                  <a:spcPct val="0"/>
                </a:spcBef>
                <a:spcAft>
                  <a:spcPct val="0"/>
                </a:spcAft>
              </a:pPr>
              <a:t>15</a:t>
            </a:fld>
            <a:endParaRPr kumimoji="0" lang="en-US" altLang="zh-CN" sz="1400">
              <a:solidFill>
                <a:srgbClr val="000000"/>
              </a:solidFill>
              <a:ea typeface="宋体" panose="02010600030101010101" pitchFamily="2" charset="-122"/>
            </a:endParaRPr>
          </a:p>
        </p:txBody>
      </p:sp>
      <p:sp>
        <p:nvSpPr>
          <p:cNvPr id="10447874"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a:t>几个常见的母函数：</a:t>
            </a:r>
            <a:endParaRPr lang="zh-CN" altLang="en-US">
              <a:latin typeface="黑体" panose="02010609060101010101" pitchFamily="49" charset="-122"/>
            </a:endParaRPr>
          </a:p>
          <a:p>
            <a:pPr marL="571500" indent="-571500" algn="just" eaLnBrk="1" hangingPunct="1">
              <a:buSzTx/>
              <a:buFont typeface="Wingdings" panose="05000000000000000000" pitchFamily="2" charset="2"/>
              <a:buChar char="§"/>
            </a:pPr>
            <a:endParaRPr lang="zh-CN" altLang="en-US"/>
          </a:p>
          <a:p>
            <a:pPr marL="571500" indent="-571500" algn="just" eaLnBrk="1" hangingPunct="1">
              <a:buSzTx/>
              <a:buFont typeface="Wingdings" panose="05000000000000000000" pitchFamily="2" charset="2"/>
              <a:buChar char="§"/>
            </a:pPr>
            <a:r>
              <a:rPr lang="en-US" altLang="zh-CN"/>
              <a:t>(1)</a:t>
            </a:r>
          </a:p>
          <a:p>
            <a:pPr marL="571500" indent="-571500" algn="just" eaLnBrk="1" hangingPunct="1">
              <a:buSzTx/>
              <a:buFont typeface="Wingdings" panose="05000000000000000000" pitchFamily="2" charset="2"/>
              <a:buChar char="§"/>
            </a:pPr>
            <a:endParaRPr lang="en-US" altLang="zh-CN"/>
          </a:p>
          <a:p>
            <a:pPr marL="571500" indent="-571500" algn="just" eaLnBrk="1" hangingPunct="1">
              <a:buSzTx/>
              <a:buFont typeface="Wingdings" panose="05000000000000000000" pitchFamily="2" charset="2"/>
              <a:buChar char="§"/>
            </a:pPr>
            <a:r>
              <a:rPr lang="en-US" altLang="zh-CN"/>
              <a:t>(2) </a:t>
            </a:r>
          </a:p>
        </p:txBody>
      </p:sp>
      <p:sp>
        <p:nvSpPr>
          <p:cNvPr id="16389" name="Rectangle 3"/>
          <p:cNvSpPr>
            <a:spLocks noGrp="1" noChangeArrowheads="1"/>
          </p:cNvSpPr>
          <p:nvPr>
            <p:ph type="title"/>
          </p:nvPr>
        </p:nvSpPr>
        <p:spPr>
          <a:xfrm>
            <a:off x="2819401" y="152400"/>
            <a:ext cx="6386513" cy="882650"/>
          </a:xfrm>
          <a:noFill/>
        </p:spPr>
        <p:txBody>
          <a:bodyPr/>
          <a:lstStyle/>
          <a:p>
            <a:pPr eaLnBrk="1" hangingPunct="1"/>
            <a:r>
              <a:rPr lang="en-US" altLang="zh-CN"/>
              <a:t>2.2 </a:t>
            </a:r>
            <a:r>
              <a:rPr lang="zh-CN" altLang="en-US"/>
              <a:t>母函数的性质</a:t>
            </a:r>
          </a:p>
        </p:txBody>
      </p:sp>
      <p:sp>
        <p:nvSpPr>
          <p:cNvPr id="16390"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391"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392"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393"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394"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395"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396"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397"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398"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399"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400"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401"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402"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403"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404"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6405" name="Rectangle 20"/>
          <p:cNvSpPr>
            <a:spLocks noChangeArrowheads="1"/>
          </p:cNvSpPr>
          <p:nvPr/>
        </p:nvSpPr>
        <p:spPr bwMode="auto">
          <a:xfrm>
            <a:off x="1524001" y="300290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47891" name="Object 19"/>
              <p:cNvSpPr txBox="1"/>
              <p:nvPr/>
            </p:nvSpPr>
            <p:spPr bwMode="auto">
              <a:xfrm>
                <a:off x="3359150" y="2420938"/>
                <a:ext cx="4794250" cy="868362"/>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m:t>
                      </m:r>
                    </m:oMath>
                  </m:oMathPara>
                </a14:m>
                <a:endParaRPr kumimoji="1" lang="zh-CN" altLang="en-US" sz="2400">
                  <a:solidFill>
                    <a:srgbClr val="000000"/>
                  </a:solidFill>
                  <a:latin typeface="Tahoma" panose="020B0604030504040204" pitchFamily="34" charset="0"/>
                </a:endParaRPr>
              </a:p>
            </p:txBody>
          </p:sp>
        </mc:Choice>
        <mc:Fallback>
          <p:sp>
            <p:nvSpPr>
              <p:cNvPr id="10447891" name="Object 19"/>
              <p:cNvSpPr txBox="1">
                <a:spLocks noRot="1" noChangeAspect="1" noMove="1" noResize="1" noEditPoints="1" noAdjustHandles="1" noChangeArrowheads="1" noChangeShapeType="1" noTextEdit="1"/>
              </p:cNvSpPr>
              <p:nvPr/>
            </p:nvSpPr>
            <p:spPr bwMode="auto">
              <a:xfrm>
                <a:off x="3359150" y="2420938"/>
                <a:ext cx="4794250" cy="868362"/>
              </a:xfrm>
              <a:prstGeom prst="rect">
                <a:avLst/>
              </a:prstGeom>
              <a:blipFill>
                <a:blip r:embed="rId2"/>
                <a:stretch>
                  <a:fillRect/>
                </a:stretch>
              </a:blipFill>
              <a:ln>
                <a:noFill/>
              </a:ln>
            </p:spPr>
            <p:txBody>
              <a:bodyPr/>
              <a:lstStyle/>
              <a:p>
                <a:r>
                  <a:rPr lang="zh-CN" altLang="en-US">
                    <a:noFill/>
                  </a:rPr>
                  <a:t> </a:t>
                </a:r>
              </a:p>
            </p:txBody>
          </p:sp>
        </mc:Fallback>
      </mc:AlternateContent>
      <p:sp>
        <p:nvSpPr>
          <p:cNvPr id="16407" name="Rectangle 22"/>
          <p:cNvSpPr>
            <a:spLocks noChangeArrowheads="1"/>
          </p:cNvSpPr>
          <p:nvPr/>
        </p:nvSpPr>
        <p:spPr bwMode="auto">
          <a:xfrm>
            <a:off x="1524001" y="28552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47893" name="Object 21"/>
              <p:cNvSpPr txBox="1"/>
              <p:nvPr/>
            </p:nvSpPr>
            <p:spPr bwMode="auto">
              <a:xfrm>
                <a:off x="2208213" y="4149725"/>
                <a:ext cx="8051800" cy="21209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2</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oMath>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m:t>
                      </m:r>
                    </m:oMath>
                    <m:oMath xmlns:m="http://schemas.openxmlformats.org/officeDocument/2006/math">
                      <m:r>
                        <a:rPr kumimoji="1" lang="zh-CN" altLang="en-US" sz="2400" i="1">
                          <a:solidFill>
                            <a:srgbClr val="000000"/>
                          </a:solidFill>
                          <a:latin typeface="Cambria Math" panose="02040503050406030204" pitchFamily="18" charset="0"/>
                        </a:rPr>
                        <m:t>=1+2</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+3</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m:t>
                      </m:r>
                    </m:oMath>
                  </m:oMathPara>
                </a14:m>
                <a:endParaRPr kumimoji="1" lang="zh-CN" altLang="en-US" sz="2400">
                  <a:solidFill>
                    <a:srgbClr val="000000"/>
                  </a:solidFill>
                  <a:latin typeface="Tahoma" panose="020B0604030504040204" pitchFamily="34" charset="0"/>
                </a:endParaRPr>
              </a:p>
            </p:txBody>
          </p:sp>
        </mc:Choice>
        <mc:Fallback>
          <p:sp>
            <p:nvSpPr>
              <p:cNvPr id="10447893" name="Object 21"/>
              <p:cNvSpPr txBox="1">
                <a:spLocks noRot="1" noChangeAspect="1" noMove="1" noResize="1" noEditPoints="1" noAdjustHandles="1" noChangeArrowheads="1" noChangeShapeType="1" noTextEdit="1"/>
              </p:cNvSpPr>
              <p:nvPr/>
            </p:nvSpPr>
            <p:spPr bwMode="auto">
              <a:xfrm>
                <a:off x="2208213" y="4149725"/>
                <a:ext cx="8051800" cy="2120900"/>
              </a:xfrm>
              <a:prstGeom prst="rect">
                <a:avLst/>
              </a:prstGeom>
              <a:blipFill>
                <a:blip r:embed="rId3"/>
                <a:stretch>
                  <a:fillRect/>
                </a:stretch>
              </a:blipFill>
              <a:ln>
                <a:noFill/>
              </a:ln>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8BA1A1BE-D7B8-46A1-890E-7BFB67FE5885}"/>
              </a:ext>
            </a:extLst>
          </p:cNvPr>
          <p:cNvSpPr txBox="1"/>
          <p:nvPr/>
        </p:nvSpPr>
        <p:spPr>
          <a:xfrm>
            <a:off x="7979322" y="2366616"/>
            <a:ext cx="2264816" cy="461665"/>
          </a:xfrm>
          <a:prstGeom prst="rect">
            <a:avLst/>
          </a:prstGeom>
          <a:noFill/>
        </p:spPr>
        <p:txBody>
          <a:bodyPr wrap="square" rtlCol="0">
            <a:spAutoFit/>
          </a:bodyPr>
          <a:lstStyle/>
          <a:p>
            <a:pPr eaLnBrk="0" fontAlgn="base" hangingPunct="0">
              <a:spcBef>
                <a:spcPct val="0"/>
              </a:spcBef>
              <a:spcAft>
                <a:spcPct val="0"/>
              </a:spcAft>
            </a:pPr>
            <a:r>
              <a:rPr kumimoji="1" lang="en-US" altLang="zh-CN" sz="2400" dirty="0">
                <a:solidFill>
                  <a:srgbClr val="00B050"/>
                </a:solidFill>
                <a:latin typeface="Tahoma" panose="020B0604030504040204" pitchFamily="34" charset="0"/>
                <a:ea typeface="Dotum" pitchFamily="34" charset="-127"/>
              </a:rPr>
              <a:t>---</a:t>
            </a:r>
            <a:r>
              <a:rPr kumimoji="1" lang="zh-CN" altLang="en-US" sz="2400" dirty="0">
                <a:solidFill>
                  <a:srgbClr val="00B050"/>
                </a:solidFill>
                <a:latin typeface="Tahoma" panose="020B0604030504040204" pitchFamily="34" charset="0"/>
              </a:rPr>
              <a:t>组合含义？</a:t>
            </a:r>
          </a:p>
        </p:txBody>
      </p:sp>
      <p:sp>
        <p:nvSpPr>
          <p:cNvPr id="26" name="文本框 25">
            <a:extLst>
              <a:ext uri="{FF2B5EF4-FFF2-40B4-BE49-F238E27FC236}">
                <a16:creationId xmlns:a16="http://schemas.microsoft.com/office/drawing/2014/main" id="{67DE593D-332E-446A-ADA3-063C45BB88D0}"/>
              </a:ext>
            </a:extLst>
          </p:cNvPr>
          <p:cNvSpPr txBox="1"/>
          <p:nvPr/>
        </p:nvSpPr>
        <p:spPr>
          <a:xfrm>
            <a:off x="7320136" y="4264026"/>
            <a:ext cx="2264816" cy="461665"/>
          </a:xfrm>
          <a:prstGeom prst="rect">
            <a:avLst/>
          </a:prstGeom>
          <a:noFill/>
        </p:spPr>
        <p:txBody>
          <a:bodyPr wrap="square" rtlCol="0">
            <a:spAutoFit/>
          </a:bodyPr>
          <a:lstStyle/>
          <a:p>
            <a:pPr eaLnBrk="0" fontAlgn="base" hangingPunct="0">
              <a:spcBef>
                <a:spcPct val="0"/>
              </a:spcBef>
              <a:spcAft>
                <a:spcPct val="0"/>
              </a:spcAft>
            </a:pPr>
            <a:r>
              <a:rPr kumimoji="1" lang="en-US" altLang="zh-CN" sz="2400" dirty="0">
                <a:solidFill>
                  <a:srgbClr val="00B050"/>
                </a:solidFill>
                <a:latin typeface="Tahoma" panose="020B0604030504040204" pitchFamily="34" charset="0"/>
                <a:ea typeface="Dotum" pitchFamily="34" charset="-127"/>
              </a:rPr>
              <a:t>---</a:t>
            </a:r>
            <a:r>
              <a:rPr kumimoji="1" lang="zh-CN" altLang="en-US" sz="2400" dirty="0">
                <a:solidFill>
                  <a:srgbClr val="00B050"/>
                </a:solidFill>
                <a:latin typeface="Tahoma" panose="020B0604030504040204" pitchFamily="34" charset="0"/>
              </a:rPr>
              <a:t>组合含义？</a:t>
            </a:r>
          </a:p>
        </p:txBody>
      </p:sp>
    </p:spTree>
    <p:extLst>
      <p:ext uri="{BB962C8B-B14F-4D97-AF65-F5344CB8AC3E}">
        <p14:creationId xmlns:p14="http://schemas.microsoft.com/office/powerpoint/2010/main" val="393985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787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78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D957DE49-62C1-4499-B3B7-05EAF6708DC1}"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17411"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86FDC708-7AAE-43FF-9609-00ABA8CFE2D6}" type="slidenum">
              <a:rPr kumimoji="0" lang="en-US" altLang="zh-CN" sz="1400">
                <a:solidFill>
                  <a:srgbClr val="000000"/>
                </a:solidFill>
                <a:ea typeface="宋体" panose="02010600030101010101" pitchFamily="2" charset="-122"/>
              </a:rPr>
              <a:pPr fontAlgn="base">
                <a:spcBef>
                  <a:spcPct val="0"/>
                </a:spcBef>
                <a:spcAft>
                  <a:spcPct val="0"/>
                </a:spcAft>
              </a:pPr>
              <a:t>16</a:t>
            </a:fld>
            <a:endParaRPr kumimoji="0" lang="en-US" altLang="zh-CN" sz="1400">
              <a:solidFill>
                <a:srgbClr val="000000"/>
              </a:solidFill>
              <a:ea typeface="宋体" panose="02010600030101010101" pitchFamily="2" charset="-122"/>
            </a:endParaRPr>
          </a:p>
        </p:txBody>
      </p:sp>
      <p:sp>
        <p:nvSpPr>
          <p:cNvPr id="10448898"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en-US" altLang="zh-CN" dirty="0"/>
              <a:t>(3) </a:t>
            </a:r>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r>
              <a:rPr lang="en-US" altLang="zh-CN" dirty="0"/>
              <a:t>(4)</a:t>
            </a:r>
            <a:r>
              <a:rPr lang="zh-CN" altLang="en-US" dirty="0"/>
              <a:t>牛顿二项式公式： </a:t>
            </a: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17413" name="Rectangle 3"/>
          <p:cNvSpPr>
            <a:spLocks noGrp="1" noChangeArrowheads="1"/>
          </p:cNvSpPr>
          <p:nvPr>
            <p:ph type="title"/>
          </p:nvPr>
        </p:nvSpPr>
        <p:spPr>
          <a:xfrm>
            <a:off x="2819401" y="152400"/>
            <a:ext cx="6386513" cy="882650"/>
          </a:xfrm>
          <a:noFill/>
        </p:spPr>
        <p:txBody>
          <a:bodyPr/>
          <a:lstStyle/>
          <a:p>
            <a:pPr eaLnBrk="1" hangingPunct="1"/>
            <a:r>
              <a:rPr lang="en-US" altLang="zh-CN"/>
              <a:t>2.2 </a:t>
            </a:r>
            <a:r>
              <a:rPr lang="zh-CN" altLang="en-US"/>
              <a:t>母函数的性质</a:t>
            </a:r>
          </a:p>
        </p:txBody>
      </p:sp>
      <p:sp>
        <p:nvSpPr>
          <p:cNvPr id="17414"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15"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16"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17"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18"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19"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20"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21"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22"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23"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24"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25"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26"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27"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28"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7429" name="Rectangle 20"/>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7430" name="Object 19"/>
              <p:cNvSpPr txBox="1"/>
              <p:nvPr/>
            </p:nvSpPr>
            <p:spPr bwMode="auto">
              <a:xfrm>
                <a:off x="1847850" y="1989139"/>
                <a:ext cx="8712646" cy="187190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sup>
                          </m:sSup>
                        </m:den>
                      </m:f>
                    </m:oMath>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𝑛𝑥</m:t>
                      </m:r>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2!</m:t>
                          </m:r>
                        </m:den>
                      </m:f>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m:t>
                          </m:r>
                        </m:den>
                      </m:f>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7430" name="Object 19"/>
              <p:cNvSpPr txBox="1">
                <a:spLocks noRot="1" noChangeAspect="1" noMove="1" noResize="1" noEditPoints="1" noAdjustHandles="1" noChangeArrowheads="1" noChangeShapeType="1" noTextEdit="1"/>
              </p:cNvSpPr>
              <p:nvPr/>
            </p:nvSpPr>
            <p:spPr bwMode="auto">
              <a:xfrm>
                <a:off x="1847850" y="1989139"/>
                <a:ext cx="8712646" cy="1871907"/>
              </a:xfrm>
              <a:prstGeom prst="rect">
                <a:avLst/>
              </a:prstGeom>
              <a:blipFill>
                <a:blip r:embed="rId2"/>
                <a:stretch>
                  <a:fillRect/>
                </a:stretch>
              </a:blipFill>
              <a:ln>
                <a:noFill/>
              </a:ln>
            </p:spPr>
            <p:txBody>
              <a:bodyPr/>
              <a:lstStyle/>
              <a:p>
                <a:r>
                  <a:rPr lang="zh-CN" altLang="en-US">
                    <a:noFill/>
                  </a:rPr>
                  <a:t> </a:t>
                </a:r>
              </a:p>
            </p:txBody>
          </p:sp>
        </mc:Fallback>
      </mc:AlternateContent>
      <p:sp>
        <p:nvSpPr>
          <p:cNvPr id="17431" name="Rectangle 22"/>
          <p:cNvSpPr>
            <a:spLocks noChangeArrowheads="1"/>
          </p:cNvSpPr>
          <p:nvPr/>
        </p:nvSpPr>
        <p:spPr bwMode="auto">
          <a:xfrm>
            <a:off x="1524001" y="29695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48917" name="Object 21"/>
              <p:cNvSpPr txBox="1"/>
              <p:nvPr/>
            </p:nvSpPr>
            <p:spPr bwMode="auto">
              <a:xfrm>
                <a:off x="2279576" y="4773206"/>
                <a:ext cx="5328592" cy="160812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𝛼</m:t>
                          </m:r>
                        </m:sup>
                      </m:sSup>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𝛼</m:t>
                                    </m:r>
                                  </m:e>
                                </m:mr>
                                <m:mr>
                                  <m:e>
                                    <m:r>
                                      <a:rPr kumimoji="1" lang="zh-CN" altLang="en-US" sz="2400" i="1">
                                        <a:solidFill>
                                          <a:srgbClr val="000000"/>
                                        </a:solidFill>
                                        <a:latin typeface="Cambria Math" panose="02040503050406030204" pitchFamily="18" charset="0"/>
                                      </a:rPr>
                                      <m:t>𝑘</m:t>
                                    </m:r>
                                  </m:e>
                                </m:mr>
                              </m:m>
                            </m:e>
                          </m:d>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𝑘</m:t>
                              </m:r>
                            </m:sup>
                          </m:sSup>
                        </m:e>
                      </m:nary>
                    </m:oMath>
                  </m:oMathPara>
                </a14:m>
                <a:endParaRPr kumimoji="1" lang="zh-CN" altLang="en-US" sz="2400" dirty="0">
                  <a:solidFill>
                    <a:srgbClr val="000000"/>
                  </a:solidFill>
                  <a:latin typeface="Tahoma" panose="020B0604030504040204" pitchFamily="34" charset="0"/>
                </a:endParaRPr>
              </a:p>
            </p:txBody>
          </p:sp>
        </mc:Choice>
        <mc:Fallback>
          <p:sp>
            <p:nvSpPr>
              <p:cNvPr id="10448917" name="Object 21"/>
              <p:cNvSpPr txBox="1">
                <a:spLocks noRot="1" noChangeAspect="1" noMove="1" noResize="1" noEditPoints="1" noAdjustHandles="1" noChangeArrowheads="1" noChangeShapeType="1" noTextEdit="1"/>
              </p:cNvSpPr>
              <p:nvPr/>
            </p:nvSpPr>
            <p:spPr bwMode="auto">
              <a:xfrm>
                <a:off x="2279576" y="4773206"/>
                <a:ext cx="5328592" cy="1608123"/>
              </a:xfrm>
              <a:prstGeom prst="rect">
                <a:avLst/>
              </a:prstGeom>
              <a:blipFill>
                <a:blip r:embed="rId3"/>
                <a:stretch>
                  <a:fillRect/>
                </a:stretch>
              </a:blipFill>
              <a:ln>
                <a:noFill/>
              </a:ln>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4D8C2BBB-A3C0-4B6D-8D7F-5DDB591C4C32}"/>
              </a:ext>
            </a:extLst>
          </p:cNvPr>
          <p:cNvSpPr txBox="1"/>
          <p:nvPr/>
        </p:nvSpPr>
        <p:spPr>
          <a:xfrm>
            <a:off x="4312478" y="2052141"/>
            <a:ext cx="2264816" cy="461665"/>
          </a:xfrm>
          <a:prstGeom prst="rect">
            <a:avLst/>
          </a:prstGeom>
          <a:noFill/>
        </p:spPr>
        <p:txBody>
          <a:bodyPr wrap="square" rtlCol="0">
            <a:spAutoFit/>
          </a:bodyPr>
          <a:lstStyle/>
          <a:p>
            <a:pPr eaLnBrk="0" fontAlgn="base" hangingPunct="0">
              <a:spcBef>
                <a:spcPct val="0"/>
              </a:spcBef>
              <a:spcAft>
                <a:spcPct val="0"/>
              </a:spcAft>
            </a:pPr>
            <a:r>
              <a:rPr kumimoji="1" lang="en-US" altLang="zh-CN" sz="2400" dirty="0">
                <a:solidFill>
                  <a:srgbClr val="00B050"/>
                </a:solidFill>
                <a:latin typeface="Tahoma" panose="020B0604030504040204" pitchFamily="34" charset="0"/>
                <a:ea typeface="Dotum" pitchFamily="34" charset="-127"/>
              </a:rPr>
              <a:t>---</a:t>
            </a:r>
            <a:r>
              <a:rPr kumimoji="1" lang="zh-CN" altLang="en-US" sz="2400" dirty="0">
                <a:solidFill>
                  <a:srgbClr val="00B050"/>
                </a:solidFill>
                <a:latin typeface="Tahoma" panose="020B0604030504040204" pitchFamily="34" charset="0"/>
              </a:rPr>
              <a:t>组合含义？</a:t>
            </a:r>
          </a:p>
        </p:txBody>
      </p:sp>
    </p:spTree>
    <p:extLst>
      <p:ext uri="{BB962C8B-B14F-4D97-AF65-F5344CB8AC3E}">
        <p14:creationId xmlns:p14="http://schemas.microsoft.com/office/powerpoint/2010/main" val="2522795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88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CF5A0E62-8025-4D92-84D8-46570EA59EF0}"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18435"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150DD224-0CD4-4561-B028-D0F741FCC3EC}" type="slidenum">
              <a:rPr kumimoji="0" lang="en-US" altLang="zh-CN" sz="1400">
                <a:solidFill>
                  <a:srgbClr val="000000"/>
                </a:solidFill>
                <a:ea typeface="宋体" panose="02010600030101010101" pitchFamily="2" charset="-122"/>
              </a:rPr>
              <a:pPr fontAlgn="base">
                <a:spcBef>
                  <a:spcPct val="0"/>
                </a:spcBef>
                <a:spcAft>
                  <a:spcPct val="0"/>
                </a:spcAft>
              </a:pPr>
              <a:t>17</a:t>
            </a:fld>
            <a:endParaRPr kumimoji="0" lang="en-US" altLang="zh-CN" sz="1400">
              <a:solidFill>
                <a:srgbClr val="000000"/>
              </a:solidFill>
              <a:ea typeface="宋体" panose="02010600030101010101" pitchFamily="2" charset="-122"/>
            </a:endParaRPr>
          </a:p>
        </p:txBody>
      </p:sp>
      <p:sp>
        <p:nvSpPr>
          <p:cNvPr id="18436" name="Rectangle 2"/>
          <p:cNvSpPr>
            <a:spLocks noGrp="1" noChangeArrowheads="1"/>
          </p:cNvSpPr>
          <p:nvPr>
            <p:ph type="title"/>
          </p:nvPr>
        </p:nvSpPr>
        <p:spPr/>
        <p:txBody>
          <a:bodyPr/>
          <a:lstStyle/>
          <a:p>
            <a:pPr eaLnBrk="1" hangingPunct="1"/>
            <a:r>
              <a:rPr lang="en-US" altLang="zh-CN"/>
              <a:t>2.2 </a:t>
            </a:r>
            <a:r>
              <a:rPr lang="zh-CN" altLang="en-US"/>
              <a:t>母函数的性质</a:t>
            </a:r>
          </a:p>
        </p:txBody>
      </p:sp>
      <mc:AlternateContent xmlns:mc="http://schemas.openxmlformats.org/markup-compatibility/2006">
        <mc:Choice xmlns:a14="http://schemas.microsoft.com/office/drawing/2010/main" Requires="a14">
          <p:sp>
            <p:nvSpPr>
              <p:cNvPr id="10741764" name="Object 4"/>
              <p:cNvSpPr txBox="1">
                <a:spLocks noGrp="1"/>
              </p:cNvSpPr>
              <p:nvPr>
                <p:ph idx="1"/>
              </p:nvPr>
            </p:nvSpPr>
            <p:spPr bwMode="auto">
              <a:xfrm>
                <a:off x="3935414" y="2565400"/>
                <a:ext cx="5400675" cy="1009650"/>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den>
                          </m:f>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𝑘</m:t>
                          </m:r>
                        </m:sup>
                      </m:sSup>
                    </m:oMath>
                  </m:oMathPara>
                </a14:m>
                <a:endParaRPr lang="zh-CN" altLang="en-US"/>
              </a:p>
            </p:txBody>
          </p:sp>
        </mc:Choice>
        <mc:Fallback>
          <p:sp>
            <p:nvSpPr>
              <p:cNvPr id="10741764" name="Object 4"/>
              <p:cNvSpPr txBox="1">
                <a:spLocks noGrp="1" noRot="1" noChangeAspect="1" noMove="1" noResize="1" noEditPoints="1" noAdjustHandles="1" noChangeArrowheads="1" noChangeShapeType="1" noTextEdit="1"/>
              </p:cNvSpPr>
              <p:nvPr>
                <p:ph idx="1"/>
              </p:nvPr>
            </p:nvSpPr>
            <p:spPr bwMode="auto">
              <a:xfrm>
                <a:off x="3935414" y="2565400"/>
                <a:ext cx="5400675" cy="1009650"/>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438" name="Object 7"/>
              <p:cNvSpPr txBox="1"/>
              <p:nvPr/>
            </p:nvSpPr>
            <p:spPr bwMode="auto">
              <a:xfrm>
                <a:off x="2640013" y="1412876"/>
                <a:ext cx="3816350" cy="1065213"/>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e>
                                </m:mr>
                                <m:mr>
                                  <m:e>
                                    <m:r>
                                      <a:rPr kumimoji="1" lang="zh-CN" altLang="en-US" sz="2400" i="1">
                                        <a:solidFill>
                                          <a:srgbClr val="000000"/>
                                        </a:solidFill>
                                        <a:latin typeface="Cambria Math" panose="02040503050406030204" pitchFamily="18" charset="0"/>
                                      </a:rPr>
                                      <m:t>𝑘</m:t>
                                    </m:r>
                                  </m:e>
                                </m:mr>
                              </m:m>
                            </m:e>
                          </m:d>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𝑘</m:t>
                              </m:r>
                            </m:sup>
                          </m:sSup>
                        </m:e>
                      </m:nary>
                    </m:oMath>
                  </m:oMathPara>
                </a14:m>
                <a:endParaRPr kumimoji="1" lang="zh-CN" altLang="en-US" sz="2400">
                  <a:solidFill>
                    <a:srgbClr val="000000"/>
                  </a:solidFill>
                  <a:latin typeface="Tahoma" panose="020B0604030504040204" pitchFamily="34" charset="0"/>
                </a:endParaRPr>
              </a:p>
            </p:txBody>
          </p:sp>
        </mc:Choice>
        <mc:Fallback>
          <p:sp>
            <p:nvSpPr>
              <p:cNvPr id="18438" name="Object 7"/>
              <p:cNvSpPr txBox="1">
                <a:spLocks noRot="1" noChangeAspect="1" noMove="1" noResize="1" noEditPoints="1" noAdjustHandles="1" noChangeArrowheads="1" noChangeShapeType="1" noTextEdit="1"/>
              </p:cNvSpPr>
              <p:nvPr/>
            </p:nvSpPr>
            <p:spPr bwMode="auto">
              <a:xfrm>
                <a:off x="2640013" y="1412876"/>
                <a:ext cx="3816350" cy="1065213"/>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741769" name="Object 9"/>
              <p:cNvSpPr txBox="1"/>
              <p:nvPr/>
            </p:nvSpPr>
            <p:spPr bwMode="auto">
              <a:xfrm>
                <a:off x="3935414" y="4797425"/>
                <a:ext cx="2808287" cy="111125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e>
                                </m:mr>
                                <m:mr>
                                  <m:e>
                                    <m:r>
                                      <a:rPr kumimoji="1" lang="zh-CN" altLang="en-US" sz="2400" i="1">
                                        <a:solidFill>
                                          <a:srgbClr val="000000"/>
                                        </a:solidFill>
                                        <a:latin typeface="Cambria Math" panose="02040503050406030204" pitchFamily="18" charset="0"/>
                                      </a:rPr>
                                      <m:t>𝑘</m:t>
                                    </m:r>
                                  </m:e>
                                </m:mr>
                              </m:m>
                            </m:e>
                          </m:d>
                        </m:e>
                      </m:nary>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oMath>
                  </m:oMathPara>
                </a14:m>
                <a:endParaRPr kumimoji="1" lang="zh-CN" altLang="en-US" sz="2400">
                  <a:solidFill>
                    <a:srgbClr val="000000"/>
                  </a:solidFill>
                  <a:latin typeface="Tahoma" panose="020B0604030504040204" pitchFamily="34" charset="0"/>
                </a:endParaRPr>
              </a:p>
            </p:txBody>
          </p:sp>
        </mc:Choice>
        <mc:Fallback>
          <p:sp>
            <p:nvSpPr>
              <p:cNvPr id="10741769" name="Object 9"/>
              <p:cNvSpPr txBox="1">
                <a:spLocks noRot="1" noChangeAspect="1" noMove="1" noResize="1" noEditPoints="1" noAdjustHandles="1" noChangeArrowheads="1" noChangeShapeType="1" noTextEdit="1"/>
              </p:cNvSpPr>
              <p:nvPr/>
            </p:nvSpPr>
            <p:spPr bwMode="auto">
              <a:xfrm>
                <a:off x="3935414" y="4797425"/>
                <a:ext cx="2808287" cy="1111250"/>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741770" name="Object 10"/>
              <p:cNvSpPr txBox="1"/>
              <p:nvPr/>
            </p:nvSpPr>
            <p:spPr bwMode="auto">
              <a:xfrm>
                <a:off x="3935413" y="3644900"/>
                <a:ext cx="4176712" cy="100965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m:rPr>
                              <m:sty m:val="p"/>
                            </m:rPr>
                            <a:rPr kumimoji="1" lang="zh-CN" altLang="en-US" sz="2400">
                              <a:solidFill>
                                <a:srgbClr val="000000"/>
                              </a:solidFill>
                              <a:latin typeface="Cambria Math" panose="02040503050406030204" pitchFamily="18" charset="0"/>
                            </a:rPr>
                            <m:t>k</m:t>
                          </m:r>
                          <m:r>
                            <a:rPr kumimoji="1" lang="zh-CN" altLang="en-US" sz="2400" i="1">
                              <a:solidFill>
                                <a:srgbClr val="000000"/>
                              </a:solidFill>
                              <a:latin typeface="Cambria Math" panose="02040503050406030204" pitchFamily="18" charset="0"/>
                            </a:rPr>
                            <m:t>=</m:t>
                          </m:r>
                          <m:r>
                            <a:rPr kumimoji="1" lang="zh-CN" altLang="en-US" sz="2400">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m:t>
                              </m:r>
                            </m:den>
                          </m:f>
                        </m:e>
                      </m:nary>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oMath>
                  </m:oMathPara>
                </a14:m>
                <a:endParaRPr kumimoji="1" lang="zh-CN" altLang="en-US" sz="2400">
                  <a:solidFill>
                    <a:srgbClr val="000000"/>
                  </a:solidFill>
                  <a:latin typeface="Tahoma" panose="020B0604030504040204" pitchFamily="34" charset="0"/>
                </a:endParaRPr>
              </a:p>
            </p:txBody>
          </p:sp>
        </mc:Choice>
        <mc:Fallback>
          <p:sp>
            <p:nvSpPr>
              <p:cNvPr id="10741770" name="Object 10"/>
              <p:cNvSpPr txBox="1">
                <a:spLocks noRot="1" noChangeAspect="1" noMove="1" noResize="1" noEditPoints="1" noAdjustHandles="1" noChangeArrowheads="1" noChangeShapeType="1" noTextEdit="1"/>
              </p:cNvSpPr>
              <p:nvPr/>
            </p:nvSpPr>
            <p:spPr bwMode="auto">
              <a:xfrm>
                <a:off x="3935413" y="3644900"/>
                <a:ext cx="4176712" cy="1009650"/>
              </a:xfrm>
              <a:prstGeom prst="rect">
                <a:avLst/>
              </a:prstGeom>
              <a:blipFill>
                <a:blip r:embed="rId5"/>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096862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8A2AD306-D361-46D7-9FA3-037121076AD4}"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1945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E09FCF8A-68F7-484B-824B-0E19442984E2}" type="slidenum">
              <a:rPr kumimoji="0" lang="en-US" altLang="zh-CN" sz="1400">
                <a:solidFill>
                  <a:srgbClr val="000000"/>
                </a:solidFill>
                <a:ea typeface="宋体" panose="02010600030101010101" pitchFamily="2" charset="-122"/>
              </a:rPr>
              <a:pPr fontAlgn="base">
                <a:spcBef>
                  <a:spcPct val="0"/>
                </a:spcBef>
                <a:spcAft>
                  <a:spcPct val="0"/>
                </a:spcAft>
              </a:pPr>
              <a:t>18</a:t>
            </a:fld>
            <a:endParaRPr kumimoji="0" lang="en-US" altLang="zh-CN" sz="1400">
              <a:solidFill>
                <a:srgbClr val="000000"/>
              </a:solidFill>
              <a:ea typeface="宋体" panose="02010600030101010101" pitchFamily="2" charset="-122"/>
            </a:endParaRPr>
          </a:p>
        </p:txBody>
      </p:sp>
      <p:sp>
        <p:nvSpPr>
          <p:cNvPr id="10449922" name="Rectangle 2"/>
          <p:cNvSpPr>
            <a:spLocks noGrp="1" noChangeArrowheads="1"/>
          </p:cNvSpPr>
          <p:nvPr>
            <p:ph type="body" idx="1"/>
          </p:nvPr>
        </p:nvSpPr>
        <p:spPr>
          <a:xfrm>
            <a:off x="1774825" y="1196976"/>
            <a:ext cx="8421688" cy="4670425"/>
          </a:xfrm>
        </p:spPr>
        <p:txBody>
          <a:bodyPr/>
          <a:lstStyle/>
          <a:p>
            <a:pPr marL="571500" indent="-571500" algn="just" eaLnBrk="1" hangingPunct="1">
              <a:buSzTx/>
              <a:buFont typeface="Wingdings" panose="05000000000000000000" pitchFamily="2" charset="2"/>
              <a:buChar char="§"/>
            </a:pPr>
            <a:r>
              <a:rPr lang="zh-CN" altLang="en-US"/>
              <a:t>例</a:t>
            </a:r>
            <a:r>
              <a:rPr lang="en-US" altLang="zh-CN"/>
              <a:t>2.4 </a:t>
            </a:r>
            <a:r>
              <a:rPr lang="zh-CN" altLang="en-US"/>
              <a:t>已知                                          ，</a:t>
            </a:r>
          </a:p>
          <a:p>
            <a:pPr marL="571500" indent="-571500" algn="just" eaLnBrk="1" hangingPunct="1">
              <a:buSzTx/>
              <a:buNone/>
            </a:pPr>
            <a:r>
              <a:rPr lang="zh-CN" altLang="en-US"/>
              <a:t>      求                        。</a:t>
            </a:r>
          </a:p>
          <a:p>
            <a:pPr marL="571500" indent="-571500" algn="just" eaLnBrk="1" hangingPunct="1">
              <a:buSzTx/>
              <a:buNone/>
            </a:pPr>
            <a:r>
              <a:rPr lang="zh-CN" altLang="en-US"/>
              <a:t>      解 </a:t>
            </a:r>
            <a:endParaRPr lang="zh-CN" altLang="en-US">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a:latin typeface="黑体" panose="02010609060101010101" pitchFamily="49" charset="-122"/>
            </a:endParaRPr>
          </a:p>
        </p:txBody>
      </p:sp>
      <p:sp>
        <p:nvSpPr>
          <p:cNvPr id="19461" name="Rectangle 3"/>
          <p:cNvSpPr>
            <a:spLocks noGrp="1" noChangeArrowheads="1"/>
          </p:cNvSpPr>
          <p:nvPr>
            <p:ph type="title"/>
          </p:nvPr>
        </p:nvSpPr>
        <p:spPr>
          <a:xfrm>
            <a:off x="2819401" y="152400"/>
            <a:ext cx="6386513" cy="882650"/>
          </a:xfrm>
          <a:noFill/>
        </p:spPr>
        <p:txBody>
          <a:bodyPr/>
          <a:lstStyle/>
          <a:p>
            <a:pPr eaLnBrk="1" hangingPunct="1"/>
            <a:r>
              <a:rPr lang="en-US" altLang="zh-CN"/>
              <a:t>2.2 </a:t>
            </a:r>
            <a:r>
              <a:rPr lang="zh-CN" altLang="en-US"/>
              <a:t>母函数的性质</a:t>
            </a:r>
          </a:p>
        </p:txBody>
      </p:sp>
      <p:sp>
        <p:nvSpPr>
          <p:cNvPr id="19462"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9463"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9464"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9465"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9466"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9467"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9468"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9469"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9470"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9471"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9472"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9473"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9474"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9475"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9476" name="Rectangle 2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9477" name="Object 19"/>
              <p:cNvSpPr txBox="1"/>
              <p:nvPr/>
            </p:nvSpPr>
            <p:spPr bwMode="auto">
              <a:xfrm>
                <a:off x="4367213" y="1268413"/>
                <a:ext cx="4095750" cy="45720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𝐺</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6</m:t>
                          </m:r>
                        </m:sup>
                      </m:sSup>
                    </m:oMath>
                  </m:oMathPara>
                </a14:m>
                <a:endParaRPr kumimoji="1" lang="zh-CN" altLang="en-US" sz="2400">
                  <a:solidFill>
                    <a:srgbClr val="000000"/>
                  </a:solidFill>
                  <a:latin typeface="Tahoma" panose="020B0604030504040204" pitchFamily="34" charset="0"/>
                </a:endParaRPr>
              </a:p>
            </p:txBody>
          </p:sp>
        </mc:Choice>
        <mc:Fallback>
          <p:sp>
            <p:nvSpPr>
              <p:cNvPr id="19477" name="Object 19"/>
              <p:cNvSpPr txBox="1">
                <a:spLocks noRot="1" noChangeAspect="1" noMove="1" noResize="1" noEditPoints="1" noAdjustHandles="1" noChangeArrowheads="1" noChangeShapeType="1" noTextEdit="1"/>
              </p:cNvSpPr>
              <p:nvPr/>
            </p:nvSpPr>
            <p:spPr bwMode="auto">
              <a:xfrm>
                <a:off x="4367213" y="1268413"/>
                <a:ext cx="4095750" cy="457200"/>
              </a:xfrm>
              <a:prstGeom prst="rect">
                <a:avLst/>
              </a:prstGeom>
              <a:blipFill>
                <a:blip r:embed="rId2"/>
                <a:stretch>
                  <a:fillRect l="-149" b="-12000"/>
                </a:stretch>
              </a:blipFill>
              <a:ln>
                <a:noFill/>
              </a:ln>
            </p:spPr>
            <p:txBody>
              <a:bodyPr/>
              <a:lstStyle/>
              <a:p>
                <a:r>
                  <a:rPr lang="zh-CN" altLang="en-US">
                    <a:noFill/>
                  </a:rPr>
                  <a:t> </a:t>
                </a:r>
              </a:p>
            </p:txBody>
          </p:sp>
        </mc:Fallback>
      </mc:AlternateContent>
      <p:sp>
        <p:nvSpPr>
          <p:cNvPr id="19478" name="Rectangle 22"/>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9479" name="Object 21"/>
              <p:cNvSpPr txBox="1"/>
              <p:nvPr/>
            </p:nvSpPr>
            <p:spPr bwMode="auto">
              <a:xfrm>
                <a:off x="3000375" y="1773238"/>
                <a:ext cx="2286000" cy="44450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=0,1,2,⋯</m:t>
                      </m:r>
                    </m:oMath>
                  </m:oMathPara>
                </a14:m>
                <a:endParaRPr kumimoji="1" lang="zh-CN" altLang="en-US" sz="2400">
                  <a:solidFill>
                    <a:srgbClr val="000000"/>
                  </a:solidFill>
                  <a:latin typeface="Tahoma" panose="020B0604030504040204" pitchFamily="34" charset="0"/>
                </a:endParaRPr>
              </a:p>
            </p:txBody>
          </p:sp>
        </mc:Choice>
        <mc:Fallback>
          <p:sp>
            <p:nvSpPr>
              <p:cNvPr id="19479" name="Object 21"/>
              <p:cNvSpPr txBox="1">
                <a:spLocks noRot="1" noChangeAspect="1" noMove="1" noResize="1" noEditPoints="1" noAdjustHandles="1" noChangeArrowheads="1" noChangeShapeType="1" noTextEdit="1"/>
              </p:cNvSpPr>
              <p:nvPr/>
            </p:nvSpPr>
            <p:spPr bwMode="auto">
              <a:xfrm>
                <a:off x="3000375" y="1773238"/>
                <a:ext cx="2286000" cy="444500"/>
              </a:xfrm>
              <a:prstGeom prst="rect">
                <a:avLst/>
              </a:prstGeom>
              <a:blipFill>
                <a:blip r:embed="rId3"/>
                <a:stretch>
                  <a:fillRect/>
                </a:stretch>
              </a:blipFill>
              <a:ln>
                <a:noFill/>
              </a:ln>
            </p:spPr>
            <p:txBody>
              <a:bodyPr/>
              <a:lstStyle/>
              <a:p>
                <a:r>
                  <a:rPr lang="zh-CN" altLang="en-US">
                    <a:noFill/>
                  </a:rPr>
                  <a:t> </a:t>
                </a:r>
              </a:p>
            </p:txBody>
          </p:sp>
        </mc:Fallback>
      </mc:AlternateContent>
      <p:sp>
        <p:nvSpPr>
          <p:cNvPr id="19480" name="Rectangle 24"/>
          <p:cNvSpPr>
            <a:spLocks noChangeArrowheads="1"/>
          </p:cNvSpPr>
          <p:nvPr/>
        </p:nvSpPr>
        <p:spPr bwMode="auto">
          <a:xfrm>
            <a:off x="1524001" y="25885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49943" name="Object 23"/>
              <p:cNvSpPr txBox="1"/>
              <p:nvPr/>
            </p:nvSpPr>
            <p:spPr bwMode="auto">
              <a:xfrm>
                <a:off x="3287713" y="3429000"/>
                <a:ext cx="2921000" cy="104140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24</m:t>
                          </m:r>
                        </m:sup>
                      </m:sSup>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−6</m:t>
                                    </m:r>
                                  </m:e>
                                </m:mr>
                                <m:mr>
                                  <m:e>
                                    <m:r>
                                      <a:rPr kumimoji="1" lang="zh-CN" altLang="en-US" sz="2400" i="1">
                                        <a:solidFill>
                                          <a:srgbClr val="000000"/>
                                        </a:solidFill>
                                        <a:latin typeface="Cambria Math" panose="02040503050406030204" pitchFamily="18" charset="0"/>
                                      </a:rPr>
                                      <m:t>𝑘</m:t>
                                    </m:r>
                                  </m:e>
                                </m:mr>
                              </m:m>
                            </m:e>
                          </m:d>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𝑘</m:t>
                              </m:r>
                            </m:sup>
                          </m:sSup>
                        </m:e>
                      </m:nary>
                    </m:oMath>
                  </m:oMathPara>
                </a14:m>
                <a:endParaRPr kumimoji="1" lang="zh-CN" altLang="en-US" sz="2400">
                  <a:solidFill>
                    <a:srgbClr val="000000"/>
                  </a:solidFill>
                  <a:latin typeface="Tahoma" panose="020B0604030504040204" pitchFamily="34" charset="0"/>
                </a:endParaRPr>
              </a:p>
            </p:txBody>
          </p:sp>
        </mc:Choice>
        <mc:Fallback>
          <p:sp>
            <p:nvSpPr>
              <p:cNvPr id="10449943" name="Object 23"/>
              <p:cNvSpPr txBox="1">
                <a:spLocks noRot="1" noChangeAspect="1" noMove="1" noResize="1" noEditPoints="1" noAdjustHandles="1" noChangeArrowheads="1" noChangeShapeType="1" noTextEdit="1"/>
              </p:cNvSpPr>
              <p:nvPr/>
            </p:nvSpPr>
            <p:spPr bwMode="auto">
              <a:xfrm>
                <a:off x="3287713" y="3429000"/>
                <a:ext cx="2921000" cy="1041400"/>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49946" name="Object 26"/>
              <p:cNvSpPr txBox="1"/>
              <p:nvPr/>
            </p:nvSpPr>
            <p:spPr bwMode="auto">
              <a:xfrm>
                <a:off x="2927350" y="2276475"/>
                <a:ext cx="4102100" cy="45720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𝐺</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6</m:t>
                          </m:r>
                        </m:sup>
                      </m:sSup>
                    </m:oMath>
                  </m:oMathPara>
                </a14:m>
                <a:endParaRPr kumimoji="1" lang="zh-CN" altLang="en-US" sz="2400">
                  <a:solidFill>
                    <a:srgbClr val="000000"/>
                  </a:solidFill>
                  <a:latin typeface="Tahoma" panose="020B0604030504040204" pitchFamily="34" charset="0"/>
                </a:endParaRPr>
              </a:p>
            </p:txBody>
          </p:sp>
        </mc:Choice>
        <mc:Fallback>
          <p:sp>
            <p:nvSpPr>
              <p:cNvPr id="10449946" name="Object 26"/>
              <p:cNvSpPr txBox="1">
                <a:spLocks noRot="1" noChangeAspect="1" noMove="1" noResize="1" noEditPoints="1" noAdjustHandles="1" noChangeArrowheads="1" noChangeShapeType="1" noTextEdit="1"/>
              </p:cNvSpPr>
              <p:nvPr/>
            </p:nvSpPr>
            <p:spPr bwMode="auto">
              <a:xfrm>
                <a:off x="2927350" y="2276475"/>
                <a:ext cx="4102100" cy="457200"/>
              </a:xfrm>
              <a:prstGeom prst="rect">
                <a:avLst/>
              </a:prstGeom>
              <a:blipFill>
                <a:blip r:embed="rId5"/>
                <a:stretch>
                  <a:fillRect l="-149" b="-12000"/>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49947" name="Object 27"/>
              <p:cNvSpPr txBox="1"/>
              <p:nvPr/>
            </p:nvSpPr>
            <p:spPr bwMode="auto">
              <a:xfrm>
                <a:off x="3287713" y="5445125"/>
                <a:ext cx="7010400" cy="104140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24</m:t>
                          </m:r>
                        </m:sup>
                      </m:sSup>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+5)(</m:t>
                              </m:r>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+4)⋯6</m:t>
                              </m:r>
                            </m:num>
                            <m:den>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m:t>
                              </m:r>
                            </m:den>
                          </m:f>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24</m:t>
                          </m:r>
                        </m:sup>
                      </m:sSup>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+5</m:t>
                                    </m:r>
                                  </m:e>
                                </m:mr>
                                <m:mr>
                                  <m:e>
                                    <m:r>
                                      <a:rPr kumimoji="1" lang="zh-CN" altLang="en-US" sz="2400" i="1">
                                        <a:solidFill>
                                          <a:srgbClr val="000000"/>
                                        </a:solidFill>
                                        <a:latin typeface="Cambria Math" panose="02040503050406030204" pitchFamily="18" charset="0"/>
                                      </a:rPr>
                                      <m:t>𝑘</m:t>
                                    </m:r>
                                  </m:e>
                                </m:mr>
                              </m:m>
                            </m:e>
                          </m:d>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oMath>
                  </m:oMathPara>
                </a14:m>
                <a:endParaRPr kumimoji="1" lang="zh-CN" altLang="en-US" sz="2400">
                  <a:solidFill>
                    <a:srgbClr val="000000"/>
                  </a:solidFill>
                  <a:latin typeface="Tahoma" panose="020B0604030504040204" pitchFamily="34" charset="0"/>
                </a:endParaRPr>
              </a:p>
            </p:txBody>
          </p:sp>
        </mc:Choice>
        <mc:Fallback>
          <p:sp>
            <p:nvSpPr>
              <p:cNvPr id="10449947" name="Object 27"/>
              <p:cNvSpPr txBox="1">
                <a:spLocks noRot="1" noChangeAspect="1" noMove="1" noResize="1" noEditPoints="1" noAdjustHandles="1" noChangeArrowheads="1" noChangeShapeType="1" noTextEdit="1"/>
              </p:cNvSpPr>
              <p:nvPr/>
            </p:nvSpPr>
            <p:spPr bwMode="auto">
              <a:xfrm>
                <a:off x="3287713" y="5445125"/>
                <a:ext cx="7010400" cy="1041400"/>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49948" name="Object 28"/>
              <p:cNvSpPr txBox="1"/>
              <p:nvPr/>
            </p:nvSpPr>
            <p:spPr bwMode="auto">
              <a:xfrm>
                <a:off x="3216275" y="2852738"/>
                <a:ext cx="5588000" cy="5080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d>
                            <m:dPr>
                              <m:begChr m:val="["/>
                              <m:endChr m:val="]"/>
                              <m:ctrlPr>
                                <a:rPr kumimoji="1" lang="zh-CN" altLang="en-US" sz="2400" i="1">
                                  <a:solidFill>
                                    <a:srgbClr val="000000"/>
                                  </a:solidFill>
                                  <a:latin typeface="Cambria Math" panose="02040503050406030204" pitchFamily="18" charset="0"/>
                                </a:rPr>
                              </m:ctrlPr>
                            </m:dPr>
                            <m:e>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e>
                          </m:d>
                        </m:e>
                        <m:sup>
                          <m:r>
                            <a:rPr kumimoji="1" lang="zh-CN" altLang="en-US" sz="2400" i="1">
                              <a:solidFill>
                                <a:srgbClr val="000000"/>
                              </a:solidFill>
                              <a:latin typeface="Cambria Math" panose="02040503050406030204" pitchFamily="18" charset="0"/>
                            </a:rPr>
                            <m:t>6</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24</m:t>
                          </m:r>
                        </m:sup>
                      </m:sSup>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−6</m:t>
                          </m:r>
                        </m:sup>
                      </m:sSup>
                    </m:oMath>
                  </m:oMathPara>
                </a14:m>
                <a:endParaRPr kumimoji="1" lang="zh-CN" altLang="en-US" sz="2400">
                  <a:solidFill>
                    <a:srgbClr val="000000"/>
                  </a:solidFill>
                  <a:latin typeface="Tahoma" panose="020B0604030504040204" pitchFamily="34" charset="0"/>
                </a:endParaRPr>
              </a:p>
            </p:txBody>
          </p:sp>
        </mc:Choice>
        <mc:Fallback>
          <p:sp>
            <p:nvSpPr>
              <p:cNvPr id="10449948" name="Object 28"/>
              <p:cNvSpPr txBox="1">
                <a:spLocks noRot="1" noChangeAspect="1" noMove="1" noResize="1" noEditPoints="1" noAdjustHandles="1" noChangeArrowheads="1" noChangeShapeType="1" noTextEdit="1"/>
              </p:cNvSpPr>
              <p:nvPr/>
            </p:nvSpPr>
            <p:spPr bwMode="auto">
              <a:xfrm>
                <a:off x="3216275" y="2852738"/>
                <a:ext cx="5588000" cy="508000"/>
              </a:xfrm>
              <a:prstGeom prst="rect">
                <a:avLst/>
              </a:prstGeom>
              <a:blipFill>
                <a:blip r:embed="rId7"/>
                <a:stretch>
                  <a:fillRect b="-9639"/>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49949" name="Object 29"/>
              <p:cNvSpPr txBox="1"/>
              <p:nvPr/>
            </p:nvSpPr>
            <p:spPr bwMode="auto">
              <a:xfrm>
                <a:off x="3287713" y="4508500"/>
                <a:ext cx="6438900" cy="876300"/>
              </a:xfrm>
              <a:prstGeom prst="rect">
                <a:avLst/>
              </a:prstGeom>
              <a:noFill/>
              <a:ln>
                <a:noFill/>
              </a:ln>
            </p:spPr>
            <p:txBody>
              <a:bodyPr>
                <a:normAutofit fontScale="70000" lnSpcReduction="200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24</m:t>
                          </m:r>
                        </m:sup>
                      </m:sSup>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(−6)(−6−1)⋯(−6−</m:t>
                              </m:r>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m:t>
                              </m:r>
                            </m:den>
                          </m:f>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𝑘</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oMath>
                  </m:oMathPara>
                </a14:m>
                <a:endParaRPr kumimoji="1" lang="zh-CN" altLang="en-US" sz="2400">
                  <a:solidFill>
                    <a:srgbClr val="000000"/>
                  </a:solidFill>
                  <a:latin typeface="Tahoma" panose="020B0604030504040204" pitchFamily="34" charset="0"/>
                </a:endParaRPr>
              </a:p>
            </p:txBody>
          </p:sp>
        </mc:Choice>
        <mc:Fallback>
          <p:sp>
            <p:nvSpPr>
              <p:cNvPr id="10449949" name="Object 29"/>
              <p:cNvSpPr txBox="1">
                <a:spLocks noRot="1" noChangeAspect="1" noMove="1" noResize="1" noEditPoints="1" noAdjustHandles="1" noChangeArrowheads="1" noChangeShapeType="1" noTextEdit="1"/>
              </p:cNvSpPr>
              <p:nvPr/>
            </p:nvSpPr>
            <p:spPr bwMode="auto">
              <a:xfrm>
                <a:off x="3287713" y="4508500"/>
                <a:ext cx="6438900" cy="876300"/>
              </a:xfrm>
              <a:prstGeom prst="rect">
                <a:avLst/>
              </a:prstGeom>
              <a:blipFill>
                <a:blip r:embed="rId8"/>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817527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99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8A51247E-6EF8-46A1-B0D3-AD92883BD85C}"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20483"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89A4354A-8A20-4F5F-8CF3-25472AD23C19}" type="slidenum">
              <a:rPr kumimoji="0" lang="en-US" altLang="zh-CN" sz="1400">
                <a:solidFill>
                  <a:srgbClr val="000000"/>
                </a:solidFill>
                <a:ea typeface="宋体" panose="02010600030101010101" pitchFamily="2" charset="-122"/>
              </a:rPr>
              <a:pPr fontAlgn="base">
                <a:spcBef>
                  <a:spcPct val="0"/>
                </a:spcBef>
                <a:spcAft>
                  <a:spcPct val="0"/>
                </a:spcAft>
              </a:pPr>
              <a:t>19</a:t>
            </a:fld>
            <a:endParaRPr kumimoji="0" lang="en-US" altLang="zh-CN" sz="1400">
              <a:solidFill>
                <a:srgbClr val="000000"/>
              </a:solidFill>
              <a:ea typeface="宋体" panose="02010600030101010101" pitchFamily="2" charset="-122"/>
            </a:endParaRPr>
          </a:p>
        </p:txBody>
      </p:sp>
      <p:sp>
        <p:nvSpPr>
          <p:cNvPr id="20484"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a:t>得                                </a:t>
            </a:r>
            <a:endParaRPr lang="zh-CN" altLang="en-US">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a:latin typeface="黑体" panose="02010609060101010101" pitchFamily="49" charset="-122"/>
            </a:endParaRPr>
          </a:p>
        </p:txBody>
      </p:sp>
      <p:sp>
        <p:nvSpPr>
          <p:cNvPr id="20485" name="Rectangle 3"/>
          <p:cNvSpPr>
            <a:spLocks noGrp="1" noChangeArrowheads="1"/>
          </p:cNvSpPr>
          <p:nvPr>
            <p:ph type="title"/>
          </p:nvPr>
        </p:nvSpPr>
        <p:spPr>
          <a:xfrm>
            <a:off x="2819401" y="152400"/>
            <a:ext cx="6386513" cy="882650"/>
          </a:xfrm>
          <a:noFill/>
        </p:spPr>
        <p:txBody>
          <a:bodyPr/>
          <a:lstStyle/>
          <a:p>
            <a:pPr eaLnBrk="1" hangingPunct="1"/>
            <a:r>
              <a:rPr lang="en-US" altLang="zh-CN"/>
              <a:t>2.2 </a:t>
            </a:r>
            <a:r>
              <a:rPr lang="zh-CN" altLang="en-US"/>
              <a:t>母函数的性质</a:t>
            </a:r>
          </a:p>
        </p:txBody>
      </p:sp>
      <p:sp>
        <p:nvSpPr>
          <p:cNvPr id="20486"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487"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488"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489"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490"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491"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492"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493"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494"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495"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496"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497"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498"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499"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500"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0501" name="Rectangle 20"/>
          <p:cNvSpPr>
            <a:spLocks noChangeArrowheads="1"/>
          </p:cNvSpPr>
          <p:nvPr/>
        </p:nvSpPr>
        <p:spPr bwMode="auto">
          <a:xfrm>
            <a:off x="1524001" y="29695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0502" name="Object 19"/>
              <p:cNvSpPr txBox="1"/>
              <p:nvPr/>
            </p:nvSpPr>
            <p:spPr bwMode="auto">
              <a:xfrm>
                <a:off x="2495550" y="2276475"/>
                <a:ext cx="6878638" cy="230465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=0,</m:t>
                      </m:r>
                      <m:r>
                        <a:rPr kumimoji="1" lang="zh-CN" altLang="en-US" sz="2400" i="1">
                          <a:solidFill>
                            <a:srgbClr val="000000"/>
                          </a:solidFill>
                          <a:latin typeface="Cambria Math" panose="02040503050406030204" pitchFamily="18" charset="0"/>
                        </a:rPr>
                        <m:t>当</m:t>
                      </m:r>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&lt;24</m:t>
                      </m:r>
                      <m:r>
                        <a:rPr kumimoji="1" lang="zh-CN" altLang="en-US" sz="2400" i="1">
                          <a:solidFill>
                            <a:srgbClr val="000000"/>
                          </a:solidFill>
                          <a:latin typeface="Cambria Math" panose="02040503050406030204" pitchFamily="18" charset="0"/>
                        </a:rPr>
                        <m:t>时，</m:t>
                      </m:r>
                    </m:oMath>
                  </m:oMathPara>
                </a14:m>
                <a:endParaRPr kumimoji="1" lang="en-US" altLang="zh-CN" sz="2400" i="1" dirty="0">
                  <a:solidFill>
                    <a:srgbClr val="000000"/>
                  </a:solidFill>
                  <a:latin typeface="Cambria Math" panose="02040503050406030204" pitchFamily="18" charset="0"/>
                  <a:ea typeface="Dotum" pitchFamily="34" charset="-127"/>
                </a:endParaRPr>
              </a:p>
              <a:p>
                <a:pPr eaLnBrk="0" fontAlgn="base" hangingPunct="0">
                  <a:spcBef>
                    <a:spcPct val="0"/>
                  </a:spcBef>
                  <a:spcAft>
                    <a:spcPct val="0"/>
                  </a:spcAft>
                </a:pPr>
                <a:endParaRPr kumimoji="1" lang="en-US" altLang="zh-CN" sz="2400" i="1" dirty="0">
                  <a:solidFill>
                    <a:srgbClr val="000000"/>
                  </a:solidFill>
                  <a:latin typeface="Cambria Math" panose="02040503050406030204" pitchFamily="18" charset="0"/>
                  <a:ea typeface="Dotum" pitchFamily="34" charset="-127"/>
                </a:endParaRPr>
              </a:p>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+5−24</m:t>
                                </m:r>
                              </m:e>
                            </m:mr>
                            <m:mr>
                              <m:e>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−24</m:t>
                                </m:r>
                              </m:e>
                            </m:mr>
                          </m:m>
                        </m:e>
                      </m:d>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≥24</m:t>
                      </m:r>
                    </m:oMath>
                  </m:oMathPara>
                </a14:m>
                <a:endParaRPr kumimoji="1" lang="zh-CN" altLang="en-US" sz="2400" dirty="0">
                  <a:solidFill>
                    <a:srgbClr val="000000"/>
                  </a:solidFill>
                  <a:latin typeface="Tahoma" panose="020B0604030504040204" pitchFamily="34" charset="0"/>
                </a:endParaRPr>
              </a:p>
            </p:txBody>
          </p:sp>
        </mc:Choice>
        <mc:Fallback>
          <p:sp>
            <p:nvSpPr>
              <p:cNvPr id="20502" name="Object 19"/>
              <p:cNvSpPr txBox="1">
                <a:spLocks noRot="1" noChangeAspect="1" noMove="1" noResize="1" noEditPoints="1" noAdjustHandles="1" noChangeArrowheads="1" noChangeShapeType="1" noTextEdit="1"/>
              </p:cNvSpPr>
              <p:nvPr/>
            </p:nvSpPr>
            <p:spPr bwMode="auto">
              <a:xfrm>
                <a:off x="2495550" y="2276475"/>
                <a:ext cx="6878638" cy="2304653"/>
              </a:xfrm>
              <a:prstGeom prst="rect">
                <a:avLst/>
              </a:prstGeom>
              <a:blipFill>
                <a:blip r:embed="rId2"/>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46243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母函数的引入</a:t>
            </a:r>
          </a:p>
        </p:txBody>
      </p:sp>
      <p:sp>
        <p:nvSpPr>
          <p:cNvPr id="3" name="内容占位符 2"/>
          <p:cNvSpPr>
            <a:spLocks noGrp="1"/>
          </p:cNvSpPr>
          <p:nvPr>
            <p:ph idx="1"/>
          </p:nvPr>
        </p:nvSpPr>
        <p:spPr>
          <a:xfrm>
            <a:off x="1775520" y="1268760"/>
            <a:ext cx="8784976" cy="5055840"/>
          </a:xfrm>
        </p:spPr>
        <p:txBody>
          <a:bodyPr/>
          <a:lstStyle/>
          <a:p>
            <a:r>
              <a:rPr lang="zh-CN" altLang="en-US" dirty="0"/>
              <a:t>生成函数即母函数，是组合数学中尤其是计数方面的一个重要理论和工具。</a:t>
            </a:r>
            <a:endParaRPr lang="en-US" altLang="zh-CN" dirty="0"/>
          </a:p>
          <a:p>
            <a:r>
              <a:rPr lang="zh-CN" altLang="en-US" dirty="0"/>
              <a:t>生成函数有普通型生成函数和指数型生成函数两种，其中普通型用的比较多。形式上说，普通型生成函数用于解决多重集的</a:t>
            </a:r>
            <a:r>
              <a:rPr lang="zh-CN" altLang="en-US" dirty="0">
                <a:solidFill>
                  <a:srgbClr val="FF0000"/>
                </a:solidFill>
              </a:rPr>
              <a:t>组合问题</a:t>
            </a:r>
            <a:r>
              <a:rPr lang="zh-CN" altLang="en-US" dirty="0"/>
              <a:t>，而指数型母函数用于解决多重集的</a:t>
            </a:r>
            <a:r>
              <a:rPr lang="zh-CN" altLang="en-US" dirty="0">
                <a:solidFill>
                  <a:srgbClr val="FF0000"/>
                </a:solidFill>
              </a:rPr>
              <a:t>排列问题</a:t>
            </a:r>
            <a:r>
              <a:rPr lang="zh-CN" altLang="en-US" dirty="0"/>
              <a:t>。母函数还可以解决递归数列的通项问题。</a:t>
            </a:r>
            <a:endParaRPr lang="en-US" altLang="zh-CN" dirty="0"/>
          </a:p>
          <a:p>
            <a:r>
              <a:rPr lang="zh-CN" altLang="en-US" dirty="0"/>
              <a:t>母函数的应用</a:t>
            </a:r>
            <a:r>
              <a:rPr lang="en-US" altLang="zh-CN" dirty="0"/>
              <a:t>:</a:t>
            </a:r>
            <a:r>
              <a:rPr lang="zh-CN" altLang="en-US" dirty="0"/>
              <a:t>研究未知（通项）数列规律</a:t>
            </a:r>
            <a:endParaRPr lang="en-US" altLang="zh-CN" dirty="0"/>
          </a:p>
          <a:p>
            <a:pPr marL="0" indent="0">
              <a:buNone/>
            </a:pPr>
            <a:r>
              <a:rPr lang="en-US" altLang="zh-CN" dirty="0"/>
              <a:t>  </a:t>
            </a:r>
            <a:r>
              <a:rPr lang="zh-CN" altLang="en-US" dirty="0"/>
              <a:t>（例如使用母函数解决斐波那契数列的通项公式） ，用这种方法在给出递推式的情况下求出数列的通项</a:t>
            </a:r>
          </a:p>
        </p:txBody>
      </p:sp>
      <p:sp>
        <p:nvSpPr>
          <p:cNvPr id="4" name="日期占位符 3"/>
          <p:cNvSpPr>
            <a:spLocks noGrp="1"/>
          </p:cNvSpPr>
          <p:nvPr>
            <p:ph type="dt" sz="half" idx="4294967295"/>
          </p:nvPr>
        </p:nvSpPr>
        <p:spPr>
          <a:xfrm>
            <a:off x="2438400" y="6324600"/>
            <a:ext cx="1905000" cy="457200"/>
          </a:xfrm>
          <a:prstGeom prst="rect">
            <a:avLst/>
          </a:prstGeom>
        </p:spPr>
        <p:txBody>
          <a:bodyPr/>
          <a:lstStyle/>
          <a:p>
            <a:pPr eaLnBrk="0" fontAlgn="base" hangingPunct="0">
              <a:spcBef>
                <a:spcPct val="0"/>
              </a:spcBef>
              <a:spcAft>
                <a:spcPct val="0"/>
              </a:spcAft>
              <a:defRPr/>
            </a:pPr>
            <a:fld id="{E9C26F25-29E0-44E4-9D5C-D01F5936C2D0}" type="datetime1">
              <a:rPr kumimoji="1" lang="zh-CN" altLang="en-US" sz="2400">
                <a:solidFill>
                  <a:srgbClr val="000000"/>
                </a:solidFill>
                <a:latin typeface="Tahoma" panose="020B0604030504040204" pitchFamily="34" charset="0"/>
              </a:rPr>
              <a:pPr eaLnBrk="0" fontAlgn="base" hangingPunct="0">
                <a:spcBef>
                  <a:spcPct val="0"/>
                </a:spcBef>
                <a:spcAft>
                  <a:spcPct val="0"/>
                </a:spcAft>
                <a:defRPr/>
              </a:pPr>
              <a:t>2021/4/16</a:t>
            </a:fld>
            <a:endParaRPr kumimoji="1" lang="en-US" altLang="zh-CN" sz="2400">
              <a:solidFill>
                <a:srgbClr val="000000"/>
              </a:solidFill>
              <a:latin typeface="Tahoma" panose="020B0604030504040204" pitchFamily="34" charset="0"/>
              <a:ea typeface="Dotum" pitchFamily="34" charset="-127"/>
            </a:endParaRPr>
          </a:p>
        </p:txBody>
      </p:sp>
      <p:sp>
        <p:nvSpPr>
          <p:cNvPr id="5" name="灯片编号占位符 4"/>
          <p:cNvSpPr>
            <a:spLocks noGrp="1"/>
          </p:cNvSpPr>
          <p:nvPr>
            <p:ph type="sldNum" sz="quarter" idx="12"/>
          </p:nvPr>
        </p:nvSpPr>
        <p:spPr/>
        <p:txBody>
          <a:bodyPr/>
          <a:lstStyle/>
          <a:p>
            <a:pPr fontAlgn="base">
              <a:spcBef>
                <a:spcPct val="0"/>
              </a:spcBef>
              <a:spcAft>
                <a:spcPct val="0"/>
              </a:spcAft>
              <a:defRPr/>
            </a:pPr>
            <a:fld id="{17B5AA2A-1ED9-4E60-AA45-DA5ECEDE97FC}" type="slidenum">
              <a:rPr lang="en-US" altLang="zh-CN">
                <a:solidFill>
                  <a:srgbClr val="000000"/>
                </a:solidFill>
                <a:latin typeface="Tahoma" panose="020B0604030504040204" pitchFamily="34" charset="0"/>
              </a:rPr>
              <a:pPr fontAlgn="base">
                <a:spcBef>
                  <a:spcPct val="0"/>
                </a:spcBef>
                <a:spcAft>
                  <a:spcPct val="0"/>
                </a:spcAft>
                <a:defRPr/>
              </a:pPr>
              <a:t>2</a:t>
            </a:fld>
            <a:endParaRPr lang="en-US" altLang="zh-CN">
              <a:solidFill>
                <a:srgbClr val="000000"/>
              </a:solidFill>
              <a:latin typeface="Tahoma" panose="020B0604030504040204" pitchFamily="34" charset="0"/>
            </a:endParaRPr>
          </a:p>
        </p:txBody>
      </p:sp>
    </p:spTree>
    <p:extLst>
      <p:ext uri="{BB962C8B-B14F-4D97-AF65-F5344CB8AC3E}">
        <p14:creationId xmlns:p14="http://schemas.microsoft.com/office/powerpoint/2010/main" val="39960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4"/>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8EB74832-78CA-4D4E-87C5-3D8F084F1EC7}"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21507" name="灯片编号占位符 6"/>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AE226926-DACC-4977-97E6-804044C5886E}" type="slidenum">
              <a:rPr kumimoji="0" lang="en-US" altLang="zh-CN" sz="1400">
                <a:solidFill>
                  <a:srgbClr val="000000"/>
                </a:solidFill>
                <a:ea typeface="宋体" panose="02010600030101010101" pitchFamily="2" charset="-122"/>
              </a:rPr>
              <a:pPr fontAlgn="base">
                <a:spcBef>
                  <a:spcPct val="0"/>
                </a:spcBef>
                <a:spcAft>
                  <a:spcPct val="0"/>
                </a:spcAft>
              </a:pPr>
              <a:t>20</a:t>
            </a:fld>
            <a:endParaRPr kumimoji="0" lang="en-US" altLang="zh-CN" sz="1400">
              <a:solidFill>
                <a:srgbClr val="000000"/>
              </a:solidFill>
              <a:ea typeface="宋体" panose="02010600030101010101" pitchFamily="2" charset="-122"/>
            </a:endParaRPr>
          </a:p>
        </p:txBody>
      </p:sp>
      <p:sp>
        <p:nvSpPr>
          <p:cNvPr id="21508" name="Rectangle 2"/>
          <p:cNvSpPr>
            <a:spLocks noGrp="1" noChangeArrowheads="1"/>
          </p:cNvSpPr>
          <p:nvPr>
            <p:ph type="title"/>
          </p:nvPr>
        </p:nvSpPr>
        <p:spPr/>
        <p:txBody>
          <a:bodyPr/>
          <a:lstStyle/>
          <a:p>
            <a:pPr eaLnBrk="1" hangingPunct="1"/>
            <a:r>
              <a:rPr lang="en-US" altLang="zh-CN"/>
              <a:t>2.1 </a:t>
            </a:r>
            <a:r>
              <a:rPr lang="zh-CN" altLang="en-US"/>
              <a:t>母函数的引入</a:t>
            </a:r>
          </a:p>
        </p:txBody>
      </p:sp>
      <p:sp>
        <p:nvSpPr>
          <p:cNvPr id="10743811" name="Rectangle 3"/>
          <p:cNvSpPr>
            <a:spLocks noGrp="1" noChangeArrowheads="1"/>
          </p:cNvSpPr>
          <p:nvPr>
            <p:ph type="body" sz="half" idx="1"/>
          </p:nvPr>
        </p:nvSpPr>
        <p:spPr>
          <a:xfrm>
            <a:off x="1919289" y="1268414"/>
            <a:ext cx="7921625" cy="4897437"/>
          </a:xfrm>
        </p:spPr>
        <p:txBody>
          <a:bodyPr/>
          <a:lstStyle/>
          <a:p>
            <a:pPr eaLnBrk="1" hangingPunct="1">
              <a:lnSpc>
                <a:spcPct val="120000"/>
              </a:lnSpc>
              <a:spcBef>
                <a:spcPct val="40000"/>
              </a:spcBef>
            </a:pPr>
            <a:r>
              <a:rPr lang="zh-CN" altLang="en-US" dirty="0">
                <a:latin typeface="黑体" panose="02010609060101010101" pitchFamily="49" charset="-122"/>
              </a:rPr>
              <a:t>定理</a:t>
            </a:r>
            <a:r>
              <a:rPr lang="en-US" altLang="zh-CN" dirty="0">
                <a:latin typeface="黑体" panose="02010609060101010101" pitchFamily="49" charset="-122"/>
              </a:rPr>
              <a:t>1.2 </a:t>
            </a:r>
            <a:r>
              <a:rPr lang="zh-CN" altLang="en-US" dirty="0">
                <a:latin typeface="黑体" panose="02010609060101010101" pitchFamily="49" charset="-122"/>
              </a:rPr>
              <a:t>在</a:t>
            </a:r>
            <a:r>
              <a:rPr lang="en-US" altLang="zh-CN" dirty="0">
                <a:latin typeface="黑体" panose="02010609060101010101" pitchFamily="49" charset="-122"/>
              </a:rPr>
              <a:t>n</a:t>
            </a:r>
            <a:r>
              <a:rPr lang="zh-CN" altLang="en-US" dirty="0">
                <a:latin typeface="黑体" panose="02010609060101010101" pitchFamily="49" charset="-122"/>
              </a:rPr>
              <a:t>个不同的元素中取</a:t>
            </a:r>
            <a:r>
              <a:rPr lang="en-US" altLang="zh-CN" dirty="0">
                <a:latin typeface="黑体" panose="02010609060101010101" pitchFamily="49" charset="-122"/>
              </a:rPr>
              <a:t>r</a:t>
            </a:r>
            <a:r>
              <a:rPr lang="zh-CN" altLang="en-US" dirty="0">
                <a:latin typeface="黑体" panose="02010609060101010101" pitchFamily="49" charset="-122"/>
              </a:rPr>
              <a:t>个进行组合，若允许重复，则组合数为</a:t>
            </a:r>
            <a:r>
              <a:rPr lang="zh-CN" altLang="en-US" sz="2400" dirty="0"/>
              <a:t>                           。 </a:t>
            </a:r>
          </a:p>
          <a:p>
            <a:pPr eaLnBrk="1" hangingPunct="1">
              <a:lnSpc>
                <a:spcPct val="120000"/>
              </a:lnSpc>
              <a:spcBef>
                <a:spcPct val="40000"/>
              </a:spcBef>
            </a:pPr>
            <a:r>
              <a:rPr lang="zh-CN" altLang="en-US" dirty="0">
                <a:latin typeface="黑体" panose="02010609060101010101" pitchFamily="49" charset="-122"/>
              </a:rPr>
              <a:t>证 所求组合数的母函数为</a:t>
            </a:r>
          </a:p>
          <a:p>
            <a:pPr eaLnBrk="1" hangingPunct="1"/>
            <a:endParaRPr lang="en-US" altLang="zh-CN" dirty="0">
              <a:latin typeface="黑体" panose="02010609060101010101" pitchFamily="49" charset="-122"/>
            </a:endParaRPr>
          </a:p>
        </p:txBody>
      </p:sp>
      <mc:AlternateContent xmlns:mc="http://schemas.openxmlformats.org/markup-compatibility/2006">
        <mc:Choice xmlns:a14="http://schemas.microsoft.com/office/drawing/2010/main" Requires="a14">
          <p:sp>
            <p:nvSpPr>
              <p:cNvPr id="10743812" name="Object 4"/>
              <p:cNvSpPr txBox="1">
                <a:spLocks noGrp="1"/>
              </p:cNvSpPr>
              <p:nvPr>
                <p:ph sz="half" idx="2"/>
              </p:nvPr>
            </p:nvSpPr>
            <p:spPr bwMode="auto">
              <a:xfrm>
                <a:off x="6383338" y="1949450"/>
                <a:ext cx="2304950" cy="615441"/>
              </a:xfrm>
              <a:prstGeom prst="rect">
                <a:avLst/>
              </a:prstGeom>
              <a:noFill/>
              <a:ln>
                <a:noFill/>
              </a:ln>
              <a:effectLst/>
            </p:spPr>
            <p:txBody>
              <a:bodyPr>
                <a:normAutofit fontScale="925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m:t>
                      </m:r>
                    </m:oMath>
                  </m:oMathPara>
                </a14:m>
                <a:endParaRPr lang="zh-CN" altLang="en-US" dirty="0"/>
              </a:p>
            </p:txBody>
          </p:sp>
        </mc:Choice>
        <mc:Fallback>
          <p:sp>
            <p:nvSpPr>
              <p:cNvPr id="10743812" name="Object 4"/>
              <p:cNvSpPr txBox="1">
                <a:spLocks noGrp="1" noRot="1" noChangeAspect="1" noMove="1" noResize="1" noEditPoints="1" noAdjustHandles="1" noChangeArrowheads="1" noChangeShapeType="1" noTextEdit="1"/>
              </p:cNvSpPr>
              <p:nvPr>
                <p:ph sz="half" idx="2"/>
              </p:nvPr>
            </p:nvSpPr>
            <p:spPr bwMode="auto">
              <a:xfrm>
                <a:off x="6383338" y="1949450"/>
                <a:ext cx="2304950" cy="615441"/>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21511" name="Rectangle 7"/>
          <p:cNvSpPr>
            <a:spLocks noChangeArrowheads="1"/>
          </p:cNvSpPr>
          <p:nvPr/>
        </p:nvSpPr>
        <p:spPr bwMode="auto">
          <a:xfrm>
            <a:off x="1524001" y="29584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743814" name="Object 6"/>
              <p:cNvSpPr txBox="1"/>
              <p:nvPr/>
            </p:nvSpPr>
            <p:spPr bwMode="auto">
              <a:xfrm>
                <a:off x="2657476" y="3213100"/>
                <a:ext cx="5238725" cy="56197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𝑟</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743814" name="Object 6"/>
              <p:cNvSpPr txBox="1">
                <a:spLocks noRot="1" noChangeAspect="1" noMove="1" noResize="1" noEditPoints="1" noAdjustHandles="1" noChangeArrowheads="1" noChangeShapeType="1" noTextEdit="1"/>
              </p:cNvSpPr>
              <p:nvPr/>
            </p:nvSpPr>
            <p:spPr bwMode="auto">
              <a:xfrm>
                <a:off x="2657476" y="3213100"/>
                <a:ext cx="5238725" cy="561976"/>
              </a:xfrm>
              <a:prstGeom prst="rect">
                <a:avLst/>
              </a:prstGeom>
              <a:blipFill>
                <a:blip r:embed="rId3"/>
                <a:stretch>
                  <a:fillRect l="-1048"/>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743816" name="Object 8"/>
              <p:cNvSpPr txBox="1"/>
              <p:nvPr/>
            </p:nvSpPr>
            <p:spPr bwMode="auto">
              <a:xfrm>
                <a:off x="2424114" y="3933825"/>
                <a:ext cx="1799679" cy="89535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d>
                            <m:dPr>
                              <m:ctrlPr>
                                <a:rPr kumimoji="1" lang="zh-CN" altLang="en-US" sz="2400" i="1">
                                  <a:solidFill>
                                    <a:srgbClr val="000000"/>
                                  </a:solidFill>
                                  <a:latin typeface="Cambria Math" panose="02040503050406030204" pitchFamily="18" charset="0"/>
                                </a:rPr>
                              </m:ctrlPr>
                            </m:dPr>
                            <m:e>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e>
                          </m:d>
                        </m:e>
                        <m:sup>
                          <m:r>
                            <a:rPr kumimoji="1" lang="zh-CN" altLang="en-US" sz="2400" i="1">
                              <a:solidFill>
                                <a:srgbClr val="000000"/>
                              </a:solidFill>
                              <a:latin typeface="Cambria Math" panose="02040503050406030204" pitchFamily="18" charset="0"/>
                            </a:rPr>
                            <m:t>𝑛</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743816" name="Object 8"/>
              <p:cNvSpPr txBox="1">
                <a:spLocks noRot="1" noChangeAspect="1" noMove="1" noResize="1" noEditPoints="1" noAdjustHandles="1" noChangeArrowheads="1" noChangeShapeType="1" noTextEdit="1"/>
              </p:cNvSpPr>
              <p:nvPr/>
            </p:nvSpPr>
            <p:spPr bwMode="auto">
              <a:xfrm>
                <a:off x="2424114" y="3933825"/>
                <a:ext cx="1799679" cy="895350"/>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743817" name="Object 9"/>
              <p:cNvSpPr txBox="1"/>
              <p:nvPr/>
            </p:nvSpPr>
            <p:spPr bwMode="auto">
              <a:xfrm>
                <a:off x="5880101" y="3894649"/>
                <a:ext cx="3887787" cy="126254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𝑛</m:t>
                          </m:r>
                        </m:sup>
                        <m:e>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−1</m:t>
                                    </m:r>
                                  </m:e>
                                </m:mr>
                                <m:mr>
                                  <m:e>
                                    <m:r>
                                      <a:rPr kumimoji="1" lang="zh-CN" altLang="en-US" sz="2400" i="1">
                                        <a:solidFill>
                                          <a:srgbClr val="000000"/>
                                        </a:solidFill>
                                        <a:latin typeface="Cambria Math" panose="02040503050406030204" pitchFamily="18" charset="0"/>
                                      </a:rPr>
                                      <m:t>𝑟</m:t>
                                    </m:r>
                                  </m:e>
                                </m:mr>
                              </m:m>
                            </m:e>
                          </m:d>
                        </m:e>
                      </m:nary>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𝑟</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743817" name="Object 9"/>
              <p:cNvSpPr txBox="1">
                <a:spLocks noRot="1" noChangeAspect="1" noMove="1" noResize="1" noEditPoints="1" noAdjustHandles="1" noChangeArrowheads="1" noChangeShapeType="1" noTextEdit="1"/>
              </p:cNvSpPr>
              <p:nvPr/>
            </p:nvSpPr>
            <p:spPr bwMode="auto">
              <a:xfrm>
                <a:off x="5880101" y="3894649"/>
                <a:ext cx="3887787" cy="1262540"/>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743819" name="Object 11"/>
              <p:cNvSpPr txBox="1"/>
              <p:nvPr/>
            </p:nvSpPr>
            <p:spPr bwMode="auto">
              <a:xfrm>
                <a:off x="4008438" y="4221163"/>
                <a:ext cx="1871662" cy="73342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743819" name="Object 11"/>
              <p:cNvSpPr txBox="1">
                <a:spLocks noRot="1" noChangeAspect="1" noMove="1" noResize="1" noEditPoints="1" noAdjustHandles="1" noChangeArrowheads="1" noChangeShapeType="1" noTextEdit="1"/>
              </p:cNvSpPr>
              <p:nvPr/>
            </p:nvSpPr>
            <p:spPr bwMode="auto">
              <a:xfrm>
                <a:off x="4008438" y="4221163"/>
                <a:ext cx="1871662" cy="733425"/>
              </a:xfrm>
              <a:prstGeom prst="rect">
                <a:avLst/>
              </a:prstGeom>
              <a:blipFill>
                <a:blip r:embed="rId6"/>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05862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438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日期占位符 4"/>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8705514C-A066-4F75-A08C-3AC5C55882AA}"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22531" name="灯片编号占位符 6"/>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26FA8489-B845-4EE3-BA15-6237C7964771}" type="slidenum">
              <a:rPr kumimoji="0" lang="en-US" altLang="zh-CN" sz="1400">
                <a:solidFill>
                  <a:srgbClr val="000000"/>
                </a:solidFill>
                <a:ea typeface="宋体" panose="02010600030101010101" pitchFamily="2" charset="-122"/>
              </a:rPr>
              <a:pPr fontAlgn="base">
                <a:spcBef>
                  <a:spcPct val="0"/>
                </a:spcBef>
                <a:spcAft>
                  <a:spcPct val="0"/>
                </a:spcAft>
              </a:pPr>
              <a:t>21</a:t>
            </a:fld>
            <a:endParaRPr kumimoji="0" lang="en-US" altLang="zh-CN" sz="1400" dirty="0">
              <a:solidFill>
                <a:srgbClr val="000000"/>
              </a:solidFill>
              <a:ea typeface="宋体" panose="02010600030101010101" pitchFamily="2" charset="-122"/>
            </a:endParaRPr>
          </a:p>
        </p:txBody>
      </p:sp>
      <p:sp>
        <p:nvSpPr>
          <p:cNvPr id="22532" name="Rectangle 3"/>
          <p:cNvSpPr>
            <a:spLocks noGrp="1" noChangeArrowheads="1"/>
          </p:cNvSpPr>
          <p:nvPr>
            <p:ph type="title"/>
          </p:nvPr>
        </p:nvSpPr>
        <p:spPr>
          <a:noFill/>
        </p:spPr>
        <p:txBody>
          <a:bodyPr/>
          <a:lstStyle/>
          <a:p>
            <a:pPr eaLnBrk="1" hangingPunct="1"/>
            <a:r>
              <a:rPr lang="en-US" altLang="zh-CN" dirty="0"/>
              <a:t>2.2 </a:t>
            </a:r>
            <a:r>
              <a:rPr lang="zh-CN" altLang="en-US" dirty="0"/>
              <a:t>母函数的性质</a:t>
            </a:r>
          </a:p>
        </p:txBody>
      </p:sp>
      <p:sp>
        <p:nvSpPr>
          <p:cNvPr id="10451970" name="Rectangle 2"/>
          <p:cNvSpPr>
            <a:spLocks noGrp="1" noChangeArrowheads="1"/>
          </p:cNvSpPr>
          <p:nvPr>
            <p:ph type="body" sz="half" idx="1"/>
          </p:nvPr>
        </p:nvSpPr>
        <p:spPr>
          <a:xfrm>
            <a:off x="1919289" y="1341438"/>
            <a:ext cx="8497887" cy="5010287"/>
          </a:xfrm>
        </p:spPr>
        <p:txBody>
          <a:bodyPr/>
          <a:lstStyle/>
          <a:p>
            <a:pPr marL="571500" indent="-571500" algn="just" eaLnBrk="1" hangingPunct="1">
              <a:buSzTx/>
              <a:buFont typeface="Wingdings" panose="05000000000000000000" pitchFamily="2" charset="2"/>
              <a:buChar char="§"/>
            </a:pPr>
            <a:r>
              <a:rPr lang="zh-CN" altLang="en-US" dirty="0"/>
              <a:t>性质</a:t>
            </a:r>
            <a:r>
              <a:rPr lang="en-US" altLang="zh-CN" dirty="0"/>
              <a:t>1 </a:t>
            </a:r>
            <a:r>
              <a:rPr lang="zh-CN" altLang="en-US" dirty="0">
                <a:latin typeface="黑体" panose="02010609060101010101" pitchFamily="49" charset="-122"/>
              </a:rPr>
              <a:t>设    ，   为两个序列，其相应的母函数为</a:t>
            </a:r>
            <a:r>
              <a:rPr lang="en-US" altLang="zh-CN" dirty="0">
                <a:latin typeface="黑体" panose="02010609060101010101" pitchFamily="49" charset="-122"/>
              </a:rPr>
              <a:t>A(x)</a:t>
            </a:r>
            <a:r>
              <a:rPr lang="zh-CN" altLang="en-US" dirty="0">
                <a:latin typeface="黑体" panose="02010609060101010101" pitchFamily="49" charset="-122"/>
              </a:rPr>
              <a:t>，</a:t>
            </a:r>
            <a:r>
              <a:rPr lang="en-US" altLang="zh-CN" dirty="0">
                <a:latin typeface="黑体" panose="02010609060101010101" pitchFamily="49" charset="-122"/>
              </a:rPr>
              <a:t>B(x)</a:t>
            </a:r>
            <a:r>
              <a:rPr lang="zh-CN" altLang="en-US" dirty="0">
                <a:latin typeface="黑体" panose="02010609060101010101" pitchFamily="49" charset="-122"/>
              </a:rPr>
              <a:t>。</a:t>
            </a:r>
          </a:p>
          <a:p>
            <a:pPr marL="571500" indent="-571500" algn="just" eaLnBrk="1" hangingPunct="1">
              <a:buSzTx/>
              <a:buNone/>
            </a:pPr>
            <a:r>
              <a:rPr lang="zh-CN" altLang="en-US" dirty="0">
                <a:latin typeface="黑体" panose="02010609060101010101" pitchFamily="49" charset="-122"/>
              </a:rPr>
              <a:t>   性质</a:t>
            </a:r>
            <a:r>
              <a:rPr lang="en-US" altLang="zh-CN" dirty="0">
                <a:latin typeface="黑体" panose="02010609060101010101" pitchFamily="49" charset="-122"/>
              </a:rPr>
              <a:t>1 </a:t>
            </a:r>
            <a:r>
              <a:rPr lang="zh-CN" altLang="en-US" dirty="0">
                <a:latin typeface="黑体" panose="02010609060101010101" pitchFamily="49" charset="-122"/>
              </a:rPr>
              <a:t>若                </a:t>
            </a:r>
          </a:p>
          <a:p>
            <a:pPr marL="571500" indent="-571500" algn="just" eaLnBrk="1" hangingPunct="1">
              <a:buSzTx/>
              <a:buFont typeface="Wingdings" panose="05000000000000000000" pitchFamily="2" charset="2"/>
              <a:buChar char="§"/>
            </a:pPr>
            <a:endParaRPr lang="zh-CN" altLang="en-US" dirty="0">
              <a:latin typeface="黑体" panose="02010609060101010101" pitchFamily="49" charset="-122"/>
            </a:endParaRPr>
          </a:p>
          <a:p>
            <a:pPr marL="571500" indent="-571500" algn="just" eaLnBrk="1" hangingPunct="1">
              <a:buSzTx/>
              <a:buNone/>
            </a:pPr>
            <a:r>
              <a:rPr lang="zh-CN" altLang="en-US" dirty="0">
                <a:latin typeface="黑体" panose="02010609060101010101" pitchFamily="49" charset="-122"/>
              </a:rPr>
              <a:t>   则                       。</a:t>
            </a:r>
            <a:r>
              <a:rPr lang="zh-CN" altLang="en-US" sz="2400" dirty="0"/>
              <a:t> </a:t>
            </a:r>
            <a:endParaRPr lang="zh-CN" altLang="en-US" sz="2400"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sz="2400" dirty="0">
              <a:latin typeface="黑体" panose="02010609060101010101" pitchFamily="49" charset="-122"/>
            </a:endParaRPr>
          </a:p>
        </p:txBody>
      </p:sp>
      <p:sp>
        <p:nvSpPr>
          <p:cNvPr id="22534"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35"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36"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37"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38"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39"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40"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41"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42"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43"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44"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45"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46"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47"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48"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2549" name="Rectangle 2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2550" name="Object 19"/>
              <p:cNvSpPr txBox="1"/>
              <p:nvPr/>
            </p:nvSpPr>
            <p:spPr bwMode="auto">
              <a:xfrm>
                <a:off x="4043794" y="1346155"/>
                <a:ext cx="863947" cy="552129"/>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m:rPr>
                              <m:sty m:val="p"/>
                            </m:rPr>
                            <a:rPr kumimoji="1" lang="en-US" altLang="zh-CN" sz="2400" i="1">
                              <a:solidFill>
                                <a:srgbClr val="000000"/>
                              </a:solidFill>
                              <a:latin typeface="Cambria Math" panose="02040503050406030204" pitchFamily="18" charset="0"/>
                            </a:rPr>
                            <m:t>a</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22550" name="Object 19"/>
              <p:cNvSpPr txBox="1">
                <a:spLocks noRot="1" noChangeAspect="1" noMove="1" noResize="1" noEditPoints="1" noAdjustHandles="1" noChangeArrowheads="1" noChangeShapeType="1" noTextEdit="1"/>
              </p:cNvSpPr>
              <p:nvPr/>
            </p:nvSpPr>
            <p:spPr bwMode="auto">
              <a:xfrm>
                <a:off x="4043794" y="1346155"/>
                <a:ext cx="863947" cy="552129"/>
              </a:xfrm>
              <a:prstGeom prst="rect">
                <a:avLst/>
              </a:prstGeom>
              <a:blipFill>
                <a:blip r:embed="rId2"/>
                <a:stretch>
                  <a:fillRect l="-5634" b="-111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551" name="Object 21"/>
              <p:cNvSpPr txBox="1"/>
              <p:nvPr/>
            </p:nvSpPr>
            <p:spPr bwMode="auto">
              <a:xfrm>
                <a:off x="4907741" y="1350872"/>
                <a:ext cx="817265" cy="552129"/>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m:rPr>
                              <m:sty m:val="p"/>
                            </m:rPr>
                            <a:rPr kumimoji="1" lang="en-US" altLang="zh-CN" sz="2400" i="1">
                              <a:solidFill>
                                <a:srgbClr val="000000"/>
                              </a:solidFill>
                              <a:latin typeface="Cambria Math" panose="02040503050406030204" pitchFamily="18" charset="0"/>
                            </a:rPr>
                            <m:t>b</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22551" name="Object 21"/>
              <p:cNvSpPr txBox="1">
                <a:spLocks noRot="1" noChangeAspect="1" noMove="1" noResize="1" noEditPoints="1" noAdjustHandles="1" noChangeArrowheads="1" noChangeShapeType="1" noTextEdit="1"/>
              </p:cNvSpPr>
              <p:nvPr/>
            </p:nvSpPr>
            <p:spPr bwMode="auto">
              <a:xfrm>
                <a:off x="4907741" y="1350872"/>
                <a:ext cx="817265" cy="552129"/>
              </a:xfrm>
              <a:prstGeom prst="rect">
                <a:avLst/>
              </a:prstGeom>
              <a:blipFill>
                <a:blip r:embed="rId3"/>
                <a:stretch>
                  <a:fillRect l="-5970" b="-1111"/>
                </a:stretch>
              </a:blipFill>
              <a:ln>
                <a:noFill/>
              </a:ln>
            </p:spPr>
            <p:txBody>
              <a:bodyPr/>
              <a:lstStyle/>
              <a:p>
                <a:r>
                  <a:rPr lang="zh-CN" altLang="en-US">
                    <a:noFill/>
                  </a:rPr>
                  <a:t> </a:t>
                </a:r>
              </a:p>
            </p:txBody>
          </p:sp>
        </mc:Fallback>
      </mc:AlternateContent>
      <p:sp>
        <p:nvSpPr>
          <p:cNvPr id="22552" name="Rectangle 23"/>
          <p:cNvSpPr>
            <a:spLocks noChangeArrowheads="1"/>
          </p:cNvSpPr>
          <p:nvPr/>
        </p:nvSpPr>
        <p:spPr bwMode="auto">
          <a:xfrm>
            <a:off x="1524001" y="295528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51992" name="Object 24"/>
              <p:cNvSpPr txBox="1"/>
              <p:nvPr/>
            </p:nvSpPr>
            <p:spPr bwMode="auto">
              <a:xfrm>
                <a:off x="3647324" y="3375820"/>
                <a:ext cx="3024758" cy="61436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𝐵</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sup>
                      </m:sSup>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51992" name="Object 24"/>
              <p:cNvSpPr txBox="1">
                <a:spLocks noRot="1" noChangeAspect="1" noMove="1" noResize="1" noEditPoints="1" noAdjustHandles="1" noChangeArrowheads="1" noChangeShapeType="1" noTextEdit="1"/>
              </p:cNvSpPr>
              <p:nvPr/>
            </p:nvSpPr>
            <p:spPr bwMode="auto">
              <a:xfrm>
                <a:off x="3647324" y="3375820"/>
                <a:ext cx="3024758" cy="614361"/>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1994" name="Object 26"/>
              <p:cNvSpPr txBox="1"/>
              <p:nvPr/>
            </p:nvSpPr>
            <p:spPr bwMode="auto">
              <a:xfrm>
                <a:off x="2634509" y="5704252"/>
                <a:ext cx="4680818" cy="64747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sup>
                      </m:sSup>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sup>
                      </m:sSup>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51994" name="Object 26"/>
              <p:cNvSpPr txBox="1">
                <a:spLocks noRot="1" noChangeAspect="1" noMove="1" noResize="1" noEditPoints="1" noAdjustHandles="1" noChangeArrowheads="1" noChangeShapeType="1" noTextEdit="1"/>
              </p:cNvSpPr>
              <p:nvPr/>
            </p:nvSpPr>
            <p:spPr bwMode="auto">
              <a:xfrm>
                <a:off x="2634509" y="5704252"/>
                <a:ext cx="4680818" cy="647476"/>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1996" name="Object 28"/>
              <p:cNvSpPr txBox="1"/>
              <p:nvPr/>
            </p:nvSpPr>
            <p:spPr bwMode="auto">
              <a:xfrm>
                <a:off x="2638822" y="5055336"/>
                <a:ext cx="5400898" cy="64747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r>
                        <a:rPr kumimoji="1" lang="zh-CN" altLang="en-US" sz="2400">
                          <a:solidFill>
                            <a:srgbClr val="000000"/>
                          </a:solidFill>
                          <a:latin typeface="Cambria Math" panose="02040503050406030204" pitchFamily="18" charset="0"/>
                        </a:rPr>
                        <m:t>0</m:t>
                      </m:r>
                      <m:r>
                        <a:rPr kumimoji="1" lang="zh-CN" altLang="en-US" sz="2400" i="1">
                          <a:solidFill>
                            <a:srgbClr val="000000"/>
                          </a:solidFill>
                          <a:latin typeface="Cambria Math" panose="02040503050406030204" pitchFamily="18" charset="0"/>
                        </a:rPr>
                        <m:t>+</m:t>
                      </m:r>
                      <m:r>
                        <a:rPr kumimoji="1" lang="zh-CN" altLang="en-US" sz="2400">
                          <a:solidFill>
                            <a:srgbClr val="000000"/>
                          </a:solidFill>
                          <a:latin typeface="Cambria Math" panose="02040503050406030204" pitchFamily="18" charset="0"/>
                        </a:rPr>
                        <m:t>0</m:t>
                      </m:r>
                      <m:r>
                        <a:rPr kumimoji="1" lang="zh-CN" altLang="en-US" sz="2400" i="1">
                          <a:solidFill>
                            <a:srgbClr val="000000"/>
                          </a:solidFill>
                          <a:latin typeface="Cambria Math" panose="02040503050406030204" pitchFamily="18" charset="0"/>
                        </a:rPr>
                        <m:t>+⋯+</m:t>
                      </m:r>
                      <m:r>
                        <a:rPr kumimoji="1" lang="zh-CN" altLang="en-US" sz="2400">
                          <a:solidFill>
                            <a:srgbClr val="000000"/>
                          </a:solidFill>
                          <a:latin typeface="Cambria Math" panose="02040503050406030204" pitchFamily="18" charset="0"/>
                        </a:rPr>
                        <m:t>0</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sup>
                      </m:sSup>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51996" name="Object 28"/>
              <p:cNvSpPr txBox="1">
                <a:spLocks noRot="1" noChangeAspect="1" noMove="1" noResize="1" noEditPoints="1" noAdjustHandles="1" noChangeArrowheads="1" noChangeShapeType="1" noTextEdit="1"/>
              </p:cNvSpPr>
              <p:nvPr/>
            </p:nvSpPr>
            <p:spPr bwMode="auto">
              <a:xfrm>
                <a:off x="2638822" y="5055336"/>
                <a:ext cx="5400898" cy="647476"/>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1997" name="Object 29"/>
              <p:cNvSpPr txBox="1"/>
              <p:nvPr/>
            </p:nvSpPr>
            <p:spPr bwMode="auto">
              <a:xfrm>
                <a:off x="1919288" y="4475162"/>
                <a:ext cx="8713216" cy="6985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𝐵</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2</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p>
                      </m:sSup>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𝑙</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sup>
                      </m:sSup>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51997" name="Object 29"/>
              <p:cNvSpPr txBox="1">
                <a:spLocks noRot="1" noChangeAspect="1" noMove="1" noResize="1" noEditPoints="1" noAdjustHandles="1" noChangeArrowheads="1" noChangeShapeType="1" noTextEdit="1"/>
              </p:cNvSpPr>
              <p:nvPr/>
            </p:nvSpPr>
            <p:spPr bwMode="auto">
              <a:xfrm>
                <a:off x="1919288" y="4475162"/>
                <a:ext cx="8713216" cy="698500"/>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2006" name="Object 38"/>
              <p:cNvSpPr txBox="1">
                <a:spLocks noGrp="1"/>
              </p:cNvSpPr>
              <p:nvPr>
                <p:ph sz="half" idx="2"/>
              </p:nvPr>
            </p:nvSpPr>
            <p:spPr bwMode="auto">
              <a:xfrm>
                <a:off x="4315858" y="2202657"/>
                <a:ext cx="3794126" cy="1223962"/>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0,</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&lt;</m:t>
                                </m:r>
                                <m:r>
                                  <a:rPr lang="zh-CN" altLang="en-US" i="1">
                                    <a:solidFill>
                                      <a:srgbClr val="000000"/>
                                    </a:solidFill>
                                    <a:latin typeface="Cambria Math" panose="02040503050406030204" pitchFamily="18" charset="0"/>
                                  </a:rPr>
                                  <m:t>𝑙</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𝑙</m:t>
                                    </m:r>
                                  </m:sub>
                                </m:sSub>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𝑙</m:t>
                                </m:r>
                              </m:e>
                            </m:mr>
                          </m:m>
                        </m:e>
                      </m:d>
                    </m:oMath>
                  </m:oMathPara>
                </a14:m>
                <a:endParaRPr lang="zh-CN" altLang="en-US" dirty="0"/>
              </a:p>
            </p:txBody>
          </p:sp>
        </mc:Choice>
        <mc:Fallback>
          <p:sp>
            <p:nvSpPr>
              <p:cNvPr id="10452006" name="Object 38"/>
              <p:cNvSpPr txBox="1">
                <a:spLocks noGrp="1" noRot="1" noChangeAspect="1" noMove="1" noResize="1" noEditPoints="1" noAdjustHandles="1" noChangeArrowheads="1" noChangeShapeType="1" noTextEdit="1"/>
              </p:cNvSpPr>
              <p:nvPr>
                <p:ph sz="half" idx="2"/>
              </p:nvPr>
            </p:nvSpPr>
            <p:spPr bwMode="auto">
              <a:xfrm>
                <a:off x="4315858" y="2202657"/>
                <a:ext cx="3794126" cy="1223962"/>
              </a:xfrm>
              <a:prstGeom prst="rect">
                <a:avLst/>
              </a:prstGeom>
              <a:blipFill>
                <a:blip r:embed="rId8"/>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1411573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519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519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7CD2DBFB-BA6C-452C-BAB8-016F6E49E8EB}"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23555"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AAA14694-0C5E-486A-9875-27A5E2F6F17B}" type="slidenum">
              <a:rPr kumimoji="0" lang="en-US" altLang="zh-CN" sz="1400">
                <a:solidFill>
                  <a:srgbClr val="000000"/>
                </a:solidFill>
                <a:ea typeface="宋体" panose="02010600030101010101" pitchFamily="2" charset="-122"/>
              </a:rPr>
              <a:pPr fontAlgn="base">
                <a:spcBef>
                  <a:spcPct val="0"/>
                </a:spcBef>
                <a:spcAft>
                  <a:spcPct val="0"/>
                </a:spcAft>
              </a:pPr>
              <a:t>22</a:t>
            </a:fld>
            <a:endParaRPr kumimoji="0" lang="en-US" altLang="zh-CN" sz="1400">
              <a:solidFill>
                <a:srgbClr val="000000"/>
              </a:solidFill>
              <a:ea typeface="宋体" panose="02010600030101010101" pitchFamily="2" charset="-122"/>
            </a:endParaRPr>
          </a:p>
        </p:txBody>
      </p:sp>
      <p:sp>
        <p:nvSpPr>
          <p:cNvPr id="23556"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dirty="0"/>
              <a:t>性质</a:t>
            </a:r>
            <a:r>
              <a:rPr lang="en-US" altLang="zh-CN" dirty="0"/>
              <a:t>2 </a:t>
            </a:r>
            <a:r>
              <a:rPr lang="zh-CN" altLang="en-US" dirty="0"/>
              <a:t>若               ，则</a:t>
            </a:r>
          </a:p>
          <a:p>
            <a:pPr marL="571500" indent="-571500" algn="just" eaLnBrk="1" hangingPunct="1">
              <a:buSzTx/>
              <a:buFont typeface="Wingdings" panose="05000000000000000000" pitchFamily="2" charset="2"/>
              <a:buChar char="§"/>
            </a:pPr>
            <a:endParaRPr lang="zh-CN" altLang="en-US" dirty="0"/>
          </a:p>
          <a:p>
            <a:pPr marL="571500" indent="-571500" algn="just" eaLnBrk="1" hangingPunct="1">
              <a:buSzTx/>
              <a:buFont typeface="Wingdings" panose="05000000000000000000" pitchFamily="2" charset="2"/>
              <a:buChar char="§"/>
            </a:pPr>
            <a:endParaRPr lang="zh-CN" altLang="en-US" dirty="0"/>
          </a:p>
          <a:p>
            <a:pPr marL="571500" indent="-571500" algn="just" eaLnBrk="1" hangingPunct="1">
              <a:buSzTx/>
              <a:buFont typeface="Wingdings" panose="05000000000000000000" pitchFamily="2" charset="2"/>
              <a:buChar char="§"/>
            </a:pPr>
            <a:r>
              <a:rPr lang="zh-CN" altLang="en-US" dirty="0"/>
              <a:t>证</a:t>
            </a: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23557" name="Rectangle 3"/>
          <p:cNvSpPr>
            <a:spLocks noGrp="1" noChangeArrowheads="1"/>
          </p:cNvSpPr>
          <p:nvPr>
            <p:ph type="title"/>
          </p:nvPr>
        </p:nvSpPr>
        <p:spPr>
          <a:xfrm>
            <a:off x="2819401" y="152400"/>
            <a:ext cx="6386513" cy="882650"/>
          </a:xfrm>
          <a:noFill/>
        </p:spPr>
        <p:txBody>
          <a:bodyPr/>
          <a:lstStyle/>
          <a:p>
            <a:pPr eaLnBrk="1" hangingPunct="1"/>
            <a:r>
              <a:rPr lang="en-US" altLang="zh-CN" dirty="0"/>
              <a:t>2.2 </a:t>
            </a:r>
            <a:r>
              <a:rPr lang="zh-CN" altLang="en-US" dirty="0"/>
              <a:t>母函数的性质</a:t>
            </a:r>
          </a:p>
        </p:txBody>
      </p:sp>
      <p:sp>
        <p:nvSpPr>
          <p:cNvPr id="23558"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59"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60"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61"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62"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63"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64"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65"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66"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67"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68"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69"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70"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71"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72"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3573" name="Rectangle 2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3574" name="Object 19"/>
              <p:cNvSpPr txBox="1"/>
              <p:nvPr/>
            </p:nvSpPr>
            <p:spPr bwMode="auto">
              <a:xfrm>
                <a:off x="3935413" y="1557338"/>
                <a:ext cx="1931987" cy="71952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𝑙</m:t>
                          </m:r>
                        </m:sub>
                      </m:sSub>
                    </m:oMath>
                  </m:oMathPara>
                </a14:m>
                <a:endParaRPr kumimoji="1" lang="zh-CN" altLang="en-US" sz="2400" dirty="0">
                  <a:solidFill>
                    <a:srgbClr val="000000"/>
                  </a:solidFill>
                  <a:latin typeface="Tahoma" panose="020B0604030504040204" pitchFamily="34" charset="0"/>
                </a:endParaRPr>
              </a:p>
            </p:txBody>
          </p:sp>
        </mc:Choice>
        <mc:Fallback>
          <p:sp>
            <p:nvSpPr>
              <p:cNvPr id="23574" name="Object 19"/>
              <p:cNvSpPr txBox="1">
                <a:spLocks noRot="1" noChangeAspect="1" noMove="1" noResize="1" noEditPoints="1" noAdjustHandles="1" noChangeArrowheads="1" noChangeShapeType="1" noTextEdit="1"/>
              </p:cNvSpPr>
              <p:nvPr/>
            </p:nvSpPr>
            <p:spPr bwMode="auto">
              <a:xfrm>
                <a:off x="3935413" y="1557338"/>
                <a:ext cx="1931987" cy="719521"/>
              </a:xfrm>
              <a:prstGeom prst="rect">
                <a:avLst/>
              </a:prstGeom>
              <a:blipFill>
                <a:blip r:embed="rId2"/>
                <a:stretch>
                  <a:fillRect l="-946"/>
                </a:stretch>
              </a:blipFill>
              <a:ln>
                <a:noFill/>
              </a:ln>
            </p:spPr>
            <p:txBody>
              <a:bodyPr/>
              <a:lstStyle/>
              <a:p>
                <a:r>
                  <a:rPr lang="zh-CN" altLang="en-US">
                    <a:noFill/>
                  </a:rPr>
                  <a:t> </a:t>
                </a:r>
              </a:p>
            </p:txBody>
          </p:sp>
        </mc:Fallback>
      </mc:AlternateContent>
      <p:sp>
        <p:nvSpPr>
          <p:cNvPr id="23575" name="Rectangle 22"/>
          <p:cNvSpPr>
            <a:spLocks noChangeArrowheads="1"/>
          </p:cNvSpPr>
          <p:nvPr/>
        </p:nvSpPr>
        <p:spPr bwMode="auto">
          <a:xfrm>
            <a:off x="1524001" y="29695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3576" name="Object 21"/>
              <p:cNvSpPr txBox="1"/>
              <p:nvPr/>
            </p:nvSpPr>
            <p:spPr bwMode="auto">
              <a:xfrm>
                <a:off x="3152775" y="2203450"/>
                <a:ext cx="4976813" cy="1192213"/>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𝐵</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d>
                        <m:dPr>
                          <m:begChr m:val="["/>
                          <m:endChr m:val="]"/>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e>
                      </m:d>
                      <m:f>
                        <m:fPr>
                          <m:type m:val="skw"/>
                          <m:ctrlPr>
                            <a:rPr kumimoji="1" lang="zh-CN" altLang="en-US" sz="2400" i="1">
                              <a:solidFill>
                                <a:srgbClr val="000000"/>
                              </a:solidFill>
                              <a:latin typeface="Cambria Math" panose="02040503050406030204" pitchFamily="18" charset="0"/>
                            </a:rPr>
                          </m:ctrlPr>
                        </m:fPr>
                        <m:num/>
                        <m:den>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sup>
                          </m:sSup>
                        </m:den>
                      </m:f>
                    </m:oMath>
                  </m:oMathPara>
                </a14:m>
                <a:endParaRPr kumimoji="1" lang="zh-CN" altLang="en-US" sz="2400" dirty="0">
                  <a:solidFill>
                    <a:srgbClr val="000000"/>
                  </a:solidFill>
                  <a:latin typeface="Tahoma" panose="020B0604030504040204" pitchFamily="34" charset="0"/>
                </a:endParaRPr>
              </a:p>
            </p:txBody>
          </p:sp>
        </mc:Choice>
        <mc:Fallback>
          <p:sp>
            <p:nvSpPr>
              <p:cNvPr id="23576" name="Object 21"/>
              <p:cNvSpPr txBox="1">
                <a:spLocks noRot="1" noChangeAspect="1" noMove="1" noResize="1" noEditPoints="1" noAdjustHandles="1" noChangeArrowheads="1" noChangeShapeType="1" noTextEdit="1"/>
              </p:cNvSpPr>
              <p:nvPr/>
            </p:nvSpPr>
            <p:spPr bwMode="auto">
              <a:xfrm>
                <a:off x="3152775" y="2203450"/>
                <a:ext cx="4976813" cy="1192213"/>
              </a:xfrm>
              <a:prstGeom prst="rect">
                <a:avLst/>
              </a:prstGeom>
              <a:blipFill>
                <a:blip r:embed="rId3"/>
                <a:stretch>
                  <a:fillRect/>
                </a:stretch>
              </a:blipFill>
              <a:ln>
                <a:noFill/>
              </a:ln>
            </p:spPr>
            <p:txBody>
              <a:bodyPr/>
              <a:lstStyle/>
              <a:p>
                <a:r>
                  <a:rPr lang="zh-CN" altLang="en-US">
                    <a:noFill/>
                  </a:rPr>
                  <a:t> </a:t>
                </a:r>
              </a:p>
            </p:txBody>
          </p:sp>
        </mc:Fallback>
      </mc:AlternateContent>
      <p:sp>
        <p:nvSpPr>
          <p:cNvPr id="23577" name="Rectangle 24"/>
          <p:cNvSpPr>
            <a:spLocks noChangeArrowheads="1"/>
          </p:cNvSpPr>
          <p:nvPr/>
        </p:nvSpPr>
        <p:spPr bwMode="auto">
          <a:xfrm>
            <a:off x="1524001" y="2702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53015" name="Object 23"/>
              <p:cNvSpPr txBox="1"/>
              <p:nvPr/>
            </p:nvSpPr>
            <p:spPr bwMode="auto">
              <a:xfrm>
                <a:off x="2722327" y="4861273"/>
                <a:ext cx="6120978" cy="647352"/>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𝑙</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sup>
                      </m:sSup>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p>
                      </m:sSup>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+2</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453015" name="Object 23"/>
              <p:cNvSpPr txBox="1">
                <a:spLocks noRot="1" noChangeAspect="1" noMove="1" noResize="1" noEditPoints="1" noAdjustHandles="1" noChangeArrowheads="1" noChangeShapeType="1" noTextEdit="1"/>
              </p:cNvSpPr>
              <p:nvPr/>
            </p:nvSpPr>
            <p:spPr bwMode="auto">
              <a:xfrm>
                <a:off x="2722327" y="4861273"/>
                <a:ext cx="6120978" cy="647352"/>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3017" name="Object 25"/>
              <p:cNvSpPr txBox="1"/>
              <p:nvPr/>
            </p:nvSpPr>
            <p:spPr bwMode="auto">
              <a:xfrm>
                <a:off x="2722327" y="4292601"/>
                <a:ext cx="5832946" cy="53498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𝑙</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+2</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53017" name="Object 25"/>
              <p:cNvSpPr txBox="1">
                <a:spLocks noRot="1" noChangeAspect="1" noMove="1" noResize="1" noEditPoints="1" noAdjustHandles="1" noChangeArrowheads="1" noChangeShapeType="1" noTextEdit="1"/>
              </p:cNvSpPr>
              <p:nvPr/>
            </p:nvSpPr>
            <p:spPr bwMode="auto">
              <a:xfrm>
                <a:off x="2722327" y="4292601"/>
                <a:ext cx="5832946" cy="534987"/>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3018" name="Object 26"/>
              <p:cNvSpPr txBox="1"/>
              <p:nvPr/>
            </p:nvSpPr>
            <p:spPr bwMode="auto">
              <a:xfrm>
                <a:off x="2713831" y="5615781"/>
                <a:ext cx="6766545" cy="68500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2</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453018" name="Object 26"/>
              <p:cNvSpPr txBox="1">
                <a:spLocks noRot="1" noChangeAspect="1" noMove="1" noResize="1" noEditPoints="1" noAdjustHandles="1" noChangeArrowheads="1" noChangeShapeType="1" noTextEdit="1"/>
              </p:cNvSpPr>
              <p:nvPr/>
            </p:nvSpPr>
            <p:spPr bwMode="auto">
              <a:xfrm>
                <a:off x="2713831" y="5615781"/>
                <a:ext cx="6766545" cy="685005"/>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3020" name="Object 28"/>
              <p:cNvSpPr txBox="1"/>
              <p:nvPr/>
            </p:nvSpPr>
            <p:spPr bwMode="auto">
              <a:xfrm>
                <a:off x="2063750" y="3644900"/>
                <a:ext cx="8568754" cy="4953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𝐵</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2</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p>
                      </m:sSup>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𝑙</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sup>
                      </m:sSup>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𝑙</m:t>
                          </m:r>
                          <m:r>
                            <a:rPr kumimoji="1" lang="zh-CN" altLang="en-US" sz="2400" i="1">
                              <a:solidFill>
                                <a:srgbClr val="000000"/>
                              </a:solidFill>
                              <a:latin typeface="Cambria Math" panose="02040503050406030204" pitchFamily="18" charset="0"/>
                            </a:rPr>
                            <m:t>+1</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53020" name="Object 28"/>
              <p:cNvSpPr txBox="1">
                <a:spLocks noRot="1" noChangeAspect="1" noMove="1" noResize="1" noEditPoints="1" noAdjustHandles="1" noChangeArrowheads="1" noChangeShapeType="1" noTextEdit="1"/>
              </p:cNvSpPr>
              <p:nvPr/>
            </p:nvSpPr>
            <p:spPr bwMode="auto">
              <a:xfrm>
                <a:off x="2063750" y="3644900"/>
                <a:ext cx="8568754" cy="495300"/>
              </a:xfrm>
              <a:prstGeom prst="rect">
                <a:avLst/>
              </a:prstGeom>
              <a:blipFill>
                <a:blip r:embed="rId7"/>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699316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17BD65C2-2AFA-4325-8227-6664B3F5C6E9}"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2457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27440AF5-62A8-4F1F-9108-B585C3C57BDA}" type="slidenum">
              <a:rPr kumimoji="0" lang="en-US" altLang="zh-CN" sz="1400">
                <a:solidFill>
                  <a:srgbClr val="000000"/>
                </a:solidFill>
                <a:ea typeface="宋体" panose="02010600030101010101" pitchFamily="2" charset="-122"/>
              </a:rPr>
              <a:pPr fontAlgn="base">
                <a:spcBef>
                  <a:spcPct val="0"/>
                </a:spcBef>
                <a:spcAft>
                  <a:spcPct val="0"/>
                </a:spcAft>
              </a:pPr>
              <a:t>23</a:t>
            </a:fld>
            <a:endParaRPr kumimoji="0" lang="en-US" altLang="zh-CN" sz="1400">
              <a:solidFill>
                <a:srgbClr val="000000"/>
              </a:solidFill>
              <a:ea typeface="宋体" panose="02010600030101010101" pitchFamily="2" charset="-122"/>
            </a:endParaRPr>
          </a:p>
        </p:txBody>
      </p:sp>
      <p:sp>
        <p:nvSpPr>
          <p:cNvPr id="24580" name="Rectangle 2"/>
          <p:cNvSpPr>
            <a:spLocks noGrp="1" noChangeArrowheads="1"/>
          </p:cNvSpPr>
          <p:nvPr>
            <p:ph type="body" idx="1"/>
          </p:nvPr>
        </p:nvSpPr>
        <p:spPr>
          <a:xfrm>
            <a:off x="1774825" y="1268414"/>
            <a:ext cx="8421688" cy="4670425"/>
          </a:xfrm>
        </p:spPr>
        <p:txBody>
          <a:bodyPr/>
          <a:lstStyle/>
          <a:p>
            <a:pPr marL="571500" indent="-571500" algn="just" eaLnBrk="1" hangingPunct="1">
              <a:buSzTx/>
              <a:buFont typeface="Wingdings" panose="05000000000000000000" pitchFamily="2" charset="2"/>
              <a:buChar char="§"/>
            </a:pPr>
            <a:r>
              <a:rPr lang="zh-CN" altLang="en-US"/>
              <a:t>性质</a:t>
            </a:r>
            <a:r>
              <a:rPr lang="en-US" altLang="zh-CN"/>
              <a:t>3 </a:t>
            </a:r>
            <a:r>
              <a:rPr lang="zh-CN" altLang="en-US"/>
              <a:t>若              ，则</a:t>
            </a:r>
          </a:p>
          <a:p>
            <a:pPr marL="571500" indent="-571500" algn="just" eaLnBrk="1" hangingPunct="1">
              <a:buSzTx/>
              <a:buFont typeface="Wingdings" panose="05000000000000000000" pitchFamily="2" charset="2"/>
              <a:buChar char="§"/>
            </a:pPr>
            <a:endParaRPr lang="zh-CN" altLang="en-US"/>
          </a:p>
          <a:p>
            <a:pPr marL="571500" indent="-571500" algn="just" eaLnBrk="1" hangingPunct="1">
              <a:buSzTx/>
              <a:buFont typeface="Wingdings" panose="05000000000000000000" pitchFamily="2" charset="2"/>
              <a:buChar char="§"/>
            </a:pPr>
            <a:endParaRPr lang="zh-CN" altLang="en-US">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a:latin typeface="黑体" panose="02010609060101010101" pitchFamily="49" charset="-122"/>
            </a:endParaRPr>
          </a:p>
        </p:txBody>
      </p:sp>
      <p:sp>
        <p:nvSpPr>
          <p:cNvPr id="24581" name="Rectangle 3"/>
          <p:cNvSpPr>
            <a:spLocks noGrp="1" noChangeArrowheads="1"/>
          </p:cNvSpPr>
          <p:nvPr>
            <p:ph type="title"/>
          </p:nvPr>
        </p:nvSpPr>
        <p:spPr>
          <a:xfrm>
            <a:off x="2819401" y="152400"/>
            <a:ext cx="6386513" cy="882650"/>
          </a:xfrm>
          <a:noFill/>
        </p:spPr>
        <p:txBody>
          <a:bodyPr/>
          <a:lstStyle/>
          <a:p>
            <a:pPr eaLnBrk="1" hangingPunct="1"/>
            <a:r>
              <a:rPr lang="en-US" altLang="zh-CN"/>
              <a:t>2.2 </a:t>
            </a:r>
            <a:r>
              <a:rPr lang="zh-CN" altLang="en-US"/>
              <a:t>母函数的性质</a:t>
            </a:r>
          </a:p>
        </p:txBody>
      </p:sp>
      <p:sp>
        <p:nvSpPr>
          <p:cNvPr id="24582"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83"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84"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85"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86"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87"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88"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89"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90"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91"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92"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93"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94"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95"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96"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597" name="Rectangle 20"/>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4598" name="Object 19"/>
              <p:cNvSpPr txBox="1"/>
              <p:nvPr/>
            </p:nvSpPr>
            <p:spPr bwMode="auto">
              <a:xfrm>
                <a:off x="3776670" y="925516"/>
                <a:ext cx="1976437" cy="1250949"/>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𝑖</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𝑘</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𝑖</m:t>
                              </m:r>
                            </m:sub>
                          </m:sSub>
                        </m:e>
                      </m:nary>
                    </m:oMath>
                  </m:oMathPara>
                </a14:m>
                <a:endParaRPr kumimoji="1" lang="zh-CN" altLang="en-US" sz="2400" dirty="0">
                  <a:solidFill>
                    <a:srgbClr val="000000"/>
                  </a:solidFill>
                  <a:latin typeface="Tahoma" panose="020B0604030504040204" pitchFamily="34" charset="0"/>
                </a:endParaRPr>
              </a:p>
            </p:txBody>
          </p:sp>
        </mc:Choice>
        <mc:Fallback>
          <p:sp>
            <p:nvSpPr>
              <p:cNvPr id="24598" name="Object 19"/>
              <p:cNvSpPr txBox="1">
                <a:spLocks noRot="1" noChangeAspect="1" noMove="1" noResize="1" noEditPoints="1" noAdjustHandles="1" noChangeArrowheads="1" noChangeShapeType="1" noTextEdit="1"/>
              </p:cNvSpPr>
              <p:nvPr/>
            </p:nvSpPr>
            <p:spPr bwMode="auto">
              <a:xfrm>
                <a:off x="3776670" y="925516"/>
                <a:ext cx="1976437" cy="1250949"/>
              </a:xfrm>
              <a:prstGeom prst="rect">
                <a:avLst/>
              </a:prstGeom>
              <a:blipFill>
                <a:blip r:embed="rId2"/>
                <a:stretch>
                  <a:fillRect/>
                </a:stretch>
              </a:blipFill>
              <a:ln>
                <a:noFill/>
              </a:ln>
            </p:spPr>
            <p:txBody>
              <a:bodyPr/>
              <a:lstStyle/>
              <a:p>
                <a:r>
                  <a:rPr lang="zh-CN" altLang="en-US">
                    <a:noFill/>
                  </a:rPr>
                  <a:t> </a:t>
                </a:r>
              </a:p>
            </p:txBody>
          </p:sp>
        </mc:Fallback>
      </mc:AlternateContent>
      <p:sp>
        <p:nvSpPr>
          <p:cNvPr id="24599" name="Rectangle 22"/>
          <p:cNvSpPr>
            <a:spLocks noChangeArrowheads="1"/>
          </p:cNvSpPr>
          <p:nvPr/>
        </p:nvSpPr>
        <p:spPr bwMode="auto">
          <a:xfrm>
            <a:off x="1524001" y="30076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4600" name="Object 21"/>
              <p:cNvSpPr txBox="1"/>
              <p:nvPr/>
            </p:nvSpPr>
            <p:spPr bwMode="auto">
              <a:xfrm>
                <a:off x="6167438" y="1125538"/>
                <a:ext cx="2448842" cy="106997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𝐵</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oMath>
                  </m:oMathPara>
                </a14:m>
                <a:endParaRPr kumimoji="1" lang="zh-CN" altLang="en-US" sz="2400" dirty="0">
                  <a:solidFill>
                    <a:srgbClr val="000000"/>
                  </a:solidFill>
                  <a:latin typeface="Tahoma" panose="020B0604030504040204" pitchFamily="34" charset="0"/>
                </a:endParaRPr>
              </a:p>
            </p:txBody>
          </p:sp>
        </mc:Choice>
        <mc:Fallback>
          <p:sp>
            <p:nvSpPr>
              <p:cNvPr id="24600" name="Object 21"/>
              <p:cNvSpPr txBox="1">
                <a:spLocks noRot="1" noChangeAspect="1" noMove="1" noResize="1" noEditPoints="1" noAdjustHandles="1" noChangeArrowheads="1" noChangeShapeType="1" noTextEdit="1"/>
              </p:cNvSpPr>
              <p:nvPr/>
            </p:nvSpPr>
            <p:spPr bwMode="auto">
              <a:xfrm>
                <a:off x="6167438" y="1125538"/>
                <a:ext cx="2448842" cy="1069976"/>
              </a:xfrm>
              <a:prstGeom prst="rect">
                <a:avLst/>
              </a:prstGeom>
              <a:blipFill>
                <a:blip r:embed="rId3"/>
                <a:stretch>
                  <a:fillRect/>
                </a:stretch>
              </a:blipFill>
              <a:ln>
                <a:noFill/>
              </a:ln>
            </p:spPr>
            <p:txBody>
              <a:bodyPr/>
              <a:lstStyle/>
              <a:p>
                <a:r>
                  <a:rPr lang="zh-CN" altLang="en-US">
                    <a:noFill/>
                  </a:rPr>
                  <a:t> </a:t>
                </a:r>
              </a:p>
            </p:txBody>
          </p:sp>
        </mc:Fallback>
      </mc:AlternateContent>
      <p:sp>
        <p:nvSpPr>
          <p:cNvPr id="24601" name="Rectangle 24"/>
          <p:cNvSpPr>
            <a:spLocks noChangeArrowheads="1"/>
          </p:cNvSpPr>
          <p:nvPr/>
        </p:nvSpPr>
        <p:spPr bwMode="auto">
          <a:xfrm>
            <a:off x="1524001" y="22885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4602" name="Rectangle 26"/>
          <p:cNvSpPr>
            <a:spLocks noChangeArrowheads="1"/>
          </p:cNvSpPr>
          <p:nvPr/>
        </p:nvSpPr>
        <p:spPr bwMode="auto">
          <a:xfrm>
            <a:off x="1524001" y="-178444"/>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54041" name="Object 25"/>
              <p:cNvSpPr txBox="1"/>
              <p:nvPr/>
            </p:nvSpPr>
            <p:spPr bwMode="auto">
              <a:xfrm>
                <a:off x="2893992" y="5320114"/>
                <a:ext cx="7208838" cy="110961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d>
                        <m:dPr>
                          <m:ctrlPr>
                            <a:rPr kumimoji="1" lang="zh-CN" altLang="en-US" sz="2400" i="1">
                              <a:solidFill>
                                <a:srgbClr val="000000"/>
                              </a:solidFill>
                              <a:latin typeface="Cambria Math" panose="02040503050406030204" pitchFamily="18" charset="0"/>
                            </a:rPr>
                          </m:ctrlPr>
                        </m:dPr>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2</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r>
                            <a:rPr kumimoji="1" lang="zh-CN" altLang="en-US" sz="2400" i="1">
                              <a:solidFill>
                                <a:srgbClr val="000000"/>
                              </a:solidFill>
                              <a:latin typeface="Cambria Math" panose="02040503050406030204" pitchFamily="18" charset="0"/>
                            </a:rPr>
                            <m:t>+⋯</m:t>
                          </m:r>
                        </m:e>
                      </m:d>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oMath>
                  </m:oMathPara>
                </a14:m>
                <a:endParaRPr kumimoji="1" lang="zh-CN" altLang="en-US" sz="2400" dirty="0">
                  <a:solidFill>
                    <a:srgbClr val="000000"/>
                  </a:solidFill>
                  <a:latin typeface="Tahoma" panose="020B0604030504040204" pitchFamily="34" charset="0"/>
                </a:endParaRPr>
              </a:p>
            </p:txBody>
          </p:sp>
        </mc:Choice>
        <mc:Fallback>
          <p:sp>
            <p:nvSpPr>
              <p:cNvPr id="10454041" name="Object 25"/>
              <p:cNvSpPr txBox="1">
                <a:spLocks noRot="1" noChangeAspect="1" noMove="1" noResize="1" noEditPoints="1" noAdjustHandles="1" noChangeArrowheads="1" noChangeShapeType="1" noTextEdit="1"/>
              </p:cNvSpPr>
              <p:nvPr/>
            </p:nvSpPr>
            <p:spPr bwMode="auto">
              <a:xfrm>
                <a:off x="2893992" y="5320114"/>
                <a:ext cx="7208838" cy="1109611"/>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4044" name="Object 28"/>
              <p:cNvSpPr txBox="1"/>
              <p:nvPr/>
            </p:nvSpPr>
            <p:spPr bwMode="auto">
              <a:xfrm>
                <a:off x="2920737" y="3114675"/>
                <a:ext cx="6292676" cy="915634"/>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oMath>
                    <m:oMath xmlns:m="http://schemas.openxmlformats.org/officeDocument/2006/math">
                      <m:r>
                        <m:rPr>
                          <m:nor/>
                        </m:rP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54044" name="Object 28"/>
              <p:cNvSpPr txBox="1">
                <a:spLocks noRot="1" noChangeAspect="1" noMove="1" noResize="1" noEditPoints="1" noAdjustHandles="1" noChangeArrowheads="1" noChangeShapeType="1" noTextEdit="1"/>
              </p:cNvSpPr>
              <p:nvPr/>
            </p:nvSpPr>
            <p:spPr bwMode="auto">
              <a:xfrm>
                <a:off x="2920737" y="3114675"/>
                <a:ext cx="6292676" cy="915634"/>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4045" name="Object 29"/>
              <p:cNvSpPr txBox="1"/>
              <p:nvPr/>
            </p:nvSpPr>
            <p:spPr bwMode="auto">
              <a:xfrm>
                <a:off x="2277157" y="2028473"/>
                <a:ext cx="3600326" cy="112871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𝐵</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oMath>
                  </m:oMathPara>
                </a14:m>
                <a:endParaRPr kumimoji="1" lang="zh-CN" altLang="en-US" sz="2400" dirty="0">
                  <a:solidFill>
                    <a:srgbClr val="000000"/>
                  </a:solidFill>
                  <a:latin typeface="Tahoma" panose="020B0604030504040204" pitchFamily="34" charset="0"/>
                </a:endParaRPr>
              </a:p>
            </p:txBody>
          </p:sp>
        </mc:Choice>
        <mc:Fallback>
          <p:sp>
            <p:nvSpPr>
              <p:cNvPr id="10454045" name="Object 29"/>
              <p:cNvSpPr txBox="1">
                <a:spLocks noRot="1" noChangeAspect="1" noMove="1" noResize="1" noEditPoints="1" noAdjustHandles="1" noChangeArrowheads="1" noChangeShapeType="1" noTextEdit="1"/>
              </p:cNvSpPr>
              <p:nvPr/>
            </p:nvSpPr>
            <p:spPr bwMode="auto">
              <a:xfrm>
                <a:off x="2277157" y="2028473"/>
                <a:ext cx="3600326" cy="1128713"/>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4048" name="Object 32"/>
              <p:cNvSpPr txBox="1"/>
              <p:nvPr/>
            </p:nvSpPr>
            <p:spPr bwMode="auto">
              <a:xfrm>
                <a:off x="2903882" y="4168774"/>
                <a:ext cx="7080550" cy="116046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𝑥</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54048" name="Object 32"/>
              <p:cNvSpPr txBox="1">
                <a:spLocks noRot="1" noChangeAspect="1" noMove="1" noResize="1" noEditPoints="1" noAdjustHandles="1" noChangeArrowheads="1" noChangeShapeType="1" noTextEdit="1"/>
              </p:cNvSpPr>
              <p:nvPr/>
            </p:nvSpPr>
            <p:spPr bwMode="auto">
              <a:xfrm>
                <a:off x="2903882" y="4168774"/>
                <a:ext cx="7080550" cy="1160461"/>
              </a:xfrm>
              <a:prstGeom prst="rect">
                <a:avLst/>
              </a:prstGeom>
              <a:blipFill>
                <a:blip r:embed="rId7"/>
                <a:stretch>
                  <a:fillRect/>
                </a:stretch>
              </a:blipFill>
              <a:ln>
                <a:noFill/>
              </a:ln>
            </p:spPr>
            <p:txBody>
              <a:bodyPr/>
              <a:lstStyle/>
              <a:p>
                <a:r>
                  <a:rPr lang="zh-CN" altLang="en-US">
                    <a:noFill/>
                  </a:rPr>
                  <a:t> </a:t>
                </a:r>
              </a:p>
            </p:txBody>
          </p:sp>
        </mc:Fallback>
      </mc:AlternateContent>
      <p:sp>
        <p:nvSpPr>
          <p:cNvPr id="43" name="文本框 42">
            <a:extLst>
              <a:ext uri="{FF2B5EF4-FFF2-40B4-BE49-F238E27FC236}">
                <a16:creationId xmlns:a16="http://schemas.microsoft.com/office/drawing/2014/main" id="{7DB727B1-389B-4C85-B170-D78F0A7D31E3}"/>
              </a:ext>
            </a:extLst>
          </p:cNvPr>
          <p:cNvSpPr txBox="1"/>
          <p:nvPr/>
        </p:nvSpPr>
        <p:spPr>
          <a:xfrm>
            <a:off x="8355260" y="1200122"/>
            <a:ext cx="2264816" cy="461665"/>
          </a:xfrm>
          <a:prstGeom prst="rect">
            <a:avLst/>
          </a:prstGeom>
          <a:noFill/>
        </p:spPr>
        <p:txBody>
          <a:bodyPr wrap="square" rtlCol="0">
            <a:spAutoFit/>
          </a:bodyPr>
          <a:lstStyle/>
          <a:p>
            <a:pPr eaLnBrk="0" fontAlgn="base" hangingPunct="0">
              <a:spcBef>
                <a:spcPct val="0"/>
              </a:spcBef>
              <a:spcAft>
                <a:spcPct val="0"/>
              </a:spcAft>
            </a:pPr>
            <a:r>
              <a:rPr kumimoji="1" lang="en-US" altLang="zh-CN" sz="2400" dirty="0">
                <a:solidFill>
                  <a:srgbClr val="00B050"/>
                </a:solidFill>
                <a:latin typeface="Tahoma" panose="020B0604030504040204" pitchFamily="34" charset="0"/>
                <a:ea typeface="Dotum" pitchFamily="34" charset="-127"/>
              </a:rPr>
              <a:t>---</a:t>
            </a:r>
            <a:r>
              <a:rPr kumimoji="1" lang="zh-CN" altLang="en-US" sz="2400" dirty="0">
                <a:solidFill>
                  <a:srgbClr val="00B050"/>
                </a:solidFill>
                <a:latin typeface="Tahoma" panose="020B0604030504040204" pitchFamily="34" charset="0"/>
              </a:rPr>
              <a:t>组合含义？</a:t>
            </a:r>
          </a:p>
        </p:txBody>
      </p:sp>
    </p:spTree>
    <p:extLst>
      <p:ext uri="{BB962C8B-B14F-4D97-AF65-F5344CB8AC3E}">
        <p14:creationId xmlns:p14="http://schemas.microsoft.com/office/powerpoint/2010/main" val="4228484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7B43D3FF-2356-42E7-A055-B2E80759CCE4}"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25603"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402066ED-A087-42D8-9763-4F22CF773647}" type="slidenum">
              <a:rPr kumimoji="0" lang="en-US" altLang="zh-CN" sz="1400">
                <a:solidFill>
                  <a:srgbClr val="000000"/>
                </a:solidFill>
                <a:ea typeface="宋体" panose="02010600030101010101" pitchFamily="2" charset="-122"/>
              </a:rPr>
              <a:pPr fontAlgn="base">
                <a:spcBef>
                  <a:spcPct val="0"/>
                </a:spcBef>
                <a:spcAft>
                  <a:spcPct val="0"/>
                </a:spcAft>
              </a:pPr>
              <a:t>24</a:t>
            </a:fld>
            <a:endParaRPr kumimoji="0" lang="en-US" altLang="zh-CN" sz="1400">
              <a:solidFill>
                <a:srgbClr val="000000"/>
              </a:solidFill>
              <a:ea typeface="宋体" panose="02010600030101010101" pitchFamily="2" charset="-122"/>
            </a:endParaRPr>
          </a:p>
        </p:txBody>
      </p:sp>
      <p:sp>
        <p:nvSpPr>
          <p:cNvPr id="25604"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a:t>性质</a:t>
            </a:r>
            <a:r>
              <a:rPr lang="en-US" altLang="zh-CN"/>
              <a:t>4 </a:t>
            </a:r>
            <a:r>
              <a:rPr lang="zh-CN" altLang="en-US"/>
              <a:t>若          收敛，              ，则</a:t>
            </a:r>
            <a:endParaRPr lang="zh-CN" altLang="en-US">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a:latin typeface="黑体" panose="02010609060101010101" pitchFamily="49" charset="-122"/>
            </a:endParaRPr>
          </a:p>
        </p:txBody>
      </p:sp>
      <p:sp>
        <p:nvSpPr>
          <p:cNvPr id="25605" name="Rectangle 3"/>
          <p:cNvSpPr>
            <a:spLocks noGrp="1" noChangeArrowheads="1"/>
          </p:cNvSpPr>
          <p:nvPr>
            <p:ph type="title"/>
          </p:nvPr>
        </p:nvSpPr>
        <p:spPr>
          <a:xfrm>
            <a:off x="2819401" y="152400"/>
            <a:ext cx="6386513" cy="882650"/>
          </a:xfrm>
          <a:noFill/>
        </p:spPr>
        <p:txBody>
          <a:bodyPr/>
          <a:lstStyle/>
          <a:p>
            <a:pPr eaLnBrk="1" hangingPunct="1"/>
            <a:r>
              <a:rPr lang="en-US" altLang="zh-CN"/>
              <a:t>2.2 </a:t>
            </a:r>
            <a:r>
              <a:rPr lang="zh-CN" altLang="en-US"/>
              <a:t>母函数的性质</a:t>
            </a:r>
          </a:p>
        </p:txBody>
      </p:sp>
      <p:sp>
        <p:nvSpPr>
          <p:cNvPr id="25606"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07"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08"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09"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10"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11"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12"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13"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14"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15"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16"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17"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18"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19"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20"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5621" name="Rectangle 20"/>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5622" name="Object 19"/>
              <p:cNvSpPr txBox="1"/>
              <p:nvPr/>
            </p:nvSpPr>
            <p:spPr bwMode="auto">
              <a:xfrm>
                <a:off x="3868884" y="1183433"/>
                <a:ext cx="1512168" cy="118990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e>
                      </m:nary>
                    </m:oMath>
                  </m:oMathPara>
                </a14:m>
                <a:endParaRPr kumimoji="1" lang="zh-CN" altLang="en-US" sz="2400" dirty="0">
                  <a:solidFill>
                    <a:srgbClr val="000000"/>
                  </a:solidFill>
                  <a:latin typeface="Tahoma" panose="020B0604030504040204" pitchFamily="34" charset="0"/>
                </a:endParaRPr>
              </a:p>
            </p:txBody>
          </p:sp>
        </mc:Choice>
        <mc:Fallback>
          <p:sp>
            <p:nvSpPr>
              <p:cNvPr id="25622" name="Object 19"/>
              <p:cNvSpPr txBox="1">
                <a:spLocks noRot="1" noChangeAspect="1" noMove="1" noResize="1" noEditPoints="1" noAdjustHandles="1" noChangeArrowheads="1" noChangeShapeType="1" noTextEdit="1"/>
              </p:cNvSpPr>
              <p:nvPr/>
            </p:nvSpPr>
            <p:spPr bwMode="auto">
              <a:xfrm>
                <a:off x="3868884" y="1183433"/>
                <a:ext cx="1512168" cy="1189903"/>
              </a:xfrm>
              <a:prstGeom prst="rect">
                <a:avLst/>
              </a:prstGeom>
              <a:blipFill>
                <a:blip r:embed="rId2"/>
                <a:stretch>
                  <a:fillRect/>
                </a:stretch>
              </a:blipFill>
              <a:ln>
                <a:noFill/>
              </a:ln>
            </p:spPr>
            <p:txBody>
              <a:bodyPr/>
              <a:lstStyle/>
              <a:p>
                <a:r>
                  <a:rPr lang="zh-CN" altLang="en-US">
                    <a:noFill/>
                  </a:rPr>
                  <a:t> </a:t>
                </a:r>
              </a:p>
            </p:txBody>
          </p:sp>
        </mc:Fallback>
      </mc:AlternateContent>
      <p:sp>
        <p:nvSpPr>
          <p:cNvPr id="25623" name="Rectangle 22"/>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5624" name="Object 21"/>
              <p:cNvSpPr txBox="1"/>
              <p:nvPr/>
            </p:nvSpPr>
            <p:spPr bwMode="auto">
              <a:xfrm>
                <a:off x="5867401" y="1146226"/>
                <a:ext cx="2029669" cy="111315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𝑖</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𝑘</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𝑖</m:t>
                              </m:r>
                            </m:sub>
                          </m:sSub>
                        </m:e>
                      </m:nary>
                    </m:oMath>
                  </m:oMathPara>
                </a14:m>
                <a:endParaRPr kumimoji="1" lang="zh-CN" altLang="en-US" sz="2400" dirty="0">
                  <a:solidFill>
                    <a:srgbClr val="000000"/>
                  </a:solidFill>
                  <a:latin typeface="Tahoma" panose="020B0604030504040204" pitchFamily="34" charset="0"/>
                </a:endParaRPr>
              </a:p>
            </p:txBody>
          </p:sp>
        </mc:Choice>
        <mc:Fallback>
          <p:sp>
            <p:nvSpPr>
              <p:cNvPr id="25624" name="Object 21"/>
              <p:cNvSpPr txBox="1">
                <a:spLocks noRot="1" noChangeAspect="1" noMove="1" noResize="1" noEditPoints="1" noAdjustHandles="1" noChangeArrowheads="1" noChangeShapeType="1" noTextEdit="1"/>
              </p:cNvSpPr>
              <p:nvPr/>
            </p:nvSpPr>
            <p:spPr bwMode="auto">
              <a:xfrm>
                <a:off x="5867401" y="1146226"/>
                <a:ext cx="2029669" cy="1113155"/>
              </a:xfrm>
              <a:prstGeom prst="rect">
                <a:avLst/>
              </a:prstGeom>
              <a:blipFill>
                <a:blip r:embed="rId3"/>
                <a:stretch>
                  <a:fillRect/>
                </a:stretch>
              </a:blipFill>
              <a:ln>
                <a:noFill/>
              </a:ln>
            </p:spPr>
            <p:txBody>
              <a:bodyPr/>
              <a:lstStyle/>
              <a:p>
                <a:r>
                  <a:rPr lang="zh-CN" altLang="en-US">
                    <a:noFill/>
                  </a:rPr>
                  <a:t> </a:t>
                </a:r>
              </a:p>
            </p:txBody>
          </p:sp>
        </mc:Fallback>
      </mc:AlternateContent>
      <p:sp>
        <p:nvSpPr>
          <p:cNvPr id="25625" name="Rectangle 24"/>
          <p:cNvSpPr>
            <a:spLocks noChangeArrowheads="1"/>
          </p:cNvSpPr>
          <p:nvPr/>
        </p:nvSpPr>
        <p:spPr bwMode="auto">
          <a:xfrm>
            <a:off x="1524001" y="30076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5626" name="Object 23"/>
              <p:cNvSpPr txBox="1"/>
              <p:nvPr/>
            </p:nvSpPr>
            <p:spPr bwMode="auto">
              <a:xfrm>
                <a:off x="3589588" y="2726104"/>
                <a:ext cx="3658541" cy="982662"/>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𝐵</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𝑥𝐴</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oMath>
                  </m:oMathPara>
                </a14:m>
                <a:endParaRPr kumimoji="1" lang="zh-CN" altLang="en-US" sz="2400" dirty="0">
                  <a:solidFill>
                    <a:srgbClr val="000000"/>
                  </a:solidFill>
                  <a:latin typeface="Tahoma" panose="020B0604030504040204" pitchFamily="34" charset="0"/>
                </a:endParaRPr>
              </a:p>
            </p:txBody>
          </p:sp>
        </mc:Choice>
        <mc:Fallback>
          <p:sp>
            <p:nvSpPr>
              <p:cNvPr id="25626" name="Object 23"/>
              <p:cNvSpPr txBox="1">
                <a:spLocks noRot="1" noChangeAspect="1" noMove="1" noResize="1" noEditPoints="1" noAdjustHandles="1" noChangeArrowheads="1" noChangeShapeType="1" noTextEdit="1"/>
              </p:cNvSpPr>
              <p:nvPr/>
            </p:nvSpPr>
            <p:spPr bwMode="auto">
              <a:xfrm>
                <a:off x="3589588" y="2726104"/>
                <a:ext cx="3658541" cy="982662"/>
              </a:xfrm>
              <a:prstGeom prst="rect">
                <a:avLst/>
              </a:prstGeom>
              <a:blipFill>
                <a:blip r:embed="rId4"/>
                <a:stretch>
                  <a:fillRect/>
                </a:stretch>
              </a:blipFill>
              <a:ln>
                <a:noFill/>
              </a:ln>
            </p:spPr>
            <p:txBody>
              <a:bodyPr/>
              <a:lstStyle/>
              <a:p>
                <a:r>
                  <a:rPr lang="zh-CN" altLang="en-US">
                    <a:noFill/>
                  </a:rPr>
                  <a:t> </a:t>
                </a:r>
              </a:p>
            </p:txBody>
          </p:sp>
        </mc:Fallback>
      </mc:AlternateContent>
      <p:sp>
        <p:nvSpPr>
          <p:cNvPr id="25627" name="Rectangle 26"/>
          <p:cNvSpPr>
            <a:spLocks noChangeArrowheads="1"/>
          </p:cNvSpPr>
          <p:nvPr/>
        </p:nvSpPr>
        <p:spPr bwMode="auto">
          <a:xfrm>
            <a:off x="1524001" y="-178444"/>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3277765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日期占位符 5"/>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B7F5D85E-6BF7-4AB3-BBF2-A94A1C57AF21}"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26627" name="灯片编号占位符 7"/>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2CF43457-9A37-435E-B1E6-B4F6F26CE554}" type="slidenum">
              <a:rPr kumimoji="0" lang="en-US" altLang="zh-CN" sz="1400">
                <a:solidFill>
                  <a:srgbClr val="000000"/>
                </a:solidFill>
                <a:ea typeface="宋体" panose="02010600030101010101" pitchFamily="2" charset="-122"/>
              </a:rPr>
              <a:pPr fontAlgn="base">
                <a:spcBef>
                  <a:spcPct val="0"/>
                </a:spcBef>
                <a:spcAft>
                  <a:spcPct val="0"/>
                </a:spcAft>
              </a:pPr>
              <a:t>25</a:t>
            </a:fld>
            <a:endParaRPr kumimoji="0" lang="en-US" altLang="zh-CN" sz="1400">
              <a:solidFill>
                <a:srgbClr val="000000"/>
              </a:solidFill>
              <a:ea typeface="宋体" panose="02010600030101010101" pitchFamily="2" charset="-122"/>
            </a:endParaRPr>
          </a:p>
        </p:txBody>
      </p:sp>
      <p:sp>
        <p:nvSpPr>
          <p:cNvPr id="26628" name="Rectangle 3"/>
          <p:cNvSpPr>
            <a:spLocks noGrp="1" noChangeArrowheads="1"/>
          </p:cNvSpPr>
          <p:nvPr>
            <p:ph type="title"/>
          </p:nvPr>
        </p:nvSpPr>
        <p:spPr>
          <a:noFill/>
        </p:spPr>
        <p:txBody>
          <a:bodyPr/>
          <a:lstStyle/>
          <a:p>
            <a:pPr eaLnBrk="1" hangingPunct="1"/>
            <a:r>
              <a:rPr lang="en-US" altLang="zh-CN"/>
              <a:t>2.2 </a:t>
            </a:r>
            <a:r>
              <a:rPr lang="zh-CN" altLang="en-US"/>
              <a:t>母函数的性质</a:t>
            </a:r>
          </a:p>
        </p:txBody>
      </p:sp>
      <p:sp>
        <p:nvSpPr>
          <p:cNvPr id="26629" name="Rectangle 2"/>
          <p:cNvSpPr>
            <a:spLocks noGrp="1" noChangeArrowheads="1"/>
          </p:cNvSpPr>
          <p:nvPr>
            <p:ph type="body" sz="half" idx="1"/>
          </p:nvPr>
        </p:nvSpPr>
        <p:spPr/>
        <p:txBody>
          <a:bodyPr/>
          <a:lstStyle/>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p:txBody>
      </p:sp>
      <mc:AlternateContent xmlns:mc="http://schemas.openxmlformats.org/markup-compatibility/2006">
        <mc:Choice xmlns:a14="http://schemas.microsoft.com/office/drawing/2010/main" Requires="a14">
          <p:sp>
            <p:nvSpPr>
              <p:cNvPr id="10461203" name="Object 19"/>
              <p:cNvSpPr txBox="1">
                <a:spLocks noGrp="1"/>
              </p:cNvSpPr>
              <p:nvPr>
                <p:ph sz="quarter" idx="2"/>
              </p:nvPr>
            </p:nvSpPr>
            <p:spPr bwMode="auto">
              <a:xfrm>
                <a:off x="3065891" y="4491097"/>
                <a:ext cx="7272808" cy="1838265"/>
              </a:xfrm>
              <a:prstGeom prst="rect">
                <a:avLst/>
              </a:prstGeom>
              <a:noFill/>
              <a:ln>
                <a:noFill/>
              </a:ln>
              <a:effectLst/>
            </p:spPr>
            <p:txBody>
              <a:bodyPr>
                <a:normAutofit fontScale="85000" lnSpcReduction="100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1</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𝑘</m:t>
                              </m:r>
                            </m:sup>
                          </m:sSup>
                          <m:r>
                            <a:rPr lang="zh-CN" altLang="en-US" i="1">
                              <a:solidFill>
                                <a:srgbClr val="000000"/>
                              </a:solidFill>
                              <a:latin typeface="Cambria Math" panose="02040503050406030204" pitchFamily="18" charset="0"/>
                            </a:rPr>
                            <m:t>−⋯</m:t>
                          </m:r>
                        </m:e>
                      </m:d>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e>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𝑘</m:t>
                              </m:r>
                            </m:sup>
                          </m:sSup>
                        </m:e>
                      </m:nary>
                    </m:oMath>
                    <m:oMath xmlns:m="http://schemas.openxmlformats.org/officeDocument/2006/math">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𝑥𝐴</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e>
                          </m:d>
                        </m:num>
                        <m:den>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𝑥</m:t>
                          </m:r>
                        </m:den>
                      </m:f>
                    </m:oMath>
                  </m:oMathPara>
                </a14:m>
                <a:endParaRPr lang="zh-CN" altLang="en-US" dirty="0"/>
              </a:p>
            </p:txBody>
          </p:sp>
        </mc:Choice>
        <mc:Fallback>
          <p:sp>
            <p:nvSpPr>
              <p:cNvPr id="10461203" name="Object 19"/>
              <p:cNvSpPr txBox="1">
                <a:spLocks noGrp="1" noRot="1" noChangeAspect="1" noMove="1" noResize="1" noEditPoints="1" noAdjustHandles="1" noChangeArrowheads="1" noChangeShapeType="1" noTextEdit="1"/>
              </p:cNvSpPr>
              <p:nvPr>
                <p:ph sz="quarter" idx="2"/>
              </p:nvPr>
            </p:nvSpPr>
            <p:spPr bwMode="auto">
              <a:xfrm>
                <a:off x="3065891" y="4491097"/>
                <a:ext cx="7272808" cy="1838265"/>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26631"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32"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33"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34"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35"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36"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37"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38"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39"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40"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41"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42"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43"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44"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45"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6646" name="Object 24"/>
              <p:cNvSpPr txBox="1">
                <a:spLocks noGrp="1"/>
              </p:cNvSpPr>
              <p:nvPr>
                <p:ph sz="quarter" idx="3"/>
              </p:nvPr>
            </p:nvSpPr>
            <p:spPr bwMode="auto">
              <a:xfrm>
                <a:off x="2351585" y="1108224"/>
                <a:ext cx="3455987" cy="1224482"/>
              </a:xfrm>
              <a:prstGeom prst="rect">
                <a:avLst/>
              </a:prstGeom>
              <a:noFill/>
              <a:ln>
                <a:noFill/>
              </a:ln>
              <a:effectLst/>
            </p:spPr>
            <p:txBody>
              <a:bodyPr>
                <a:normAutofit fontScale="925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𝐵</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1">
                                  <a:solidFill>
                                    <a:srgbClr val="000000"/>
                                  </a:solidFill>
                                  <a:latin typeface="Cambria Math" panose="02040503050406030204" pitchFamily="18" charset="0"/>
                                </a:rPr>
                                <m:t>𝑘</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𝑘</m:t>
                              </m:r>
                            </m:sup>
                          </m:sSup>
                        </m:e>
                      </m:nary>
                    </m:oMath>
                  </m:oMathPara>
                </a14:m>
                <a:endParaRPr lang="zh-CN" altLang="en-US" dirty="0"/>
              </a:p>
            </p:txBody>
          </p:sp>
        </mc:Choice>
        <mc:Fallback>
          <p:sp>
            <p:nvSpPr>
              <p:cNvPr id="26646" name="Object 24"/>
              <p:cNvSpPr txBox="1">
                <a:spLocks noGrp="1" noRot="1" noChangeAspect="1" noMove="1" noResize="1" noEditPoints="1" noAdjustHandles="1" noChangeArrowheads="1" noChangeShapeType="1" noTextEdit="1"/>
              </p:cNvSpPr>
              <p:nvPr>
                <p:ph sz="quarter" idx="3"/>
              </p:nvPr>
            </p:nvSpPr>
            <p:spPr bwMode="auto">
              <a:xfrm>
                <a:off x="2351585" y="1108224"/>
                <a:ext cx="3455987" cy="1224482"/>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61210" name="Object 26"/>
              <p:cNvSpPr txBox="1"/>
              <p:nvPr/>
            </p:nvSpPr>
            <p:spPr bwMode="auto">
              <a:xfrm>
                <a:off x="3088706" y="2276476"/>
                <a:ext cx="6391670" cy="919164"/>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(1)−</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(1)−</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oMath>
                    <m:oMath xmlns:m="http://schemas.openxmlformats.org/officeDocument/2006/math">
                      <m:r>
                        <m:rPr>
                          <m:nor/>
                        </m:rP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(1)−</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61210" name="Object 26"/>
              <p:cNvSpPr txBox="1">
                <a:spLocks noRot="1" noChangeAspect="1" noMove="1" noResize="1" noEditPoints="1" noAdjustHandles="1" noChangeArrowheads="1" noChangeShapeType="1" noTextEdit="1"/>
              </p:cNvSpPr>
              <p:nvPr/>
            </p:nvSpPr>
            <p:spPr bwMode="auto">
              <a:xfrm>
                <a:off x="3088706" y="2276476"/>
                <a:ext cx="6391670" cy="919164"/>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61211" name="Object 27"/>
              <p:cNvSpPr txBox="1"/>
              <p:nvPr/>
            </p:nvSpPr>
            <p:spPr bwMode="auto">
              <a:xfrm>
                <a:off x="3042209" y="3186114"/>
                <a:ext cx="7272808" cy="136167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(1)</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𝑥</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61211" name="Object 27"/>
              <p:cNvSpPr txBox="1">
                <a:spLocks noRot="1" noChangeAspect="1" noMove="1" noResize="1" noEditPoints="1" noAdjustHandles="1" noChangeArrowheads="1" noChangeShapeType="1" noTextEdit="1"/>
              </p:cNvSpPr>
              <p:nvPr/>
            </p:nvSpPr>
            <p:spPr bwMode="auto">
              <a:xfrm>
                <a:off x="3042209" y="3186114"/>
                <a:ext cx="7272808" cy="1361677"/>
              </a:xfrm>
              <a:prstGeom prst="rect">
                <a:avLst/>
              </a:prstGeom>
              <a:blipFill>
                <a:blip r:embed="rId5"/>
                <a:stretch>
                  <a:fillRect/>
                </a:stretch>
              </a:blipFill>
              <a:ln>
                <a:noFill/>
              </a:ln>
            </p:spPr>
            <p:txBody>
              <a:bodyPr/>
              <a:lstStyle/>
              <a:p>
                <a:r>
                  <a:rPr lang="zh-CN" altLang="en-US">
                    <a:noFill/>
                  </a:rPr>
                  <a:t> </a:t>
                </a:r>
              </a:p>
            </p:txBody>
          </p:sp>
        </mc:Fallback>
      </mc:AlternateContent>
      <p:sp>
        <p:nvSpPr>
          <p:cNvPr id="26649" name="Rectangle 36"/>
          <p:cNvSpPr>
            <a:spLocks noChangeArrowheads="1"/>
          </p:cNvSpPr>
          <p:nvPr/>
        </p:nvSpPr>
        <p:spPr bwMode="auto">
          <a:xfrm>
            <a:off x="1524001" y="17932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50" name="Rectangle 44"/>
          <p:cNvSpPr>
            <a:spLocks noChangeArrowheads="1"/>
          </p:cNvSpPr>
          <p:nvPr/>
        </p:nvSpPr>
        <p:spPr bwMode="auto">
          <a:xfrm>
            <a:off x="1524001" y="-178444"/>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6651" name="Rectangle 51"/>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2091292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90151030-0738-4669-8866-7401010246EF}"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27651"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5608E2FF-4E53-41C3-B675-B28C02ECB996}" type="slidenum">
              <a:rPr kumimoji="0" lang="en-US" altLang="zh-CN" sz="1400">
                <a:solidFill>
                  <a:srgbClr val="000000"/>
                </a:solidFill>
                <a:ea typeface="宋体" panose="02010600030101010101" pitchFamily="2" charset="-122"/>
              </a:rPr>
              <a:pPr fontAlgn="base">
                <a:spcBef>
                  <a:spcPct val="0"/>
                </a:spcBef>
                <a:spcAft>
                  <a:spcPct val="0"/>
                </a:spcAft>
              </a:pPr>
              <a:t>26</a:t>
            </a:fld>
            <a:endParaRPr kumimoji="0" lang="en-US" altLang="zh-CN" sz="1400">
              <a:solidFill>
                <a:srgbClr val="000000"/>
              </a:solidFill>
              <a:ea typeface="宋体" panose="02010600030101010101" pitchFamily="2" charset="-122"/>
            </a:endParaRPr>
          </a:p>
        </p:txBody>
      </p:sp>
      <p:sp>
        <p:nvSpPr>
          <p:cNvPr id="27652"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dirty="0"/>
              <a:t>性质</a:t>
            </a:r>
            <a:r>
              <a:rPr lang="en-US" altLang="zh-CN" dirty="0"/>
              <a:t>5 </a:t>
            </a:r>
            <a:r>
              <a:rPr lang="zh-CN" altLang="en-US" dirty="0"/>
              <a:t>若              ，则                        。</a:t>
            </a: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r>
              <a:rPr lang="zh-CN" altLang="en-US" dirty="0"/>
              <a:t>证 </a:t>
            </a:r>
          </a:p>
        </p:txBody>
      </p:sp>
      <p:sp>
        <p:nvSpPr>
          <p:cNvPr id="27653" name="Rectangle 3"/>
          <p:cNvSpPr>
            <a:spLocks noGrp="1" noChangeArrowheads="1"/>
          </p:cNvSpPr>
          <p:nvPr>
            <p:ph type="title"/>
          </p:nvPr>
        </p:nvSpPr>
        <p:spPr>
          <a:xfrm>
            <a:off x="2819401" y="152400"/>
            <a:ext cx="6386513" cy="882650"/>
          </a:xfrm>
          <a:noFill/>
        </p:spPr>
        <p:txBody>
          <a:bodyPr/>
          <a:lstStyle/>
          <a:p>
            <a:pPr eaLnBrk="1" hangingPunct="1"/>
            <a:r>
              <a:rPr lang="en-US" altLang="zh-CN"/>
              <a:t>2.2 </a:t>
            </a:r>
            <a:r>
              <a:rPr lang="zh-CN" altLang="en-US"/>
              <a:t>母函数的性质</a:t>
            </a:r>
          </a:p>
        </p:txBody>
      </p:sp>
      <p:sp>
        <p:nvSpPr>
          <p:cNvPr id="27654"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55"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56"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57"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58"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59"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60"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61"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62"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63"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64"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65"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66"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67"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68" name="Rectangle 2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7669" name="Object 19"/>
              <p:cNvSpPr txBox="1"/>
              <p:nvPr/>
            </p:nvSpPr>
            <p:spPr bwMode="auto">
              <a:xfrm>
                <a:off x="3856104" y="1488463"/>
                <a:ext cx="1701734" cy="77372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𝑘</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oMath>
                  </m:oMathPara>
                </a14:m>
                <a:endParaRPr kumimoji="1" lang="zh-CN" altLang="en-US" sz="2400" dirty="0">
                  <a:solidFill>
                    <a:srgbClr val="000000"/>
                  </a:solidFill>
                  <a:latin typeface="Tahoma" panose="020B0604030504040204" pitchFamily="34" charset="0"/>
                </a:endParaRPr>
              </a:p>
            </p:txBody>
          </p:sp>
        </mc:Choice>
        <mc:Fallback>
          <p:sp>
            <p:nvSpPr>
              <p:cNvPr id="27669" name="Object 19"/>
              <p:cNvSpPr txBox="1">
                <a:spLocks noRot="1" noChangeAspect="1" noMove="1" noResize="1" noEditPoints="1" noAdjustHandles="1" noChangeArrowheads="1" noChangeShapeType="1" noTextEdit="1"/>
              </p:cNvSpPr>
              <p:nvPr/>
            </p:nvSpPr>
            <p:spPr bwMode="auto">
              <a:xfrm>
                <a:off x="3856104" y="1488463"/>
                <a:ext cx="1701734" cy="773725"/>
              </a:xfrm>
              <a:prstGeom prst="rect">
                <a:avLst/>
              </a:prstGeom>
              <a:blipFill>
                <a:blip r:embed="rId2"/>
                <a:stretch>
                  <a:fillRect l="-1075"/>
                </a:stretch>
              </a:blipFill>
              <a:ln>
                <a:noFill/>
              </a:ln>
            </p:spPr>
            <p:txBody>
              <a:bodyPr/>
              <a:lstStyle/>
              <a:p>
                <a:r>
                  <a:rPr lang="zh-CN" altLang="en-US">
                    <a:noFill/>
                  </a:rPr>
                  <a:t> </a:t>
                </a:r>
              </a:p>
            </p:txBody>
          </p:sp>
        </mc:Fallback>
      </mc:AlternateContent>
      <p:sp>
        <p:nvSpPr>
          <p:cNvPr id="27670" name="Rectangle 22"/>
          <p:cNvSpPr>
            <a:spLocks noChangeArrowheads="1"/>
          </p:cNvSpPr>
          <p:nvPr/>
        </p:nvSpPr>
        <p:spPr bwMode="auto">
          <a:xfrm>
            <a:off x="1524001" y="30981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7671" name="Object 21"/>
              <p:cNvSpPr txBox="1"/>
              <p:nvPr/>
            </p:nvSpPr>
            <p:spPr bwMode="auto">
              <a:xfrm>
                <a:off x="6263024" y="1519237"/>
                <a:ext cx="2591717" cy="69532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𝐵</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𝐴</m:t>
                          </m:r>
                        </m:e>
                        <m:sup>
                          <m:r>
                            <a:rPr kumimoji="1" lang="zh-CN" altLang="en-US" sz="2400" i="1">
                              <a:solidFill>
                                <a:srgbClr val="000000"/>
                              </a:solidFill>
                              <a:latin typeface="Cambria Math" panose="02040503050406030204" pitchFamily="18" charset="0"/>
                            </a:rPr>
                            <m:t>′</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27671" name="Object 21"/>
              <p:cNvSpPr txBox="1">
                <a:spLocks noRot="1" noChangeAspect="1" noMove="1" noResize="1" noEditPoints="1" noAdjustHandles="1" noChangeArrowheads="1" noChangeShapeType="1" noTextEdit="1"/>
              </p:cNvSpPr>
              <p:nvPr/>
            </p:nvSpPr>
            <p:spPr bwMode="auto">
              <a:xfrm>
                <a:off x="6263024" y="1519237"/>
                <a:ext cx="2591717" cy="695325"/>
              </a:xfrm>
              <a:prstGeom prst="rect">
                <a:avLst/>
              </a:prstGeom>
              <a:blipFill>
                <a:blip r:embed="rId3"/>
                <a:stretch>
                  <a:fillRect l="-469"/>
                </a:stretch>
              </a:blipFill>
              <a:ln>
                <a:noFill/>
              </a:ln>
            </p:spPr>
            <p:txBody>
              <a:bodyPr/>
              <a:lstStyle/>
              <a:p>
                <a:r>
                  <a:rPr lang="zh-CN" altLang="en-US">
                    <a:noFill/>
                  </a:rPr>
                  <a:t> </a:t>
                </a:r>
              </a:p>
            </p:txBody>
          </p:sp>
        </mc:Fallback>
      </mc:AlternateContent>
      <p:sp>
        <p:nvSpPr>
          <p:cNvPr id="27672" name="Rectangle 24"/>
          <p:cNvSpPr>
            <a:spLocks noChangeArrowheads="1"/>
          </p:cNvSpPr>
          <p:nvPr/>
        </p:nvSpPr>
        <p:spPr bwMode="auto">
          <a:xfrm>
            <a:off x="1524001" y="27552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7673" name="Rectangle 31"/>
          <p:cNvSpPr>
            <a:spLocks noChangeArrowheads="1"/>
          </p:cNvSpPr>
          <p:nvPr/>
        </p:nvSpPr>
        <p:spPr bwMode="auto">
          <a:xfrm>
            <a:off x="1524001" y="17932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55070" name="Object 30"/>
              <p:cNvSpPr txBox="1"/>
              <p:nvPr/>
            </p:nvSpPr>
            <p:spPr bwMode="auto">
              <a:xfrm>
                <a:off x="2351585" y="4755307"/>
                <a:ext cx="5861195" cy="156954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𝐴</m:t>
                          </m:r>
                        </m:e>
                        <m:sup>
                          <m:r>
                            <a:rPr kumimoji="1" lang="zh-CN" altLang="en-US" sz="2400" i="1">
                              <a:solidFill>
                                <a:srgbClr val="000000"/>
                              </a:solidFill>
                              <a:latin typeface="Cambria Math" panose="02040503050406030204" pitchFamily="18" charset="0"/>
                            </a:rPr>
                            <m:t>′</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r>
                            <a:rPr kumimoji="1" lang="zh-CN" altLang="en-US" sz="2400" i="1">
                              <a:solidFill>
                                <a:srgbClr val="000000"/>
                              </a:solidFill>
                              <a:latin typeface="Cambria Math" panose="02040503050406030204" pitchFamily="18" charset="0"/>
                            </a:rPr>
                            <m:t>𝑘</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𝐵</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55070" name="Object 30"/>
              <p:cNvSpPr txBox="1">
                <a:spLocks noRot="1" noChangeAspect="1" noMove="1" noResize="1" noEditPoints="1" noAdjustHandles="1" noChangeArrowheads="1" noChangeShapeType="1" noTextEdit="1"/>
              </p:cNvSpPr>
              <p:nvPr/>
            </p:nvSpPr>
            <p:spPr bwMode="auto">
              <a:xfrm>
                <a:off x="2351585" y="4755307"/>
                <a:ext cx="5861195" cy="1569541"/>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5072" name="Object 32"/>
              <p:cNvSpPr txBox="1"/>
              <p:nvPr/>
            </p:nvSpPr>
            <p:spPr bwMode="auto">
              <a:xfrm>
                <a:off x="3856104" y="3386943"/>
                <a:ext cx="5173662" cy="1273174"/>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𝑑</m:t>
                              </m:r>
                            </m:num>
                            <m:den>
                              <m:r>
                                <a:rPr kumimoji="1" lang="zh-CN" altLang="en-US" sz="2400" i="1">
                                  <a:solidFill>
                                    <a:srgbClr val="000000"/>
                                  </a:solidFill>
                                  <a:latin typeface="Cambria Math" panose="02040503050406030204" pitchFamily="18" charset="0"/>
                                </a:rPr>
                                <m:t>𝑑𝑥</m:t>
                              </m:r>
                            </m:den>
                          </m:f>
                          <m:d>
                            <m:dPr>
                              <m:ctrlPr>
                                <a:rPr kumimoji="1" lang="zh-CN" altLang="en-US" sz="2400" i="1">
                                  <a:solidFill>
                                    <a:srgbClr val="000000"/>
                                  </a:solidFill>
                                  <a:latin typeface="Cambria Math" panose="02040503050406030204" pitchFamily="18" charset="0"/>
                                </a:rPr>
                              </m:ctrlPr>
                            </m:dPr>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d>
                        </m:e>
                      </m:nary>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sub>
                        <m:sup>
                          <m:r>
                            <a:rPr kumimoji="1" lang="zh-CN" altLang="en-US" sz="2400" i="1">
                              <a:solidFill>
                                <a:srgbClr val="000000"/>
                              </a:solidFill>
                              <a:latin typeface="Cambria Math" panose="02040503050406030204" pitchFamily="18" charset="0"/>
                            </a:rPr>
                            <m:t>∞</m:t>
                          </m:r>
                        </m:sup>
                        <m:e>
                          <m:r>
                            <a:rPr kumimoji="1" lang="zh-CN" altLang="en-US" sz="2400" i="1">
                              <a:solidFill>
                                <a:srgbClr val="000000"/>
                              </a:solidFill>
                              <a:latin typeface="Cambria Math" panose="02040503050406030204" pitchFamily="18" charset="0"/>
                            </a:rPr>
                            <m:t>𝑘</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sup>
                          </m:sSup>
                        </m:e>
                      </m:nary>
                    </m:oMath>
                  </m:oMathPara>
                </a14:m>
                <a:endParaRPr kumimoji="1" lang="zh-CN" altLang="en-US" sz="2400" dirty="0">
                  <a:solidFill>
                    <a:srgbClr val="000000"/>
                  </a:solidFill>
                  <a:latin typeface="Tahoma" panose="020B0604030504040204" pitchFamily="34" charset="0"/>
                </a:endParaRPr>
              </a:p>
            </p:txBody>
          </p:sp>
        </mc:Choice>
        <mc:Fallback>
          <p:sp>
            <p:nvSpPr>
              <p:cNvPr id="10455072" name="Object 32"/>
              <p:cNvSpPr txBox="1">
                <a:spLocks noRot="1" noChangeAspect="1" noMove="1" noResize="1" noEditPoints="1" noAdjustHandles="1" noChangeArrowheads="1" noChangeShapeType="1" noTextEdit="1"/>
              </p:cNvSpPr>
              <p:nvPr/>
            </p:nvSpPr>
            <p:spPr bwMode="auto">
              <a:xfrm>
                <a:off x="3856104" y="3386943"/>
                <a:ext cx="5173662" cy="1273174"/>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5073" name="Object 33"/>
              <p:cNvSpPr txBox="1"/>
              <p:nvPr/>
            </p:nvSpPr>
            <p:spPr bwMode="auto">
              <a:xfrm>
                <a:off x="3071814" y="1983110"/>
                <a:ext cx="4968403" cy="1439539"/>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𝐴</m:t>
                          </m:r>
                        </m:e>
                        <m:sup>
                          <m:r>
                            <a:rPr kumimoji="1" lang="zh-CN" altLang="en-US" sz="2400" i="1">
                              <a:solidFill>
                                <a:srgbClr val="000000"/>
                              </a:solidFill>
                              <a:latin typeface="Cambria Math" panose="02040503050406030204" pitchFamily="18" charset="0"/>
                            </a:rPr>
                            <m:t>′</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𝑑</m:t>
                          </m:r>
                        </m:num>
                        <m:den>
                          <m:r>
                            <a:rPr kumimoji="1" lang="zh-CN" altLang="en-US" sz="2400" i="1">
                              <a:solidFill>
                                <a:srgbClr val="000000"/>
                              </a:solidFill>
                              <a:latin typeface="Cambria Math" panose="02040503050406030204" pitchFamily="18" charset="0"/>
                            </a:rPr>
                            <m:t>𝑑𝑥</m:t>
                          </m:r>
                        </m:den>
                      </m:f>
                      <m:d>
                        <m:dPr>
                          <m:ctrlPr>
                            <a:rPr kumimoji="1" lang="zh-CN" altLang="en-US" sz="2400" i="1">
                              <a:solidFill>
                                <a:srgbClr val="000000"/>
                              </a:solidFill>
                              <a:latin typeface="Cambria Math" panose="02040503050406030204" pitchFamily="18" charset="0"/>
                            </a:rPr>
                          </m:ctrlPr>
                        </m:dPr>
                        <m:e>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e>
                      </m:d>
                    </m:oMath>
                  </m:oMathPara>
                </a14:m>
                <a:endParaRPr kumimoji="1" lang="zh-CN" altLang="en-US" sz="2400" dirty="0">
                  <a:solidFill>
                    <a:srgbClr val="000000"/>
                  </a:solidFill>
                  <a:latin typeface="Tahoma" panose="020B0604030504040204" pitchFamily="34" charset="0"/>
                </a:endParaRPr>
              </a:p>
            </p:txBody>
          </p:sp>
        </mc:Choice>
        <mc:Fallback>
          <p:sp>
            <p:nvSpPr>
              <p:cNvPr id="10455073" name="Object 33"/>
              <p:cNvSpPr txBox="1">
                <a:spLocks noRot="1" noChangeAspect="1" noMove="1" noResize="1" noEditPoints="1" noAdjustHandles="1" noChangeArrowheads="1" noChangeShapeType="1" noTextEdit="1"/>
              </p:cNvSpPr>
              <p:nvPr/>
            </p:nvSpPr>
            <p:spPr bwMode="auto">
              <a:xfrm>
                <a:off x="3071814" y="1983110"/>
                <a:ext cx="4968403" cy="1439539"/>
              </a:xfrm>
              <a:prstGeom prst="rect">
                <a:avLst/>
              </a:prstGeom>
              <a:blipFill>
                <a:blip r:embed="rId6"/>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999220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C682D653-B925-41A4-8E8C-DB1ABCE43B7D}"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28675"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F419B170-E969-4CDA-9F21-D111649407C0}" type="slidenum">
              <a:rPr kumimoji="0" lang="en-US" altLang="zh-CN" sz="1400">
                <a:solidFill>
                  <a:srgbClr val="000000"/>
                </a:solidFill>
                <a:ea typeface="宋体" panose="02010600030101010101" pitchFamily="2" charset="-122"/>
              </a:rPr>
              <a:pPr fontAlgn="base">
                <a:spcBef>
                  <a:spcPct val="0"/>
                </a:spcBef>
                <a:spcAft>
                  <a:spcPct val="0"/>
                </a:spcAft>
              </a:pPr>
              <a:t>27</a:t>
            </a:fld>
            <a:endParaRPr kumimoji="0" lang="en-US" altLang="zh-CN" sz="1400">
              <a:solidFill>
                <a:srgbClr val="000000"/>
              </a:solidFill>
              <a:ea typeface="宋体" panose="02010600030101010101" pitchFamily="2" charset="-122"/>
            </a:endParaRPr>
          </a:p>
        </p:txBody>
      </p:sp>
      <p:sp>
        <p:nvSpPr>
          <p:cNvPr id="28676"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a:t>性质</a:t>
            </a:r>
            <a:r>
              <a:rPr lang="en-US" altLang="zh-CN">
                <a:latin typeface="黑体" panose="02010609060101010101" pitchFamily="49" charset="-122"/>
              </a:rPr>
              <a:t>6</a:t>
            </a:r>
            <a:r>
              <a:rPr lang="en-US" altLang="zh-CN"/>
              <a:t> </a:t>
            </a:r>
            <a:r>
              <a:rPr lang="zh-CN" altLang="en-US"/>
              <a:t>若                ，则                               。</a:t>
            </a:r>
            <a:endParaRPr lang="zh-CN" altLang="en-US">
              <a:latin typeface="黑体" panose="02010609060101010101" pitchFamily="49" charset="-122"/>
            </a:endParaRPr>
          </a:p>
          <a:p>
            <a:pPr marL="571500" indent="-571500" algn="just" eaLnBrk="1" hangingPunct="1">
              <a:buSzTx/>
              <a:buFont typeface="Wingdings" panose="05000000000000000000" pitchFamily="2" charset="2"/>
              <a:buChar char="§"/>
            </a:pPr>
            <a:r>
              <a:rPr lang="zh-CN" altLang="en-US">
                <a:latin typeface="黑体" panose="02010609060101010101" pitchFamily="49" charset="-122"/>
              </a:rPr>
              <a:t>证</a:t>
            </a:r>
          </a:p>
        </p:txBody>
      </p:sp>
      <p:sp>
        <p:nvSpPr>
          <p:cNvPr id="28677" name="Rectangle 3"/>
          <p:cNvSpPr>
            <a:spLocks noGrp="1" noChangeArrowheads="1"/>
          </p:cNvSpPr>
          <p:nvPr>
            <p:ph type="title"/>
          </p:nvPr>
        </p:nvSpPr>
        <p:spPr>
          <a:xfrm>
            <a:off x="2819401" y="152400"/>
            <a:ext cx="6386513" cy="882650"/>
          </a:xfrm>
          <a:noFill/>
        </p:spPr>
        <p:txBody>
          <a:bodyPr/>
          <a:lstStyle/>
          <a:p>
            <a:pPr eaLnBrk="1" hangingPunct="1"/>
            <a:r>
              <a:rPr lang="en-US" altLang="zh-CN"/>
              <a:t>2.2 </a:t>
            </a:r>
            <a:r>
              <a:rPr lang="zh-CN" altLang="en-US"/>
              <a:t>母函数的性质</a:t>
            </a:r>
          </a:p>
        </p:txBody>
      </p:sp>
      <p:sp>
        <p:nvSpPr>
          <p:cNvPr id="28678"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79"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80"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81"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82"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83"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84"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85"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86"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87"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88"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89"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90"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91"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92"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93" name="Rectangle 20"/>
          <p:cNvSpPr>
            <a:spLocks noChangeArrowheads="1"/>
          </p:cNvSpPr>
          <p:nvPr/>
        </p:nvSpPr>
        <p:spPr bwMode="auto">
          <a:xfrm>
            <a:off x="1524001" y="300290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8694" name="Object 19"/>
              <p:cNvSpPr txBox="1"/>
              <p:nvPr/>
            </p:nvSpPr>
            <p:spPr bwMode="auto">
              <a:xfrm>
                <a:off x="3863975" y="1341438"/>
                <a:ext cx="1712913" cy="95091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num>
                        <m:den>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den>
                      </m:f>
                    </m:oMath>
                  </m:oMathPara>
                </a14:m>
                <a:endParaRPr kumimoji="1" lang="zh-CN" altLang="en-US" sz="2400" dirty="0">
                  <a:solidFill>
                    <a:srgbClr val="000000"/>
                  </a:solidFill>
                  <a:latin typeface="Tahoma" panose="020B0604030504040204" pitchFamily="34" charset="0"/>
                </a:endParaRPr>
              </a:p>
            </p:txBody>
          </p:sp>
        </mc:Choice>
        <mc:Fallback>
          <p:sp>
            <p:nvSpPr>
              <p:cNvPr id="28694" name="Object 19"/>
              <p:cNvSpPr txBox="1">
                <a:spLocks noRot="1" noChangeAspect="1" noMove="1" noResize="1" noEditPoints="1" noAdjustHandles="1" noChangeArrowheads="1" noChangeShapeType="1" noTextEdit="1"/>
              </p:cNvSpPr>
              <p:nvPr/>
            </p:nvSpPr>
            <p:spPr bwMode="auto">
              <a:xfrm>
                <a:off x="3863975" y="1341438"/>
                <a:ext cx="1712913" cy="950913"/>
              </a:xfrm>
              <a:prstGeom prst="rect">
                <a:avLst/>
              </a:prstGeom>
              <a:blipFill>
                <a:blip r:embed="rId2"/>
                <a:stretch>
                  <a:fillRect/>
                </a:stretch>
              </a:blipFill>
              <a:ln>
                <a:noFill/>
              </a:ln>
            </p:spPr>
            <p:txBody>
              <a:bodyPr/>
              <a:lstStyle/>
              <a:p>
                <a:r>
                  <a:rPr lang="zh-CN" altLang="en-US">
                    <a:noFill/>
                  </a:rPr>
                  <a:t> </a:t>
                </a:r>
              </a:p>
            </p:txBody>
          </p:sp>
        </mc:Fallback>
      </mc:AlternateContent>
      <p:sp>
        <p:nvSpPr>
          <p:cNvPr id="28695" name="Rectangle 22"/>
          <p:cNvSpPr>
            <a:spLocks noChangeArrowheads="1"/>
          </p:cNvSpPr>
          <p:nvPr/>
        </p:nvSpPr>
        <p:spPr bwMode="auto">
          <a:xfrm>
            <a:off x="1524001" y="30076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8696" name="Object 21"/>
              <p:cNvSpPr txBox="1"/>
              <p:nvPr/>
            </p:nvSpPr>
            <p:spPr bwMode="auto">
              <a:xfrm>
                <a:off x="6240463" y="1341438"/>
                <a:ext cx="3455937" cy="115093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𝐵</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𝑥</m:t>
                          </m:r>
                        </m:den>
                      </m:f>
                      <m:nary>
                        <m:naryPr>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𝑥</m:t>
                          </m:r>
                        </m:sup>
                        <m:e>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𝑑𝑥</m:t>
                          </m:r>
                        </m:e>
                      </m:nary>
                    </m:oMath>
                  </m:oMathPara>
                </a14:m>
                <a:endParaRPr kumimoji="1" lang="zh-CN" altLang="en-US" sz="2400" dirty="0">
                  <a:solidFill>
                    <a:srgbClr val="000000"/>
                  </a:solidFill>
                  <a:latin typeface="Tahoma" panose="020B0604030504040204" pitchFamily="34" charset="0"/>
                </a:endParaRPr>
              </a:p>
            </p:txBody>
          </p:sp>
        </mc:Choice>
        <mc:Fallback>
          <p:sp>
            <p:nvSpPr>
              <p:cNvPr id="28696" name="Object 21"/>
              <p:cNvSpPr txBox="1">
                <a:spLocks noRot="1" noChangeAspect="1" noMove="1" noResize="1" noEditPoints="1" noAdjustHandles="1" noChangeArrowheads="1" noChangeShapeType="1" noTextEdit="1"/>
              </p:cNvSpPr>
              <p:nvPr/>
            </p:nvSpPr>
            <p:spPr bwMode="auto">
              <a:xfrm>
                <a:off x="6240463" y="1341438"/>
                <a:ext cx="3455937" cy="1150935"/>
              </a:xfrm>
              <a:prstGeom prst="rect">
                <a:avLst/>
              </a:prstGeom>
              <a:blipFill>
                <a:blip r:embed="rId3"/>
                <a:stretch>
                  <a:fillRect/>
                </a:stretch>
              </a:blipFill>
              <a:ln>
                <a:noFill/>
              </a:ln>
            </p:spPr>
            <p:txBody>
              <a:bodyPr/>
              <a:lstStyle/>
              <a:p>
                <a:r>
                  <a:rPr lang="zh-CN" altLang="en-US">
                    <a:noFill/>
                  </a:rPr>
                  <a:t> </a:t>
                </a:r>
              </a:p>
            </p:txBody>
          </p:sp>
        </mc:Fallback>
      </mc:AlternateContent>
      <p:sp>
        <p:nvSpPr>
          <p:cNvPr id="28697" name="Rectangle 24"/>
          <p:cNvSpPr>
            <a:spLocks noChangeArrowheads="1"/>
          </p:cNvSpPr>
          <p:nvPr/>
        </p:nvSpPr>
        <p:spPr bwMode="auto">
          <a:xfrm>
            <a:off x="1524001" y="27552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8698" name="Rectangle 31"/>
          <p:cNvSpPr>
            <a:spLocks noChangeArrowheads="1"/>
          </p:cNvSpPr>
          <p:nvPr/>
        </p:nvSpPr>
        <p:spPr bwMode="auto">
          <a:xfrm>
            <a:off x="1524001" y="184561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56094" name="Object 30"/>
              <p:cNvSpPr txBox="1"/>
              <p:nvPr/>
            </p:nvSpPr>
            <p:spPr bwMode="auto">
              <a:xfrm>
                <a:off x="2855926" y="2194974"/>
                <a:ext cx="4679925" cy="143998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nary>
                        <m:naryPr>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𝑥</m:t>
                          </m:r>
                        </m:sup>
                        <m:e>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𝑑𝑥</m:t>
                          </m:r>
                        </m:e>
                      </m:nary>
                      <m:r>
                        <a:rPr kumimoji="1" lang="zh-CN" altLang="en-US" sz="2400" i="1">
                          <a:solidFill>
                            <a:srgbClr val="000000"/>
                          </a:solidFill>
                          <a:latin typeface="Cambria Math" panose="02040503050406030204" pitchFamily="18" charset="0"/>
                        </a:rPr>
                        <m:t>=</m:t>
                      </m:r>
                      <m:nary>
                        <m:naryPr>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𝑥</m:t>
                          </m:r>
                        </m:sup>
                        <m:e>
                          <m:d>
                            <m:dPr>
                              <m:ctrlPr>
                                <a:rPr kumimoji="1" lang="zh-CN" altLang="en-US" sz="2400" i="1">
                                  <a:solidFill>
                                    <a:srgbClr val="000000"/>
                                  </a:solidFill>
                                  <a:latin typeface="Cambria Math" panose="02040503050406030204" pitchFamily="18" charset="0"/>
                                </a:rPr>
                              </m:ctrlPr>
                            </m:dPr>
                            <m:e>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e>
                          </m:d>
                          <m:r>
                            <a:rPr kumimoji="1" lang="zh-CN" altLang="en-US" sz="2400" i="1">
                              <a:solidFill>
                                <a:srgbClr val="000000"/>
                              </a:solidFill>
                              <a:latin typeface="Cambria Math" panose="02040503050406030204" pitchFamily="18" charset="0"/>
                            </a:rPr>
                            <m:t>𝑑𝑥</m:t>
                          </m:r>
                        </m:e>
                      </m:nary>
                    </m:oMath>
                  </m:oMathPara>
                </a14:m>
                <a:endParaRPr kumimoji="1" lang="zh-CN" altLang="en-US" sz="2400" dirty="0">
                  <a:solidFill>
                    <a:srgbClr val="000000"/>
                  </a:solidFill>
                  <a:latin typeface="Tahoma" panose="020B0604030504040204" pitchFamily="34" charset="0"/>
                </a:endParaRPr>
              </a:p>
            </p:txBody>
          </p:sp>
        </mc:Choice>
        <mc:Fallback>
          <p:sp>
            <p:nvSpPr>
              <p:cNvPr id="10456094" name="Object 30"/>
              <p:cNvSpPr txBox="1">
                <a:spLocks noRot="1" noChangeAspect="1" noMove="1" noResize="1" noEditPoints="1" noAdjustHandles="1" noChangeArrowheads="1" noChangeShapeType="1" noTextEdit="1"/>
              </p:cNvSpPr>
              <p:nvPr/>
            </p:nvSpPr>
            <p:spPr bwMode="auto">
              <a:xfrm>
                <a:off x="2855926" y="2194974"/>
                <a:ext cx="4679925" cy="1439985"/>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6096" name="Object 32"/>
              <p:cNvSpPr txBox="1"/>
              <p:nvPr/>
            </p:nvSpPr>
            <p:spPr bwMode="auto">
              <a:xfrm>
                <a:off x="4360335" y="4843464"/>
                <a:ext cx="5544616" cy="1338259"/>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sup>
                          </m:sSup>
                        </m:e>
                      </m:nary>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𝑥𝐵</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56096" name="Object 32"/>
              <p:cNvSpPr txBox="1">
                <a:spLocks noRot="1" noChangeAspect="1" noMove="1" noResize="1" noEditPoints="1" noAdjustHandles="1" noChangeArrowheads="1" noChangeShapeType="1" noTextEdit="1"/>
              </p:cNvSpPr>
              <p:nvPr/>
            </p:nvSpPr>
            <p:spPr bwMode="auto">
              <a:xfrm>
                <a:off x="4360335" y="4843464"/>
                <a:ext cx="5544616" cy="1338259"/>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6099" name="Object 35"/>
              <p:cNvSpPr txBox="1"/>
              <p:nvPr/>
            </p:nvSpPr>
            <p:spPr bwMode="auto">
              <a:xfrm>
                <a:off x="4356888" y="3487557"/>
                <a:ext cx="5123489" cy="119556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nary>
                            <m:naryPr>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𝑥</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r>
                                <a:rPr kumimoji="1" lang="zh-CN" altLang="en-US" sz="2400" i="1">
                                  <a:solidFill>
                                    <a:srgbClr val="000000"/>
                                  </a:solidFill>
                                  <a:latin typeface="Cambria Math" panose="02040503050406030204" pitchFamily="18" charset="0"/>
                                </a:rPr>
                                <m:t>𝑑𝑥</m:t>
                              </m:r>
                            </m:e>
                          </m:nary>
                        </m:e>
                      </m:nary>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den>
                          </m:f>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sup>
                          </m:sSup>
                        </m:e>
                      </m:nary>
                    </m:oMath>
                  </m:oMathPara>
                </a14:m>
                <a:endParaRPr kumimoji="1" lang="zh-CN" altLang="en-US" sz="2400" dirty="0">
                  <a:solidFill>
                    <a:srgbClr val="000000"/>
                  </a:solidFill>
                  <a:latin typeface="Tahoma" panose="020B0604030504040204" pitchFamily="34" charset="0"/>
                </a:endParaRPr>
              </a:p>
            </p:txBody>
          </p:sp>
        </mc:Choice>
        <mc:Fallback>
          <p:sp>
            <p:nvSpPr>
              <p:cNvPr id="10456099" name="Object 35"/>
              <p:cNvSpPr txBox="1">
                <a:spLocks noRot="1" noChangeAspect="1" noMove="1" noResize="1" noEditPoints="1" noAdjustHandles="1" noChangeArrowheads="1" noChangeShapeType="1" noTextEdit="1"/>
              </p:cNvSpPr>
              <p:nvPr/>
            </p:nvSpPr>
            <p:spPr bwMode="auto">
              <a:xfrm>
                <a:off x="4356888" y="3487557"/>
                <a:ext cx="5123489" cy="1195568"/>
              </a:xfrm>
              <a:prstGeom prst="rect">
                <a:avLst/>
              </a:prstGeom>
              <a:blipFill>
                <a:blip r:embed="rId6"/>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897607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8E430FC8-53CE-4327-B716-D0DF18664366}"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2969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C682CC4E-31A1-4C18-B884-74446E0D0B8E}" type="slidenum">
              <a:rPr kumimoji="0" lang="en-US" altLang="zh-CN" sz="1400">
                <a:solidFill>
                  <a:srgbClr val="000000"/>
                </a:solidFill>
                <a:ea typeface="宋体" panose="02010600030101010101" pitchFamily="2" charset="-122"/>
              </a:rPr>
              <a:pPr fontAlgn="base">
                <a:spcBef>
                  <a:spcPct val="0"/>
                </a:spcBef>
                <a:spcAft>
                  <a:spcPct val="0"/>
                </a:spcAft>
              </a:pPr>
              <a:t>28</a:t>
            </a:fld>
            <a:endParaRPr kumimoji="0" lang="en-US" altLang="zh-CN" sz="1400">
              <a:solidFill>
                <a:srgbClr val="000000"/>
              </a:solidFill>
              <a:ea typeface="宋体" panose="02010600030101010101" pitchFamily="2" charset="-122"/>
            </a:endParaRPr>
          </a:p>
        </p:txBody>
      </p:sp>
      <p:sp>
        <p:nvSpPr>
          <p:cNvPr id="29700" name="Rectangle 2"/>
          <p:cNvSpPr>
            <a:spLocks noGrp="1" noChangeArrowheads="1"/>
          </p:cNvSpPr>
          <p:nvPr>
            <p:ph type="body" idx="1"/>
          </p:nvPr>
        </p:nvSpPr>
        <p:spPr>
          <a:xfrm>
            <a:off x="1792289" y="1501776"/>
            <a:ext cx="8421687" cy="4670425"/>
          </a:xfrm>
        </p:spPr>
        <p:txBody>
          <a:bodyPr/>
          <a:lstStyle/>
          <a:p>
            <a:pPr marL="571500" indent="-571500" eaLnBrk="1" hangingPunct="1"/>
            <a:r>
              <a:rPr lang="zh-CN" altLang="en-US" dirty="0"/>
              <a:t>性质</a:t>
            </a:r>
            <a:r>
              <a:rPr lang="en-US" altLang="zh-CN" dirty="0"/>
              <a:t>7 </a:t>
            </a:r>
            <a:r>
              <a:rPr lang="zh-CN" altLang="en-US" dirty="0"/>
              <a:t>若                                                        ，则 </a:t>
            </a:r>
          </a:p>
          <a:p>
            <a:pPr marL="571500" indent="-571500" eaLnBrk="1" hangingPunct="1"/>
            <a:r>
              <a:rPr lang="zh-CN" altLang="en-US" dirty="0"/>
              <a:t>证 </a:t>
            </a: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29701" name="Rectangle 3"/>
          <p:cNvSpPr>
            <a:spLocks noGrp="1" noChangeArrowheads="1"/>
          </p:cNvSpPr>
          <p:nvPr>
            <p:ph type="title"/>
          </p:nvPr>
        </p:nvSpPr>
        <p:spPr>
          <a:xfrm>
            <a:off x="2819401" y="152400"/>
            <a:ext cx="6386513" cy="882650"/>
          </a:xfrm>
          <a:noFill/>
        </p:spPr>
        <p:txBody>
          <a:bodyPr/>
          <a:lstStyle/>
          <a:p>
            <a:pPr eaLnBrk="1" hangingPunct="1"/>
            <a:r>
              <a:rPr lang="en-US" altLang="zh-CN"/>
              <a:t>2.2 </a:t>
            </a:r>
            <a:r>
              <a:rPr lang="zh-CN" altLang="en-US"/>
              <a:t>母函数的性质</a:t>
            </a:r>
          </a:p>
        </p:txBody>
      </p:sp>
      <p:sp>
        <p:nvSpPr>
          <p:cNvPr id="29702"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03"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04"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05"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06"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07"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08"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09"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10"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11"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12"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13"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14"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15"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16"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29717" name="Rectangle 20"/>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9718" name="Object 19"/>
              <p:cNvSpPr txBox="1"/>
              <p:nvPr/>
            </p:nvSpPr>
            <p:spPr bwMode="auto">
              <a:xfrm>
                <a:off x="3770885" y="1144032"/>
                <a:ext cx="6624066" cy="145573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𝑐</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𝑖</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𝑘</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𝑖</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𝑖</m:t>
                              </m:r>
                            </m:sub>
                          </m:sSub>
                        </m:e>
                      </m:nary>
                    </m:oMath>
                  </m:oMathPara>
                </a14:m>
                <a:endParaRPr kumimoji="1" lang="zh-CN" altLang="en-US" sz="2400" dirty="0">
                  <a:solidFill>
                    <a:srgbClr val="000000"/>
                  </a:solidFill>
                  <a:latin typeface="Tahoma" panose="020B0604030504040204" pitchFamily="34" charset="0"/>
                </a:endParaRPr>
              </a:p>
            </p:txBody>
          </p:sp>
        </mc:Choice>
        <mc:Fallback>
          <p:sp>
            <p:nvSpPr>
              <p:cNvPr id="29718" name="Object 19"/>
              <p:cNvSpPr txBox="1">
                <a:spLocks noRot="1" noChangeAspect="1" noMove="1" noResize="1" noEditPoints="1" noAdjustHandles="1" noChangeArrowheads="1" noChangeShapeType="1" noTextEdit="1"/>
              </p:cNvSpPr>
              <p:nvPr/>
            </p:nvSpPr>
            <p:spPr bwMode="auto">
              <a:xfrm>
                <a:off x="3770885" y="1144032"/>
                <a:ext cx="6624066" cy="1455738"/>
              </a:xfrm>
              <a:prstGeom prst="rect">
                <a:avLst/>
              </a:prstGeom>
              <a:blipFill>
                <a:blip r:embed="rId2"/>
                <a:stretch>
                  <a:fillRect/>
                </a:stretch>
              </a:blipFill>
              <a:ln>
                <a:noFill/>
              </a:ln>
            </p:spPr>
            <p:txBody>
              <a:bodyPr/>
              <a:lstStyle/>
              <a:p>
                <a:r>
                  <a:rPr lang="zh-CN" altLang="en-US">
                    <a:noFill/>
                  </a:rPr>
                  <a:t> </a:t>
                </a:r>
              </a:p>
            </p:txBody>
          </p:sp>
        </mc:Fallback>
      </mc:AlternateContent>
      <p:sp>
        <p:nvSpPr>
          <p:cNvPr id="29719" name="Rectangle 22"/>
          <p:cNvSpPr>
            <a:spLocks noChangeArrowheads="1"/>
          </p:cNvSpPr>
          <p:nvPr/>
        </p:nvSpPr>
        <p:spPr bwMode="auto">
          <a:xfrm>
            <a:off x="1524001" y="30981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29720" name="Object 21"/>
              <p:cNvSpPr txBox="1"/>
              <p:nvPr/>
            </p:nvSpPr>
            <p:spPr bwMode="auto">
              <a:xfrm>
                <a:off x="2927350" y="2060575"/>
                <a:ext cx="3168650" cy="57253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𝐵</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29720" name="Object 21"/>
              <p:cNvSpPr txBox="1">
                <a:spLocks noRot="1" noChangeAspect="1" noMove="1" noResize="1" noEditPoints="1" noAdjustHandles="1" noChangeArrowheads="1" noChangeShapeType="1" noTextEdit="1"/>
              </p:cNvSpPr>
              <p:nvPr/>
            </p:nvSpPr>
            <p:spPr bwMode="auto">
              <a:xfrm>
                <a:off x="2927350" y="2060575"/>
                <a:ext cx="3168650" cy="572531"/>
              </a:xfrm>
              <a:prstGeom prst="rect">
                <a:avLst/>
              </a:prstGeom>
              <a:blipFill>
                <a:blip r:embed="rId3"/>
                <a:stretch>
                  <a:fillRect l="-385"/>
                </a:stretch>
              </a:blipFill>
              <a:ln>
                <a:noFill/>
              </a:ln>
            </p:spPr>
            <p:txBody>
              <a:bodyPr/>
              <a:lstStyle/>
              <a:p>
                <a:r>
                  <a:rPr lang="zh-CN" altLang="en-US">
                    <a:noFill/>
                  </a:rPr>
                  <a:t> </a:t>
                </a:r>
              </a:p>
            </p:txBody>
          </p:sp>
        </mc:Fallback>
      </mc:AlternateContent>
      <p:sp>
        <p:nvSpPr>
          <p:cNvPr id="29721" name="Rectangle 24"/>
          <p:cNvSpPr>
            <a:spLocks noChangeArrowheads="1"/>
          </p:cNvSpPr>
          <p:nvPr/>
        </p:nvSpPr>
        <p:spPr bwMode="auto">
          <a:xfrm>
            <a:off x="1524001" y="29695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57111" name="Object 23"/>
              <p:cNvSpPr txBox="1"/>
              <p:nvPr/>
            </p:nvSpPr>
            <p:spPr bwMode="auto">
              <a:xfrm>
                <a:off x="2824622" y="2638748"/>
                <a:ext cx="5575634" cy="129430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𝐵</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d>
                        <m:dPr>
                          <m:ctrlPr>
                            <a:rPr kumimoji="1" lang="zh-CN" altLang="en-US" sz="2400" i="1">
                              <a:solidFill>
                                <a:srgbClr val="000000"/>
                              </a:solidFill>
                              <a:latin typeface="Cambria Math" panose="02040503050406030204" pitchFamily="18" charset="0"/>
                            </a:rPr>
                          </m:ctrlPr>
                        </m:dPr>
                        <m:e>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𝑖</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𝑖</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𝑖</m:t>
                                  </m:r>
                                </m:sup>
                              </m:sSup>
                            </m:e>
                          </m:nary>
                        </m:e>
                      </m:d>
                      <m:d>
                        <m:dPr>
                          <m:ctrlPr>
                            <a:rPr kumimoji="1" lang="zh-CN" altLang="en-US" sz="2400" i="1">
                              <a:solidFill>
                                <a:srgbClr val="000000"/>
                              </a:solidFill>
                              <a:latin typeface="Cambria Math" panose="02040503050406030204" pitchFamily="18" charset="0"/>
                            </a:rPr>
                          </m:ctrlPr>
                        </m:dPr>
                        <m:e>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e>
                      </m:d>
                    </m:oMath>
                  </m:oMathPara>
                </a14:m>
                <a:endParaRPr kumimoji="1" lang="zh-CN" altLang="en-US" sz="2400" dirty="0">
                  <a:solidFill>
                    <a:srgbClr val="000000"/>
                  </a:solidFill>
                  <a:latin typeface="Tahoma" panose="020B0604030504040204" pitchFamily="34" charset="0"/>
                </a:endParaRPr>
              </a:p>
            </p:txBody>
          </p:sp>
        </mc:Choice>
        <mc:Fallback>
          <p:sp>
            <p:nvSpPr>
              <p:cNvPr id="10457111" name="Object 23"/>
              <p:cNvSpPr txBox="1">
                <a:spLocks noRot="1" noChangeAspect="1" noMove="1" noResize="1" noEditPoints="1" noAdjustHandles="1" noChangeArrowheads="1" noChangeShapeType="1" noTextEdit="1"/>
              </p:cNvSpPr>
              <p:nvPr/>
            </p:nvSpPr>
            <p:spPr bwMode="auto">
              <a:xfrm>
                <a:off x="2824622" y="2638748"/>
                <a:ext cx="5575634" cy="1294308"/>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7113" name="Object 25"/>
              <p:cNvSpPr txBox="1"/>
              <p:nvPr/>
            </p:nvSpPr>
            <p:spPr bwMode="auto">
              <a:xfrm>
                <a:off x="4209257" y="3978571"/>
                <a:ext cx="3686943" cy="1234781"/>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d>
                            <m:dPr>
                              <m:ctrlPr>
                                <a:rPr kumimoji="1" lang="zh-CN" altLang="en-US" sz="2400" i="1">
                                  <a:solidFill>
                                    <a:srgbClr val="000000"/>
                                  </a:solidFill>
                                  <a:latin typeface="Cambria Math" panose="02040503050406030204" pitchFamily="18" charset="0"/>
                                </a:rPr>
                              </m:ctrlPr>
                            </m:dPr>
                            <m:e>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𝑖</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𝑘</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𝑖</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𝑖</m:t>
                                      </m:r>
                                    </m:sub>
                                  </m:sSub>
                                </m:e>
                              </m:nary>
                            </m:e>
                          </m:d>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oMath>
                  </m:oMathPara>
                </a14:m>
                <a:endParaRPr kumimoji="1" lang="zh-CN" altLang="en-US" sz="2400" dirty="0">
                  <a:solidFill>
                    <a:srgbClr val="000000"/>
                  </a:solidFill>
                  <a:latin typeface="Tahoma" panose="020B0604030504040204" pitchFamily="34" charset="0"/>
                </a:endParaRPr>
              </a:p>
            </p:txBody>
          </p:sp>
        </mc:Choice>
        <mc:Fallback>
          <p:sp>
            <p:nvSpPr>
              <p:cNvPr id="10457113" name="Object 25"/>
              <p:cNvSpPr txBox="1">
                <a:spLocks noRot="1" noChangeAspect="1" noMove="1" noResize="1" noEditPoints="1" noAdjustHandles="1" noChangeArrowheads="1" noChangeShapeType="1" noTextEdit="1"/>
              </p:cNvSpPr>
              <p:nvPr/>
            </p:nvSpPr>
            <p:spPr bwMode="auto">
              <a:xfrm>
                <a:off x="4209257" y="3978571"/>
                <a:ext cx="3686943" cy="1234781"/>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7114" name="Object 26"/>
              <p:cNvSpPr txBox="1"/>
              <p:nvPr/>
            </p:nvSpPr>
            <p:spPr bwMode="auto">
              <a:xfrm>
                <a:off x="4209257" y="5299076"/>
                <a:ext cx="3254895" cy="115426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𝑐</m:t>
                              </m:r>
                            </m:e>
                            <m:sub>
                              <m:r>
                                <a:rPr kumimoji="1" lang="zh-CN" altLang="en-US" sz="2400" i="1">
                                  <a:solidFill>
                                    <a:srgbClr val="000000"/>
                                  </a:solidFill>
                                  <a:latin typeface="Cambria Math" panose="02040503050406030204" pitchFamily="18" charset="0"/>
                                </a:rPr>
                                <m:t>𝑘</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𝑘</m:t>
                              </m:r>
                            </m:sup>
                          </m:sSup>
                        </m:e>
                      </m:nary>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57114" name="Object 26"/>
              <p:cNvSpPr txBox="1">
                <a:spLocks noRot="1" noChangeAspect="1" noMove="1" noResize="1" noEditPoints="1" noAdjustHandles="1" noChangeArrowheads="1" noChangeShapeType="1" noTextEdit="1"/>
              </p:cNvSpPr>
              <p:nvPr/>
            </p:nvSpPr>
            <p:spPr bwMode="auto">
              <a:xfrm>
                <a:off x="4209257" y="5299076"/>
                <a:ext cx="3254895" cy="1154260"/>
              </a:xfrm>
              <a:prstGeom prst="rect">
                <a:avLst/>
              </a:prstGeom>
              <a:blipFill>
                <a:blip r:embed="rId6"/>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589481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41251B0F-A5BE-4CDA-A670-5C46F0CDD690}"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30723"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5D2A5A79-7B1E-44AC-8497-0FFCCC10D804}" type="slidenum">
              <a:rPr kumimoji="0" lang="en-US" altLang="zh-CN" sz="1400">
                <a:solidFill>
                  <a:srgbClr val="000000"/>
                </a:solidFill>
                <a:ea typeface="宋体" panose="02010600030101010101" pitchFamily="2" charset="-122"/>
              </a:rPr>
              <a:pPr fontAlgn="base">
                <a:spcBef>
                  <a:spcPct val="0"/>
                </a:spcBef>
                <a:spcAft>
                  <a:spcPct val="0"/>
                </a:spcAft>
              </a:pPr>
              <a:t>29</a:t>
            </a:fld>
            <a:endParaRPr kumimoji="0" lang="en-US" altLang="zh-CN" sz="1400">
              <a:solidFill>
                <a:srgbClr val="000000"/>
              </a:solidFill>
              <a:ea typeface="宋体" panose="02010600030101010101" pitchFamily="2" charset="-122"/>
            </a:endParaRPr>
          </a:p>
        </p:txBody>
      </p:sp>
      <p:sp>
        <p:nvSpPr>
          <p:cNvPr id="10458114" name="Rectangle 2"/>
          <p:cNvSpPr>
            <a:spLocks noGrp="1" noChangeArrowheads="1"/>
          </p:cNvSpPr>
          <p:nvPr>
            <p:ph type="body" idx="1"/>
          </p:nvPr>
        </p:nvSpPr>
        <p:spPr>
          <a:xfrm>
            <a:off x="1813720" y="1501777"/>
            <a:ext cx="8421687" cy="4670425"/>
          </a:xfrm>
        </p:spPr>
        <p:txBody>
          <a:bodyPr/>
          <a:lstStyle/>
          <a:p>
            <a:pPr marL="571500" indent="-571500" algn="just" eaLnBrk="1" hangingPunct="1">
              <a:buSzTx/>
              <a:buFont typeface="Wingdings" panose="05000000000000000000" pitchFamily="2" charset="2"/>
              <a:buChar char="§"/>
            </a:pPr>
            <a:r>
              <a:rPr lang="zh-CN" altLang="en-US" dirty="0"/>
              <a:t>例 计算下列和式</a:t>
            </a:r>
          </a:p>
          <a:p>
            <a:pPr marL="571500" indent="-571500" algn="just" eaLnBrk="1" hangingPunct="1">
              <a:buSzTx/>
              <a:buFont typeface="Wingdings" panose="05000000000000000000" pitchFamily="2" charset="2"/>
              <a:buChar char="§"/>
            </a:pPr>
            <a:endParaRPr lang="zh-CN" altLang="en-US" dirty="0"/>
          </a:p>
          <a:p>
            <a:pPr marL="571500" indent="-571500" algn="just" eaLnBrk="1" hangingPunct="1">
              <a:buSzTx/>
              <a:buFont typeface="Wingdings" panose="05000000000000000000" pitchFamily="2" charset="2"/>
              <a:buChar char="§"/>
            </a:pPr>
            <a:endParaRPr lang="zh-CN" altLang="en-US" dirty="0"/>
          </a:p>
          <a:p>
            <a:pPr marL="571500" indent="-571500" algn="just" eaLnBrk="1" hangingPunct="1">
              <a:buSzTx/>
              <a:buNone/>
            </a:pPr>
            <a:r>
              <a:rPr lang="zh-CN" altLang="en-US" dirty="0"/>
              <a:t>     解 令 </a:t>
            </a:r>
          </a:p>
          <a:p>
            <a:pPr marL="571500" indent="-571500" algn="just" eaLnBrk="1" hangingPunct="1">
              <a:buSzTx/>
              <a:buNone/>
            </a:pPr>
            <a:endParaRPr lang="zh-CN" altLang="en-US" dirty="0"/>
          </a:p>
          <a:p>
            <a:pPr marL="571500" indent="-571500" algn="just" eaLnBrk="1" hangingPunct="1">
              <a:buSzTx/>
              <a:buNone/>
            </a:pPr>
            <a:r>
              <a:rPr lang="zh-CN" altLang="en-US" dirty="0"/>
              <a:t>                               ，                    ，</a:t>
            </a:r>
          </a:p>
          <a:p>
            <a:pPr marL="571500" indent="-571500" algn="just" eaLnBrk="1" hangingPunct="1">
              <a:buSzTx/>
              <a:buNone/>
            </a:pPr>
            <a:r>
              <a:rPr lang="zh-CN" altLang="en-US" dirty="0"/>
              <a:t>     因为              ，由性质</a:t>
            </a:r>
            <a:r>
              <a:rPr lang="en-US" altLang="zh-CN" dirty="0"/>
              <a:t>5</a:t>
            </a:r>
            <a:r>
              <a:rPr lang="zh-CN" altLang="en-US" dirty="0"/>
              <a:t>知                        。</a:t>
            </a:r>
          </a:p>
          <a:p>
            <a:pPr marL="571500" indent="-571500" algn="just" eaLnBrk="1" hangingPunct="1">
              <a:buSzTx/>
              <a:buNone/>
            </a:pPr>
            <a:r>
              <a:rPr lang="zh-CN" altLang="en-US" dirty="0"/>
              <a:t>     又             ，由性质</a:t>
            </a:r>
            <a:r>
              <a:rPr lang="en-US" altLang="zh-CN" dirty="0"/>
              <a:t>5</a:t>
            </a:r>
            <a:r>
              <a:rPr lang="zh-CN" altLang="en-US" dirty="0"/>
              <a:t>知                       。    </a:t>
            </a:r>
          </a:p>
        </p:txBody>
      </p:sp>
      <p:sp>
        <p:nvSpPr>
          <p:cNvPr id="30725" name="Rectangle 3"/>
          <p:cNvSpPr>
            <a:spLocks noGrp="1" noChangeArrowheads="1"/>
          </p:cNvSpPr>
          <p:nvPr>
            <p:ph type="title"/>
          </p:nvPr>
        </p:nvSpPr>
        <p:spPr>
          <a:xfrm>
            <a:off x="2819401" y="152400"/>
            <a:ext cx="6386513" cy="882650"/>
          </a:xfrm>
          <a:noFill/>
        </p:spPr>
        <p:txBody>
          <a:bodyPr/>
          <a:lstStyle/>
          <a:p>
            <a:pPr eaLnBrk="1" hangingPunct="1"/>
            <a:r>
              <a:rPr lang="en-US" altLang="zh-CN"/>
              <a:t>2.2 </a:t>
            </a:r>
            <a:r>
              <a:rPr lang="zh-CN" altLang="en-US"/>
              <a:t>母函数的性质</a:t>
            </a:r>
          </a:p>
        </p:txBody>
      </p:sp>
      <p:sp>
        <p:nvSpPr>
          <p:cNvPr id="30726"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27"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28"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29"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30"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31"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32"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33"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34"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35"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36"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37"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38"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39"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40"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0741" name="Rectangle 20"/>
          <p:cNvSpPr>
            <a:spLocks noChangeArrowheads="1"/>
          </p:cNvSpPr>
          <p:nvPr/>
        </p:nvSpPr>
        <p:spPr bwMode="auto">
          <a:xfrm>
            <a:off x="1524001" y="29695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30742" name="Object 19"/>
              <p:cNvSpPr txBox="1"/>
              <p:nvPr/>
            </p:nvSpPr>
            <p:spPr bwMode="auto">
              <a:xfrm>
                <a:off x="5406064" y="1306265"/>
                <a:ext cx="2562145" cy="118663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sub>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sup>
                        <m:e>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𝑘</m:t>
                              </m:r>
                            </m:e>
                            <m:sup>
                              <m:r>
                                <a:rPr kumimoji="1" lang="zh-CN" altLang="en-US" sz="2400" i="1">
                                  <a:solidFill>
                                    <a:srgbClr val="000000"/>
                                  </a:solidFill>
                                  <a:latin typeface="Cambria Math" panose="02040503050406030204" pitchFamily="18" charset="0"/>
                                </a:rPr>
                                <m:t>2</m:t>
                              </m:r>
                            </m:sup>
                          </m:sSup>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e>
                                </m:mr>
                                <m:mr>
                                  <m:e>
                                    <m:r>
                                      <a:rPr kumimoji="1" lang="zh-CN" altLang="en-US" sz="2400" i="1">
                                        <a:solidFill>
                                          <a:srgbClr val="000000"/>
                                        </a:solidFill>
                                        <a:latin typeface="Cambria Math" panose="02040503050406030204" pitchFamily="18" charset="0"/>
                                      </a:rPr>
                                      <m:t>𝑘</m:t>
                                    </m:r>
                                  </m:e>
                                </m:mr>
                              </m:m>
                            </m:e>
                          </m:d>
                        </m:e>
                      </m:nary>
                    </m:oMath>
                  </m:oMathPara>
                </a14:m>
                <a:endParaRPr kumimoji="1" lang="zh-CN" altLang="en-US" sz="2400" dirty="0">
                  <a:solidFill>
                    <a:srgbClr val="000000"/>
                  </a:solidFill>
                  <a:latin typeface="Tahoma" panose="020B0604030504040204" pitchFamily="34" charset="0"/>
                </a:endParaRPr>
              </a:p>
            </p:txBody>
          </p:sp>
        </mc:Choice>
        <mc:Fallback>
          <p:sp>
            <p:nvSpPr>
              <p:cNvPr id="30742" name="Object 19"/>
              <p:cNvSpPr txBox="1">
                <a:spLocks noRot="1" noChangeAspect="1" noMove="1" noResize="1" noEditPoints="1" noAdjustHandles="1" noChangeArrowheads="1" noChangeShapeType="1" noTextEdit="1"/>
              </p:cNvSpPr>
              <p:nvPr/>
            </p:nvSpPr>
            <p:spPr bwMode="auto">
              <a:xfrm>
                <a:off x="5406064" y="1306265"/>
                <a:ext cx="2562145" cy="1186631"/>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8135" name="Object 23"/>
              <p:cNvSpPr txBox="1"/>
              <p:nvPr/>
            </p:nvSpPr>
            <p:spPr bwMode="auto">
              <a:xfrm>
                <a:off x="2447926" y="3500439"/>
                <a:ext cx="2747962" cy="86466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𝑘</m:t>
                          </m:r>
                        </m:e>
                        <m:sup>
                          <m:r>
                            <a:rPr kumimoji="1" lang="zh-CN" altLang="en-US" sz="2400" i="1">
                              <a:solidFill>
                                <a:srgbClr val="000000"/>
                              </a:solidFill>
                              <a:latin typeface="Cambria Math" panose="02040503050406030204" pitchFamily="18" charset="0"/>
                            </a:rPr>
                            <m:t>2</m:t>
                          </m:r>
                        </m:sup>
                      </m:sSup>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e>
                            </m:mr>
                            <m:mr>
                              <m:e>
                                <m:r>
                                  <a:rPr kumimoji="1" lang="zh-CN" altLang="en-US" sz="2400" i="1">
                                    <a:solidFill>
                                      <a:srgbClr val="000000"/>
                                    </a:solidFill>
                                    <a:latin typeface="Cambria Math" panose="02040503050406030204" pitchFamily="18" charset="0"/>
                                  </a:rPr>
                                  <m:t>𝑘</m:t>
                                </m:r>
                              </m:e>
                            </m:mr>
                          </m:m>
                        </m:e>
                      </m:d>
                    </m:oMath>
                  </m:oMathPara>
                </a14:m>
                <a:endParaRPr kumimoji="1" lang="zh-CN" altLang="en-US" sz="2400" dirty="0">
                  <a:solidFill>
                    <a:srgbClr val="000000"/>
                  </a:solidFill>
                  <a:latin typeface="Tahoma" panose="020B0604030504040204" pitchFamily="34" charset="0"/>
                </a:endParaRPr>
              </a:p>
            </p:txBody>
          </p:sp>
        </mc:Choice>
        <mc:Fallback>
          <p:sp>
            <p:nvSpPr>
              <p:cNvPr id="10458135" name="Object 23"/>
              <p:cNvSpPr txBox="1">
                <a:spLocks noRot="1" noChangeAspect="1" noMove="1" noResize="1" noEditPoints="1" noAdjustHandles="1" noChangeArrowheads="1" noChangeShapeType="1" noTextEdit="1"/>
              </p:cNvSpPr>
              <p:nvPr/>
            </p:nvSpPr>
            <p:spPr bwMode="auto">
              <a:xfrm>
                <a:off x="2447926" y="3500439"/>
                <a:ext cx="2747962" cy="864666"/>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8134" name="Object 22"/>
              <p:cNvSpPr txBox="1"/>
              <p:nvPr/>
            </p:nvSpPr>
            <p:spPr bwMode="auto">
              <a:xfrm>
                <a:off x="5322093" y="3451653"/>
                <a:ext cx="2332037" cy="122469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𝑘</m:t>
                      </m:r>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e>
                            </m:mr>
                            <m:mr>
                              <m:e>
                                <m:r>
                                  <a:rPr kumimoji="1" lang="zh-CN" altLang="en-US" sz="2400" i="1">
                                    <a:solidFill>
                                      <a:srgbClr val="000000"/>
                                    </a:solidFill>
                                    <a:latin typeface="Cambria Math" panose="02040503050406030204" pitchFamily="18" charset="0"/>
                                  </a:rPr>
                                  <m:t>𝑘</m:t>
                                </m:r>
                              </m:e>
                            </m:mr>
                          </m:m>
                        </m:e>
                      </m:d>
                    </m:oMath>
                  </m:oMathPara>
                </a14:m>
                <a:endParaRPr kumimoji="1" lang="zh-CN" altLang="en-US" sz="2400" dirty="0">
                  <a:solidFill>
                    <a:srgbClr val="000000"/>
                  </a:solidFill>
                  <a:latin typeface="Tahoma" panose="020B0604030504040204" pitchFamily="34" charset="0"/>
                </a:endParaRPr>
              </a:p>
            </p:txBody>
          </p:sp>
        </mc:Choice>
        <mc:Fallback>
          <p:sp>
            <p:nvSpPr>
              <p:cNvPr id="10458134" name="Object 22"/>
              <p:cNvSpPr txBox="1">
                <a:spLocks noRot="1" noChangeAspect="1" noMove="1" noResize="1" noEditPoints="1" noAdjustHandles="1" noChangeArrowheads="1" noChangeShapeType="1" noTextEdit="1"/>
              </p:cNvSpPr>
              <p:nvPr/>
            </p:nvSpPr>
            <p:spPr bwMode="auto">
              <a:xfrm>
                <a:off x="5322093" y="3451653"/>
                <a:ext cx="2332037" cy="1224697"/>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8133" name="Object 21"/>
              <p:cNvSpPr txBox="1"/>
              <p:nvPr/>
            </p:nvSpPr>
            <p:spPr bwMode="auto">
              <a:xfrm>
                <a:off x="7896225" y="3429000"/>
                <a:ext cx="2314575" cy="113981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𝑐</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e>
                            </m:mr>
                            <m:mr>
                              <m:e>
                                <m:r>
                                  <a:rPr kumimoji="1" lang="zh-CN" altLang="en-US" sz="2400" i="1">
                                    <a:solidFill>
                                      <a:srgbClr val="000000"/>
                                    </a:solidFill>
                                    <a:latin typeface="Cambria Math" panose="02040503050406030204" pitchFamily="18" charset="0"/>
                                  </a:rPr>
                                  <m:t>𝑘</m:t>
                                </m:r>
                              </m:e>
                            </m:mr>
                          </m:m>
                        </m:e>
                      </m:d>
                    </m:oMath>
                  </m:oMathPara>
                </a14:m>
                <a:endParaRPr kumimoji="1" lang="zh-CN" altLang="en-US" sz="2400" dirty="0">
                  <a:solidFill>
                    <a:srgbClr val="000000"/>
                  </a:solidFill>
                  <a:latin typeface="Tahoma" panose="020B0604030504040204" pitchFamily="34" charset="0"/>
                </a:endParaRPr>
              </a:p>
            </p:txBody>
          </p:sp>
        </mc:Choice>
        <mc:Fallback>
          <p:sp>
            <p:nvSpPr>
              <p:cNvPr id="10458133" name="Object 21"/>
              <p:cNvSpPr txBox="1">
                <a:spLocks noRot="1" noChangeAspect="1" noMove="1" noResize="1" noEditPoints="1" noAdjustHandles="1" noChangeArrowheads="1" noChangeShapeType="1" noTextEdit="1"/>
              </p:cNvSpPr>
              <p:nvPr/>
            </p:nvSpPr>
            <p:spPr bwMode="auto">
              <a:xfrm>
                <a:off x="7896225" y="3429000"/>
                <a:ext cx="2314575" cy="1139817"/>
              </a:xfrm>
              <a:prstGeom prst="rect">
                <a:avLst/>
              </a:prstGeom>
              <a:blipFill>
                <a:blip r:embed="rId5"/>
                <a:stretch>
                  <a:fillRect/>
                </a:stretch>
              </a:blipFill>
              <a:ln>
                <a:noFill/>
              </a:ln>
            </p:spPr>
            <p:txBody>
              <a:bodyPr/>
              <a:lstStyle/>
              <a:p>
                <a:r>
                  <a:rPr lang="zh-CN" altLang="en-US">
                    <a:noFill/>
                  </a:rPr>
                  <a:t> </a:t>
                </a:r>
              </a:p>
            </p:txBody>
          </p:sp>
        </mc:Fallback>
      </mc:AlternateContent>
      <p:sp>
        <p:nvSpPr>
          <p:cNvPr id="30746" name="Rectangle 27"/>
          <p:cNvSpPr>
            <a:spLocks noChangeArrowheads="1"/>
          </p:cNvSpPr>
          <p:nvPr/>
        </p:nvSpPr>
        <p:spPr bwMode="auto">
          <a:xfrm>
            <a:off x="1524000" y="4259263"/>
            <a:ext cx="228600" cy="2603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r>
              <a:rPr lang="en-US" altLang="zh-CN" sz="1100">
                <a:solidFill>
                  <a:srgbClr val="000000"/>
                </a:solidFill>
              </a:rPr>
              <a:t> </a:t>
            </a:r>
            <a:endParaRPr lang="en-US" altLang="zh-CN">
              <a:solidFill>
                <a:srgbClr val="000000"/>
              </a:solidFill>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0458145" name="Object 33"/>
              <p:cNvSpPr txBox="1"/>
              <p:nvPr/>
            </p:nvSpPr>
            <p:spPr bwMode="auto">
              <a:xfrm>
                <a:off x="3124347" y="4585234"/>
                <a:ext cx="1539578" cy="55932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𝑘</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𝑐</m:t>
                          </m:r>
                        </m:e>
                        <m:sub>
                          <m:r>
                            <a:rPr kumimoji="1" lang="zh-CN" altLang="en-US" sz="2400" i="1">
                              <a:solidFill>
                                <a:srgbClr val="000000"/>
                              </a:solidFill>
                              <a:latin typeface="Cambria Math" panose="02040503050406030204" pitchFamily="18" charset="0"/>
                            </a:rPr>
                            <m:t>𝑘</m:t>
                          </m:r>
                        </m:sub>
                      </m:sSub>
                    </m:oMath>
                  </m:oMathPara>
                </a14:m>
                <a:endParaRPr kumimoji="1" lang="zh-CN" altLang="en-US" sz="2400" dirty="0">
                  <a:solidFill>
                    <a:srgbClr val="000000"/>
                  </a:solidFill>
                  <a:latin typeface="Tahoma" panose="020B0604030504040204" pitchFamily="34" charset="0"/>
                </a:endParaRPr>
              </a:p>
            </p:txBody>
          </p:sp>
        </mc:Choice>
        <mc:Fallback>
          <p:sp>
            <p:nvSpPr>
              <p:cNvPr id="10458145" name="Object 33"/>
              <p:cNvSpPr txBox="1">
                <a:spLocks noRot="1" noChangeAspect="1" noMove="1" noResize="1" noEditPoints="1" noAdjustHandles="1" noChangeArrowheads="1" noChangeShapeType="1" noTextEdit="1"/>
              </p:cNvSpPr>
              <p:nvPr/>
            </p:nvSpPr>
            <p:spPr bwMode="auto">
              <a:xfrm>
                <a:off x="3124347" y="4585234"/>
                <a:ext cx="1539578" cy="559320"/>
              </a:xfrm>
              <a:prstGeom prst="rect">
                <a:avLst/>
              </a:prstGeom>
              <a:blipFill>
                <a:blip r:embed="rId6"/>
                <a:stretch>
                  <a:fillRect l="-1190"/>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8147" name="Object 35"/>
              <p:cNvSpPr txBox="1"/>
              <p:nvPr/>
            </p:nvSpPr>
            <p:spPr bwMode="auto">
              <a:xfrm>
                <a:off x="6778626" y="4579428"/>
                <a:ext cx="2665412" cy="55931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𝐵</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𝐶</m:t>
                          </m:r>
                        </m:e>
                        <m:sup>
                          <m:r>
                            <a:rPr kumimoji="1" lang="zh-CN" altLang="en-US" sz="2400" i="1">
                              <a:solidFill>
                                <a:srgbClr val="000000"/>
                              </a:solidFill>
                              <a:latin typeface="Cambria Math" panose="02040503050406030204" pitchFamily="18" charset="0"/>
                            </a:rPr>
                            <m:t>′</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58147" name="Object 35"/>
              <p:cNvSpPr txBox="1">
                <a:spLocks noRot="1" noChangeAspect="1" noMove="1" noResize="1" noEditPoints="1" noAdjustHandles="1" noChangeArrowheads="1" noChangeShapeType="1" noTextEdit="1"/>
              </p:cNvSpPr>
              <p:nvPr/>
            </p:nvSpPr>
            <p:spPr bwMode="auto">
              <a:xfrm>
                <a:off x="6778626" y="4579428"/>
                <a:ext cx="2665412" cy="559311"/>
              </a:xfrm>
              <a:prstGeom prst="rect">
                <a:avLst/>
              </a:prstGeom>
              <a:blipFill>
                <a:blip r:embed="rId7"/>
                <a:stretch>
                  <a:fillRect l="-686"/>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8154" name="Object 42"/>
              <p:cNvSpPr txBox="1"/>
              <p:nvPr/>
            </p:nvSpPr>
            <p:spPr bwMode="auto">
              <a:xfrm>
                <a:off x="2782888" y="5157788"/>
                <a:ext cx="1560512" cy="57546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𝑘</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oMath>
                  </m:oMathPara>
                </a14:m>
                <a:endParaRPr kumimoji="1" lang="zh-CN" altLang="en-US" sz="2400" dirty="0">
                  <a:solidFill>
                    <a:srgbClr val="000000"/>
                  </a:solidFill>
                  <a:latin typeface="Tahoma" panose="020B0604030504040204" pitchFamily="34" charset="0"/>
                </a:endParaRPr>
              </a:p>
            </p:txBody>
          </p:sp>
        </mc:Choice>
        <mc:Fallback>
          <p:sp>
            <p:nvSpPr>
              <p:cNvPr id="10458154" name="Object 42"/>
              <p:cNvSpPr txBox="1">
                <a:spLocks noRot="1" noChangeAspect="1" noMove="1" noResize="1" noEditPoints="1" noAdjustHandles="1" noChangeArrowheads="1" noChangeShapeType="1" noTextEdit="1"/>
              </p:cNvSpPr>
              <p:nvPr/>
            </p:nvSpPr>
            <p:spPr bwMode="auto">
              <a:xfrm>
                <a:off x="2782888" y="5157788"/>
                <a:ext cx="1560512" cy="575468"/>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8156" name="Object 44"/>
              <p:cNvSpPr txBox="1"/>
              <p:nvPr/>
            </p:nvSpPr>
            <p:spPr bwMode="auto">
              <a:xfrm>
                <a:off x="6240463" y="5157788"/>
                <a:ext cx="2591841" cy="64241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𝐵</m:t>
                          </m:r>
                        </m:e>
                        <m:sup>
                          <m:r>
                            <a:rPr kumimoji="1" lang="zh-CN" altLang="en-US" sz="2400" i="1">
                              <a:solidFill>
                                <a:srgbClr val="000000"/>
                              </a:solidFill>
                              <a:latin typeface="Cambria Math" panose="02040503050406030204" pitchFamily="18" charset="0"/>
                            </a:rPr>
                            <m:t>′</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58156" name="Object 44"/>
              <p:cNvSpPr txBox="1">
                <a:spLocks noRot="1" noChangeAspect="1" noMove="1" noResize="1" noEditPoints="1" noAdjustHandles="1" noChangeArrowheads="1" noChangeShapeType="1" noTextEdit="1"/>
              </p:cNvSpPr>
              <p:nvPr/>
            </p:nvSpPr>
            <p:spPr bwMode="auto">
              <a:xfrm>
                <a:off x="6240463" y="5157788"/>
                <a:ext cx="2591841" cy="642416"/>
              </a:xfrm>
              <a:prstGeom prst="rect">
                <a:avLst/>
              </a:prstGeom>
              <a:blipFill>
                <a:blip r:embed="rId9"/>
                <a:stretch>
                  <a:fillRect l="-706"/>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731027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5811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58114">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458114">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4581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762C99F8-912C-45A2-A818-20EA61D1BB5E}"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8195"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A37DBE28-D61B-4431-997A-36F9B34418F2}" type="slidenum">
              <a:rPr kumimoji="0" lang="en-US" altLang="zh-CN" sz="1400">
                <a:solidFill>
                  <a:srgbClr val="000000"/>
                </a:solidFill>
                <a:ea typeface="宋体" panose="02010600030101010101" pitchFamily="2" charset="-122"/>
              </a:rPr>
              <a:pPr fontAlgn="base">
                <a:spcBef>
                  <a:spcPct val="0"/>
                </a:spcBef>
                <a:spcAft>
                  <a:spcPct val="0"/>
                </a:spcAft>
              </a:pPr>
              <a:t>3</a:t>
            </a:fld>
            <a:endParaRPr kumimoji="0" lang="en-US" altLang="zh-CN" sz="1400">
              <a:solidFill>
                <a:srgbClr val="000000"/>
              </a:solidFill>
              <a:ea typeface="宋体" panose="02010600030101010101" pitchFamily="2" charset="-122"/>
            </a:endParaRPr>
          </a:p>
        </p:txBody>
      </p:sp>
      <p:sp>
        <p:nvSpPr>
          <p:cNvPr id="10438658" name="Rectangle 2"/>
          <p:cNvSpPr>
            <a:spLocks noGrp="1" noChangeArrowheads="1"/>
          </p:cNvSpPr>
          <p:nvPr>
            <p:ph type="body" idx="1"/>
          </p:nvPr>
        </p:nvSpPr>
        <p:spPr>
          <a:xfrm>
            <a:off x="1774825" y="1341439"/>
            <a:ext cx="8713663" cy="5111897"/>
          </a:xfrm>
        </p:spPr>
        <p:txBody>
          <a:bodyPr/>
          <a:lstStyle/>
          <a:p>
            <a:pPr marL="571500" indent="-571500" algn="just" eaLnBrk="1" hangingPunct="1">
              <a:buSzTx/>
              <a:buFont typeface="Wingdings" panose="05000000000000000000" pitchFamily="2" charset="2"/>
              <a:buChar char="§"/>
            </a:pPr>
            <a:r>
              <a:rPr lang="zh-CN" altLang="en-US" dirty="0"/>
              <a:t>母函数是求解计数问题的一个强有力的工具。</a:t>
            </a:r>
          </a:p>
          <a:p>
            <a:pPr marL="571500" indent="-571500" algn="just" eaLnBrk="1" hangingPunct="1">
              <a:buSzTx/>
              <a:buFont typeface="Wingdings" panose="05000000000000000000" pitchFamily="2" charset="2"/>
              <a:buChar char="§"/>
            </a:pPr>
            <a:r>
              <a:rPr lang="zh-CN" altLang="en-US" dirty="0"/>
              <a:t>其中心思想是：将一个有限或无限序列  </a:t>
            </a:r>
          </a:p>
          <a:p>
            <a:pPr marL="571500" indent="-571500" algn="just" eaLnBrk="1" hangingPunct="1">
              <a:buSzTx/>
              <a:buNone/>
            </a:pPr>
            <a:endParaRPr lang="zh-CN" altLang="en-US" dirty="0"/>
          </a:p>
          <a:p>
            <a:pPr marL="571500" indent="-571500" algn="just" eaLnBrk="1" hangingPunct="1">
              <a:buSzTx/>
              <a:buNone/>
            </a:pPr>
            <a:r>
              <a:rPr lang="zh-CN" altLang="en-US" dirty="0"/>
              <a:t>     与一个函数项级数 </a:t>
            </a:r>
          </a:p>
          <a:p>
            <a:pPr marL="571500" indent="-571500" algn="just" eaLnBrk="1" hangingPunct="1">
              <a:buSzTx/>
              <a:buNone/>
            </a:pPr>
            <a:endParaRPr lang="zh-CN" altLang="en-US" dirty="0"/>
          </a:p>
          <a:p>
            <a:pPr marL="571500" indent="-571500" algn="just" eaLnBrk="1" hangingPunct="1">
              <a:buSzTx/>
              <a:buNone/>
            </a:pPr>
            <a:r>
              <a:rPr lang="zh-CN" altLang="en-US" dirty="0"/>
              <a:t>     联系起来，使得我们可以通过用</a:t>
            </a:r>
            <a:r>
              <a:rPr lang="zh-CN" altLang="en-US" dirty="0">
                <a:solidFill>
                  <a:srgbClr val="FF0000"/>
                </a:solidFill>
              </a:rPr>
              <a:t>解析的方法</a:t>
            </a:r>
            <a:r>
              <a:rPr lang="zh-CN" altLang="en-US" dirty="0"/>
              <a:t>研究</a:t>
            </a:r>
            <a:r>
              <a:rPr lang="en-US" altLang="zh-CN" dirty="0">
                <a:latin typeface="Times New Roman" panose="02020603050405020304" pitchFamily="18" charset="0"/>
              </a:rPr>
              <a:t>G(x)</a:t>
            </a:r>
            <a:r>
              <a:rPr lang="zh-CN" altLang="en-US" dirty="0"/>
              <a:t>来得到序列                           的一些性质。</a:t>
            </a:r>
          </a:p>
          <a:p>
            <a:pPr marL="571500" indent="-571500" algn="just" eaLnBrk="1" hangingPunct="1">
              <a:buSzTx/>
              <a:buFont typeface="Wingdings" panose="05000000000000000000" pitchFamily="2" charset="2"/>
              <a:buChar char="§"/>
            </a:pPr>
            <a:r>
              <a:rPr lang="zh-CN" altLang="en-US" dirty="0"/>
              <a:t>最常用的函数项级数：</a:t>
            </a:r>
          </a:p>
          <a:p>
            <a:pPr marL="571500" indent="-571500" algn="just" eaLnBrk="1" hangingPunct="1">
              <a:buSzTx/>
              <a:buNone/>
            </a:pPr>
            <a:r>
              <a:rPr lang="zh-CN" altLang="en-US" dirty="0"/>
              <a:t>                                ，</a:t>
            </a:r>
          </a:p>
        </p:txBody>
      </p:sp>
      <p:sp>
        <p:nvSpPr>
          <p:cNvPr id="8197" name="Rectangle 3"/>
          <p:cNvSpPr>
            <a:spLocks noGrp="1" noChangeArrowheads="1"/>
          </p:cNvSpPr>
          <p:nvPr>
            <p:ph type="title"/>
          </p:nvPr>
        </p:nvSpPr>
        <p:spPr>
          <a:xfrm>
            <a:off x="2782888" y="188913"/>
            <a:ext cx="6386512" cy="882650"/>
          </a:xfrm>
          <a:noFill/>
        </p:spPr>
        <p:txBody>
          <a:bodyPr/>
          <a:lstStyle/>
          <a:p>
            <a:pPr eaLnBrk="1" hangingPunct="1"/>
            <a:r>
              <a:rPr lang="en-US" altLang="zh-CN" dirty="0"/>
              <a:t>2.1 </a:t>
            </a:r>
            <a:r>
              <a:rPr lang="zh-CN" altLang="en-US" dirty="0"/>
              <a:t>母函数的引入</a:t>
            </a:r>
            <a:endParaRPr lang="zh-CN" altLang="en-US" dirty="0">
              <a:latin typeface="黑体" panose="02010609060101010101" pitchFamily="49" charset="-122"/>
            </a:endParaRPr>
          </a:p>
        </p:txBody>
      </p:sp>
      <p:sp>
        <p:nvSpPr>
          <p:cNvPr id="8198"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199"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00"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01"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02"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03"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04"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05"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06"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07"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08"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09"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10"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11"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12"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13" name="Rectangle 2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38675" name="Object 19"/>
              <p:cNvSpPr txBox="1"/>
              <p:nvPr/>
            </p:nvSpPr>
            <p:spPr bwMode="auto">
              <a:xfrm>
                <a:off x="4224338" y="2420938"/>
                <a:ext cx="2641600" cy="44450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38675" name="Object 19"/>
              <p:cNvSpPr txBox="1">
                <a:spLocks noRot="1" noChangeAspect="1" noMove="1" noResize="1" noEditPoints="1" noAdjustHandles="1" noChangeArrowheads="1" noChangeShapeType="1" noTextEdit="1"/>
              </p:cNvSpPr>
              <p:nvPr/>
            </p:nvSpPr>
            <p:spPr bwMode="auto">
              <a:xfrm>
                <a:off x="4224338" y="2420938"/>
                <a:ext cx="2641600" cy="444500"/>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38677" name="Object 21"/>
              <p:cNvSpPr txBox="1"/>
              <p:nvPr/>
            </p:nvSpPr>
            <p:spPr bwMode="auto">
              <a:xfrm>
                <a:off x="5424488" y="2791380"/>
                <a:ext cx="3551832" cy="112498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𝐺</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𝑢</m:t>
                              </m:r>
                            </m:e>
                            <m:sub>
                              <m:r>
                                <a:rPr kumimoji="1" lang="zh-CN" altLang="en-US" sz="2400" i="1">
                                  <a:solidFill>
                                    <a:srgbClr val="000000"/>
                                  </a:solidFill>
                                  <a:latin typeface="Cambria Math" panose="02040503050406030204" pitchFamily="18" charset="0"/>
                                </a:rPr>
                                <m:t>𝑛</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e>
                      </m:nary>
                    </m:oMath>
                  </m:oMathPara>
                </a14:m>
                <a:endParaRPr kumimoji="1" lang="zh-CN" altLang="en-US" sz="2400" dirty="0">
                  <a:solidFill>
                    <a:srgbClr val="000000"/>
                  </a:solidFill>
                  <a:latin typeface="Tahoma" panose="020B0604030504040204" pitchFamily="34" charset="0"/>
                </a:endParaRPr>
              </a:p>
            </p:txBody>
          </p:sp>
        </mc:Choice>
        <mc:Fallback>
          <p:sp>
            <p:nvSpPr>
              <p:cNvPr id="10438677" name="Object 21"/>
              <p:cNvSpPr txBox="1">
                <a:spLocks noRot="1" noChangeAspect="1" noMove="1" noResize="1" noEditPoints="1" noAdjustHandles="1" noChangeArrowheads="1" noChangeShapeType="1" noTextEdit="1"/>
              </p:cNvSpPr>
              <p:nvPr/>
            </p:nvSpPr>
            <p:spPr bwMode="auto">
              <a:xfrm>
                <a:off x="5424488" y="2791380"/>
                <a:ext cx="3551832" cy="1124983"/>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38681" name="Object 25"/>
              <p:cNvSpPr txBox="1"/>
              <p:nvPr/>
            </p:nvSpPr>
            <p:spPr bwMode="auto">
              <a:xfrm>
                <a:off x="5087938" y="4365625"/>
                <a:ext cx="2641600" cy="44450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r>
                        <a:rPr kumimoji="1" lang="zh-CN" altLang="en-US" sz="2400" i="1">
                          <a:solidFill>
                            <a:srgbClr val="000000"/>
                          </a:solidFill>
                          <a:latin typeface="Cambria Math" panose="02040503050406030204" pitchFamily="18" charset="0"/>
                        </a:rPr>
                        <m:t>,⋯</m:t>
                      </m:r>
                    </m:oMath>
                  </m:oMathPara>
                </a14:m>
                <a:endParaRPr kumimoji="1" lang="zh-CN" altLang="en-US" sz="2400">
                  <a:solidFill>
                    <a:srgbClr val="000000"/>
                  </a:solidFill>
                  <a:latin typeface="Tahoma" panose="020B0604030504040204" pitchFamily="34" charset="0"/>
                </a:endParaRPr>
              </a:p>
            </p:txBody>
          </p:sp>
        </mc:Choice>
        <mc:Fallback>
          <p:sp>
            <p:nvSpPr>
              <p:cNvPr id="10438681" name="Object 25"/>
              <p:cNvSpPr txBox="1">
                <a:spLocks noRot="1" noChangeAspect="1" noMove="1" noResize="1" noEditPoints="1" noAdjustHandles="1" noChangeArrowheads="1" noChangeShapeType="1" noTextEdit="1"/>
              </p:cNvSpPr>
              <p:nvPr/>
            </p:nvSpPr>
            <p:spPr bwMode="auto">
              <a:xfrm>
                <a:off x="5087938" y="4365625"/>
                <a:ext cx="2641600" cy="444500"/>
              </a:xfrm>
              <a:prstGeom prst="rect">
                <a:avLst/>
              </a:prstGeom>
              <a:blipFill>
                <a:blip r:embed="rId5"/>
                <a:stretch>
                  <a:fillRect/>
                </a:stretch>
              </a:blipFill>
              <a:ln>
                <a:noFill/>
              </a:ln>
            </p:spPr>
            <p:txBody>
              <a:bodyPr/>
              <a:lstStyle/>
              <a:p>
                <a:r>
                  <a:rPr lang="zh-CN" altLang="en-US">
                    <a:noFill/>
                  </a:rPr>
                  <a:t> </a:t>
                </a:r>
              </a:p>
            </p:txBody>
          </p:sp>
        </mc:Fallback>
      </mc:AlternateContent>
      <p:sp>
        <p:nvSpPr>
          <p:cNvPr id="8217" name="Rectangle 28"/>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8218" name="Rectangle 32"/>
          <p:cNvSpPr>
            <a:spLocks noChangeArrowheads="1"/>
          </p:cNvSpPr>
          <p:nvPr/>
        </p:nvSpPr>
        <p:spPr bwMode="auto">
          <a:xfrm>
            <a:off x="1524001" y="28933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38687" name="Object 31"/>
              <p:cNvSpPr txBox="1"/>
              <p:nvPr/>
            </p:nvSpPr>
            <p:spPr bwMode="auto">
              <a:xfrm>
                <a:off x="2407595" y="5301747"/>
                <a:ext cx="3666110" cy="1021266"/>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𝐺</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e>
                      </m:nary>
                    </m:oMath>
                  </m:oMathPara>
                </a14:m>
                <a:endParaRPr kumimoji="1" lang="zh-CN" altLang="en-US" sz="2400" dirty="0">
                  <a:solidFill>
                    <a:srgbClr val="000000"/>
                  </a:solidFill>
                  <a:latin typeface="Tahoma" panose="020B0604030504040204" pitchFamily="34" charset="0"/>
                </a:endParaRPr>
              </a:p>
            </p:txBody>
          </p:sp>
        </mc:Choice>
        <mc:Fallback>
          <p:sp>
            <p:nvSpPr>
              <p:cNvPr id="10438687" name="Object 31"/>
              <p:cNvSpPr txBox="1">
                <a:spLocks noRot="1" noChangeAspect="1" noMove="1" noResize="1" noEditPoints="1" noAdjustHandles="1" noChangeArrowheads="1" noChangeShapeType="1" noTextEdit="1"/>
              </p:cNvSpPr>
              <p:nvPr/>
            </p:nvSpPr>
            <p:spPr bwMode="auto">
              <a:xfrm>
                <a:off x="2407595" y="5301747"/>
                <a:ext cx="3666110" cy="1021266"/>
              </a:xfrm>
              <a:prstGeom prst="rect">
                <a:avLst/>
              </a:prstGeom>
              <a:blipFill>
                <a:blip r:embed="rId6"/>
                <a:stretch>
                  <a:fillRect/>
                </a:stretch>
              </a:blipFill>
              <a:ln>
                <a:noFill/>
              </a:ln>
            </p:spPr>
            <p:txBody>
              <a:bodyPr/>
              <a:lstStyle/>
              <a:p>
                <a:r>
                  <a:rPr lang="zh-CN" altLang="en-US">
                    <a:noFill/>
                  </a:rPr>
                  <a:t> </a:t>
                </a:r>
              </a:p>
            </p:txBody>
          </p:sp>
        </mc:Fallback>
      </mc:AlternateContent>
      <p:sp>
        <p:nvSpPr>
          <p:cNvPr id="8220" name="Rectangle 34"/>
          <p:cNvSpPr>
            <a:spLocks noChangeArrowheads="1"/>
          </p:cNvSpPr>
          <p:nvPr/>
        </p:nvSpPr>
        <p:spPr bwMode="auto">
          <a:xfrm>
            <a:off x="1524001" y="27457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38689" name="Object 33"/>
              <p:cNvSpPr txBox="1"/>
              <p:nvPr/>
            </p:nvSpPr>
            <p:spPr bwMode="auto">
              <a:xfrm>
                <a:off x="5846756" y="5282707"/>
                <a:ext cx="2841533" cy="1040304"/>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𝐺</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num>
                            <m:den>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den>
                          </m:f>
                        </m:e>
                      </m:nary>
                    </m:oMath>
                  </m:oMathPara>
                </a14:m>
                <a:endParaRPr kumimoji="1" lang="zh-CN" altLang="en-US" sz="2400" dirty="0">
                  <a:solidFill>
                    <a:srgbClr val="000000"/>
                  </a:solidFill>
                  <a:latin typeface="Tahoma" panose="020B0604030504040204" pitchFamily="34" charset="0"/>
                </a:endParaRPr>
              </a:p>
            </p:txBody>
          </p:sp>
        </mc:Choice>
        <mc:Fallback>
          <p:sp>
            <p:nvSpPr>
              <p:cNvPr id="10438689" name="Object 33"/>
              <p:cNvSpPr txBox="1">
                <a:spLocks noRot="1" noChangeAspect="1" noMove="1" noResize="1" noEditPoints="1" noAdjustHandles="1" noChangeArrowheads="1" noChangeShapeType="1" noTextEdit="1"/>
              </p:cNvSpPr>
              <p:nvPr/>
            </p:nvSpPr>
            <p:spPr bwMode="auto">
              <a:xfrm>
                <a:off x="5846756" y="5282707"/>
                <a:ext cx="2841533" cy="1040304"/>
              </a:xfrm>
              <a:prstGeom prst="rect">
                <a:avLst/>
              </a:prstGeom>
              <a:blipFill>
                <a:blip r:embed="rId7"/>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355231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3865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3865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38658">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438658">
                                            <p:txEl>
                                              <p:pRg st="6" end="6"/>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104386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08F98A6F-5688-47F4-939C-3EB4D6F73C31}"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31747"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E5AC5CAD-7645-495B-992F-33E0DAD6B86E}" type="slidenum">
              <a:rPr kumimoji="0" lang="en-US" altLang="zh-CN" sz="1400">
                <a:solidFill>
                  <a:srgbClr val="000000"/>
                </a:solidFill>
                <a:ea typeface="宋体" panose="02010600030101010101" pitchFamily="2" charset="-122"/>
              </a:rPr>
              <a:pPr fontAlgn="base">
                <a:spcBef>
                  <a:spcPct val="0"/>
                </a:spcBef>
                <a:spcAft>
                  <a:spcPct val="0"/>
                </a:spcAft>
              </a:pPr>
              <a:t>30</a:t>
            </a:fld>
            <a:endParaRPr kumimoji="0" lang="en-US" altLang="zh-CN" sz="1400">
              <a:solidFill>
                <a:srgbClr val="000000"/>
              </a:solidFill>
              <a:ea typeface="宋体" panose="02010600030101010101" pitchFamily="2" charset="-122"/>
            </a:endParaRPr>
          </a:p>
        </p:txBody>
      </p:sp>
      <p:sp>
        <p:nvSpPr>
          <p:cNvPr id="31748" name="Rectangle 2"/>
          <p:cNvSpPr>
            <a:spLocks noGrp="1" noChangeArrowheads="1"/>
          </p:cNvSpPr>
          <p:nvPr>
            <p:ph type="title"/>
          </p:nvPr>
        </p:nvSpPr>
        <p:spPr/>
        <p:txBody>
          <a:bodyPr/>
          <a:lstStyle/>
          <a:p>
            <a:pPr eaLnBrk="1" hangingPunct="1"/>
            <a:r>
              <a:rPr lang="en-US" altLang="zh-CN" dirty="0"/>
              <a:t>2.2 </a:t>
            </a:r>
            <a:r>
              <a:rPr lang="zh-CN" altLang="en-US" dirty="0"/>
              <a:t>母函数的性质</a:t>
            </a:r>
          </a:p>
        </p:txBody>
      </p:sp>
      <p:sp>
        <p:nvSpPr>
          <p:cNvPr id="31749" name="Rectangle 3"/>
          <p:cNvSpPr>
            <a:spLocks noGrp="1" noChangeArrowheads="1"/>
          </p:cNvSpPr>
          <p:nvPr>
            <p:ph type="body" idx="1"/>
          </p:nvPr>
        </p:nvSpPr>
        <p:spPr>
          <a:xfrm>
            <a:off x="2135188" y="1484313"/>
            <a:ext cx="7993062" cy="4608512"/>
          </a:xfrm>
        </p:spPr>
        <p:txBody>
          <a:bodyPr/>
          <a:lstStyle/>
          <a:p>
            <a:pPr marL="0" indent="0" eaLnBrk="1" hangingPunct="1">
              <a:buNone/>
            </a:pPr>
            <a:r>
              <a:rPr lang="en-US" altLang="zh-CN" dirty="0"/>
              <a:t> </a:t>
            </a:r>
            <a:endParaRPr lang="zh-CN" altLang="zh-CN" dirty="0"/>
          </a:p>
        </p:txBody>
      </p:sp>
      <p:sp>
        <p:nvSpPr>
          <p:cNvPr id="31750" name="Rectangle 5"/>
          <p:cNvSpPr>
            <a:spLocks noChangeArrowheads="1"/>
          </p:cNvSpPr>
          <p:nvPr/>
        </p:nvSpPr>
        <p:spPr bwMode="auto">
          <a:xfrm>
            <a:off x="1524001" y="28441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31751" name="Object 4"/>
              <p:cNvSpPr txBox="1"/>
              <p:nvPr/>
            </p:nvSpPr>
            <p:spPr bwMode="auto">
              <a:xfrm>
                <a:off x="2567608" y="1985963"/>
                <a:ext cx="7200800" cy="180307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𝑐</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𝑐</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𝑐</m:t>
                          </m:r>
                        </m:e>
                        <m:sub>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p>
                      </m:sSup>
                    </m:oMath>
                    <m:oMath xmlns:m="http://schemas.openxmlformats.org/officeDocument/2006/math">
                      <m:r>
                        <m:rPr>
                          <m:nor/>
                        </m:rP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m:t>
                      </m:r>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e>
                            </m:mr>
                            <m:mr>
                              <m:e>
                                <m:r>
                                  <a:rPr kumimoji="1" lang="zh-CN" altLang="en-US" sz="2400" i="1">
                                    <a:solidFill>
                                      <a:srgbClr val="000000"/>
                                    </a:solidFill>
                                    <a:latin typeface="Cambria Math" panose="02040503050406030204" pitchFamily="18" charset="0"/>
                                  </a:rPr>
                                  <m:t>0</m:t>
                                </m:r>
                              </m:e>
                            </m:mr>
                          </m:m>
                        </m:e>
                      </m:d>
                      <m:r>
                        <a:rPr kumimoji="1" lang="zh-CN" altLang="en-US" sz="2400" i="1">
                          <a:solidFill>
                            <a:srgbClr val="000000"/>
                          </a:solidFill>
                          <a:latin typeface="Cambria Math" panose="02040503050406030204" pitchFamily="18" charset="0"/>
                        </a:rPr>
                        <m:t>+</m:t>
                      </m:r>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e>
                            </m:mr>
                            <m:mr>
                              <m:e>
                                <m:r>
                                  <a:rPr kumimoji="1" lang="zh-CN" altLang="en-US" sz="2400" i="1">
                                    <a:solidFill>
                                      <a:srgbClr val="000000"/>
                                    </a:solidFill>
                                    <a:latin typeface="Cambria Math" panose="02040503050406030204" pitchFamily="18" charset="0"/>
                                  </a:rPr>
                                  <m:t>1</m:t>
                                </m:r>
                              </m:e>
                            </m:mr>
                          </m:m>
                        </m:e>
                      </m:d>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e>
                            </m:mr>
                            <m:mr>
                              <m:e>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e>
                            </m:mr>
                          </m:m>
                        </m:e>
                      </m:d>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p>
                      </m:sSup>
                    </m:oMath>
                    <m:oMath xmlns:m="http://schemas.openxmlformats.org/officeDocument/2006/math">
                      <m:r>
                        <m:rPr>
                          <m:nor/>
                        </m:rP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p>
                      </m:sSup>
                    </m:oMath>
                  </m:oMathPara>
                </a14:m>
                <a:endParaRPr kumimoji="1" lang="zh-CN" altLang="en-US" sz="2400" dirty="0">
                  <a:solidFill>
                    <a:srgbClr val="000000"/>
                  </a:solidFill>
                  <a:latin typeface="Tahoma" panose="020B0604030504040204" pitchFamily="34" charset="0"/>
                </a:endParaRPr>
              </a:p>
            </p:txBody>
          </p:sp>
        </mc:Choice>
        <mc:Fallback>
          <p:sp>
            <p:nvSpPr>
              <p:cNvPr id="31751" name="Object 4"/>
              <p:cNvSpPr txBox="1">
                <a:spLocks noRot="1" noChangeAspect="1" noMove="1" noResize="1" noEditPoints="1" noAdjustHandles="1" noChangeArrowheads="1" noChangeShapeType="1" noTextEdit="1"/>
              </p:cNvSpPr>
              <p:nvPr/>
            </p:nvSpPr>
            <p:spPr bwMode="auto">
              <a:xfrm>
                <a:off x="2567608" y="1985963"/>
                <a:ext cx="7200800" cy="1803077"/>
              </a:xfrm>
              <a:prstGeom prst="rect">
                <a:avLst/>
              </a:prstGeom>
              <a:blipFill>
                <a:blip r:embed="rId2"/>
                <a:stretch>
                  <a:fillRect l="-169"/>
                </a:stretch>
              </a:blipFill>
              <a:ln>
                <a:noFill/>
              </a:ln>
            </p:spPr>
            <p:txBody>
              <a:bodyPr/>
              <a:lstStyle/>
              <a:p>
                <a:r>
                  <a:rPr lang="zh-CN" altLang="en-US">
                    <a:noFill/>
                  </a:rPr>
                  <a:t> </a:t>
                </a:r>
              </a:p>
            </p:txBody>
          </p:sp>
        </mc:Fallback>
      </mc:AlternateContent>
      <p:sp>
        <p:nvSpPr>
          <p:cNvPr id="31752" name="Rectangle 7"/>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726406" name="Object 6"/>
              <p:cNvSpPr txBox="1"/>
              <p:nvPr/>
            </p:nvSpPr>
            <p:spPr bwMode="auto">
              <a:xfrm>
                <a:off x="2652906" y="4028750"/>
                <a:ext cx="4680694" cy="686594"/>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𝐶</m:t>
                          </m:r>
                        </m:e>
                        <m:sup>
                          <m:r>
                            <a:rPr kumimoji="1" lang="zh-CN" altLang="en-US" sz="2400" i="1">
                              <a:solidFill>
                                <a:srgbClr val="000000"/>
                              </a:solidFill>
                              <a:latin typeface="Cambria Math" panose="02040503050406030204" pitchFamily="18" charset="0"/>
                            </a:rPr>
                            <m:t>′</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726406" name="Object 6"/>
              <p:cNvSpPr txBox="1">
                <a:spLocks noRot="1" noChangeAspect="1" noMove="1" noResize="1" noEditPoints="1" noAdjustHandles="1" noChangeArrowheads="1" noChangeShapeType="1" noTextEdit="1"/>
              </p:cNvSpPr>
              <p:nvPr/>
            </p:nvSpPr>
            <p:spPr bwMode="auto">
              <a:xfrm>
                <a:off x="2652906" y="4028750"/>
                <a:ext cx="4680694" cy="686594"/>
              </a:xfrm>
              <a:prstGeom prst="rect">
                <a:avLst/>
              </a:prstGeom>
              <a:blipFill>
                <a:blip r:embed="rId3"/>
                <a:stretch>
                  <a:fillRect l="-260"/>
                </a:stretch>
              </a:blipFill>
              <a:ln>
                <a:noFill/>
              </a:ln>
            </p:spPr>
            <p:txBody>
              <a:bodyPr/>
              <a:lstStyle/>
              <a:p>
                <a:r>
                  <a:rPr lang="zh-CN" altLang="en-US">
                    <a:noFill/>
                  </a:rPr>
                  <a:t> </a:t>
                </a:r>
              </a:p>
            </p:txBody>
          </p:sp>
        </mc:Fallback>
      </mc:AlternateContent>
      <p:sp>
        <p:nvSpPr>
          <p:cNvPr id="31754" name="Rectangle 9"/>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726408" name="Object 8"/>
              <p:cNvSpPr txBox="1"/>
              <p:nvPr/>
            </p:nvSpPr>
            <p:spPr bwMode="auto">
              <a:xfrm>
                <a:off x="2670956" y="4906638"/>
                <a:ext cx="5225244" cy="75461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𝐶</m:t>
                          </m:r>
                        </m:e>
                        <m:sup>
                          <m:r>
                            <a:rPr kumimoji="1" lang="zh-CN" altLang="en-US" sz="2400" i="1">
                              <a:solidFill>
                                <a:srgbClr val="000000"/>
                              </a:solidFill>
                              <a:latin typeface="Cambria Math" panose="02040503050406030204" pitchFamily="18" charset="0"/>
                            </a:rPr>
                            <m:t>″</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−3</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726408" name="Object 8"/>
              <p:cNvSpPr txBox="1">
                <a:spLocks noRot="1" noChangeAspect="1" noMove="1" noResize="1" noEditPoints="1" noAdjustHandles="1" noChangeArrowheads="1" noChangeShapeType="1" noTextEdit="1"/>
              </p:cNvSpPr>
              <p:nvPr/>
            </p:nvSpPr>
            <p:spPr bwMode="auto">
              <a:xfrm>
                <a:off x="2670956" y="4906638"/>
                <a:ext cx="5225244" cy="754610"/>
              </a:xfrm>
              <a:prstGeom prst="rect">
                <a:avLst/>
              </a:prstGeom>
              <a:blipFill>
                <a:blip r:embed="rId4"/>
                <a:stretch>
                  <a:fillRect l="-233"/>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148564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CC4D13D9-7CED-456D-B7AD-7086A4B51012}"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32771"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1F4DC31F-6F48-48EA-9E0C-F3C5AEA26B55}" type="slidenum">
              <a:rPr kumimoji="0" lang="en-US" altLang="zh-CN" sz="1400">
                <a:solidFill>
                  <a:srgbClr val="000000"/>
                </a:solidFill>
                <a:ea typeface="宋体" panose="02010600030101010101" pitchFamily="2" charset="-122"/>
              </a:rPr>
              <a:pPr fontAlgn="base">
                <a:spcBef>
                  <a:spcPct val="0"/>
                </a:spcBef>
                <a:spcAft>
                  <a:spcPct val="0"/>
                </a:spcAft>
              </a:pPr>
              <a:t>31</a:t>
            </a:fld>
            <a:endParaRPr kumimoji="0" lang="en-US" altLang="zh-CN" sz="1400" dirty="0">
              <a:solidFill>
                <a:srgbClr val="000000"/>
              </a:solidFill>
              <a:ea typeface="宋体" panose="02010600030101010101" pitchFamily="2" charset="-122"/>
            </a:endParaRPr>
          </a:p>
        </p:txBody>
      </p:sp>
      <p:sp>
        <p:nvSpPr>
          <p:cNvPr id="32772" name="Rectangle 2"/>
          <p:cNvSpPr>
            <a:spLocks noGrp="1" noChangeArrowheads="1"/>
          </p:cNvSpPr>
          <p:nvPr>
            <p:ph type="body" idx="1"/>
          </p:nvPr>
        </p:nvSpPr>
        <p:spPr>
          <a:xfrm>
            <a:off x="1774825" y="1268414"/>
            <a:ext cx="8421688" cy="4670425"/>
          </a:xfrm>
        </p:spPr>
        <p:txBody>
          <a:bodyPr/>
          <a:lstStyle/>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32773" name="Rectangle 3"/>
          <p:cNvSpPr>
            <a:spLocks noGrp="1" noChangeArrowheads="1"/>
          </p:cNvSpPr>
          <p:nvPr>
            <p:ph type="title"/>
          </p:nvPr>
        </p:nvSpPr>
        <p:spPr>
          <a:xfrm>
            <a:off x="2819401" y="152400"/>
            <a:ext cx="6386513" cy="882650"/>
          </a:xfrm>
          <a:noFill/>
        </p:spPr>
        <p:txBody>
          <a:bodyPr/>
          <a:lstStyle/>
          <a:p>
            <a:pPr eaLnBrk="1" hangingPunct="1"/>
            <a:r>
              <a:rPr lang="en-US" altLang="zh-CN" dirty="0"/>
              <a:t>2.2 </a:t>
            </a:r>
            <a:r>
              <a:rPr lang="zh-CN" altLang="en-US" dirty="0"/>
              <a:t>母函数的性质</a:t>
            </a:r>
          </a:p>
        </p:txBody>
      </p:sp>
      <p:sp>
        <p:nvSpPr>
          <p:cNvPr id="32774"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75"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76"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77"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78"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79"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80"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81"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82"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83"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84"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85"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86"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87"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88"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2789" name="Rectangle 20"/>
          <p:cNvSpPr>
            <a:spLocks noChangeArrowheads="1"/>
          </p:cNvSpPr>
          <p:nvPr/>
        </p:nvSpPr>
        <p:spPr bwMode="auto">
          <a:xfrm>
            <a:off x="1524001" y="284098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32790" name="Object 19"/>
              <p:cNvSpPr txBox="1"/>
              <p:nvPr/>
            </p:nvSpPr>
            <p:spPr bwMode="auto">
              <a:xfrm>
                <a:off x="2424113" y="1341439"/>
                <a:ext cx="5556250" cy="433387"/>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𝐵</m:t>
                          </m:r>
                        </m:e>
                        <m:sup>
                          <m:r>
                            <a:rPr kumimoji="1" lang="zh-CN" altLang="en-US" sz="2400" i="1">
                              <a:solidFill>
                                <a:srgbClr val="000000"/>
                              </a:solidFill>
                              <a:latin typeface="Cambria Math" panose="02040503050406030204" pitchFamily="18" charset="0"/>
                            </a:rPr>
                            <m:t>′</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d>
                        <m:dPr>
                          <m:begChr m:val="["/>
                          <m:endChr m:val="]"/>
                          <m:ctrlPr>
                            <a:rPr kumimoji="1" lang="zh-CN" altLang="en-US" sz="2400" i="1">
                              <a:solidFill>
                                <a:srgbClr val="000000"/>
                              </a:solidFill>
                              <a:latin typeface="Cambria Math" panose="02040503050406030204" pitchFamily="18" charset="0"/>
                            </a:rPr>
                          </m:ctrlPr>
                        </m:dPr>
                        <m:e>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𝐶</m:t>
                              </m:r>
                            </m:e>
                            <m:sup>
                              <m:r>
                                <a:rPr kumimoji="1" lang="zh-CN" altLang="en-US" sz="2400" i="1">
                                  <a:solidFill>
                                    <a:srgbClr val="000000"/>
                                  </a:solidFill>
                                  <a:latin typeface="Cambria Math" panose="02040503050406030204" pitchFamily="18" charset="0"/>
                                </a:rPr>
                                <m:t>′</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𝐶</m:t>
                              </m:r>
                            </m:e>
                            <m:sup>
                              <m:r>
                                <a:rPr kumimoji="1" lang="zh-CN" altLang="en-US" sz="2400" i="1">
                                  <a:solidFill>
                                    <a:srgbClr val="000000"/>
                                  </a:solidFill>
                                  <a:latin typeface="Cambria Math" panose="02040503050406030204" pitchFamily="18" charset="0"/>
                                </a:rPr>
                                <m:t>″</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e>
                      </m:d>
                    </m:oMath>
                  </m:oMathPara>
                </a14:m>
                <a:endParaRPr kumimoji="1" lang="zh-CN" altLang="en-US" sz="2400">
                  <a:solidFill>
                    <a:srgbClr val="000000"/>
                  </a:solidFill>
                  <a:latin typeface="Tahoma" panose="020B0604030504040204" pitchFamily="34" charset="0"/>
                </a:endParaRPr>
              </a:p>
            </p:txBody>
          </p:sp>
        </mc:Choice>
        <mc:Fallback>
          <p:sp>
            <p:nvSpPr>
              <p:cNvPr id="32790" name="Object 19"/>
              <p:cNvSpPr txBox="1">
                <a:spLocks noRot="1" noChangeAspect="1" noMove="1" noResize="1" noEditPoints="1" noAdjustHandles="1" noChangeArrowheads="1" noChangeShapeType="1" noTextEdit="1"/>
              </p:cNvSpPr>
              <p:nvPr/>
            </p:nvSpPr>
            <p:spPr bwMode="auto">
              <a:xfrm>
                <a:off x="2424113" y="1341439"/>
                <a:ext cx="5556250" cy="433387"/>
              </a:xfrm>
              <a:prstGeom prst="rect">
                <a:avLst/>
              </a:prstGeom>
              <a:blipFill>
                <a:blip r:embed="rId2"/>
                <a:stretch>
                  <a:fillRect l="-110" b="-18310"/>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791" name="Object 21"/>
              <p:cNvSpPr txBox="1"/>
              <p:nvPr/>
            </p:nvSpPr>
            <p:spPr bwMode="auto">
              <a:xfrm>
                <a:off x="3216275" y="2708276"/>
                <a:ext cx="7018338" cy="460375"/>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−3</m:t>
                          </m:r>
                        </m:sup>
                      </m:sSup>
                    </m:oMath>
                  </m:oMathPara>
                </a14:m>
                <a:endParaRPr kumimoji="1" lang="zh-CN" altLang="en-US" sz="2400">
                  <a:solidFill>
                    <a:srgbClr val="000000"/>
                  </a:solidFill>
                  <a:latin typeface="Tahoma" panose="020B0604030504040204" pitchFamily="34" charset="0"/>
                </a:endParaRPr>
              </a:p>
            </p:txBody>
          </p:sp>
        </mc:Choice>
        <mc:Fallback>
          <p:sp>
            <p:nvSpPr>
              <p:cNvPr id="32791" name="Object 21"/>
              <p:cNvSpPr txBox="1">
                <a:spLocks noRot="1" noChangeAspect="1" noMove="1" noResize="1" noEditPoints="1" noAdjustHandles="1" noChangeArrowheads="1" noChangeShapeType="1" noTextEdit="1"/>
              </p:cNvSpPr>
              <p:nvPr/>
            </p:nvSpPr>
            <p:spPr bwMode="auto">
              <a:xfrm>
                <a:off x="3216275" y="2708276"/>
                <a:ext cx="7018338" cy="460375"/>
              </a:xfrm>
              <a:prstGeom prst="rect">
                <a:avLst/>
              </a:prstGeom>
              <a:blipFill>
                <a:blip r:embed="rId3"/>
                <a:stretch>
                  <a:fillRect b="-10526"/>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792" name="Object 22"/>
              <p:cNvSpPr txBox="1"/>
              <p:nvPr/>
            </p:nvSpPr>
            <p:spPr bwMode="auto">
              <a:xfrm>
                <a:off x="3216275" y="1989139"/>
                <a:ext cx="7119938" cy="460375"/>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d>
                        <m:dPr>
                          <m:begChr m:val="["/>
                          <m:endChr m:val="]"/>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−3</m:t>
                              </m:r>
                            </m:sup>
                          </m:sSup>
                        </m:e>
                      </m:d>
                    </m:oMath>
                  </m:oMathPara>
                </a14:m>
                <a:endParaRPr kumimoji="1" lang="zh-CN" altLang="en-US" sz="2400" dirty="0">
                  <a:solidFill>
                    <a:srgbClr val="000000"/>
                  </a:solidFill>
                  <a:latin typeface="Tahoma" panose="020B0604030504040204" pitchFamily="34" charset="0"/>
                </a:endParaRPr>
              </a:p>
            </p:txBody>
          </p:sp>
        </mc:Choice>
        <mc:Fallback>
          <p:sp>
            <p:nvSpPr>
              <p:cNvPr id="32792" name="Object 22"/>
              <p:cNvSpPr txBox="1">
                <a:spLocks noRot="1" noChangeAspect="1" noMove="1" noResize="1" noEditPoints="1" noAdjustHandles="1" noChangeArrowheads="1" noChangeShapeType="1" noTextEdit="1"/>
              </p:cNvSpPr>
              <p:nvPr/>
            </p:nvSpPr>
            <p:spPr bwMode="auto">
              <a:xfrm>
                <a:off x="3216275" y="1989139"/>
                <a:ext cx="7119938" cy="460375"/>
              </a:xfrm>
              <a:prstGeom prst="rect">
                <a:avLst/>
              </a:prstGeom>
              <a:blipFill>
                <a:blip r:embed="rId4"/>
                <a:stretch>
                  <a:fillRect b="-10526"/>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59160" name="Object 24"/>
              <p:cNvSpPr txBox="1"/>
              <p:nvPr/>
            </p:nvSpPr>
            <p:spPr bwMode="auto">
              <a:xfrm>
                <a:off x="2351088" y="3429000"/>
                <a:ext cx="7664450" cy="162560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(1)=</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sub>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p>
                        <m:e>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𝑘</m:t>
                              </m:r>
                            </m:e>
                            <m:sup>
                              <m:r>
                                <a:rPr kumimoji="1" lang="zh-CN" altLang="en-US" sz="2400" i="1">
                                  <a:solidFill>
                                    <a:srgbClr val="000000"/>
                                  </a:solidFill>
                                  <a:latin typeface="Cambria Math" panose="02040503050406030204" pitchFamily="18" charset="0"/>
                                </a:rPr>
                                <m:t>2</m:t>
                              </m:r>
                            </m:sup>
                          </m:sSup>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e>
                                </m:mr>
                                <m:mr>
                                  <m:e>
                                    <m:r>
                                      <a:rPr kumimoji="1" lang="zh-CN" altLang="en-US" sz="2400" i="1">
                                        <a:solidFill>
                                          <a:srgbClr val="000000"/>
                                        </a:solidFill>
                                        <a:latin typeface="Cambria Math" panose="02040503050406030204" pitchFamily="18" charset="0"/>
                                      </a:rPr>
                                      <m:t>𝑘</m:t>
                                    </m:r>
                                  </m:e>
                                </m:mr>
                              </m:m>
                            </m:e>
                          </m:d>
                        </m:e>
                      </m:nary>
                    </m:oMath>
                    <m:oMath xmlns:m="http://schemas.openxmlformats.org/officeDocument/2006/math">
                      <m:r>
                        <m:rPr>
                          <m:nor/>
                        </m:rP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2</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2</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2</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−3</m:t>
                          </m:r>
                        </m:sup>
                      </m:sSup>
                    </m:oMath>
                  </m:oMathPara>
                </a14:m>
                <a:endParaRPr kumimoji="1" lang="zh-CN" altLang="en-US" sz="2400">
                  <a:solidFill>
                    <a:srgbClr val="000000"/>
                  </a:solidFill>
                  <a:latin typeface="Tahoma" panose="020B0604030504040204" pitchFamily="34" charset="0"/>
                </a:endParaRPr>
              </a:p>
            </p:txBody>
          </p:sp>
        </mc:Choice>
        <mc:Fallback>
          <p:sp>
            <p:nvSpPr>
              <p:cNvPr id="10459160" name="Object 24"/>
              <p:cNvSpPr txBox="1">
                <a:spLocks noRot="1" noChangeAspect="1" noMove="1" noResize="1" noEditPoints="1" noAdjustHandles="1" noChangeArrowheads="1" noChangeShapeType="1" noTextEdit="1"/>
              </p:cNvSpPr>
              <p:nvPr/>
            </p:nvSpPr>
            <p:spPr bwMode="auto">
              <a:xfrm>
                <a:off x="2351088" y="3429000"/>
                <a:ext cx="7664450" cy="1625600"/>
              </a:xfrm>
              <a:prstGeom prst="rect">
                <a:avLst/>
              </a:prstGeom>
              <a:blipFill>
                <a:blip r:embed="rId5"/>
                <a:stretch>
                  <a:fillRect/>
                </a:stretch>
              </a:blipFill>
              <a:ln>
                <a:noFill/>
              </a:ln>
            </p:spPr>
            <p:txBody>
              <a:bodyPr/>
              <a:lstStyle/>
              <a:p>
                <a:r>
                  <a:rPr lang="zh-CN" altLang="en-US">
                    <a:noFill/>
                  </a:rPr>
                  <a:t> </a:t>
                </a:r>
              </a:p>
            </p:txBody>
          </p:sp>
        </mc:Fallback>
      </mc:AlternateContent>
      <p:sp>
        <p:nvSpPr>
          <p:cNvPr id="32794" name="Rectangle 27"/>
          <p:cNvSpPr>
            <a:spLocks noChangeArrowheads="1"/>
          </p:cNvSpPr>
          <p:nvPr/>
        </p:nvSpPr>
        <p:spPr bwMode="auto">
          <a:xfrm>
            <a:off x="1524001" y="29695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59162" name="Object 26"/>
              <p:cNvSpPr txBox="1"/>
              <p:nvPr/>
            </p:nvSpPr>
            <p:spPr bwMode="auto">
              <a:xfrm>
                <a:off x="2566988" y="5300663"/>
                <a:ext cx="5448300" cy="104140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sub>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sup>
                        <m:e>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𝑘</m:t>
                              </m:r>
                            </m:e>
                            <m:sup>
                              <m:r>
                                <a:rPr kumimoji="1" lang="zh-CN" altLang="en-US" sz="2400" i="1">
                                  <a:solidFill>
                                    <a:srgbClr val="000000"/>
                                  </a:solidFill>
                                  <a:latin typeface="Cambria Math" panose="02040503050406030204" pitchFamily="18" charset="0"/>
                                </a:rPr>
                                <m:t>2</m:t>
                              </m:r>
                            </m:sup>
                          </m:sSup>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e>
                                </m:mr>
                                <m:mr>
                                  <m:e>
                                    <m:r>
                                      <a:rPr kumimoji="1" lang="zh-CN" altLang="en-US" sz="2400" i="1">
                                        <a:solidFill>
                                          <a:srgbClr val="000000"/>
                                        </a:solidFill>
                                        <a:latin typeface="Cambria Math" panose="02040503050406030204" pitchFamily="18" charset="0"/>
                                      </a:rPr>
                                      <m:t>𝑘</m:t>
                                    </m:r>
                                  </m:e>
                                </m:mr>
                              </m:m>
                            </m:e>
                          </m:d>
                        </m:e>
                      </m:nary>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2</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2</m:t>
                          </m:r>
                        </m:sup>
                      </m:sSup>
                    </m:oMath>
                  </m:oMathPara>
                </a14:m>
                <a:endParaRPr kumimoji="1" lang="zh-CN" altLang="en-US" sz="2400">
                  <a:solidFill>
                    <a:srgbClr val="000000"/>
                  </a:solidFill>
                  <a:latin typeface="Tahoma" panose="020B0604030504040204" pitchFamily="34" charset="0"/>
                </a:endParaRPr>
              </a:p>
            </p:txBody>
          </p:sp>
        </mc:Choice>
        <mc:Fallback>
          <p:sp>
            <p:nvSpPr>
              <p:cNvPr id="10459162" name="Object 26"/>
              <p:cNvSpPr txBox="1">
                <a:spLocks noRot="1" noChangeAspect="1" noMove="1" noResize="1" noEditPoints="1" noAdjustHandles="1" noChangeArrowheads="1" noChangeShapeType="1" noTextEdit="1"/>
              </p:cNvSpPr>
              <p:nvPr/>
            </p:nvSpPr>
            <p:spPr bwMode="auto">
              <a:xfrm>
                <a:off x="2566988" y="5300663"/>
                <a:ext cx="5448300" cy="1041400"/>
              </a:xfrm>
              <a:prstGeom prst="rect">
                <a:avLst/>
              </a:prstGeom>
              <a:blipFill>
                <a:blip r:embed="rId6"/>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100675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D9D8C960-2F7F-41C2-B811-8CF7EA2FFD0C}"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33795"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7878B7B0-A6E1-4B5C-906E-AD374B3DDC51}" type="slidenum">
              <a:rPr kumimoji="0" lang="en-US" altLang="zh-CN" sz="1400">
                <a:solidFill>
                  <a:srgbClr val="000000"/>
                </a:solidFill>
                <a:ea typeface="宋体" panose="02010600030101010101" pitchFamily="2" charset="-122"/>
              </a:rPr>
              <a:pPr fontAlgn="base">
                <a:spcBef>
                  <a:spcPct val="0"/>
                </a:spcBef>
                <a:spcAft>
                  <a:spcPct val="0"/>
                </a:spcAft>
              </a:pPr>
              <a:t>32</a:t>
            </a:fld>
            <a:endParaRPr kumimoji="0" lang="en-US" altLang="zh-CN" sz="1400">
              <a:solidFill>
                <a:srgbClr val="000000"/>
              </a:solidFill>
              <a:ea typeface="宋体" panose="02010600030101010101" pitchFamily="2" charset="-122"/>
            </a:endParaRPr>
          </a:p>
        </p:txBody>
      </p:sp>
      <p:sp>
        <p:nvSpPr>
          <p:cNvPr id="33796"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en-US" altLang="zh-CN" dirty="0">
                <a:latin typeface="黑体" panose="02010609060101010101" pitchFamily="49" charset="-122"/>
              </a:rPr>
              <a:t>2.1 </a:t>
            </a:r>
          </a:p>
          <a:p>
            <a:pPr marL="571500" indent="-571500" algn="just" eaLnBrk="1" hangingPunct="1">
              <a:buSzTx/>
              <a:buFont typeface="Wingdings" panose="05000000000000000000" pitchFamily="2" charset="2"/>
              <a:buChar char="§"/>
            </a:pPr>
            <a:r>
              <a:rPr lang="en-US" altLang="zh-CN" dirty="0">
                <a:latin typeface="黑体" panose="02010609060101010101" pitchFamily="49" charset="-122"/>
              </a:rPr>
              <a:t>2.4  </a:t>
            </a:r>
          </a:p>
          <a:p>
            <a:pPr marL="571500" indent="-571500" algn="just" eaLnBrk="1" hangingPunct="1">
              <a:buSzTx/>
              <a:buFont typeface="Wingdings" panose="05000000000000000000" pitchFamily="2" charset="2"/>
              <a:buChar char="§"/>
            </a:pPr>
            <a:r>
              <a:rPr lang="en-US" altLang="zh-CN" dirty="0">
                <a:latin typeface="黑体" panose="02010609060101010101" pitchFamily="49" charset="-122"/>
              </a:rPr>
              <a:t>2.6  </a:t>
            </a:r>
          </a:p>
          <a:p>
            <a:pPr marL="571500" indent="-571500" algn="just" eaLnBrk="1" hangingPunct="1">
              <a:buSzTx/>
              <a:buFont typeface="Wingdings" panose="05000000000000000000" pitchFamily="2" charset="2"/>
              <a:buChar char="§"/>
            </a:pPr>
            <a:r>
              <a:rPr lang="en-US" altLang="zh-CN" dirty="0">
                <a:latin typeface="黑体" panose="02010609060101010101" pitchFamily="49" charset="-122"/>
              </a:rPr>
              <a:t>2.48   </a:t>
            </a: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33797" name="Rectangle 3"/>
          <p:cNvSpPr>
            <a:spLocks noGrp="1" noChangeArrowheads="1"/>
          </p:cNvSpPr>
          <p:nvPr>
            <p:ph type="title"/>
          </p:nvPr>
        </p:nvSpPr>
        <p:spPr>
          <a:xfrm>
            <a:off x="2819401" y="152400"/>
            <a:ext cx="6386513" cy="882650"/>
          </a:xfrm>
          <a:noFill/>
        </p:spPr>
        <p:txBody>
          <a:bodyPr/>
          <a:lstStyle/>
          <a:p>
            <a:pPr eaLnBrk="1" hangingPunct="1"/>
            <a:r>
              <a:rPr lang="zh-CN" altLang="en-US">
                <a:latin typeface="黑体" panose="02010609060101010101" pitchFamily="49" charset="-122"/>
                <a:ea typeface="黑体" panose="02010609060101010101" pitchFamily="49" charset="-122"/>
              </a:rPr>
              <a:t>习题 </a:t>
            </a:r>
            <a:r>
              <a:rPr lang="en-US" altLang="zh-CN">
                <a:latin typeface="黑体" panose="02010609060101010101" pitchFamily="49" charset="-122"/>
                <a:ea typeface="黑体" panose="02010609060101010101" pitchFamily="49" charset="-122"/>
              </a:rPr>
              <a:t>2</a:t>
            </a:r>
          </a:p>
        </p:txBody>
      </p:sp>
      <p:sp>
        <p:nvSpPr>
          <p:cNvPr id="33798"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3799"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3800"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3801"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3802"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3803"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3804"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3805"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3806"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3807"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3808"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3809"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3810"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3811"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3812"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399065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82DE0DC2-A6DD-4F7E-8938-698115BF24AA}"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3481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CFF8E135-8850-4CD1-BE03-5BE2A4CE54C2}" type="slidenum">
              <a:rPr kumimoji="0" lang="en-US" altLang="zh-CN" sz="1400">
                <a:solidFill>
                  <a:srgbClr val="000000"/>
                </a:solidFill>
                <a:ea typeface="宋体" panose="02010600030101010101" pitchFamily="2" charset="-122"/>
              </a:rPr>
              <a:pPr fontAlgn="base">
                <a:spcBef>
                  <a:spcPct val="0"/>
                </a:spcBef>
                <a:spcAft>
                  <a:spcPct val="0"/>
                </a:spcAft>
              </a:pPr>
              <a:t>33</a:t>
            </a:fld>
            <a:endParaRPr kumimoji="0" lang="en-US" altLang="zh-CN" sz="1400">
              <a:solidFill>
                <a:srgbClr val="000000"/>
              </a:solidFill>
              <a:ea typeface="宋体" panose="02010600030101010101" pitchFamily="2" charset="-122"/>
            </a:endParaRPr>
          </a:p>
        </p:txBody>
      </p:sp>
      <p:sp>
        <p:nvSpPr>
          <p:cNvPr id="10470402" name="Rectangle 2"/>
          <p:cNvSpPr>
            <a:spLocks noGrp="1" noChangeArrowheads="1"/>
          </p:cNvSpPr>
          <p:nvPr>
            <p:ph type="body" idx="1"/>
          </p:nvPr>
        </p:nvSpPr>
        <p:spPr>
          <a:xfrm>
            <a:off x="1774825" y="1341439"/>
            <a:ext cx="8421688" cy="4967287"/>
          </a:xfrm>
        </p:spPr>
        <p:txBody>
          <a:bodyPr/>
          <a:lstStyle/>
          <a:p>
            <a:pPr marL="571500" indent="-571500" algn="just" eaLnBrk="1" hangingPunct="1">
              <a:lnSpc>
                <a:spcPct val="110000"/>
              </a:lnSpc>
              <a:buSzTx/>
              <a:buFont typeface="Wingdings" panose="05000000000000000000" pitchFamily="2" charset="2"/>
              <a:buChar char="§"/>
            </a:pPr>
            <a:r>
              <a:rPr lang="zh-CN" altLang="en-US" dirty="0"/>
              <a:t>所谓整数的拆分是把一个正整数</a:t>
            </a:r>
            <a:r>
              <a:rPr lang="en-US" altLang="zh-CN" dirty="0">
                <a:latin typeface="黑体" panose="02010609060101010101" pitchFamily="49" charset="-122"/>
              </a:rPr>
              <a:t>n</a:t>
            </a:r>
            <a:r>
              <a:rPr lang="zh-CN" altLang="en-US" dirty="0"/>
              <a:t>表示成若干个正整数的和，而这些正整数的次序是无关紧要的。 </a:t>
            </a:r>
          </a:p>
          <a:p>
            <a:pPr marL="571500" indent="-571500" algn="just" eaLnBrk="1" hangingPunct="1">
              <a:lnSpc>
                <a:spcPct val="110000"/>
              </a:lnSpc>
              <a:buSzTx/>
              <a:buNone/>
            </a:pPr>
            <a:r>
              <a:rPr lang="zh-CN" altLang="en-US" dirty="0"/>
              <a:t>     </a:t>
            </a:r>
            <a:r>
              <a:rPr lang="zh-CN" altLang="en-US" dirty="0">
                <a:latin typeface="黑体" panose="02010609060101010101" pitchFamily="49" charset="-122"/>
              </a:rPr>
              <a:t>例 </a:t>
            </a:r>
            <a:r>
              <a:rPr lang="en-US" altLang="zh-CN" dirty="0">
                <a:latin typeface="黑体" panose="02010609060101010101" pitchFamily="49" charset="-122"/>
              </a:rPr>
              <a:t>5</a:t>
            </a:r>
            <a:r>
              <a:rPr lang="zh-CN" altLang="en-US" dirty="0">
                <a:latin typeface="黑体" panose="02010609060101010101" pitchFamily="49" charset="-122"/>
              </a:rPr>
              <a:t>，</a:t>
            </a:r>
            <a:r>
              <a:rPr lang="en-US" altLang="zh-CN" dirty="0">
                <a:latin typeface="黑体" panose="02010609060101010101" pitchFamily="49" charset="-122"/>
              </a:rPr>
              <a:t>4+1</a:t>
            </a:r>
            <a:r>
              <a:rPr lang="zh-CN" altLang="en-US" dirty="0">
                <a:latin typeface="黑体" panose="02010609060101010101" pitchFamily="49" charset="-122"/>
              </a:rPr>
              <a:t>，</a:t>
            </a:r>
            <a:r>
              <a:rPr lang="en-US" altLang="zh-CN" dirty="0">
                <a:latin typeface="黑体" panose="02010609060101010101" pitchFamily="49" charset="-122"/>
              </a:rPr>
              <a:t>3+2</a:t>
            </a:r>
            <a:r>
              <a:rPr lang="zh-CN" altLang="en-US" dirty="0">
                <a:latin typeface="黑体" panose="02010609060101010101" pitchFamily="49" charset="-122"/>
              </a:rPr>
              <a:t>，</a:t>
            </a:r>
            <a:r>
              <a:rPr lang="en-US" altLang="zh-CN" dirty="0">
                <a:latin typeface="黑体" panose="02010609060101010101" pitchFamily="49" charset="-122"/>
              </a:rPr>
              <a:t>3+1+1</a:t>
            </a:r>
            <a:r>
              <a:rPr lang="zh-CN" altLang="en-US" dirty="0">
                <a:latin typeface="黑体" panose="02010609060101010101" pitchFamily="49" charset="-122"/>
              </a:rPr>
              <a:t>，</a:t>
            </a:r>
            <a:r>
              <a:rPr lang="en-US" altLang="zh-CN" dirty="0">
                <a:latin typeface="黑体" panose="02010609060101010101" pitchFamily="49" charset="-122"/>
              </a:rPr>
              <a:t>2+2+1</a:t>
            </a:r>
            <a:r>
              <a:rPr lang="zh-CN" altLang="en-US" dirty="0">
                <a:latin typeface="黑体" panose="02010609060101010101" pitchFamily="49" charset="-122"/>
              </a:rPr>
              <a:t>，</a:t>
            </a:r>
            <a:r>
              <a:rPr lang="en-US" altLang="zh-CN" dirty="0">
                <a:latin typeface="黑体" panose="02010609060101010101" pitchFamily="49" charset="-122"/>
              </a:rPr>
              <a:t>2+1+1+1</a:t>
            </a:r>
            <a:r>
              <a:rPr lang="zh-CN" altLang="en-US" dirty="0">
                <a:latin typeface="黑体" panose="02010609060101010101" pitchFamily="49" charset="-122"/>
              </a:rPr>
              <a:t>，</a:t>
            </a:r>
            <a:r>
              <a:rPr lang="en-US" altLang="zh-CN" dirty="0">
                <a:latin typeface="黑体" panose="02010609060101010101" pitchFamily="49" charset="-122"/>
              </a:rPr>
              <a:t>1+1+1+1+1</a:t>
            </a:r>
            <a:r>
              <a:rPr lang="zh-CN" altLang="en-US" dirty="0">
                <a:latin typeface="黑体" panose="02010609060101010101" pitchFamily="49" charset="-122"/>
              </a:rPr>
              <a:t>是整数</a:t>
            </a:r>
            <a:r>
              <a:rPr lang="en-US" altLang="zh-CN" dirty="0">
                <a:latin typeface="黑体" panose="02010609060101010101" pitchFamily="49" charset="-122"/>
              </a:rPr>
              <a:t>5</a:t>
            </a:r>
            <a:r>
              <a:rPr lang="zh-CN" altLang="en-US" dirty="0">
                <a:latin typeface="黑体" panose="02010609060101010101" pitchFamily="49" charset="-122"/>
              </a:rPr>
              <a:t>的</a:t>
            </a:r>
            <a:r>
              <a:rPr lang="en-US" altLang="zh-CN" dirty="0">
                <a:latin typeface="黑体" panose="02010609060101010101" pitchFamily="49" charset="-122"/>
              </a:rPr>
              <a:t>7</a:t>
            </a:r>
            <a:r>
              <a:rPr lang="zh-CN" altLang="en-US" dirty="0">
                <a:latin typeface="黑体" panose="02010609060101010101" pitchFamily="49" charset="-122"/>
              </a:rPr>
              <a:t>个不同的拆分。</a:t>
            </a:r>
          </a:p>
          <a:p>
            <a:pPr marL="571500" indent="-571500" algn="just" eaLnBrk="1" hangingPunct="1">
              <a:lnSpc>
                <a:spcPct val="110000"/>
              </a:lnSpc>
              <a:buSzTx/>
              <a:buNone/>
            </a:pPr>
            <a:r>
              <a:rPr lang="zh-CN" altLang="en-US" sz="1200" dirty="0"/>
              <a:t>     </a:t>
            </a:r>
          </a:p>
          <a:p>
            <a:pPr marL="571500" indent="-571500" algn="just" eaLnBrk="1" hangingPunct="1">
              <a:lnSpc>
                <a:spcPct val="110000"/>
              </a:lnSpc>
              <a:buSzTx/>
              <a:buNone/>
            </a:pPr>
            <a:r>
              <a:rPr lang="zh-CN" altLang="en-US" dirty="0"/>
              <a:t>     在整数的拆分表示                               中，常使     </a:t>
            </a:r>
          </a:p>
          <a:p>
            <a:pPr marL="571500" indent="-571500" algn="just" eaLnBrk="1" hangingPunct="1">
              <a:lnSpc>
                <a:spcPct val="110000"/>
              </a:lnSpc>
              <a:buSzTx/>
              <a:buNone/>
            </a:pPr>
            <a:r>
              <a:rPr lang="zh-CN" altLang="en-US" dirty="0"/>
              <a:t>                               </a:t>
            </a:r>
          </a:p>
          <a:p>
            <a:pPr marL="571500" indent="-571500" algn="just" eaLnBrk="1" hangingPunct="1">
              <a:lnSpc>
                <a:spcPct val="110000"/>
              </a:lnSpc>
              <a:buSzTx/>
              <a:buNone/>
            </a:pPr>
            <a:r>
              <a:rPr lang="zh-CN" altLang="en-US" sz="1200" dirty="0"/>
              <a:t>     </a:t>
            </a:r>
          </a:p>
          <a:p>
            <a:pPr marL="571500" indent="-571500" algn="just" eaLnBrk="1" hangingPunct="1">
              <a:lnSpc>
                <a:spcPct val="110000"/>
              </a:lnSpc>
              <a:buSzTx/>
              <a:buNone/>
            </a:pPr>
            <a:r>
              <a:rPr lang="zh-CN" altLang="en-US" dirty="0"/>
              <a:t>     </a:t>
            </a:r>
            <a:r>
              <a:rPr lang="zh-CN" altLang="zh-CN" dirty="0"/>
              <a:t>不同拆分的总数称为</a:t>
            </a:r>
            <a:r>
              <a:rPr lang="zh-CN" altLang="zh-CN" dirty="0">
                <a:solidFill>
                  <a:srgbClr val="FF0000"/>
                </a:solidFill>
              </a:rPr>
              <a:t>拆分数</a:t>
            </a:r>
            <a:r>
              <a:rPr lang="zh-CN" altLang="zh-CN" dirty="0"/>
              <a:t>，通常用</a:t>
            </a:r>
            <a:r>
              <a:rPr lang="zh-CN" altLang="en-US" dirty="0"/>
              <a:t>        </a:t>
            </a:r>
            <a:r>
              <a:rPr lang="zh-CN" altLang="zh-CN" dirty="0"/>
              <a:t>表示</a:t>
            </a:r>
            <a:r>
              <a:rPr lang="en-US" altLang="zh-CN" dirty="0">
                <a:latin typeface="黑体" panose="02010609060101010101" pitchFamily="49" charset="-122"/>
              </a:rPr>
              <a:t>n</a:t>
            </a:r>
            <a:r>
              <a:rPr lang="zh-CN" altLang="en-US" dirty="0"/>
              <a:t>的拆分数。     </a:t>
            </a:r>
          </a:p>
        </p:txBody>
      </p:sp>
      <p:sp>
        <p:nvSpPr>
          <p:cNvPr id="34821" name="Rectangle 3"/>
          <p:cNvSpPr>
            <a:spLocks noGrp="1" noChangeArrowheads="1"/>
          </p:cNvSpPr>
          <p:nvPr>
            <p:ph type="title"/>
          </p:nvPr>
        </p:nvSpPr>
        <p:spPr>
          <a:xfrm>
            <a:off x="2819401" y="152400"/>
            <a:ext cx="6386513" cy="882650"/>
          </a:xfrm>
          <a:noFill/>
        </p:spPr>
        <p:txBody>
          <a:bodyPr/>
          <a:lstStyle/>
          <a:p>
            <a:pPr eaLnBrk="1" hangingPunct="1"/>
            <a:r>
              <a:rPr lang="en-US" altLang="zh-CN"/>
              <a:t>2.3</a:t>
            </a:r>
            <a:r>
              <a:rPr lang="zh-CN" altLang="en-US"/>
              <a:t>整数的拆分</a:t>
            </a:r>
          </a:p>
        </p:txBody>
      </p:sp>
      <p:sp>
        <p:nvSpPr>
          <p:cNvPr id="34822"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3"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4"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5"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6"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7"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8"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29"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0"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1"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2"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3"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4"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5"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6"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4837" name="Rectangle 2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70419" name="Object 19"/>
              <p:cNvSpPr txBox="1"/>
              <p:nvPr/>
            </p:nvSpPr>
            <p:spPr bwMode="auto">
              <a:xfrm>
                <a:off x="5303838" y="3644900"/>
                <a:ext cx="3602038" cy="73977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oMath>
                  </m:oMathPara>
                </a14:m>
                <a:endParaRPr kumimoji="1" lang="zh-CN" altLang="en-US" sz="2400" dirty="0">
                  <a:solidFill>
                    <a:srgbClr val="000000"/>
                  </a:solidFill>
                  <a:latin typeface="Tahoma" panose="020B0604030504040204" pitchFamily="34" charset="0"/>
                </a:endParaRPr>
              </a:p>
            </p:txBody>
          </p:sp>
        </mc:Choice>
        <mc:Fallback>
          <p:sp>
            <p:nvSpPr>
              <p:cNvPr id="10470419" name="Object 19"/>
              <p:cNvSpPr txBox="1">
                <a:spLocks noRot="1" noChangeAspect="1" noMove="1" noResize="1" noEditPoints="1" noAdjustHandles="1" noChangeArrowheads="1" noChangeShapeType="1" noTextEdit="1"/>
              </p:cNvSpPr>
              <p:nvPr/>
            </p:nvSpPr>
            <p:spPr bwMode="auto">
              <a:xfrm>
                <a:off x="5303838" y="3644900"/>
                <a:ext cx="3602038" cy="739773"/>
              </a:xfrm>
              <a:prstGeom prst="rect">
                <a:avLst/>
              </a:prstGeom>
              <a:blipFill>
                <a:blip r:embed="rId2"/>
                <a:stretch>
                  <a:fillRect/>
                </a:stretch>
              </a:blipFill>
              <a:ln>
                <a:noFill/>
              </a:ln>
            </p:spPr>
            <p:txBody>
              <a:bodyPr/>
              <a:lstStyle/>
              <a:p>
                <a:r>
                  <a:rPr lang="zh-CN" altLang="en-US">
                    <a:noFill/>
                  </a:rPr>
                  <a:t> </a:t>
                </a:r>
              </a:p>
            </p:txBody>
          </p:sp>
        </mc:Fallback>
      </mc:AlternateContent>
      <p:sp>
        <p:nvSpPr>
          <p:cNvPr id="34839" name="Rectangle 22"/>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70421" name="Object 21"/>
              <p:cNvSpPr txBox="1"/>
              <p:nvPr/>
            </p:nvSpPr>
            <p:spPr bwMode="auto">
              <a:xfrm>
                <a:off x="4103540" y="4278614"/>
                <a:ext cx="4224709" cy="70335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oMath>
                  </m:oMathPara>
                </a14:m>
                <a:endParaRPr kumimoji="1" lang="zh-CN" altLang="en-US" sz="2400" dirty="0">
                  <a:solidFill>
                    <a:srgbClr val="000000"/>
                  </a:solidFill>
                  <a:latin typeface="Tahoma" panose="020B0604030504040204" pitchFamily="34" charset="0"/>
                </a:endParaRPr>
              </a:p>
            </p:txBody>
          </p:sp>
        </mc:Choice>
        <mc:Fallback>
          <p:sp>
            <p:nvSpPr>
              <p:cNvPr id="10470421" name="Object 21"/>
              <p:cNvSpPr txBox="1">
                <a:spLocks noRot="1" noChangeAspect="1" noMove="1" noResize="1" noEditPoints="1" noAdjustHandles="1" noChangeArrowheads="1" noChangeShapeType="1" noTextEdit="1"/>
              </p:cNvSpPr>
              <p:nvPr/>
            </p:nvSpPr>
            <p:spPr bwMode="auto">
              <a:xfrm>
                <a:off x="4103540" y="4278614"/>
                <a:ext cx="4224709" cy="703356"/>
              </a:xfrm>
              <a:prstGeom prst="rect">
                <a:avLst/>
              </a:prstGeom>
              <a:blipFill>
                <a:blip r:embed="rId3"/>
                <a:stretch>
                  <a:fillRect/>
                </a:stretch>
              </a:blipFill>
              <a:ln>
                <a:noFill/>
              </a:ln>
            </p:spPr>
            <p:txBody>
              <a:bodyPr/>
              <a:lstStyle/>
              <a:p>
                <a:r>
                  <a:rPr lang="zh-CN" altLang="en-US">
                    <a:noFill/>
                  </a:rPr>
                  <a:t> </a:t>
                </a:r>
              </a:p>
            </p:txBody>
          </p:sp>
        </mc:Fallback>
      </mc:AlternateContent>
      <p:sp>
        <p:nvSpPr>
          <p:cNvPr id="34841" name="Rectangle 27"/>
          <p:cNvSpPr>
            <a:spLocks noChangeArrowheads="1"/>
          </p:cNvSpPr>
          <p:nvPr/>
        </p:nvSpPr>
        <p:spPr bwMode="auto">
          <a:xfrm>
            <a:off x="1524001" y="30981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70426" name="Object 26"/>
              <p:cNvSpPr txBox="1"/>
              <p:nvPr/>
            </p:nvSpPr>
            <p:spPr bwMode="auto">
              <a:xfrm>
                <a:off x="8208005" y="5015309"/>
                <a:ext cx="1008335" cy="720499"/>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𝑝</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70426" name="Object 26"/>
              <p:cNvSpPr txBox="1">
                <a:spLocks noRot="1" noChangeAspect="1" noMove="1" noResize="1" noEditPoints="1" noAdjustHandles="1" noChangeArrowheads="1" noChangeShapeType="1" noTextEdit="1"/>
              </p:cNvSpPr>
              <p:nvPr/>
            </p:nvSpPr>
            <p:spPr bwMode="auto">
              <a:xfrm>
                <a:off x="8208005" y="5015309"/>
                <a:ext cx="1008335" cy="720499"/>
              </a:xfrm>
              <a:prstGeom prst="rect">
                <a:avLst/>
              </a:prstGeom>
              <a:blipFill>
                <a:blip r:embed="rId4"/>
                <a:stretch>
                  <a:fillRect l="-180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086796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7040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7040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70402">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4704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4F6C481C-11B8-433B-84A1-EE7F15932E88}"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35843"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E1EBC2F0-9E21-4B02-86F8-A37F766A3C71}" type="slidenum">
              <a:rPr kumimoji="0" lang="en-US" altLang="zh-CN" sz="1400">
                <a:solidFill>
                  <a:srgbClr val="000000"/>
                </a:solidFill>
                <a:ea typeface="宋体" panose="02010600030101010101" pitchFamily="2" charset="-122"/>
              </a:rPr>
              <a:pPr fontAlgn="base">
                <a:spcBef>
                  <a:spcPct val="0"/>
                </a:spcBef>
                <a:spcAft>
                  <a:spcPct val="0"/>
                </a:spcAft>
              </a:pPr>
              <a:t>34</a:t>
            </a:fld>
            <a:endParaRPr kumimoji="0" lang="en-US" altLang="zh-CN" sz="1400">
              <a:solidFill>
                <a:srgbClr val="000000"/>
              </a:solidFill>
              <a:ea typeface="宋体" panose="02010600030101010101" pitchFamily="2" charset="-122"/>
            </a:endParaRPr>
          </a:p>
        </p:txBody>
      </p:sp>
      <p:sp>
        <p:nvSpPr>
          <p:cNvPr id="10481666" name="Rectangle 2"/>
          <p:cNvSpPr>
            <a:spLocks noGrp="1" noChangeArrowheads="1"/>
          </p:cNvSpPr>
          <p:nvPr>
            <p:ph type="body" idx="1"/>
          </p:nvPr>
        </p:nvSpPr>
        <p:spPr>
          <a:xfrm>
            <a:off x="1792288" y="1501776"/>
            <a:ext cx="8875712" cy="4670425"/>
          </a:xfrm>
        </p:spPr>
        <p:txBody>
          <a:bodyPr/>
          <a:lstStyle/>
          <a:p>
            <a:pPr marL="571500" indent="-571500" algn="just" eaLnBrk="1" hangingPunct="1">
              <a:buSzTx/>
              <a:buFont typeface="Wingdings" panose="05000000000000000000" pitchFamily="2" charset="2"/>
              <a:buChar char="§"/>
            </a:pPr>
            <a:r>
              <a:rPr lang="zh-CN" altLang="en-US" dirty="0"/>
              <a:t>例 求                      中项      的系数。</a:t>
            </a:r>
            <a:endParaRPr lang="zh-CN" altLang="en-US" dirty="0">
              <a:latin typeface="黑体" panose="02010609060101010101" pitchFamily="49" charset="-122"/>
            </a:endParaRPr>
          </a:p>
          <a:p>
            <a:pPr marL="571500" indent="-571500" algn="just" eaLnBrk="1" hangingPunct="1">
              <a:buSzTx/>
              <a:buNone/>
            </a:pPr>
            <a:r>
              <a:rPr lang="zh-CN" altLang="en-US" dirty="0"/>
              <a:t>     解 项       有以下三种生成方式：</a:t>
            </a:r>
          </a:p>
          <a:p>
            <a:pPr marL="571500" indent="-571500" eaLnBrk="1" hangingPunct="1">
              <a:buNone/>
            </a:pPr>
            <a:r>
              <a:rPr lang="zh-CN" altLang="en-US" dirty="0"/>
              <a:t>     ①                             ：有               种选取方法。</a:t>
            </a:r>
            <a:endParaRPr lang="en-US" altLang="zh-CN" dirty="0"/>
          </a:p>
          <a:p>
            <a:pPr marL="571500" indent="-571500" eaLnBrk="1" hangingPunct="1">
              <a:buNone/>
            </a:pPr>
            <a:endParaRPr lang="zh-CN" altLang="en-US" dirty="0"/>
          </a:p>
          <a:p>
            <a:pPr marL="571500" indent="-571500" eaLnBrk="1" hangingPunct="1">
              <a:buNone/>
            </a:pPr>
            <a:r>
              <a:rPr lang="zh-CN" altLang="en-US" dirty="0"/>
              <a:t>     ②                          ：有                       种选取方法。</a:t>
            </a:r>
            <a:endParaRPr lang="en-US" altLang="zh-CN" dirty="0"/>
          </a:p>
          <a:p>
            <a:pPr marL="571500" indent="-571500" eaLnBrk="1" hangingPunct="1">
              <a:buNone/>
            </a:pPr>
            <a:endParaRPr lang="zh-CN" altLang="en-US" dirty="0"/>
          </a:p>
          <a:p>
            <a:pPr marL="571500" indent="-571500" eaLnBrk="1" hangingPunct="1">
              <a:buNone/>
            </a:pPr>
            <a:r>
              <a:rPr lang="zh-CN" altLang="en-US" dirty="0"/>
              <a:t>     ③                     ：有                          种选取方法。</a:t>
            </a:r>
          </a:p>
          <a:p>
            <a:pPr marL="571500" indent="-571500" eaLnBrk="1" hangingPunct="1">
              <a:buNone/>
            </a:pPr>
            <a:r>
              <a:rPr lang="zh-CN" altLang="en-US" dirty="0"/>
              <a:t>     所以项       的系数为： </a:t>
            </a:r>
          </a:p>
        </p:txBody>
      </p:sp>
      <p:sp>
        <p:nvSpPr>
          <p:cNvPr id="35845" name="Rectangle 3"/>
          <p:cNvSpPr>
            <a:spLocks noGrp="1" noChangeArrowheads="1"/>
          </p:cNvSpPr>
          <p:nvPr>
            <p:ph type="title"/>
          </p:nvPr>
        </p:nvSpPr>
        <p:spPr>
          <a:xfrm>
            <a:off x="2819401" y="152400"/>
            <a:ext cx="6386513" cy="882650"/>
          </a:xfrm>
          <a:noFill/>
        </p:spPr>
        <p:txBody>
          <a:bodyPr/>
          <a:lstStyle/>
          <a:p>
            <a:pPr eaLnBrk="1" hangingPunct="1"/>
            <a:r>
              <a:rPr lang="en-US" altLang="zh-CN" dirty="0"/>
              <a:t>2.3</a:t>
            </a:r>
            <a:r>
              <a:rPr lang="zh-CN" altLang="en-US" dirty="0"/>
              <a:t>整数的拆分</a:t>
            </a:r>
          </a:p>
        </p:txBody>
      </p:sp>
      <p:sp>
        <p:nvSpPr>
          <p:cNvPr id="35846"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5847"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5848"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5849"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35850" name="Object 19"/>
              <p:cNvSpPr txBox="1"/>
              <p:nvPr/>
            </p:nvSpPr>
            <p:spPr bwMode="auto">
              <a:xfrm>
                <a:off x="3295650" y="1520484"/>
                <a:ext cx="2376488" cy="51752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100</m:t>
                          </m:r>
                        </m:sup>
                      </m:sSup>
                    </m:oMath>
                  </m:oMathPara>
                </a14:m>
                <a:endParaRPr kumimoji="1" lang="zh-CN" altLang="en-US" sz="2400" dirty="0">
                  <a:solidFill>
                    <a:srgbClr val="000000"/>
                  </a:solidFill>
                  <a:latin typeface="Tahoma" panose="020B0604030504040204" pitchFamily="34" charset="0"/>
                </a:endParaRPr>
              </a:p>
            </p:txBody>
          </p:sp>
        </mc:Choice>
        <mc:Fallback>
          <p:sp>
            <p:nvSpPr>
              <p:cNvPr id="35850" name="Object 19"/>
              <p:cNvSpPr txBox="1">
                <a:spLocks noRot="1" noChangeAspect="1" noMove="1" noResize="1" noEditPoints="1" noAdjustHandles="1" noChangeArrowheads="1" noChangeShapeType="1" noTextEdit="1"/>
              </p:cNvSpPr>
              <p:nvPr/>
            </p:nvSpPr>
            <p:spPr bwMode="auto">
              <a:xfrm>
                <a:off x="3295650" y="1520484"/>
                <a:ext cx="2376488" cy="517523"/>
              </a:xfrm>
              <a:prstGeom prst="rect">
                <a:avLst/>
              </a:prstGeom>
              <a:blipFill>
                <a:blip r:embed="rId2"/>
                <a:stretch>
                  <a:fillRect l="-2314" b="-7059"/>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851" name="Object 21"/>
              <p:cNvSpPr txBox="1"/>
              <p:nvPr/>
            </p:nvSpPr>
            <p:spPr bwMode="auto">
              <a:xfrm>
                <a:off x="6311900" y="1501775"/>
                <a:ext cx="720774" cy="48066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20</m:t>
                          </m:r>
                        </m:sup>
                      </m:sSup>
                    </m:oMath>
                  </m:oMathPara>
                </a14:m>
                <a:endParaRPr kumimoji="1" lang="zh-CN" altLang="en-US" sz="2400" dirty="0">
                  <a:solidFill>
                    <a:srgbClr val="000000"/>
                  </a:solidFill>
                  <a:latin typeface="Tahoma" panose="020B0604030504040204" pitchFamily="34" charset="0"/>
                </a:endParaRPr>
              </a:p>
            </p:txBody>
          </p:sp>
        </mc:Choice>
        <mc:Fallback>
          <p:sp>
            <p:nvSpPr>
              <p:cNvPr id="35851" name="Object 21"/>
              <p:cNvSpPr txBox="1">
                <a:spLocks noRot="1" noChangeAspect="1" noMove="1" noResize="1" noEditPoints="1" noAdjustHandles="1" noChangeArrowheads="1" noChangeShapeType="1" noTextEdit="1"/>
              </p:cNvSpPr>
              <p:nvPr/>
            </p:nvSpPr>
            <p:spPr bwMode="auto">
              <a:xfrm>
                <a:off x="6311900" y="1501775"/>
                <a:ext cx="720774" cy="480668"/>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1687" name="Object 23"/>
              <p:cNvSpPr txBox="1">
                <a:spLocks noChangeAspect="1"/>
              </p:cNvSpPr>
              <p:nvPr/>
            </p:nvSpPr>
            <p:spPr bwMode="auto">
              <a:xfrm>
                <a:off x="3295651" y="2038411"/>
                <a:ext cx="712117" cy="490132"/>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20</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481687" name="Object 23"/>
              <p:cNvSpPr txBox="1">
                <a:spLocks noRot="1" noChangeAspect="1" noMove="1" noResize="1" noEditPoints="1" noAdjustHandles="1" noChangeArrowheads="1" noChangeShapeType="1" noTextEdit="1"/>
              </p:cNvSpPr>
              <p:nvPr/>
            </p:nvSpPr>
            <p:spPr bwMode="auto">
              <a:xfrm>
                <a:off x="3295651" y="2038411"/>
                <a:ext cx="712117" cy="490132"/>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1688" name="Object 24"/>
              <p:cNvSpPr txBox="1"/>
              <p:nvPr/>
            </p:nvSpPr>
            <p:spPr bwMode="auto">
              <a:xfrm>
                <a:off x="2855914" y="2565400"/>
                <a:ext cx="3024063" cy="509589"/>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20</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481688" name="Object 24"/>
              <p:cNvSpPr txBox="1">
                <a:spLocks noRot="1" noChangeAspect="1" noMove="1" noResize="1" noEditPoints="1" noAdjustHandles="1" noChangeArrowheads="1" noChangeShapeType="1" noTextEdit="1"/>
              </p:cNvSpPr>
              <p:nvPr/>
            </p:nvSpPr>
            <p:spPr bwMode="auto">
              <a:xfrm>
                <a:off x="2855914" y="2565400"/>
                <a:ext cx="3024063" cy="509589"/>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1690" name="Object 26"/>
              <p:cNvSpPr txBox="1"/>
              <p:nvPr/>
            </p:nvSpPr>
            <p:spPr bwMode="auto">
              <a:xfrm>
                <a:off x="6552771" y="2490791"/>
                <a:ext cx="1739552" cy="552449"/>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(100,5)</m:t>
                      </m:r>
                    </m:oMath>
                  </m:oMathPara>
                </a14:m>
                <a:endParaRPr kumimoji="1" lang="zh-CN" altLang="en-US" sz="2400" dirty="0">
                  <a:solidFill>
                    <a:srgbClr val="000000"/>
                  </a:solidFill>
                  <a:latin typeface="Tahoma" panose="020B0604030504040204" pitchFamily="34" charset="0"/>
                </a:endParaRPr>
              </a:p>
            </p:txBody>
          </p:sp>
        </mc:Choice>
        <mc:Fallback>
          <p:sp>
            <p:nvSpPr>
              <p:cNvPr id="10481690" name="Object 26"/>
              <p:cNvSpPr txBox="1">
                <a:spLocks noRot="1" noChangeAspect="1" noMove="1" noResize="1" noEditPoints="1" noAdjustHandles="1" noChangeArrowheads="1" noChangeShapeType="1" noTextEdit="1"/>
              </p:cNvSpPr>
              <p:nvPr/>
            </p:nvSpPr>
            <p:spPr bwMode="auto">
              <a:xfrm>
                <a:off x="6552771" y="2490791"/>
                <a:ext cx="1739552" cy="552449"/>
              </a:xfrm>
              <a:prstGeom prst="rect">
                <a:avLst/>
              </a:prstGeom>
              <a:blipFill>
                <a:blip r:embed="rId6"/>
                <a:stretch>
                  <a:fillRect l="-1053" b="-111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1694" name="Object 30"/>
              <p:cNvSpPr txBox="1"/>
              <p:nvPr/>
            </p:nvSpPr>
            <p:spPr bwMode="auto">
              <a:xfrm>
                <a:off x="2856756" y="3610771"/>
                <a:ext cx="2663180" cy="527842"/>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20</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481694" name="Object 30"/>
              <p:cNvSpPr txBox="1">
                <a:spLocks noRot="1" noChangeAspect="1" noMove="1" noResize="1" noEditPoints="1" noAdjustHandles="1" noChangeArrowheads="1" noChangeShapeType="1" noTextEdit="1"/>
              </p:cNvSpPr>
              <p:nvPr/>
            </p:nvSpPr>
            <p:spPr bwMode="auto">
              <a:xfrm>
                <a:off x="2856756" y="3610771"/>
                <a:ext cx="2663180" cy="527842"/>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1695" name="Object 31"/>
              <p:cNvSpPr txBox="1"/>
              <p:nvPr/>
            </p:nvSpPr>
            <p:spPr bwMode="auto">
              <a:xfrm>
                <a:off x="6311901" y="3558966"/>
                <a:ext cx="2436195" cy="58385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(100,1)</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(99,3)</m:t>
                      </m:r>
                    </m:oMath>
                  </m:oMathPara>
                </a14:m>
                <a:endParaRPr kumimoji="1" lang="zh-CN" altLang="en-US" sz="2400" dirty="0">
                  <a:solidFill>
                    <a:srgbClr val="000000"/>
                  </a:solidFill>
                  <a:latin typeface="Tahoma" panose="020B0604030504040204" pitchFamily="34" charset="0"/>
                </a:endParaRPr>
              </a:p>
            </p:txBody>
          </p:sp>
        </mc:Choice>
        <mc:Fallback>
          <p:sp>
            <p:nvSpPr>
              <p:cNvPr id="10481695" name="Object 31"/>
              <p:cNvSpPr txBox="1">
                <a:spLocks noRot="1" noChangeAspect="1" noMove="1" noResize="1" noEditPoints="1" noAdjustHandles="1" noChangeArrowheads="1" noChangeShapeType="1" noTextEdit="1"/>
              </p:cNvSpPr>
              <p:nvPr/>
            </p:nvSpPr>
            <p:spPr bwMode="auto">
              <a:xfrm>
                <a:off x="6311901" y="3558966"/>
                <a:ext cx="2436195" cy="583856"/>
              </a:xfrm>
              <a:prstGeom prst="rect">
                <a:avLst/>
              </a:prstGeom>
              <a:blipFill>
                <a:blip r:embed="rId8"/>
                <a:stretch>
                  <a:fillRect l="-500" r="-250"/>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1697" name="Object 33"/>
              <p:cNvSpPr txBox="1"/>
              <p:nvPr/>
            </p:nvSpPr>
            <p:spPr bwMode="auto">
              <a:xfrm>
                <a:off x="2927648" y="4602910"/>
                <a:ext cx="2268488" cy="50650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20</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481697" name="Object 33"/>
              <p:cNvSpPr txBox="1">
                <a:spLocks noRot="1" noChangeAspect="1" noMove="1" noResize="1" noEditPoints="1" noAdjustHandles="1" noChangeArrowheads="1" noChangeShapeType="1" noTextEdit="1"/>
              </p:cNvSpPr>
              <p:nvPr/>
            </p:nvSpPr>
            <p:spPr bwMode="auto">
              <a:xfrm>
                <a:off x="2927648" y="4602910"/>
                <a:ext cx="2268488" cy="506508"/>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1698" name="Object 34"/>
              <p:cNvSpPr txBox="1"/>
              <p:nvPr/>
            </p:nvSpPr>
            <p:spPr bwMode="auto">
              <a:xfrm>
                <a:off x="5951984" y="4602910"/>
                <a:ext cx="2663776" cy="50650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(100,2)</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(98,1)</m:t>
                      </m:r>
                    </m:oMath>
                  </m:oMathPara>
                </a14:m>
                <a:endParaRPr kumimoji="1" lang="zh-CN" altLang="en-US" sz="2400" dirty="0">
                  <a:solidFill>
                    <a:srgbClr val="000000"/>
                  </a:solidFill>
                  <a:latin typeface="Tahoma" panose="020B0604030504040204" pitchFamily="34" charset="0"/>
                </a:endParaRPr>
              </a:p>
            </p:txBody>
          </p:sp>
        </mc:Choice>
        <mc:Fallback>
          <p:sp>
            <p:nvSpPr>
              <p:cNvPr id="10481698" name="Object 34"/>
              <p:cNvSpPr txBox="1">
                <a:spLocks noRot="1" noChangeAspect="1" noMove="1" noResize="1" noEditPoints="1" noAdjustHandles="1" noChangeArrowheads="1" noChangeShapeType="1" noTextEdit="1"/>
              </p:cNvSpPr>
              <p:nvPr/>
            </p:nvSpPr>
            <p:spPr bwMode="auto">
              <a:xfrm>
                <a:off x="5951984" y="4602910"/>
                <a:ext cx="2663776" cy="506508"/>
              </a:xfrm>
              <a:prstGeom prst="rect">
                <a:avLst/>
              </a:prstGeom>
              <a:blipFill>
                <a:blip r:embed="rId10"/>
                <a:stretch>
                  <a:fillRect l="-458" b="-9639"/>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1700" name="Object 36"/>
              <p:cNvSpPr txBox="1"/>
              <p:nvPr/>
            </p:nvSpPr>
            <p:spPr bwMode="auto">
              <a:xfrm>
                <a:off x="2611686" y="5724075"/>
                <a:ext cx="7561014" cy="58385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(100,5)+</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(100,1)</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(99,3)+</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(100,2)</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(98,1)</m:t>
                      </m:r>
                    </m:oMath>
                  </m:oMathPara>
                </a14:m>
                <a:endParaRPr kumimoji="1" lang="zh-CN" altLang="en-US" sz="2400" dirty="0">
                  <a:solidFill>
                    <a:srgbClr val="000000"/>
                  </a:solidFill>
                  <a:latin typeface="Tahoma" panose="020B0604030504040204" pitchFamily="34" charset="0"/>
                </a:endParaRPr>
              </a:p>
            </p:txBody>
          </p:sp>
        </mc:Choice>
        <mc:Fallback>
          <p:sp>
            <p:nvSpPr>
              <p:cNvPr id="10481700" name="Object 36"/>
              <p:cNvSpPr txBox="1">
                <a:spLocks noRot="1" noChangeAspect="1" noMove="1" noResize="1" noEditPoints="1" noAdjustHandles="1" noChangeArrowheads="1" noChangeShapeType="1" noTextEdit="1"/>
              </p:cNvSpPr>
              <p:nvPr/>
            </p:nvSpPr>
            <p:spPr bwMode="auto">
              <a:xfrm>
                <a:off x="2611686" y="5724075"/>
                <a:ext cx="7561014" cy="583856"/>
              </a:xfrm>
              <a:prstGeom prst="rect">
                <a:avLst/>
              </a:prstGeom>
              <a:blipFill>
                <a:blip r:embed="rId11"/>
                <a:stretch>
                  <a:fillRect l="-16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1701" name="Object 37"/>
              <p:cNvSpPr txBox="1"/>
              <p:nvPr/>
            </p:nvSpPr>
            <p:spPr bwMode="auto">
              <a:xfrm>
                <a:off x="3635328" y="5142369"/>
                <a:ext cx="695325" cy="4953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20</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481701" name="Object 37"/>
              <p:cNvSpPr txBox="1">
                <a:spLocks noRot="1" noChangeAspect="1" noMove="1" noResize="1" noEditPoints="1" noAdjustHandles="1" noChangeArrowheads="1" noChangeShapeType="1" noTextEdit="1"/>
              </p:cNvSpPr>
              <p:nvPr/>
            </p:nvSpPr>
            <p:spPr bwMode="auto">
              <a:xfrm>
                <a:off x="3635328" y="5142369"/>
                <a:ext cx="695325" cy="495300"/>
              </a:xfrm>
              <a:prstGeom prst="rect">
                <a:avLst/>
              </a:prstGeom>
              <a:blipFill>
                <a:blip r:embed="rId12"/>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127536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8166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8166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48166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48166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4816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D0510A90-ACBC-48C3-B3E2-2DBE09D9460E}"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36867"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0797D72D-5632-4439-94B7-CD615843AB8A}" type="slidenum">
              <a:rPr kumimoji="0" lang="en-US" altLang="zh-CN" sz="1400">
                <a:solidFill>
                  <a:srgbClr val="000000"/>
                </a:solidFill>
                <a:ea typeface="宋体" panose="02010600030101010101" pitchFamily="2" charset="-122"/>
              </a:rPr>
              <a:pPr fontAlgn="base">
                <a:spcBef>
                  <a:spcPct val="0"/>
                </a:spcBef>
                <a:spcAft>
                  <a:spcPct val="0"/>
                </a:spcAft>
              </a:pPr>
              <a:t>35</a:t>
            </a:fld>
            <a:endParaRPr kumimoji="0" lang="en-US" altLang="zh-CN" sz="1400">
              <a:solidFill>
                <a:srgbClr val="000000"/>
              </a:solidFill>
              <a:ea typeface="宋体" panose="02010600030101010101" pitchFamily="2" charset="-122"/>
            </a:endParaRPr>
          </a:p>
        </p:txBody>
      </p:sp>
      <p:sp>
        <p:nvSpPr>
          <p:cNvPr id="10471426" name="Rectangle 2"/>
          <p:cNvSpPr>
            <a:spLocks noGrp="1" noChangeArrowheads="1"/>
          </p:cNvSpPr>
          <p:nvPr>
            <p:ph type="body" idx="1"/>
          </p:nvPr>
        </p:nvSpPr>
        <p:spPr>
          <a:xfrm>
            <a:off x="1792289" y="1501776"/>
            <a:ext cx="8421687" cy="4670425"/>
          </a:xfrm>
        </p:spPr>
        <p:txBody>
          <a:bodyPr/>
          <a:lstStyle/>
          <a:p>
            <a:pPr marL="571500" indent="-571500" eaLnBrk="1" hangingPunct="1"/>
            <a:r>
              <a:rPr lang="zh-CN" altLang="en-US" dirty="0">
                <a:latin typeface="黑体" panose="02010609060101010101" pitchFamily="49" charset="-122"/>
              </a:rPr>
              <a:t>例</a:t>
            </a:r>
            <a:r>
              <a:rPr lang="en-US" altLang="zh-CN" dirty="0">
                <a:latin typeface="黑体" panose="02010609060101010101" pitchFamily="49" charset="-122"/>
              </a:rPr>
              <a:t>2.10 </a:t>
            </a:r>
            <a:r>
              <a:rPr lang="zh-CN" altLang="en-US" dirty="0">
                <a:latin typeface="黑体" panose="02010609060101010101" pitchFamily="49" charset="-122"/>
              </a:rPr>
              <a:t>若有</a:t>
            </a:r>
            <a:r>
              <a:rPr lang="en-US" altLang="zh-CN" dirty="0">
                <a:latin typeface="黑体" panose="02010609060101010101" pitchFamily="49" charset="-122"/>
              </a:rPr>
              <a:t>1</a:t>
            </a:r>
            <a:r>
              <a:rPr lang="zh-CN" altLang="en-US" dirty="0">
                <a:latin typeface="黑体" panose="02010609060101010101" pitchFamily="49" charset="-122"/>
              </a:rPr>
              <a:t>克、</a:t>
            </a:r>
            <a:r>
              <a:rPr lang="en-US" altLang="zh-CN" dirty="0">
                <a:latin typeface="黑体" panose="02010609060101010101" pitchFamily="49" charset="-122"/>
              </a:rPr>
              <a:t>2</a:t>
            </a:r>
            <a:r>
              <a:rPr lang="zh-CN" altLang="en-US" dirty="0">
                <a:latin typeface="黑体" panose="02010609060101010101" pitchFamily="49" charset="-122"/>
              </a:rPr>
              <a:t>克、</a:t>
            </a:r>
            <a:r>
              <a:rPr lang="en-US" altLang="zh-CN" dirty="0">
                <a:latin typeface="黑体" panose="02010609060101010101" pitchFamily="49" charset="-122"/>
              </a:rPr>
              <a:t>3</a:t>
            </a:r>
            <a:r>
              <a:rPr lang="zh-CN" altLang="en-US" dirty="0">
                <a:latin typeface="黑体" panose="02010609060101010101" pitchFamily="49" charset="-122"/>
              </a:rPr>
              <a:t>克、</a:t>
            </a:r>
            <a:r>
              <a:rPr lang="en-US" altLang="zh-CN" dirty="0">
                <a:latin typeface="黑体" panose="02010609060101010101" pitchFamily="49" charset="-122"/>
              </a:rPr>
              <a:t>4</a:t>
            </a:r>
            <a:r>
              <a:rPr lang="zh-CN" altLang="en-US" dirty="0">
                <a:latin typeface="黑体" panose="02010609060101010101" pitchFamily="49" charset="-122"/>
              </a:rPr>
              <a:t>克的砝码各一枚，问能称出哪几种重量？有几种可能的方案？</a:t>
            </a:r>
          </a:p>
          <a:p>
            <a:pPr marL="571500" indent="-571500" eaLnBrk="1" hangingPunct="1">
              <a:buNone/>
            </a:pPr>
            <a:r>
              <a:rPr lang="zh-CN" altLang="en-US" dirty="0">
                <a:latin typeface="黑体" panose="02010609060101010101" pitchFamily="49" charset="-122"/>
              </a:rPr>
              <a:t>   解 其母函数为</a:t>
            </a:r>
          </a:p>
          <a:p>
            <a:pPr marL="571500" indent="-571500" eaLnBrk="1" hangingPunct="1">
              <a:buNone/>
            </a:pPr>
            <a:endParaRPr lang="zh-CN" altLang="en-US" dirty="0">
              <a:latin typeface="黑体" panose="02010609060101010101" pitchFamily="49" charset="-122"/>
            </a:endParaRPr>
          </a:p>
          <a:p>
            <a:pPr marL="571500" indent="-571500" eaLnBrk="1" hangingPunct="1">
              <a:buNone/>
            </a:pPr>
            <a:endParaRPr lang="zh-CN" altLang="en-US" dirty="0">
              <a:latin typeface="黑体" panose="02010609060101010101" pitchFamily="49" charset="-122"/>
            </a:endParaRPr>
          </a:p>
          <a:p>
            <a:pPr marL="571500" indent="-571500" eaLnBrk="1" hangingPunct="1">
              <a:buNone/>
            </a:pPr>
            <a:r>
              <a:rPr lang="zh-CN" altLang="en-US" dirty="0">
                <a:latin typeface="黑体" panose="02010609060101010101" pitchFamily="49" charset="-122"/>
              </a:rPr>
              <a:t>     </a:t>
            </a:r>
          </a:p>
          <a:p>
            <a:pPr marL="571500" indent="-571500" eaLnBrk="1" hangingPunct="1">
              <a:buNone/>
            </a:pPr>
            <a:r>
              <a:rPr lang="zh-CN" altLang="en-US" dirty="0">
                <a:latin typeface="黑体" panose="02010609060101010101" pitchFamily="49" charset="-122"/>
              </a:rPr>
              <a:t>   知能称出</a:t>
            </a:r>
            <a:r>
              <a:rPr lang="en-US" altLang="zh-CN" dirty="0">
                <a:latin typeface="黑体" panose="02010609060101010101" pitchFamily="49" charset="-122"/>
              </a:rPr>
              <a:t>1</a:t>
            </a:r>
            <a:r>
              <a:rPr lang="zh-CN" altLang="en-US" dirty="0">
                <a:latin typeface="黑体" panose="02010609060101010101" pitchFamily="49" charset="-122"/>
              </a:rPr>
              <a:t>到</a:t>
            </a:r>
            <a:r>
              <a:rPr lang="en-US" altLang="zh-CN" dirty="0">
                <a:latin typeface="黑体" panose="02010609060101010101" pitchFamily="49" charset="-122"/>
              </a:rPr>
              <a:t>10</a:t>
            </a:r>
            <a:r>
              <a:rPr lang="zh-CN" altLang="en-US" dirty="0">
                <a:latin typeface="黑体" panose="02010609060101010101" pitchFamily="49" charset="-122"/>
              </a:rPr>
              <a:t>克的重量，系数为方案数。   </a:t>
            </a:r>
          </a:p>
          <a:p>
            <a:pPr marL="571500" indent="-571500" algn="just" eaLnBrk="1" hangingPunct="1">
              <a:buSzTx/>
              <a:buNone/>
            </a:pPr>
            <a:r>
              <a:rPr lang="zh-CN" altLang="en-US" dirty="0"/>
              <a:t>     譬如有 </a:t>
            </a:r>
            <a:r>
              <a:rPr lang="en-US" altLang="zh-CN" dirty="0">
                <a:latin typeface="黑体" panose="02010609060101010101" pitchFamily="49" charset="-122"/>
              </a:rPr>
              <a:t>5=4+1=3+2</a:t>
            </a:r>
            <a:r>
              <a:rPr lang="zh-CN" altLang="en-US" dirty="0">
                <a:latin typeface="黑体" panose="02010609060101010101" pitchFamily="49" charset="-122"/>
              </a:rPr>
              <a:t>， </a:t>
            </a:r>
            <a:r>
              <a:rPr lang="en-US" altLang="zh-CN" dirty="0">
                <a:latin typeface="黑体" panose="02010609060101010101" pitchFamily="49" charset="-122"/>
              </a:rPr>
              <a:t>6=4+2=3+2+1</a:t>
            </a:r>
            <a:r>
              <a:rPr lang="zh-CN" altLang="en-US" dirty="0">
                <a:latin typeface="黑体" panose="02010609060101010101" pitchFamily="49" charset="-122"/>
              </a:rPr>
              <a:t>。 </a:t>
            </a:r>
          </a:p>
        </p:txBody>
      </p:sp>
      <p:sp>
        <p:nvSpPr>
          <p:cNvPr id="36869" name="Rectangle 3"/>
          <p:cNvSpPr>
            <a:spLocks noGrp="1" noChangeArrowheads="1"/>
          </p:cNvSpPr>
          <p:nvPr>
            <p:ph type="title"/>
          </p:nvPr>
        </p:nvSpPr>
        <p:spPr>
          <a:xfrm>
            <a:off x="2819401" y="152400"/>
            <a:ext cx="6386513" cy="882650"/>
          </a:xfrm>
          <a:noFill/>
        </p:spPr>
        <p:txBody>
          <a:bodyPr/>
          <a:lstStyle/>
          <a:p>
            <a:pPr eaLnBrk="1" hangingPunct="1"/>
            <a:r>
              <a:rPr lang="en-US" altLang="zh-CN"/>
              <a:t>2.3</a:t>
            </a:r>
            <a:r>
              <a:rPr lang="zh-CN" altLang="en-US"/>
              <a:t>整数的拆分</a:t>
            </a:r>
          </a:p>
        </p:txBody>
      </p:sp>
      <p:sp>
        <p:nvSpPr>
          <p:cNvPr id="36870"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71"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72"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73"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74"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75"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76"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77"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78"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79"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80"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81"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82"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83"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84"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6885" name="Rectangle 20"/>
          <p:cNvSpPr>
            <a:spLocks noChangeArrowheads="1"/>
          </p:cNvSpPr>
          <p:nvPr/>
        </p:nvSpPr>
        <p:spPr bwMode="auto">
          <a:xfrm>
            <a:off x="1524001" y="29695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71443" name="Object 19"/>
              <p:cNvSpPr txBox="1"/>
              <p:nvPr/>
            </p:nvSpPr>
            <p:spPr bwMode="auto">
              <a:xfrm>
                <a:off x="2999657" y="3513468"/>
                <a:ext cx="6660381" cy="923644"/>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oMath>
                    <m:oMath xmlns:m="http://schemas.openxmlformats.org/officeDocument/2006/math">
                      <m:r>
                        <m:rPr>
                          <m:nor/>
                        </m:rP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7</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9</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10</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471443" name="Object 19"/>
              <p:cNvSpPr txBox="1">
                <a:spLocks noRot="1" noChangeAspect="1" noMove="1" noResize="1" noEditPoints="1" noAdjustHandles="1" noChangeArrowheads="1" noChangeShapeType="1" noTextEdit="1"/>
              </p:cNvSpPr>
              <p:nvPr/>
            </p:nvSpPr>
            <p:spPr bwMode="auto">
              <a:xfrm>
                <a:off x="2999657" y="3513468"/>
                <a:ext cx="6660381" cy="923644"/>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71445" name="Object 21"/>
              <p:cNvSpPr txBox="1"/>
              <p:nvPr/>
            </p:nvSpPr>
            <p:spPr bwMode="auto">
              <a:xfrm>
                <a:off x="3359696" y="2952688"/>
                <a:ext cx="5185122" cy="647824"/>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71445" name="Object 21"/>
              <p:cNvSpPr txBox="1">
                <a:spLocks noRot="1" noChangeAspect="1" noMove="1" noResize="1" noEditPoints="1" noAdjustHandles="1" noChangeArrowheads="1" noChangeShapeType="1" noTextEdit="1"/>
              </p:cNvSpPr>
              <p:nvPr/>
            </p:nvSpPr>
            <p:spPr bwMode="auto">
              <a:xfrm>
                <a:off x="3359696" y="2952688"/>
                <a:ext cx="5185122" cy="647824"/>
              </a:xfrm>
              <a:prstGeom prst="rect">
                <a:avLst/>
              </a:prstGeom>
              <a:blipFill>
                <a:blip r:embed="rId3"/>
                <a:stretch>
                  <a:fillRect l="-94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143137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7142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7142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4714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894D0862-BD52-4976-B57E-824FE5E23E61}"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37891"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FD124A25-E9F9-4635-8555-229F7EE3D376}" type="slidenum">
              <a:rPr kumimoji="0" lang="en-US" altLang="zh-CN" sz="1400">
                <a:solidFill>
                  <a:srgbClr val="000000"/>
                </a:solidFill>
                <a:ea typeface="宋体" panose="02010600030101010101" pitchFamily="2" charset="-122"/>
              </a:rPr>
              <a:pPr fontAlgn="base">
                <a:spcBef>
                  <a:spcPct val="0"/>
                </a:spcBef>
                <a:spcAft>
                  <a:spcPct val="0"/>
                </a:spcAft>
              </a:pPr>
              <a:t>36</a:t>
            </a:fld>
            <a:endParaRPr kumimoji="0" lang="en-US" altLang="zh-CN" sz="1400">
              <a:solidFill>
                <a:srgbClr val="000000"/>
              </a:solidFill>
              <a:ea typeface="宋体" panose="02010600030101010101" pitchFamily="2" charset="-122"/>
            </a:endParaRPr>
          </a:p>
        </p:txBody>
      </p:sp>
      <p:sp>
        <p:nvSpPr>
          <p:cNvPr id="10472450" name="Rectangle 2"/>
          <p:cNvSpPr>
            <a:spLocks noGrp="1" noChangeArrowheads="1"/>
          </p:cNvSpPr>
          <p:nvPr>
            <p:ph type="body" idx="1"/>
          </p:nvPr>
        </p:nvSpPr>
        <p:spPr>
          <a:xfrm>
            <a:off x="1847850" y="1268414"/>
            <a:ext cx="8421688" cy="4968875"/>
          </a:xfrm>
        </p:spPr>
        <p:txBody>
          <a:bodyPr/>
          <a:lstStyle/>
          <a:p>
            <a:pPr marL="571500" indent="-571500" eaLnBrk="1" hangingPunct="1"/>
            <a:r>
              <a:rPr lang="zh-CN" altLang="en-US" dirty="0">
                <a:latin typeface="黑体" panose="02010609060101010101" pitchFamily="49" charset="-122"/>
              </a:rPr>
              <a:t>例</a:t>
            </a:r>
            <a:r>
              <a:rPr lang="en-US" altLang="zh-CN" dirty="0">
                <a:latin typeface="黑体" panose="02010609060101010101" pitchFamily="49" charset="-122"/>
              </a:rPr>
              <a:t>2.11 </a:t>
            </a:r>
            <a:r>
              <a:rPr lang="zh-CN" altLang="en-US" dirty="0">
                <a:latin typeface="黑体" panose="02010609060101010101" pitchFamily="49" charset="-122"/>
              </a:rPr>
              <a:t>求用</a:t>
            </a:r>
            <a:r>
              <a:rPr lang="en-US" altLang="zh-CN" dirty="0">
                <a:latin typeface="黑体" panose="02010609060101010101" pitchFamily="49" charset="-122"/>
              </a:rPr>
              <a:t>1</a:t>
            </a:r>
            <a:r>
              <a:rPr lang="zh-CN" altLang="en-US" dirty="0">
                <a:latin typeface="黑体" panose="02010609060101010101" pitchFamily="49" charset="-122"/>
              </a:rPr>
              <a:t>角、</a:t>
            </a:r>
            <a:r>
              <a:rPr lang="en-US" altLang="zh-CN" dirty="0">
                <a:latin typeface="黑体" panose="02010609060101010101" pitchFamily="49" charset="-122"/>
              </a:rPr>
              <a:t>2</a:t>
            </a:r>
            <a:r>
              <a:rPr lang="zh-CN" altLang="en-US" dirty="0">
                <a:latin typeface="黑体" panose="02010609060101010101" pitchFamily="49" charset="-122"/>
              </a:rPr>
              <a:t>角、</a:t>
            </a:r>
            <a:r>
              <a:rPr lang="en-US" altLang="zh-CN" dirty="0">
                <a:latin typeface="黑体" panose="02010609060101010101" pitchFamily="49" charset="-122"/>
              </a:rPr>
              <a:t>3</a:t>
            </a:r>
            <a:r>
              <a:rPr lang="zh-CN" altLang="en-US" dirty="0">
                <a:latin typeface="黑体" panose="02010609060101010101" pitchFamily="49" charset="-122"/>
              </a:rPr>
              <a:t>角的邮票可贴出不同数值邮资的方案数的母函数。</a:t>
            </a:r>
          </a:p>
          <a:p>
            <a:pPr marL="571500" indent="-571500" eaLnBrk="1" hangingPunct="1">
              <a:buNone/>
            </a:pPr>
            <a:r>
              <a:rPr lang="zh-CN" altLang="en-US" dirty="0"/>
              <a:t>     解 因邮票允许重复，故其母函数为</a:t>
            </a:r>
          </a:p>
          <a:p>
            <a:pPr marL="571500" indent="-571500" eaLnBrk="1" hangingPunct="1">
              <a:buNone/>
            </a:pPr>
            <a:endParaRPr lang="zh-CN" altLang="en-US" dirty="0"/>
          </a:p>
          <a:p>
            <a:pPr marL="571500" indent="-571500" eaLnBrk="1" hangingPunct="1">
              <a:buNone/>
            </a:pPr>
            <a:endParaRPr lang="zh-CN" altLang="en-US" dirty="0"/>
          </a:p>
          <a:p>
            <a:pPr marL="571500" indent="-571500" eaLnBrk="1" hangingPunct="1">
              <a:buNone/>
            </a:pPr>
            <a:endParaRPr lang="zh-CN" altLang="en-US" dirty="0"/>
          </a:p>
          <a:p>
            <a:pPr marL="571500" indent="-571500" eaLnBrk="1" hangingPunct="1">
              <a:buNone/>
            </a:pPr>
            <a:r>
              <a:rPr lang="zh-CN" altLang="en-US" dirty="0"/>
              <a:t>     </a:t>
            </a:r>
          </a:p>
          <a:p>
            <a:pPr marL="571500" indent="-571500" eaLnBrk="1" hangingPunct="1">
              <a:buNone/>
            </a:pPr>
            <a:r>
              <a:rPr lang="zh-CN" altLang="en-US" sz="1000" dirty="0">
                <a:latin typeface="黑体" panose="02010609060101010101" pitchFamily="49" charset="-122"/>
              </a:rPr>
              <a:t>   </a:t>
            </a:r>
          </a:p>
          <a:p>
            <a:pPr marL="571500" indent="-571500" eaLnBrk="1" hangingPunct="1">
              <a:buNone/>
            </a:pPr>
            <a:r>
              <a:rPr lang="zh-CN" altLang="en-US" dirty="0">
                <a:latin typeface="黑体" panose="02010609060101010101" pitchFamily="49" charset="-122"/>
              </a:rPr>
              <a:t>   由</a:t>
            </a:r>
            <a:r>
              <a:rPr lang="en-US" altLang="zh-CN" dirty="0">
                <a:latin typeface="黑体" panose="02010609060101010101" pitchFamily="49" charset="-122"/>
              </a:rPr>
              <a:t>x</a:t>
            </a:r>
            <a:r>
              <a:rPr lang="en-US" altLang="zh-CN" baseline="30000" dirty="0">
                <a:latin typeface="黑体" panose="02010609060101010101" pitchFamily="49" charset="-122"/>
              </a:rPr>
              <a:t>4</a:t>
            </a:r>
            <a:r>
              <a:rPr lang="zh-CN" altLang="en-US" dirty="0">
                <a:latin typeface="黑体" panose="02010609060101010101" pitchFamily="49" charset="-122"/>
              </a:rPr>
              <a:t>的系数为</a:t>
            </a:r>
            <a:r>
              <a:rPr lang="en-US" altLang="zh-CN" dirty="0">
                <a:latin typeface="黑体" panose="02010609060101010101" pitchFamily="49" charset="-122"/>
              </a:rPr>
              <a:t>4</a:t>
            </a:r>
            <a:r>
              <a:rPr lang="zh-CN" altLang="en-US" dirty="0">
                <a:latin typeface="黑体" panose="02010609060101010101" pitchFamily="49" charset="-122"/>
              </a:rPr>
              <a:t>知，用</a:t>
            </a:r>
            <a:r>
              <a:rPr lang="en-US" altLang="zh-CN" dirty="0">
                <a:latin typeface="黑体" panose="02010609060101010101" pitchFamily="49" charset="-122"/>
              </a:rPr>
              <a:t>1</a:t>
            </a:r>
            <a:r>
              <a:rPr lang="zh-CN" altLang="en-US" dirty="0">
                <a:latin typeface="黑体" panose="02010609060101010101" pitchFamily="49" charset="-122"/>
              </a:rPr>
              <a:t>角、</a:t>
            </a:r>
            <a:r>
              <a:rPr lang="en-US" altLang="zh-CN" dirty="0">
                <a:latin typeface="黑体" panose="02010609060101010101" pitchFamily="49" charset="-122"/>
              </a:rPr>
              <a:t>2</a:t>
            </a:r>
            <a:r>
              <a:rPr lang="zh-CN" altLang="en-US" dirty="0">
                <a:latin typeface="黑体" panose="02010609060101010101" pitchFamily="49" charset="-122"/>
              </a:rPr>
              <a:t>角、</a:t>
            </a:r>
            <a:r>
              <a:rPr lang="en-US" altLang="zh-CN" dirty="0">
                <a:latin typeface="黑体" panose="02010609060101010101" pitchFamily="49" charset="-122"/>
              </a:rPr>
              <a:t>3</a:t>
            </a:r>
            <a:r>
              <a:rPr lang="zh-CN" altLang="en-US" dirty="0">
                <a:latin typeface="黑体" panose="02010609060101010101" pitchFamily="49" charset="-122"/>
              </a:rPr>
              <a:t>角的邮票贴出数值</a:t>
            </a:r>
            <a:r>
              <a:rPr lang="en-US" altLang="zh-CN" dirty="0">
                <a:latin typeface="黑体" panose="02010609060101010101" pitchFamily="49" charset="-122"/>
              </a:rPr>
              <a:t>4</a:t>
            </a:r>
            <a:r>
              <a:rPr lang="zh-CN" altLang="en-US" dirty="0">
                <a:latin typeface="黑体" panose="02010609060101010101" pitchFamily="49" charset="-122"/>
              </a:rPr>
              <a:t>的方案数为</a:t>
            </a:r>
            <a:r>
              <a:rPr lang="en-US" altLang="zh-CN" dirty="0">
                <a:latin typeface="黑体" panose="02010609060101010101" pitchFamily="49" charset="-122"/>
              </a:rPr>
              <a:t>4</a:t>
            </a:r>
            <a:r>
              <a:rPr lang="zh-CN" altLang="en-US" dirty="0">
                <a:latin typeface="黑体" panose="02010609060101010101" pitchFamily="49" charset="-122"/>
              </a:rPr>
              <a:t>。    </a:t>
            </a: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37893" name="Rectangle 3"/>
          <p:cNvSpPr>
            <a:spLocks noGrp="1" noChangeArrowheads="1"/>
          </p:cNvSpPr>
          <p:nvPr>
            <p:ph type="title"/>
          </p:nvPr>
        </p:nvSpPr>
        <p:spPr>
          <a:xfrm>
            <a:off x="2819401" y="152400"/>
            <a:ext cx="6386513" cy="882650"/>
          </a:xfrm>
          <a:noFill/>
        </p:spPr>
        <p:txBody>
          <a:bodyPr/>
          <a:lstStyle/>
          <a:p>
            <a:pPr eaLnBrk="1" hangingPunct="1"/>
            <a:r>
              <a:rPr lang="en-US" altLang="zh-CN"/>
              <a:t>2.3</a:t>
            </a:r>
            <a:r>
              <a:rPr lang="zh-CN" altLang="en-US"/>
              <a:t>整数的拆分</a:t>
            </a:r>
          </a:p>
        </p:txBody>
      </p:sp>
      <p:sp>
        <p:nvSpPr>
          <p:cNvPr id="37894"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7895"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7896"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7897"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7898"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7899"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7900"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7901"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7902"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7903"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7904"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7905"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7906"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7907"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7908" name="Rectangle 20"/>
          <p:cNvSpPr>
            <a:spLocks noChangeArrowheads="1"/>
          </p:cNvSpPr>
          <p:nvPr/>
        </p:nvSpPr>
        <p:spPr bwMode="auto">
          <a:xfrm>
            <a:off x="1524001" y="276478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72469" name="Object 21"/>
              <p:cNvSpPr txBox="1"/>
              <p:nvPr/>
            </p:nvSpPr>
            <p:spPr bwMode="auto">
              <a:xfrm>
                <a:off x="2424114" y="2781300"/>
                <a:ext cx="7992367" cy="64769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72469" name="Object 21"/>
              <p:cNvSpPr txBox="1">
                <a:spLocks noRot="1" noChangeAspect="1" noMove="1" noResize="1" noEditPoints="1" noAdjustHandles="1" noChangeArrowheads="1" noChangeShapeType="1" noTextEdit="1"/>
              </p:cNvSpPr>
              <p:nvPr/>
            </p:nvSpPr>
            <p:spPr bwMode="auto">
              <a:xfrm>
                <a:off x="2424114" y="2781300"/>
                <a:ext cx="7992367" cy="647697"/>
              </a:xfrm>
              <a:prstGeom prst="rect">
                <a:avLst/>
              </a:prstGeom>
              <a:blipFill>
                <a:blip r:embed="rId2"/>
                <a:stretch>
                  <a:fillRect l="-686"/>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72470" name="Object 22"/>
              <p:cNvSpPr txBox="1"/>
              <p:nvPr/>
            </p:nvSpPr>
            <p:spPr bwMode="auto">
              <a:xfrm>
                <a:off x="2438400" y="4437064"/>
                <a:ext cx="7643812" cy="504819"/>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+3</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+4</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+5</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r>
                        <a:rPr kumimoji="1" lang="zh-CN" altLang="en-US" sz="2400" i="1">
                          <a:solidFill>
                            <a:srgbClr val="000000"/>
                          </a:solidFill>
                          <a:latin typeface="Cambria Math" panose="02040503050406030204" pitchFamily="18" charset="0"/>
                        </a:rPr>
                        <m:t>+7</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72470" name="Object 22"/>
              <p:cNvSpPr txBox="1">
                <a:spLocks noRot="1" noChangeAspect="1" noMove="1" noResize="1" noEditPoints="1" noAdjustHandles="1" noChangeArrowheads="1" noChangeShapeType="1" noTextEdit="1"/>
              </p:cNvSpPr>
              <p:nvPr/>
            </p:nvSpPr>
            <p:spPr bwMode="auto">
              <a:xfrm>
                <a:off x="2438400" y="4437064"/>
                <a:ext cx="7643812" cy="504819"/>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72471" name="Object 23"/>
              <p:cNvSpPr txBox="1"/>
              <p:nvPr/>
            </p:nvSpPr>
            <p:spPr bwMode="auto">
              <a:xfrm>
                <a:off x="2441576" y="3291468"/>
                <a:ext cx="7769225" cy="115252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den>
                      </m:f>
                    </m:oMath>
                  </m:oMathPara>
                </a14:m>
                <a:endParaRPr kumimoji="1" lang="zh-CN" altLang="en-US" sz="2400" dirty="0">
                  <a:solidFill>
                    <a:srgbClr val="000000"/>
                  </a:solidFill>
                  <a:latin typeface="Tahoma" panose="020B0604030504040204" pitchFamily="34" charset="0"/>
                </a:endParaRPr>
              </a:p>
            </p:txBody>
          </p:sp>
        </mc:Choice>
        <mc:Fallback>
          <p:sp>
            <p:nvSpPr>
              <p:cNvPr id="10472471" name="Object 23"/>
              <p:cNvSpPr txBox="1">
                <a:spLocks noRot="1" noChangeAspect="1" noMove="1" noResize="1" noEditPoints="1" noAdjustHandles="1" noChangeArrowheads="1" noChangeShapeType="1" noTextEdit="1"/>
              </p:cNvSpPr>
              <p:nvPr/>
            </p:nvSpPr>
            <p:spPr bwMode="auto">
              <a:xfrm>
                <a:off x="2441576" y="3291468"/>
                <a:ext cx="7769225" cy="1152521"/>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564844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7245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724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8C339-47FF-456C-A83B-F5343B04E805}"/>
              </a:ext>
            </a:extLst>
          </p:cNvPr>
          <p:cNvSpPr>
            <a:spLocks noGrp="1"/>
          </p:cNvSpPr>
          <p:nvPr>
            <p:ph type="title"/>
          </p:nvPr>
        </p:nvSpPr>
        <p:spPr/>
        <p:txBody>
          <a:bodyPr/>
          <a:lstStyle/>
          <a:p>
            <a:r>
              <a:rPr lang="en-US" altLang="zh-CN" dirty="0" smtClean="0"/>
              <a:t> </a:t>
            </a:r>
            <a:endParaRPr lang="zh-CN" altLang="en-US" dirty="0"/>
          </a:p>
        </p:txBody>
      </p:sp>
      <p:sp>
        <p:nvSpPr>
          <p:cNvPr id="3" name="内容占位符 2">
            <a:extLst>
              <a:ext uri="{FF2B5EF4-FFF2-40B4-BE49-F238E27FC236}">
                <a16:creationId xmlns:a16="http://schemas.microsoft.com/office/drawing/2014/main" id="{53D911F1-8489-4C7E-99C2-A0A26DDBD290}"/>
              </a:ext>
            </a:extLst>
          </p:cNvPr>
          <p:cNvSpPr>
            <a:spLocks noGrp="1"/>
          </p:cNvSpPr>
          <p:nvPr>
            <p:ph idx="1"/>
          </p:nvPr>
        </p:nvSpPr>
        <p:spPr>
          <a:xfrm>
            <a:off x="2640013" y="1628775"/>
            <a:ext cx="7772400" cy="1143000"/>
          </a:xfrm>
        </p:spPr>
        <p:txBody>
          <a:bodyPr/>
          <a:lstStyle/>
          <a:p>
            <a:r>
              <a:rPr lang="zh-CN" altLang="en-US" dirty="0"/>
              <a:t>多项式长除法：</a:t>
            </a:r>
          </a:p>
        </p:txBody>
      </p:sp>
      <p:sp>
        <p:nvSpPr>
          <p:cNvPr id="4" name="日期占位符 3">
            <a:extLst>
              <a:ext uri="{FF2B5EF4-FFF2-40B4-BE49-F238E27FC236}">
                <a16:creationId xmlns:a16="http://schemas.microsoft.com/office/drawing/2014/main" id="{E3AFCD31-E7FC-492A-8531-1F243CC95951}"/>
              </a:ext>
            </a:extLst>
          </p:cNvPr>
          <p:cNvSpPr>
            <a:spLocks noGrp="1"/>
          </p:cNvSpPr>
          <p:nvPr>
            <p:ph type="dt" sz="half" idx="4294967295"/>
          </p:nvPr>
        </p:nvSpPr>
        <p:spPr>
          <a:xfrm>
            <a:off x="2438400" y="6324600"/>
            <a:ext cx="1905000" cy="457200"/>
          </a:xfrm>
          <a:prstGeom prst="rect">
            <a:avLst/>
          </a:prstGeom>
        </p:spPr>
        <p:txBody>
          <a:bodyPr/>
          <a:lstStyle/>
          <a:p>
            <a:pPr eaLnBrk="0" fontAlgn="base" hangingPunct="0">
              <a:spcBef>
                <a:spcPct val="0"/>
              </a:spcBef>
              <a:spcAft>
                <a:spcPct val="0"/>
              </a:spcAft>
              <a:defRPr/>
            </a:pPr>
            <a:fld id="{E9C26F25-29E0-44E4-9D5C-D01F5936C2D0}" type="datetime1">
              <a:rPr kumimoji="1" lang="zh-CN" altLang="en-US" sz="2400">
                <a:solidFill>
                  <a:srgbClr val="000000"/>
                </a:solidFill>
                <a:latin typeface="Tahoma" panose="020B0604030504040204" pitchFamily="34" charset="0"/>
              </a:rPr>
              <a:pPr eaLnBrk="0" fontAlgn="base" hangingPunct="0">
                <a:spcBef>
                  <a:spcPct val="0"/>
                </a:spcBef>
                <a:spcAft>
                  <a:spcPct val="0"/>
                </a:spcAft>
                <a:defRPr/>
              </a:pPr>
              <a:t>2021/4/16</a:t>
            </a:fld>
            <a:endParaRPr kumimoji="1" lang="en-US" altLang="zh-CN" sz="2400">
              <a:solidFill>
                <a:srgbClr val="000000"/>
              </a:solidFill>
              <a:latin typeface="Tahoma" panose="020B0604030504040204" pitchFamily="34" charset="0"/>
              <a:ea typeface="Dotum" pitchFamily="34" charset="-127"/>
            </a:endParaRPr>
          </a:p>
        </p:txBody>
      </p:sp>
      <p:sp>
        <p:nvSpPr>
          <p:cNvPr id="5" name="灯片编号占位符 4">
            <a:extLst>
              <a:ext uri="{FF2B5EF4-FFF2-40B4-BE49-F238E27FC236}">
                <a16:creationId xmlns:a16="http://schemas.microsoft.com/office/drawing/2014/main" id="{9E89CB41-1DF4-4ED3-A492-08784A51DB74}"/>
              </a:ext>
            </a:extLst>
          </p:cNvPr>
          <p:cNvSpPr>
            <a:spLocks noGrp="1"/>
          </p:cNvSpPr>
          <p:nvPr>
            <p:ph type="sldNum" sz="quarter" idx="12"/>
          </p:nvPr>
        </p:nvSpPr>
        <p:spPr/>
        <p:txBody>
          <a:bodyPr/>
          <a:lstStyle/>
          <a:p>
            <a:pPr fontAlgn="base">
              <a:spcBef>
                <a:spcPct val="0"/>
              </a:spcBef>
              <a:spcAft>
                <a:spcPct val="0"/>
              </a:spcAft>
              <a:defRPr/>
            </a:pPr>
            <a:fld id="{17B5AA2A-1ED9-4E60-AA45-DA5ECEDE97FC}" type="slidenum">
              <a:rPr lang="en-US" altLang="zh-CN">
                <a:solidFill>
                  <a:srgbClr val="000000"/>
                </a:solidFill>
                <a:latin typeface="Tahoma" panose="020B0604030504040204" pitchFamily="34" charset="0"/>
              </a:rPr>
              <a:pPr fontAlgn="base">
                <a:spcBef>
                  <a:spcPct val="0"/>
                </a:spcBef>
                <a:spcAft>
                  <a:spcPct val="0"/>
                </a:spcAft>
                <a:defRPr/>
              </a:pPr>
              <a:t>37</a:t>
            </a:fld>
            <a:endParaRPr lang="en-US" altLang="zh-CN">
              <a:solidFill>
                <a:srgbClr val="000000"/>
              </a:solidFill>
              <a:latin typeface="Tahoma" panose="020B0604030504040204" pitchFamily="34" charset="0"/>
            </a:endParaRPr>
          </a:p>
        </p:txBody>
      </p:sp>
      <mc:AlternateContent xmlns:mc="http://schemas.openxmlformats.org/markup-compatibility/2006">
        <mc:Choice xmlns:a14="http://schemas.microsoft.com/office/drawing/2010/main" Requires="a14">
          <p:sp>
            <p:nvSpPr>
              <p:cNvPr id="6" name="Object 22">
                <a:extLst>
                  <a:ext uri="{FF2B5EF4-FFF2-40B4-BE49-F238E27FC236}">
                    <a16:creationId xmlns:a16="http://schemas.microsoft.com/office/drawing/2014/main" id="{401D685C-3FBA-4F13-B1BB-5ABDFA89081F}"/>
                  </a:ext>
                </a:extLst>
              </p:cNvPr>
              <p:cNvSpPr txBox="1"/>
              <p:nvPr/>
            </p:nvSpPr>
            <p:spPr bwMode="auto">
              <a:xfrm>
                <a:off x="2673462" y="2410171"/>
                <a:ext cx="6768752" cy="66806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+3</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+4</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+5</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r>
                        <a:rPr kumimoji="1" lang="zh-CN" altLang="en-US" sz="2400" i="1">
                          <a:solidFill>
                            <a:srgbClr val="000000"/>
                          </a:solidFill>
                          <a:latin typeface="Cambria Math" panose="02040503050406030204" pitchFamily="18" charset="0"/>
                        </a:rPr>
                        <m:t>+7</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6" name="Object 22">
                <a:extLst>
                  <a:ext uri="{FF2B5EF4-FFF2-40B4-BE49-F238E27FC236}">
                    <a16:creationId xmlns:a16="http://schemas.microsoft.com/office/drawing/2014/main" id="{401D685C-3FBA-4F13-B1BB-5ABDFA89081F}"/>
                  </a:ext>
                </a:extLst>
              </p:cNvPr>
              <p:cNvSpPr txBox="1">
                <a:spLocks noRot="1" noChangeAspect="1" noMove="1" noResize="1" noEditPoints="1" noAdjustHandles="1" noChangeArrowheads="1" noChangeShapeType="1" noTextEdit="1"/>
              </p:cNvSpPr>
              <p:nvPr/>
            </p:nvSpPr>
            <p:spPr bwMode="auto">
              <a:xfrm>
                <a:off x="2673462" y="2410171"/>
                <a:ext cx="6768752" cy="668063"/>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Object 23">
                <a:extLst>
                  <a:ext uri="{FF2B5EF4-FFF2-40B4-BE49-F238E27FC236}">
                    <a16:creationId xmlns:a16="http://schemas.microsoft.com/office/drawing/2014/main" id="{475F5588-BE5C-462E-B87C-56DD08BB66FF}"/>
                  </a:ext>
                </a:extLst>
              </p:cNvPr>
              <p:cNvSpPr txBox="1"/>
              <p:nvPr/>
            </p:nvSpPr>
            <p:spPr bwMode="auto">
              <a:xfrm>
                <a:off x="5510108" y="1322317"/>
                <a:ext cx="4417206" cy="109271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den>
                      </m:f>
                    </m:oMath>
                  </m:oMathPara>
                </a14:m>
                <a:endParaRPr kumimoji="1" lang="zh-CN" altLang="en-US" sz="2400" dirty="0">
                  <a:solidFill>
                    <a:srgbClr val="000000"/>
                  </a:solidFill>
                  <a:latin typeface="Tahoma" panose="020B0604030504040204" pitchFamily="34" charset="0"/>
                </a:endParaRPr>
              </a:p>
            </p:txBody>
          </p:sp>
        </mc:Choice>
        <mc:Fallback>
          <p:sp>
            <p:nvSpPr>
              <p:cNvPr id="7" name="Object 23">
                <a:extLst>
                  <a:ext uri="{FF2B5EF4-FFF2-40B4-BE49-F238E27FC236}">
                    <a16:creationId xmlns:a16="http://schemas.microsoft.com/office/drawing/2014/main" id="{475F5588-BE5C-462E-B87C-56DD08BB66FF}"/>
                  </a:ext>
                </a:extLst>
              </p:cNvPr>
              <p:cNvSpPr txBox="1">
                <a:spLocks noRot="1" noChangeAspect="1" noMove="1" noResize="1" noEditPoints="1" noAdjustHandles="1" noChangeArrowheads="1" noChangeShapeType="1" noTextEdit="1"/>
              </p:cNvSpPr>
              <p:nvPr/>
            </p:nvSpPr>
            <p:spPr bwMode="auto">
              <a:xfrm>
                <a:off x="5510108" y="1322317"/>
                <a:ext cx="4417206" cy="1092718"/>
              </a:xfrm>
              <a:prstGeom prst="rect">
                <a:avLst/>
              </a:prstGeom>
              <a:blipFill>
                <a:blip r:embed="rId3"/>
                <a:stretch>
                  <a:fillRect/>
                </a:stretch>
              </a:blipFill>
              <a:ln>
                <a:noFill/>
              </a:ln>
            </p:spPr>
            <p:txBody>
              <a:bodyPr/>
              <a:lstStyle/>
              <a:p>
                <a:r>
                  <a:rPr lang="zh-CN" altLang="en-US">
                    <a:noFill/>
                  </a:rPr>
                  <a:t> </a:t>
                </a:r>
              </a:p>
            </p:txBody>
          </p:sp>
        </mc:Fallback>
      </mc:AlternateContent>
      <p:sp>
        <p:nvSpPr>
          <p:cNvPr id="8" name="文本框 7"/>
          <p:cNvSpPr txBox="1"/>
          <p:nvPr/>
        </p:nvSpPr>
        <p:spPr>
          <a:xfrm>
            <a:off x="2279576" y="4293096"/>
            <a:ext cx="5955476" cy="400110"/>
          </a:xfrm>
          <a:prstGeom prst="rect">
            <a:avLst/>
          </a:prstGeom>
          <a:noFill/>
        </p:spPr>
        <p:txBody>
          <a:bodyPr wrap="none" rtlCol="0">
            <a:spAutoFit/>
          </a:bodyPr>
          <a:lstStyle/>
          <a:p>
            <a:pPr eaLnBrk="0" fontAlgn="base" hangingPunct="0">
              <a:spcBef>
                <a:spcPct val="0"/>
              </a:spcBef>
              <a:spcAft>
                <a:spcPct val="0"/>
              </a:spcAft>
            </a:pPr>
            <a:r>
              <a:rPr kumimoji="1" lang="zh-CN" altLang="en-US" sz="2000" dirty="0">
                <a:solidFill>
                  <a:srgbClr val="000000"/>
                </a:solidFill>
                <a:latin typeface="黑体"/>
                <a:ea typeface="黑体"/>
              </a:rPr>
              <a:t>常常是使用 长除法 来求解倒数形式的 </a:t>
            </a:r>
            <a:r>
              <a:rPr kumimoji="1" lang="en-US" altLang="zh-CN" sz="2000" dirty="0">
                <a:solidFill>
                  <a:srgbClr val="000000"/>
                </a:solidFill>
                <a:latin typeface="黑体"/>
                <a:ea typeface="黑体"/>
              </a:rPr>
              <a:t>G </a:t>
            </a:r>
            <a:r>
              <a:rPr kumimoji="1" lang="zh-CN" altLang="en-US" sz="2000" dirty="0">
                <a:solidFill>
                  <a:srgbClr val="000000"/>
                </a:solidFill>
                <a:latin typeface="黑体"/>
                <a:ea typeface="黑体"/>
              </a:rPr>
              <a:t>的表示。</a:t>
            </a:r>
            <a:endParaRPr kumimoji="1" lang="zh-CN" altLang="en-US" sz="2000" dirty="0">
              <a:solidFill>
                <a:srgbClr val="000000"/>
              </a:solidFill>
              <a:latin typeface="黑体"/>
              <a:ea typeface="黑体"/>
            </a:endParaRPr>
          </a:p>
        </p:txBody>
      </p:sp>
    </p:spTree>
    <p:extLst>
      <p:ext uri="{BB962C8B-B14F-4D97-AF65-F5344CB8AC3E}">
        <p14:creationId xmlns:p14="http://schemas.microsoft.com/office/powerpoint/2010/main" val="64657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1643F675-9F3B-4712-B1AB-619A8E3549B3}"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38915"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EA30A5DF-9047-4C91-A9BA-E787F5C5608D}" type="slidenum">
              <a:rPr kumimoji="0" lang="en-US" altLang="zh-CN" sz="1400">
                <a:solidFill>
                  <a:srgbClr val="000000"/>
                </a:solidFill>
                <a:ea typeface="宋体" panose="02010600030101010101" pitchFamily="2" charset="-122"/>
              </a:rPr>
              <a:pPr fontAlgn="base">
                <a:spcBef>
                  <a:spcPct val="0"/>
                </a:spcBef>
                <a:spcAft>
                  <a:spcPct val="0"/>
                </a:spcAft>
              </a:pPr>
              <a:t>38</a:t>
            </a:fld>
            <a:endParaRPr kumimoji="0" lang="en-US" altLang="zh-CN" sz="1400">
              <a:solidFill>
                <a:srgbClr val="000000"/>
              </a:solidFill>
              <a:ea typeface="宋体" panose="02010600030101010101" pitchFamily="2" charset="-122"/>
            </a:endParaRPr>
          </a:p>
        </p:txBody>
      </p:sp>
      <p:sp>
        <p:nvSpPr>
          <p:cNvPr id="38916" name="Rectangle 2"/>
          <p:cNvSpPr>
            <a:spLocks noGrp="1" noChangeArrowheads="1"/>
          </p:cNvSpPr>
          <p:nvPr>
            <p:ph type="body" idx="1"/>
          </p:nvPr>
        </p:nvSpPr>
        <p:spPr>
          <a:xfrm>
            <a:off x="1774825" y="1268414"/>
            <a:ext cx="8421688" cy="4670425"/>
          </a:xfrm>
        </p:spPr>
        <p:txBody>
          <a:bodyPr/>
          <a:lstStyle/>
          <a:p>
            <a:pPr marL="571500" indent="-571500" eaLnBrk="1" hangingPunct="1"/>
            <a:r>
              <a:rPr lang="zh-CN" altLang="en-US">
                <a:latin typeface="黑体" panose="02010609060101010101" pitchFamily="49" charset="-122"/>
              </a:rPr>
              <a:t>例</a:t>
            </a:r>
            <a:r>
              <a:rPr lang="en-US" altLang="zh-CN">
                <a:latin typeface="黑体" panose="02010609060101010101" pitchFamily="49" charset="-122"/>
              </a:rPr>
              <a:t>2.12 </a:t>
            </a:r>
            <a:r>
              <a:rPr lang="zh-CN" altLang="en-US">
                <a:latin typeface="黑体" panose="02010609060101010101" pitchFamily="49" charset="-122"/>
              </a:rPr>
              <a:t>若有</a:t>
            </a:r>
            <a:r>
              <a:rPr lang="en-US" altLang="zh-CN">
                <a:latin typeface="黑体" panose="02010609060101010101" pitchFamily="49" charset="-122"/>
              </a:rPr>
              <a:t>1</a:t>
            </a:r>
            <a:r>
              <a:rPr lang="zh-CN" altLang="en-US">
                <a:latin typeface="黑体" panose="02010609060101010101" pitchFamily="49" charset="-122"/>
              </a:rPr>
              <a:t>克的砝码</a:t>
            </a:r>
            <a:r>
              <a:rPr lang="en-US" altLang="zh-CN">
                <a:latin typeface="黑体" panose="02010609060101010101" pitchFamily="49" charset="-122"/>
              </a:rPr>
              <a:t>3</a:t>
            </a:r>
            <a:r>
              <a:rPr lang="zh-CN" altLang="en-US">
                <a:latin typeface="黑体" panose="02010609060101010101" pitchFamily="49" charset="-122"/>
              </a:rPr>
              <a:t>枚，</a:t>
            </a:r>
            <a:r>
              <a:rPr lang="en-US" altLang="zh-CN">
                <a:latin typeface="黑体" panose="02010609060101010101" pitchFamily="49" charset="-122"/>
              </a:rPr>
              <a:t>2</a:t>
            </a:r>
            <a:r>
              <a:rPr lang="zh-CN" altLang="en-US">
                <a:latin typeface="黑体" panose="02010609060101010101" pitchFamily="49" charset="-122"/>
              </a:rPr>
              <a:t>克的</a:t>
            </a:r>
            <a:r>
              <a:rPr lang="en-US" altLang="zh-CN">
                <a:latin typeface="黑体" panose="02010609060101010101" pitchFamily="49" charset="-122"/>
              </a:rPr>
              <a:t>4</a:t>
            </a:r>
            <a:r>
              <a:rPr lang="zh-CN" altLang="en-US">
                <a:latin typeface="黑体" panose="02010609060101010101" pitchFamily="49" charset="-122"/>
              </a:rPr>
              <a:t>枚，</a:t>
            </a:r>
            <a:r>
              <a:rPr lang="en-US" altLang="zh-CN">
                <a:latin typeface="黑体" panose="02010609060101010101" pitchFamily="49" charset="-122"/>
              </a:rPr>
              <a:t>4</a:t>
            </a:r>
            <a:r>
              <a:rPr lang="zh-CN" altLang="en-US">
                <a:latin typeface="黑体" panose="02010609060101010101" pitchFamily="49" charset="-122"/>
              </a:rPr>
              <a:t>克的</a:t>
            </a:r>
            <a:r>
              <a:rPr lang="en-US" altLang="zh-CN">
                <a:latin typeface="黑体" panose="02010609060101010101" pitchFamily="49" charset="-122"/>
              </a:rPr>
              <a:t>2</a:t>
            </a:r>
            <a:r>
              <a:rPr lang="zh-CN" altLang="en-US">
                <a:latin typeface="黑体" panose="02010609060101010101" pitchFamily="49" charset="-122"/>
              </a:rPr>
              <a:t>枚。问能称出哪些重量？各有几种方案？</a:t>
            </a:r>
          </a:p>
          <a:p>
            <a:pPr marL="571500" indent="-571500" eaLnBrk="1" hangingPunct="1">
              <a:buNone/>
            </a:pPr>
            <a:r>
              <a:rPr lang="zh-CN" altLang="en-US">
                <a:latin typeface="黑体" panose="02010609060101010101" pitchFamily="49" charset="-122"/>
              </a:rPr>
              <a:t>    </a:t>
            </a:r>
          </a:p>
        </p:txBody>
      </p:sp>
      <p:sp>
        <p:nvSpPr>
          <p:cNvPr id="38917" name="Rectangle 3"/>
          <p:cNvSpPr>
            <a:spLocks noGrp="1" noChangeArrowheads="1"/>
          </p:cNvSpPr>
          <p:nvPr>
            <p:ph type="title"/>
          </p:nvPr>
        </p:nvSpPr>
        <p:spPr>
          <a:xfrm>
            <a:off x="2819401" y="152400"/>
            <a:ext cx="6386513" cy="882650"/>
          </a:xfrm>
          <a:noFill/>
        </p:spPr>
        <p:txBody>
          <a:bodyPr/>
          <a:lstStyle/>
          <a:p>
            <a:pPr eaLnBrk="1" hangingPunct="1"/>
            <a:r>
              <a:rPr lang="en-US" altLang="zh-CN"/>
              <a:t>2.3</a:t>
            </a:r>
            <a:r>
              <a:rPr lang="zh-CN" altLang="en-US"/>
              <a:t>整数的拆分</a:t>
            </a:r>
          </a:p>
        </p:txBody>
      </p:sp>
      <p:sp>
        <p:nvSpPr>
          <p:cNvPr id="38918"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19"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20"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21"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22"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23"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24"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25"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26"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27"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28"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29"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30"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31"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32"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8933" name="Rectangle 20"/>
          <p:cNvSpPr>
            <a:spLocks noChangeArrowheads="1"/>
          </p:cNvSpPr>
          <p:nvPr/>
        </p:nvSpPr>
        <p:spPr bwMode="auto">
          <a:xfrm>
            <a:off x="1524001" y="285050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73493" name="Object 21"/>
              <p:cNvSpPr txBox="1"/>
              <p:nvPr/>
            </p:nvSpPr>
            <p:spPr bwMode="auto">
              <a:xfrm>
                <a:off x="2279650" y="2420939"/>
                <a:ext cx="8280846" cy="100806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𝐺</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73493" name="Object 21"/>
              <p:cNvSpPr txBox="1">
                <a:spLocks noRot="1" noChangeAspect="1" noMove="1" noResize="1" noEditPoints="1" noAdjustHandles="1" noChangeArrowheads="1" noChangeShapeType="1" noTextEdit="1"/>
              </p:cNvSpPr>
              <p:nvPr/>
            </p:nvSpPr>
            <p:spPr bwMode="auto">
              <a:xfrm>
                <a:off x="2279650" y="2420939"/>
                <a:ext cx="8280846" cy="1008061"/>
              </a:xfrm>
              <a:prstGeom prst="rect">
                <a:avLst/>
              </a:prstGeom>
              <a:blipFill>
                <a:blip r:embed="rId2"/>
                <a:stretch>
                  <a:fillRect l="-22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73495" name="Object 23"/>
              <p:cNvSpPr txBox="1"/>
              <p:nvPr/>
            </p:nvSpPr>
            <p:spPr bwMode="auto">
              <a:xfrm>
                <a:off x="2279650" y="3573464"/>
                <a:ext cx="7200726" cy="136770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+3</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+3</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r>
                        <a:rPr kumimoji="1" lang="zh-CN" altLang="en-US" sz="2400" i="1">
                          <a:solidFill>
                            <a:srgbClr val="000000"/>
                          </a:solidFill>
                          <a:latin typeface="Cambria Math" panose="02040503050406030204" pitchFamily="18" charset="0"/>
                        </a:rPr>
                        <m:t>+4</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r>
                        <a:rPr kumimoji="1" lang="zh-CN" altLang="en-US" sz="2400" i="1">
                          <a:solidFill>
                            <a:srgbClr val="000000"/>
                          </a:solidFill>
                          <a:latin typeface="Cambria Math" panose="02040503050406030204" pitchFamily="18" charset="0"/>
                        </a:rPr>
                        <m:t>+4</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7</m:t>
                          </m:r>
                        </m:sup>
                      </m:sSup>
                    </m:oMath>
                    <m:oMath xmlns:m="http://schemas.openxmlformats.org/officeDocument/2006/math">
                      <m:r>
                        <m:rPr>
                          <m:nor/>
                        </m:rP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+5</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r>
                        <a:rPr kumimoji="1" lang="zh-CN" altLang="en-US" sz="2400" i="1">
                          <a:solidFill>
                            <a:srgbClr val="000000"/>
                          </a:solidFill>
                          <a:latin typeface="Cambria Math" panose="02040503050406030204" pitchFamily="18" charset="0"/>
                        </a:rPr>
                        <m:t>+5</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9</m:t>
                          </m:r>
                        </m:sup>
                      </m:sSup>
                      <m:r>
                        <a:rPr kumimoji="1" lang="zh-CN" altLang="en-US" sz="2400" i="1">
                          <a:solidFill>
                            <a:srgbClr val="000000"/>
                          </a:solidFill>
                          <a:latin typeface="Cambria Math" panose="02040503050406030204" pitchFamily="18" charset="0"/>
                        </a:rPr>
                        <m:t>+5</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10</m:t>
                          </m:r>
                        </m:sup>
                      </m:sSup>
                      <m:r>
                        <a:rPr kumimoji="1" lang="zh-CN" altLang="en-US" sz="2400" i="1">
                          <a:solidFill>
                            <a:srgbClr val="000000"/>
                          </a:solidFill>
                          <a:latin typeface="Cambria Math" panose="02040503050406030204" pitchFamily="18" charset="0"/>
                        </a:rPr>
                        <m:t>+5</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11</m:t>
                          </m:r>
                        </m:sup>
                      </m:sSup>
                      <m:r>
                        <a:rPr kumimoji="1" lang="zh-CN" altLang="en-US" sz="2400" i="1">
                          <a:solidFill>
                            <a:srgbClr val="000000"/>
                          </a:solidFill>
                          <a:latin typeface="Cambria Math" panose="02040503050406030204" pitchFamily="18" charset="0"/>
                        </a:rPr>
                        <m:t>+4</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12</m:t>
                          </m:r>
                        </m:sup>
                      </m:sSup>
                      <m:r>
                        <a:rPr kumimoji="1" lang="zh-CN" altLang="en-US" sz="2400" i="1">
                          <a:solidFill>
                            <a:srgbClr val="000000"/>
                          </a:solidFill>
                          <a:latin typeface="Cambria Math" panose="02040503050406030204" pitchFamily="18" charset="0"/>
                        </a:rPr>
                        <m:t>+4</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13</m:t>
                          </m:r>
                        </m:sup>
                      </m:sSup>
                    </m:oMath>
                    <m:oMath xmlns:m="http://schemas.openxmlformats.org/officeDocument/2006/math">
                      <m:r>
                        <m:rPr>
                          <m:nor/>
                        </m:rP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+3</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14</m:t>
                          </m:r>
                        </m:sup>
                      </m:sSup>
                      <m:r>
                        <a:rPr kumimoji="1" lang="zh-CN" altLang="en-US" sz="2400" i="1">
                          <a:solidFill>
                            <a:srgbClr val="000000"/>
                          </a:solidFill>
                          <a:latin typeface="Cambria Math" panose="02040503050406030204" pitchFamily="18" charset="0"/>
                        </a:rPr>
                        <m:t>+3</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15</m:t>
                          </m:r>
                        </m:sup>
                      </m:sSup>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16</m:t>
                          </m:r>
                        </m:sup>
                      </m:sSup>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17</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18</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19</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473495" name="Object 23"/>
              <p:cNvSpPr txBox="1">
                <a:spLocks noRot="1" noChangeAspect="1" noMove="1" noResize="1" noEditPoints="1" noAdjustHandles="1" noChangeArrowheads="1" noChangeShapeType="1" noTextEdit="1"/>
              </p:cNvSpPr>
              <p:nvPr/>
            </p:nvSpPr>
            <p:spPr bwMode="auto">
              <a:xfrm>
                <a:off x="2279650" y="3573464"/>
                <a:ext cx="7200726" cy="1367705"/>
              </a:xfrm>
              <a:prstGeom prst="rect">
                <a:avLst/>
              </a:prstGeom>
              <a:blipFill>
                <a:blip r:embed="rId3"/>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278582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FE4B79EF-AD56-4446-9641-920DAD9BB990}"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3993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3E4F0A36-AB29-4E05-B1F7-19B137620F0B}" type="slidenum">
              <a:rPr kumimoji="0" lang="en-US" altLang="zh-CN" sz="1400">
                <a:solidFill>
                  <a:srgbClr val="000000"/>
                </a:solidFill>
                <a:ea typeface="宋体" panose="02010600030101010101" pitchFamily="2" charset="-122"/>
              </a:rPr>
              <a:pPr fontAlgn="base">
                <a:spcBef>
                  <a:spcPct val="0"/>
                </a:spcBef>
                <a:spcAft>
                  <a:spcPct val="0"/>
                </a:spcAft>
              </a:pPr>
              <a:t>39</a:t>
            </a:fld>
            <a:endParaRPr kumimoji="0" lang="en-US" altLang="zh-CN" sz="1400">
              <a:solidFill>
                <a:srgbClr val="000000"/>
              </a:solidFill>
              <a:ea typeface="宋体" panose="02010600030101010101" pitchFamily="2" charset="-122"/>
            </a:endParaRPr>
          </a:p>
        </p:txBody>
      </p:sp>
      <p:sp>
        <p:nvSpPr>
          <p:cNvPr id="10474498" name="Rectangle 2"/>
          <p:cNvSpPr>
            <a:spLocks noGrp="1" noChangeArrowheads="1"/>
          </p:cNvSpPr>
          <p:nvPr>
            <p:ph type="body" idx="1"/>
          </p:nvPr>
        </p:nvSpPr>
        <p:spPr>
          <a:xfrm>
            <a:off x="1792289" y="1501776"/>
            <a:ext cx="8421687" cy="4670425"/>
          </a:xfrm>
        </p:spPr>
        <p:txBody>
          <a:bodyPr/>
          <a:lstStyle/>
          <a:p>
            <a:pPr marL="571500" indent="-571500" eaLnBrk="1" hangingPunct="1"/>
            <a:r>
              <a:rPr lang="zh-CN" altLang="en-US" dirty="0">
                <a:latin typeface="黑体" panose="02010609060101010101" pitchFamily="49" charset="-122"/>
              </a:rPr>
              <a:t>例</a:t>
            </a:r>
            <a:r>
              <a:rPr lang="en-US" altLang="zh-CN" dirty="0">
                <a:latin typeface="黑体" panose="02010609060101010101" pitchFamily="49" charset="-122"/>
              </a:rPr>
              <a:t>2.13 </a:t>
            </a:r>
            <a:r>
              <a:rPr lang="zh-CN" altLang="en-US" dirty="0">
                <a:latin typeface="黑体" panose="02010609060101010101" pitchFamily="49" charset="-122"/>
              </a:rPr>
              <a:t>整数</a:t>
            </a:r>
            <a:r>
              <a:rPr lang="en-US" altLang="zh-CN" dirty="0">
                <a:latin typeface="黑体" panose="02010609060101010101" pitchFamily="49" charset="-122"/>
              </a:rPr>
              <a:t>n</a:t>
            </a:r>
            <a:r>
              <a:rPr lang="zh-CN" altLang="en-US" dirty="0">
                <a:latin typeface="黑体" panose="02010609060101010101" pitchFamily="49" charset="-122"/>
              </a:rPr>
              <a:t>拆分成</a:t>
            </a:r>
            <a:r>
              <a:rPr lang="en-US" altLang="zh-CN" dirty="0">
                <a:latin typeface="黑体" panose="02010609060101010101" pitchFamily="49" charset="-122"/>
              </a:rPr>
              <a:t>1,2,3,</a:t>
            </a:r>
            <a:r>
              <a:rPr lang="en-US" altLang="zh-CN" dirty="0">
                <a:latin typeface="Times New Roman" panose="02020603050405020304" pitchFamily="18" charset="0"/>
              </a:rPr>
              <a:t>…</a:t>
            </a:r>
            <a:r>
              <a:rPr lang="en-US" altLang="zh-CN" dirty="0">
                <a:latin typeface="黑体" panose="02010609060101010101" pitchFamily="49" charset="-122"/>
              </a:rPr>
              <a:t>,m</a:t>
            </a:r>
            <a:r>
              <a:rPr lang="zh-CN" altLang="en-US" dirty="0">
                <a:latin typeface="黑体" panose="02010609060101010101" pitchFamily="49" charset="-122"/>
              </a:rPr>
              <a:t>的和，并允许重复，求其母函数。若</a:t>
            </a:r>
            <a:r>
              <a:rPr lang="en-US" altLang="zh-CN" dirty="0">
                <a:latin typeface="黑体" panose="02010609060101010101" pitchFamily="49" charset="-122"/>
              </a:rPr>
              <a:t>m</a:t>
            </a:r>
            <a:r>
              <a:rPr lang="zh-CN" altLang="en-US" dirty="0">
                <a:latin typeface="黑体" panose="02010609060101010101" pitchFamily="49" charset="-122"/>
              </a:rPr>
              <a:t>至少出现一次，其母函数如何？</a:t>
            </a:r>
          </a:p>
          <a:p>
            <a:pPr marL="571500" indent="-571500" eaLnBrk="1" hangingPunct="1">
              <a:buNone/>
            </a:pPr>
            <a:r>
              <a:rPr lang="zh-CN" altLang="en-US" dirty="0"/>
              <a:t>     解：</a:t>
            </a: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39941" name="Rectangle 3"/>
          <p:cNvSpPr>
            <a:spLocks noGrp="1" noChangeArrowheads="1"/>
          </p:cNvSpPr>
          <p:nvPr>
            <p:ph type="title"/>
          </p:nvPr>
        </p:nvSpPr>
        <p:spPr>
          <a:xfrm>
            <a:off x="2819401" y="152400"/>
            <a:ext cx="6386513" cy="882650"/>
          </a:xfrm>
          <a:noFill/>
        </p:spPr>
        <p:txBody>
          <a:bodyPr/>
          <a:lstStyle/>
          <a:p>
            <a:pPr eaLnBrk="1" hangingPunct="1"/>
            <a:r>
              <a:rPr lang="en-US" altLang="zh-CN"/>
              <a:t>2.3</a:t>
            </a:r>
            <a:r>
              <a:rPr lang="zh-CN" altLang="en-US"/>
              <a:t>整数的拆分</a:t>
            </a:r>
          </a:p>
        </p:txBody>
      </p:sp>
      <p:sp>
        <p:nvSpPr>
          <p:cNvPr id="39942"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43"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44"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45"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46"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47"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48"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49"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50"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51"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52"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53"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54"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55"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56"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3691652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744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B37D0EE1-FBE8-4F30-B7A4-E549057DF97A}"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921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5FFD9D59-C9D0-47DC-B8BC-66EF457F397F}" type="slidenum">
              <a:rPr kumimoji="0" lang="en-US" altLang="zh-CN" sz="1400">
                <a:solidFill>
                  <a:srgbClr val="000000"/>
                </a:solidFill>
                <a:ea typeface="宋体" panose="02010600030101010101" pitchFamily="2" charset="-122"/>
              </a:rPr>
              <a:pPr fontAlgn="base">
                <a:spcBef>
                  <a:spcPct val="0"/>
                </a:spcBef>
                <a:spcAft>
                  <a:spcPct val="0"/>
                </a:spcAft>
              </a:pPr>
              <a:t>4</a:t>
            </a:fld>
            <a:endParaRPr kumimoji="0" lang="en-US" altLang="zh-CN" sz="1400">
              <a:solidFill>
                <a:srgbClr val="000000"/>
              </a:solidFill>
              <a:ea typeface="宋体" panose="02010600030101010101" pitchFamily="2" charset="-122"/>
            </a:endParaRPr>
          </a:p>
        </p:txBody>
      </p:sp>
      <p:sp>
        <p:nvSpPr>
          <p:cNvPr id="10439682"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dirty="0"/>
              <a:t>定义</a:t>
            </a:r>
            <a:r>
              <a:rPr lang="en-US" altLang="zh-CN" dirty="0"/>
              <a:t>2.1 </a:t>
            </a:r>
            <a:r>
              <a:rPr lang="zh-CN" altLang="en-US" dirty="0"/>
              <a:t>对于序列                        ，称函数</a:t>
            </a:r>
          </a:p>
          <a:p>
            <a:pPr marL="571500" indent="-571500" algn="just" eaLnBrk="1" hangingPunct="1">
              <a:buSzTx/>
              <a:buFont typeface="Wingdings" panose="05000000000000000000" pitchFamily="2" charset="2"/>
              <a:buChar char="§"/>
            </a:pPr>
            <a:endParaRPr lang="zh-CN" altLang="en-US" dirty="0"/>
          </a:p>
          <a:p>
            <a:pPr marL="571500" indent="-571500" algn="just" eaLnBrk="1" hangingPunct="1">
              <a:buSzTx/>
              <a:buNone/>
            </a:pPr>
            <a:r>
              <a:rPr lang="zh-CN" altLang="en-US" dirty="0"/>
              <a:t>     为序列                       的母函数。</a:t>
            </a: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endParaRPr lang="zh-CN" altLang="en-US" sz="1000" dirty="0"/>
          </a:p>
          <a:p>
            <a:pPr marL="571500" indent="-571500" algn="just" eaLnBrk="1" hangingPunct="1">
              <a:buSzTx/>
              <a:buFont typeface="Wingdings" panose="05000000000000000000" pitchFamily="2" charset="2"/>
              <a:buChar char="§"/>
            </a:pPr>
            <a:r>
              <a:rPr lang="zh-CN" altLang="en-US" dirty="0"/>
              <a:t>例 序列                                      的母函数为</a:t>
            </a:r>
          </a:p>
          <a:p>
            <a:pPr marL="571500" indent="-571500" algn="just" eaLnBrk="1" hangingPunct="1">
              <a:buSzTx/>
              <a:buFont typeface="Wingdings" panose="05000000000000000000" pitchFamily="2" charset="2"/>
              <a:buChar char="§"/>
            </a:pPr>
            <a:endParaRPr lang="zh-CN" altLang="en-US" dirty="0"/>
          </a:p>
          <a:p>
            <a:pPr marL="571500" indent="-571500" algn="just" eaLnBrk="1" hangingPunct="1">
              <a:buSzTx/>
              <a:buFont typeface="Wingdings" panose="05000000000000000000" pitchFamily="2" charset="2"/>
              <a:buChar char="§"/>
            </a:pPr>
            <a:endParaRPr lang="zh-CN" altLang="en-US" sz="1400" dirty="0"/>
          </a:p>
          <a:p>
            <a:pPr marL="571500" indent="-571500" algn="just" eaLnBrk="1" hangingPunct="1">
              <a:buSzTx/>
              <a:buFont typeface="Wingdings" panose="05000000000000000000" pitchFamily="2" charset="2"/>
              <a:buChar char="§"/>
            </a:pPr>
            <a:r>
              <a:rPr lang="zh-CN" altLang="en-US" dirty="0"/>
              <a:t>例 序列 </a:t>
            </a:r>
            <a:r>
              <a:rPr lang="en-US" altLang="zh-CN" dirty="0">
                <a:latin typeface="黑体" panose="02010609060101010101" pitchFamily="49" charset="-122"/>
              </a:rPr>
              <a:t>1,1,</a:t>
            </a:r>
            <a:r>
              <a:rPr lang="en-US" altLang="zh-CN" dirty="0">
                <a:latin typeface="Times New Roman" panose="02020603050405020304" pitchFamily="18" charset="0"/>
              </a:rPr>
              <a:t>…</a:t>
            </a:r>
            <a:r>
              <a:rPr lang="en-US" altLang="zh-CN" dirty="0">
                <a:latin typeface="黑体" panose="02010609060101010101" pitchFamily="49" charset="-122"/>
              </a:rPr>
              <a:t>,1,</a:t>
            </a:r>
            <a:r>
              <a:rPr lang="en-US" altLang="zh-CN" dirty="0">
                <a:latin typeface="Times New Roman" panose="02020603050405020304" pitchFamily="18" charset="0"/>
              </a:rPr>
              <a:t>…</a:t>
            </a:r>
            <a:r>
              <a:rPr lang="zh-CN" altLang="en-US" dirty="0"/>
              <a:t>的母函数为</a:t>
            </a:r>
          </a:p>
        </p:txBody>
      </p:sp>
      <p:sp>
        <p:nvSpPr>
          <p:cNvPr id="9221" name="Rectangle 3"/>
          <p:cNvSpPr>
            <a:spLocks noGrp="1" noChangeArrowheads="1"/>
          </p:cNvSpPr>
          <p:nvPr>
            <p:ph type="title"/>
          </p:nvPr>
        </p:nvSpPr>
        <p:spPr>
          <a:xfrm>
            <a:off x="2819401" y="152400"/>
            <a:ext cx="6386513" cy="882650"/>
          </a:xfrm>
          <a:noFill/>
        </p:spPr>
        <p:txBody>
          <a:bodyPr/>
          <a:lstStyle/>
          <a:p>
            <a:pPr eaLnBrk="1" hangingPunct="1"/>
            <a:r>
              <a:rPr lang="en-US" altLang="zh-CN"/>
              <a:t>2.1 </a:t>
            </a:r>
            <a:r>
              <a:rPr lang="zh-CN" altLang="en-US"/>
              <a:t>母函数的引入</a:t>
            </a:r>
          </a:p>
        </p:txBody>
      </p:sp>
      <p:sp>
        <p:nvSpPr>
          <p:cNvPr id="9222"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9223"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9224"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9225"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9226"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9227"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9228"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9229"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9230"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9231"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9232"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9233"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9234" name="Object 19"/>
              <p:cNvSpPr txBox="1"/>
              <p:nvPr/>
            </p:nvSpPr>
            <p:spPr bwMode="auto">
              <a:xfrm>
                <a:off x="5375275" y="1557338"/>
                <a:ext cx="2178050" cy="44450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r>
                        <a:rPr kumimoji="1" lang="zh-CN" altLang="en-US" sz="2400" i="1">
                          <a:solidFill>
                            <a:srgbClr val="000000"/>
                          </a:solidFill>
                          <a:latin typeface="Cambria Math" panose="02040503050406030204" pitchFamily="18" charset="0"/>
                        </a:rPr>
                        <m:t>,⋯</m:t>
                      </m:r>
                    </m:oMath>
                  </m:oMathPara>
                </a14:m>
                <a:endParaRPr kumimoji="1" lang="zh-CN" altLang="en-US" sz="2400">
                  <a:solidFill>
                    <a:srgbClr val="000000"/>
                  </a:solidFill>
                  <a:latin typeface="Tahoma" panose="020B0604030504040204" pitchFamily="34" charset="0"/>
                </a:endParaRPr>
              </a:p>
            </p:txBody>
          </p:sp>
        </mc:Choice>
        <mc:Fallback>
          <p:sp>
            <p:nvSpPr>
              <p:cNvPr id="9234" name="Object 19"/>
              <p:cNvSpPr txBox="1">
                <a:spLocks noRot="1" noChangeAspect="1" noMove="1" noResize="1" noEditPoints="1" noAdjustHandles="1" noChangeArrowheads="1" noChangeShapeType="1" noTextEdit="1"/>
              </p:cNvSpPr>
              <p:nvPr/>
            </p:nvSpPr>
            <p:spPr bwMode="auto">
              <a:xfrm>
                <a:off x="5375275" y="1557338"/>
                <a:ext cx="2178050" cy="44450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235" name="Object 21"/>
              <p:cNvSpPr txBox="1"/>
              <p:nvPr/>
            </p:nvSpPr>
            <p:spPr bwMode="auto">
              <a:xfrm>
                <a:off x="3359696" y="2030412"/>
                <a:ext cx="5040560" cy="63341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𝐺</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9235" name="Object 21"/>
              <p:cNvSpPr txBox="1">
                <a:spLocks noRot="1" noChangeAspect="1" noMove="1" noResize="1" noEditPoints="1" noAdjustHandles="1" noChangeArrowheads="1" noChangeShapeType="1" noTextEdit="1"/>
              </p:cNvSpPr>
              <p:nvPr/>
            </p:nvSpPr>
            <p:spPr bwMode="auto">
              <a:xfrm>
                <a:off x="3359696" y="2030412"/>
                <a:ext cx="5040560" cy="633411"/>
              </a:xfrm>
              <a:prstGeom prst="rect">
                <a:avLst/>
              </a:prstGeom>
              <a:blipFill>
                <a:blip r:embed="rId3"/>
                <a:stretch>
                  <a:fillRect l="-242"/>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236" name="Object 23"/>
              <p:cNvSpPr txBox="1"/>
              <p:nvPr/>
            </p:nvSpPr>
            <p:spPr bwMode="auto">
              <a:xfrm>
                <a:off x="3575050" y="2565400"/>
                <a:ext cx="2292350" cy="50958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9236" name="Object 23"/>
              <p:cNvSpPr txBox="1">
                <a:spLocks noRot="1" noChangeAspect="1" noMove="1" noResize="1" noEditPoints="1" noAdjustHandles="1" noChangeArrowheads="1" noChangeShapeType="1" noTextEdit="1"/>
              </p:cNvSpPr>
              <p:nvPr/>
            </p:nvSpPr>
            <p:spPr bwMode="auto">
              <a:xfrm>
                <a:off x="3575050" y="2565400"/>
                <a:ext cx="2292350" cy="509587"/>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39704" name="Object 24"/>
              <p:cNvSpPr txBox="1"/>
              <p:nvPr/>
            </p:nvSpPr>
            <p:spPr bwMode="auto">
              <a:xfrm>
                <a:off x="3717925" y="3252787"/>
                <a:ext cx="4587875" cy="58102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,0),</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39704" name="Object 24"/>
              <p:cNvSpPr txBox="1">
                <a:spLocks noRot="1" noChangeAspect="1" noMove="1" noResize="1" noEditPoints="1" noAdjustHandles="1" noChangeArrowheads="1" noChangeShapeType="1" noTextEdit="1"/>
              </p:cNvSpPr>
              <p:nvPr/>
            </p:nvSpPr>
            <p:spPr bwMode="auto">
              <a:xfrm>
                <a:off x="3717925" y="3252787"/>
                <a:ext cx="4587875" cy="581026"/>
              </a:xfrm>
              <a:prstGeom prst="rect">
                <a:avLst/>
              </a:prstGeom>
              <a:blipFill>
                <a:blip r:embed="rId5"/>
                <a:stretch>
                  <a:fillRect l="-398"/>
                </a:stretch>
              </a:blipFill>
              <a:ln>
                <a:noFill/>
              </a:ln>
            </p:spPr>
            <p:txBody>
              <a:bodyPr/>
              <a:lstStyle/>
              <a:p>
                <a:r>
                  <a:rPr lang="zh-CN" altLang="en-US">
                    <a:noFill/>
                  </a:rPr>
                  <a:t> </a:t>
                </a:r>
              </a:p>
            </p:txBody>
          </p:sp>
        </mc:Fallback>
      </mc:AlternateContent>
      <p:sp>
        <p:nvSpPr>
          <p:cNvPr id="9238" name="Rectangle 27"/>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39706" name="Object 26"/>
              <p:cNvSpPr txBox="1"/>
              <p:nvPr/>
            </p:nvSpPr>
            <p:spPr bwMode="auto">
              <a:xfrm>
                <a:off x="2711450" y="3933825"/>
                <a:ext cx="6764338" cy="4572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,0)+</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sup>
                      </m:sSup>
                    </m:oMath>
                  </m:oMathPara>
                </a14:m>
                <a:endParaRPr kumimoji="1" lang="zh-CN" altLang="en-US" sz="2400">
                  <a:solidFill>
                    <a:srgbClr val="000000"/>
                  </a:solidFill>
                  <a:latin typeface="Tahoma" panose="020B0604030504040204" pitchFamily="34" charset="0"/>
                </a:endParaRPr>
              </a:p>
            </p:txBody>
          </p:sp>
        </mc:Choice>
        <mc:Fallback>
          <p:sp>
            <p:nvSpPr>
              <p:cNvPr id="10439706" name="Object 26"/>
              <p:cNvSpPr txBox="1">
                <a:spLocks noRot="1" noChangeAspect="1" noMove="1" noResize="1" noEditPoints="1" noAdjustHandles="1" noChangeArrowheads="1" noChangeShapeType="1" noTextEdit="1"/>
              </p:cNvSpPr>
              <p:nvPr/>
            </p:nvSpPr>
            <p:spPr bwMode="auto">
              <a:xfrm>
                <a:off x="2711450" y="3933825"/>
                <a:ext cx="6764338" cy="457200"/>
              </a:xfrm>
              <a:prstGeom prst="rect">
                <a:avLst/>
              </a:prstGeom>
              <a:blipFill>
                <a:blip r:embed="rId6"/>
                <a:stretch>
                  <a:fillRect l="-271" b="-21333"/>
                </a:stretch>
              </a:blipFill>
              <a:ln>
                <a:noFill/>
              </a:ln>
            </p:spPr>
            <p:txBody>
              <a:bodyPr/>
              <a:lstStyle/>
              <a:p>
                <a:r>
                  <a:rPr lang="zh-CN" altLang="en-US">
                    <a:noFill/>
                  </a:rPr>
                  <a:t> </a:t>
                </a:r>
              </a:p>
            </p:txBody>
          </p:sp>
        </mc:Fallback>
      </mc:AlternateContent>
      <p:sp>
        <p:nvSpPr>
          <p:cNvPr id="9240" name="Rectangle 29"/>
          <p:cNvSpPr>
            <a:spLocks noChangeArrowheads="1"/>
          </p:cNvSpPr>
          <p:nvPr/>
        </p:nvSpPr>
        <p:spPr bwMode="auto">
          <a:xfrm>
            <a:off x="1524001" y="30076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39708" name="Object 28"/>
              <p:cNvSpPr txBox="1"/>
              <p:nvPr/>
            </p:nvSpPr>
            <p:spPr bwMode="auto">
              <a:xfrm>
                <a:off x="3216275" y="5084764"/>
                <a:ext cx="5089525" cy="86451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oMath>
                  </m:oMathPara>
                </a14:m>
                <a:endParaRPr kumimoji="1" lang="zh-CN" altLang="en-US" sz="2400" dirty="0">
                  <a:solidFill>
                    <a:srgbClr val="000000"/>
                  </a:solidFill>
                  <a:latin typeface="Tahoma" panose="020B0604030504040204" pitchFamily="34" charset="0"/>
                </a:endParaRPr>
              </a:p>
            </p:txBody>
          </p:sp>
        </mc:Choice>
        <mc:Fallback>
          <p:sp>
            <p:nvSpPr>
              <p:cNvPr id="10439708" name="Object 28"/>
              <p:cNvSpPr txBox="1">
                <a:spLocks noRot="1" noChangeAspect="1" noMove="1" noResize="1" noEditPoints="1" noAdjustHandles="1" noChangeArrowheads="1" noChangeShapeType="1" noTextEdit="1"/>
              </p:cNvSpPr>
              <p:nvPr/>
            </p:nvSpPr>
            <p:spPr bwMode="auto">
              <a:xfrm>
                <a:off x="3216275" y="5084764"/>
                <a:ext cx="5089525" cy="864517"/>
              </a:xfrm>
              <a:prstGeom prst="rect">
                <a:avLst/>
              </a:prstGeom>
              <a:blipFill>
                <a:blip r:embed="rId7"/>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176752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39682">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396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FE4B79EF-AD56-4446-9641-920DAD9BB990}"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3993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3E4F0A36-AB29-4E05-B1F7-19B137620F0B}" type="slidenum">
              <a:rPr kumimoji="0" lang="en-US" altLang="zh-CN" sz="1400">
                <a:solidFill>
                  <a:srgbClr val="000000"/>
                </a:solidFill>
                <a:ea typeface="宋体" panose="02010600030101010101" pitchFamily="2" charset="-122"/>
              </a:rPr>
              <a:pPr fontAlgn="base">
                <a:spcBef>
                  <a:spcPct val="0"/>
                </a:spcBef>
                <a:spcAft>
                  <a:spcPct val="0"/>
                </a:spcAft>
              </a:pPr>
              <a:t>40</a:t>
            </a:fld>
            <a:endParaRPr kumimoji="0" lang="en-US" altLang="zh-CN" sz="1400">
              <a:solidFill>
                <a:srgbClr val="000000"/>
              </a:solidFill>
              <a:ea typeface="宋体" panose="02010600030101010101" pitchFamily="2" charset="-122"/>
            </a:endParaRPr>
          </a:p>
        </p:txBody>
      </p:sp>
      <p:sp>
        <p:nvSpPr>
          <p:cNvPr id="10474498" name="Rectangle 2"/>
          <p:cNvSpPr>
            <a:spLocks noGrp="1" noChangeArrowheads="1"/>
          </p:cNvSpPr>
          <p:nvPr>
            <p:ph type="body" idx="1"/>
          </p:nvPr>
        </p:nvSpPr>
        <p:spPr>
          <a:xfrm>
            <a:off x="1792289" y="1501776"/>
            <a:ext cx="8421687" cy="4670425"/>
          </a:xfrm>
        </p:spPr>
        <p:txBody>
          <a:bodyPr/>
          <a:lstStyle/>
          <a:p>
            <a:pPr marL="571500" indent="-571500" eaLnBrk="1" hangingPunct="1"/>
            <a:r>
              <a:rPr lang="zh-CN" altLang="en-US" dirty="0"/>
              <a:t>解 其母函数为</a:t>
            </a: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39941" name="Rectangle 3"/>
          <p:cNvSpPr>
            <a:spLocks noGrp="1" noChangeArrowheads="1"/>
          </p:cNvSpPr>
          <p:nvPr>
            <p:ph type="title"/>
          </p:nvPr>
        </p:nvSpPr>
        <p:spPr>
          <a:xfrm>
            <a:off x="2819401" y="152400"/>
            <a:ext cx="6386513" cy="882650"/>
          </a:xfrm>
          <a:noFill/>
        </p:spPr>
        <p:txBody>
          <a:bodyPr/>
          <a:lstStyle/>
          <a:p>
            <a:pPr eaLnBrk="1" hangingPunct="1"/>
            <a:r>
              <a:rPr lang="en-US" altLang="zh-CN"/>
              <a:t>2.3</a:t>
            </a:r>
            <a:r>
              <a:rPr lang="zh-CN" altLang="en-US"/>
              <a:t>整数的拆分</a:t>
            </a:r>
          </a:p>
        </p:txBody>
      </p:sp>
      <p:sp>
        <p:nvSpPr>
          <p:cNvPr id="39942"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43"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44"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45"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46"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47"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48"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49"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50"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51"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52"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53"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54"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55"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39956"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74515" name="Object 19"/>
              <p:cNvSpPr txBox="1"/>
              <p:nvPr/>
            </p:nvSpPr>
            <p:spPr bwMode="auto">
              <a:xfrm>
                <a:off x="2127251" y="3429001"/>
                <a:ext cx="7175543" cy="194616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𝑚</m:t>
                              </m:r>
                            </m:sup>
                          </m:sSup>
                        </m:den>
                      </m:f>
                    </m:oMath>
                  </m:oMathPara>
                </a14:m>
                <a:endParaRPr kumimoji="1" lang="en-US" altLang="zh-CN" sz="2400" i="1" dirty="0">
                  <a:solidFill>
                    <a:srgbClr val="000000"/>
                  </a:solidFill>
                  <a:latin typeface="Cambria Math" panose="02040503050406030204" pitchFamily="18" charset="0"/>
                  <a:ea typeface="Dotum" pitchFamily="34" charset="-127"/>
                </a:endParaRPr>
              </a:p>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𝑚</m:t>
                              </m:r>
                            </m:sup>
                          </m:sSup>
                          <m:r>
                            <a:rPr kumimoji="1" lang="zh-CN" altLang="en-US" sz="2400" i="1">
                              <a:solidFill>
                                <a:srgbClr val="000000"/>
                              </a:solidFill>
                              <a:latin typeface="Cambria Math" panose="02040503050406030204" pitchFamily="18" charset="0"/>
                            </a:rPr>
                            <m:t>)</m:t>
                          </m:r>
                        </m:den>
                      </m:f>
                    </m:oMath>
                  </m:oMathPara>
                </a14:m>
                <a:endParaRPr kumimoji="1" lang="zh-CN" altLang="en-US" sz="2400" dirty="0">
                  <a:solidFill>
                    <a:srgbClr val="000000"/>
                  </a:solidFill>
                  <a:latin typeface="Tahoma" panose="020B0604030504040204" pitchFamily="34" charset="0"/>
                </a:endParaRPr>
              </a:p>
            </p:txBody>
          </p:sp>
        </mc:Choice>
        <mc:Fallback>
          <p:sp>
            <p:nvSpPr>
              <p:cNvPr id="10474515" name="Object 19"/>
              <p:cNvSpPr txBox="1">
                <a:spLocks noRot="1" noChangeAspect="1" noMove="1" noResize="1" noEditPoints="1" noAdjustHandles="1" noChangeArrowheads="1" noChangeShapeType="1" noTextEdit="1"/>
              </p:cNvSpPr>
              <p:nvPr/>
            </p:nvSpPr>
            <p:spPr bwMode="auto">
              <a:xfrm>
                <a:off x="2127251" y="3429001"/>
                <a:ext cx="7175543" cy="1946167"/>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74517" name="Object 21"/>
              <p:cNvSpPr txBox="1"/>
              <p:nvPr/>
            </p:nvSpPr>
            <p:spPr bwMode="auto">
              <a:xfrm>
                <a:off x="2127251" y="2273300"/>
                <a:ext cx="8421687" cy="99377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𝐺</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𝑚</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𝑚</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74517" name="Object 21"/>
              <p:cNvSpPr txBox="1">
                <a:spLocks noRot="1" noChangeAspect="1" noMove="1" noResize="1" noEditPoints="1" noAdjustHandles="1" noChangeArrowheads="1" noChangeShapeType="1" noTextEdit="1"/>
              </p:cNvSpPr>
              <p:nvPr/>
            </p:nvSpPr>
            <p:spPr bwMode="auto">
              <a:xfrm>
                <a:off x="2127251" y="2273300"/>
                <a:ext cx="8421687" cy="993778"/>
              </a:xfrm>
              <a:prstGeom prst="rect">
                <a:avLst/>
              </a:prstGeom>
              <a:blipFill>
                <a:blip r:embed="rId3"/>
                <a:stretch>
                  <a:fillRect l="-217" r="-21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462014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744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E03018F6-EB1B-4FC0-A90B-395E30911329}"/>
              </a:ext>
            </a:extLst>
          </p:cNvPr>
          <p:cNvSpPr/>
          <p:nvPr/>
        </p:nvSpPr>
        <p:spPr bwMode="auto">
          <a:xfrm>
            <a:off x="6384032" y="4652964"/>
            <a:ext cx="4196656" cy="108028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kumimoji="1" lang="zh-CN" altLang="en-US" sz="2400">
              <a:solidFill>
                <a:srgbClr val="000000"/>
              </a:solidFill>
              <a:latin typeface="Tahoma" panose="020B0604030504040204" pitchFamily="34" charset="0"/>
              <a:ea typeface="Dotum" pitchFamily="34" charset="-127"/>
            </a:endParaRPr>
          </a:p>
        </p:txBody>
      </p:sp>
      <p:sp>
        <p:nvSpPr>
          <p:cNvPr id="40962"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13F26E8E-C0B5-4786-BC63-C1B8EC4EDE6B}"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40963"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FB729104-8666-4050-8105-D4C19845357F}" type="slidenum">
              <a:rPr kumimoji="0" lang="en-US" altLang="zh-CN" sz="1400">
                <a:solidFill>
                  <a:srgbClr val="000000"/>
                </a:solidFill>
                <a:ea typeface="宋体" panose="02010600030101010101" pitchFamily="2" charset="-122"/>
              </a:rPr>
              <a:pPr fontAlgn="base">
                <a:spcBef>
                  <a:spcPct val="0"/>
                </a:spcBef>
                <a:spcAft>
                  <a:spcPct val="0"/>
                </a:spcAft>
              </a:pPr>
              <a:t>41</a:t>
            </a:fld>
            <a:endParaRPr kumimoji="0" lang="en-US" altLang="zh-CN" sz="1400">
              <a:solidFill>
                <a:srgbClr val="000000"/>
              </a:solidFill>
              <a:ea typeface="宋体" panose="02010600030101010101" pitchFamily="2" charset="-122"/>
            </a:endParaRPr>
          </a:p>
        </p:txBody>
      </p:sp>
      <p:sp>
        <p:nvSpPr>
          <p:cNvPr id="40964"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dirty="0"/>
              <a:t>若</a:t>
            </a:r>
            <a:r>
              <a:rPr lang="en-US" altLang="zh-CN" dirty="0">
                <a:latin typeface="黑体" panose="02010609060101010101" pitchFamily="49" charset="-122"/>
              </a:rPr>
              <a:t>m</a:t>
            </a:r>
            <a:r>
              <a:rPr lang="zh-CN" altLang="en-US" dirty="0"/>
              <a:t>至少出现一次，其母函数为</a:t>
            </a: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40965" name="Rectangle 3"/>
          <p:cNvSpPr>
            <a:spLocks noGrp="1" noChangeArrowheads="1"/>
          </p:cNvSpPr>
          <p:nvPr>
            <p:ph type="title"/>
          </p:nvPr>
        </p:nvSpPr>
        <p:spPr>
          <a:xfrm>
            <a:off x="2819401" y="152400"/>
            <a:ext cx="6386513" cy="882650"/>
          </a:xfrm>
          <a:noFill/>
        </p:spPr>
        <p:txBody>
          <a:bodyPr/>
          <a:lstStyle/>
          <a:p>
            <a:pPr eaLnBrk="1" hangingPunct="1"/>
            <a:r>
              <a:rPr lang="en-US" altLang="zh-CN"/>
              <a:t>2.3</a:t>
            </a:r>
            <a:r>
              <a:rPr lang="zh-CN" altLang="en-US"/>
              <a:t>整数的拆分</a:t>
            </a:r>
          </a:p>
        </p:txBody>
      </p:sp>
      <p:sp>
        <p:nvSpPr>
          <p:cNvPr id="40966"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0967"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0968"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0969"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0970"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0971"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0972"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0973"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0974"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0975"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0976"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0977"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0978"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0979"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0980" name="Rectangle 20"/>
          <p:cNvSpPr>
            <a:spLocks noChangeArrowheads="1"/>
          </p:cNvSpPr>
          <p:nvPr/>
        </p:nvSpPr>
        <p:spPr bwMode="auto">
          <a:xfrm>
            <a:off x="1524001" y="26266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75539" name="Object 19"/>
              <p:cNvSpPr txBox="1"/>
              <p:nvPr/>
            </p:nvSpPr>
            <p:spPr bwMode="auto">
              <a:xfrm>
                <a:off x="1919288" y="3500438"/>
                <a:ext cx="7626350" cy="9779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𝑚</m:t>
                              </m:r>
                            </m:sup>
                          </m:sSup>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𝑚</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𝑚</m:t>
                              </m:r>
                            </m:sup>
                          </m:sSup>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𝑚</m:t>
                              </m:r>
                            </m:sup>
                          </m:sSup>
                          <m:r>
                            <a:rPr kumimoji="1" lang="zh-CN" altLang="en-US" sz="2400" i="1">
                              <a:solidFill>
                                <a:srgbClr val="000000"/>
                              </a:solidFill>
                              <a:latin typeface="Cambria Math" panose="02040503050406030204" pitchFamily="18" charset="0"/>
                            </a:rPr>
                            <m:t>)</m:t>
                          </m:r>
                        </m:den>
                      </m:f>
                    </m:oMath>
                  </m:oMathPara>
                </a14:m>
                <a:endParaRPr kumimoji="1" lang="zh-CN" altLang="en-US" sz="2400" dirty="0">
                  <a:solidFill>
                    <a:srgbClr val="000000"/>
                  </a:solidFill>
                  <a:latin typeface="Tahoma" panose="020B0604030504040204" pitchFamily="34" charset="0"/>
                </a:endParaRPr>
              </a:p>
            </p:txBody>
          </p:sp>
        </mc:Choice>
        <mc:Fallback>
          <p:sp>
            <p:nvSpPr>
              <p:cNvPr id="10475539" name="Object 19"/>
              <p:cNvSpPr txBox="1">
                <a:spLocks noRot="1" noChangeAspect="1" noMove="1" noResize="1" noEditPoints="1" noAdjustHandles="1" noChangeArrowheads="1" noChangeShapeType="1" noTextEdit="1"/>
              </p:cNvSpPr>
              <p:nvPr/>
            </p:nvSpPr>
            <p:spPr bwMode="auto">
              <a:xfrm>
                <a:off x="1919288" y="3500438"/>
                <a:ext cx="7626350" cy="97790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982" name="Object 21"/>
              <p:cNvSpPr txBox="1"/>
              <p:nvPr/>
            </p:nvSpPr>
            <p:spPr bwMode="auto">
              <a:xfrm>
                <a:off x="1992313" y="2205038"/>
                <a:ext cx="8045450" cy="10414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𝐺</m:t>
                          </m:r>
                        </m:e>
                        <m:sub>
                          <m:r>
                            <a:rPr kumimoji="1" lang="en-US" altLang="zh-CN"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𝑚</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𝑚</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40982" name="Object 21"/>
              <p:cNvSpPr txBox="1">
                <a:spLocks noRot="1" noChangeAspect="1" noMove="1" noResize="1" noEditPoints="1" noAdjustHandles="1" noChangeArrowheads="1" noChangeShapeType="1" noTextEdit="1"/>
              </p:cNvSpPr>
              <p:nvPr/>
            </p:nvSpPr>
            <p:spPr bwMode="auto">
              <a:xfrm>
                <a:off x="1992313" y="2205038"/>
                <a:ext cx="8045450" cy="1041400"/>
              </a:xfrm>
              <a:prstGeom prst="rect">
                <a:avLst/>
              </a:prstGeom>
              <a:blipFill>
                <a:blip r:embed="rId3"/>
                <a:stretch>
                  <a:fillRect l="-227"/>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75544" name="Object 24"/>
              <p:cNvSpPr txBox="1"/>
              <p:nvPr/>
            </p:nvSpPr>
            <p:spPr bwMode="auto">
              <a:xfrm>
                <a:off x="1900238" y="4652963"/>
                <a:ext cx="8680450" cy="9652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𝑚</m:t>
                              </m:r>
                            </m:sup>
                          </m:sSup>
                          <m:r>
                            <a:rPr kumimoji="1" lang="zh-CN" altLang="en-US" sz="2400" i="1">
                              <a:solidFill>
                                <a:srgbClr val="000000"/>
                              </a:solidFill>
                              <a:latin typeface="Cambria Math" panose="02040503050406030204" pitchFamily="18" charset="0"/>
                            </a:rPr>
                            <m:t>)</m:t>
                          </m:r>
                        </m:den>
                      </m:f>
                      <m:r>
                        <m:rPr>
                          <m:nor/>
                        </m:rP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𝑚</m:t>
                              </m:r>
                              <m:r>
                                <a:rPr kumimoji="1" lang="zh-CN" altLang="en-US" sz="2400" i="1">
                                  <a:solidFill>
                                    <a:srgbClr val="000000"/>
                                  </a:solidFill>
                                  <a:latin typeface="Cambria Math" panose="02040503050406030204" pitchFamily="18" charset="0"/>
                                </a:rPr>
                                <m:t>−1</m:t>
                              </m:r>
                            </m:sup>
                          </m:sSup>
                          <m:r>
                            <a:rPr kumimoji="1" lang="zh-CN" altLang="en-US" sz="2400" i="1">
                              <a:solidFill>
                                <a:srgbClr val="000000"/>
                              </a:solidFill>
                              <a:latin typeface="Cambria Math" panose="02040503050406030204" pitchFamily="18" charset="0"/>
                            </a:rPr>
                            <m:t>)</m:t>
                          </m:r>
                        </m:den>
                      </m:f>
                      <m:r>
                        <a:rPr kumimoji="1" lang="zh-CN" altLang="en-US" sz="2400">
                          <a:solidFill>
                            <a:srgbClr val="000000"/>
                          </a:solidFill>
                          <a:latin typeface="Cambria Math" panose="02040503050406030204" pitchFamily="18" charset="0"/>
                        </a:rPr>
                        <m:t> </m:t>
                      </m:r>
                    </m:oMath>
                  </m:oMathPara>
                </a14:m>
                <a:endParaRPr kumimoji="1" lang="zh-CN" altLang="en-US" sz="2400" dirty="0">
                  <a:solidFill>
                    <a:srgbClr val="000000"/>
                  </a:solidFill>
                  <a:latin typeface="Tahoma" panose="020B0604030504040204" pitchFamily="34" charset="0"/>
                </a:endParaRPr>
              </a:p>
            </p:txBody>
          </p:sp>
        </mc:Choice>
        <mc:Fallback>
          <p:sp>
            <p:nvSpPr>
              <p:cNvPr id="10475544" name="Object 24"/>
              <p:cNvSpPr txBox="1">
                <a:spLocks noRot="1" noChangeAspect="1" noMove="1" noResize="1" noEditPoints="1" noAdjustHandles="1" noChangeArrowheads="1" noChangeShapeType="1" noTextEdit="1"/>
              </p:cNvSpPr>
              <p:nvPr/>
            </p:nvSpPr>
            <p:spPr bwMode="auto">
              <a:xfrm>
                <a:off x="1900238" y="4652963"/>
                <a:ext cx="8680450" cy="965200"/>
              </a:xfrm>
              <a:prstGeom prst="rect">
                <a:avLst/>
              </a:prstGeom>
              <a:blipFill>
                <a:blip r:embed="rId4"/>
                <a:stretch>
                  <a:fillRect/>
                </a:stretch>
              </a:blipFill>
              <a:ln>
                <a:noFill/>
              </a:ln>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48727A15-C4A8-4043-8790-87EB528241CD}"/>
              </a:ext>
            </a:extLst>
          </p:cNvPr>
          <p:cNvSpPr txBox="1"/>
          <p:nvPr/>
        </p:nvSpPr>
        <p:spPr>
          <a:xfrm>
            <a:off x="10340975" y="4293105"/>
            <a:ext cx="327025" cy="461665"/>
          </a:xfrm>
          <a:prstGeom prst="rect">
            <a:avLst/>
          </a:prstGeom>
          <a:noFill/>
        </p:spPr>
        <p:txBody>
          <a:bodyPr wrap="square" rtlCol="0">
            <a:spAutoFit/>
          </a:bodyPr>
          <a:lstStyle/>
          <a:p>
            <a:pPr eaLnBrk="0" fontAlgn="base" hangingPunct="0">
              <a:spcBef>
                <a:spcPct val="0"/>
              </a:spcBef>
              <a:spcAft>
                <a:spcPct val="0"/>
              </a:spcAft>
            </a:pPr>
            <a:r>
              <a:rPr kumimoji="1" lang="en-US" altLang="zh-CN" sz="2400" dirty="0">
                <a:solidFill>
                  <a:srgbClr val="00B050"/>
                </a:solidFill>
                <a:latin typeface="Tahoma" panose="020B0604030504040204" pitchFamily="34" charset="0"/>
                <a:ea typeface="Dotum" pitchFamily="34" charset="-127"/>
              </a:rPr>
              <a:t>?</a:t>
            </a:r>
            <a:endParaRPr kumimoji="1" lang="zh-CN" altLang="en-US" sz="2400" dirty="0">
              <a:solidFill>
                <a:srgbClr val="00B050"/>
              </a:solidFill>
              <a:latin typeface="Tahoma" panose="020B0604030504040204" pitchFamily="34" charset="0"/>
            </a:endParaRPr>
          </a:p>
        </p:txBody>
      </p:sp>
    </p:spTree>
    <p:extLst>
      <p:ext uri="{BB962C8B-B14F-4D97-AF65-F5344CB8AC3E}">
        <p14:creationId xmlns:p14="http://schemas.microsoft.com/office/powerpoint/2010/main" val="442152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1D4DB61E-B3DA-4462-AB9B-54C35E1C16E8}"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41987"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9868315F-7DEE-4844-9679-DFEFF43EF188}" type="slidenum">
              <a:rPr kumimoji="0" lang="en-US" altLang="zh-CN" sz="1400">
                <a:solidFill>
                  <a:srgbClr val="000000"/>
                </a:solidFill>
                <a:ea typeface="宋体" panose="02010600030101010101" pitchFamily="2" charset="-122"/>
              </a:rPr>
              <a:pPr fontAlgn="base">
                <a:spcBef>
                  <a:spcPct val="0"/>
                </a:spcBef>
                <a:spcAft>
                  <a:spcPct val="0"/>
                </a:spcAft>
              </a:pPr>
              <a:t>42</a:t>
            </a:fld>
            <a:endParaRPr kumimoji="0" lang="en-US" altLang="zh-CN" sz="1400">
              <a:solidFill>
                <a:srgbClr val="000000"/>
              </a:solidFill>
              <a:ea typeface="宋体" panose="02010600030101010101" pitchFamily="2" charset="-122"/>
            </a:endParaRPr>
          </a:p>
        </p:txBody>
      </p:sp>
      <p:sp>
        <p:nvSpPr>
          <p:cNvPr id="10476546" name="Rectangle 2"/>
          <p:cNvSpPr>
            <a:spLocks noGrp="1" noChangeArrowheads="1"/>
          </p:cNvSpPr>
          <p:nvPr>
            <p:ph type="body" idx="1"/>
          </p:nvPr>
        </p:nvSpPr>
        <p:spPr>
          <a:xfrm>
            <a:off x="1774825" y="1196976"/>
            <a:ext cx="8421688" cy="5356225"/>
          </a:xfrm>
        </p:spPr>
        <p:txBody>
          <a:bodyPr/>
          <a:lstStyle/>
          <a:p>
            <a:pPr marL="571500" indent="-571500" eaLnBrk="1" hangingPunct="1"/>
            <a:r>
              <a:rPr lang="zh-CN" altLang="en-US" dirty="0">
                <a:latin typeface="黑体" panose="02010609060101010101" pitchFamily="49" charset="-122"/>
              </a:rPr>
              <a:t>例</a:t>
            </a:r>
            <a:r>
              <a:rPr lang="en-US" altLang="zh-CN" dirty="0">
                <a:latin typeface="黑体" panose="02010609060101010101" pitchFamily="49" charset="-122"/>
              </a:rPr>
              <a:t>2.15 </a:t>
            </a:r>
            <a:r>
              <a:rPr lang="zh-CN" altLang="en-US" dirty="0">
                <a:latin typeface="黑体" panose="02010609060101010101" pitchFamily="49" charset="-122"/>
              </a:rPr>
              <a:t>设有</a:t>
            </a:r>
            <a:r>
              <a:rPr lang="en-US" altLang="zh-CN" dirty="0">
                <a:latin typeface="黑体" panose="02010609060101010101" pitchFamily="49" charset="-122"/>
              </a:rPr>
              <a:t>1</a:t>
            </a:r>
            <a:r>
              <a:rPr lang="zh-CN" altLang="en-US" dirty="0">
                <a:latin typeface="黑体" panose="02010609060101010101" pitchFamily="49" charset="-122"/>
              </a:rPr>
              <a:t>、</a:t>
            </a:r>
            <a:r>
              <a:rPr lang="en-US" altLang="zh-CN" dirty="0">
                <a:latin typeface="黑体" panose="02010609060101010101" pitchFamily="49" charset="-122"/>
              </a:rPr>
              <a:t>2</a:t>
            </a:r>
            <a:r>
              <a:rPr lang="zh-CN" altLang="en-US" dirty="0">
                <a:latin typeface="黑体" panose="02010609060101010101" pitchFamily="49" charset="-122"/>
              </a:rPr>
              <a:t>、</a:t>
            </a:r>
            <a:r>
              <a:rPr lang="en-US" altLang="zh-CN" dirty="0">
                <a:latin typeface="黑体" panose="02010609060101010101" pitchFamily="49" charset="-122"/>
              </a:rPr>
              <a:t>4</a:t>
            </a:r>
            <a:r>
              <a:rPr lang="zh-CN" altLang="en-US" dirty="0">
                <a:latin typeface="黑体" panose="02010609060101010101" pitchFamily="49" charset="-122"/>
              </a:rPr>
              <a:t>、</a:t>
            </a:r>
            <a:r>
              <a:rPr lang="en-US" altLang="zh-CN" dirty="0">
                <a:latin typeface="黑体" panose="02010609060101010101" pitchFamily="49" charset="-122"/>
              </a:rPr>
              <a:t>8</a:t>
            </a:r>
            <a:r>
              <a:rPr lang="zh-CN" altLang="en-US" dirty="0">
                <a:latin typeface="黑体" panose="02010609060101010101" pitchFamily="49" charset="-122"/>
              </a:rPr>
              <a:t>、</a:t>
            </a:r>
            <a:r>
              <a:rPr lang="en-US" altLang="zh-CN" dirty="0">
                <a:latin typeface="黑体" panose="02010609060101010101" pitchFamily="49" charset="-122"/>
              </a:rPr>
              <a:t>16</a:t>
            </a:r>
            <a:r>
              <a:rPr lang="zh-CN" altLang="en-US" dirty="0">
                <a:latin typeface="黑体" panose="02010609060101010101" pitchFamily="49" charset="-122"/>
              </a:rPr>
              <a:t>、</a:t>
            </a:r>
            <a:r>
              <a:rPr lang="en-US" altLang="zh-CN" dirty="0">
                <a:latin typeface="黑体" panose="02010609060101010101" pitchFamily="49" charset="-122"/>
              </a:rPr>
              <a:t>32</a:t>
            </a:r>
            <a:r>
              <a:rPr lang="zh-CN" altLang="en-US" dirty="0">
                <a:latin typeface="黑体" panose="02010609060101010101" pitchFamily="49" charset="-122"/>
              </a:rPr>
              <a:t>克砝码各一枚，试问能称出哪些重量？分别有几种方案？</a:t>
            </a:r>
          </a:p>
          <a:p>
            <a:pPr marL="571500" indent="-571500" eaLnBrk="1" hangingPunct="1">
              <a:buNone/>
            </a:pPr>
            <a:r>
              <a:rPr lang="zh-CN" altLang="en-US" dirty="0">
                <a:latin typeface="黑体" panose="02010609060101010101" pitchFamily="49" charset="-122"/>
              </a:rPr>
              <a:t>   </a:t>
            </a:r>
            <a:r>
              <a:rPr lang="zh-CN" altLang="en-US" dirty="0"/>
              <a:t> </a:t>
            </a:r>
          </a:p>
          <a:p>
            <a:pPr marL="571500" indent="-571500" eaLnBrk="1" hangingPunct="1">
              <a:buNone/>
            </a:pPr>
            <a:endParaRPr lang="zh-CN" altLang="en-US" dirty="0"/>
          </a:p>
          <a:p>
            <a:pPr marL="571500" indent="-571500" eaLnBrk="1" hangingPunct="1">
              <a:buNone/>
            </a:pPr>
            <a:endParaRPr lang="zh-CN" altLang="en-US" dirty="0"/>
          </a:p>
          <a:p>
            <a:pPr marL="571500" indent="-571500" eaLnBrk="1" hangingPunct="1">
              <a:buNone/>
            </a:pPr>
            <a:endParaRPr lang="zh-CN" altLang="en-US" dirty="0"/>
          </a:p>
          <a:p>
            <a:pPr marL="571500" indent="-571500" eaLnBrk="1" hangingPunct="1">
              <a:buNone/>
            </a:pPr>
            <a:endParaRPr lang="zh-CN" altLang="en-US" dirty="0"/>
          </a:p>
          <a:p>
            <a:pPr marL="571500" indent="-571500" eaLnBrk="1" hangingPunct="1">
              <a:buNone/>
            </a:pPr>
            <a:endParaRPr lang="zh-CN" altLang="en-US" dirty="0"/>
          </a:p>
          <a:p>
            <a:pPr marL="571500" indent="-571500" eaLnBrk="1" hangingPunct="1">
              <a:buNone/>
            </a:pPr>
            <a:r>
              <a:rPr lang="zh-CN" altLang="en-US" dirty="0"/>
              <a:t>    用这些砝码可以称出从</a:t>
            </a:r>
            <a:r>
              <a:rPr lang="en-US" altLang="zh-CN" dirty="0">
                <a:latin typeface="黑体" panose="02010609060101010101" pitchFamily="49" charset="-122"/>
              </a:rPr>
              <a:t>1</a:t>
            </a:r>
            <a:r>
              <a:rPr lang="zh-CN" altLang="en-US" dirty="0">
                <a:latin typeface="黑体" panose="02010609060101010101" pitchFamily="49" charset="-122"/>
              </a:rPr>
              <a:t>克到</a:t>
            </a:r>
            <a:r>
              <a:rPr lang="en-US" altLang="zh-CN" dirty="0">
                <a:latin typeface="黑体" panose="02010609060101010101" pitchFamily="49" charset="-122"/>
              </a:rPr>
              <a:t>63</a:t>
            </a:r>
            <a:r>
              <a:rPr lang="zh-CN" altLang="en-US" dirty="0"/>
              <a:t>克的重量，而且</a:t>
            </a:r>
          </a:p>
          <a:p>
            <a:pPr marL="571500" indent="-571500" eaLnBrk="1" hangingPunct="1">
              <a:buNone/>
            </a:pPr>
            <a:r>
              <a:rPr lang="zh-CN" altLang="en-US" dirty="0"/>
              <a:t>    方案是唯一的。</a:t>
            </a:r>
          </a:p>
        </p:txBody>
      </p:sp>
      <p:sp>
        <p:nvSpPr>
          <p:cNvPr id="41989" name="Rectangle 3"/>
          <p:cNvSpPr>
            <a:spLocks noGrp="1" noChangeArrowheads="1"/>
          </p:cNvSpPr>
          <p:nvPr>
            <p:ph type="title"/>
          </p:nvPr>
        </p:nvSpPr>
        <p:spPr>
          <a:xfrm>
            <a:off x="2819401" y="152400"/>
            <a:ext cx="6386513" cy="882650"/>
          </a:xfrm>
          <a:noFill/>
        </p:spPr>
        <p:txBody>
          <a:bodyPr/>
          <a:lstStyle/>
          <a:p>
            <a:pPr eaLnBrk="1" hangingPunct="1"/>
            <a:r>
              <a:rPr lang="en-US" altLang="zh-CN"/>
              <a:t>2.3</a:t>
            </a:r>
            <a:r>
              <a:rPr lang="zh-CN" altLang="en-US"/>
              <a:t>整数的拆分</a:t>
            </a:r>
          </a:p>
        </p:txBody>
      </p:sp>
      <p:sp>
        <p:nvSpPr>
          <p:cNvPr id="41990"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1991"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1992"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1993"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1994"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1995"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1996"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1997"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1998"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1999"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2000"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2001"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2002"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2003"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2004"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2005" name="Rectangle 20"/>
          <p:cNvSpPr>
            <a:spLocks noChangeArrowheads="1"/>
          </p:cNvSpPr>
          <p:nvPr/>
        </p:nvSpPr>
        <p:spPr bwMode="auto">
          <a:xfrm>
            <a:off x="1524001" y="266000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76563" name="Object 19"/>
              <p:cNvSpPr txBox="1"/>
              <p:nvPr/>
            </p:nvSpPr>
            <p:spPr bwMode="auto">
              <a:xfrm>
                <a:off x="2751250" y="2884756"/>
                <a:ext cx="7688150" cy="103637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16</m:t>
                              </m:r>
                            </m:sup>
                          </m:sSup>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32</m:t>
                              </m:r>
                            </m:sup>
                          </m:sSup>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16</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64</m:t>
                              </m:r>
                            </m:sup>
                          </m:sSup>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32</m:t>
                              </m:r>
                            </m:sup>
                          </m:sSup>
                        </m:den>
                      </m:f>
                    </m:oMath>
                  </m:oMathPara>
                </a14:m>
                <a:endParaRPr kumimoji="1" lang="zh-CN" altLang="en-US" sz="2400" dirty="0">
                  <a:solidFill>
                    <a:srgbClr val="000000"/>
                  </a:solidFill>
                  <a:latin typeface="Tahoma" panose="020B0604030504040204" pitchFamily="34" charset="0"/>
                </a:endParaRPr>
              </a:p>
            </p:txBody>
          </p:sp>
        </mc:Choice>
        <mc:Fallback>
          <p:sp>
            <p:nvSpPr>
              <p:cNvPr id="10476563" name="Object 19"/>
              <p:cNvSpPr txBox="1">
                <a:spLocks noRot="1" noChangeAspect="1" noMove="1" noResize="1" noEditPoints="1" noAdjustHandles="1" noChangeArrowheads="1" noChangeShapeType="1" noTextEdit="1"/>
              </p:cNvSpPr>
              <p:nvPr/>
            </p:nvSpPr>
            <p:spPr bwMode="auto">
              <a:xfrm>
                <a:off x="2751250" y="2884756"/>
                <a:ext cx="7688150" cy="103637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76565" name="Object 21"/>
              <p:cNvSpPr txBox="1"/>
              <p:nvPr/>
            </p:nvSpPr>
            <p:spPr bwMode="auto">
              <a:xfrm>
                <a:off x="2017712" y="2196322"/>
                <a:ext cx="8421688" cy="85566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𝐺</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16</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32</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76565" name="Object 21"/>
              <p:cNvSpPr txBox="1">
                <a:spLocks noRot="1" noChangeAspect="1" noMove="1" noResize="1" noEditPoints="1" noAdjustHandles="1" noChangeArrowheads="1" noChangeShapeType="1" noTextEdit="1"/>
              </p:cNvSpPr>
              <p:nvPr/>
            </p:nvSpPr>
            <p:spPr bwMode="auto">
              <a:xfrm>
                <a:off x="2017712" y="2196322"/>
                <a:ext cx="8421688" cy="855663"/>
              </a:xfrm>
              <a:prstGeom prst="rect">
                <a:avLst/>
              </a:prstGeom>
              <a:blipFill>
                <a:blip r:embed="rId3"/>
                <a:stretch>
                  <a:fillRect l="-217"/>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76568" name="Object 24"/>
              <p:cNvSpPr txBox="1"/>
              <p:nvPr/>
            </p:nvSpPr>
            <p:spPr bwMode="auto">
              <a:xfrm>
                <a:off x="2732938" y="3985419"/>
                <a:ext cx="7179486" cy="103636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64</m:t>
                              </m:r>
                            </m:sup>
                          </m:sSup>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63</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76568" name="Object 24"/>
              <p:cNvSpPr txBox="1">
                <a:spLocks noRot="1" noChangeAspect="1" noMove="1" noResize="1" noEditPoints="1" noAdjustHandles="1" noChangeArrowheads="1" noChangeShapeType="1" noTextEdit="1"/>
              </p:cNvSpPr>
              <p:nvPr/>
            </p:nvSpPr>
            <p:spPr bwMode="auto">
              <a:xfrm>
                <a:off x="2732938" y="3985419"/>
                <a:ext cx="7179486" cy="1036366"/>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071197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76546">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765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593D0FA8-7374-430B-8AFB-16E177C66BC6}"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43011"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D38DBE47-E3C6-4CBE-89DC-3F02507C3B3D}" type="slidenum">
              <a:rPr kumimoji="0" lang="en-US" altLang="zh-CN" sz="1400">
                <a:solidFill>
                  <a:srgbClr val="000000"/>
                </a:solidFill>
                <a:ea typeface="宋体" panose="02010600030101010101" pitchFamily="2" charset="-122"/>
              </a:rPr>
              <a:pPr fontAlgn="base">
                <a:spcBef>
                  <a:spcPct val="0"/>
                </a:spcBef>
                <a:spcAft>
                  <a:spcPct val="0"/>
                </a:spcAft>
              </a:pPr>
              <a:t>43</a:t>
            </a:fld>
            <a:endParaRPr kumimoji="0" lang="en-US" altLang="zh-CN" sz="1400">
              <a:solidFill>
                <a:srgbClr val="000000"/>
              </a:solidFill>
              <a:ea typeface="宋体" panose="02010600030101010101" pitchFamily="2" charset="-122"/>
            </a:endParaRPr>
          </a:p>
        </p:txBody>
      </p:sp>
      <p:sp>
        <p:nvSpPr>
          <p:cNvPr id="10477570" name="Rectangle 2"/>
          <p:cNvSpPr>
            <a:spLocks noGrp="1" noChangeArrowheads="1"/>
          </p:cNvSpPr>
          <p:nvPr>
            <p:ph type="body" idx="1"/>
          </p:nvPr>
        </p:nvSpPr>
        <p:spPr>
          <a:xfrm>
            <a:off x="1774825" y="1268414"/>
            <a:ext cx="8421688" cy="4670425"/>
          </a:xfrm>
        </p:spPr>
        <p:txBody>
          <a:bodyPr/>
          <a:lstStyle/>
          <a:p>
            <a:pPr marL="571500" indent="-571500" algn="just" eaLnBrk="1" hangingPunct="1">
              <a:buSzTx/>
              <a:buFont typeface="Wingdings" panose="05000000000000000000" pitchFamily="2" charset="2"/>
              <a:buChar char="§"/>
            </a:pPr>
            <a:r>
              <a:rPr lang="zh-CN" altLang="en-US"/>
              <a:t>定理</a:t>
            </a:r>
            <a:r>
              <a:rPr lang="en-US" altLang="zh-CN">
                <a:latin typeface="黑体" panose="02010609060101010101" pitchFamily="49" charset="-122"/>
              </a:rPr>
              <a:t>2.1</a:t>
            </a:r>
            <a:r>
              <a:rPr lang="en-US" altLang="zh-CN"/>
              <a:t> </a:t>
            </a:r>
            <a:r>
              <a:rPr lang="zh-CN" altLang="en-US"/>
              <a:t>正整数</a:t>
            </a:r>
            <a:r>
              <a:rPr lang="en-US" altLang="zh-CN"/>
              <a:t>n</a:t>
            </a:r>
            <a:r>
              <a:rPr lang="zh-CN" altLang="en-US"/>
              <a:t>拆分成不同整数之和的拆分数等于拆分成奇整数之和的拆分数。</a:t>
            </a:r>
            <a:endParaRPr lang="zh-CN" altLang="en-US">
              <a:latin typeface="黑体" panose="02010609060101010101" pitchFamily="49" charset="-122"/>
            </a:endParaRPr>
          </a:p>
          <a:p>
            <a:pPr marL="571500" indent="-571500" algn="just" eaLnBrk="1" hangingPunct="1">
              <a:buSzTx/>
              <a:buNone/>
            </a:pPr>
            <a:r>
              <a:rPr lang="zh-CN" altLang="en-US"/>
              <a:t>     证 设    表示</a:t>
            </a:r>
            <a:r>
              <a:rPr lang="en-US" altLang="zh-CN"/>
              <a:t>n</a:t>
            </a:r>
            <a:r>
              <a:rPr lang="zh-CN" altLang="en-US"/>
              <a:t>拆分成不同整数之和的拆分数，则序列       的母函数为</a:t>
            </a:r>
          </a:p>
        </p:txBody>
      </p:sp>
      <p:sp>
        <p:nvSpPr>
          <p:cNvPr id="43013" name="Rectangle 3"/>
          <p:cNvSpPr>
            <a:spLocks noGrp="1" noChangeArrowheads="1"/>
          </p:cNvSpPr>
          <p:nvPr>
            <p:ph type="title"/>
          </p:nvPr>
        </p:nvSpPr>
        <p:spPr>
          <a:xfrm>
            <a:off x="2819401" y="152400"/>
            <a:ext cx="6386513" cy="882650"/>
          </a:xfrm>
          <a:noFill/>
        </p:spPr>
        <p:txBody>
          <a:bodyPr/>
          <a:lstStyle/>
          <a:p>
            <a:pPr eaLnBrk="1" hangingPunct="1"/>
            <a:r>
              <a:rPr lang="en-US" altLang="zh-CN"/>
              <a:t>2.3</a:t>
            </a:r>
            <a:r>
              <a:rPr lang="zh-CN" altLang="en-US"/>
              <a:t>整数的拆分</a:t>
            </a:r>
          </a:p>
        </p:txBody>
      </p:sp>
      <p:sp>
        <p:nvSpPr>
          <p:cNvPr id="43014"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15"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16"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17"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18"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19"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20"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21"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22"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23"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24"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25"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26"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27"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28"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3029" name="Rectangle 20"/>
          <p:cNvSpPr>
            <a:spLocks noChangeArrowheads="1"/>
          </p:cNvSpPr>
          <p:nvPr/>
        </p:nvSpPr>
        <p:spPr bwMode="auto">
          <a:xfrm>
            <a:off x="1524001" y="28695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77587" name="Object 19"/>
              <p:cNvSpPr txBox="1"/>
              <p:nvPr/>
            </p:nvSpPr>
            <p:spPr bwMode="auto">
              <a:xfrm>
                <a:off x="3143250" y="3284539"/>
                <a:ext cx="7119938" cy="50450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𝐺</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77587" name="Object 19"/>
              <p:cNvSpPr txBox="1">
                <a:spLocks noRot="1" noChangeAspect="1" noMove="1" noResize="1" noEditPoints="1" noAdjustHandles="1" noChangeArrowheads="1" noChangeShapeType="1" noTextEdit="1"/>
              </p:cNvSpPr>
              <p:nvPr/>
            </p:nvSpPr>
            <p:spPr bwMode="auto">
              <a:xfrm>
                <a:off x="3143250" y="3284539"/>
                <a:ext cx="7119938" cy="504501"/>
              </a:xfrm>
              <a:prstGeom prst="rect">
                <a:avLst/>
              </a:prstGeom>
              <a:blipFill>
                <a:blip r:embed="rId2"/>
                <a:stretch>
                  <a:fillRect l="-257" b="-9639"/>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77589" name="Object 21"/>
              <p:cNvSpPr txBox="1"/>
              <p:nvPr/>
            </p:nvSpPr>
            <p:spPr bwMode="auto">
              <a:xfrm>
                <a:off x="3853703" y="3858888"/>
                <a:ext cx="5615954" cy="108036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den>
                      </m:f>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77589" name="Object 21"/>
              <p:cNvSpPr txBox="1">
                <a:spLocks noRot="1" noChangeAspect="1" noMove="1" noResize="1" noEditPoints="1" noAdjustHandles="1" noChangeArrowheads="1" noChangeShapeType="1" noTextEdit="1"/>
              </p:cNvSpPr>
              <p:nvPr/>
            </p:nvSpPr>
            <p:spPr bwMode="auto">
              <a:xfrm>
                <a:off x="3853703" y="3858888"/>
                <a:ext cx="5615954" cy="1080368"/>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77590" name="Object 22"/>
              <p:cNvSpPr txBox="1"/>
              <p:nvPr/>
            </p:nvSpPr>
            <p:spPr bwMode="auto">
              <a:xfrm>
                <a:off x="3853703" y="4939257"/>
                <a:ext cx="5615954" cy="109483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7</m:t>
                              </m:r>
                            </m:sup>
                          </m:sSup>
                        </m:den>
                      </m:f>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77590" name="Object 22"/>
              <p:cNvSpPr txBox="1">
                <a:spLocks noRot="1" noChangeAspect="1" noMove="1" noResize="1" noEditPoints="1" noAdjustHandles="1" noChangeArrowheads="1" noChangeShapeType="1" noTextEdit="1"/>
              </p:cNvSpPr>
              <p:nvPr/>
            </p:nvSpPr>
            <p:spPr bwMode="auto">
              <a:xfrm>
                <a:off x="3853703" y="4939257"/>
                <a:ext cx="5615954" cy="1094831"/>
              </a:xfrm>
              <a:prstGeom prst="rect">
                <a:avLst/>
              </a:prstGeom>
              <a:blipFill>
                <a:blip r:embed="rId4"/>
                <a:stretch>
                  <a:fillRect/>
                </a:stretch>
              </a:blipFill>
              <a:ln>
                <a:noFill/>
              </a:ln>
            </p:spPr>
            <p:txBody>
              <a:bodyPr/>
              <a:lstStyle/>
              <a:p>
                <a:r>
                  <a:rPr lang="zh-CN" altLang="en-US">
                    <a:noFill/>
                  </a:rPr>
                  <a:t> </a:t>
                </a:r>
              </a:p>
            </p:txBody>
          </p:sp>
        </mc:Fallback>
      </mc:AlternateContent>
      <p:sp>
        <p:nvSpPr>
          <p:cNvPr id="43033" name="Rectangle 24"/>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77591" name="Object 23"/>
              <p:cNvSpPr txBox="1"/>
              <p:nvPr/>
            </p:nvSpPr>
            <p:spPr bwMode="auto">
              <a:xfrm>
                <a:off x="3229876" y="2133604"/>
                <a:ext cx="576263" cy="581022"/>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oMath>
                  </m:oMathPara>
                </a14:m>
                <a:endParaRPr kumimoji="1" lang="zh-CN" altLang="en-US" sz="2400" dirty="0">
                  <a:solidFill>
                    <a:srgbClr val="000000"/>
                  </a:solidFill>
                  <a:latin typeface="Tahoma" panose="020B0604030504040204" pitchFamily="34" charset="0"/>
                </a:endParaRPr>
              </a:p>
            </p:txBody>
          </p:sp>
        </mc:Choice>
        <mc:Fallback>
          <p:sp>
            <p:nvSpPr>
              <p:cNvPr id="10477591" name="Object 23"/>
              <p:cNvSpPr txBox="1">
                <a:spLocks noRot="1" noChangeAspect="1" noMove="1" noResize="1" noEditPoints="1" noAdjustHandles="1" noChangeArrowheads="1" noChangeShapeType="1" noTextEdit="1"/>
              </p:cNvSpPr>
              <p:nvPr/>
            </p:nvSpPr>
            <p:spPr bwMode="auto">
              <a:xfrm>
                <a:off x="3229876" y="2133604"/>
                <a:ext cx="576263" cy="581022"/>
              </a:xfrm>
              <a:prstGeom prst="rect">
                <a:avLst/>
              </a:prstGeom>
              <a:blipFill>
                <a:blip r:embed="rId5"/>
                <a:stretch>
                  <a:fillRect/>
                </a:stretch>
              </a:blipFill>
              <a:ln>
                <a:noFill/>
              </a:ln>
            </p:spPr>
            <p:txBody>
              <a:bodyPr/>
              <a:lstStyle/>
              <a:p>
                <a:r>
                  <a:rPr lang="zh-CN" altLang="en-US">
                    <a:noFill/>
                  </a:rPr>
                  <a:t> </a:t>
                </a:r>
              </a:p>
            </p:txBody>
          </p:sp>
        </mc:Fallback>
      </mc:AlternateContent>
      <p:sp>
        <p:nvSpPr>
          <p:cNvPr id="43035" name="Rectangle 26"/>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77593" name="Object 25"/>
              <p:cNvSpPr txBox="1"/>
              <p:nvPr/>
            </p:nvSpPr>
            <p:spPr bwMode="auto">
              <a:xfrm>
                <a:off x="3216275" y="2651125"/>
                <a:ext cx="719138" cy="5715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r>
                        <a:rPr kumimoji="1" lang="zh-CN" altLang="en-US" sz="2400" i="1">
                          <a:solidFill>
                            <a:srgbClr val="000000"/>
                          </a:solidFill>
                          <a:latin typeface="Cambria Math" panose="02040503050406030204" pitchFamily="18" charset="0"/>
                        </a:rPr>
                        <m:t>}</m:t>
                      </m:r>
                    </m:oMath>
                  </m:oMathPara>
                </a14:m>
                <a:endParaRPr kumimoji="1" lang="zh-CN" altLang="en-US" sz="2400">
                  <a:solidFill>
                    <a:srgbClr val="000000"/>
                  </a:solidFill>
                  <a:latin typeface="Tahoma" panose="020B0604030504040204" pitchFamily="34" charset="0"/>
                </a:endParaRPr>
              </a:p>
            </p:txBody>
          </p:sp>
        </mc:Choice>
        <mc:Fallback>
          <p:sp>
            <p:nvSpPr>
              <p:cNvPr id="10477593" name="Object 25"/>
              <p:cNvSpPr txBox="1">
                <a:spLocks noRot="1" noChangeAspect="1" noMove="1" noResize="1" noEditPoints="1" noAdjustHandles="1" noChangeArrowheads="1" noChangeShapeType="1" noTextEdit="1"/>
              </p:cNvSpPr>
              <p:nvPr/>
            </p:nvSpPr>
            <p:spPr bwMode="auto">
              <a:xfrm>
                <a:off x="3216275" y="2651125"/>
                <a:ext cx="719138" cy="571500"/>
              </a:xfrm>
              <a:prstGeom prst="rect">
                <a:avLst/>
              </a:prstGeom>
              <a:blipFill>
                <a:blip r:embed="rId6"/>
                <a:stretch>
                  <a:fillRect l="-7627" r="-1101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915929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7757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C4AA37D9-B0A2-4A7E-95E5-58E4D43D896C}"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44035"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1A61630A-DAAF-40C7-8733-AD047FA87E13}" type="slidenum">
              <a:rPr kumimoji="0" lang="en-US" altLang="zh-CN" sz="1400">
                <a:solidFill>
                  <a:srgbClr val="000000"/>
                </a:solidFill>
                <a:ea typeface="宋体" panose="02010600030101010101" pitchFamily="2" charset="-122"/>
              </a:rPr>
              <a:pPr fontAlgn="base">
                <a:spcBef>
                  <a:spcPct val="0"/>
                </a:spcBef>
                <a:spcAft>
                  <a:spcPct val="0"/>
                </a:spcAft>
              </a:pPr>
              <a:t>44</a:t>
            </a:fld>
            <a:endParaRPr kumimoji="0" lang="en-US" altLang="zh-CN" sz="1400">
              <a:solidFill>
                <a:srgbClr val="000000"/>
              </a:solidFill>
              <a:ea typeface="宋体" panose="02010600030101010101" pitchFamily="2" charset="-122"/>
            </a:endParaRPr>
          </a:p>
        </p:txBody>
      </p:sp>
      <p:sp>
        <p:nvSpPr>
          <p:cNvPr id="10478594" name="Rectangle 2"/>
          <p:cNvSpPr>
            <a:spLocks noGrp="1" noChangeArrowheads="1"/>
          </p:cNvSpPr>
          <p:nvPr>
            <p:ph type="body" idx="1"/>
          </p:nvPr>
        </p:nvSpPr>
        <p:spPr>
          <a:xfrm>
            <a:off x="1847850" y="1268414"/>
            <a:ext cx="8421688" cy="4670425"/>
          </a:xfrm>
        </p:spPr>
        <p:txBody>
          <a:bodyPr/>
          <a:lstStyle/>
          <a:p>
            <a:pPr marL="571500" indent="-571500" algn="just" eaLnBrk="1" hangingPunct="1">
              <a:buSzTx/>
              <a:buFont typeface="Wingdings" panose="05000000000000000000" pitchFamily="2" charset="2"/>
              <a:buChar char="§"/>
            </a:pPr>
            <a:r>
              <a:rPr lang="zh-CN" altLang="en-US">
                <a:latin typeface="黑体" panose="02010609060101010101" pitchFamily="49" charset="-122"/>
              </a:rPr>
              <a:t>定理</a:t>
            </a:r>
            <a:r>
              <a:rPr lang="en-US" altLang="zh-CN">
                <a:latin typeface="黑体" panose="02010609060101010101" pitchFamily="49" charset="-122"/>
              </a:rPr>
              <a:t>2.2 n</a:t>
            </a:r>
            <a:r>
              <a:rPr lang="zh-CN" altLang="en-US">
                <a:latin typeface="黑体" panose="02010609060101010101" pitchFamily="49" charset="-122"/>
              </a:rPr>
              <a:t>拆分成其重复数不超过</a:t>
            </a:r>
            <a:r>
              <a:rPr lang="en-US" altLang="zh-CN">
                <a:latin typeface="黑体" panose="02010609060101010101" pitchFamily="49" charset="-122"/>
              </a:rPr>
              <a:t>2</a:t>
            </a:r>
            <a:r>
              <a:rPr lang="zh-CN" altLang="en-US">
                <a:latin typeface="黑体" panose="02010609060101010101" pitchFamily="49" charset="-122"/>
              </a:rPr>
              <a:t>的数的和，其拆分数等于它拆分成不被</a:t>
            </a:r>
            <a:r>
              <a:rPr lang="en-US" altLang="zh-CN">
                <a:latin typeface="黑体" panose="02010609060101010101" pitchFamily="49" charset="-122"/>
              </a:rPr>
              <a:t>3</a:t>
            </a:r>
            <a:r>
              <a:rPr lang="zh-CN" altLang="en-US">
                <a:latin typeface="黑体" panose="02010609060101010101" pitchFamily="49" charset="-122"/>
              </a:rPr>
              <a:t>除尽的数的和的拆分数。</a:t>
            </a:r>
          </a:p>
          <a:p>
            <a:pPr marL="571500" indent="-571500" algn="just" eaLnBrk="1" hangingPunct="1">
              <a:buSzTx/>
              <a:buNone/>
            </a:pPr>
            <a:r>
              <a:rPr lang="zh-CN" altLang="en-US"/>
              <a:t>     证 </a:t>
            </a:r>
            <a:r>
              <a:rPr lang="en-US" altLang="zh-CN">
                <a:latin typeface="黑体" panose="02010609060101010101" pitchFamily="49" charset="-122"/>
              </a:rPr>
              <a:t>{a</a:t>
            </a:r>
            <a:r>
              <a:rPr lang="en-US" altLang="zh-CN" baseline="-25000">
                <a:latin typeface="黑体" panose="02010609060101010101" pitchFamily="49" charset="-122"/>
              </a:rPr>
              <a:t>n</a:t>
            </a:r>
            <a:r>
              <a:rPr lang="en-US" altLang="zh-CN">
                <a:latin typeface="黑体" panose="02010609060101010101" pitchFamily="49" charset="-122"/>
              </a:rPr>
              <a:t>}</a:t>
            </a:r>
            <a:r>
              <a:rPr lang="zh-CN" altLang="en-US"/>
              <a:t>的母函数为</a:t>
            </a:r>
          </a:p>
        </p:txBody>
      </p:sp>
      <p:sp>
        <p:nvSpPr>
          <p:cNvPr id="44037" name="Rectangle 3"/>
          <p:cNvSpPr>
            <a:spLocks noGrp="1" noChangeArrowheads="1"/>
          </p:cNvSpPr>
          <p:nvPr>
            <p:ph type="title"/>
          </p:nvPr>
        </p:nvSpPr>
        <p:spPr>
          <a:xfrm>
            <a:off x="2819401" y="152400"/>
            <a:ext cx="6386513" cy="882650"/>
          </a:xfrm>
          <a:noFill/>
        </p:spPr>
        <p:txBody>
          <a:bodyPr/>
          <a:lstStyle/>
          <a:p>
            <a:pPr eaLnBrk="1" hangingPunct="1"/>
            <a:r>
              <a:rPr lang="en-US" altLang="zh-CN"/>
              <a:t>2.3</a:t>
            </a:r>
            <a:r>
              <a:rPr lang="zh-CN" altLang="en-US"/>
              <a:t>整数的拆分</a:t>
            </a:r>
          </a:p>
        </p:txBody>
      </p:sp>
      <p:sp>
        <p:nvSpPr>
          <p:cNvPr id="44038"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4039"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4040"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4041"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4042"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4043"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4044"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4045"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4046"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4047"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4048"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4049"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4050"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4051"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4052"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78611" name="Object 19"/>
              <p:cNvSpPr txBox="1"/>
              <p:nvPr/>
            </p:nvSpPr>
            <p:spPr bwMode="auto">
              <a:xfrm>
                <a:off x="2135188" y="4292601"/>
                <a:ext cx="6170612" cy="115093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9</m:t>
                              </m:r>
                            </m:sup>
                          </m:sSup>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12</m:t>
                              </m:r>
                            </m:sup>
                          </m:sSup>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den>
                      </m:f>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78611" name="Object 19"/>
              <p:cNvSpPr txBox="1">
                <a:spLocks noRot="1" noChangeAspect="1" noMove="1" noResize="1" noEditPoints="1" noAdjustHandles="1" noChangeArrowheads="1" noChangeShapeType="1" noTextEdit="1"/>
              </p:cNvSpPr>
              <p:nvPr/>
            </p:nvSpPr>
            <p:spPr bwMode="auto">
              <a:xfrm>
                <a:off x="2135188" y="4292601"/>
                <a:ext cx="6170612" cy="1150935"/>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78613" name="Object 21"/>
              <p:cNvSpPr txBox="1"/>
              <p:nvPr/>
            </p:nvSpPr>
            <p:spPr bwMode="auto">
              <a:xfrm>
                <a:off x="2135188" y="3141664"/>
                <a:ext cx="8458200" cy="115093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𝐺</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 xmlns:m="http://schemas.openxmlformats.org/officeDocument/2006/math">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78613" name="Object 21"/>
              <p:cNvSpPr txBox="1">
                <a:spLocks noRot="1" noChangeAspect="1" noMove="1" noResize="1" noEditPoints="1" noAdjustHandles="1" noChangeArrowheads="1" noChangeShapeType="1" noTextEdit="1"/>
              </p:cNvSpPr>
              <p:nvPr/>
            </p:nvSpPr>
            <p:spPr bwMode="auto">
              <a:xfrm>
                <a:off x="2135188" y="3141664"/>
                <a:ext cx="8458200" cy="1150935"/>
              </a:xfrm>
              <a:prstGeom prst="rect">
                <a:avLst/>
              </a:prstGeom>
              <a:blipFill>
                <a:blip r:embed="rId3"/>
                <a:stretch>
                  <a:fillRect l="-144"/>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78614" name="Object 22"/>
              <p:cNvSpPr txBox="1"/>
              <p:nvPr/>
            </p:nvSpPr>
            <p:spPr bwMode="auto">
              <a:xfrm>
                <a:off x="2135188" y="5300664"/>
                <a:ext cx="5616996" cy="115093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den>
                      </m:f>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478614" name="Object 22"/>
              <p:cNvSpPr txBox="1">
                <a:spLocks noRot="1" noChangeAspect="1" noMove="1" noResize="1" noEditPoints="1" noAdjustHandles="1" noChangeArrowheads="1" noChangeShapeType="1" noTextEdit="1"/>
              </p:cNvSpPr>
              <p:nvPr/>
            </p:nvSpPr>
            <p:spPr bwMode="auto">
              <a:xfrm>
                <a:off x="2135188" y="5300664"/>
                <a:ext cx="5616996" cy="1150935"/>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431702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785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500B53F3-6424-4CB1-AF96-0EF2EFF6D471}"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4505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23E27CEB-0477-45F3-8ABD-B0FDB9337713}" type="slidenum">
              <a:rPr kumimoji="0" lang="en-US" altLang="zh-CN" sz="1400">
                <a:solidFill>
                  <a:srgbClr val="000000"/>
                </a:solidFill>
                <a:ea typeface="宋体" panose="02010600030101010101" pitchFamily="2" charset="-122"/>
              </a:rPr>
              <a:pPr fontAlgn="base">
                <a:spcBef>
                  <a:spcPct val="0"/>
                </a:spcBef>
                <a:spcAft>
                  <a:spcPct val="0"/>
                </a:spcAft>
              </a:pPr>
              <a:t>45</a:t>
            </a:fld>
            <a:endParaRPr kumimoji="0" lang="en-US" altLang="zh-CN" sz="1400">
              <a:solidFill>
                <a:srgbClr val="000000"/>
              </a:solidFill>
              <a:ea typeface="宋体" panose="02010600030101010101" pitchFamily="2" charset="-122"/>
            </a:endParaRPr>
          </a:p>
        </p:txBody>
      </p:sp>
      <p:sp>
        <p:nvSpPr>
          <p:cNvPr id="45060"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dirty="0">
                <a:latin typeface="黑体" panose="02010609060101010101" pitchFamily="49" charset="-122"/>
              </a:rPr>
              <a:t>定理</a:t>
            </a:r>
            <a:r>
              <a:rPr lang="en-US" altLang="zh-CN" dirty="0">
                <a:latin typeface="黑体" panose="02010609060101010101" pitchFamily="49" charset="-122"/>
              </a:rPr>
              <a:t>2.3  n</a:t>
            </a:r>
            <a:r>
              <a:rPr lang="zh-CN" altLang="en-US" dirty="0">
                <a:latin typeface="黑体" panose="02010609060101010101" pitchFamily="49" charset="-122"/>
              </a:rPr>
              <a:t>拆分成其重复数不超过</a:t>
            </a:r>
            <a:r>
              <a:rPr lang="en-US" altLang="zh-CN" dirty="0">
                <a:latin typeface="黑体" panose="02010609060101010101" pitchFamily="49" charset="-122"/>
              </a:rPr>
              <a:t>k</a:t>
            </a:r>
            <a:r>
              <a:rPr lang="zh-CN" altLang="en-US" dirty="0">
                <a:latin typeface="黑体" panose="02010609060101010101" pitchFamily="49" charset="-122"/>
              </a:rPr>
              <a:t>的数的和，其拆分数等于它拆分成不被</a:t>
            </a:r>
            <a:r>
              <a:rPr lang="en-US" altLang="zh-CN" dirty="0">
                <a:latin typeface="黑体" panose="02010609060101010101" pitchFamily="49" charset="-122"/>
              </a:rPr>
              <a:t>k+1</a:t>
            </a:r>
            <a:r>
              <a:rPr lang="zh-CN" altLang="en-US" dirty="0">
                <a:latin typeface="黑体" panose="02010609060101010101" pitchFamily="49" charset="-122"/>
              </a:rPr>
              <a:t>除尽的数的和的拆分数。</a:t>
            </a:r>
            <a:endParaRPr lang="en-US" altLang="zh-CN" dirty="0">
              <a:latin typeface="黑体" panose="02010609060101010101" pitchFamily="49" charset="-122"/>
            </a:endParaRPr>
          </a:p>
          <a:p>
            <a:pPr marL="571500" indent="-571500" algn="just" eaLnBrk="1" hangingPunct="1">
              <a:buSzTx/>
              <a:buFont typeface="Wingdings" panose="05000000000000000000" pitchFamily="2" charset="2"/>
              <a:buChar char="§"/>
            </a:pPr>
            <a:r>
              <a:rPr lang="zh-CN" altLang="en-US" dirty="0">
                <a:latin typeface="黑体" panose="02010609060101010101" pitchFamily="49" charset="-122"/>
              </a:rPr>
              <a:t>证明：略</a:t>
            </a: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45061" name="Rectangle 3"/>
          <p:cNvSpPr>
            <a:spLocks noGrp="1" noChangeArrowheads="1"/>
          </p:cNvSpPr>
          <p:nvPr>
            <p:ph type="title"/>
          </p:nvPr>
        </p:nvSpPr>
        <p:spPr>
          <a:xfrm>
            <a:off x="2819401" y="152400"/>
            <a:ext cx="6386513" cy="882650"/>
          </a:xfrm>
          <a:noFill/>
        </p:spPr>
        <p:txBody>
          <a:bodyPr/>
          <a:lstStyle/>
          <a:p>
            <a:pPr eaLnBrk="1" hangingPunct="1"/>
            <a:r>
              <a:rPr lang="en-US" altLang="zh-CN"/>
              <a:t>2.3</a:t>
            </a:r>
            <a:r>
              <a:rPr lang="zh-CN" altLang="en-US"/>
              <a:t>整数的拆分</a:t>
            </a:r>
          </a:p>
        </p:txBody>
      </p:sp>
      <p:sp>
        <p:nvSpPr>
          <p:cNvPr id="45062"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5063"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5064"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5065"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5066"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5067"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5068"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5069"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5070"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5071"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5072"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5073"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5074"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5075"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5076"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3374124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017C1AB4-D8A8-4688-97B0-B6ADCB727A48}"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46083"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E6033D24-3F80-4197-9C4E-26F263CD991C}" type="slidenum">
              <a:rPr kumimoji="0" lang="en-US" altLang="zh-CN" sz="1400">
                <a:solidFill>
                  <a:srgbClr val="000000"/>
                </a:solidFill>
                <a:ea typeface="宋体" panose="02010600030101010101" pitchFamily="2" charset="-122"/>
              </a:rPr>
              <a:pPr fontAlgn="base">
                <a:spcBef>
                  <a:spcPct val="0"/>
                </a:spcBef>
                <a:spcAft>
                  <a:spcPct val="0"/>
                </a:spcAft>
              </a:pPr>
              <a:t>46</a:t>
            </a:fld>
            <a:endParaRPr kumimoji="0" lang="en-US" altLang="zh-CN" sz="1400">
              <a:solidFill>
                <a:srgbClr val="000000"/>
              </a:solidFill>
              <a:ea typeface="宋体" panose="02010600030101010101" pitchFamily="2" charset="-122"/>
            </a:endParaRPr>
          </a:p>
        </p:txBody>
      </p:sp>
      <p:sp>
        <p:nvSpPr>
          <p:cNvPr id="10480642" name="Rectangle 2"/>
          <p:cNvSpPr>
            <a:spLocks noGrp="1" noChangeArrowheads="1"/>
          </p:cNvSpPr>
          <p:nvPr>
            <p:ph type="body" idx="1"/>
          </p:nvPr>
        </p:nvSpPr>
        <p:spPr>
          <a:xfrm>
            <a:off x="1792289" y="1341438"/>
            <a:ext cx="8421687" cy="4830762"/>
          </a:xfrm>
        </p:spPr>
        <p:txBody>
          <a:bodyPr/>
          <a:lstStyle/>
          <a:p>
            <a:pPr marL="571500" indent="-571500" algn="just" eaLnBrk="1" hangingPunct="1">
              <a:buSzTx/>
              <a:buFont typeface="Wingdings" panose="05000000000000000000" pitchFamily="2" charset="2"/>
              <a:buChar char="§"/>
            </a:pPr>
            <a:r>
              <a:rPr lang="en-US" altLang="zh-CN" dirty="0">
                <a:latin typeface="黑体" panose="02010609060101010101" pitchFamily="49" charset="-122"/>
              </a:rPr>
              <a:t>Ferrers</a:t>
            </a:r>
            <a:r>
              <a:rPr lang="zh-CN" altLang="en-US" dirty="0">
                <a:latin typeface="黑体" panose="02010609060101010101" pitchFamily="49" charset="-122"/>
              </a:rPr>
              <a:t>图象：一个从上而下的</a:t>
            </a:r>
            <a:r>
              <a:rPr lang="en-US" altLang="zh-CN" dirty="0">
                <a:latin typeface="黑体" panose="02010609060101010101" pitchFamily="49" charset="-122"/>
              </a:rPr>
              <a:t>n</a:t>
            </a:r>
            <a:r>
              <a:rPr lang="zh-CN" altLang="en-US" dirty="0">
                <a:latin typeface="黑体" panose="02010609060101010101" pitchFamily="49" charset="-122"/>
              </a:rPr>
              <a:t>层格子，</a:t>
            </a:r>
            <a:r>
              <a:rPr lang="en-US" altLang="zh-CN" dirty="0" err="1">
                <a:latin typeface="黑体" panose="02010609060101010101" pitchFamily="49" charset="-122"/>
              </a:rPr>
              <a:t>n</a:t>
            </a:r>
            <a:r>
              <a:rPr lang="en-US" altLang="zh-CN" baseline="-25000" dirty="0" err="1">
                <a:latin typeface="黑体" panose="02010609060101010101" pitchFamily="49" charset="-122"/>
              </a:rPr>
              <a:t>i</a:t>
            </a:r>
            <a:r>
              <a:rPr lang="zh-CN" altLang="en-US" dirty="0">
                <a:latin typeface="黑体" panose="02010609060101010101" pitchFamily="49" charset="-122"/>
              </a:rPr>
              <a:t>为第</a:t>
            </a:r>
            <a:r>
              <a:rPr lang="en-US" altLang="zh-CN" dirty="0" err="1">
                <a:latin typeface="黑体" panose="02010609060101010101" pitchFamily="49" charset="-122"/>
              </a:rPr>
              <a:t>i</a:t>
            </a:r>
            <a:r>
              <a:rPr lang="zh-CN" altLang="en-US" dirty="0">
                <a:latin typeface="黑体" panose="02010609060101010101" pitchFamily="49" charset="-122"/>
              </a:rPr>
              <a:t>层的格子数。当                    时，即上层的格子数不少于下层的格子数时，称之为</a:t>
            </a:r>
            <a:r>
              <a:rPr lang="en-US" altLang="zh-CN" dirty="0">
                <a:latin typeface="黑体" panose="02010609060101010101" pitchFamily="49" charset="-122"/>
              </a:rPr>
              <a:t>Ferrers</a:t>
            </a:r>
            <a:r>
              <a:rPr lang="zh-CN" altLang="en-US" dirty="0">
                <a:latin typeface="黑体" panose="02010609060101010101" pitchFamily="49" charset="-122"/>
              </a:rPr>
              <a:t>图象。</a:t>
            </a:r>
          </a:p>
          <a:p>
            <a:pPr marL="571500" indent="-571500" algn="just" eaLnBrk="1" hangingPunct="1">
              <a:buSzTx/>
              <a:buFont typeface="Wingdings" panose="05000000000000000000" pitchFamily="2" charset="2"/>
              <a:buChar char="§"/>
            </a:pPr>
            <a:r>
              <a:rPr lang="zh-CN" altLang="en-US" dirty="0"/>
              <a:t>整数的一个拆分可以用一个</a:t>
            </a:r>
            <a:r>
              <a:rPr lang="en-US" altLang="zh-CN" dirty="0"/>
              <a:t>Ferrers</a:t>
            </a:r>
            <a:r>
              <a:rPr lang="zh-CN" altLang="en-US" dirty="0"/>
              <a:t>图象来表示，图象中的每一行对应于拆分的一部分。</a:t>
            </a:r>
          </a:p>
          <a:p>
            <a:pPr marL="571500" indent="-571500" algn="just" eaLnBrk="1" hangingPunct="1">
              <a:buSzTx/>
              <a:buFont typeface="Wingdings" panose="05000000000000000000" pitchFamily="2" charset="2"/>
              <a:buChar char="§"/>
            </a:pPr>
            <a:r>
              <a:rPr lang="zh-CN" altLang="en-US" dirty="0">
                <a:latin typeface="黑体" panose="02010609060101010101" pitchFamily="49" charset="-122"/>
              </a:rPr>
              <a:t>例 整数</a:t>
            </a:r>
            <a:r>
              <a:rPr lang="en-US" altLang="zh-CN" dirty="0">
                <a:latin typeface="黑体" panose="02010609060101010101" pitchFamily="49" charset="-122"/>
              </a:rPr>
              <a:t>14</a:t>
            </a:r>
            <a:r>
              <a:rPr lang="zh-CN" altLang="en-US" dirty="0">
                <a:latin typeface="黑体" panose="02010609060101010101" pitchFamily="49" charset="-122"/>
              </a:rPr>
              <a:t>的拆分</a:t>
            </a:r>
            <a:r>
              <a:rPr lang="en-US" altLang="zh-CN" dirty="0">
                <a:latin typeface="黑体" panose="02010609060101010101" pitchFamily="49" charset="-122"/>
              </a:rPr>
              <a:t>6+3+3+2</a:t>
            </a:r>
            <a:r>
              <a:rPr lang="zh-CN" altLang="en-US" dirty="0">
                <a:latin typeface="黑体" panose="02010609060101010101" pitchFamily="49" charset="-122"/>
              </a:rPr>
              <a:t>可以用下列</a:t>
            </a:r>
            <a:r>
              <a:rPr lang="en-US" altLang="zh-CN" dirty="0">
                <a:latin typeface="黑体" panose="02010609060101010101" pitchFamily="49" charset="-122"/>
              </a:rPr>
              <a:t>Ferrers</a:t>
            </a:r>
            <a:r>
              <a:rPr lang="zh-CN" altLang="en-US" dirty="0">
                <a:latin typeface="黑体" panose="02010609060101010101" pitchFamily="49" charset="-122"/>
              </a:rPr>
              <a:t>图象来表示</a:t>
            </a:r>
            <a:r>
              <a:rPr lang="zh-CN" altLang="en-US" dirty="0"/>
              <a:t> </a:t>
            </a:r>
            <a:r>
              <a:rPr lang="zh-CN" altLang="en-US" dirty="0">
                <a:latin typeface="黑体" panose="02010609060101010101" pitchFamily="49" charset="-122"/>
              </a:rPr>
              <a:t> </a:t>
            </a:r>
          </a:p>
        </p:txBody>
      </p:sp>
      <p:sp>
        <p:nvSpPr>
          <p:cNvPr id="46085" name="Rectangle 3"/>
          <p:cNvSpPr>
            <a:spLocks noGrp="1" noChangeArrowheads="1"/>
          </p:cNvSpPr>
          <p:nvPr>
            <p:ph type="title"/>
          </p:nvPr>
        </p:nvSpPr>
        <p:spPr>
          <a:xfrm>
            <a:off x="2819401" y="152400"/>
            <a:ext cx="6386513" cy="882650"/>
          </a:xfrm>
          <a:noFill/>
        </p:spPr>
        <p:txBody>
          <a:bodyPr/>
          <a:lstStyle/>
          <a:p>
            <a:pPr eaLnBrk="1" hangingPunct="1"/>
            <a:r>
              <a:rPr lang="en-US" altLang="zh-CN"/>
              <a:t>2.4 Ferrers</a:t>
            </a:r>
            <a:r>
              <a:rPr lang="zh-CN" altLang="en-US"/>
              <a:t>图象</a:t>
            </a:r>
          </a:p>
        </p:txBody>
      </p:sp>
      <p:sp>
        <p:nvSpPr>
          <p:cNvPr id="46086"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087"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088"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089"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090"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091"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092"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093"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094"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095"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096"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097"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098"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099"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100"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6101" name="Line 142"/>
          <p:cNvSpPr>
            <a:spLocks noChangeShapeType="1"/>
          </p:cNvSpPr>
          <p:nvPr/>
        </p:nvSpPr>
        <p:spPr bwMode="auto">
          <a:xfrm>
            <a:off x="4511675" y="5949950"/>
            <a:ext cx="0" cy="0"/>
          </a:xfrm>
          <a:prstGeom prst="line">
            <a:avLst/>
          </a:prstGeom>
          <a:noFill/>
          <a:ln w="0">
            <a:solidFill>
              <a:srgbClr val="002BB4"/>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grpSp>
        <p:nvGrpSpPr>
          <p:cNvPr id="10480788" name="Group 148"/>
          <p:cNvGrpSpPr>
            <a:grpSpLocks/>
          </p:cNvGrpSpPr>
          <p:nvPr/>
        </p:nvGrpSpPr>
        <p:grpSpPr bwMode="auto">
          <a:xfrm>
            <a:off x="4656138" y="4941888"/>
            <a:ext cx="2089150" cy="1454150"/>
            <a:chOff x="1655" y="3058"/>
            <a:chExt cx="1316" cy="916"/>
          </a:xfrm>
        </p:grpSpPr>
        <p:sp>
          <p:nvSpPr>
            <p:cNvPr id="46105" name="Line 135"/>
            <p:cNvSpPr>
              <a:spLocks noChangeShapeType="1"/>
            </p:cNvSpPr>
            <p:nvPr/>
          </p:nvSpPr>
          <p:spPr bwMode="auto">
            <a:xfrm>
              <a:off x="1655" y="3067"/>
              <a:ext cx="13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6106" name="Line 136"/>
            <p:cNvSpPr>
              <a:spLocks noChangeShapeType="1"/>
            </p:cNvSpPr>
            <p:nvPr/>
          </p:nvSpPr>
          <p:spPr bwMode="auto">
            <a:xfrm>
              <a:off x="1655" y="3294"/>
              <a:ext cx="13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6107" name="Line 137"/>
            <p:cNvSpPr>
              <a:spLocks noChangeShapeType="1"/>
            </p:cNvSpPr>
            <p:nvPr/>
          </p:nvSpPr>
          <p:spPr bwMode="auto">
            <a:xfrm>
              <a:off x="1655" y="3521"/>
              <a:ext cx="6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6108" name="Line 138"/>
            <p:cNvSpPr>
              <a:spLocks noChangeShapeType="1"/>
            </p:cNvSpPr>
            <p:nvPr/>
          </p:nvSpPr>
          <p:spPr bwMode="auto">
            <a:xfrm>
              <a:off x="1655" y="3757"/>
              <a:ext cx="667"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6109" name="Line 139"/>
            <p:cNvSpPr>
              <a:spLocks noChangeShapeType="1"/>
            </p:cNvSpPr>
            <p:nvPr/>
          </p:nvSpPr>
          <p:spPr bwMode="auto">
            <a:xfrm>
              <a:off x="1655" y="3974"/>
              <a:ext cx="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6110" name="Line 140"/>
            <p:cNvSpPr>
              <a:spLocks noChangeShapeType="1"/>
            </p:cNvSpPr>
            <p:nvPr/>
          </p:nvSpPr>
          <p:spPr bwMode="auto">
            <a:xfrm>
              <a:off x="1655" y="3067"/>
              <a:ext cx="0" cy="9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6111" name="Line 141"/>
            <p:cNvSpPr>
              <a:spLocks noChangeShapeType="1"/>
            </p:cNvSpPr>
            <p:nvPr/>
          </p:nvSpPr>
          <p:spPr bwMode="auto">
            <a:xfrm>
              <a:off x="1882" y="3067"/>
              <a:ext cx="0" cy="9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6112" name="Line 143"/>
            <p:cNvSpPr>
              <a:spLocks noChangeShapeType="1"/>
            </p:cNvSpPr>
            <p:nvPr/>
          </p:nvSpPr>
          <p:spPr bwMode="auto">
            <a:xfrm>
              <a:off x="2109" y="3067"/>
              <a:ext cx="0" cy="9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6113" name="Line 144"/>
            <p:cNvSpPr>
              <a:spLocks noChangeShapeType="1"/>
            </p:cNvSpPr>
            <p:nvPr/>
          </p:nvSpPr>
          <p:spPr bwMode="auto">
            <a:xfrm>
              <a:off x="2317" y="3067"/>
              <a:ext cx="0" cy="6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6114" name="Line 145"/>
            <p:cNvSpPr>
              <a:spLocks noChangeShapeType="1"/>
            </p:cNvSpPr>
            <p:nvPr/>
          </p:nvSpPr>
          <p:spPr bwMode="auto">
            <a:xfrm>
              <a:off x="2526" y="3058"/>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6115" name="Line 146"/>
            <p:cNvSpPr>
              <a:spLocks noChangeShapeType="1"/>
            </p:cNvSpPr>
            <p:nvPr/>
          </p:nvSpPr>
          <p:spPr bwMode="auto">
            <a:xfrm>
              <a:off x="2744" y="3067"/>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6116" name="Line 147"/>
            <p:cNvSpPr>
              <a:spLocks noChangeShapeType="1"/>
            </p:cNvSpPr>
            <p:nvPr/>
          </p:nvSpPr>
          <p:spPr bwMode="auto">
            <a:xfrm>
              <a:off x="2971" y="3067"/>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grpSp>
      <p:sp>
        <p:nvSpPr>
          <p:cNvPr id="46103" name="Rectangle 15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46104" name="Object 149"/>
              <p:cNvSpPr txBox="1"/>
              <p:nvPr/>
            </p:nvSpPr>
            <p:spPr bwMode="auto">
              <a:xfrm>
                <a:off x="4943873" y="1783941"/>
                <a:ext cx="4071639" cy="49293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𝑖</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𝑖</m:t>
                          </m:r>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𝑖</m:t>
                      </m:r>
                      <m:r>
                        <a:rPr kumimoji="1" lang="zh-CN" altLang="en-US" sz="2400" i="1">
                          <a:solidFill>
                            <a:srgbClr val="000000"/>
                          </a:solidFill>
                          <a:latin typeface="Cambria Math" panose="02040503050406030204" pitchFamily="18" charset="0"/>
                        </a:rPr>
                        <m:t>=1,2,⋯,</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oMath>
                  </m:oMathPara>
                </a14:m>
                <a:endParaRPr kumimoji="1" lang="zh-CN" altLang="en-US" sz="2400" dirty="0">
                  <a:solidFill>
                    <a:srgbClr val="000000"/>
                  </a:solidFill>
                  <a:latin typeface="Tahoma" panose="020B0604030504040204" pitchFamily="34" charset="0"/>
                </a:endParaRPr>
              </a:p>
            </p:txBody>
          </p:sp>
        </mc:Choice>
        <mc:Fallback>
          <p:sp>
            <p:nvSpPr>
              <p:cNvPr id="46104" name="Object 149"/>
              <p:cNvSpPr txBox="1">
                <a:spLocks noRot="1" noChangeAspect="1" noMove="1" noResize="1" noEditPoints="1" noAdjustHandles="1" noChangeArrowheads="1" noChangeShapeType="1" noTextEdit="1"/>
              </p:cNvSpPr>
              <p:nvPr/>
            </p:nvSpPr>
            <p:spPr bwMode="auto">
              <a:xfrm>
                <a:off x="4943873" y="1783941"/>
                <a:ext cx="4071639" cy="492931"/>
              </a:xfrm>
              <a:prstGeom prst="rect">
                <a:avLst/>
              </a:prstGeom>
              <a:blipFill>
                <a:blip r:embed="rId2"/>
                <a:stretch>
                  <a:fillRect b="-12346"/>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443141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8064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80642">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10480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72BB7850-13DD-45B7-8DE8-ED4A3DD12119}"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47107"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0C4A5967-906F-4016-898D-8D5FB59A4116}" type="slidenum">
              <a:rPr kumimoji="0" lang="en-US" altLang="zh-CN" sz="1400">
                <a:solidFill>
                  <a:srgbClr val="000000"/>
                </a:solidFill>
                <a:ea typeface="宋体" panose="02010600030101010101" pitchFamily="2" charset="-122"/>
              </a:rPr>
              <a:pPr fontAlgn="base">
                <a:spcBef>
                  <a:spcPct val="0"/>
                </a:spcBef>
                <a:spcAft>
                  <a:spcPct val="0"/>
                </a:spcAft>
              </a:pPr>
              <a:t>47</a:t>
            </a:fld>
            <a:endParaRPr kumimoji="0" lang="en-US" altLang="zh-CN" sz="1400">
              <a:solidFill>
                <a:srgbClr val="000000"/>
              </a:solidFill>
              <a:ea typeface="宋体" panose="02010600030101010101" pitchFamily="2" charset="-122"/>
            </a:endParaRPr>
          </a:p>
        </p:txBody>
      </p:sp>
      <p:sp>
        <p:nvSpPr>
          <p:cNvPr id="10482690" name="Rectangle 2"/>
          <p:cNvSpPr>
            <a:spLocks noGrp="1" noChangeArrowheads="1"/>
          </p:cNvSpPr>
          <p:nvPr>
            <p:ph type="body" idx="1"/>
          </p:nvPr>
        </p:nvSpPr>
        <p:spPr>
          <a:xfrm>
            <a:off x="1774825" y="1268413"/>
            <a:ext cx="8624888" cy="5040312"/>
          </a:xfrm>
        </p:spPr>
        <p:txBody>
          <a:bodyPr/>
          <a:lstStyle/>
          <a:p>
            <a:pPr marL="571500" indent="-571500" eaLnBrk="1" hangingPunct="1"/>
            <a:r>
              <a:rPr lang="en-US" altLang="zh-CN">
                <a:latin typeface="黑体" panose="02010609060101010101" pitchFamily="49" charset="-122"/>
              </a:rPr>
              <a:t>Ferrers</a:t>
            </a:r>
            <a:r>
              <a:rPr lang="zh-CN" altLang="en-US">
                <a:latin typeface="黑体" panose="02010609060101010101" pitchFamily="49" charset="-122"/>
              </a:rPr>
              <a:t>图象的性质：</a:t>
            </a:r>
          </a:p>
          <a:p>
            <a:pPr marL="571500" indent="-571500" eaLnBrk="1" hangingPunct="1"/>
            <a:r>
              <a:rPr lang="zh-CN" altLang="en-US">
                <a:latin typeface="黑体" panose="02010609060101010101" pitchFamily="49" charset="-122"/>
              </a:rPr>
              <a:t>每一层至少有一个格子；</a:t>
            </a:r>
          </a:p>
          <a:p>
            <a:pPr marL="571500" indent="-571500" eaLnBrk="1" hangingPunct="1"/>
            <a:r>
              <a:rPr lang="zh-CN" altLang="en-US">
                <a:latin typeface="黑体" panose="02010609060101010101" pitchFamily="49" charset="-122"/>
              </a:rPr>
              <a:t>第一行与第一列互换，第二行与第二列互换，</a:t>
            </a:r>
            <a:r>
              <a:rPr lang="en-US" altLang="zh-CN">
                <a:latin typeface="Times New Roman" panose="02020603050405020304" pitchFamily="18" charset="0"/>
              </a:rPr>
              <a:t>…</a:t>
            </a:r>
            <a:r>
              <a:rPr lang="zh-CN" altLang="en-US">
                <a:latin typeface="黑体" panose="02010609060101010101" pitchFamily="49" charset="-122"/>
              </a:rPr>
              <a:t>，所得到的图象仍然是</a:t>
            </a:r>
            <a:r>
              <a:rPr lang="en-US" altLang="zh-CN">
                <a:latin typeface="黑体" panose="02010609060101010101" pitchFamily="49" charset="-122"/>
              </a:rPr>
              <a:t>Ferrers</a:t>
            </a:r>
            <a:r>
              <a:rPr lang="zh-CN" altLang="en-US">
                <a:latin typeface="黑体" panose="02010609060101010101" pitchFamily="49" charset="-122"/>
              </a:rPr>
              <a:t>图象，这两个</a:t>
            </a:r>
            <a:r>
              <a:rPr lang="en-US" altLang="zh-CN">
                <a:latin typeface="黑体" panose="02010609060101010101" pitchFamily="49" charset="-122"/>
              </a:rPr>
              <a:t>Ferrers</a:t>
            </a:r>
            <a:r>
              <a:rPr lang="zh-CN" altLang="en-US">
                <a:latin typeface="黑体" panose="02010609060101010101" pitchFamily="49" charset="-122"/>
              </a:rPr>
              <a:t>图象称为是一对共轭的</a:t>
            </a:r>
            <a:r>
              <a:rPr lang="en-US" altLang="zh-CN">
                <a:latin typeface="黑体" panose="02010609060101010101" pitchFamily="49" charset="-122"/>
              </a:rPr>
              <a:t>Ferrers</a:t>
            </a:r>
            <a:r>
              <a:rPr lang="zh-CN" altLang="en-US">
                <a:latin typeface="黑体" panose="02010609060101010101" pitchFamily="49" charset="-122"/>
              </a:rPr>
              <a:t>图象。 </a:t>
            </a:r>
          </a:p>
        </p:txBody>
      </p:sp>
      <p:sp>
        <p:nvSpPr>
          <p:cNvPr id="47109" name="Rectangle 3"/>
          <p:cNvSpPr>
            <a:spLocks noGrp="1" noChangeArrowheads="1"/>
          </p:cNvSpPr>
          <p:nvPr>
            <p:ph type="title"/>
          </p:nvPr>
        </p:nvSpPr>
        <p:spPr>
          <a:xfrm>
            <a:off x="2819401" y="152400"/>
            <a:ext cx="6386513" cy="882650"/>
          </a:xfrm>
          <a:noFill/>
        </p:spPr>
        <p:txBody>
          <a:bodyPr/>
          <a:lstStyle/>
          <a:p>
            <a:pPr eaLnBrk="1" hangingPunct="1"/>
            <a:r>
              <a:rPr lang="en-US" altLang="zh-CN"/>
              <a:t>2.4 Ferrers</a:t>
            </a:r>
            <a:r>
              <a:rPr lang="zh-CN" altLang="en-US"/>
              <a:t>图象</a:t>
            </a:r>
          </a:p>
        </p:txBody>
      </p:sp>
      <p:sp>
        <p:nvSpPr>
          <p:cNvPr id="47110"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7111"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7112"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7113"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7114"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7115"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7116"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7117"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7118"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7119"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7120"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7121"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7122"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7123"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7124"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grpSp>
        <p:nvGrpSpPr>
          <p:cNvPr id="10482708" name="Group 20"/>
          <p:cNvGrpSpPr>
            <a:grpSpLocks/>
          </p:cNvGrpSpPr>
          <p:nvPr/>
        </p:nvGrpSpPr>
        <p:grpSpPr bwMode="auto">
          <a:xfrm>
            <a:off x="3578078" y="4178648"/>
            <a:ext cx="2089150" cy="1454150"/>
            <a:chOff x="1655" y="3058"/>
            <a:chExt cx="1316" cy="916"/>
          </a:xfrm>
        </p:grpSpPr>
        <p:sp>
          <p:nvSpPr>
            <p:cNvPr id="47139" name="Line 21"/>
            <p:cNvSpPr>
              <a:spLocks noChangeShapeType="1"/>
            </p:cNvSpPr>
            <p:nvPr/>
          </p:nvSpPr>
          <p:spPr bwMode="auto">
            <a:xfrm>
              <a:off x="1655" y="3067"/>
              <a:ext cx="13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40" name="Line 22"/>
            <p:cNvSpPr>
              <a:spLocks noChangeShapeType="1"/>
            </p:cNvSpPr>
            <p:nvPr/>
          </p:nvSpPr>
          <p:spPr bwMode="auto">
            <a:xfrm>
              <a:off x="1655" y="3294"/>
              <a:ext cx="13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41" name="Line 23"/>
            <p:cNvSpPr>
              <a:spLocks noChangeShapeType="1"/>
            </p:cNvSpPr>
            <p:nvPr/>
          </p:nvSpPr>
          <p:spPr bwMode="auto">
            <a:xfrm flipV="1">
              <a:off x="1655" y="3521"/>
              <a:ext cx="6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42" name="Line 24"/>
            <p:cNvSpPr>
              <a:spLocks noChangeShapeType="1"/>
            </p:cNvSpPr>
            <p:nvPr/>
          </p:nvSpPr>
          <p:spPr bwMode="auto">
            <a:xfrm>
              <a:off x="1655" y="3757"/>
              <a:ext cx="667"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43" name="Line 25"/>
            <p:cNvSpPr>
              <a:spLocks noChangeShapeType="1"/>
            </p:cNvSpPr>
            <p:nvPr/>
          </p:nvSpPr>
          <p:spPr bwMode="auto">
            <a:xfrm>
              <a:off x="1655" y="3974"/>
              <a:ext cx="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44" name="Line 26"/>
            <p:cNvSpPr>
              <a:spLocks noChangeShapeType="1"/>
            </p:cNvSpPr>
            <p:nvPr/>
          </p:nvSpPr>
          <p:spPr bwMode="auto">
            <a:xfrm>
              <a:off x="1655" y="3067"/>
              <a:ext cx="0" cy="9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45" name="Line 27"/>
            <p:cNvSpPr>
              <a:spLocks noChangeShapeType="1"/>
            </p:cNvSpPr>
            <p:nvPr/>
          </p:nvSpPr>
          <p:spPr bwMode="auto">
            <a:xfrm>
              <a:off x="1882" y="3067"/>
              <a:ext cx="0" cy="9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46" name="Line 28"/>
            <p:cNvSpPr>
              <a:spLocks noChangeShapeType="1"/>
            </p:cNvSpPr>
            <p:nvPr/>
          </p:nvSpPr>
          <p:spPr bwMode="auto">
            <a:xfrm flipH="1">
              <a:off x="2109" y="3067"/>
              <a:ext cx="0" cy="9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47" name="Line 29"/>
            <p:cNvSpPr>
              <a:spLocks noChangeShapeType="1"/>
            </p:cNvSpPr>
            <p:nvPr/>
          </p:nvSpPr>
          <p:spPr bwMode="auto">
            <a:xfrm>
              <a:off x="2317" y="3067"/>
              <a:ext cx="0" cy="6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48" name="Line 30"/>
            <p:cNvSpPr>
              <a:spLocks noChangeShapeType="1"/>
            </p:cNvSpPr>
            <p:nvPr/>
          </p:nvSpPr>
          <p:spPr bwMode="auto">
            <a:xfrm>
              <a:off x="2526" y="3058"/>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49" name="Line 31"/>
            <p:cNvSpPr>
              <a:spLocks noChangeShapeType="1"/>
            </p:cNvSpPr>
            <p:nvPr/>
          </p:nvSpPr>
          <p:spPr bwMode="auto">
            <a:xfrm>
              <a:off x="2744" y="3067"/>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50" name="Line 32"/>
            <p:cNvSpPr>
              <a:spLocks noChangeShapeType="1"/>
            </p:cNvSpPr>
            <p:nvPr/>
          </p:nvSpPr>
          <p:spPr bwMode="auto">
            <a:xfrm>
              <a:off x="2971" y="3067"/>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grpSp>
      <p:grpSp>
        <p:nvGrpSpPr>
          <p:cNvPr id="10482721" name="Group 33"/>
          <p:cNvGrpSpPr>
            <a:grpSpLocks/>
          </p:cNvGrpSpPr>
          <p:nvPr/>
        </p:nvGrpSpPr>
        <p:grpSpPr bwMode="auto">
          <a:xfrm rot="16200000" flipH="1">
            <a:off x="7218661" y="4546949"/>
            <a:ext cx="2089150" cy="1454150"/>
            <a:chOff x="1655" y="3058"/>
            <a:chExt cx="1316" cy="916"/>
          </a:xfrm>
        </p:grpSpPr>
        <p:sp>
          <p:nvSpPr>
            <p:cNvPr id="47127" name="Line 34"/>
            <p:cNvSpPr>
              <a:spLocks noChangeShapeType="1"/>
            </p:cNvSpPr>
            <p:nvPr/>
          </p:nvSpPr>
          <p:spPr bwMode="auto">
            <a:xfrm>
              <a:off x="1655" y="3067"/>
              <a:ext cx="13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28" name="Line 35"/>
            <p:cNvSpPr>
              <a:spLocks noChangeShapeType="1"/>
            </p:cNvSpPr>
            <p:nvPr/>
          </p:nvSpPr>
          <p:spPr bwMode="auto">
            <a:xfrm>
              <a:off x="1655" y="3294"/>
              <a:ext cx="13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29" name="Line 36"/>
            <p:cNvSpPr>
              <a:spLocks noChangeShapeType="1"/>
            </p:cNvSpPr>
            <p:nvPr/>
          </p:nvSpPr>
          <p:spPr bwMode="auto">
            <a:xfrm flipV="1">
              <a:off x="1655" y="3521"/>
              <a:ext cx="6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30" name="Line 37"/>
            <p:cNvSpPr>
              <a:spLocks noChangeShapeType="1"/>
            </p:cNvSpPr>
            <p:nvPr/>
          </p:nvSpPr>
          <p:spPr bwMode="auto">
            <a:xfrm>
              <a:off x="1655" y="3757"/>
              <a:ext cx="667"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31" name="Line 38"/>
            <p:cNvSpPr>
              <a:spLocks noChangeShapeType="1"/>
            </p:cNvSpPr>
            <p:nvPr/>
          </p:nvSpPr>
          <p:spPr bwMode="auto">
            <a:xfrm>
              <a:off x="1655" y="3974"/>
              <a:ext cx="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32" name="Line 39"/>
            <p:cNvSpPr>
              <a:spLocks noChangeShapeType="1"/>
            </p:cNvSpPr>
            <p:nvPr/>
          </p:nvSpPr>
          <p:spPr bwMode="auto">
            <a:xfrm>
              <a:off x="1655" y="3067"/>
              <a:ext cx="0" cy="9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33" name="Line 40"/>
            <p:cNvSpPr>
              <a:spLocks noChangeShapeType="1"/>
            </p:cNvSpPr>
            <p:nvPr/>
          </p:nvSpPr>
          <p:spPr bwMode="auto">
            <a:xfrm>
              <a:off x="1882" y="3067"/>
              <a:ext cx="0" cy="9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34" name="Line 41"/>
            <p:cNvSpPr>
              <a:spLocks noChangeShapeType="1"/>
            </p:cNvSpPr>
            <p:nvPr/>
          </p:nvSpPr>
          <p:spPr bwMode="auto">
            <a:xfrm flipH="1">
              <a:off x="2109" y="3067"/>
              <a:ext cx="0" cy="9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35" name="Line 42"/>
            <p:cNvSpPr>
              <a:spLocks noChangeShapeType="1"/>
            </p:cNvSpPr>
            <p:nvPr/>
          </p:nvSpPr>
          <p:spPr bwMode="auto">
            <a:xfrm>
              <a:off x="2317" y="3067"/>
              <a:ext cx="0" cy="6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36" name="Line 43"/>
            <p:cNvSpPr>
              <a:spLocks noChangeShapeType="1"/>
            </p:cNvSpPr>
            <p:nvPr/>
          </p:nvSpPr>
          <p:spPr bwMode="auto">
            <a:xfrm>
              <a:off x="2526" y="3058"/>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37" name="Line 44"/>
            <p:cNvSpPr>
              <a:spLocks noChangeShapeType="1"/>
            </p:cNvSpPr>
            <p:nvPr/>
          </p:nvSpPr>
          <p:spPr bwMode="auto">
            <a:xfrm>
              <a:off x="2744" y="3067"/>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47138" name="Line 45"/>
            <p:cNvSpPr>
              <a:spLocks noChangeShapeType="1"/>
            </p:cNvSpPr>
            <p:nvPr/>
          </p:nvSpPr>
          <p:spPr bwMode="auto">
            <a:xfrm>
              <a:off x="2971" y="3067"/>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grpSp>
      <p:cxnSp>
        <p:nvCxnSpPr>
          <p:cNvPr id="3" name="直接连接符 2">
            <a:extLst>
              <a:ext uri="{FF2B5EF4-FFF2-40B4-BE49-F238E27FC236}">
                <a16:creationId xmlns:a16="http://schemas.microsoft.com/office/drawing/2014/main" id="{18F0C1B0-DFA1-4B07-8BB3-9C836BD51B23}"/>
              </a:ext>
            </a:extLst>
          </p:cNvPr>
          <p:cNvCxnSpPr/>
          <p:nvPr/>
        </p:nvCxnSpPr>
        <p:spPr bwMode="auto">
          <a:xfrm>
            <a:off x="3451128" y="4077072"/>
            <a:ext cx="1728192" cy="1800200"/>
          </a:xfrm>
          <a:prstGeom prst="line">
            <a:avLst/>
          </a:prstGeom>
          <a:noFill/>
          <a:ln w="0" cap="flat" cmpd="sng" algn="ctr">
            <a:solidFill>
              <a:srgbClr val="002BB4"/>
            </a:solidFill>
            <a:prstDash val="solid"/>
            <a:round/>
            <a:headEnd type="none" w="med" len="med"/>
            <a:tailEnd type="none" w="med" len="med"/>
          </a:ln>
          <a:effectLst>
            <a:outerShdw dist="107763" dir="2700000" algn="ctr" rotWithShape="0">
              <a:schemeClr val="bg2"/>
            </a:outerShdw>
          </a:effectLst>
          <a:extLst>
            <a:ext uri="{909E8E84-426E-40DD-AFC4-6F175D3DCCD1}">
              <a14:hiddenFill xmlns:a14="http://schemas.microsoft.com/office/drawing/2010/main">
                <a:solidFill>
                  <a:srgbClr val="CC99FF">
                    <a:alpha val="50000"/>
                  </a:srgbClr>
                </a:solidFill>
              </a14:hiddenFill>
            </a:ext>
          </a:extLst>
        </p:spPr>
      </p:cxnSp>
      <p:sp>
        <p:nvSpPr>
          <p:cNvPr id="5" name="箭头: 下弧形 4">
            <a:extLst>
              <a:ext uri="{FF2B5EF4-FFF2-40B4-BE49-F238E27FC236}">
                <a16:creationId xmlns:a16="http://schemas.microsoft.com/office/drawing/2014/main" id="{14A29025-D76B-4A0A-AE6E-C8B705221A06}"/>
              </a:ext>
            </a:extLst>
          </p:cNvPr>
          <p:cNvSpPr/>
          <p:nvPr/>
        </p:nvSpPr>
        <p:spPr bwMode="auto">
          <a:xfrm>
            <a:off x="4629003" y="5445233"/>
            <a:ext cx="390550" cy="166929"/>
          </a:xfrm>
          <a:prstGeom prst="curvedUpArrow">
            <a:avLst/>
          </a:prstGeom>
          <a:noFill/>
          <a:ln w="0" cap="flat" cmpd="sng" algn="ctr">
            <a:solidFill>
              <a:srgbClr val="002BB4"/>
            </a:solidFill>
            <a:prstDash val="solid"/>
            <a:round/>
            <a:headEnd type="none" w="med" len="med"/>
            <a:tailEnd type="none" w="med" len="med"/>
          </a:ln>
          <a:effectLst>
            <a:outerShdw dist="107763" dir="2700000" algn="ctr" rotWithShape="0">
              <a:schemeClr val="bg2"/>
            </a:outerShdw>
          </a:effectLst>
          <a:extLst>
            <a:ext uri="{909E8E84-426E-40DD-AFC4-6F175D3DCCD1}">
              <a14:hiddenFill xmlns:a14="http://schemas.microsoft.com/office/drawing/2010/main">
                <a:solidFill>
                  <a:srgbClr val="CC99FF">
                    <a:alpha val="50000"/>
                  </a:srgbClr>
                </a:solidFill>
              </a14:hiddenFill>
            </a:ext>
          </a:ex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kumimoji="1" lang="zh-CN" altLang="en-US" sz="2400">
              <a:solidFill>
                <a:srgbClr val="000000"/>
              </a:solidFill>
              <a:latin typeface="Tahoma" panose="020B0604030504040204" pitchFamily="34" charset="0"/>
              <a:ea typeface="Dotum" pitchFamily="34" charset="-127"/>
            </a:endParaRPr>
          </a:p>
        </p:txBody>
      </p:sp>
    </p:spTree>
    <p:extLst>
      <p:ext uri="{BB962C8B-B14F-4D97-AF65-F5344CB8AC3E}">
        <p14:creationId xmlns:p14="http://schemas.microsoft.com/office/powerpoint/2010/main" val="785114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8269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826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4827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82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284AF6DD-1EFE-40D3-B003-C38E8B2EBDF5}"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48131"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EBE7AB08-260B-4C1D-8E50-2B870C47B22C}" type="slidenum">
              <a:rPr kumimoji="0" lang="en-US" altLang="zh-CN" sz="1400">
                <a:solidFill>
                  <a:srgbClr val="000000"/>
                </a:solidFill>
                <a:ea typeface="宋体" panose="02010600030101010101" pitchFamily="2" charset="-122"/>
              </a:rPr>
              <a:pPr fontAlgn="base">
                <a:spcBef>
                  <a:spcPct val="0"/>
                </a:spcBef>
                <a:spcAft>
                  <a:spcPct val="0"/>
                </a:spcAft>
              </a:pPr>
              <a:t>48</a:t>
            </a:fld>
            <a:endParaRPr kumimoji="0" lang="en-US" altLang="zh-CN" sz="1400">
              <a:solidFill>
                <a:srgbClr val="000000"/>
              </a:solidFill>
              <a:ea typeface="宋体" panose="02010600030101010101" pitchFamily="2" charset="-122"/>
            </a:endParaRPr>
          </a:p>
        </p:txBody>
      </p:sp>
      <p:sp>
        <p:nvSpPr>
          <p:cNvPr id="10483714" name="Rectangle 2"/>
          <p:cNvSpPr>
            <a:spLocks noGrp="1" noChangeArrowheads="1"/>
          </p:cNvSpPr>
          <p:nvPr>
            <p:ph type="body" idx="1"/>
          </p:nvPr>
        </p:nvSpPr>
        <p:spPr>
          <a:xfrm>
            <a:off x="1703389" y="1501776"/>
            <a:ext cx="8785225" cy="4670425"/>
          </a:xfrm>
        </p:spPr>
        <p:txBody>
          <a:bodyPr/>
          <a:lstStyle/>
          <a:p>
            <a:pPr marL="571500" indent="-571500" eaLnBrk="1" hangingPunct="1"/>
            <a:r>
              <a:rPr lang="zh-CN" altLang="en-US" u="sng" dirty="0">
                <a:latin typeface="黑体" panose="02010609060101010101" pitchFamily="49" charset="-122"/>
              </a:rPr>
              <a:t>利用</a:t>
            </a:r>
            <a:r>
              <a:rPr lang="en-US" altLang="zh-CN" u="sng" dirty="0" err="1">
                <a:latin typeface="黑体" panose="02010609060101010101" pitchFamily="49" charset="-122"/>
              </a:rPr>
              <a:t>Ferrers</a:t>
            </a:r>
            <a:r>
              <a:rPr lang="zh-CN" altLang="en-US" u="sng" dirty="0">
                <a:latin typeface="黑体" panose="02010609060101010101" pitchFamily="49" charset="-122"/>
              </a:rPr>
              <a:t>图象可得到关于整数拆分的一些</a:t>
            </a:r>
            <a:r>
              <a:rPr lang="zh-CN" altLang="en-US" u="sng" dirty="0" smtClean="0">
                <a:latin typeface="黑体" panose="02010609060101010101" pitchFamily="49" charset="-122"/>
              </a:rPr>
              <a:t>性质。</a:t>
            </a:r>
            <a:endParaRPr lang="en-US" altLang="zh-CN" u="sng" dirty="0" smtClean="0">
              <a:latin typeface="黑体" panose="02010609060101010101" pitchFamily="49" charset="-122"/>
            </a:endParaRPr>
          </a:p>
          <a:p>
            <a:pPr marL="571500" indent="-571500" eaLnBrk="1" hangingPunct="1"/>
            <a:endParaRPr lang="en-US" altLang="zh-CN" dirty="0">
              <a:latin typeface="黑体" panose="02010609060101010101" pitchFamily="49" charset="-122"/>
            </a:endParaRPr>
          </a:p>
          <a:p>
            <a:pPr marL="0" indent="0" eaLnBrk="1" hangingPunct="1">
              <a:buNone/>
            </a:pPr>
            <a:endParaRPr lang="zh-CN" altLang="en-US" dirty="0">
              <a:latin typeface="黑体" panose="02010609060101010101" pitchFamily="49" charset="-122"/>
            </a:endParaRPr>
          </a:p>
          <a:p>
            <a:pPr marL="571500" indent="-571500" eaLnBrk="1" hangingPunct="1">
              <a:buNone/>
            </a:pPr>
            <a:r>
              <a:rPr lang="zh-CN" altLang="en-US" dirty="0">
                <a:latin typeface="黑体" panose="02010609060101010101" pitchFamily="49" charset="-122"/>
              </a:rPr>
              <a:t>   </a:t>
            </a:r>
            <a:r>
              <a:rPr lang="en-US" altLang="zh-CN" dirty="0">
                <a:latin typeface="黑体" panose="02010609060101010101" pitchFamily="49" charset="-122"/>
              </a:rPr>
              <a:t>(1) </a:t>
            </a:r>
            <a:r>
              <a:rPr lang="zh-CN" altLang="en-US" dirty="0">
                <a:latin typeface="黑体" panose="02010609060101010101" pitchFamily="49" charset="-122"/>
              </a:rPr>
              <a:t>整数</a:t>
            </a:r>
            <a:r>
              <a:rPr lang="en-US" altLang="zh-CN" dirty="0">
                <a:latin typeface="黑体" panose="02010609060101010101" pitchFamily="49" charset="-122"/>
              </a:rPr>
              <a:t>n</a:t>
            </a:r>
            <a:r>
              <a:rPr lang="zh-CN" altLang="en-US" dirty="0">
                <a:latin typeface="黑体" panose="02010609060101010101" pitchFamily="49" charset="-122"/>
              </a:rPr>
              <a:t>拆分成最大数为</a:t>
            </a:r>
            <a:r>
              <a:rPr lang="en-US" altLang="zh-CN" dirty="0">
                <a:latin typeface="黑体" panose="02010609060101010101" pitchFamily="49" charset="-122"/>
              </a:rPr>
              <a:t>k</a:t>
            </a:r>
            <a:r>
              <a:rPr lang="zh-CN" altLang="en-US" dirty="0">
                <a:latin typeface="黑体" panose="02010609060101010101" pitchFamily="49" charset="-122"/>
              </a:rPr>
              <a:t>的拆分数和数</a:t>
            </a:r>
            <a:r>
              <a:rPr lang="en-US" altLang="zh-CN" dirty="0">
                <a:latin typeface="黑体" panose="02010609060101010101" pitchFamily="49" charset="-122"/>
              </a:rPr>
              <a:t>n</a:t>
            </a:r>
            <a:r>
              <a:rPr lang="zh-CN" altLang="en-US" dirty="0">
                <a:latin typeface="黑体" panose="02010609060101010101" pitchFamily="49" charset="-122"/>
              </a:rPr>
              <a:t>拆分成</a:t>
            </a:r>
            <a:r>
              <a:rPr lang="en-US" altLang="zh-CN" dirty="0">
                <a:latin typeface="黑体" panose="02010609060101010101" pitchFamily="49" charset="-122"/>
              </a:rPr>
              <a:t>k</a:t>
            </a:r>
            <a:r>
              <a:rPr lang="zh-CN" altLang="en-US" dirty="0">
                <a:latin typeface="黑体" panose="02010609060101010101" pitchFamily="49" charset="-122"/>
              </a:rPr>
              <a:t>个数的和的拆分数相等。   </a:t>
            </a:r>
          </a:p>
          <a:p>
            <a:pPr marL="571500" indent="-571500" algn="just" eaLnBrk="1" hangingPunct="1">
              <a:buSzTx/>
              <a:buNone/>
            </a:pPr>
            <a:r>
              <a:rPr lang="zh-CN" altLang="en-US" dirty="0">
                <a:latin typeface="黑体" panose="02010609060101010101" pitchFamily="49" charset="-122"/>
              </a:rPr>
              <a:t>   </a:t>
            </a:r>
          </a:p>
          <a:p>
            <a:pPr marL="571500" indent="-571500" algn="just" eaLnBrk="1" hangingPunct="1">
              <a:buSzTx/>
              <a:buNone/>
            </a:pPr>
            <a:r>
              <a:rPr lang="zh-CN" altLang="en-US" dirty="0">
                <a:latin typeface="黑体" panose="02010609060101010101" pitchFamily="49" charset="-122"/>
              </a:rPr>
              <a:t>   </a:t>
            </a:r>
            <a:r>
              <a:rPr lang="en-US" altLang="zh-CN" dirty="0">
                <a:latin typeface="黑体" panose="02010609060101010101" pitchFamily="49" charset="-122"/>
              </a:rPr>
              <a:t>(2) </a:t>
            </a:r>
            <a:r>
              <a:rPr lang="zh-CN" altLang="en-US" dirty="0">
                <a:latin typeface="黑体" panose="02010609060101010101" pitchFamily="49" charset="-122"/>
              </a:rPr>
              <a:t>整数</a:t>
            </a:r>
            <a:r>
              <a:rPr lang="en-US" altLang="zh-CN" dirty="0">
                <a:latin typeface="黑体" panose="02010609060101010101" pitchFamily="49" charset="-122"/>
              </a:rPr>
              <a:t>n</a:t>
            </a:r>
            <a:r>
              <a:rPr lang="zh-CN" altLang="en-US" dirty="0">
                <a:latin typeface="黑体" panose="02010609060101010101" pitchFamily="49" charset="-122"/>
              </a:rPr>
              <a:t>拆分成最多不超过</a:t>
            </a:r>
            <a:r>
              <a:rPr lang="en-US" altLang="zh-CN" dirty="0">
                <a:latin typeface="黑体" panose="02010609060101010101" pitchFamily="49" charset="-122"/>
              </a:rPr>
              <a:t>k</a:t>
            </a:r>
            <a:r>
              <a:rPr lang="zh-CN" altLang="en-US" dirty="0">
                <a:latin typeface="黑体" panose="02010609060101010101" pitchFamily="49" charset="-122"/>
              </a:rPr>
              <a:t>个数的和的拆分数和</a:t>
            </a:r>
            <a:r>
              <a:rPr lang="en-US" altLang="zh-CN" dirty="0">
                <a:latin typeface="黑体" panose="02010609060101010101" pitchFamily="49" charset="-122"/>
              </a:rPr>
              <a:t>n</a:t>
            </a:r>
            <a:r>
              <a:rPr lang="zh-CN" altLang="en-US" dirty="0">
                <a:latin typeface="黑体" panose="02010609060101010101" pitchFamily="49" charset="-122"/>
              </a:rPr>
              <a:t>拆分成最大数不超过</a:t>
            </a:r>
            <a:r>
              <a:rPr lang="en-US" altLang="zh-CN" dirty="0">
                <a:latin typeface="黑体" panose="02010609060101010101" pitchFamily="49" charset="-122"/>
              </a:rPr>
              <a:t>k</a:t>
            </a:r>
            <a:r>
              <a:rPr lang="zh-CN" altLang="en-US" dirty="0">
                <a:latin typeface="黑体" panose="02010609060101010101" pitchFamily="49" charset="-122"/>
              </a:rPr>
              <a:t>的拆分数相等。</a:t>
            </a:r>
            <a:r>
              <a:rPr lang="zh-CN" altLang="en-US" dirty="0"/>
              <a:t> </a:t>
            </a:r>
          </a:p>
        </p:txBody>
      </p:sp>
      <p:sp>
        <p:nvSpPr>
          <p:cNvPr id="48133" name="Rectangle 3"/>
          <p:cNvSpPr>
            <a:spLocks noGrp="1" noChangeArrowheads="1"/>
          </p:cNvSpPr>
          <p:nvPr>
            <p:ph type="title"/>
          </p:nvPr>
        </p:nvSpPr>
        <p:spPr>
          <a:xfrm>
            <a:off x="2819401" y="152400"/>
            <a:ext cx="6386513" cy="882650"/>
          </a:xfrm>
          <a:noFill/>
        </p:spPr>
        <p:txBody>
          <a:bodyPr/>
          <a:lstStyle/>
          <a:p>
            <a:pPr eaLnBrk="1" hangingPunct="1"/>
            <a:r>
              <a:rPr lang="en-US" altLang="zh-CN"/>
              <a:t>2.4 Ferrers</a:t>
            </a:r>
            <a:r>
              <a:rPr lang="zh-CN" altLang="en-US"/>
              <a:t>图象</a:t>
            </a:r>
          </a:p>
        </p:txBody>
      </p:sp>
      <p:sp>
        <p:nvSpPr>
          <p:cNvPr id="48134"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8135"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8136"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8137"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8138"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8139"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8140"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8141"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8142"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8143"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8144"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8145"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8146"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8147"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1249586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8371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837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EFD6CDF3-5948-4357-90FF-9CFBB60B62BA}"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49155"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B0B7A49F-3034-4145-904A-95CAA59D45BD}" type="slidenum">
              <a:rPr kumimoji="0" lang="en-US" altLang="zh-CN" sz="1400">
                <a:solidFill>
                  <a:srgbClr val="000000"/>
                </a:solidFill>
                <a:ea typeface="宋体" panose="02010600030101010101" pitchFamily="2" charset="-122"/>
              </a:rPr>
              <a:pPr fontAlgn="base">
                <a:spcBef>
                  <a:spcPct val="0"/>
                </a:spcBef>
                <a:spcAft>
                  <a:spcPct val="0"/>
                </a:spcAft>
              </a:pPr>
              <a:t>49</a:t>
            </a:fld>
            <a:endParaRPr kumimoji="0" lang="en-US" altLang="zh-CN" sz="1400">
              <a:solidFill>
                <a:srgbClr val="000000"/>
              </a:solidFill>
              <a:ea typeface="宋体" panose="02010600030101010101" pitchFamily="2" charset="-122"/>
            </a:endParaRPr>
          </a:p>
        </p:txBody>
      </p:sp>
      <p:sp>
        <p:nvSpPr>
          <p:cNvPr id="10484738"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a:latin typeface="黑体" panose="02010609060101010101" pitchFamily="49" charset="-122"/>
              </a:rPr>
              <a:t>由</a:t>
            </a:r>
            <a:r>
              <a:rPr lang="en-US" altLang="zh-CN">
                <a:latin typeface="黑体" panose="02010609060101010101" pitchFamily="49" charset="-122"/>
              </a:rPr>
              <a:t>(2)</a:t>
            </a:r>
            <a:r>
              <a:rPr lang="zh-CN" altLang="en-US">
                <a:latin typeface="黑体" panose="02010609060101010101" pitchFamily="49" charset="-122"/>
              </a:rPr>
              <a:t>知，拆分成最多不超过</a:t>
            </a:r>
            <a:r>
              <a:rPr lang="en-US" altLang="zh-CN">
                <a:latin typeface="黑体" panose="02010609060101010101" pitchFamily="49" charset="-122"/>
              </a:rPr>
              <a:t>m</a:t>
            </a:r>
            <a:r>
              <a:rPr lang="zh-CN" altLang="en-US">
                <a:latin typeface="黑体" panose="02010609060101010101" pitchFamily="49" charset="-122"/>
              </a:rPr>
              <a:t>个数的和的拆分数的母函数为</a:t>
            </a:r>
          </a:p>
          <a:p>
            <a:pPr marL="571500" indent="-571500" algn="just" eaLnBrk="1" hangingPunct="1">
              <a:buSzTx/>
              <a:buFont typeface="Wingdings" panose="05000000000000000000" pitchFamily="2" charset="2"/>
              <a:buChar char="§"/>
            </a:pPr>
            <a:endParaRPr lang="zh-CN" altLang="en-US">
              <a:latin typeface="黑体" panose="02010609060101010101" pitchFamily="49" charset="-122"/>
            </a:endParaRPr>
          </a:p>
          <a:p>
            <a:pPr marL="571500" indent="-571500" algn="just" eaLnBrk="1" hangingPunct="1">
              <a:buSzTx/>
              <a:buFont typeface="Wingdings" panose="05000000000000000000" pitchFamily="2" charset="2"/>
              <a:buChar char="§"/>
            </a:pPr>
            <a:endParaRPr lang="zh-CN" altLang="en-US">
              <a:latin typeface="黑体" panose="02010609060101010101" pitchFamily="49" charset="-122"/>
            </a:endParaRPr>
          </a:p>
          <a:p>
            <a:pPr marL="571500" indent="-571500" algn="just" eaLnBrk="1" hangingPunct="1">
              <a:buSzTx/>
              <a:buFont typeface="Wingdings" panose="05000000000000000000" pitchFamily="2" charset="2"/>
              <a:buChar char="§"/>
            </a:pPr>
            <a:endParaRPr lang="zh-CN" altLang="en-US">
              <a:latin typeface="黑体" panose="02010609060101010101" pitchFamily="49" charset="-122"/>
            </a:endParaRPr>
          </a:p>
          <a:p>
            <a:pPr marL="571500" indent="-571500" algn="just" eaLnBrk="1" hangingPunct="1">
              <a:buSzTx/>
              <a:buFont typeface="Wingdings" panose="05000000000000000000" pitchFamily="2" charset="2"/>
              <a:buChar char="§"/>
            </a:pPr>
            <a:r>
              <a:rPr lang="zh-CN" altLang="en-US">
                <a:latin typeface="黑体" panose="02010609060101010101" pitchFamily="49" charset="-122"/>
              </a:rPr>
              <a:t>正好拆分成</a:t>
            </a:r>
            <a:r>
              <a:rPr lang="en-US" altLang="zh-CN">
                <a:latin typeface="黑体" panose="02010609060101010101" pitchFamily="49" charset="-122"/>
              </a:rPr>
              <a:t>m</a:t>
            </a:r>
            <a:r>
              <a:rPr lang="zh-CN" altLang="en-US">
                <a:latin typeface="黑体" panose="02010609060101010101" pitchFamily="49" charset="-122"/>
              </a:rPr>
              <a:t>个数的和的拆分数的母函数为</a:t>
            </a:r>
          </a:p>
          <a:p>
            <a:pPr marL="571500" indent="-571500" algn="just" eaLnBrk="1" hangingPunct="1">
              <a:buSzTx/>
              <a:buFont typeface="Wingdings" panose="05000000000000000000" pitchFamily="2" charset="2"/>
              <a:buChar char="§"/>
            </a:pPr>
            <a:endParaRPr lang="en-US" altLang="zh-CN">
              <a:latin typeface="黑体" panose="02010609060101010101" pitchFamily="49" charset="-122"/>
            </a:endParaRPr>
          </a:p>
        </p:txBody>
      </p:sp>
      <p:sp>
        <p:nvSpPr>
          <p:cNvPr id="49157" name="Rectangle 3"/>
          <p:cNvSpPr>
            <a:spLocks noGrp="1" noChangeArrowheads="1"/>
          </p:cNvSpPr>
          <p:nvPr>
            <p:ph type="title"/>
          </p:nvPr>
        </p:nvSpPr>
        <p:spPr>
          <a:xfrm>
            <a:off x="2819401" y="152400"/>
            <a:ext cx="6386513" cy="882650"/>
          </a:xfrm>
          <a:noFill/>
        </p:spPr>
        <p:txBody>
          <a:bodyPr/>
          <a:lstStyle/>
          <a:p>
            <a:pPr eaLnBrk="1" hangingPunct="1"/>
            <a:r>
              <a:rPr lang="en-US" altLang="zh-CN"/>
              <a:t>2.4 Ferrers</a:t>
            </a:r>
            <a:r>
              <a:rPr lang="zh-CN" altLang="en-US"/>
              <a:t>图象</a:t>
            </a:r>
          </a:p>
        </p:txBody>
      </p:sp>
      <p:sp>
        <p:nvSpPr>
          <p:cNvPr id="49158"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59"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60"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61"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62"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63"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64"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65"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66"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67"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68"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69"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70"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71"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72"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49173" name="Rectangle 20"/>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49174" name="Object 19"/>
              <p:cNvSpPr txBox="1"/>
              <p:nvPr/>
            </p:nvSpPr>
            <p:spPr bwMode="auto">
              <a:xfrm>
                <a:off x="3359151" y="2636838"/>
                <a:ext cx="3827463" cy="95885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𝑚</m:t>
                              </m:r>
                            </m:sup>
                          </m:sSup>
                          <m:r>
                            <a:rPr kumimoji="1" lang="zh-CN" altLang="en-US" sz="2400" i="1">
                              <a:solidFill>
                                <a:srgbClr val="000000"/>
                              </a:solidFill>
                              <a:latin typeface="Cambria Math" panose="02040503050406030204" pitchFamily="18" charset="0"/>
                            </a:rPr>
                            <m:t>)</m:t>
                          </m:r>
                        </m:den>
                      </m:f>
                    </m:oMath>
                  </m:oMathPara>
                </a14:m>
                <a:endParaRPr kumimoji="1" lang="zh-CN" altLang="en-US" sz="2400">
                  <a:solidFill>
                    <a:srgbClr val="000000"/>
                  </a:solidFill>
                  <a:latin typeface="Tahoma" panose="020B0604030504040204" pitchFamily="34" charset="0"/>
                </a:endParaRPr>
              </a:p>
            </p:txBody>
          </p:sp>
        </mc:Choice>
        <mc:Fallback>
          <p:sp>
            <p:nvSpPr>
              <p:cNvPr id="49174" name="Object 19"/>
              <p:cNvSpPr txBox="1">
                <a:spLocks noRot="1" noChangeAspect="1" noMove="1" noResize="1" noEditPoints="1" noAdjustHandles="1" noChangeArrowheads="1" noChangeShapeType="1" noTextEdit="1"/>
              </p:cNvSpPr>
              <p:nvPr/>
            </p:nvSpPr>
            <p:spPr bwMode="auto">
              <a:xfrm>
                <a:off x="3359151" y="2636838"/>
                <a:ext cx="3827463" cy="95885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4757" name="Object 21"/>
              <p:cNvSpPr txBox="1"/>
              <p:nvPr/>
            </p:nvSpPr>
            <p:spPr bwMode="auto">
              <a:xfrm>
                <a:off x="1992313" y="4652963"/>
                <a:ext cx="8158162" cy="95885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𝑚</m:t>
                              </m:r>
                            </m:sup>
                          </m:sSup>
                          <m:r>
                            <a:rPr kumimoji="1" lang="zh-CN" altLang="en-US" sz="2400" i="1">
                              <a:solidFill>
                                <a:srgbClr val="000000"/>
                              </a:solidFill>
                              <a:latin typeface="Cambria Math" panose="02040503050406030204" pitchFamily="18" charset="0"/>
                            </a:rPr>
                            <m:t>)</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𝑚</m:t>
                              </m:r>
                              <m:r>
                                <a:rPr kumimoji="1" lang="zh-CN" altLang="en-US" sz="2400" i="1">
                                  <a:solidFill>
                                    <a:srgbClr val="000000"/>
                                  </a:solidFill>
                                  <a:latin typeface="Cambria Math" panose="02040503050406030204" pitchFamily="18" charset="0"/>
                                </a:rPr>
                                <m:t>−1</m:t>
                              </m:r>
                            </m:sup>
                          </m:sSup>
                          <m:r>
                            <a:rPr kumimoji="1" lang="zh-CN" altLang="en-US" sz="2400" i="1">
                              <a:solidFill>
                                <a:srgbClr val="000000"/>
                              </a:solidFill>
                              <a:latin typeface="Cambria Math" panose="02040503050406030204" pitchFamily="18" charset="0"/>
                            </a:rPr>
                            <m:t>)</m:t>
                          </m:r>
                        </m:den>
                      </m:f>
                    </m:oMath>
                  </m:oMathPara>
                </a14:m>
                <a:endParaRPr kumimoji="1" lang="zh-CN" altLang="en-US" sz="2400">
                  <a:solidFill>
                    <a:srgbClr val="000000"/>
                  </a:solidFill>
                  <a:latin typeface="Tahoma" panose="020B0604030504040204" pitchFamily="34" charset="0"/>
                </a:endParaRPr>
              </a:p>
            </p:txBody>
          </p:sp>
        </mc:Choice>
        <mc:Fallback>
          <p:sp>
            <p:nvSpPr>
              <p:cNvPr id="10484757" name="Object 21"/>
              <p:cNvSpPr txBox="1">
                <a:spLocks noRot="1" noChangeAspect="1" noMove="1" noResize="1" noEditPoints="1" noAdjustHandles="1" noChangeArrowheads="1" noChangeShapeType="1" noTextEdit="1"/>
              </p:cNvSpPr>
              <p:nvPr/>
            </p:nvSpPr>
            <p:spPr bwMode="auto">
              <a:xfrm>
                <a:off x="1992313" y="4652963"/>
                <a:ext cx="8158162" cy="958850"/>
              </a:xfrm>
              <a:prstGeom prst="rect">
                <a:avLst/>
              </a:prstGeom>
              <a:blipFill>
                <a:blip r:embed="rId3"/>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044092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847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D23C040A-A024-4100-B65F-AD18CF40AC47}"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10243"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F5948C34-0E8D-43C0-B5BA-AD7A45E3B5FC}" type="slidenum">
              <a:rPr kumimoji="0" lang="en-US" altLang="zh-CN" sz="1400">
                <a:solidFill>
                  <a:srgbClr val="000000"/>
                </a:solidFill>
                <a:ea typeface="宋体" panose="02010600030101010101" pitchFamily="2" charset="-122"/>
              </a:rPr>
              <a:pPr fontAlgn="base">
                <a:spcBef>
                  <a:spcPct val="0"/>
                </a:spcBef>
                <a:spcAft>
                  <a:spcPct val="0"/>
                </a:spcAft>
              </a:pPr>
              <a:t>5</a:t>
            </a:fld>
            <a:endParaRPr kumimoji="0" lang="en-US" altLang="zh-CN" sz="1400">
              <a:solidFill>
                <a:srgbClr val="000000"/>
              </a:solidFill>
              <a:ea typeface="宋体" panose="02010600030101010101" pitchFamily="2" charset="-122"/>
            </a:endParaRPr>
          </a:p>
        </p:txBody>
      </p:sp>
      <p:sp>
        <p:nvSpPr>
          <p:cNvPr id="10441730"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a:t>若我们已知某个序列的母函数，通常可通过对母函数的操作得到该序列的一些重要性质。</a:t>
            </a:r>
          </a:p>
          <a:p>
            <a:pPr marL="571500" indent="-571500" algn="just" eaLnBrk="1" hangingPunct="1">
              <a:buSzTx/>
              <a:buFont typeface="Wingdings" panose="05000000000000000000" pitchFamily="2" charset="2"/>
              <a:buChar char="§"/>
            </a:pPr>
            <a:r>
              <a:rPr lang="zh-CN" altLang="en-US">
                <a:latin typeface="黑体" panose="02010609060101010101" pitchFamily="49" charset="-122"/>
              </a:rPr>
              <a:t>例 </a:t>
            </a:r>
            <a:r>
              <a:rPr lang="zh-CN" altLang="en-US"/>
              <a:t>对等式 </a:t>
            </a:r>
          </a:p>
          <a:p>
            <a:pPr marL="571500" indent="-571500" algn="just" eaLnBrk="1" hangingPunct="1">
              <a:buSzTx/>
              <a:buFont typeface="Wingdings" panose="05000000000000000000" pitchFamily="2" charset="2"/>
              <a:buChar char="§"/>
            </a:pPr>
            <a:endParaRPr lang="zh-CN" altLang="en-US"/>
          </a:p>
          <a:p>
            <a:pPr marL="571500" indent="-571500" algn="just" eaLnBrk="1" hangingPunct="1">
              <a:buSzTx/>
              <a:buNone/>
            </a:pPr>
            <a:r>
              <a:rPr lang="zh-CN" altLang="en-US"/>
              <a:t>     两边求导得</a:t>
            </a:r>
          </a:p>
          <a:p>
            <a:pPr marL="571500" indent="-571500" algn="just" eaLnBrk="1" hangingPunct="1">
              <a:buSzTx/>
              <a:buNone/>
            </a:pPr>
            <a:endParaRPr lang="zh-CN" altLang="en-US"/>
          </a:p>
          <a:p>
            <a:pPr marL="571500" indent="-571500" algn="just" eaLnBrk="1" hangingPunct="1">
              <a:buSzTx/>
              <a:buNone/>
            </a:pPr>
            <a:r>
              <a:rPr lang="zh-CN" altLang="en-US"/>
              <a:t>     再令</a:t>
            </a:r>
            <a:r>
              <a:rPr lang="en-US" altLang="zh-CN">
                <a:latin typeface="Times New Roman" panose="02020603050405020304" pitchFamily="18" charset="0"/>
              </a:rPr>
              <a:t>x=1</a:t>
            </a:r>
            <a:r>
              <a:rPr lang="zh-CN" altLang="en-US"/>
              <a:t>便得</a:t>
            </a:r>
            <a:endParaRPr lang="zh-CN" altLang="en-US">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a:latin typeface="黑体" panose="02010609060101010101" pitchFamily="49" charset="-122"/>
            </a:endParaRPr>
          </a:p>
        </p:txBody>
      </p:sp>
      <p:sp>
        <p:nvSpPr>
          <p:cNvPr id="10245" name="Rectangle 3"/>
          <p:cNvSpPr>
            <a:spLocks noGrp="1" noChangeArrowheads="1"/>
          </p:cNvSpPr>
          <p:nvPr>
            <p:ph type="title"/>
          </p:nvPr>
        </p:nvSpPr>
        <p:spPr>
          <a:xfrm>
            <a:off x="2819401" y="152400"/>
            <a:ext cx="6386513" cy="882650"/>
          </a:xfrm>
          <a:noFill/>
        </p:spPr>
        <p:txBody>
          <a:bodyPr/>
          <a:lstStyle/>
          <a:p>
            <a:pPr eaLnBrk="1" hangingPunct="1"/>
            <a:r>
              <a:rPr lang="en-US" altLang="zh-CN"/>
              <a:t>2.1 </a:t>
            </a:r>
            <a:r>
              <a:rPr lang="zh-CN" altLang="en-US"/>
              <a:t>母函数的引入</a:t>
            </a:r>
          </a:p>
        </p:txBody>
      </p:sp>
      <p:sp>
        <p:nvSpPr>
          <p:cNvPr id="10246"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47"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48"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49"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50"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51"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52"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53"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54"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55"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56"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57"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58"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59"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60"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0261" name="Rectangle 2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41747" name="Object 19"/>
              <p:cNvSpPr txBox="1"/>
              <p:nvPr/>
            </p:nvSpPr>
            <p:spPr bwMode="auto">
              <a:xfrm>
                <a:off x="2711451" y="2997200"/>
                <a:ext cx="6765925" cy="4572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,0)+</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sup>
                      </m:sSup>
                    </m:oMath>
                  </m:oMathPara>
                </a14:m>
                <a:endParaRPr kumimoji="1" lang="zh-CN" altLang="en-US" sz="2400">
                  <a:solidFill>
                    <a:srgbClr val="000000"/>
                  </a:solidFill>
                  <a:latin typeface="Tahoma" panose="020B0604030504040204" pitchFamily="34" charset="0"/>
                </a:endParaRPr>
              </a:p>
            </p:txBody>
          </p:sp>
        </mc:Choice>
        <mc:Fallback>
          <p:sp>
            <p:nvSpPr>
              <p:cNvPr id="10441747" name="Object 19"/>
              <p:cNvSpPr txBox="1">
                <a:spLocks noRot="1" noChangeAspect="1" noMove="1" noResize="1" noEditPoints="1" noAdjustHandles="1" noChangeArrowheads="1" noChangeShapeType="1" noTextEdit="1"/>
              </p:cNvSpPr>
              <p:nvPr/>
            </p:nvSpPr>
            <p:spPr bwMode="auto">
              <a:xfrm>
                <a:off x="2711451" y="2997200"/>
                <a:ext cx="6765925" cy="457200"/>
              </a:xfrm>
              <a:prstGeom prst="rect">
                <a:avLst/>
              </a:prstGeom>
              <a:blipFill>
                <a:blip r:embed="rId2"/>
                <a:stretch>
                  <a:fillRect l="-270" b="-21333"/>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41749" name="Object 21"/>
              <p:cNvSpPr txBox="1"/>
              <p:nvPr/>
            </p:nvSpPr>
            <p:spPr bwMode="auto">
              <a:xfrm>
                <a:off x="2351088" y="4032250"/>
                <a:ext cx="7446962" cy="4572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,1)+2</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p>
                      </m:sSup>
                    </m:oMath>
                  </m:oMathPara>
                </a14:m>
                <a:endParaRPr kumimoji="1" lang="zh-CN" altLang="en-US" sz="2400">
                  <a:solidFill>
                    <a:srgbClr val="000000"/>
                  </a:solidFill>
                  <a:latin typeface="Tahoma" panose="020B0604030504040204" pitchFamily="34" charset="0"/>
                </a:endParaRPr>
              </a:p>
            </p:txBody>
          </p:sp>
        </mc:Choice>
        <mc:Fallback>
          <p:sp>
            <p:nvSpPr>
              <p:cNvPr id="10441749" name="Object 21"/>
              <p:cNvSpPr txBox="1">
                <a:spLocks noRot="1" noChangeAspect="1" noMove="1" noResize="1" noEditPoints="1" noAdjustHandles="1" noChangeArrowheads="1" noChangeShapeType="1" noTextEdit="1"/>
              </p:cNvSpPr>
              <p:nvPr/>
            </p:nvSpPr>
            <p:spPr bwMode="auto">
              <a:xfrm>
                <a:off x="2351088" y="4032250"/>
                <a:ext cx="7446962" cy="457200"/>
              </a:xfrm>
              <a:prstGeom prst="rect">
                <a:avLst/>
              </a:prstGeom>
              <a:blipFill>
                <a:blip r:embed="rId3"/>
                <a:stretch>
                  <a:fillRect l="-246" b="-21333"/>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41751" name="Object 23"/>
              <p:cNvSpPr txBox="1"/>
              <p:nvPr/>
            </p:nvSpPr>
            <p:spPr bwMode="auto">
              <a:xfrm>
                <a:off x="2640013" y="5157788"/>
                <a:ext cx="6113462" cy="4572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,1)+2</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𝑛𝐶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2</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p>
                      </m:sSup>
                    </m:oMath>
                  </m:oMathPara>
                </a14:m>
                <a:endParaRPr kumimoji="1" lang="zh-CN" altLang="en-US" sz="2400">
                  <a:solidFill>
                    <a:srgbClr val="000000"/>
                  </a:solidFill>
                  <a:latin typeface="Tahoma" panose="020B0604030504040204" pitchFamily="34" charset="0"/>
                </a:endParaRPr>
              </a:p>
            </p:txBody>
          </p:sp>
        </mc:Choice>
        <mc:Fallback>
          <p:sp>
            <p:nvSpPr>
              <p:cNvPr id="10441751" name="Object 23"/>
              <p:cNvSpPr txBox="1">
                <a:spLocks noRot="1" noChangeAspect="1" noMove="1" noResize="1" noEditPoints="1" noAdjustHandles="1" noChangeArrowheads="1" noChangeShapeType="1" noTextEdit="1"/>
              </p:cNvSpPr>
              <p:nvPr/>
            </p:nvSpPr>
            <p:spPr bwMode="auto">
              <a:xfrm>
                <a:off x="2640013" y="5157788"/>
                <a:ext cx="6113462" cy="457200"/>
              </a:xfrm>
              <a:prstGeom prst="rect">
                <a:avLst/>
              </a:prstGeom>
              <a:blipFill>
                <a:blip r:embed="rId4"/>
                <a:stretch>
                  <a:fillRect l="-199" b="-21333"/>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080381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173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173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4417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72FCE1E3-30D3-4205-990D-866DE68B1AC7}"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5017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82D6E82C-4BA3-4FDC-9303-931C11F515E8}" type="slidenum">
              <a:rPr kumimoji="0" lang="en-US" altLang="zh-CN" sz="1400">
                <a:solidFill>
                  <a:srgbClr val="000000"/>
                </a:solidFill>
                <a:ea typeface="宋体" panose="02010600030101010101" pitchFamily="2" charset="-122"/>
              </a:rPr>
              <a:pPr fontAlgn="base">
                <a:spcBef>
                  <a:spcPct val="0"/>
                </a:spcBef>
                <a:spcAft>
                  <a:spcPct val="0"/>
                </a:spcAft>
              </a:pPr>
              <a:t>50</a:t>
            </a:fld>
            <a:endParaRPr kumimoji="0" lang="en-US" altLang="zh-CN" sz="1400">
              <a:solidFill>
                <a:srgbClr val="000000"/>
              </a:solidFill>
              <a:ea typeface="宋体" panose="02010600030101010101" pitchFamily="2" charset="-122"/>
            </a:endParaRPr>
          </a:p>
        </p:txBody>
      </p:sp>
      <p:sp>
        <p:nvSpPr>
          <p:cNvPr id="10485762" name="Rectangle 2"/>
          <p:cNvSpPr>
            <a:spLocks noGrp="1" noChangeArrowheads="1"/>
          </p:cNvSpPr>
          <p:nvPr>
            <p:ph type="body" idx="1"/>
          </p:nvPr>
        </p:nvSpPr>
        <p:spPr>
          <a:xfrm>
            <a:off x="1524000" y="1484314"/>
            <a:ext cx="8820150" cy="4670425"/>
          </a:xfrm>
        </p:spPr>
        <p:txBody>
          <a:bodyPr/>
          <a:lstStyle/>
          <a:p>
            <a:pPr marL="571500" indent="-571500" algn="just" eaLnBrk="1" hangingPunct="1">
              <a:buSzTx/>
              <a:buFont typeface="Wingdings" panose="05000000000000000000" pitchFamily="2" charset="2"/>
              <a:buChar char="§"/>
            </a:pPr>
            <a:r>
              <a:rPr lang="en-US" altLang="zh-CN" dirty="0">
                <a:latin typeface="黑体" panose="02010609060101010101" pitchFamily="49" charset="-122"/>
              </a:rPr>
              <a:t>(3) </a:t>
            </a:r>
            <a:r>
              <a:rPr lang="zh-CN" altLang="en-US" dirty="0">
                <a:latin typeface="黑体" panose="02010609060101010101" pitchFamily="49" charset="-122"/>
              </a:rPr>
              <a:t>整数</a:t>
            </a:r>
            <a:r>
              <a:rPr lang="en-US" altLang="zh-CN" dirty="0">
                <a:latin typeface="黑体" panose="02010609060101010101" pitchFamily="49" charset="-122"/>
              </a:rPr>
              <a:t>n</a:t>
            </a:r>
            <a:r>
              <a:rPr lang="zh-CN" altLang="en-US" dirty="0">
                <a:latin typeface="黑体" panose="02010609060101010101" pitchFamily="49" charset="-122"/>
              </a:rPr>
              <a:t>拆分成互不相同的若干奇数的和的拆分数，和</a:t>
            </a:r>
            <a:r>
              <a:rPr lang="en-US" altLang="zh-CN" dirty="0">
                <a:latin typeface="黑体" panose="02010609060101010101" pitchFamily="49" charset="-122"/>
              </a:rPr>
              <a:t>n</a:t>
            </a:r>
            <a:r>
              <a:rPr lang="zh-CN" altLang="en-US" dirty="0">
                <a:latin typeface="黑体" panose="02010609060101010101" pitchFamily="49" charset="-122"/>
              </a:rPr>
              <a:t>拆分成有自共轭的</a:t>
            </a:r>
            <a:r>
              <a:rPr lang="en-US" altLang="zh-CN" dirty="0">
                <a:latin typeface="黑体" panose="02010609060101010101" pitchFamily="49" charset="-122"/>
              </a:rPr>
              <a:t>Ferrers</a:t>
            </a:r>
            <a:r>
              <a:rPr lang="zh-CN" altLang="en-US" dirty="0">
                <a:latin typeface="黑体" panose="02010609060101010101" pitchFamily="49" charset="-122"/>
              </a:rPr>
              <a:t>图象的拆分数相等。</a:t>
            </a:r>
          </a:p>
          <a:p>
            <a:pPr marL="571500" indent="-571500" algn="just" eaLnBrk="1" hangingPunct="1">
              <a:buSzTx/>
              <a:buNone/>
            </a:pPr>
            <a:r>
              <a:rPr lang="zh-CN" altLang="en-US" dirty="0"/>
              <a:t>     设</a:t>
            </a:r>
          </a:p>
          <a:p>
            <a:pPr marL="571500" indent="-571500" algn="just" eaLnBrk="1" hangingPunct="1">
              <a:buSzTx/>
              <a:buNone/>
            </a:pPr>
            <a:r>
              <a:rPr lang="zh-CN" altLang="en-US" dirty="0">
                <a:latin typeface="黑体" panose="02010609060101010101" pitchFamily="49" charset="-122"/>
              </a:rPr>
              <a:t>   构造一</a:t>
            </a:r>
            <a:r>
              <a:rPr lang="en-US" altLang="zh-CN" dirty="0">
                <a:latin typeface="黑体" panose="02010609060101010101" pitchFamily="49" charset="-122"/>
              </a:rPr>
              <a:t>Ferrers</a:t>
            </a:r>
            <a:r>
              <a:rPr lang="zh-CN" altLang="en-US" dirty="0">
                <a:latin typeface="黑体" panose="02010609060101010101" pitchFamily="49" charset="-122"/>
              </a:rPr>
              <a:t>图象，其第一行，第一列都是</a:t>
            </a:r>
          </a:p>
          <a:p>
            <a:pPr marL="571500" indent="-571500" algn="just" eaLnBrk="1" hangingPunct="1">
              <a:buSzTx/>
              <a:buNone/>
            </a:pPr>
            <a:r>
              <a:rPr lang="zh-CN" altLang="en-US" dirty="0">
                <a:latin typeface="黑体" panose="02010609060101010101" pitchFamily="49" charset="-122"/>
              </a:rPr>
              <a:t>   格的子</a:t>
            </a:r>
            <a:r>
              <a:rPr lang="en-US" altLang="zh-CN" dirty="0">
                <a:latin typeface="黑体" panose="02010609060101010101" pitchFamily="49" charset="-122"/>
              </a:rPr>
              <a:t>Ferrers</a:t>
            </a:r>
            <a:r>
              <a:rPr lang="zh-CN" altLang="en-US" dirty="0">
                <a:latin typeface="黑体" panose="02010609060101010101" pitchFamily="49" charset="-122"/>
              </a:rPr>
              <a:t>图象，再构造一个第一行，第一列都是      格的子</a:t>
            </a:r>
            <a:r>
              <a:rPr lang="en-US" altLang="zh-CN" dirty="0">
                <a:latin typeface="黑体" panose="02010609060101010101" pitchFamily="49" charset="-122"/>
              </a:rPr>
              <a:t>Ferrers</a:t>
            </a:r>
            <a:r>
              <a:rPr lang="zh-CN" altLang="en-US" dirty="0">
                <a:latin typeface="黑体" panose="02010609060101010101" pitchFamily="49" charset="-122"/>
              </a:rPr>
              <a:t>图象，</a:t>
            </a:r>
            <a:r>
              <a:rPr lang="en-US" altLang="zh-CN" dirty="0">
                <a:latin typeface="Times New Roman" panose="02020603050405020304" pitchFamily="18" charset="0"/>
              </a:rPr>
              <a:t>…</a:t>
            </a:r>
            <a:r>
              <a:rPr lang="zh-CN" altLang="en-US" dirty="0">
                <a:latin typeface="黑体" panose="02010609060101010101" pitchFamily="49" charset="-122"/>
              </a:rPr>
              <a:t>，最后构造一个</a:t>
            </a:r>
            <a:endParaRPr lang="en-US" altLang="zh-CN" dirty="0">
              <a:latin typeface="黑体" panose="02010609060101010101" pitchFamily="49" charset="-122"/>
            </a:endParaRPr>
          </a:p>
          <a:p>
            <a:pPr marL="571500" indent="-571500" algn="just" eaLnBrk="1" hangingPunct="1">
              <a:buSzTx/>
              <a:buNone/>
            </a:pPr>
            <a:r>
              <a:rPr lang="zh-CN" altLang="en-US" dirty="0">
                <a:latin typeface="黑体" panose="02010609060101010101" pitchFamily="49" charset="-122"/>
              </a:rPr>
              <a:t>   第一行，第一列都是都是      格子</a:t>
            </a:r>
            <a:r>
              <a:rPr lang="en-US" altLang="zh-CN" dirty="0">
                <a:latin typeface="黑体" panose="02010609060101010101" pitchFamily="49" charset="-122"/>
              </a:rPr>
              <a:t>Ferrers</a:t>
            </a:r>
            <a:r>
              <a:rPr lang="zh-CN" altLang="en-US" dirty="0">
                <a:latin typeface="黑体" panose="02010609060101010101" pitchFamily="49" charset="-122"/>
              </a:rPr>
              <a:t>图象，</a:t>
            </a:r>
            <a:endParaRPr lang="en-US" altLang="zh-CN" dirty="0">
              <a:latin typeface="黑体" panose="02010609060101010101" pitchFamily="49" charset="-122"/>
            </a:endParaRPr>
          </a:p>
          <a:p>
            <a:pPr marL="571500" indent="-571500" algn="just" eaLnBrk="1" hangingPunct="1">
              <a:buSzTx/>
              <a:buNone/>
            </a:pPr>
            <a:r>
              <a:rPr lang="en-US" altLang="zh-CN" dirty="0">
                <a:latin typeface="黑体" panose="02010609060101010101" pitchFamily="49" charset="-122"/>
              </a:rPr>
              <a:t>   </a:t>
            </a:r>
            <a:r>
              <a:rPr lang="zh-CN" altLang="en-US" dirty="0">
                <a:latin typeface="黑体" panose="02010609060101010101" pitchFamily="49" charset="-122"/>
              </a:rPr>
              <a:t>然后将以上所有子子</a:t>
            </a:r>
            <a:r>
              <a:rPr lang="en-US" altLang="zh-CN" dirty="0">
                <a:latin typeface="黑体" panose="02010609060101010101" pitchFamily="49" charset="-122"/>
              </a:rPr>
              <a:t>Ferrers</a:t>
            </a:r>
            <a:r>
              <a:rPr lang="zh-CN" altLang="en-US" dirty="0">
                <a:latin typeface="黑体" panose="02010609060101010101" pitchFamily="49" charset="-122"/>
              </a:rPr>
              <a:t>图象按对角线排列，则</a:t>
            </a:r>
            <a:endParaRPr lang="en-US" altLang="zh-CN" dirty="0">
              <a:latin typeface="黑体" panose="02010609060101010101" pitchFamily="49" charset="-122"/>
            </a:endParaRPr>
          </a:p>
          <a:p>
            <a:pPr marL="571500" indent="-571500" algn="just" eaLnBrk="1" hangingPunct="1">
              <a:buSzTx/>
              <a:buNone/>
            </a:pPr>
            <a:r>
              <a:rPr lang="en-US" altLang="zh-CN" dirty="0">
                <a:latin typeface="黑体" panose="02010609060101010101" pitchFamily="49" charset="-122"/>
              </a:rPr>
              <a:t>   </a:t>
            </a:r>
            <a:r>
              <a:rPr lang="zh-CN" altLang="en-US" dirty="0">
                <a:latin typeface="黑体" panose="02010609060101010101" pitchFamily="49" charset="-122"/>
              </a:rPr>
              <a:t>这样所得的</a:t>
            </a:r>
            <a:r>
              <a:rPr lang="en-US" altLang="zh-CN" dirty="0">
                <a:latin typeface="黑体" panose="02010609060101010101" pitchFamily="49" charset="-122"/>
              </a:rPr>
              <a:t>Ferrers</a:t>
            </a:r>
            <a:r>
              <a:rPr lang="zh-CN" altLang="en-US" dirty="0">
                <a:latin typeface="黑体" panose="02010609060101010101" pitchFamily="49" charset="-122"/>
              </a:rPr>
              <a:t>图象是自共轭的。反之亦然。</a:t>
            </a:r>
            <a:r>
              <a:rPr lang="zh-CN" altLang="en-US" dirty="0"/>
              <a:t> </a:t>
            </a:r>
          </a:p>
        </p:txBody>
      </p:sp>
      <p:sp>
        <p:nvSpPr>
          <p:cNvPr id="50181" name="Rectangle 3"/>
          <p:cNvSpPr>
            <a:spLocks noGrp="1" noChangeArrowheads="1"/>
          </p:cNvSpPr>
          <p:nvPr>
            <p:ph type="title"/>
          </p:nvPr>
        </p:nvSpPr>
        <p:spPr>
          <a:xfrm>
            <a:off x="2819401" y="152400"/>
            <a:ext cx="6386513" cy="882650"/>
          </a:xfrm>
          <a:noFill/>
        </p:spPr>
        <p:txBody>
          <a:bodyPr/>
          <a:lstStyle/>
          <a:p>
            <a:pPr eaLnBrk="1" hangingPunct="1"/>
            <a:r>
              <a:rPr lang="en-US" altLang="zh-CN"/>
              <a:t>2.4 Ferrers</a:t>
            </a:r>
            <a:r>
              <a:rPr lang="zh-CN" altLang="en-US"/>
              <a:t>图象</a:t>
            </a:r>
          </a:p>
        </p:txBody>
      </p:sp>
      <p:sp>
        <p:nvSpPr>
          <p:cNvPr id="50182"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83"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84"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85"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86"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87"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88"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89"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90"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91"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92"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93"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94"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95"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96"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0197" name="Rectangle 2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85779" name="Object 19"/>
              <p:cNvSpPr txBox="1"/>
              <p:nvPr/>
            </p:nvSpPr>
            <p:spPr bwMode="auto">
              <a:xfrm>
                <a:off x="2639616" y="2443163"/>
                <a:ext cx="7056784" cy="53180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+1)+⋯+(2</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+1),</m:t>
                      </m:r>
                      <m:r>
                        <m:rPr>
                          <m:nor/>
                        </m:rPr>
                        <a:rPr kumimoji="1" lang="zh-CN" altLang="en-US" sz="2400">
                          <a:solidFill>
                            <a:srgbClr val="000000"/>
                          </a:solidFill>
                          <a:latin typeface="Cambria Math" panose="02040503050406030204" pitchFamily="18" charset="0"/>
                        </a:rPr>
                        <m:t>    </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&gt;⋯&gt;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oMath>
                  </m:oMathPara>
                </a14:m>
                <a:endParaRPr kumimoji="1" lang="zh-CN" altLang="en-US" sz="2400" dirty="0">
                  <a:solidFill>
                    <a:srgbClr val="000000"/>
                  </a:solidFill>
                  <a:latin typeface="Tahoma" panose="020B0604030504040204" pitchFamily="34" charset="0"/>
                </a:endParaRPr>
              </a:p>
            </p:txBody>
          </p:sp>
        </mc:Choice>
        <mc:Fallback>
          <p:sp>
            <p:nvSpPr>
              <p:cNvPr id="10485779" name="Object 19"/>
              <p:cNvSpPr txBox="1">
                <a:spLocks noRot="1" noChangeAspect="1" noMove="1" noResize="1" noEditPoints="1" noAdjustHandles="1" noChangeArrowheads="1" noChangeShapeType="1" noTextEdit="1"/>
              </p:cNvSpPr>
              <p:nvPr/>
            </p:nvSpPr>
            <p:spPr bwMode="auto">
              <a:xfrm>
                <a:off x="2639616" y="2443163"/>
                <a:ext cx="7056784" cy="531807"/>
              </a:xfrm>
              <a:prstGeom prst="rect">
                <a:avLst/>
              </a:prstGeom>
              <a:blipFill>
                <a:blip r:embed="rId2"/>
                <a:stretch>
                  <a:fillRect b="-4598"/>
                </a:stretch>
              </a:blipFill>
              <a:ln>
                <a:noFill/>
              </a:ln>
            </p:spPr>
            <p:txBody>
              <a:bodyPr/>
              <a:lstStyle/>
              <a:p>
                <a:r>
                  <a:rPr lang="zh-CN" altLang="en-US">
                    <a:noFill/>
                  </a:rPr>
                  <a:t> </a:t>
                </a:r>
              </a:p>
            </p:txBody>
          </p:sp>
        </mc:Fallback>
      </mc:AlternateContent>
      <p:sp>
        <p:nvSpPr>
          <p:cNvPr id="50199" name="Rectangle 22"/>
          <p:cNvSpPr>
            <a:spLocks noChangeArrowheads="1"/>
          </p:cNvSpPr>
          <p:nvPr/>
        </p:nvSpPr>
        <p:spPr bwMode="auto">
          <a:xfrm>
            <a:off x="1524001" y="309180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85781" name="Object 21"/>
              <p:cNvSpPr txBox="1"/>
              <p:nvPr/>
            </p:nvSpPr>
            <p:spPr bwMode="auto">
              <a:xfrm>
                <a:off x="9185860" y="2964671"/>
                <a:ext cx="1253541" cy="53180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+1</m:t>
                      </m:r>
                    </m:oMath>
                  </m:oMathPara>
                </a14:m>
                <a:endParaRPr kumimoji="1" lang="zh-CN" altLang="en-US" sz="2400" dirty="0">
                  <a:solidFill>
                    <a:srgbClr val="000000"/>
                  </a:solidFill>
                  <a:latin typeface="Tahoma" panose="020B0604030504040204" pitchFamily="34" charset="0"/>
                </a:endParaRPr>
              </a:p>
            </p:txBody>
          </p:sp>
        </mc:Choice>
        <mc:Fallback>
          <p:sp>
            <p:nvSpPr>
              <p:cNvPr id="10485781" name="Object 21"/>
              <p:cNvSpPr txBox="1">
                <a:spLocks noRot="1" noChangeAspect="1" noMove="1" noResize="1" noEditPoints="1" noAdjustHandles="1" noChangeArrowheads="1" noChangeShapeType="1" noTextEdit="1"/>
              </p:cNvSpPr>
              <p:nvPr/>
            </p:nvSpPr>
            <p:spPr bwMode="auto">
              <a:xfrm>
                <a:off x="9185860" y="2964671"/>
                <a:ext cx="1253541" cy="531807"/>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5783" name="Object 23"/>
              <p:cNvSpPr txBox="1"/>
              <p:nvPr/>
            </p:nvSpPr>
            <p:spPr bwMode="auto">
              <a:xfrm>
                <a:off x="2567608" y="3882582"/>
                <a:ext cx="1328452" cy="48747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+1</m:t>
                      </m:r>
                    </m:oMath>
                  </m:oMathPara>
                </a14:m>
                <a:endParaRPr kumimoji="1" lang="zh-CN" altLang="en-US" sz="2400" dirty="0">
                  <a:solidFill>
                    <a:srgbClr val="000000"/>
                  </a:solidFill>
                  <a:latin typeface="Tahoma" panose="020B0604030504040204" pitchFamily="34" charset="0"/>
                </a:endParaRPr>
              </a:p>
            </p:txBody>
          </p:sp>
        </mc:Choice>
        <mc:Fallback>
          <p:sp>
            <p:nvSpPr>
              <p:cNvPr id="10485783" name="Object 23"/>
              <p:cNvSpPr txBox="1">
                <a:spLocks noRot="1" noChangeAspect="1" noMove="1" noResize="1" noEditPoints="1" noAdjustHandles="1" noChangeArrowheads="1" noChangeShapeType="1" noTextEdit="1"/>
              </p:cNvSpPr>
              <p:nvPr/>
            </p:nvSpPr>
            <p:spPr bwMode="auto">
              <a:xfrm>
                <a:off x="2567608" y="3882582"/>
                <a:ext cx="1328452" cy="487478"/>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5784" name="Object 24"/>
              <p:cNvSpPr txBox="1"/>
              <p:nvPr/>
            </p:nvSpPr>
            <p:spPr bwMode="auto">
              <a:xfrm>
                <a:off x="6093618" y="4429011"/>
                <a:ext cx="1260152" cy="48747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+1</m:t>
                      </m:r>
                    </m:oMath>
                  </m:oMathPara>
                </a14:m>
                <a:endParaRPr kumimoji="1" lang="zh-CN" altLang="en-US" sz="2400" dirty="0">
                  <a:solidFill>
                    <a:srgbClr val="000000"/>
                  </a:solidFill>
                  <a:latin typeface="Tahoma" panose="020B0604030504040204" pitchFamily="34" charset="0"/>
                </a:endParaRPr>
              </a:p>
            </p:txBody>
          </p:sp>
        </mc:Choice>
        <mc:Fallback>
          <p:sp>
            <p:nvSpPr>
              <p:cNvPr id="10485784" name="Object 24"/>
              <p:cNvSpPr txBox="1">
                <a:spLocks noRot="1" noChangeAspect="1" noMove="1" noResize="1" noEditPoints="1" noAdjustHandles="1" noChangeArrowheads="1" noChangeShapeType="1" noTextEdit="1"/>
              </p:cNvSpPr>
              <p:nvPr/>
            </p:nvSpPr>
            <p:spPr bwMode="auto">
              <a:xfrm>
                <a:off x="6093618" y="4429011"/>
                <a:ext cx="1260152" cy="487478"/>
              </a:xfrm>
              <a:prstGeom prst="rect">
                <a:avLst/>
              </a:prstGeom>
              <a:blipFill>
                <a:blip r:embed="rId5"/>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313184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8576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8576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8576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8576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8576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857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37E3DB20-BCE4-47E9-AAC2-293684ABAEEB}"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51203"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ABA1217E-A8C3-49C7-AB2D-300742C40689}" type="slidenum">
              <a:rPr kumimoji="0" lang="en-US" altLang="zh-CN" sz="1400">
                <a:solidFill>
                  <a:srgbClr val="000000"/>
                </a:solidFill>
                <a:ea typeface="宋体" panose="02010600030101010101" pitchFamily="2" charset="-122"/>
              </a:rPr>
              <a:pPr fontAlgn="base">
                <a:spcBef>
                  <a:spcPct val="0"/>
                </a:spcBef>
                <a:spcAft>
                  <a:spcPct val="0"/>
                </a:spcAft>
              </a:pPr>
              <a:t>51</a:t>
            </a:fld>
            <a:endParaRPr kumimoji="0" lang="en-US" altLang="zh-CN" sz="1400">
              <a:solidFill>
                <a:srgbClr val="000000"/>
              </a:solidFill>
              <a:ea typeface="宋体" panose="02010600030101010101" pitchFamily="2" charset="-122"/>
            </a:endParaRPr>
          </a:p>
        </p:txBody>
      </p:sp>
      <p:sp>
        <p:nvSpPr>
          <p:cNvPr id="51204"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a:latin typeface="黑体" panose="02010609060101010101" pitchFamily="49" charset="-122"/>
              </a:rPr>
              <a:t>例  </a:t>
            </a:r>
            <a:r>
              <a:rPr lang="en-US" altLang="zh-CN">
                <a:latin typeface="黑体" panose="02010609060101010101" pitchFamily="49" charset="-122"/>
              </a:rPr>
              <a:t>17=9+5+3</a:t>
            </a:r>
            <a:r>
              <a:rPr lang="zh-CN" altLang="en-US">
                <a:latin typeface="黑体" panose="02010609060101010101" pitchFamily="49" charset="-122"/>
              </a:rPr>
              <a:t>所对应的</a:t>
            </a:r>
            <a:r>
              <a:rPr lang="en-US" altLang="zh-CN">
                <a:latin typeface="黑体" panose="02010609060101010101" pitchFamily="49" charset="-122"/>
              </a:rPr>
              <a:t>Ferrers</a:t>
            </a:r>
            <a:r>
              <a:rPr lang="zh-CN" altLang="en-US">
                <a:latin typeface="黑体" panose="02010609060101010101" pitchFamily="49" charset="-122"/>
              </a:rPr>
              <a:t>图象为    </a:t>
            </a:r>
          </a:p>
          <a:p>
            <a:pPr marL="571500" indent="-571500" algn="just" eaLnBrk="1" hangingPunct="1">
              <a:buSzTx/>
              <a:buFont typeface="Wingdings" panose="05000000000000000000" pitchFamily="2" charset="2"/>
              <a:buChar char="§"/>
            </a:pPr>
            <a:endParaRPr lang="en-US" altLang="zh-CN">
              <a:latin typeface="黑体" panose="02010609060101010101" pitchFamily="49" charset="-122"/>
            </a:endParaRPr>
          </a:p>
        </p:txBody>
      </p:sp>
      <p:sp>
        <p:nvSpPr>
          <p:cNvPr id="51205" name="Rectangle 3"/>
          <p:cNvSpPr>
            <a:spLocks noGrp="1" noChangeArrowheads="1"/>
          </p:cNvSpPr>
          <p:nvPr>
            <p:ph type="title"/>
          </p:nvPr>
        </p:nvSpPr>
        <p:spPr>
          <a:xfrm>
            <a:off x="2819401" y="152400"/>
            <a:ext cx="6386513" cy="882650"/>
          </a:xfrm>
          <a:noFill/>
        </p:spPr>
        <p:txBody>
          <a:bodyPr/>
          <a:lstStyle/>
          <a:p>
            <a:pPr eaLnBrk="1" hangingPunct="1"/>
            <a:r>
              <a:rPr lang="en-US" altLang="zh-CN"/>
              <a:t>2.4 Ferrers</a:t>
            </a:r>
            <a:r>
              <a:rPr lang="zh-CN" altLang="en-US"/>
              <a:t>图象</a:t>
            </a:r>
          </a:p>
        </p:txBody>
      </p:sp>
      <p:sp>
        <p:nvSpPr>
          <p:cNvPr id="51206"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1207"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1208"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1209"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1210"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1211"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1212"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1213"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1214"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1215"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1216"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1217"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1218"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1219"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1220"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grpSp>
        <p:nvGrpSpPr>
          <p:cNvPr id="51221" name="Group 123"/>
          <p:cNvGrpSpPr>
            <a:grpSpLocks/>
          </p:cNvGrpSpPr>
          <p:nvPr/>
        </p:nvGrpSpPr>
        <p:grpSpPr bwMode="auto">
          <a:xfrm>
            <a:off x="3792539" y="2636839"/>
            <a:ext cx="1798637" cy="1728787"/>
            <a:chOff x="1429" y="1661"/>
            <a:chExt cx="1133" cy="1089"/>
          </a:xfrm>
        </p:grpSpPr>
        <p:grpSp>
          <p:nvGrpSpPr>
            <p:cNvPr id="51238" name="Group 122"/>
            <p:cNvGrpSpPr>
              <a:grpSpLocks/>
            </p:cNvGrpSpPr>
            <p:nvPr/>
          </p:nvGrpSpPr>
          <p:grpSpPr bwMode="auto">
            <a:xfrm>
              <a:off x="1429" y="1661"/>
              <a:ext cx="1133" cy="1089"/>
              <a:chOff x="1429" y="1661"/>
              <a:chExt cx="1133" cy="1089"/>
            </a:xfrm>
          </p:grpSpPr>
          <p:sp>
            <p:nvSpPr>
              <p:cNvPr id="51240" name="Line 110"/>
              <p:cNvSpPr>
                <a:spLocks noChangeShapeType="1"/>
              </p:cNvSpPr>
              <p:nvPr/>
            </p:nvSpPr>
            <p:spPr bwMode="auto">
              <a:xfrm>
                <a:off x="1429" y="1661"/>
                <a:ext cx="113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41" name="Line 111"/>
              <p:cNvSpPr>
                <a:spLocks noChangeShapeType="1"/>
              </p:cNvSpPr>
              <p:nvPr/>
            </p:nvSpPr>
            <p:spPr bwMode="auto">
              <a:xfrm>
                <a:off x="1429" y="1888"/>
                <a:ext cx="113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42" name="Line 112"/>
              <p:cNvSpPr>
                <a:spLocks noChangeShapeType="1"/>
              </p:cNvSpPr>
              <p:nvPr/>
            </p:nvSpPr>
            <p:spPr bwMode="auto">
              <a:xfrm>
                <a:off x="1429" y="1661"/>
                <a:ext cx="0" cy="10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43" name="Line 113"/>
              <p:cNvSpPr>
                <a:spLocks noChangeShapeType="1"/>
              </p:cNvSpPr>
              <p:nvPr/>
            </p:nvSpPr>
            <p:spPr bwMode="auto">
              <a:xfrm>
                <a:off x="1655" y="1661"/>
                <a:ext cx="0" cy="10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44" name="Line 114"/>
              <p:cNvSpPr>
                <a:spLocks noChangeShapeType="1"/>
              </p:cNvSpPr>
              <p:nvPr/>
            </p:nvSpPr>
            <p:spPr bwMode="auto">
              <a:xfrm>
                <a:off x="1882" y="1661"/>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45" name="Line 115"/>
              <p:cNvSpPr>
                <a:spLocks noChangeShapeType="1"/>
              </p:cNvSpPr>
              <p:nvPr/>
            </p:nvSpPr>
            <p:spPr bwMode="auto">
              <a:xfrm>
                <a:off x="2109" y="1661"/>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46" name="Line 116"/>
              <p:cNvSpPr>
                <a:spLocks noChangeShapeType="1"/>
              </p:cNvSpPr>
              <p:nvPr/>
            </p:nvSpPr>
            <p:spPr bwMode="auto">
              <a:xfrm>
                <a:off x="2336" y="1661"/>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47" name="Line 117"/>
              <p:cNvSpPr>
                <a:spLocks noChangeShapeType="1"/>
              </p:cNvSpPr>
              <p:nvPr/>
            </p:nvSpPr>
            <p:spPr bwMode="auto">
              <a:xfrm>
                <a:off x="2562" y="1661"/>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48" name="Line 118"/>
              <p:cNvSpPr>
                <a:spLocks noChangeShapeType="1"/>
              </p:cNvSpPr>
              <p:nvPr/>
            </p:nvSpPr>
            <p:spPr bwMode="auto">
              <a:xfrm>
                <a:off x="1429" y="2097"/>
                <a:ext cx="2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49" name="Line 119"/>
              <p:cNvSpPr>
                <a:spLocks noChangeShapeType="1"/>
              </p:cNvSpPr>
              <p:nvPr/>
            </p:nvSpPr>
            <p:spPr bwMode="auto">
              <a:xfrm>
                <a:off x="1429" y="2296"/>
                <a:ext cx="2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50" name="Line 120"/>
              <p:cNvSpPr>
                <a:spLocks noChangeShapeType="1"/>
              </p:cNvSpPr>
              <p:nvPr/>
            </p:nvSpPr>
            <p:spPr bwMode="auto">
              <a:xfrm>
                <a:off x="1429" y="2523"/>
                <a:ext cx="2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grpSp>
        <p:sp>
          <p:nvSpPr>
            <p:cNvPr id="51239" name="Line 121"/>
            <p:cNvSpPr>
              <a:spLocks noChangeShapeType="1"/>
            </p:cNvSpPr>
            <p:nvPr/>
          </p:nvSpPr>
          <p:spPr bwMode="auto">
            <a:xfrm>
              <a:off x="1429" y="2750"/>
              <a:ext cx="2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grpSp>
      <p:grpSp>
        <p:nvGrpSpPr>
          <p:cNvPr id="51222" name="Group 138"/>
          <p:cNvGrpSpPr>
            <a:grpSpLocks/>
          </p:cNvGrpSpPr>
          <p:nvPr/>
        </p:nvGrpSpPr>
        <p:grpSpPr bwMode="auto">
          <a:xfrm>
            <a:off x="4318001" y="3170257"/>
            <a:ext cx="1079500" cy="1008062"/>
            <a:chOff x="1882" y="2069"/>
            <a:chExt cx="680" cy="635"/>
          </a:xfrm>
        </p:grpSpPr>
        <p:sp>
          <p:nvSpPr>
            <p:cNvPr id="51230" name="Line 126"/>
            <p:cNvSpPr>
              <a:spLocks noChangeShapeType="1"/>
            </p:cNvSpPr>
            <p:nvPr/>
          </p:nvSpPr>
          <p:spPr bwMode="auto">
            <a:xfrm>
              <a:off x="1882" y="2069"/>
              <a:ext cx="6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31" name="Line 127"/>
            <p:cNvSpPr>
              <a:spLocks noChangeShapeType="1"/>
            </p:cNvSpPr>
            <p:nvPr/>
          </p:nvSpPr>
          <p:spPr bwMode="auto">
            <a:xfrm>
              <a:off x="1882" y="2296"/>
              <a:ext cx="6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32" name="Line 128"/>
            <p:cNvSpPr>
              <a:spLocks noChangeShapeType="1"/>
            </p:cNvSpPr>
            <p:nvPr/>
          </p:nvSpPr>
          <p:spPr bwMode="auto">
            <a:xfrm>
              <a:off x="1882" y="2069"/>
              <a:ext cx="0" cy="6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33" name="Line 129"/>
            <p:cNvSpPr>
              <a:spLocks noChangeShapeType="1"/>
            </p:cNvSpPr>
            <p:nvPr/>
          </p:nvSpPr>
          <p:spPr bwMode="auto">
            <a:xfrm>
              <a:off x="2108" y="2069"/>
              <a:ext cx="1" cy="6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34" name="Line 130"/>
            <p:cNvSpPr>
              <a:spLocks noChangeShapeType="1"/>
            </p:cNvSpPr>
            <p:nvPr/>
          </p:nvSpPr>
          <p:spPr bwMode="auto">
            <a:xfrm>
              <a:off x="2335" y="2069"/>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35" name="Line 131"/>
            <p:cNvSpPr>
              <a:spLocks noChangeShapeType="1"/>
            </p:cNvSpPr>
            <p:nvPr/>
          </p:nvSpPr>
          <p:spPr bwMode="auto">
            <a:xfrm>
              <a:off x="2562" y="2069"/>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36" name="Line 134"/>
            <p:cNvSpPr>
              <a:spLocks noChangeShapeType="1"/>
            </p:cNvSpPr>
            <p:nvPr/>
          </p:nvSpPr>
          <p:spPr bwMode="auto">
            <a:xfrm>
              <a:off x="1882" y="2505"/>
              <a:ext cx="2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37" name="Line 135"/>
            <p:cNvSpPr>
              <a:spLocks noChangeShapeType="1"/>
            </p:cNvSpPr>
            <p:nvPr/>
          </p:nvSpPr>
          <p:spPr bwMode="auto">
            <a:xfrm>
              <a:off x="1882" y="2704"/>
              <a:ext cx="2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grpSp>
      <p:grpSp>
        <p:nvGrpSpPr>
          <p:cNvPr id="51223" name="Group 148"/>
          <p:cNvGrpSpPr>
            <a:grpSpLocks/>
          </p:cNvGrpSpPr>
          <p:nvPr/>
        </p:nvGrpSpPr>
        <p:grpSpPr bwMode="auto">
          <a:xfrm>
            <a:off x="4797426" y="3643123"/>
            <a:ext cx="720725" cy="719138"/>
            <a:chOff x="2290" y="2478"/>
            <a:chExt cx="454" cy="453"/>
          </a:xfrm>
        </p:grpSpPr>
        <p:sp>
          <p:nvSpPr>
            <p:cNvPr id="51226" name="Line 140"/>
            <p:cNvSpPr>
              <a:spLocks noChangeShapeType="1"/>
            </p:cNvSpPr>
            <p:nvPr/>
          </p:nvSpPr>
          <p:spPr bwMode="auto">
            <a:xfrm>
              <a:off x="2290" y="2478"/>
              <a:ext cx="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27" name="Line 141"/>
            <p:cNvSpPr>
              <a:spLocks noChangeShapeType="1"/>
            </p:cNvSpPr>
            <p:nvPr/>
          </p:nvSpPr>
          <p:spPr bwMode="auto">
            <a:xfrm flipV="1">
              <a:off x="2290" y="2704"/>
              <a:ext cx="454"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28" name="Line 142"/>
            <p:cNvSpPr>
              <a:spLocks noChangeShapeType="1"/>
            </p:cNvSpPr>
            <p:nvPr/>
          </p:nvSpPr>
          <p:spPr bwMode="auto">
            <a:xfrm>
              <a:off x="2290" y="2478"/>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29" name="Line 143"/>
            <p:cNvSpPr>
              <a:spLocks noChangeShapeType="1"/>
            </p:cNvSpPr>
            <p:nvPr/>
          </p:nvSpPr>
          <p:spPr bwMode="auto">
            <a:xfrm>
              <a:off x="2516" y="2478"/>
              <a:ext cx="1"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grpSp>
      <p:sp>
        <p:nvSpPr>
          <p:cNvPr id="51224" name="Line 144"/>
          <p:cNvSpPr>
            <a:spLocks noChangeShapeType="1"/>
          </p:cNvSpPr>
          <p:nvPr/>
        </p:nvSpPr>
        <p:spPr bwMode="auto">
          <a:xfrm>
            <a:off x="5513637" y="3641536"/>
            <a:ext cx="0" cy="360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sp>
        <p:nvSpPr>
          <p:cNvPr id="51225" name="Line 146"/>
          <p:cNvSpPr>
            <a:spLocks noChangeShapeType="1"/>
          </p:cNvSpPr>
          <p:nvPr/>
        </p:nvSpPr>
        <p:spPr bwMode="auto">
          <a:xfrm>
            <a:off x="4797426" y="4362261"/>
            <a:ext cx="3587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ahoma" panose="020B0604030504040204" pitchFamily="34" charset="0"/>
            </a:endParaRPr>
          </a:p>
        </p:txBody>
      </p:sp>
      <p:cxnSp>
        <p:nvCxnSpPr>
          <p:cNvPr id="3" name="直接连接符 2">
            <a:extLst>
              <a:ext uri="{FF2B5EF4-FFF2-40B4-BE49-F238E27FC236}">
                <a16:creationId xmlns:a16="http://schemas.microsoft.com/office/drawing/2014/main" id="{5FB47B3E-BE1B-49D5-857F-0873464CD83B}"/>
              </a:ext>
            </a:extLst>
          </p:cNvPr>
          <p:cNvCxnSpPr>
            <a:cxnSpLocks/>
          </p:cNvCxnSpPr>
          <p:nvPr/>
        </p:nvCxnSpPr>
        <p:spPr bwMode="auto">
          <a:xfrm>
            <a:off x="3633466" y="2456855"/>
            <a:ext cx="1943422" cy="1944290"/>
          </a:xfrm>
          <a:prstGeom prst="line">
            <a:avLst/>
          </a:prstGeom>
          <a:noFill/>
          <a:ln w="0" cap="flat" cmpd="sng" algn="ctr">
            <a:solidFill>
              <a:srgbClr val="002BB4"/>
            </a:solidFill>
            <a:prstDash val="solid"/>
            <a:round/>
            <a:headEnd type="none" w="med" len="med"/>
            <a:tailEnd type="none" w="med" len="med"/>
          </a:ln>
          <a:effectLst>
            <a:outerShdw dist="107763" dir="2700000" algn="ctr" rotWithShape="0">
              <a:schemeClr val="bg2"/>
            </a:outerShdw>
          </a:effectLst>
          <a:extLst>
            <a:ext uri="{909E8E84-426E-40DD-AFC4-6F175D3DCCD1}">
              <a14:hiddenFill xmlns:a14="http://schemas.microsoft.com/office/drawing/2010/main">
                <a:solidFill>
                  <a:srgbClr val="CC99FF">
                    <a:alpha val="50000"/>
                  </a:srgbClr>
                </a:solidFill>
              </a14:hiddenFill>
            </a:ext>
          </a:extLst>
        </p:spPr>
      </p:cxnSp>
    </p:spTree>
    <p:extLst>
      <p:ext uri="{BB962C8B-B14F-4D97-AF65-F5344CB8AC3E}">
        <p14:creationId xmlns:p14="http://schemas.microsoft.com/office/powerpoint/2010/main" val="3657431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F60BC-CBC2-4D39-8D5C-4B899BD2E25E}"/>
              </a:ext>
            </a:extLst>
          </p:cNvPr>
          <p:cNvSpPr>
            <a:spLocks noGrp="1"/>
          </p:cNvSpPr>
          <p:nvPr>
            <p:ph type="title"/>
          </p:nvPr>
        </p:nvSpPr>
        <p:spPr/>
        <p:txBody>
          <a:bodyPr/>
          <a:lstStyle/>
          <a:p>
            <a:r>
              <a:rPr lang="en-US" altLang="zh-CN" dirty="0" smtClean="0"/>
              <a:t> </a:t>
            </a:r>
            <a:endParaRPr lang="zh-CN" altLang="en-US" dirty="0"/>
          </a:p>
        </p:txBody>
      </p:sp>
      <p:sp>
        <p:nvSpPr>
          <p:cNvPr id="3" name="内容占位符 2">
            <a:extLst>
              <a:ext uri="{FF2B5EF4-FFF2-40B4-BE49-F238E27FC236}">
                <a16:creationId xmlns:a16="http://schemas.microsoft.com/office/drawing/2014/main" id="{2676CD8F-3C6A-4CAB-A490-1D120BA7DED8}"/>
              </a:ext>
            </a:extLst>
          </p:cNvPr>
          <p:cNvSpPr>
            <a:spLocks noGrp="1"/>
          </p:cNvSpPr>
          <p:nvPr>
            <p:ph idx="1"/>
          </p:nvPr>
        </p:nvSpPr>
        <p:spPr>
          <a:xfrm>
            <a:off x="2279577" y="1340769"/>
            <a:ext cx="7704856" cy="4402807"/>
          </a:xfrm>
        </p:spPr>
        <p:txBody>
          <a:bodyPr/>
          <a:lstStyle/>
          <a:p>
            <a:r>
              <a:rPr lang="zh-CN" altLang="en-US" dirty="0"/>
              <a:t>一般组合问题（从</a:t>
            </a:r>
            <a:r>
              <a:rPr lang="en-US" altLang="zh-CN" dirty="0"/>
              <a:t>n</a:t>
            </a:r>
            <a:r>
              <a:rPr lang="zh-CN" altLang="en-US" dirty="0"/>
              <a:t>个不同元，取</a:t>
            </a:r>
            <a:r>
              <a:rPr lang="en-US" altLang="zh-CN" dirty="0"/>
              <a:t>r</a:t>
            </a:r>
            <a:r>
              <a:rPr lang="zh-CN" altLang="en-US" dirty="0"/>
              <a:t>个元）   </a:t>
            </a:r>
            <a:endParaRPr lang="en-US" altLang="zh-CN" dirty="0"/>
          </a:p>
          <a:p>
            <a:pPr>
              <a:buFont typeface="Wingdings" panose="05000000000000000000" pitchFamily="2" charset="2"/>
              <a:buChar char="Ø"/>
            </a:pPr>
            <a:r>
              <a:rPr lang="zh-CN" altLang="en-US" dirty="0"/>
              <a:t>组合： </a:t>
            </a:r>
            <a:endParaRPr lang="en-US" altLang="zh-CN" dirty="0"/>
          </a:p>
          <a:p>
            <a:pPr>
              <a:buFont typeface="Wingdings" panose="05000000000000000000" pitchFamily="2" charset="2"/>
              <a:buChar char="u"/>
            </a:pPr>
            <a:r>
              <a:rPr lang="en-US" altLang="zh-CN" dirty="0"/>
              <a:t>    </a:t>
            </a:r>
            <a:r>
              <a:rPr lang="zh-CN" altLang="en-US" dirty="0"/>
              <a:t>一般组合</a:t>
            </a:r>
            <a:endParaRPr lang="en-US" altLang="zh-CN" dirty="0"/>
          </a:p>
          <a:p>
            <a:pPr>
              <a:buFont typeface="Wingdings" panose="05000000000000000000" pitchFamily="2" charset="2"/>
              <a:buChar char="u"/>
            </a:pPr>
            <a:r>
              <a:rPr lang="en-US" altLang="zh-CN" dirty="0"/>
              <a:t>    </a:t>
            </a:r>
            <a:r>
              <a:rPr lang="zh-CN" altLang="en-US" dirty="0"/>
              <a:t>可重复</a:t>
            </a:r>
            <a:endParaRPr lang="en-US" altLang="zh-CN" dirty="0"/>
          </a:p>
          <a:p>
            <a:pPr>
              <a:buFont typeface="Wingdings" panose="05000000000000000000" pitchFamily="2" charset="2"/>
              <a:buChar char="u"/>
            </a:pPr>
            <a:r>
              <a:rPr lang="en-US" altLang="zh-CN" dirty="0"/>
              <a:t>     </a:t>
            </a:r>
            <a:r>
              <a:rPr lang="zh-CN" altLang="en-US" dirty="0"/>
              <a:t>不相邻组合</a:t>
            </a:r>
            <a:endParaRPr lang="en-US" altLang="zh-CN" dirty="0"/>
          </a:p>
          <a:p>
            <a:pPr>
              <a:buFont typeface="Wingdings" panose="05000000000000000000" pitchFamily="2" charset="2"/>
              <a:buChar char="Ø"/>
            </a:pPr>
            <a:r>
              <a:rPr lang="zh-CN" altLang="en-US" dirty="0"/>
              <a:t>排列：</a:t>
            </a:r>
            <a:endParaRPr lang="en-US" altLang="zh-CN" dirty="0"/>
          </a:p>
          <a:p>
            <a:pPr>
              <a:buFont typeface="Wingdings" panose="05000000000000000000" pitchFamily="2" charset="2"/>
              <a:buChar char="u"/>
            </a:pPr>
            <a:r>
              <a:rPr lang="zh-CN" altLang="en-US" dirty="0"/>
              <a:t>     一般排列</a:t>
            </a:r>
            <a:endParaRPr lang="en-US" altLang="zh-CN" dirty="0"/>
          </a:p>
          <a:p>
            <a:pPr>
              <a:buFont typeface="Wingdings" panose="05000000000000000000" pitchFamily="2" charset="2"/>
              <a:buChar char="u"/>
            </a:pPr>
            <a:r>
              <a:rPr lang="zh-CN" altLang="en-US" dirty="0"/>
              <a:t>     可重复排列</a:t>
            </a:r>
          </a:p>
        </p:txBody>
      </p:sp>
      <p:sp>
        <p:nvSpPr>
          <p:cNvPr id="4" name="日期占位符 3">
            <a:extLst>
              <a:ext uri="{FF2B5EF4-FFF2-40B4-BE49-F238E27FC236}">
                <a16:creationId xmlns:a16="http://schemas.microsoft.com/office/drawing/2014/main" id="{BB2457B6-689B-4AB7-90A3-7843AB31F801}"/>
              </a:ext>
            </a:extLst>
          </p:cNvPr>
          <p:cNvSpPr>
            <a:spLocks noGrp="1"/>
          </p:cNvSpPr>
          <p:nvPr>
            <p:ph type="dt" sz="half" idx="4294967295"/>
          </p:nvPr>
        </p:nvSpPr>
        <p:spPr>
          <a:xfrm>
            <a:off x="2438400" y="6324600"/>
            <a:ext cx="1905000" cy="457200"/>
          </a:xfrm>
          <a:prstGeom prst="rect">
            <a:avLst/>
          </a:prstGeom>
        </p:spPr>
        <p:txBody>
          <a:bodyPr/>
          <a:lstStyle/>
          <a:p>
            <a:pPr eaLnBrk="0" fontAlgn="base" hangingPunct="0">
              <a:spcBef>
                <a:spcPct val="0"/>
              </a:spcBef>
              <a:spcAft>
                <a:spcPct val="0"/>
              </a:spcAft>
              <a:defRPr/>
            </a:pPr>
            <a:fld id="{E9C26F25-29E0-44E4-9D5C-D01F5936C2D0}" type="datetime1">
              <a:rPr kumimoji="1" lang="zh-CN" altLang="en-US" sz="2400">
                <a:solidFill>
                  <a:srgbClr val="000000"/>
                </a:solidFill>
                <a:latin typeface="Tahoma" panose="020B0604030504040204" pitchFamily="34" charset="0"/>
              </a:rPr>
              <a:pPr eaLnBrk="0" fontAlgn="base" hangingPunct="0">
                <a:spcBef>
                  <a:spcPct val="0"/>
                </a:spcBef>
                <a:spcAft>
                  <a:spcPct val="0"/>
                </a:spcAft>
                <a:defRPr/>
              </a:pPr>
              <a:t>2021/4/16</a:t>
            </a:fld>
            <a:endParaRPr kumimoji="1" lang="en-US" altLang="zh-CN" sz="2400">
              <a:solidFill>
                <a:srgbClr val="000000"/>
              </a:solidFill>
              <a:latin typeface="Tahoma" panose="020B0604030504040204" pitchFamily="34" charset="0"/>
              <a:ea typeface="Dotum" pitchFamily="34" charset="-127"/>
            </a:endParaRPr>
          </a:p>
        </p:txBody>
      </p:sp>
      <p:sp>
        <p:nvSpPr>
          <p:cNvPr id="5" name="灯片编号占位符 4">
            <a:extLst>
              <a:ext uri="{FF2B5EF4-FFF2-40B4-BE49-F238E27FC236}">
                <a16:creationId xmlns:a16="http://schemas.microsoft.com/office/drawing/2014/main" id="{09F995A8-F78A-4D53-A091-028DFDE54949}"/>
              </a:ext>
            </a:extLst>
          </p:cNvPr>
          <p:cNvSpPr>
            <a:spLocks noGrp="1"/>
          </p:cNvSpPr>
          <p:nvPr>
            <p:ph type="sldNum" sz="quarter" idx="12"/>
          </p:nvPr>
        </p:nvSpPr>
        <p:spPr/>
        <p:txBody>
          <a:bodyPr/>
          <a:lstStyle/>
          <a:p>
            <a:pPr fontAlgn="base">
              <a:spcBef>
                <a:spcPct val="0"/>
              </a:spcBef>
              <a:spcAft>
                <a:spcPct val="0"/>
              </a:spcAft>
              <a:defRPr/>
            </a:pPr>
            <a:fld id="{17B5AA2A-1ED9-4E60-AA45-DA5ECEDE97FC}" type="slidenum">
              <a:rPr lang="en-US" altLang="zh-CN">
                <a:solidFill>
                  <a:srgbClr val="000000"/>
                </a:solidFill>
                <a:latin typeface="Tahoma" panose="020B0604030504040204" pitchFamily="34" charset="0"/>
              </a:rPr>
              <a:pPr fontAlgn="base">
                <a:spcBef>
                  <a:spcPct val="0"/>
                </a:spcBef>
                <a:spcAft>
                  <a:spcPct val="0"/>
                </a:spcAft>
                <a:defRPr/>
              </a:pPr>
              <a:t>52</a:t>
            </a:fld>
            <a:endParaRPr lang="en-US" altLang="zh-CN">
              <a:solidFill>
                <a:srgbClr val="000000"/>
              </a:solidFill>
              <a:latin typeface="Tahoma" panose="020B0604030504040204" pitchFamily="34" charset="0"/>
            </a:endParaRPr>
          </a:p>
        </p:txBody>
      </p:sp>
    </p:spTree>
    <p:extLst>
      <p:ext uri="{BB962C8B-B14F-4D97-AF65-F5344CB8AC3E}">
        <p14:creationId xmlns:p14="http://schemas.microsoft.com/office/powerpoint/2010/main" val="3242780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48DA4E5B-AD85-4082-BC46-884A983E61B6}"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52227"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E32BA19F-EE31-494B-96A0-0E9FD10C82FE}" type="slidenum">
              <a:rPr kumimoji="0" lang="en-US" altLang="zh-CN" sz="1400">
                <a:solidFill>
                  <a:srgbClr val="000000"/>
                </a:solidFill>
                <a:ea typeface="宋体" panose="02010600030101010101" pitchFamily="2" charset="-122"/>
              </a:rPr>
              <a:pPr fontAlgn="base">
                <a:spcBef>
                  <a:spcPct val="0"/>
                </a:spcBef>
                <a:spcAft>
                  <a:spcPct val="0"/>
                </a:spcAft>
              </a:pPr>
              <a:t>53</a:t>
            </a:fld>
            <a:endParaRPr kumimoji="0" lang="en-US" altLang="zh-CN" sz="1400">
              <a:solidFill>
                <a:srgbClr val="000000"/>
              </a:solidFill>
              <a:ea typeface="宋体" panose="02010600030101010101" pitchFamily="2" charset="-122"/>
            </a:endParaRPr>
          </a:p>
        </p:txBody>
      </p:sp>
      <p:sp>
        <p:nvSpPr>
          <p:cNvPr id="52228"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dirty="0">
                <a:latin typeface="黑体" panose="02010609060101010101" pitchFamily="49" charset="-122"/>
              </a:rPr>
              <a:t>问题</a:t>
            </a:r>
            <a:r>
              <a:rPr lang="zh-CN" altLang="en-US" dirty="0"/>
              <a:t>：</a:t>
            </a:r>
            <a:r>
              <a:rPr lang="zh-CN" altLang="en-US" dirty="0">
                <a:latin typeface="黑体" panose="02010609060101010101" pitchFamily="49" charset="-122"/>
              </a:rPr>
              <a:t>设有</a:t>
            </a:r>
            <a:r>
              <a:rPr lang="en-US" altLang="zh-CN" dirty="0">
                <a:latin typeface="黑体" panose="02010609060101010101" pitchFamily="49" charset="-122"/>
              </a:rPr>
              <a:t>n</a:t>
            </a:r>
            <a:r>
              <a:rPr lang="zh-CN" altLang="en-US" dirty="0">
                <a:latin typeface="黑体" panose="02010609060101010101" pitchFamily="49" charset="-122"/>
              </a:rPr>
              <a:t>个元素，其中元素  重复了   次，元素   重复了  次，</a:t>
            </a:r>
            <a:r>
              <a:rPr lang="en-US" altLang="zh-CN" dirty="0">
                <a:latin typeface="Times New Roman" panose="02020603050405020304" pitchFamily="18" charset="0"/>
              </a:rPr>
              <a:t>…</a:t>
            </a:r>
            <a:r>
              <a:rPr lang="zh-CN" altLang="en-US" dirty="0">
                <a:latin typeface="黑体" panose="02010609060101010101" pitchFamily="49" charset="-122"/>
              </a:rPr>
              <a:t>，元素   重复了  次，</a:t>
            </a:r>
          </a:p>
          <a:p>
            <a:pPr marL="571500" indent="-571500" algn="just" eaLnBrk="1" hangingPunct="1">
              <a:buSzTx/>
              <a:buNone/>
            </a:pPr>
            <a:r>
              <a:rPr lang="zh-CN" altLang="en-US" dirty="0">
                <a:latin typeface="黑体" panose="02010609060101010101" pitchFamily="49" charset="-122"/>
              </a:rPr>
              <a:t>                     ，从中取</a:t>
            </a:r>
            <a:r>
              <a:rPr lang="en-US" altLang="zh-CN" dirty="0">
                <a:latin typeface="黑体" panose="02010609060101010101" pitchFamily="49" charset="-122"/>
              </a:rPr>
              <a:t>r</a:t>
            </a:r>
            <a:r>
              <a:rPr lang="zh-CN" altLang="en-US" dirty="0">
                <a:latin typeface="黑体" panose="02010609060101010101" pitchFamily="49" charset="-122"/>
              </a:rPr>
              <a:t>个排列，求不同的排列数。</a:t>
            </a: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52229" name="Rectangle 3"/>
          <p:cNvSpPr>
            <a:spLocks noGrp="1" noChangeArrowheads="1"/>
          </p:cNvSpPr>
          <p:nvPr>
            <p:ph type="title"/>
          </p:nvPr>
        </p:nvSpPr>
        <p:spPr>
          <a:xfrm>
            <a:off x="2819401" y="152400"/>
            <a:ext cx="6386513" cy="882650"/>
          </a:xfrm>
          <a:noFill/>
        </p:spPr>
        <p:txBody>
          <a:bodyPr/>
          <a:lstStyle/>
          <a:p>
            <a:pPr eaLnBrk="1" hangingPunct="1"/>
            <a:r>
              <a:rPr lang="en-US" altLang="zh-CN" dirty="0"/>
              <a:t>2.6 </a:t>
            </a:r>
            <a:r>
              <a:rPr lang="zh-CN" altLang="en-US" dirty="0"/>
              <a:t>指数型母函数</a:t>
            </a:r>
          </a:p>
        </p:txBody>
      </p:sp>
      <p:sp>
        <p:nvSpPr>
          <p:cNvPr id="52230"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2231"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2232"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2233"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2234"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2235"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2236"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2237"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2238"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2239"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2240"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2241"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2242"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2243" name="Rectangle 20"/>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2244" name="Object 19"/>
              <p:cNvSpPr txBox="1"/>
              <p:nvPr/>
            </p:nvSpPr>
            <p:spPr bwMode="auto">
              <a:xfrm>
                <a:off x="7308479" y="1501776"/>
                <a:ext cx="648072" cy="52861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oMath>
                  </m:oMathPara>
                </a14:m>
                <a:endParaRPr kumimoji="1" lang="zh-CN" altLang="en-US" sz="2400" dirty="0">
                  <a:solidFill>
                    <a:srgbClr val="000000"/>
                  </a:solidFill>
                  <a:latin typeface="Tahoma" panose="020B0604030504040204" pitchFamily="34" charset="0"/>
                </a:endParaRPr>
              </a:p>
            </p:txBody>
          </p:sp>
        </mc:Choice>
        <mc:Fallback>
          <p:sp>
            <p:nvSpPr>
              <p:cNvPr id="52244" name="Object 19"/>
              <p:cNvSpPr txBox="1">
                <a:spLocks noRot="1" noChangeAspect="1" noMove="1" noResize="1" noEditPoints="1" noAdjustHandles="1" noChangeArrowheads="1" noChangeShapeType="1" noTextEdit="1"/>
              </p:cNvSpPr>
              <p:nvPr/>
            </p:nvSpPr>
            <p:spPr bwMode="auto">
              <a:xfrm>
                <a:off x="7308479" y="1501776"/>
                <a:ext cx="648072" cy="528613"/>
              </a:xfrm>
              <a:prstGeom prst="rect">
                <a:avLst/>
              </a:prstGeom>
              <a:blipFill>
                <a:blip r:embed="rId2"/>
                <a:stretch>
                  <a:fillRect/>
                </a:stretch>
              </a:blipFill>
              <a:ln>
                <a:noFill/>
              </a:ln>
            </p:spPr>
            <p:txBody>
              <a:bodyPr/>
              <a:lstStyle/>
              <a:p>
                <a:r>
                  <a:rPr lang="zh-CN" altLang="en-US">
                    <a:noFill/>
                  </a:rPr>
                  <a:t> </a:t>
                </a:r>
              </a:p>
            </p:txBody>
          </p:sp>
        </mc:Fallback>
      </mc:AlternateContent>
      <p:sp>
        <p:nvSpPr>
          <p:cNvPr id="52245" name="Rectangle 22"/>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2246" name="Object 21"/>
              <p:cNvSpPr txBox="1"/>
              <p:nvPr/>
            </p:nvSpPr>
            <p:spPr bwMode="auto">
              <a:xfrm>
                <a:off x="8870523" y="1525588"/>
                <a:ext cx="585356" cy="46355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oMath>
                  </m:oMathPara>
                </a14:m>
                <a:endParaRPr kumimoji="1" lang="zh-CN" altLang="en-US" sz="2400" dirty="0">
                  <a:solidFill>
                    <a:srgbClr val="000000"/>
                  </a:solidFill>
                  <a:latin typeface="Tahoma" panose="020B0604030504040204" pitchFamily="34" charset="0"/>
                </a:endParaRPr>
              </a:p>
            </p:txBody>
          </p:sp>
        </mc:Choice>
        <mc:Fallback>
          <p:sp>
            <p:nvSpPr>
              <p:cNvPr id="52246" name="Object 21"/>
              <p:cNvSpPr txBox="1">
                <a:spLocks noRot="1" noChangeAspect="1" noMove="1" noResize="1" noEditPoints="1" noAdjustHandles="1" noChangeArrowheads="1" noChangeShapeType="1" noTextEdit="1"/>
              </p:cNvSpPr>
              <p:nvPr/>
            </p:nvSpPr>
            <p:spPr bwMode="auto">
              <a:xfrm>
                <a:off x="8870523" y="1525588"/>
                <a:ext cx="585356" cy="463550"/>
              </a:xfrm>
              <a:prstGeom prst="rect">
                <a:avLst/>
              </a:prstGeom>
              <a:blipFill>
                <a:blip r:embed="rId3"/>
                <a:stretch>
                  <a:fillRect b="-3947"/>
                </a:stretch>
              </a:blipFill>
              <a:ln>
                <a:noFill/>
              </a:ln>
            </p:spPr>
            <p:txBody>
              <a:bodyPr/>
              <a:lstStyle/>
              <a:p>
                <a:r>
                  <a:rPr lang="zh-CN" altLang="en-US">
                    <a:noFill/>
                  </a:rPr>
                  <a:t> </a:t>
                </a:r>
              </a:p>
            </p:txBody>
          </p:sp>
        </mc:Fallback>
      </mc:AlternateContent>
      <p:sp>
        <p:nvSpPr>
          <p:cNvPr id="52247" name="Rectangle 24"/>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2248" name="Object 23"/>
              <p:cNvSpPr txBox="1"/>
              <p:nvPr/>
            </p:nvSpPr>
            <p:spPr bwMode="auto">
              <a:xfrm>
                <a:off x="3170692" y="1867943"/>
                <a:ext cx="549044" cy="52861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2</m:t>
                          </m:r>
                        </m:sub>
                      </m:sSub>
                    </m:oMath>
                  </m:oMathPara>
                </a14:m>
                <a:endParaRPr kumimoji="1" lang="zh-CN" altLang="en-US" sz="2400" dirty="0">
                  <a:solidFill>
                    <a:srgbClr val="000000"/>
                  </a:solidFill>
                  <a:latin typeface="Tahoma" panose="020B0604030504040204" pitchFamily="34" charset="0"/>
                </a:endParaRPr>
              </a:p>
            </p:txBody>
          </p:sp>
        </mc:Choice>
        <mc:Fallback>
          <p:sp>
            <p:nvSpPr>
              <p:cNvPr id="52248" name="Object 23"/>
              <p:cNvSpPr txBox="1">
                <a:spLocks noRot="1" noChangeAspect="1" noMove="1" noResize="1" noEditPoints="1" noAdjustHandles="1" noChangeArrowheads="1" noChangeShapeType="1" noTextEdit="1"/>
              </p:cNvSpPr>
              <p:nvPr/>
            </p:nvSpPr>
            <p:spPr bwMode="auto">
              <a:xfrm>
                <a:off x="3170692" y="1867943"/>
                <a:ext cx="549044" cy="528613"/>
              </a:xfrm>
              <a:prstGeom prst="rect">
                <a:avLst/>
              </a:prstGeom>
              <a:blipFill>
                <a:blip r:embed="rId4"/>
                <a:stretch>
                  <a:fillRect/>
                </a:stretch>
              </a:blipFill>
              <a:ln>
                <a:noFill/>
              </a:ln>
            </p:spPr>
            <p:txBody>
              <a:bodyPr/>
              <a:lstStyle/>
              <a:p>
                <a:r>
                  <a:rPr lang="zh-CN" altLang="en-US">
                    <a:noFill/>
                  </a:rPr>
                  <a:t> </a:t>
                </a:r>
              </a:p>
            </p:txBody>
          </p:sp>
        </mc:Fallback>
      </mc:AlternateContent>
      <p:sp>
        <p:nvSpPr>
          <p:cNvPr id="52249" name="Rectangle 26"/>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2250" name="Object 25"/>
              <p:cNvSpPr txBox="1"/>
              <p:nvPr/>
            </p:nvSpPr>
            <p:spPr bwMode="auto">
              <a:xfrm>
                <a:off x="4688269" y="1915543"/>
                <a:ext cx="427862" cy="481012"/>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oMath>
                  </m:oMathPara>
                </a14:m>
                <a:endParaRPr kumimoji="1" lang="zh-CN" altLang="en-US" sz="2400" dirty="0">
                  <a:solidFill>
                    <a:srgbClr val="000000"/>
                  </a:solidFill>
                  <a:latin typeface="Tahoma" panose="020B0604030504040204" pitchFamily="34" charset="0"/>
                </a:endParaRPr>
              </a:p>
            </p:txBody>
          </p:sp>
        </mc:Choice>
        <mc:Fallback>
          <p:sp>
            <p:nvSpPr>
              <p:cNvPr id="52250" name="Object 25"/>
              <p:cNvSpPr txBox="1">
                <a:spLocks noRot="1" noChangeAspect="1" noMove="1" noResize="1" noEditPoints="1" noAdjustHandles="1" noChangeArrowheads="1" noChangeShapeType="1" noTextEdit="1"/>
              </p:cNvSpPr>
              <p:nvPr/>
            </p:nvSpPr>
            <p:spPr bwMode="auto">
              <a:xfrm>
                <a:off x="4688269" y="1915543"/>
                <a:ext cx="427862" cy="481012"/>
              </a:xfrm>
              <a:prstGeom prst="rect">
                <a:avLst/>
              </a:prstGeom>
              <a:blipFill>
                <a:blip r:embed="rId5"/>
                <a:stretch>
                  <a:fillRect r="-10000"/>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251" name="Object 27"/>
              <p:cNvSpPr txBox="1"/>
              <p:nvPr/>
            </p:nvSpPr>
            <p:spPr bwMode="auto">
              <a:xfrm>
                <a:off x="7355355" y="1926468"/>
                <a:ext cx="549044" cy="528614"/>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oMath>
                  </m:oMathPara>
                </a14:m>
                <a:endParaRPr kumimoji="1" lang="zh-CN" altLang="en-US" sz="2400" dirty="0">
                  <a:solidFill>
                    <a:srgbClr val="000000"/>
                  </a:solidFill>
                  <a:latin typeface="Tahoma" panose="020B0604030504040204" pitchFamily="34" charset="0"/>
                </a:endParaRPr>
              </a:p>
            </p:txBody>
          </p:sp>
        </mc:Choice>
        <mc:Fallback>
          <p:sp>
            <p:nvSpPr>
              <p:cNvPr id="52251" name="Object 27"/>
              <p:cNvSpPr txBox="1">
                <a:spLocks noRot="1" noChangeAspect="1" noMove="1" noResize="1" noEditPoints="1" noAdjustHandles="1" noChangeArrowheads="1" noChangeShapeType="1" noTextEdit="1"/>
              </p:cNvSpPr>
              <p:nvPr/>
            </p:nvSpPr>
            <p:spPr bwMode="auto">
              <a:xfrm>
                <a:off x="7355355" y="1926468"/>
                <a:ext cx="549044" cy="528614"/>
              </a:xfrm>
              <a:prstGeom prst="rect">
                <a:avLst/>
              </a:prstGeom>
              <a:blipFill>
                <a:blip r:embed="rId6"/>
                <a:stretch>
                  <a:fillRect/>
                </a:stretch>
              </a:blipFill>
              <a:ln>
                <a:noFill/>
              </a:ln>
            </p:spPr>
            <p:txBody>
              <a:bodyPr/>
              <a:lstStyle/>
              <a:p>
                <a:r>
                  <a:rPr lang="zh-CN" altLang="en-US">
                    <a:noFill/>
                  </a:rPr>
                  <a:t> </a:t>
                </a:r>
              </a:p>
            </p:txBody>
          </p:sp>
        </mc:Fallback>
      </mc:AlternateContent>
      <p:sp>
        <p:nvSpPr>
          <p:cNvPr id="52252" name="Rectangle 3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2253" name="Object 29"/>
              <p:cNvSpPr txBox="1"/>
              <p:nvPr/>
            </p:nvSpPr>
            <p:spPr bwMode="auto">
              <a:xfrm>
                <a:off x="8818372" y="1926468"/>
                <a:ext cx="447867" cy="51987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oMath>
                  </m:oMathPara>
                </a14:m>
                <a:endParaRPr kumimoji="1" lang="zh-CN" altLang="en-US" sz="2400" dirty="0">
                  <a:solidFill>
                    <a:srgbClr val="000000"/>
                  </a:solidFill>
                  <a:latin typeface="Tahoma" panose="020B0604030504040204" pitchFamily="34" charset="0"/>
                </a:endParaRPr>
              </a:p>
            </p:txBody>
          </p:sp>
        </mc:Choice>
        <mc:Fallback>
          <p:sp>
            <p:nvSpPr>
              <p:cNvPr id="52253" name="Object 29"/>
              <p:cNvSpPr txBox="1">
                <a:spLocks noRot="1" noChangeAspect="1" noMove="1" noResize="1" noEditPoints="1" noAdjustHandles="1" noChangeArrowheads="1" noChangeShapeType="1" noTextEdit="1"/>
              </p:cNvSpPr>
              <p:nvPr/>
            </p:nvSpPr>
            <p:spPr bwMode="auto">
              <a:xfrm>
                <a:off x="8818372" y="1926468"/>
                <a:ext cx="447867" cy="519870"/>
              </a:xfrm>
              <a:prstGeom prst="rect">
                <a:avLst/>
              </a:prstGeom>
              <a:blipFill>
                <a:blip r:embed="rId7"/>
                <a:stretch>
                  <a:fillRect r="-8219"/>
                </a:stretch>
              </a:blipFill>
              <a:ln>
                <a:noFill/>
              </a:ln>
            </p:spPr>
            <p:txBody>
              <a:bodyPr/>
              <a:lstStyle/>
              <a:p>
                <a:r>
                  <a:rPr lang="zh-CN" altLang="en-US">
                    <a:noFill/>
                  </a:rPr>
                  <a:t> </a:t>
                </a:r>
              </a:p>
            </p:txBody>
          </p:sp>
        </mc:Fallback>
      </mc:AlternateContent>
      <p:sp>
        <p:nvSpPr>
          <p:cNvPr id="52254" name="Rectangle 32"/>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2255" name="Object 31"/>
              <p:cNvSpPr txBox="1"/>
              <p:nvPr/>
            </p:nvSpPr>
            <p:spPr bwMode="auto">
              <a:xfrm>
                <a:off x="2567609" y="2488408"/>
                <a:ext cx="3214687" cy="481012"/>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oMath>
                  </m:oMathPara>
                </a14:m>
                <a:endParaRPr kumimoji="1" lang="zh-CN" altLang="en-US" sz="2400" dirty="0">
                  <a:solidFill>
                    <a:srgbClr val="000000"/>
                  </a:solidFill>
                  <a:latin typeface="Tahoma" panose="020B0604030504040204" pitchFamily="34" charset="0"/>
                </a:endParaRPr>
              </a:p>
            </p:txBody>
          </p:sp>
        </mc:Choice>
        <mc:Fallback>
          <p:sp>
            <p:nvSpPr>
              <p:cNvPr id="52255" name="Object 31"/>
              <p:cNvSpPr txBox="1">
                <a:spLocks noRot="1" noChangeAspect="1" noMove="1" noResize="1" noEditPoints="1" noAdjustHandles="1" noChangeArrowheads="1" noChangeShapeType="1" noTextEdit="1"/>
              </p:cNvSpPr>
              <p:nvPr/>
            </p:nvSpPr>
            <p:spPr bwMode="auto">
              <a:xfrm>
                <a:off x="2567609" y="2488408"/>
                <a:ext cx="3214687" cy="481012"/>
              </a:xfrm>
              <a:prstGeom prst="rect">
                <a:avLst/>
              </a:prstGeom>
              <a:blipFill>
                <a:blip r:embed="rId8"/>
                <a:stretch>
                  <a:fillRect b="-1266"/>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285139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E1BD7AF8-5C5C-412C-B391-813DDFB621B9}"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53251"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5E267CEF-268A-4448-A66F-03FDA6A9951C}" type="slidenum">
              <a:rPr kumimoji="0" lang="en-US" altLang="zh-CN" sz="1400">
                <a:solidFill>
                  <a:srgbClr val="000000"/>
                </a:solidFill>
                <a:ea typeface="宋体" panose="02010600030101010101" pitchFamily="2" charset="-122"/>
              </a:rPr>
              <a:pPr fontAlgn="base">
                <a:spcBef>
                  <a:spcPct val="0"/>
                </a:spcBef>
                <a:spcAft>
                  <a:spcPct val="0"/>
                </a:spcAft>
              </a:pPr>
              <a:t>54</a:t>
            </a:fld>
            <a:endParaRPr kumimoji="0" lang="en-US" altLang="zh-CN" sz="1400">
              <a:solidFill>
                <a:srgbClr val="000000"/>
              </a:solidFill>
              <a:ea typeface="宋体" panose="02010600030101010101" pitchFamily="2" charset="-122"/>
            </a:endParaRPr>
          </a:p>
        </p:txBody>
      </p:sp>
      <p:sp>
        <p:nvSpPr>
          <p:cNvPr id="10489858" name="Rectangle 2"/>
          <p:cNvSpPr>
            <a:spLocks noGrp="1" noChangeArrowheads="1"/>
          </p:cNvSpPr>
          <p:nvPr>
            <p:ph type="body" idx="1"/>
          </p:nvPr>
        </p:nvSpPr>
        <p:spPr>
          <a:xfrm>
            <a:off x="1789114" y="1384301"/>
            <a:ext cx="8421687" cy="4670425"/>
          </a:xfrm>
        </p:spPr>
        <p:txBody>
          <a:bodyPr/>
          <a:lstStyle/>
          <a:p>
            <a:pPr marL="571500" indent="-571500" algn="just" eaLnBrk="1" hangingPunct="1">
              <a:lnSpc>
                <a:spcPct val="110000"/>
              </a:lnSpc>
              <a:buSzTx/>
              <a:buFont typeface="Wingdings" panose="05000000000000000000" pitchFamily="2" charset="2"/>
              <a:buChar char="§"/>
            </a:pPr>
            <a:r>
              <a:rPr lang="zh-CN" altLang="en-US" dirty="0">
                <a:latin typeface="黑体" panose="02010609060101010101" pitchFamily="49" charset="-122"/>
              </a:rPr>
              <a:t>定理 设                  为一多重集，其中                 ，</a:t>
            </a:r>
            <a:r>
              <a:rPr lang="zh-CN" altLang="zh-CN" dirty="0">
                <a:latin typeface="黑体" panose="02010609060101010101" pitchFamily="49" charset="-122"/>
              </a:rPr>
              <a:t>那么</a:t>
            </a:r>
            <a:r>
              <a:rPr lang="zh-CN" altLang="en-US" dirty="0">
                <a:latin typeface="黑体" panose="02010609060101010101" pitchFamily="49" charset="-122"/>
              </a:rPr>
              <a:t>对</a:t>
            </a:r>
            <a:r>
              <a:rPr lang="en-US" altLang="zh-CN" dirty="0">
                <a:latin typeface="黑体" panose="02010609060101010101" pitchFamily="49" charset="-122"/>
              </a:rPr>
              <a:t>S</a:t>
            </a:r>
            <a:r>
              <a:rPr lang="zh-CN" altLang="en-US" dirty="0">
                <a:latin typeface="黑体" panose="02010609060101010101" pitchFamily="49" charset="-122"/>
              </a:rPr>
              <a:t>中</a:t>
            </a:r>
            <a:r>
              <a:rPr lang="en-US" altLang="zh-CN" dirty="0">
                <a:latin typeface="黑体" panose="02010609060101010101" pitchFamily="49" charset="-122"/>
              </a:rPr>
              <a:t>n</a:t>
            </a:r>
            <a:r>
              <a:rPr lang="zh-CN" altLang="en-US" dirty="0">
                <a:latin typeface="黑体" panose="02010609060101010101" pitchFamily="49" charset="-122"/>
              </a:rPr>
              <a:t>个元素进行全排列的排列数为</a:t>
            </a:r>
          </a:p>
          <a:p>
            <a:pPr marL="571500" indent="-571500" algn="just" eaLnBrk="1" hangingPunct="1">
              <a:lnSpc>
                <a:spcPct val="110000"/>
              </a:lnSpc>
              <a:buSzTx/>
              <a:buFont typeface="Wingdings" panose="05000000000000000000" pitchFamily="2" charset="2"/>
              <a:buChar char="§"/>
            </a:pPr>
            <a:endParaRPr lang="zh-CN" altLang="en-US" dirty="0">
              <a:latin typeface="黑体" panose="02010609060101010101" pitchFamily="49" charset="-122"/>
            </a:endParaRPr>
          </a:p>
          <a:p>
            <a:pPr marL="571500" indent="-571500" algn="just" eaLnBrk="1" hangingPunct="1">
              <a:lnSpc>
                <a:spcPct val="110000"/>
              </a:lnSpc>
              <a:buSzTx/>
              <a:buFont typeface="Wingdings" panose="05000000000000000000" pitchFamily="2" charset="2"/>
              <a:buChar char="§"/>
            </a:pPr>
            <a:endParaRPr lang="zh-CN" altLang="en-US" sz="1800" dirty="0"/>
          </a:p>
          <a:p>
            <a:pPr marL="571500" indent="-571500" algn="just" eaLnBrk="1" hangingPunct="1">
              <a:lnSpc>
                <a:spcPct val="110000"/>
              </a:lnSpc>
              <a:buSzTx/>
              <a:buFont typeface="Wingdings" panose="05000000000000000000" pitchFamily="2" charset="2"/>
              <a:buChar char="§"/>
            </a:pPr>
            <a:endParaRPr lang="zh-CN" altLang="en-US" dirty="0">
              <a:latin typeface="黑体" panose="02010609060101010101" pitchFamily="49" charset="-122"/>
            </a:endParaRPr>
          </a:p>
          <a:p>
            <a:pPr marL="571500" indent="-571500" algn="just" eaLnBrk="1" hangingPunct="1">
              <a:lnSpc>
                <a:spcPct val="110000"/>
              </a:lnSpc>
              <a:buSzTx/>
              <a:buFont typeface="Wingdings" panose="05000000000000000000" pitchFamily="2" charset="2"/>
              <a:buChar char="§"/>
            </a:pPr>
            <a:endParaRPr lang="en-US" altLang="zh-CN" dirty="0">
              <a:latin typeface="黑体" panose="02010609060101010101" pitchFamily="49" charset="-122"/>
            </a:endParaRPr>
          </a:p>
        </p:txBody>
      </p:sp>
      <p:sp>
        <p:nvSpPr>
          <p:cNvPr id="53253"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53254"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55"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56"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57"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58"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59"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0"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1"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2"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3"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4"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5"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6"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7"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8"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9" name="Rectangle 2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3270" name="Object 19"/>
              <p:cNvSpPr txBox="1"/>
              <p:nvPr/>
            </p:nvSpPr>
            <p:spPr bwMode="auto">
              <a:xfrm>
                <a:off x="3780631" y="1394317"/>
                <a:ext cx="3899545" cy="56624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𝑆</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53270" name="Object 19"/>
              <p:cNvSpPr txBox="1">
                <a:spLocks noRot="1" noChangeAspect="1" noMove="1" noResize="1" noEditPoints="1" noAdjustHandles="1" noChangeArrowheads="1" noChangeShapeType="1" noTextEdit="1"/>
              </p:cNvSpPr>
              <p:nvPr/>
            </p:nvSpPr>
            <p:spPr bwMode="auto">
              <a:xfrm>
                <a:off x="3780631" y="1394317"/>
                <a:ext cx="3899545" cy="566247"/>
              </a:xfrm>
              <a:prstGeom prst="rect">
                <a:avLst/>
              </a:prstGeom>
              <a:blipFill>
                <a:blip r:embed="rId2"/>
                <a:stretch>
                  <a:fillRect l="-313"/>
                </a:stretch>
              </a:blipFill>
              <a:ln>
                <a:noFill/>
              </a:ln>
            </p:spPr>
            <p:txBody>
              <a:bodyPr/>
              <a:lstStyle/>
              <a:p>
                <a:r>
                  <a:rPr lang="zh-CN" altLang="en-US">
                    <a:noFill/>
                  </a:rPr>
                  <a:t> </a:t>
                </a:r>
              </a:p>
            </p:txBody>
          </p:sp>
        </mc:Fallback>
      </mc:AlternateContent>
      <p:sp>
        <p:nvSpPr>
          <p:cNvPr id="53271" name="Rectangle 22"/>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3272" name="Object 21"/>
              <p:cNvSpPr txBox="1"/>
              <p:nvPr/>
            </p:nvSpPr>
            <p:spPr bwMode="auto">
              <a:xfrm>
                <a:off x="2927648" y="1890864"/>
                <a:ext cx="3600698" cy="63658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oMath>
                  </m:oMathPara>
                </a14:m>
                <a:endParaRPr kumimoji="1" lang="zh-CN" altLang="en-US" sz="2400" dirty="0">
                  <a:solidFill>
                    <a:srgbClr val="000000"/>
                  </a:solidFill>
                  <a:latin typeface="Tahoma" panose="020B0604030504040204" pitchFamily="34" charset="0"/>
                </a:endParaRPr>
              </a:p>
            </p:txBody>
          </p:sp>
        </mc:Choice>
        <mc:Fallback>
          <p:sp>
            <p:nvSpPr>
              <p:cNvPr id="53272" name="Object 21"/>
              <p:cNvSpPr txBox="1">
                <a:spLocks noRot="1" noChangeAspect="1" noMove="1" noResize="1" noEditPoints="1" noAdjustHandles="1" noChangeArrowheads="1" noChangeShapeType="1" noTextEdit="1"/>
              </p:cNvSpPr>
              <p:nvPr/>
            </p:nvSpPr>
            <p:spPr bwMode="auto">
              <a:xfrm>
                <a:off x="2927648" y="1890864"/>
                <a:ext cx="3600698" cy="636587"/>
              </a:xfrm>
              <a:prstGeom prst="rect">
                <a:avLst/>
              </a:prstGeom>
              <a:blipFill>
                <a:blip r:embed="rId3"/>
                <a:stretch>
                  <a:fillRect/>
                </a:stretch>
              </a:blipFill>
              <a:ln>
                <a:noFill/>
              </a:ln>
            </p:spPr>
            <p:txBody>
              <a:bodyPr/>
              <a:lstStyle/>
              <a:p>
                <a:r>
                  <a:rPr lang="zh-CN" altLang="en-US">
                    <a:noFill/>
                  </a:rPr>
                  <a:t> </a:t>
                </a:r>
              </a:p>
            </p:txBody>
          </p:sp>
        </mc:Fallback>
      </mc:AlternateContent>
      <p:sp>
        <p:nvSpPr>
          <p:cNvPr id="53273" name="Rectangle 24"/>
          <p:cNvSpPr>
            <a:spLocks noChangeArrowheads="1"/>
          </p:cNvSpPr>
          <p:nvPr/>
        </p:nvSpPr>
        <p:spPr bwMode="auto">
          <a:xfrm>
            <a:off x="1524001" y="298861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3274" name="Object 23"/>
              <p:cNvSpPr txBox="1"/>
              <p:nvPr/>
            </p:nvSpPr>
            <p:spPr bwMode="auto">
              <a:xfrm>
                <a:off x="5654381" y="2437704"/>
                <a:ext cx="1849872" cy="99129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num>
                        <m:den>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den>
                      </m:f>
                    </m:oMath>
                  </m:oMathPara>
                </a14:m>
                <a:endParaRPr kumimoji="1" lang="zh-CN" altLang="en-US" sz="2400" dirty="0">
                  <a:solidFill>
                    <a:srgbClr val="000000"/>
                  </a:solidFill>
                  <a:latin typeface="Tahoma" panose="020B0604030504040204" pitchFamily="34" charset="0"/>
                </a:endParaRPr>
              </a:p>
            </p:txBody>
          </p:sp>
        </mc:Choice>
        <mc:Fallback>
          <p:sp>
            <p:nvSpPr>
              <p:cNvPr id="53274" name="Object 23"/>
              <p:cNvSpPr txBox="1">
                <a:spLocks noRot="1" noChangeAspect="1" noMove="1" noResize="1" noEditPoints="1" noAdjustHandles="1" noChangeArrowheads="1" noChangeShapeType="1" noTextEdit="1"/>
              </p:cNvSpPr>
              <p:nvPr/>
            </p:nvSpPr>
            <p:spPr bwMode="auto">
              <a:xfrm>
                <a:off x="5654381" y="2437704"/>
                <a:ext cx="1849872" cy="991296"/>
              </a:xfrm>
              <a:prstGeom prst="rect">
                <a:avLst/>
              </a:prstGeom>
              <a:blipFill>
                <a:blip r:embed="rId4"/>
                <a:stretch>
                  <a:fillRect/>
                </a:stretch>
              </a:blipFill>
              <a:ln>
                <a:noFill/>
              </a:ln>
            </p:spPr>
            <p:txBody>
              <a:bodyPr/>
              <a:lstStyle/>
              <a:p>
                <a:r>
                  <a:rPr lang="zh-CN" altLang="en-US">
                    <a:noFill/>
                  </a:rPr>
                  <a:t> </a:t>
                </a:r>
              </a:p>
            </p:txBody>
          </p:sp>
        </mc:Fallback>
      </mc:AlternateContent>
      <p:sp>
        <p:nvSpPr>
          <p:cNvPr id="53275" name="Rectangle 26"/>
          <p:cNvSpPr>
            <a:spLocks noChangeArrowheads="1"/>
          </p:cNvSpPr>
          <p:nvPr/>
        </p:nvSpPr>
        <p:spPr bwMode="auto">
          <a:xfrm>
            <a:off x="1524001" y="265048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2573285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E1BD7AF8-5C5C-412C-B391-813DDFB621B9}"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53251"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5E267CEF-268A-4448-A66F-03FDA6A9951C}" type="slidenum">
              <a:rPr kumimoji="0" lang="en-US" altLang="zh-CN" sz="1400">
                <a:solidFill>
                  <a:srgbClr val="000000"/>
                </a:solidFill>
                <a:ea typeface="宋体" panose="02010600030101010101" pitchFamily="2" charset="-122"/>
              </a:rPr>
              <a:pPr fontAlgn="base">
                <a:spcBef>
                  <a:spcPct val="0"/>
                </a:spcBef>
                <a:spcAft>
                  <a:spcPct val="0"/>
                </a:spcAft>
              </a:pPr>
              <a:t>55</a:t>
            </a:fld>
            <a:endParaRPr kumimoji="0" lang="en-US" altLang="zh-CN" sz="1400">
              <a:solidFill>
                <a:srgbClr val="000000"/>
              </a:solidFill>
              <a:ea typeface="宋体" panose="02010600030101010101" pitchFamily="2" charset="-122"/>
            </a:endParaRPr>
          </a:p>
        </p:txBody>
      </p:sp>
      <p:sp>
        <p:nvSpPr>
          <p:cNvPr id="10489858" name="Rectangle 2"/>
          <p:cNvSpPr>
            <a:spLocks noGrp="1" noChangeArrowheads="1"/>
          </p:cNvSpPr>
          <p:nvPr>
            <p:ph type="body" idx="1"/>
          </p:nvPr>
        </p:nvSpPr>
        <p:spPr>
          <a:xfrm>
            <a:off x="1789114" y="1384301"/>
            <a:ext cx="8421687" cy="4670425"/>
          </a:xfrm>
        </p:spPr>
        <p:txBody>
          <a:bodyPr/>
          <a:lstStyle/>
          <a:p>
            <a:pPr marL="571500" indent="-571500" algn="just" eaLnBrk="1" hangingPunct="1">
              <a:lnSpc>
                <a:spcPct val="110000"/>
              </a:lnSpc>
              <a:buSzTx/>
              <a:buFont typeface="Wingdings" panose="05000000000000000000" pitchFamily="2" charset="2"/>
              <a:buChar char="§"/>
            </a:pPr>
            <a:r>
              <a:rPr lang="zh-CN" altLang="en-US" dirty="0">
                <a:latin typeface="黑体" panose="02010609060101010101" pitchFamily="49" charset="-122"/>
              </a:rPr>
              <a:t>定理 设                  为一多重集，其中                 ，</a:t>
            </a:r>
            <a:r>
              <a:rPr lang="zh-CN" altLang="zh-CN" dirty="0">
                <a:latin typeface="黑体" panose="02010609060101010101" pitchFamily="49" charset="-122"/>
              </a:rPr>
              <a:t>那么</a:t>
            </a:r>
            <a:r>
              <a:rPr lang="zh-CN" altLang="en-US" dirty="0">
                <a:latin typeface="黑体" panose="02010609060101010101" pitchFamily="49" charset="-122"/>
              </a:rPr>
              <a:t>对</a:t>
            </a:r>
            <a:r>
              <a:rPr lang="en-US" altLang="zh-CN" dirty="0">
                <a:latin typeface="黑体" panose="02010609060101010101" pitchFamily="49" charset="-122"/>
              </a:rPr>
              <a:t>S</a:t>
            </a:r>
            <a:r>
              <a:rPr lang="zh-CN" altLang="en-US" dirty="0">
                <a:latin typeface="黑体" panose="02010609060101010101" pitchFamily="49" charset="-122"/>
              </a:rPr>
              <a:t>中</a:t>
            </a:r>
            <a:r>
              <a:rPr lang="en-US" altLang="zh-CN" dirty="0">
                <a:latin typeface="黑体" panose="02010609060101010101" pitchFamily="49" charset="-122"/>
              </a:rPr>
              <a:t>n</a:t>
            </a:r>
            <a:r>
              <a:rPr lang="zh-CN" altLang="en-US" dirty="0">
                <a:latin typeface="黑体" panose="02010609060101010101" pitchFamily="49" charset="-122"/>
              </a:rPr>
              <a:t>个元素进行全排列的排列数为</a:t>
            </a:r>
          </a:p>
          <a:p>
            <a:pPr marL="571500" indent="-571500" algn="just" eaLnBrk="1" hangingPunct="1">
              <a:lnSpc>
                <a:spcPct val="110000"/>
              </a:lnSpc>
              <a:buSzTx/>
              <a:buFont typeface="Wingdings" panose="05000000000000000000" pitchFamily="2" charset="2"/>
              <a:buChar char="§"/>
            </a:pPr>
            <a:endParaRPr lang="zh-CN" altLang="en-US" dirty="0">
              <a:latin typeface="黑体" panose="02010609060101010101" pitchFamily="49" charset="-122"/>
            </a:endParaRPr>
          </a:p>
          <a:p>
            <a:pPr marL="571500" indent="-571500" algn="just" eaLnBrk="1" hangingPunct="1">
              <a:lnSpc>
                <a:spcPct val="110000"/>
              </a:lnSpc>
              <a:buSzTx/>
              <a:buFont typeface="Wingdings" panose="05000000000000000000" pitchFamily="2" charset="2"/>
              <a:buChar char="§"/>
            </a:pPr>
            <a:endParaRPr lang="zh-CN" altLang="en-US" sz="1800" dirty="0"/>
          </a:p>
          <a:p>
            <a:pPr marL="571500" indent="-571500" algn="just" eaLnBrk="1" hangingPunct="1">
              <a:lnSpc>
                <a:spcPct val="110000"/>
              </a:lnSpc>
              <a:buSzTx/>
              <a:buFont typeface="Wingdings" panose="05000000000000000000" pitchFamily="2" charset="2"/>
              <a:buChar char="§"/>
            </a:pPr>
            <a:r>
              <a:rPr lang="zh-CN" altLang="en-US" dirty="0"/>
              <a:t>证 排列的个数为</a:t>
            </a:r>
            <a:endParaRPr lang="zh-CN" altLang="en-US" dirty="0">
              <a:latin typeface="黑体" panose="02010609060101010101" pitchFamily="49" charset="-122"/>
            </a:endParaRPr>
          </a:p>
          <a:p>
            <a:pPr marL="571500" indent="-571500" algn="just" eaLnBrk="1" hangingPunct="1">
              <a:lnSpc>
                <a:spcPct val="110000"/>
              </a:lnSpc>
              <a:buSzTx/>
              <a:buFont typeface="Wingdings" panose="05000000000000000000" pitchFamily="2" charset="2"/>
              <a:buChar char="§"/>
            </a:pPr>
            <a:endParaRPr lang="en-US" altLang="zh-CN" dirty="0">
              <a:latin typeface="黑体" panose="02010609060101010101" pitchFamily="49" charset="-122"/>
            </a:endParaRPr>
          </a:p>
        </p:txBody>
      </p:sp>
      <p:sp>
        <p:nvSpPr>
          <p:cNvPr id="53253"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53254"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55"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56"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57"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58"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59"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0"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1"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2"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3"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4"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5"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6"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7"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8"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3269" name="Rectangle 2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3270" name="Object 19"/>
              <p:cNvSpPr txBox="1"/>
              <p:nvPr/>
            </p:nvSpPr>
            <p:spPr bwMode="auto">
              <a:xfrm>
                <a:off x="3780631" y="1394317"/>
                <a:ext cx="3899545" cy="56624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𝑆</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53270" name="Object 19"/>
              <p:cNvSpPr txBox="1">
                <a:spLocks noRot="1" noChangeAspect="1" noMove="1" noResize="1" noEditPoints="1" noAdjustHandles="1" noChangeArrowheads="1" noChangeShapeType="1" noTextEdit="1"/>
              </p:cNvSpPr>
              <p:nvPr/>
            </p:nvSpPr>
            <p:spPr bwMode="auto">
              <a:xfrm>
                <a:off x="3780631" y="1394317"/>
                <a:ext cx="3899545" cy="566247"/>
              </a:xfrm>
              <a:prstGeom prst="rect">
                <a:avLst/>
              </a:prstGeom>
              <a:blipFill>
                <a:blip r:embed="rId2"/>
                <a:stretch>
                  <a:fillRect l="-313"/>
                </a:stretch>
              </a:blipFill>
              <a:ln>
                <a:noFill/>
              </a:ln>
            </p:spPr>
            <p:txBody>
              <a:bodyPr/>
              <a:lstStyle/>
              <a:p>
                <a:r>
                  <a:rPr lang="zh-CN" altLang="en-US">
                    <a:noFill/>
                  </a:rPr>
                  <a:t> </a:t>
                </a:r>
              </a:p>
            </p:txBody>
          </p:sp>
        </mc:Fallback>
      </mc:AlternateContent>
      <p:sp>
        <p:nvSpPr>
          <p:cNvPr id="53271" name="Rectangle 22"/>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3272" name="Object 21"/>
              <p:cNvSpPr txBox="1"/>
              <p:nvPr/>
            </p:nvSpPr>
            <p:spPr bwMode="auto">
              <a:xfrm>
                <a:off x="2927648" y="1874839"/>
                <a:ext cx="3600698" cy="63658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oMath>
                  </m:oMathPara>
                </a14:m>
                <a:endParaRPr kumimoji="1" lang="zh-CN" altLang="en-US" sz="2400" dirty="0">
                  <a:solidFill>
                    <a:srgbClr val="000000"/>
                  </a:solidFill>
                  <a:latin typeface="Tahoma" panose="020B0604030504040204" pitchFamily="34" charset="0"/>
                </a:endParaRPr>
              </a:p>
            </p:txBody>
          </p:sp>
        </mc:Choice>
        <mc:Fallback>
          <p:sp>
            <p:nvSpPr>
              <p:cNvPr id="53272" name="Object 21"/>
              <p:cNvSpPr txBox="1">
                <a:spLocks noRot="1" noChangeAspect="1" noMove="1" noResize="1" noEditPoints="1" noAdjustHandles="1" noChangeArrowheads="1" noChangeShapeType="1" noTextEdit="1"/>
              </p:cNvSpPr>
              <p:nvPr/>
            </p:nvSpPr>
            <p:spPr bwMode="auto">
              <a:xfrm>
                <a:off x="2927648" y="1874839"/>
                <a:ext cx="3600698" cy="636587"/>
              </a:xfrm>
              <a:prstGeom prst="rect">
                <a:avLst/>
              </a:prstGeom>
              <a:blipFill>
                <a:blip r:embed="rId3"/>
                <a:stretch>
                  <a:fillRect/>
                </a:stretch>
              </a:blipFill>
              <a:ln>
                <a:noFill/>
              </a:ln>
            </p:spPr>
            <p:txBody>
              <a:bodyPr/>
              <a:lstStyle/>
              <a:p>
                <a:r>
                  <a:rPr lang="zh-CN" altLang="en-US">
                    <a:noFill/>
                  </a:rPr>
                  <a:t> </a:t>
                </a:r>
              </a:p>
            </p:txBody>
          </p:sp>
        </mc:Fallback>
      </mc:AlternateContent>
      <p:sp>
        <p:nvSpPr>
          <p:cNvPr id="53273" name="Rectangle 24"/>
          <p:cNvSpPr>
            <a:spLocks noChangeArrowheads="1"/>
          </p:cNvSpPr>
          <p:nvPr/>
        </p:nvSpPr>
        <p:spPr bwMode="auto">
          <a:xfrm>
            <a:off x="1524001" y="298861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3274" name="Object 23"/>
              <p:cNvSpPr txBox="1"/>
              <p:nvPr/>
            </p:nvSpPr>
            <p:spPr bwMode="auto">
              <a:xfrm>
                <a:off x="5730402" y="2552004"/>
                <a:ext cx="1849872" cy="99129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num>
                        <m:den>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den>
                      </m:f>
                    </m:oMath>
                  </m:oMathPara>
                </a14:m>
                <a:endParaRPr kumimoji="1" lang="zh-CN" altLang="en-US" sz="2400" dirty="0">
                  <a:solidFill>
                    <a:srgbClr val="000000"/>
                  </a:solidFill>
                  <a:latin typeface="Tahoma" panose="020B0604030504040204" pitchFamily="34" charset="0"/>
                </a:endParaRPr>
              </a:p>
            </p:txBody>
          </p:sp>
        </mc:Choice>
        <mc:Fallback>
          <p:sp>
            <p:nvSpPr>
              <p:cNvPr id="53274" name="Object 23"/>
              <p:cNvSpPr txBox="1">
                <a:spLocks noRot="1" noChangeAspect="1" noMove="1" noResize="1" noEditPoints="1" noAdjustHandles="1" noChangeArrowheads="1" noChangeShapeType="1" noTextEdit="1"/>
              </p:cNvSpPr>
              <p:nvPr/>
            </p:nvSpPr>
            <p:spPr bwMode="auto">
              <a:xfrm>
                <a:off x="5730402" y="2552004"/>
                <a:ext cx="1849872" cy="991296"/>
              </a:xfrm>
              <a:prstGeom prst="rect">
                <a:avLst/>
              </a:prstGeom>
              <a:blipFill>
                <a:blip r:embed="rId4"/>
                <a:stretch>
                  <a:fillRect/>
                </a:stretch>
              </a:blipFill>
              <a:ln>
                <a:noFill/>
              </a:ln>
            </p:spPr>
            <p:txBody>
              <a:bodyPr/>
              <a:lstStyle/>
              <a:p>
                <a:r>
                  <a:rPr lang="zh-CN" altLang="en-US">
                    <a:noFill/>
                  </a:rPr>
                  <a:t> </a:t>
                </a:r>
              </a:p>
            </p:txBody>
          </p:sp>
        </mc:Fallback>
      </mc:AlternateContent>
      <p:sp>
        <p:nvSpPr>
          <p:cNvPr id="53275" name="Rectangle 26"/>
          <p:cNvSpPr>
            <a:spLocks noChangeArrowheads="1"/>
          </p:cNvSpPr>
          <p:nvPr/>
        </p:nvSpPr>
        <p:spPr bwMode="auto">
          <a:xfrm>
            <a:off x="1524001" y="265048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89881" name="Object 25"/>
              <p:cNvSpPr txBox="1"/>
              <p:nvPr/>
            </p:nvSpPr>
            <p:spPr bwMode="auto">
              <a:xfrm>
                <a:off x="2782888" y="4437064"/>
                <a:ext cx="6841504" cy="164622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oMath>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num>
                        <m:den>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den>
                      </m:f>
                    </m:oMath>
                  </m:oMathPara>
                </a14:m>
                <a:endParaRPr kumimoji="1" lang="zh-CN" altLang="en-US" sz="2400" dirty="0">
                  <a:solidFill>
                    <a:srgbClr val="000000"/>
                  </a:solidFill>
                  <a:latin typeface="Tahoma" panose="020B0604030504040204" pitchFamily="34" charset="0"/>
                </a:endParaRPr>
              </a:p>
            </p:txBody>
          </p:sp>
        </mc:Choice>
        <mc:Fallback>
          <p:sp>
            <p:nvSpPr>
              <p:cNvPr id="10489881" name="Object 25"/>
              <p:cNvSpPr txBox="1">
                <a:spLocks noRot="1" noChangeAspect="1" noMove="1" noResize="1" noEditPoints="1" noAdjustHandles="1" noChangeArrowheads="1" noChangeShapeType="1" noTextEdit="1"/>
              </p:cNvSpPr>
              <p:nvPr/>
            </p:nvSpPr>
            <p:spPr bwMode="auto">
              <a:xfrm>
                <a:off x="2782888" y="4437064"/>
                <a:ext cx="6841504" cy="1646227"/>
              </a:xfrm>
              <a:prstGeom prst="rect">
                <a:avLst/>
              </a:prstGeom>
              <a:blipFill>
                <a:blip r:embed="rId5"/>
                <a:stretch>
                  <a:fillRect l="-26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313198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898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0F305A75-644D-4FC0-8A53-9E700B34D8CF}"/>
              </a:ext>
            </a:extLst>
          </p:cNvPr>
          <p:cNvSpPr/>
          <p:nvPr/>
        </p:nvSpPr>
        <p:spPr bwMode="auto">
          <a:xfrm>
            <a:off x="6312024" y="3573016"/>
            <a:ext cx="720080" cy="57605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kumimoji="1" lang="zh-CN" altLang="en-US" sz="2400">
              <a:solidFill>
                <a:srgbClr val="000000"/>
              </a:solidFill>
              <a:latin typeface="Tahoma" panose="020B0604030504040204" pitchFamily="34" charset="0"/>
              <a:ea typeface="Dotum" pitchFamily="34" charset="-127"/>
            </a:endParaRPr>
          </a:p>
        </p:txBody>
      </p:sp>
      <p:sp>
        <p:nvSpPr>
          <p:cNvPr id="54274"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53832800-6027-4832-9C81-7F4979955196}"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54275"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A1A31349-8AF0-4B18-9EA2-473C0C2F011A}" type="slidenum">
              <a:rPr kumimoji="0" lang="en-US" altLang="zh-CN" sz="1400">
                <a:solidFill>
                  <a:srgbClr val="000000"/>
                </a:solidFill>
                <a:ea typeface="宋体" panose="02010600030101010101" pitchFamily="2" charset="-122"/>
              </a:rPr>
              <a:pPr fontAlgn="base">
                <a:spcBef>
                  <a:spcPct val="0"/>
                </a:spcBef>
                <a:spcAft>
                  <a:spcPct val="0"/>
                </a:spcAft>
              </a:pPr>
              <a:t>56</a:t>
            </a:fld>
            <a:endParaRPr kumimoji="0" lang="en-US" altLang="zh-CN" sz="1400">
              <a:solidFill>
                <a:srgbClr val="000000"/>
              </a:solidFill>
              <a:ea typeface="宋体" panose="02010600030101010101" pitchFamily="2" charset="-122"/>
            </a:endParaRPr>
          </a:p>
        </p:txBody>
      </p:sp>
      <p:sp>
        <p:nvSpPr>
          <p:cNvPr id="10496002" name="Rectangle 2"/>
          <p:cNvSpPr>
            <a:spLocks noGrp="1" noChangeArrowheads="1"/>
          </p:cNvSpPr>
          <p:nvPr>
            <p:ph type="body" idx="1"/>
          </p:nvPr>
        </p:nvSpPr>
        <p:spPr>
          <a:xfrm>
            <a:off x="1792289" y="1501776"/>
            <a:ext cx="8624887" cy="4670425"/>
          </a:xfrm>
        </p:spPr>
        <p:txBody>
          <a:bodyPr/>
          <a:lstStyle/>
          <a:p>
            <a:pPr marL="571500" indent="-571500" algn="just" eaLnBrk="1" hangingPunct="1">
              <a:buSzTx/>
              <a:buFont typeface="Wingdings" panose="05000000000000000000" pitchFamily="2" charset="2"/>
              <a:buChar char="§"/>
            </a:pPr>
            <a:r>
              <a:rPr lang="zh-CN" altLang="en-US" dirty="0">
                <a:latin typeface="黑体" panose="02010609060101010101" pitchFamily="49" charset="-122"/>
              </a:rPr>
              <a:t>例</a:t>
            </a:r>
            <a:r>
              <a:rPr lang="en-US" altLang="zh-CN" dirty="0">
                <a:latin typeface="黑体" panose="02010609060101010101" pitchFamily="49" charset="-122"/>
              </a:rPr>
              <a:t>2.16 8</a:t>
            </a:r>
            <a:r>
              <a:rPr lang="zh-CN" altLang="en-US" dirty="0">
                <a:latin typeface="黑体" panose="02010609060101010101" pitchFamily="49" charset="-122"/>
              </a:rPr>
              <a:t>个元素中   重复了</a:t>
            </a:r>
            <a:r>
              <a:rPr lang="en-US" altLang="zh-CN" dirty="0">
                <a:latin typeface="黑体" panose="02010609060101010101" pitchFamily="49" charset="-122"/>
              </a:rPr>
              <a:t>3</a:t>
            </a:r>
            <a:r>
              <a:rPr lang="zh-CN" altLang="en-US" dirty="0">
                <a:latin typeface="黑体" panose="02010609060101010101" pitchFamily="49" charset="-122"/>
              </a:rPr>
              <a:t>次，  重复了</a:t>
            </a:r>
            <a:r>
              <a:rPr lang="en-US" altLang="zh-CN" dirty="0">
                <a:latin typeface="黑体" panose="02010609060101010101" pitchFamily="49" charset="-122"/>
              </a:rPr>
              <a:t>2</a:t>
            </a:r>
            <a:r>
              <a:rPr lang="zh-CN" altLang="en-US" dirty="0">
                <a:latin typeface="黑体" panose="02010609060101010101" pitchFamily="49" charset="-122"/>
              </a:rPr>
              <a:t>次，     </a:t>
            </a:r>
          </a:p>
          <a:p>
            <a:pPr marL="571500" indent="-571500" algn="just" eaLnBrk="1" hangingPunct="1">
              <a:buSzTx/>
              <a:buNone/>
            </a:pPr>
            <a:r>
              <a:rPr lang="zh-CN" altLang="en-US" dirty="0">
                <a:latin typeface="黑体" panose="02010609060101010101" pitchFamily="49" charset="-122"/>
              </a:rPr>
              <a:t>      重复了</a:t>
            </a:r>
            <a:r>
              <a:rPr lang="en-US" altLang="zh-CN" dirty="0">
                <a:latin typeface="黑体" panose="02010609060101010101" pitchFamily="49" charset="-122"/>
              </a:rPr>
              <a:t>3</a:t>
            </a:r>
            <a:r>
              <a:rPr lang="zh-CN" altLang="en-US" dirty="0">
                <a:latin typeface="黑体" panose="02010609060101010101" pitchFamily="49" charset="-122"/>
              </a:rPr>
              <a:t>次，从中取</a:t>
            </a:r>
            <a:r>
              <a:rPr lang="en-US" altLang="zh-CN" dirty="0">
                <a:latin typeface="黑体" panose="02010609060101010101" pitchFamily="49" charset="-122"/>
              </a:rPr>
              <a:t>r</a:t>
            </a:r>
            <a:r>
              <a:rPr lang="zh-CN" altLang="en-US" dirty="0">
                <a:latin typeface="黑体" panose="02010609060101010101" pitchFamily="49" charset="-122"/>
              </a:rPr>
              <a:t>个，设其组合数为   ，则              </a:t>
            </a:r>
          </a:p>
          <a:p>
            <a:pPr marL="571500" indent="-571500" algn="just" eaLnBrk="1" hangingPunct="1">
              <a:buSzTx/>
              <a:buNone/>
            </a:pPr>
            <a:r>
              <a:rPr lang="zh-CN" altLang="en-US" dirty="0">
                <a:latin typeface="黑体" panose="02010609060101010101" pitchFamily="49" charset="-122"/>
              </a:rPr>
              <a:t>                的母函数为</a:t>
            </a:r>
          </a:p>
          <a:p>
            <a:pPr marL="571500" indent="-571500" algn="just" eaLnBrk="1" hangingPunct="1">
              <a:buSzTx/>
              <a:buFont typeface="Wingdings" panose="05000000000000000000" pitchFamily="2" charset="2"/>
              <a:buChar char="§"/>
            </a:pP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endParaRPr lang="zh-CN" altLang="en-US" dirty="0">
              <a:latin typeface="黑体" panose="02010609060101010101" pitchFamily="49" charset="-122"/>
            </a:endParaRPr>
          </a:p>
          <a:p>
            <a:pPr marL="571500" indent="-571500" algn="just" eaLnBrk="1" hangingPunct="1">
              <a:buSzTx/>
              <a:buNone/>
            </a:pPr>
            <a:r>
              <a:rPr lang="zh-CN" altLang="en-US" dirty="0">
                <a:latin typeface="黑体" panose="02010609060101010101" pitchFamily="49" charset="-122"/>
              </a:rPr>
              <a:t>   由    的系数为</a:t>
            </a:r>
            <a:r>
              <a:rPr lang="en-US" altLang="zh-CN" dirty="0">
                <a:latin typeface="黑体" panose="02010609060101010101" pitchFamily="49" charset="-122"/>
              </a:rPr>
              <a:t>10</a:t>
            </a:r>
            <a:r>
              <a:rPr lang="zh-CN" altLang="en-US" dirty="0">
                <a:latin typeface="黑体" panose="02010609060101010101" pitchFamily="49" charset="-122"/>
              </a:rPr>
              <a:t>知，从这</a:t>
            </a:r>
            <a:r>
              <a:rPr lang="en-US" altLang="zh-CN" dirty="0">
                <a:latin typeface="黑体" panose="02010609060101010101" pitchFamily="49" charset="-122"/>
              </a:rPr>
              <a:t>8</a:t>
            </a:r>
            <a:r>
              <a:rPr lang="zh-CN" altLang="en-US" dirty="0">
                <a:latin typeface="黑体" panose="02010609060101010101" pitchFamily="49" charset="-122"/>
              </a:rPr>
              <a:t>个元素中取</a:t>
            </a:r>
            <a:r>
              <a:rPr lang="en-US" altLang="zh-CN" dirty="0">
                <a:latin typeface="黑体" panose="02010609060101010101" pitchFamily="49" charset="-122"/>
              </a:rPr>
              <a:t>4</a:t>
            </a:r>
            <a:r>
              <a:rPr lang="zh-CN" altLang="en-US" dirty="0">
                <a:latin typeface="黑体" panose="02010609060101010101" pitchFamily="49" charset="-122"/>
              </a:rPr>
              <a:t>个组合，其组合数为</a:t>
            </a:r>
            <a:r>
              <a:rPr lang="en-US" altLang="zh-CN" dirty="0">
                <a:latin typeface="黑体" panose="02010609060101010101" pitchFamily="49" charset="-122"/>
              </a:rPr>
              <a:t>10</a:t>
            </a:r>
            <a:r>
              <a:rPr lang="zh-CN" altLang="en-US" dirty="0">
                <a:latin typeface="黑体" panose="02010609060101010101" pitchFamily="49" charset="-122"/>
              </a:rPr>
              <a:t>。这</a:t>
            </a:r>
            <a:r>
              <a:rPr lang="en-US" altLang="zh-CN" dirty="0">
                <a:latin typeface="黑体" panose="02010609060101010101" pitchFamily="49" charset="-122"/>
              </a:rPr>
              <a:t>10</a:t>
            </a:r>
            <a:r>
              <a:rPr lang="zh-CN" altLang="en-US" dirty="0">
                <a:latin typeface="黑体" panose="02010609060101010101" pitchFamily="49" charset="-122"/>
              </a:rPr>
              <a:t>个组合是如何构成的呢？考虑</a:t>
            </a: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54277"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54278"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79"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80"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81"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82"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83"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84"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85"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86"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87"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88"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89"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90"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91"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92"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293" name="Rectangle 20"/>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4294" name="Object 19"/>
              <p:cNvSpPr txBox="1"/>
              <p:nvPr/>
            </p:nvSpPr>
            <p:spPr bwMode="auto">
              <a:xfrm>
                <a:off x="5269707" y="1489870"/>
                <a:ext cx="576262" cy="59848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oMath>
                  </m:oMathPara>
                </a14:m>
                <a:endParaRPr kumimoji="1" lang="zh-CN" altLang="en-US" sz="2400" dirty="0">
                  <a:solidFill>
                    <a:srgbClr val="000000"/>
                  </a:solidFill>
                  <a:latin typeface="Tahoma" panose="020B0604030504040204" pitchFamily="34" charset="0"/>
                </a:endParaRPr>
              </a:p>
            </p:txBody>
          </p:sp>
        </mc:Choice>
        <mc:Fallback>
          <p:sp>
            <p:nvSpPr>
              <p:cNvPr id="54294" name="Object 19"/>
              <p:cNvSpPr txBox="1">
                <a:spLocks noRot="1" noChangeAspect="1" noMove="1" noResize="1" noEditPoints="1" noAdjustHandles="1" noChangeArrowheads="1" noChangeShapeType="1" noTextEdit="1"/>
              </p:cNvSpPr>
              <p:nvPr/>
            </p:nvSpPr>
            <p:spPr bwMode="auto">
              <a:xfrm>
                <a:off x="5269707" y="1489870"/>
                <a:ext cx="576262" cy="598487"/>
              </a:xfrm>
              <a:prstGeom prst="rect">
                <a:avLst/>
              </a:prstGeom>
              <a:blipFill>
                <a:blip r:embed="rId2"/>
                <a:stretch>
                  <a:fillRect/>
                </a:stretch>
              </a:blipFill>
              <a:ln>
                <a:noFill/>
              </a:ln>
            </p:spPr>
            <p:txBody>
              <a:bodyPr/>
              <a:lstStyle/>
              <a:p>
                <a:r>
                  <a:rPr lang="zh-CN" altLang="en-US">
                    <a:noFill/>
                  </a:rPr>
                  <a:t> </a:t>
                </a:r>
              </a:p>
            </p:txBody>
          </p:sp>
        </mc:Fallback>
      </mc:AlternateContent>
      <p:sp>
        <p:nvSpPr>
          <p:cNvPr id="54295" name="Rectangle 22"/>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4296" name="Object 21"/>
              <p:cNvSpPr txBox="1"/>
              <p:nvPr/>
            </p:nvSpPr>
            <p:spPr bwMode="auto">
              <a:xfrm>
                <a:off x="7635876" y="1520826"/>
                <a:ext cx="576262" cy="51911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2</m:t>
                          </m:r>
                        </m:sub>
                      </m:sSub>
                    </m:oMath>
                  </m:oMathPara>
                </a14:m>
                <a:endParaRPr kumimoji="1" lang="zh-CN" altLang="en-US" sz="2400" dirty="0">
                  <a:solidFill>
                    <a:srgbClr val="000000"/>
                  </a:solidFill>
                  <a:latin typeface="Tahoma" panose="020B0604030504040204" pitchFamily="34" charset="0"/>
                </a:endParaRPr>
              </a:p>
            </p:txBody>
          </p:sp>
        </mc:Choice>
        <mc:Fallback>
          <p:sp>
            <p:nvSpPr>
              <p:cNvPr id="54296" name="Object 21"/>
              <p:cNvSpPr txBox="1">
                <a:spLocks noRot="1" noChangeAspect="1" noMove="1" noResize="1" noEditPoints="1" noAdjustHandles="1" noChangeArrowheads="1" noChangeShapeType="1" noTextEdit="1"/>
              </p:cNvSpPr>
              <p:nvPr/>
            </p:nvSpPr>
            <p:spPr bwMode="auto">
              <a:xfrm>
                <a:off x="7635876" y="1520826"/>
                <a:ext cx="576262" cy="519113"/>
              </a:xfrm>
              <a:prstGeom prst="rect">
                <a:avLst/>
              </a:prstGeom>
              <a:blipFill>
                <a:blip r:embed="rId3"/>
                <a:stretch>
                  <a:fillRect/>
                </a:stretch>
              </a:blipFill>
              <a:ln>
                <a:noFill/>
              </a:ln>
            </p:spPr>
            <p:txBody>
              <a:bodyPr/>
              <a:lstStyle/>
              <a:p>
                <a:r>
                  <a:rPr lang="zh-CN" altLang="en-US">
                    <a:noFill/>
                  </a:rPr>
                  <a:t> </a:t>
                </a:r>
              </a:p>
            </p:txBody>
          </p:sp>
        </mc:Fallback>
      </mc:AlternateContent>
      <p:sp>
        <p:nvSpPr>
          <p:cNvPr id="54297" name="Rectangle 24"/>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4298" name="Object 23"/>
              <p:cNvSpPr txBox="1"/>
              <p:nvPr/>
            </p:nvSpPr>
            <p:spPr bwMode="auto">
              <a:xfrm>
                <a:off x="2495550" y="1995191"/>
                <a:ext cx="576262" cy="52893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3</m:t>
                          </m:r>
                        </m:sub>
                      </m:sSub>
                    </m:oMath>
                  </m:oMathPara>
                </a14:m>
                <a:endParaRPr kumimoji="1" lang="zh-CN" altLang="en-US" sz="2400" dirty="0">
                  <a:solidFill>
                    <a:srgbClr val="000000"/>
                  </a:solidFill>
                  <a:latin typeface="Tahoma" panose="020B0604030504040204" pitchFamily="34" charset="0"/>
                </a:endParaRPr>
              </a:p>
            </p:txBody>
          </p:sp>
        </mc:Choice>
        <mc:Fallback>
          <p:sp>
            <p:nvSpPr>
              <p:cNvPr id="54298" name="Object 23"/>
              <p:cNvSpPr txBox="1">
                <a:spLocks noRot="1" noChangeAspect="1" noMove="1" noResize="1" noEditPoints="1" noAdjustHandles="1" noChangeArrowheads="1" noChangeShapeType="1" noTextEdit="1"/>
              </p:cNvSpPr>
              <p:nvPr/>
            </p:nvSpPr>
            <p:spPr bwMode="auto">
              <a:xfrm>
                <a:off x="2495550" y="1995191"/>
                <a:ext cx="576262" cy="528935"/>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299" name="Object 25"/>
              <p:cNvSpPr txBox="1"/>
              <p:nvPr/>
            </p:nvSpPr>
            <p:spPr bwMode="auto">
              <a:xfrm>
                <a:off x="9067803" y="2027565"/>
                <a:ext cx="576261" cy="61436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𝑐</m:t>
                          </m:r>
                        </m:e>
                        <m:sub>
                          <m:r>
                            <a:rPr kumimoji="1" lang="zh-CN" altLang="en-US" sz="2400" i="1">
                              <a:solidFill>
                                <a:srgbClr val="000000"/>
                              </a:solidFill>
                              <a:latin typeface="Cambria Math" panose="02040503050406030204" pitchFamily="18" charset="0"/>
                            </a:rPr>
                            <m:t>𝑟</m:t>
                          </m:r>
                        </m:sub>
                      </m:sSub>
                    </m:oMath>
                  </m:oMathPara>
                </a14:m>
                <a:endParaRPr kumimoji="1" lang="zh-CN" altLang="en-US" sz="2400">
                  <a:solidFill>
                    <a:srgbClr val="000000"/>
                  </a:solidFill>
                  <a:latin typeface="Tahoma" panose="020B0604030504040204" pitchFamily="34" charset="0"/>
                </a:endParaRPr>
              </a:p>
            </p:txBody>
          </p:sp>
        </mc:Choice>
        <mc:Fallback>
          <p:sp>
            <p:nvSpPr>
              <p:cNvPr id="54299" name="Object 25"/>
              <p:cNvSpPr txBox="1">
                <a:spLocks noRot="1" noChangeAspect="1" noMove="1" noResize="1" noEditPoints="1" noAdjustHandles="1" noChangeArrowheads="1" noChangeShapeType="1" noTextEdit="1"/>
              </p:cNvSpPr>
              <p:nvPr/>
            </p:nvSpPr>
            <p:spPr bwMode="auto">
              <a:xfrm>
                <a:off x="9067803" y="2027565"/>
                <a:ext cx="576261" cy="614363"/>
              </a:xfrm>
              <a:prstGeom prst="rect">
                <a:avLst/>
              </a:prstGeom>
              <a:blipFill>
                <a:blip r:embed="rId5"/>
                <a:stretch>
                  <a:fillRect/>
                </a:stretch>
              </a:blipFill>
              <a:ln>
                <a:noFill/>
              </a:ln>
            </p:spPr>
            <p:txBody>
              <a:bodyPr/>
              <a:lstStyle/>
              <a:p>
                <a:r>
                  <a:rPr lang="zh-CN" altLang="en-US">
                    <a:noFill/>
                  </a:rPr>
                  <a:t> </a:t>
                </a:r>
              </a:p>
            </p:txBody>
          </p:sp>
        </mc:Fallback>
      </mc:AlternateContent>
      <p:sp>
        <p:nvSpPr>
          <p:cNvPr id="54300" name="Rectangle 28"/>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301" name="Rectangle 30"/>
          <p:cNvSpPr>
            <a:spLocks noChangeArrowheads="1"/>
          </p:cNvSpPr>
          <p:nvPr/>
        </p:nvSpPr>
        <p:spPr bwMode="auto">
          <a:xfrm>
            <a:off x="1524001" y="29695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4302" name="Object 29"/>
              <p:cNvSpPr txBox="1"/>
              <p:nvPr/>
            </p:nvSpPr>
            <p:spPr bwMode="auto">
              <a:xfrm>
                <a:off x="2639616" y="2562524"/>
                <a:ext cx="2135832" cy="52893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𝑐</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𝑐</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𝑐</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𝑐</m:t>
                          </m:r>
                        </m:e>
                        <m:sub>
                          <m:r>
                            <a:rPr kumimoji="1" lang="zh-CN" altLang="en-US" sz="2400" i="1">
                              <a:solidFill>
                                <a:srgbClr val="000000"/>
                              </a:solidFill>
                              <a:latin typeface="Cambria Math" panose="02040503050406030204" pitchFamily="18" charset="0"/>
                            </a:rPr>
                            <m:t>8</m:t>
                          </m:r>
                        </m:sub>
                      </m:sSub>
                    </m:oMath>
                  </m:oMathPara>
                </a14:m>
                <a:endParaRPr kumimoji="1" lang="zh-CN" altLang="en-US" sz="2400" dirty="0">
                  <a:solidFill>
                    <a:srgbClr val="000000"/>
                  </a:solidFill>
                  <a:latin typeface="Tahoma" panose="020B0604030504040204" pitchFamily="34" charset="0"/>
                </a:endParaRPr>
              </a:p>
            </p:txBody>
          </p:sp>
        </mc:Choice>
        <mc:Fallback>
          <p:sp>
            <p:nvSpPr>
              <p:cNvPr id="54302" name="Object 29"/>
              <p:cNvSpPr txBox="1">
                <a:spLocks noRot="1" noChangeAspect="1" noMove="1" noResize="1" noEditPoints="1" noAdjustHandles="1" noChangeArrowheads="1" noChangeShapeType="1" noTextEdit="1"/>
              </p:cNvSpPr>
              <p:nvPr/>
            </p:nvSpPr>
            <p:spPr bwMode="auto">
              <a:xfrm>
                <a:off x="2639616" y="2562524"/>
                <a:ext cx="2135832" cy="528935"/>
              </a:xfrm>
              <a:prstGeom prst="rect">
                <a:avLst/>
              </a:prstGeom>
              <a:blipFill>
                <a:blip r:embed="rId6"/>
                <a:stretch>
                  <a:fillRect/>
                </a:stretch>
              </a:blipFill>
              <a:ln>
                <a:noFill/>
              </a:ln>
            </p:spPr>
            <p:txBody>
              <a:bodyPr/>
              <a:lstStyle/>
              <a:p>
                <a:r>
                  <a:rPr lang="zh-CN" altLang="en-US">
                    <a:noFill/>
                  </a:rPr>
                  <a:t> </a:t>
                </a:r>
              </a:p>
            </p:txBody>
          </p:sp>
        </mc:Fallback>
      </mc:AlternateContent>
      <p:sp>
        <p:nvSpPr>
          <p:cNvPr id="54303" name="Rectangle 32"/>
          <p:cNvSpPr>
            <a:spLocks noChangeArrowheads="1"/>
          </p:cNvSpPr>
          <p:nvPr/>
        </p:nvSpPr>
        <p:spPr bwMode="auto">
          <a:xfrm>
            <a:off x="1524001" y="29695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4304" name="Object 31"/>
              <p:cNvSpPr txBox="1"/>
              <p:nvPr/>
            </p:nvSpPr>
            <p:spPr bwMode="auto">
              <a:xfrm>
                <a:off x="2233360" y="3244145"/>
                <a:ext cx="8203038" cy="99768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𝐺</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m:t>
                      </m:r>
                    </m:oMath>
                    <m:oMath xmlns:m="http://schemas.openxmlformats.org/officeDocument/2006/math">
                      <m:r>
                        <m:rPr>
                          <m:nor/>
                        </m:rP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m:t>
                      </m:r>
                      <m: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1+3</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+6</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+9</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+10</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r>
                        <a:rPr kumimoji="1" lang="zh-CN" altLang="en-US" sz="2400" i="1">
                          <a:solidFill>
                            <a:srgbClr val="000000"/>
                          </a:solidFill>
                          <a:latin typeface="Cambria Math" panose="02040503050406030204" pitchFamily="18" charset="0"/>
                        </a:rPr>
                        <m:t>+9</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r>
                        <a:rPr kumimoji="1" lang="zh-CN" altLang="en-US" sz="2400" i="1">
                          <a:solidFill>
                            <a:srgbClr val="000000"/>
                          </a:solidFill>
                          <a:latin typeface="Cambria Math" panose="02040503050406030204" pitchFamily="18" charset="0"/>
                        </a:rPr>
                        <m:t>+6</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r>
                        <a:rPr kumimoji="1" lang="zh-CN" altLang="en-US" sz="2400" i="1">
                          <a:solidFill>
                            <a:srgbClr val="000000"/>
                          </a:solidFill>
                          <a:latin typeface="Cambria Math" panose="02040503050406030204" pitchFamily="18" charset="0"/>
                        </a:rPr>
                        <m:t>+3</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7</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oMath>
                  </m:oMathPara>
                </a14:m>
                <a:endParaRPr kumimoji="1" lang="zh-CN" altLang="en-US" sz="2400">
                  <a:solidFill>
                    <a:srgbClr val="000000"/>
                  </a:solidFill>
                  <a:latin typeface="Tahoma" panose="020B0604030504040204" pitchFamily="34" charset="0"/>
                </a:endParaRPr>
              </a:p>
            </p:txBody>
          </p:sp>
        </mc:Choice>
        <mc:Fallback>
          <p:sp>
            <p:nvSpPr>
              <p:cNvPr id="54304" name="Object 31"/>
              <p:cNvSpPr txBox="1">
                <a:spLocks noRot="1" noChangeAspect="1" noMove="1" noResize="1" noEditPoints="1" noAdjustHandles="1" noChangeArrowheads="1" noChangeShapeType="1" noTextEdit="1"/>
              </p:cNvSpPr>
              <p:nvPr/>
            </p:nvSpPr>
            <p:spPr bwMode="auto">
              <a:xfrm>
                <a:off x="2233360" y="3244145"/>
                <a:ext cx="8203038" cy="997687"/>
              </a:xfrm>
              <a:prstGeom prst="rect">
                <a:avLst/>
              </a:prstGeom>
              <a:blipFill>
                <a:blip r:embed="rId7"/>
                <a:stretch>
                  <a:fillRect l="-149"/>
                </a:stretch>
              </a:blipFill>
              <a:ln>
                <a:noFill/>
              </a:ln>
            </p:spPr>
            <p:txBody>
              <a:bodyPr/>
              <a:lstStyle/>
              <a:p>
                <a:r>
                  <a:rPr lang="zh-CN" altLang="en-US">
                    <a:noFill/>
                  </a:rPr>
                  <a:t> </a:t>
                </a:r>
              </a:p>
            </p:txBody>
          </p:sp>
        </mc:Fallback>
      </mc:AlternateContent>
      <p:sp>
        <p:nvSpPr>
          <p:cNvPr id="54305" name="Rectangle 34"/>
          <p:cNvSpPr>
            <a:spLocks noChangeArrowheads="1"/>
          </p:cNvSpPr>
          <p:nvPr/>
        </p:nvSpPr>
        <p:spPr bwMode="auto">
          <a:xfrm>
            <a:off x="1524001" y="295528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4306" name="Rectangle 36"/>
          <p:cNvSpPr>
            <a:spLocks noChangeArrowheads="1"/>
          </p:cNvSpPr>
          <p:nvPr/>
        </p:nvSpPr>
        <p:spPr bwMode="auto">
          <a:xfrm>
            <a:off x="1524001" y="30981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96035" name="Object 35"/>
              <p:cNvSpPr txBox="1"/>
              <p:nvPr/>
            </p:nvSpPr>
            <p:spPr bwMode="auto">
              <a:xfrm>
                <a:off x="2927649" y="4515016"/>
                <a:ext cx="720031" cy="52156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496035" name="Object 35"/>
              <p:cNvSpPr txBox="1">
                <a:spLocks noRot="1" noChangeAspect="1" noMove="1" noResize="1" noEditPoints="1" noAdjustHandles="1" noChangeArrowheads="1" noChangeShapeType="1" noTextEdit="1"/>
              </p:cNvSpPr>
              <p:nvPr/>
            </p:nvSpPr>
            <p:spPr bwMode="auto">
              <a:xfrm>
                <a:off x="2927649" y="4515016"/>
                <a:ext cx="720031" cy="521560"/>
              </a:xfrm>
              <a:prstGeom prst="rect">
                <a:avLst/>
              </a:prstGeom>
              <a:blipFill>
                <a:blip r:embed="rId8"/>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638046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960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3080A08B-9464-47B7-82A0-FE09FA7BE75F}"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dirty="0">
              <a:solidFill>
                <a:srgbClr val="000000"/>
              </a:solidFill>
              <a:ea typeface="宋体" panose="02010600030101010101" pitchFamily="2" charset="-122"/>
            </a:endParaRPr>
          </a:p>
        </p:txBody>
      </p:sp>
      <p:sp>
        <p:nvSpPr>
          <p:cNvPr id="5529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A827FF51-2863-4342-894B-93509CEAFCD5}" type="slidenum">
              <a:rPr kumimoji="0" lang="en-US" altLang="zh-CN" sz="1400">
                <a:solidFill>
                  <a:srgbClr val="000000"/>
                </a:solidFill>
                <a:ea typeface="宋体" panose="02010600030101010101" pitchFamily="2" charset="-122"/>
              </a:rPr>
              <a:pPr fontAlgn="base">
                <a:spcBef>
                  <a:spcPct val="0"/>
                </a:spcBef>
                <a:spcAft>
                  <a:spcPct val="0"/>
                </a:spcAft>
              </a:pPr>
              <a:t>57</a:t>
            </a:fld>
            <a:endParaRPr kumimoji="0" lang="en-US" altLang="zh-CN" sz="1400">
              <a:solidFill>
                <a:srgbClr val="000000"/>
              </a:solidFill>
              <a:ea typeface="宋体" panose="02010600030101010101" pitchFamily="2" charset="-122"/>
            </a:endParaRPr>
          </a:p>
        </p:txBody>
      </p:sp>
      <p:sp>
        <p:nvSpPr>
          <p:cNvPr id="55300"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endParaRPr lang="en-US" altLang="zh-CN"/>
          </a:p>
          <a:p>
            <a:pPr marL="571500" indent="-571500" algn="just" eaLnBrk="1" hangingPunct="1">
              <a:buSzTx/>
              <a:buFont typeface="Wingdings" panose="05000000000000000000" pitchFamily="2" charset="2"/>
              <a:buChar char="§"/>
            </a:pPr>
            <a:endParaRPr lang="en-US" altLang="zh-CN"/>
          </a:p>
          <a:p>
            <a:pPr marL="571500" indent="-571500" algn="just" eaLnBrk="1" hangingPunct="1">
              <a:buSzTx/>
              <a:buFont typeface="Wingdings" panose="05000000000000000000" pitchFamily="2" charset="2"/>
              <a:buChar char="§"/>
            </a:pPr>
            <a:endParaRPr lang="en-US" altLang="zh-CN"/>
          </a:p>
          <a:p>
            <a:pPr marL="571500" indent="-571500" algn="just" eaLnBrk="1" hangingPunct="1">
              <a:buSzTx/>
              <a:buNone/>
            </a:pPr>
            <a:r>
              <a:rPr lang="en-US" altLang="zh-CN">
                <a:latin typeface="黑体" panose="02010609060101010101" pitchFamily="49" charset="-122"/>
              </a:rPr>
              <a:t>   </a:t>
            </a:r>
            <a:r>
              <a:rPr lang="zh-CN" altLang="en-US">
                <a:latin typeface="黑体" panose="02010609060101010101" pitchFamily="49" charset="-122"/>
              </a:rPr>
              <a:t>其中项     表示</a:t>
            </a:r>
            <a:r>
              <a:rPr lang="en-US" altLang="zh-CN">
                <a:latin typeface="黑体" panose="02010609060101010101" pitchFamily="49" charset="-122"/>
              </a:rPr>
              <a:t>1</a:t>
            </a:r>
            <a:r>
              <a:rPr lang="zh-CN" altLang="en-US">
                <a:latin typeface="黑体" panose="02010609060101010101" pitchFamily="49" charset="-122"/>
              </a:rPr>
              <a:t>个  ，</a:t>
            </a:r>
            <a:r>
              <a:rPr lang="en-US" altLang="zh-CN">
                <a:latin typeface="黑体" panose="02010609060101010101" pitchFamily="49" charset="-122"/>
              </a:rPr>
              <a:t>3</a:t>
            </a:r>
            <a:r>
              <a:rPr lang="zh-CN" altLang="en-US">
                <a:latin typeface="黑体" panose="02010609060101010101" pitchFamily="49" charset="-122"/>
              </a:rPr>
              <a:t>个   。而由</a:t>
            </a:r>
            <a:r>
              <a:rPr lang="en-US" altLang="zh-CN">
                <a:latin typeface="黑体" panose="02010609060101010101" pitchFamily="49" charset="-122"/>
              </a:rPr>
              <a:t>1</a:t>
            </a:r>
            <a:r>
              <a:rPr lang="zh-CN" altLang="en-US">
                <a:latin typeface="黑体" panose="02010609060101010101" pitchFamily="49" charset="-122"/>
              </a:rPr>
              <a:t>个   ，</a:t>
            </a:r>
            <a:r>
              <a:rPr lang="en-US" altLang="zh-CN">
                <a:latin typeface="黑体" panose="02010609060101010101" pitchFamily="49" charset="-122"/>
              </a:rPr>
              <a:t>3 </a:t>
            </a:r>
          </a:p>
          <a:p>
            <a:pPr marL="571500" indent="-571500" algn="just" eaLnBrk="1" hangingPunct="1">
              <a:buSzTx/>
              <a:buNone/>
            </a:pPr>
            <a:r>
              <a:rPr lang="en-US" altLang="zh-CN">
                <a:latin typeface="黑体" panose="02010609060101010101" pitchFamily="49" charset="-122"/>
              </a:rPr>
              <a:t>      </a:t>
            </a:r>
            <a:r>
              <a:rPr lang="zh-CN" altLang="en-US">
                <a:latin typeface="黑体" panose="02010609060101010101" pitchFamily="49" charset="-122"/>
              </a:rPr>
              <a:t>个所组成排列的个数为</a:t>
            </a:r>
            <a:r>
              <a:rPr lang="zh-CN" altLang="en-US"/>
              <a:t> </a:t>
            </a:r>
          </a:p>
        </p:txBody>
      </p:sp>
      <p:sp>
        <p:nvSpPr>
          <p:cNvPr id="55301"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55302"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5303"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5304" name="Rectangle 22"/>
          <p:cNvSpPr>
            <a:spLocks noChangeArrowheads="1"/>
          </p:cNvSpPr>
          <p:nvPr/>
        </p:nvSpPr>
        <p:spPr bwMode="auto">
          <a:xfrm>
            <a:off x="1524001" y="295528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5305" name="Object 21"/>
              <p:cNvSpPr txBox="1"/>
              <p:nvPr/>
            </p:nvSpPr>
            <p:spPr bwMode="auto">
              <a:xfrm>
                <a:off x="2195984" y="1395583"/>
                <a:ext cx="7633344" cy="124460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𝑥</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Sup>
                        <m:sSubSupPr>
                          <m:ctrlPr>
                            <a:rPr kumimoji="1" lang="zh-CN" altLang="en-US" sz="2400" i="1">
                              <a:solidFill>
                                <a:srgbClr val="000000"/>
                              </a:solidFill>
                              <a:latin typeface="Cambria Math" panose="02040503050406030204" pitchFamily="18" charset="0"/>
                            </a:rPr>
                          </m:ctrlPr>
                        </m:sSubSupPr>
                        <m:e>
                          <m:r>
                            <a:rPr kumimoji="1" lang="zh-CN" altLang="en-US" sz="2400" i="1">
                              <a:solidFill>
                                <a:srgbClr val="000000"/>
                              </a:solidFill>
                              <a:latin typeface="Cambria Math" panose="02040503050406030204" pitchFamily="18" charset="0"/>
                            </a:rPr>
                            <m:t>𝑥</m:t>
                          </m:r>
                        </m:e>
                        <m:sub>
                          <m:r>
                            <a:rPr kumimoji="1" lang="zh-CN" altLang="en-US" sz="2400" i="1">
                              <a:solidFill>
                                <a:srgbClr val="000000"/>
                              </a:solidFill>
                              <a:latin typeface="Cambria Math" panose="02040503050406030204" pitchFamily="18" charset="0"/>
                            </a:rPr>
                            <m:t>1</m:t>
                          </m:r>
                        </m:sub>
                        <m:sup>
                          <m:r>
                            <a:rPr kumimoji="1" lang="zh-CN" altLang="en-US" sz="2400" i="1">
                              <a:solidFill>
                                <a:srgbClr val="000000"/>
                              </a:solidFill>
                              <a:latin typeface="Cambria Math" panose="02040503050406030204" pitchFamily="18" charset="0"/>
                            </a:rPr>
                            <m:t>2</m:t>
                          </m:r>
                        </m:sup>
                      </m:sSubSup>
                      <m:r>
                        <a:rPr kumimoji="1" lang="zh-CN" altLang="en-US" sz="2400" i="1">
                          <a:solidFill>
                            <a:srgbClr val="000000"/>
                          </a:solidFill>
                          <a:latin typeface="Cambria Math" panose="02040503050406030204" pitchFamily="18" charset="0"/>
                        </a:rPr>
                        <m:t>+</m:t>
                      </m:r>
                      <m:sSubSup>
                        <m:sSubSupPr>
                          <m:ctrlPr>
                            <a:rPr kumimoji="1" lang="zh-CN" altLang="en-US" sz="2400" i="1">
                              <a:solidFill>
                                <a:srgbClr val="000000"/>
                              </a:solidFill>
                              <a:latin typeface="Cambria Math" panose="02040503050406030204" pitchFamily="18" charset="0"/>
                            </a:rPr>
                          </m:ctrlPr>
                        </m:sSubSupPr>
                        <m:e>
                          <m:r>
                            <a:rPr kumimoji="1" lang="zh-CN" altLang="en-US" sz="2400" i="1">
                              <a:solidFill>
                                <a:srgbClr val="000000"/>
                              </a:solidFill>
                              <a:latin typeface="Cambria Math" panose="02040503050406030204" pitchFamily="18" charset="0"/>
                            </a:rPr>
                            <m:t>𝑥</m:t>
                          </m:r>
                        </m:e>
                        <m:sub>
                          <m:r>
                            <a:rPr kumimoji="1" lang="zh-CN" altLang="en-US" sz="2400" i="1">
                              <a:solidFill>
                                <a:srgbClr val="000000"/>
                              </a:solidFill>
                              <a:latin typeface="Cambria Math" panose="02040503050406030204" pitchFamily="18" charset="0"/>
                            </a:rPr>
                            <m:t>1</m:t>
                          </m:r>
                        </m:sub>
                        <m:sup>
                          <m:r>
                            <a:rPr kumimoji="1" lang="zh-CN" altLang="en-US" sz="2400" i="1">
                              <a:solidFill>
                                <a:srgbClr val="000000"/>
                              </a:solidFill>
                              <a:latin typeface="Cambria Math" panose="02040503050406030204" pitchFamily="18" charset="0"/>
                            </a:rPr>
                            <m:t>3</m:t>
                          </m:r>
                        </m:sup>
                      </m:sSubSup>
                      <m:r>
                        <a:rPr kumimoji="1" lang="zh-CN" altLang="en-US" sz="2400" i="1">
                          <a:solidFill>
                            <a:srgbClr val="000000"/>
                          </a:solidFill>
                          <a:latin typeface="Cambria Math" panose="02040503050406030204" pitchFamily="18" charset="0"/>
                        </a:rPr>
                        <m:t>)(1+</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𝑥</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Sup>
                        <m:sSubSupPr>
                          <m:ctrlPr>
                            <a:rPr kumimoji="1" lang="zh-CN" altLang="en-US" sz="2400" i="1">
                              <a:solidFill>
                                <a:srgbClr val="000000"/>
                              </a:solidFill>
                              <a:latin typeface="Cambria Math" panose="02040503050406030204" pitchFamily="18" charset="0"/>
                            </a:rPr>
                          </m:ctrlPr>
                        </m:sSubSupPr>
                        <m:e>
                          <m:r>
                            <a:rPr kumimoji="1" lang="zh-CN" altLang="en-US" sz="2400" i="1">
                              <a:solidFill>
                                <a:srgbClr val="000000"/>
                              </a:solidFill>
                              <a:latin typeface="Cambria Math" panose="02040503050406030204" pitchFamily="18" charset="0"/>
                            </a:rPr>
                            <m:t>𝑥</m:t>
                          </m:r>
                        </m:e>
                        <m:sub>
                          <m:r>
                            <a:rPr kumimoji="1" lang="zh-CN" altLang="en-US" sz="2400" i="1">
                              <a:solidFill>
                                <a:srgbClr val="000000"/>
                              </a:solidFill>
                              <a:latin typeface="Cambria Math" panose="02040503050406030204" pitchFamily="18" charset="0"/>
                            </a:rPr>
                            <m:t>2</m:t>
                          </m:r>
                        </m:sub>
                        <m:sup>
                          <m:r>
                            <a:rPr kumimoji="1" lang="zh-CN" altLang="en-US" sz="2400" i="1">
                              <a:solidFill>
                                <a:srgbClr val="000000"/>
                              </a:solidFill>
                              <a:latin typeface="Cambria Math" panose="02040503050406030204" pitchFamily="18" charset="0"/>
                            </a:rPr>
                            <m:t>2</m:t>
                          </m:r>
                        </m:sup>
                      </m:sSubSup>
                      <m:r>
                        <a:rPr kumimoji="1" lang="zh-CN" altLang="en-US" sz="2400" i="1">
                          <a:solidFill>
                            <a:srgbClr val="000000"/>
                          </a:solidFill>
                          <a:latin typeface="Cambria Math" panose="02040503050406030204" pitchFamily="18" charset="0"/>
                        </a:rPr>
                        <m:t>)(1+</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𝑥</m:t>
                          </m:r>
                        </m:e>
                        <m:sub>
                          <m:r>
                            <a:rPr kumimoji="1" lang="zh-CN" altLang="en-US" sz="2400" i="1">
                              <a:solidFill>
                                <a:srgbClr val="000000"/>
                              </a:solidFill>
                              <a:latin typeface="Cambria Math" panose="02040503050406030204" pitchFamily="18" charset="0"/>
                            </a:rPr>
                            <m:t>3</m:t>
                          </m:r>
                        </m:sub>
                      </m:sSub>
                      <m:r>
                        <a:rPr kumimoji="1" lang="zh-CN" altLang="en-US" sz="2400" i="1">
                          <a:solidFill>
                            <a:srgbClr val="000000"/>
                          </a:solidFill>
                          <a:latin typeface="Cambria Math" panose="02040503050406030204" pitchFamily="18" charset="0"/>
                        </a:rPr>
                        <m:t>+</m:t>
                      </m:r>
                      <m:sSubSup>
                        <m:sSubSupPr>
                          <m:ctrlPr>
                            <a:rPr kumimoji="1" lang="zh-CN" altLang="en-US" sz="2400" i="1">
                              <a:solidFill>
                                <a:srgbClr val="000000"/>
                              </a:solidFill>
                              <a:latin typeface="Cambria Math" panose="02040503050406030204" pitchFamily="18" charset="0"/>
                            </a:rPr>
                          </m:ctrlPr>
                        </m:sSubSupPr>
                        <m:e>
                          <m:r>
                            <a:rPr kumimoji="1" lang="zh-CN" altLang="en-US" sz="2400" i="1">
                              <a:solidFill>
                                <a:srgbClr val="000000"/>
                              </a:solidFill>
                              <a:latin typeface="Cambria Math" panose="02040503050406030204" pitchFamily="18" charset="0"/>
                            </a:rPr>
                            <m:t>𝑥</m:t>
                          </m:r>
                        </m:e>
                        <m:sub>
                          <m:r>
                            <a:rPr kumimoji="1" lang="zh-CN" altLang="en-US" sz="2400" i="1">
                              <a:solidFill>
                                <a:srgbClr val="000000"/>
                              </a:solidFill>
                              <a:latin typeface="Cambria Math" panose="02040503050406030204" pitchFamily="18" charset="0"/>
                            </a:rPr>
                            <m:t>3</m:t>
                          </m:r>
                        </m:sub>
                        <m:sup>
                          <m:r>
                            <a:rPr kumimoji="1" lang="zh-CN" altLang="en-US" sz="2400" i="1">
                              <a:solidFill>
                                <a:srgbClr val="000000"/>
                              </a:solidFill>
                              <a:latin typeface="Cambria Math" panose="02040503050406030204" pitchFamily="18" charset="0"/>
                            </a:rPr>
                            <m:t>2</m:t>
                          </m:r>
                        </m:sup>
                      </m:sSubSup>
                      <m:r>
                        <a:rPr kumimoji="1" lang="zh-CN" altLang="en-US" sz="2400" i="1">
                          <a:solidFill>
                            <a:srgbClr val="000000"/>
                          </a:solidFill>
                          <a:latin typeface="Cambria Math" panose="02040503050406030204" pitchFamily="18" charset="0"/>
                        </a:rPr>
                        <m:t>+</m:t>
                      </m:r>
                      <m:sSubSup>
                        <m:sSubSupPr>
                          <m:ctrlPr>
                            <a:rPr kumimoji="1" lang="zh-CN" altLang="en-US" sz="2400" i="1">
                              <a:solidFill>
                                <a:srgbClr val="000000"/>
                              </a:solidFill>
                              <a:latin typeface="Cambria Math" panose="02040503050406030204" pitchFamily="18" charset="0"/>
                            </a:rPr>
                          </m:ctrlPr>
                        </m:sSubSupPr>
                        <m:e>
                          <m:r>
                            <a:rPr kumimoji="1" lang="zh-CN" altLang="en-US" sz="2400" i="1">
                              <a:solidFill>
                                <a:srgbClr val="000000"/>
                              </a:solidFill>
                              <a:latin typeface="Cambria Math" panose="02040503050406030204" pitchFamily="18" charset="0"/>
                            </a:rPr>
                            <m:t>𝑥</m:t>
                          </m:r>
                        </m:e>
                        <m:sub>
                          <m:r>
                            <a:rPr kumimoji="1" lang="zh-CN" altLang="en-US" sz="2400" i="1">
                              <a:solidFill>
                                <a:srgbClr val="000000"/>
                              </a:solidFill>
                              <a:latin typeface="Cambria Math" panose="02040503050406030204" pitchFamily="18" charset="0"/>
                            </a:rPr>
                            <m:t>3</m:t>
                          </m:r>
                        </m:sub>
                        <m:sup>
                          <m:r>
                            <a:rPr kumimoji="1" lang="zh-CN" altLang="en-US" sz="2400" i="1">
                              <a:solidFill>
                                <a:srgbClr val="000000"/>
                              </a:solidFill>
                              <a:latin typeface="Cambria Math" panose="02040503050406030204" pitchFamily="18" charset="0"/>
                            </a:rPr>
                            <m:t>3</m:t>
                          </m:r>
                        </m:sup>
                      </m:sSubSup>
                      <m:r>
                        <a:rPr kumimoji="1" lang="zh-CN" altLang="en-US" sz="2400" i="1">
                          <a:solidFill>
                            <a:srgbClr val="000000"/>
                          </a:solidFill>
                          <a:latin typeface="Cambria Math" panose="02040503050406030204" pitchFamily="18" charset="0"/>
                        </a:rPr>
                        <m:t>)</m:t>
                      </m:r>
                    </m:oMath>
                    <m:oMath xmlns:m="http://schemas.openxmlformats.org/officeDocument/2006/math">
                      <m:r>
                        <m:rPr>
                          <m:nor/>
                        </m:rP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m:t>
                      </m:r>
                      <m: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𝑥</m:t>
                          </m:r>
                        </m:e>
                        <m:sub>
                          <m:r>
                            <a:rPr kumimoji="1" lang="zh-CN" altLang="en-US" sz="2400" i="1">
                              <a:solidFill>
                                <a:srgbClr val="000000"/>
                              </a:solidFill>
                              <a:latin typeface="Cambria Math" panose="02040503050406030204" pitchFamily="18" charset="0"/>
                            </a:rPr>
                            <m:t>1</m:t>
                          </m:r>
                        </m:sub>
                      </m:sSub>
                      <m:sSubSup>
                        <m:sSubSupPr>
                          <m:ctrlPr>
                            <a:rPr kumimoji="1" lang="zh-CN" altLang="en-US" sz="2400" i="1">
                              <a:solidFill>
                                <a:srgbClr val="000000"/>
                              </a:solidFill>
                              <a:latin typeface="Cambria Math" panose="02040503050406030204" pitchFamily="18" charset="0"/>
                            </a:rPr>
                          </m:ctrlPr>
                        </m:sSubSupPr>
                        <m:e>
                          <m:r>
                            <a:rPr kumimoji="1" lang="zh-CN" altLang="en-US" sz="2400" i="1">
                              <a:solidFill>
                                <a:srgbClr val="000000"/>
                              </a:solidFill>
                              <a:latin typeface="Cambria Math" panose="02040503050406030204" pitchFamily="18" charset="0"/>
                            </a:rPr>
                            <m:t>𝑥</m:t>
                          </m:r>
                        </m:e>
                        <m:sub>
                          <m:r>
                            <a:rPr kumimoji="1" lang="zh-CN" altLang="en-US" sz="2400" i="1">
                              <a:solidFill>
                                <a:srgbClr val="000000"/>
                              </a:solidFill>
                              <a:latin typeface="Cambria Math" panose="02040503050406030204" pitchFamily="18" charset="0"/>
                            </a:rPr>
                            <m:t>3</m:t>
                          </m:r>
                        </m:sub>
                        <m:sup>
                          <m:r>
                            <a:rPr kumimoji="1" lang="zh-CN" altLang="en-US" sz="2400" i="1">
                              <a:solidFill>
                                <a:srgbClr val="000000"/>
                              </a:solidFill>
                              <a:latin typeface="Cambria Math" panose="02040503050406030204" pitchFamily="18" charset="0"/>
                            </a:rPr>
                            <m:t>3</m:t>
                          </m:r>
                        </m:sup>
                      </m:sSub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55305" name="Object 21"/>
              <p:cNvSpPr txBox="1">
                <a:spLocks noRot="1" noChangeAspect="1" noMove="1" noResize="1" noEditPoints="1" noAdjustHandles="1" noChangeArrowheads="1" noChangeShapeType="1" noTextEdit="1"/>
              </p:cNvSpPr>
              <p:nvPr/>
            </p:nvSpPr>
            <p:spPr bwMode="auto">
              <a:xfrm>
                <a:off x="2195984" y="1395583"/>
                <a:ext cx="7633344" cy="1244601"/>
              </a:xfrm>
              <a:prstGeom prst="rect">
                <a:avLst/>
              </a:prstGeom>
              <a:blipFill>
                <a:blip r:embed="rId2"/>
                <a:stretch>
                  <a:fillRect l="-639"/>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306" name="Object 23"/>
              <p:cNvSpPr txBox="1"/>
              <p:nvPr/>
            </p:nvSpPr>
            <p:spPr bwMode="auto">
              <a:xfrm>
                <a:off x="5623023" y="3041055"/>
                <a:ext cx="644525" cy="679252"/>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oMath>
                  </m:oMathPara>
                </a14:m>
                <a:endParaRPr kumimoji="1" lang="zh-CN" altLang="en-US" sz="2400" dirty="0">
                  <a:solidFill>
                    <a:srgbClr val="000000"/>
                  </a:solidFill>
                  <a:latin typeface="Tahoma" panose="020B0604030504040204" pitchFamily="34" charset="0"/>
                </a:endParaRPr>
              </a:p>
            </p:txBody>
          </p:sp>
        </mc:Choice>
        <mc:Fallback>
          <p:sp>
            <p:nvSpPr>
              <p:cNvPr id="55306" name="Object 23"/>
              <p:cNvSpPr txBox="1">
                <a:spLocks noRot="1" noChangeAspect="1" noMove="1" noResize="1" noEditPoints="1" noAdjustHandles="1" noChangeArrowheads="1" noChangeShapeType="1" noTextEdit="1"/>
              </p:cNvSpPr>
              <p:nvPr/>
            </p:nvSpPr>
            <p:spPr bwMode="auto">
              <a:xfrm>
                <a:off x="5623023" y="3041055"/>
                <a:ext cx="644525" cy="679252"/>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307" name="Object 25"/>
              <p:cNvSpPr txBox="1"/>
              <p:nvPr/>
            </p:nvSpPr>
            <p:spPr bwMode="auto">
              <a:xfrm>
                <a:off x="6866580" y="3041056"/>
                <a:ext cx="783333" cy="72707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3</m:t>
                          </m:r>
                        </m:sub>
                      </m:sSub>
                    </m:oMath>
                  </m:oMathPara>
                </a14:m>
                <a:endParaRPr kumimoji="1" lang="zh-CN" altLang="en-US" sz="2400" dirty="0">
                  <a:solidFill>
                    <a:srgbClr val="000000"/>
                  </a:solidFill>
                  <a:latin typeface="Tahoma" panose="020B0604030504040204" pitchFamily="34" charset="0"/>
                </a:endParaRPr>
              </a:p>
            </p:txBody>
          </p:sp>
        </mc:Choice>
        <mc:Fallback>
          <p:sp>
            <p:nvSpPr>
              <p:cNvPr id="55307" name="Object 25"/>
              <p:cNvSpPr txBox="1">
                <a:spLocks noRot="1" noChangeAspect="1" noMove="1" noResize="1" noEditPoints="1" noAdjustHandles="1" noChangeArrowheads="1" noChangeShapeType="1" noTextEdit="1"/>
              </p:cNvSpPr>
              <p:nvPr/>
            </p:nvSpPr>
            <p:spPr bwMode="auto">
              <a:xfrm>
                <a:off x="6866580" y="3041056"/>
                <a:ext cx="783333" cy="727075"/>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308" name="Object 26"/>
              <p:cNvSpPr txBox="1"/>
              <p:nvPr/>
            </p:nvSpPr>
            <p:spPr bwMode="auto">
              <a:xfrm>
                <a:off x="3528219" y="2999582"/>
                <a:ext cx="1038225" cy="65881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𝑥</m:t>
                          </m:r>
                        </m:e>
                        <m:sub>
                          <m:r>
                            <a:rPr kumimoji="1" lang="zh-CN" altLang="en-US" sz="2400" i="1">
                              <a:solidFill>
                                <a:srgbClr val="000000"/>
                              </a:solidFill>
                              <a:latin typeface="Cambria Math" panose="02040503050406030204" pitchFamily="18" charset="0"/>
                            </a:rPr>
                            <m:t>1</m:t>
                          </m:r>
                        </m:sub>
                      </m:sSub>
                      <m:sSubSup>
                        <m:sSubSupPr>
                          <m:ctrlPr>
                            <a:rPr kumimoji="1" lang="zh-CN" altLang="en-US" sz="2400" i="1">
                              <a:solidFill>
                                <a:srgbClr val="000000"/>
                              </a:solidFill>
                              <a:latin typeface="Cambria Math" panose="02040503050406030204" pitchFamily="18" charset="0"/>
                            </a:rPr>
                          </m:ctrlPr>
                        </m:sSubSupPr>
                        <m:e>
                          <m:r>
                            <a:rPr kumimoji="1" lang="zh-CN" altLang="en-US" sz="2400" i="1">
                              <a:solidFill>
                                <a:srgbClr val="000000"/>
                              </a:solidFill>
                              <a:latin typeface="Cambria Math" panose="02040503050406030204" pitchFamily="18" charset="0"/>
                            </a:rPr>
                            <m:t>𝑥</m:t>
                          </m:r>
                        </m:e>
                        <m:sub>
                          <m:r>
                            <a:rPr kumimoji="1" lang="zh-CN" altLang="en-US" sz="2400" i="1">
                              <a:solidFill>
                                <a:srgbClr val="000000"/>
                              </a:solidFill>
                              <a:latin typeface="Cambria Math" panose="02040503050406030204" pitchFamily="18" charset="0"/>
                            </a:rPr>
                            <m:t>3</m:t>
                          </m:r>
                        </m:sub>
                        <m:sup>
                          <m:r>
                            <a:rPr kumimoji="1" lang="zh-CN" altLang="en-US" sz="2400" i="1">
                              <a:solidFill>
                                <a:srgbClr val="000000"/>
                              </a:solidFill>
                              <a:latin typeface="Cambria Math" panose="02040503050406030204" pitchFamily="18" charset="0"/>
                            </a:rPr>
                            <m:t>3</m:t>
                          </m:r>
                        </m:sup>
                      </m:sSubSup>
                    </m:oMath>
                  </m:oMathPara>
                </a14:m>
                <a:endParaRPr kumimoji="1" lang="zh-CN" altLang="en-US" sz="2400" dirty="0">
                  <a:solidFill>
                    <a:srgbClr val="000000"/>
                  </a:solidFill>
                  <a:latin typeface="Tahoma" panose="020B0604030504040204" pitchFamily="34" charset="0"/>
                </a:endParaRPr>
              </a:p>
            </p:txBody>
          </p:sp>
        </mc:Choice>
        <mc:Fallback>
          <p:sp>
            <p:nvSpPr>
              <p:cNvPr id="55308" name="Object 26"/>
              <p:cNvSpPr txBox="1">
                <a:spLocks noRot="1" noChangeAspect="1" noMove="1" noResize="1" noEditPoints="1" noAdjustHandles="1" noChangeArrowheads="1" noChangeShapeType="1" noTextEdit="1"/>
              </p:cNvSpPr>
              <p:nvPr/>
            </p:nvSpPr>
            <p:spPr bwMode="auto">
              <a:xfrm>
                <a:off x="3528219" y="2999582"/>
                <a:ext cx="1038225" cy="658813"/>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309" name="Object 28"/>
              <p:cNvSpPr txBox="1"/>
              <p:nvPr/>
            </p:nvSpPr>
            <p:spPr bwMode="auto">
              <a:xfrm>
                <a:off x="9120188" y="3068638"/>
                <a:ext cx="576262" cy="651669"/>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oMath>
                  </m:oMathPara>
                </a14:m>
                <a:endParaRPr kumimoji="1" lang="zh-CN" altLang="en-US" sz="2400" dirty="0">
                  <a:solidFill>
                    <a:srgbClr val="000000"/>
                  </a:solidFill>
                  <a:latin typeface="Tahoma" panose="020B0604030504040204" pitchFamily="34" charset="0"/>
                </a:endParaRPr>
              </a:p>
            </p:txBody>
          </p:sp>
        </mc:Choice>
        <mc:Fallback>
          <p:sp>
            <p:nvSpPr>
              <p:cNvPr id="55309" name="Object 28"/>
              <p:cNvSpPr txBox="1">
                <a:spLocks noRot="1" noChangeAspect="1" noMove="1" noResize="1" noEditPoints="1" noAdjustHandles="1" noChangeArrowheads="1" noChangeShapeType="1" noTextEdit="1"/>
              </p:cNvSpPr>
              <p:nvPr/>
            </p:nvSpPr>
            <p:spPr bwMode="auto">
              <a:xfrm>
                <a:off x="9120188" y="3068638"/>
                <a:ext cx="576262" cy="651669"/>
              </a:xfrm>
              <a:prstGeom prst="rect">
                <a:avLst/>
              </a:prstGeom>
              <a:blipFill>
                <a:blip r:embed="rId6"/>
                <a:stretch>
                  <a:fillRect/>
                </a:stretch>
              </a:blipFill>
              <a:ln>
                <a:noFill/>
              </a:ln>
            </p:spPr>
            <p:txBody>
              <a:bodyPr/>
              <a:lstStyle/>
              <a:p>
                <a:r>
                  <a:rPr lang="zh-CN" altLang="en-US">
                    <a:noFill/>
                  </a:rPr>
                  <a:t> </a:t>
                </a:r>
              </a:p>
            </p:txBody>
          </p:sp>
        </mc:Fallback>
      </mc:AlternateContent>
      <p:sp>
        <p:nvSpPr>
          <p:cNvPr id="55310" name="Rectangle 31"/>
          <p:cNvSpPr>
            <a:spLocks noChangeArrowheads="1"/>
          </p:cNvSpPr>
          <p:nvPr/>
        </p:nvSpPr>
        <p:spPr bwMode="auto">
          <a:xfrm>
            <a:off x="1524001" y="298861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5311" name="Object 30"/>
              <p:cNvSpPr txBox="1"/>
              <p:nvPr/>
            </p:nvSpPr>
            <p:spPr bwMode="auto">
              <a:xfrm>
                <a:off x="4151313" y="4221163"/>
                <a:ext cx="2715267" cy="108004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4!</m:t>
                          </m:r>
                        </m:num>
                        <m:den>
                          <m:r>
                            <a:rPr kumimoji="1" lang="zh-CN" altLang="en-US" sz="2400" i="1">
                              <a:solidFill>
                                <a:srgbClr val="000000"/>
                              </a:solidFill>
                              <a:latin typeface="Cambria Math" panose="02040503050406030204" pitchFamily="18" charset="0"/>
                            </a:rPr>
                            <m:t>1!3!</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4!</m:t>
                          </m:r>
                        </m:num>
                        <m:den>
                          <m:r>
                            <a:rPr kumimoji="1" lang="zh-CN" altLang="en-US" sz="2400" i="1">
                              <a:solidFill>
                                <a:srgbClr val="000000"/>
                              </a:solidFill>
                              <a:latin typeface="Cambria Math" panose="02040503050406030204" pitchFamily="18" charset="0"/>
                            </a:rPr>
                            <m:t>1!3!</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num>
                        <m:den>
                          <m:r>
                            <a:rPr kumimoji="1" lang="zh-CN" altLang="en-US" sz="2400" i="1">
                              <a:solidFill>
                                <a:srgbClr val="000000"/>
                              </a:solidFill>
                              <a:latin typeface="Cambria Math" panose="02040503050406030204" pitchFamily="18" charset="0"/>
                            </a:rPr>
                            <m:t>4!</m:t>
                          </m:r>
                        </m:den>
                      </m:f>
                    </m:oMath>
                  </m:oMathPara>
                </a14:m>
                <a:endParaRPr kumimoji="1" lang="zh-CN" altLang="en-US" sz="2400" dirty="0">
                  <a:solidFill>
                    <a:srgbClr val="000000"/>
                  </a:solidFill>
                  <a:latin typeface="Tahoma" panose="020B0604030504040204" pitchFamily="34" charset="0"/>
                </a:endParaRPr>
              </a:p>
            </p:txBody>
          </p:sp>
        </mc:Choice>
        <mc:Fallback>
          <p:sp>
            <p:nvSpPr>
              <p:cNvPr id="55311" name="Object 30"/>
              <p:cNvSpPr txBox="1">
                <a:spLocks noRot="1" noChangeAspect="1" noMove="1" noResize="1" noEditPoints="1" noAdjustHandles="1" noChangeArrowheads="1" noChangeShapeType="1" noTextEdit="1"/>
              </p:cNvSpPr>
              <p:nvPr/>
            </p:nvSpPr>
            <p:spPr bwMode="auto">
              <a:xfrm>
                <a:off x="4151313" y="4221163"/>
                <a:ext cx="2715267" cy="1080046"/>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312" name="Object 32"/>
              <p:cNvSpPr txBox="1"/>
              <p:nvPr/>
            </p:nvSpPr>
            <p:spPr bwMode="auto">
              <a:xfrm>
                <a:off x="2461007" y="3584961"/>
                <a:ext cx="504057" cy="50405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3</m:t>
                          </m:r>
                        </m:sub>
                      </m:sSub>
                    </m:oMath>
                  </m:oMathPara>
                </a14:m>
                <a:endParaRPr kumimoji="1" lang="zh-CN" altLang="en-US" sz="2400" dirty="0">
                  <a:solidFill>
                    <a:srgbClr val="000000"/>
                  </a:solidFill>
                  <a:latin typeface="Tahoma" panose="020B0604030504040204" pitchFamily="34" charset="0"/>
                </a:endParaRPr>
              </a:p>
            </p:txBody>
          </p:sp>
        </mc:Choice>
        <mc:Fallback>
          <p:sp>
            <p:nvSpPr>
              <p:cNvPr id="55312" name="Object 32"/>
              <p:cNvSpPr txBox="1">
                <a:spLocks noRot="1" noChangeAspect="1" noMove="1" noResize="1" noEditPoints="1" noAdjustHandles="1" noChangeArrowheads="1" noChangeShapeType="1" noTextEdit="1"/>
              </p:cNvSpPr>
              <p:nvPr/>
            </p:nvSpPr>
            <p:spPr bwMode="auto">
              <a:xfrm>
                <a:off x="2461007" y="3584961"/>
                <a:ext cx="504057" cy="504053"/>
              </a:xfrm>
              <a:prstGeom prst="rect">
                <a:avLst/>
              </a:prstGeom>
              <a:blipFill>
                <a:blip r:embed="rId8"/>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3180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2A9AD720-126C-4624-BE23-7026036A6357}"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56323"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9B72644F-87C0-460A-9A77-272EB08685E0}" type="slidenum">
              <a:rPr kumimoji="0" lang="en-US" altLang="zh-CN" sz="1400">
                <a:solidFill>
                  <a:srgbClr val="000000"/>
                </a:solidFill>
                <a:ea typeface="宋体" panose="02010600030101010101" pitchFamily="2" charset="-122"/>
              </a:rPr>
              <a:pPr fontAlgn="base">
                <a:spcBef>
                  <a:spcPct val="0"/>
                </a:spcBef>
                <a:spcAft>
                  <a:spcPct val="0"/>
                </a:spcAft>
              </a:pPr>
              <a:t>58</a:t>
            </a:fld>
            <a:endParaRPr kumimoji="0" lang="en-US" altLang="zh-CN" sz="1400">
              <a:solidFill>
                <a:srgbClr val="000000"/>
              </a:solidFill>
              <a:ea typeface="宋体" panose="02010600030101010101" pitchFamily="2" charset="-122"/>
            </a:endParaRPr>
          </a:p>
        </p:txBody>
      </p:sp>
      <p:sp>
        <p:nvSpPr>
          <p:cNvPr id="10492930" name="Rectangle 2"/>
          <p:cNvSpPr>
            <a:spLocks noGrp="1" noChangeArrowheads="1"/>
          </p:cNvSpPr>
          <p:nvPr>
            <p:ph type="body" idx="1"/>
          </p:nvPr>
        </p:nvSpPr>
        <p:spPr>
          <a:xfrm>
            <a:off x="1792289" y="1501776"/>
            <a:ext cx="8421687" cy="4670425"/>
          </a:xfrm>
        </p:spPr>
        <p:txBody>
          <a:bodyPr/>
          <a:lstStyle/>
          <a:p>
            <a:pPr marL="571500" indent="-571500" eaLnBrk="1" hangingPunct="1"/>
            <a:r>
              <a:rPr lang="zh-CN" altLang="en-US" dirty="0"/>
              <a:t>定义 对于序列称函数</a:t>
            </a:r>
          </a:p>
          <a:p>
            <a:pPr marL="571500" indent="-571500" eaLnBrk="1" hangingPunct="1">
              <a:buNone/>
            </a:pPr>
            <a:r>
              <a:rPr lang="zh-CN" altLang="en-US" dirty="0"/>
              <a:t>    </a:t>
            </a:r>
          </a:p>
          <a:p>
            <a:pPr marL="571500" indent="-571500" eaLnBrk="1" hangingPunct="1">
              <a:buNone/>
            </a:pPr>
            <a:endParaRPr lang="zh-CN" altLang="en-US" dirty="0"/>
          </a:p>
          <a:p>
            <a:pPr marL="571500" indent="-571500" eaLnBrk="1" hangingPunct="1">
              <a:buNone/>
            </a:pPr>
            <a:r>
              <a:rPr lang="zh-CN" altLang="en-US" dirty="0"/>
              <a:t>     为序列的指数型母函数。</a:t>
            </a: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r>
              <a:rPr lang="zh-CN" altLang="en-US" dirty="0">
                <a:latin typeface="黑体" panose="02010609060101010101" pitchFamily="49" charset="-122"/>
              </a:rPr>
              <a:t>例</a:t>
            </a:r>
            <a:r>
              <a:rPr lang="en-US" altLang="zh-CN" dirty="0">
                <a:latin typeface="黑体" panose="02010609060101010101" pitchFamily="49" charset="-122"/>
              </a:rPr>
              <a:t>2.17 </a:t>
            </a:r>
            <a:r>
              <a:rPr lang="zh-CN" altLang="en-US" dirty="0">
                <a:latin typeface="黑体" panose="02010609060101010101" pitchFamily="49" charset="-122"/>
              </a:rPr>
              <a:t>序列</a:t>
            </a:r>
            <a:r>
              <a:rPr lang="en-US" altLang="zh-CN" dirty="0">
                <a:latin typeface="黑体" panose="02010609060101010101" pitchFamily="49" charset="-122"/>
              </a:rPr>
              <a:t>1,1,1,</a:t>
            </a:r>
            <a:r>
              <a:rPr lang="en-US" altLang="zh-CN" dirty="0">
                <a:latin typeface="Times New Roman" panose="02020603050405020304" pitchFamily="18" charset="0"/>
              </a:rPr>
              <a:t>…</a:t>
            </a:r>
            <a:r>
              <a:rPr lang="en-US" altLang="zh-CN" dirty="0">
                <a:latin typeface="黑体" panose="02010609060101010101" pitchFamily="49" charset="-122"/>
              </a:rPr>
              <a:t>,1,</a:t>
            </a:r>
            <a:r>
              <a:rPr lang="en-US" altLang="zh-CN" dirty="0">
                <a:latin typeface="Times New Roman" panose="02020603050405020304" pitchFamily="18" charset="0"/>
              </a:rPr>
              <a:t>…</a:t>
            </a:r>
            <a:r>
              <a:rPr lang="zh-CN" altLang="en-US" dirty="0">
                <a:latin typeface="黑体" panose="02010609060101010101" pitchFamily="49" charset="-122"/>
              </a:rPr>
              <a:t>的指数型母函数为</a:t>
            </a:r>
          </a:p>
        </p:txBody>
      </p:sp>
      <p:sp>
        <p:nvSpPr>
          <p:cNvPr id="56325"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56326"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27"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28"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29"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30"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31"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32"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33"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34"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35"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36"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37"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38"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39"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40"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6341" name="Rectangle 2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6342" name="Object 19"/>
              <p:cNvSpPr txBox="1"/>
              <p:nvPr/>
            </p:nvSpPr>
            <p:spPr bwMode="auto">
              <a:xfrm>
                <a:off x="5880100" y="1484313"/>
                <a:ext cx="3024213" cy="54292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56342" name="Object 19"/>
              <p:cNvSpPr txBox="1">
                <a:spLocks noRot="1" noChangeAspect="1" noMove="1" noResize="1" noEditPoints="1" noAdjustHandles="1" noChangeArrowheads="1" noChangeShapeType="1" noTextEdit="1"/>
              </p:cNvSpPr>
              <p:nvPr/>
            </p:nvSpPr>
            <p:spPr bwMode="auto">
              <a:xfrm>
                <a:off x="5880100" y="1484313"/>
                <a:ext cx="3024213" cy="542927"/>
              </a:xfrm>
              <a:prstGeom prst="rect">
                <a:avLst/>
              </a:prstGeom>
              <a:blipFill>
                <a:blip r:embed="rId2"/>
                <a:stretch>
                  <a:fillRect/>
                </a:stretch>
              </a:blipFill>
              <a:ln>
                <a:noFill/>
              </a:ln>
            </p:spPr>
            <p:txBody>
              <a:bodyPr/>
              <a:lstStyle/>
              <a:p>
                <a:r>
                  <a:rPr lang="zh-CN" altLang="en-US">
                    <a:noFill/>
                  </a:rPr>
                  <a:t> </a:t>
                </a:r>
              </a:p>
            </p:txBody>
          </p:sp>
        </mc:Fallback>
      </mc:AlternateContent>
      <p:sp>
        <p:nvSpPr>
          <p:cNvPr id="56343" name="Rectangle 22"/>
          <p:cNvSpPr>
            <a:spLocks noChangeArrowheads="1"/>
          </p:cNvSpPr>
          <p:nvPr/>
        </p:nvSpPr>
        <p:spPr bwMode="auto">
          <a:xfrm>
            <a:off x="1524001" y="299338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6344" name="Object 21"/>
              <p:cNvSpPr txBox="1"/>
              <p:nvPr/>
            </p:nvSpPr>
            <p:spPr bwMode="auto">
              <a:xfrm>
                <a:off x="3071814" y="2060575"/>
                <a:ext cx="5760491" cy="796874"/>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𝐺</m:t>
                          </m:r>
                        </m:e>
                        <m:sub>
                          <m:r>
                            <a:rPr kumimoji="1" lang="zh-CN" altLang="en-US" sz="2400" i="1">
                              <a:solidFill>
                                <a:srgbClr val="000000"/>
                              </a:solidFill>
                              <a:latin typeface="Cambria Math" panose="02040503050406030204" pitchFamily="18" charset="0"/>
                            </a:rPr>
                            <m:t>𝑒</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𝑥</m:t>
                          </m:r>
                        </m:num>
                        <m:den>
                          <m:r>
                            <a:rPr kumimoji="1" lang="zh-CN" altLang="en-US" sz="2400" i="1">
                              <a:solidFill>
                                <a:srgbClr val="000000"/>
                              </a:solidFill>
                              <a:latin typeface="Cambria Math" panose="02040503050406030204" pitchFamily="18" charset="0"/>
                            </a:rPr>
                            <m:t>1!</m:t>
                          </m:r>
                        </m:den>
                      </m:f>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num>
                        <m:den>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den>
                      </m:f>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56344" name="Object 21"/>
              <p:cNvSpPr txBox="1">
                <a:spLocks noRot="1" noChangeAspect="1" noMove="1" noResize="1" noEditPoints="1" noAdjustHandles="1" noChangeArrowheads="1" noChangeShapeType="1" noTextEdit="1"/>
              </p:cNvSpPr>
              <p:nvPr/>
            </p:nvSpPr>
            <p:spPr bwMode="auto">
              <a:xfrm>
                <a:off x="3071814" y="2060575"/>
                <a:ext cx="5760491" cy="796874"/>
              </a:xfrm>
              <a:prstGeom prst="rect">
                <a:avLst/>
              </a:prstGeom>
              <a:blipFill>
                <a:blip r:embed="rId3"/>
                <a:stretch>
                  <a:fillRect/>
                </a:stretch>
              </a:blipFill>
              <a:ln>
                <a:noFill/>
              </a:ln>
            </p:spPr>
            <p:txBody>
              <a:bodyPr/>
              <a:lstStyle/>
              <a:p>
                <a:r>
                  <a:rPr lang="zh-CN" altLang="en-US">
                    <a:noFill/>
                  </a:rPr>
                  <a:t> </a:t>
                </a:r>
              </a:p>
            </p:txBody>
          </p:sp>
        </mc:Fallback>
      </mc:AlternateContent>
      <p:sp>
        <p:nvSpPr>
          <p:cNvPr id="56345" name="Rectangle 24"/>
          <p:cNvSpPr>
            <a:spLocks noChangeArrowheads="1"/>
          </p:cNvSpPr>
          <p:nvPr/>
        </p:nvSpPr>
        <p:spPr bwMode="auto">
          <a:xfrm>
            <a:off x="1524001" y="298861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92951" name="Object 23"/>
              <p:cNvSpPr txBox="1"/>
              <p:nvPr/>
            </p:nvSpPr>
            <p:spPr bwMode="auto">
              <a:xfrm>
                <a:off x="3959076" y="4797152"/>
                <a:ext cx="3816648" cy="1008284"/>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𝑥</m:t>
                          </m:r>
                        </m:num>
                        <m:den>
                          <m:r>
                            <a:rPr kumimoji="1" lang="zh-CN" altLang="en-US" sz="2400" i="1">
                              <a:solidFill>
                                <a:srgbClr val="000000"/>
                              </a:solidFill>
                              <a:latin typeface="Cambria Math" panose="02040503050406030204" pitchFamily="18" charset="0"/>
                            </a:rPr>
                            <m:t>1!</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num>
                        <m:den>
                          <m:r>
                            <a:rPr kumimoji="1" lang="zh-CN" altLang="en-US" sz="2400" i="1">
                              <a:solidFill>
                                <a:srgbClr val="000000"/>
                              </a:solidFill>
                              <a:latin typeface="Cambria Math" panose="02040503050406030204" pitchFamily="18" charset="0"/>
                            </a:rPr>
                            <m:t>2!</m:t>
                          </m:r>
                        </m:den>
                      </m:f>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𝑥</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492951" name="Object 23"/>
              <p:cNvSpPr txBox="1">
                <a:spLocks noRot="1" noChangeAspect="1" noMove="1" noResize="1" noEditPoints="1" noAdjustHandles="1" noChangeArrowheads="1" noChangeShapeType="1" noTextEdit="1"/>
              </p:cNvSpPr>
              <p:nvPr/>
            </p:nvSpPr>
            <p:spPr bwMode="auto">
              <a:xfrm>
                <a:off x="3959076" y="4797152"/>
                <a:ext cx="3816648" cy="1008284"/>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778437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929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E667F2FE-E274-4D13-8731-DC230D8196DE}"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57347"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530B0664-DA31-4FF8-BEAD-A3C27EAC3D58}" type="slidenum">
              <a:rPr kumimoji="0" lang="en-US" altLang="zh-CN" sz="1400">
                <a:solidFill>
                  <a:srgbClr val="000000"/>
                </a:solidFill>
                <a:ea typeface="宋体" panose="02010600030101010101" pitchFamily="2" charset="-122"/>
              </a:rPr>
              <a:pPr fontAlgn="base">
                <a:spcBef>
                  <a:spcPct val="0"/>
                </a:spcBef>
                <a:spcAft>
                  <a:spcPct val="0"/>
                </a:spcAft>
              </a:pPr>
              <a:t>59</a:t>
            </a:fld>
            <a:endParaRPr kumimoji="0" lang="en-US" altLang="zh-CN" sz="1400">
              <a:solidFill>
                <a:srgbClr val="000000"/>
              </a:solidFill>
              <a:ea typeface="宋体" panose="02010600030101010101" pitchFamily="2" charset="-122"/>
            </a:endParaRPr>
          </a:p>
        </p:txBody>
      </p:sp>
      <p:sp>
        <p:nvSpPr>
          <p:cNvPr id="57348"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a:latin typeface="黑体" panose="02010609060101010101" pitchFamily="49" charset="-122"/>
              </a:rPr>
              <a:t>例</a:t>
            </a:r>
            <a:r>
              <a:rPr lang="en-US" altLang="zh-CN">
                <a:latin typeface="黑体" panose="02010609060101010101" pitchFamily="49" charset="-122"/>
              </a:rPr>
              <a:t>2.18 </a:t>
            </a:r>
            <a:r>
              <a:rPr lang="zh-CN" altLang="en-US">
                <a:latin typeface="黑体" panose="02010609060101010101" pitchFamily="49" charset="-122"/>
              </a:rPr>
              <a:t>序列</a:t>
            </a:r>
            <a:r>
              <a:rPr lang="en-US" altLang="zh-CN">
                <a:latin typeface="黑体" panose="02010609060101010101" pitchFamily="49" charset="-122"/>
              </a:rPr>
              <a:t>0!,1!,2!,</a:t>
            </a:r>
            <a:r>
              <a:rPr lang="en-US" altLang="zh-CN">
                <a:latin typeface="Times New Roman" panose="02020603050405020304" pitchFamily="18" charset="0"/>
              </a:rPr>
              <a:t>…</a:t>
            </a:r>
            <a:r>
              <a:rPr lang="en-US" altLang="zh-CN">
                <a:latin typeface="黑体" panose="02010609060101010101" pitchFamily="49" charset="-122"/>
              </a:rPr>
              <a:t>,k!,</a:t>
            </a:r>
            <a:r>
              <a:rPr lang="en-US" altLang="zh-CN">
                <a:latin typeface="Times New Roman" panose="02020603050405020304" pitchFamily="18" charset="0"/>
              </a:rPr>
              <a:t>…</a:t>
            </a:r>
            <a:r>
              <a:rPr lang="zh-CN" altLang="en-US">
                <a:latin typeface="黑体" panose="02010609060101010101" pitchFamily="49" charset="-122"/>
              </a:rPr>
              <a:t>的指数型母函数为</a:t>
            </a:r>
          </a:p>
          <a:p>
            <a:pPr marL="571500" indent="-571500" algn="just" eaLnBrk="1" hangingPunct="1">
              <a:buSzTx/>
              <a:buFont typeface="Wingdings" panose="05000000000000000000" pitchFamily="2" charset="2"/>
              <a:buChar char="§"/>
            </a:pPr>
            <a:endParaRPr lang="en-US" altLang="zh-CN">
              <a:latin typeface="黑体" panose="02010609060101010101" pitchFamily="49" charset="-122"/>
            </a:endParaRPr>
          </a:p>
        </p:txBody>
      </p:sp>
      <p:sp>
        <p:nvSpPr>
          <p:cNvPr id="57349"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57350"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51"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52"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53"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54"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55"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56"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57"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58"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59"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60"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61"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62"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63"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64"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7365" name="Rectangle 20"/>
          <p:cNvSpPr>
            <a:spLocks noChangeArrowheads="1"/>
          </p:cNvSpPr>
          <p:nvPr/>
        </p:nvSpPr>
        <p:spPr bwMode="auto">
          <a:xfrm>
            <a:off x="1524001" y="298861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7366" name="Object 19"/>
              <p:cNvSpPr txBox="1"/>
              <p:nvPr/>
            </p:nvSpPr>
            <p:spPr bwMode="auto">
              <a:xfrm>
                <a:off x="2495600" y="2683644"/>
                <a:ext cx="7560840" cy="110539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0!+1!</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𝑥</m:t>
                          </m:r>
                        </m:num>
                        <m:den>
                          <m:r>
                            <a:rPr kumimoji="1" lang="zh-CN" altLang="en-US" sz="2400" i="1">
                              <a:solidFill>
                                <a:srgbClr val="000000"/>
                              </a:solidFill>
                              <a:latin typeface="Cambria Math" panose="02040503050406030204" pitchFamily="18" charset="0"/>
                            </a:rPr>
                            <m:t>1!</m:t>
                          </m:r>
                        </m:den>
                      </m:f>
                      <m:r>
                        <a:rPr kumimoji="1" lang="zh-CN" altLang="en-US" sz="2400" i="1">
                          <a:solidFill>
                            <a:srgbClr val="000000"/>
                          </a:solidFill>
                          <a:latin typeface="Cambria Math" panose="02040503050406030204" pitchFamily="18" charset="0"/>
                        </a:rPr>
                        <m:t>+2!</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num>
                        <m:den>
                          <m:r>
                            <a:rPr kumimoji="1" lang="zh-CN" altLang="en-US" sz="2400" i="1">
                              <a:solidFill>
                                <a:srgbClr val="000000"/>
                              </a:solidFill>
                              <a:latin typeface="Cambria Math" panose="02040503050406030204" pitchFamily="18" charset="0"/>
                            </a:rPr>
                            <m:t>2!</m:t>
                          </m:r>
                        </m:den>
                      </m:f>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den>
                      </m:f>
                    </m:oMath>
                  </m:oMathPara>
                </a14:m>
                <a:endParaRPr kumimoji="1" lang="zh-CN" altLang="en-US" sz="2400" dirty="0">
                  <a:solidFill>
                    <a:srgbClr val="000000"/>
                  </a:solidFill>
                  <a:latin typeface="Tahoma" panose="020B0604030504040204" pitchFamily="34" charset="0"/>
                </a:endParaRPr>
              </a:p>
            </p:txBody>
          </p:sp>
        </mc:Choice>
        <mc:Fallback>
          <p:sp>
            <p:nvSpPr>
              <p:cNvPr id="57366" name="Object 19"/>
              <p:cNvSpPr txBox="1">
                <a:spLocks noRot="1" noChangeAspect="1" noMove="1" noResize="1" noEditPoints="1" noAdjustHandles="1" noChangeArrowheads="1" noChangeShapeType="1" noTextEdit="1"/>
              </p:cNvSpPr>
              <p:nvPr/>
            </p:nvSpPr>
            <p:spPr bwMode="auto">
              <a:xfrm>
                <a:off x="2495600" y="2683644"/>
                <a:ext cx="7560840" cy="1105396"/>
              </a:xfrm>
              <a:prstGeom prst="rect">
                <a:avLst/>
              </a:prstGeom>
              <a:blipFill>
                <a:blip r:embed="rId2"/>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98639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03C816D6-6C90-4027-9A2A-2C6973C3991B}"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11267"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DEA22013-9A7A-499F-B305-AFF21E2599C5}" type="slidenum">
              <a:rPr kumimoji="0" lang="en-US" altLang="zh-CN" sz="1400">
                <a:solidFill>
                  <a:srgbClr val="000000"/>
                </a:solidFill>
                <a:ea typeface="宋体" panose="02010600030101010101" pitchFamily="2" charset="-122"/>
              </a:rPr>
              <a:pPr fontAlgn="base">
                <a:spcBef>
                  <a:spcPct val="0"/>
                </a:spcBef>
                <a:spcAft>
                  <a:spcPct val="0"/>
                </a:spcAft>
              </a:pPr>
              <a:t>6</a:t>
            </a:fld>
            <a:endParaRPr kumimoji="0" lang="en-US" altLang="zh-CN" sz="1400">
              <a:solidFill>
                <a:srgbClr val="000000"/>
              </a:solidFill>
              <a:ea typeface="宋体" panose="02010600030101010101" pitchFamily="2" charset="-122"/>
            </a:endParaRPr>
          </a:p>
        </p:txBody>
      </p:sp>
      <p:sp>
        <p:nvSpPr>
          <p:cNvPr id="11268"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dirty="0"/>
              <a:t>在等式 </a:t>
            </a:r>
          </a:p>
          <a:p>
            <a:pPr marL="571500" indent="-571500" algn="just" eaLnBrk="1" hangingPunct="1">
              <a:buSzTx/>
              <a:buFont typeface="Wingdings" panose="05000000000000000000" pitchFamily="2" charset="2"/>
              <a:buChar char="§"/>
            </a:pPr>
            <a:endParaRPr lang="zh-CN" altLang="en-US" dirty="0"/>
          </a:p>
          <a:p>
            <a:pPr marL="571500" indent="-571500" algn="just" eaLnBrk="1" hangingPunct="1">
              <a:buSzTx/>
              <a:buNone/>
            </a:pPr>
            <a:r>
              <a:rPr lang="zh-CN" altLang="en-US" dirty="0"/>
              <a:t>      两边同乘以</a:t>
            </a:r>
            <a:r>
              <a:rPr lang="en-US" altLang="zh-CN" dirty="0"/>
              <a:t>x</a:t>
            </a:r>
            <a:r>
              <a:rPr lang="zh-CN" altLang="en-US" dirty="0"/>
              <a:t>，然后再对等式的两边求导得</a:t>
            </a:r>
          </a:p>
          <a:p>
            <a:pPr marL="571500" indent="-571500" algn="just" eaLnBrk="1" hangingPunct="1">
              <a:buSzTx/>
              <a:buFont typeface="Wingdings" panose="05000000000000000000" pitchFamily="2" charset="2"/>
              <a:buChar char="§"/>
            </a:pPr>
            <a:endParaRPr lang="zh-CN" altLang="en-US" dirty="0"/>
          </a:p>
          <a:p>
            <a:pPr marL="571500" indent="-571500" algn="just" eaLnBrk="1" hangingPunct="1">
              <a:buSzTx/>
              <a:buFont typeface="Wingdings" panose="05000000000000000000" pitchFamily="2" charset="2"/>
              <a:buChar char="§"/>
            </a:pPr>
            <a:endParaRPr lang="zh-CN" altLang="en-US" dirty="0"/>
          </a:p>
          <a:p>
            <a:pPr marL="571500" indent="-571500" algn="just" eaLnBrk="1" hangingPunct="1">
              <a:buSzTx/>
              <a:buFont typeface="Wingdings" panose="05000000000000000000" pitchFamily="2" charset="2"/>
              <a:buChar char="§"/>
            </a:pP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11269" name="Rectangle 3"/>
          <p:cNvSpPr>
            <a:spLocks noGrp="1" noChangeArrowheads="1"/>
          </p:cNvSpPr>
          <p:nvPr>
            <p:ph type="title"/>
          </p:nvPr>
        </p:nvSpPr>
        <p:spPr>
          <a:xfrm>
            <a:off x="2819401" y="152400"/>
            <a:ext cx="6386513" cy="882650"/>
          </a:xfrm>
          <a:noFill/>
        </p:spPr>
        <p:txBody>
          <a:bodyPr/>
          <a:lstStyle/>
          <a:p>
            <a:pPr eaLnBrk="1" hangingPunct="1"/>
            <a:r>
              <a:rPr lang="en-US" altLang="zh-CN"/>
              <a:t>2.1 </a:t>
            </a:r>
            <a:r>
              <a:rPr lang="zh-CN" altLang="en-US"/>
              <a:t>母函数的引入</a:t>
            </a:r>
          </a:p>
        </p:txBody>
      </p:sp>
      <p:sp>
        <p:nvSpPr>
          <p:cNvPr id="11270"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71"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72"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73"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74"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75"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76"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77"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78"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79"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80"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81"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82"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83"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84"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1285" name="Rectangle 2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1286" name="Object 19"/>
              <p:cNvSpPr txBox="1"/>
              <p:nvPr/>
            </p:nvSpPr>
            <p:spPr bwMode="auto">
              <a:xfrm>
                <a:off x="2424113" y="2060575"/>
                <a:ext cx="7446962" cy="4572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,1)+2</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p>
                      </m:sSup>
                    </m:oMath>
                  </m:oMathPara>
                </a14:m>
                <a:endParaRPr kumimoji="1" lang="zh-CN" altLang="en-US" sz="2400">
                  <a:solidFill>
                    <a:srgbClr val="000000"/>
                  </a:solidFill>
                  <a:latin typeface="Tahoma" panose="020B0604030504040204" pitchFamily="34" charset="0"/>
                </a:endParaRPr>
              </a:p>
            </p:txBody>
          </p:sp>
        </mc:Choice>
        <mc:Fallback>
          <p:sp>
            <p:nvSpPr>
              <p:cNvPr id="11286" name="Object 19"/>
              <p:cNvSpPr txBox="1">
                <a:spLocks noRot="1" noChangeAspect="1" noMove="1" noResize="1" noEditPoints="1" noAdjustHandles="1" noChangeArrowheads="1" noChangeShapeType="1" noTextEdit="1"/>
              </p:cNvSpPr>
              <p:nvPr/>
            </p:nvSpPr>
            <p:spPr bwMode="auto">
              <a:xfrm>
                <a:off x="2424113" y="2060575"/>
                <a:ext cx="7446962" cy="457200"/>
              </a:xfrm>
              <a:prstGeom prst="rect">
                <a:avLst/>
              </a:prstGeom>
              <a:blipFill>
                <a:blip r:embed="rId2"/>
                <a:stretch>
                  <a:fillRect l="-246" b="-21333"/>
                </a:stretch>
              </a:blipFill>
              <a:ln>
                <a:noFill/>
              </a:ln>
            </p:spPr>
            <p:txBody>
              <a:bodyPr/>
              <a:lstStyle/>
              <a:p>
                <a:r>
                  <a:rPr lang="zh-CN" altLang="en-US">
                    <a:noFill/>
                  </a:rPr>
                  <a:t> </a:t>
                </a:r>
              </a:p>
            </p:txBody>
          </p:sp>
        </mc:Fallback>
      </mc:AlternateContent>
      <p:sp>
        <p:nvSpPr>
          <p:cNvPr id="11287" name="Rectangle 22"/>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42773" name="Object 21"/>
              <p:cNvSpPr txBox="1"/>
              <p:nvPr/>
            </p:nvSpPr>
            <p:spPr bwMode="auto">
              <a:xfrm>
                <a:off x="2424113" y="3141663"/>
                <a:ext cx="7861300" cy="4572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𝑛𝑥</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p>
                      </m:sSup>
                    </m:oMath>
                  </m:oMathPara>
                </a14:m>
                <a:endParaRPr kumimoji="1" lang="zh-CN" altLang="en-US" sz="2400">
                  <a:solidFill>
                    <a:srgbClr val="000000"/>
                  </a:solidFill>
                  <a:latin typeface="Tahoma" panose="020B0604030504040204" pitchFamily="34" charset="0"/>
                </a:endParaRPr>
              </a:p>
            </p:txBody>
          </p:sp>
        </mc:Choice>
        <mc:Fallback>
          <p:sp>
            <p:nvSpPr>
              <p:cNvPr id="10442773" name="Object 21"/>
              <p:cNvSpPr txBox="1">
                <a:spLocks noRot="1" noChangeAspect="1" noMove="1" noResize="1" noEditPoints="1" noAdjustHandles="1" noChangeArrowheads="1" noChangeShapeType="1" noTextEdit="1"/>
              </p:cNvSpPr>
              <p:nvPr/>
            </p:nvSpPr>
            <p:spPr bwMode="auto">
              <a:xfrm>
                <a:off x="2424113" y="3141663"/>
                <a:ext cx="7861300" cy="457200"/>
              </a:xfrm>
              <a:prstGeom prst="rect">
                <a:avLst/>
              </a:prstGeom>
              <a:blipFill>
                <a:blip r:embed="rId3"/>
                <a:stretch>
                  <a:fillRect l="-233" b="-21333"/>
                </a:stretch>
              </a:blipFill>
              <a:ln>
                <a:noFill/>
              </a:ln>
            </p:spPr>
            <p:txBody>
              <a:bodyPr/>
              <a:lstStyle/>
              <a:p>
                <a:r>
                  <a:rPr lang="zh-CN" altLang="en-US">
                    <a:noFill/>
                  </a:rPr>
                  <a:t> </a:t>
                </a:r>
              </a:p>
            </p:txBody>
          </p:sp>
        </mc:Fallback>
      </mc:AlternateContent>
      <p:sp>
        <p:nvSpPr>
          <p:cNvPr id="11289" name="Rectangle 24"/>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42775" name="Object 23"/>
              <p:cNvSpPr txBox="1"/>
              <p:nvPr/>
            </p:nvSpPr>
            <p:spPr bwMode="auto">
              <a:xfrm>
                <a:off x="2495550" y="3789363"/>
                <a:ext cx="6057900" cy="104140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2</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𝑛</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p>
                      </m:sSup>
                    </m:oMath>
                    <m:oMath xmlns:m="http://schemas.openxmlformats.org/officeDocument/2006/math">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sup>
                      </m:sSup>
                    </m:oMath>
                  </m:oMathPara>
                </a14:m>
                <a:endParaRPr kumimoji="1" lang="zh-CN" altLang="en-US" sz="2400">
                  <a:solidFill>
                    <a:srgbClr val="000000"/>
                  </a:solidFill>
                  <a:latin typeface="Tahoma" panose="020B0604030504040204" pitchFamily="34" charset="0"/>
                </a:endParaRPr>
              </a:p>
            </p:txBody>
          </p:sp>
        </mc:Choice>
        <mc:Fallback>
          <p:sp>
            <p:nvSpPr>
              <p:cNvPr id="10442775" name="Object 23"/>
              <p:cNvSpPr txBox="1">
                <a:spLocks noRot="1" noChangeAspect="1" noMove="1" noResize="1" noEditPoints="1" noAdjustHandles="1" noChangeArrowheads="1" noChangeShapeType="1" noTextEdit="1"/>
              </p:cNvSpPr>
              <p:nvPr/>
            </p:nvSpPr>
            <p:spPr bwMode="auto">
              <a:xfrm>
                <a:off x="2495550" y="3789363"/>
                <a:ext cx="6057900" cy="1041400"/>
              </a:xfrm>
              <a:prstGeom prst="rect">
                <a:avLst/>
              </a:prstGeom>
              <a:blipFill>
                <a:blip r:embed="rId4"/>
                <a:stretch>
                  <a:fillRect l="-201"/>
                </a:stretch>
              </a:blipFill>
              <a:ln>
                <a:noFill/>
              </a:ln>
            </p:spPr>
            <p:txBody>
              <a:bodyPr/>
              <a:lstStyle/>
              <a:p>
                <a:r>
                  <a:rPr lang="zh-CN" altLang="en-US">
                    <a:noFill/>
                  </a:rPr>
                  <a:t> </a:t>
                </a:r>
              </a:p>
            </p:txBody>
          </p:sp>
        </mc:Fallback>
      </mc:AlternateContent>
      <p:sp>
        <p:nvSpPr>
          <p:cNvPr id="11291" name="Rectangle 26"/>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442777" name="Object 25"/>
              <p:cNvSpPr txBox="1"/>
              <p:nvPr/>
            </p:nvSpPr>
            <p:spPr bwMode="auto">
              <a:xfrm>
                <a:off x="2495551" y="5013325"/>
                <a:ext cx="5326063" cy="104140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2</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𝑛</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𝐶</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oMath>
                    <m:oMath xmlns:m="http://schemas.openxmlformats.org/officeDocument/2006/math">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2</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2</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2</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sup>
                      </m:sSup>
                    </m:oMath>
                  </m:oMathPara>
                </a14:m>
                <a:endParaRPr kumimoji="1" lang="zh-CN" altLang="en-US" sz="2400">
                  <a:solidFill>
                    <a:srgbClr val="000000"/>
                  </a:solidFill>
                  <a:latin typeface="Tahoma" panose="020B0604030504040204" pitchFamily="34" charset="0"/>
                </a:endParaRPr>
              </a:p>
            </p:txBody>
          </p:sp>
        </mc:Choice>
        <mc:Fallback>
          <p:sp>
            <p:nvSpPr>
              <p:cNvPr id="10442777" name="Object 25"/>
              <p:cNvSpPr txBox="1">
                <a:spLocks noRot="1" noChangeAspect="1" noMove="1" noResize="1" noEditPoints="1" noAdjustHandles="1" noChangeArrowheads="1" noChangeShapeType="1" noTextEdit="1"/>
              </p:cNvSpPr>
              <p:nvPr/>
            </p:nvSpPr>
            <p:spPr bwMode="auto">
              <a:xfrm>
                <a:off x="2495551" y="5013325"/>
                <a:ext cx="5326063" cy="1041400"/>
              </a:xfrm>
              <a:prstGeom prst="rect">
                <a:avLst/>
              </a:prstGeom>
              <a:blipFill>
                <a:blip r:embed="rId5"/>
                <a:stretch>
                  <a:fillRect l="-114"/>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1329808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日期占位符 5"/>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8391C42A-78F0-4D2B-BCF7-1DCE087A5C24}"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58371" name="灯片编号占位符 7"/>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1007054A-5BF1-4EF3-AA46-FA063D21010D}" type="slidenum">
              <a:rPr kumimoji="0" lang="en-US" altLang="zh-CN" sz="1400">
                <a:solidFill>
                  <a:srgbClr val="000000"/>
                </a:solidFill>
                <a:ea typeface="宋体" panose="02010600030101010101" pitchFamily="2" charset="-122"/>
              </a:rPr>
              <a:pPr fontAlgn="base">
                <a:spcBef>
                  <a:spcPct val="0"/>
                </a:spcBef>
                <a:spcAft>
                  <a:spcPct val="0"/>
                </a:spcAft>
              </a:pPr>
              <a:t>60</a:t>
            </a:fld>
            <a:endParaRPr kumimoji="0" lang="en-US" altLang="zh-CN" sz="1400">
              <a:solidFill>
                <a:srgbClr val="000000"/>
              </a:solidFill>
              <a:ea typeface="宋体" panose="02010600030101010101" pitchFamily="2" charset="-122"/>
            </a:endParaRPr>
          </a:p>
        </p:txBody>
      </p:sp>
      <p:sp>
        <p:nvSpPr>
          <p:cNvPr id="58372" name="Rectangle 3"/>
          <p:cNvSpPr>
            <a:spLocks noGrp="1" noChangeArrowheads="1"/>
          </p:cNvSpPr>
          <p:nvPr>
            <p:ph type="title"/>
          </p:nvPr>
        </p:nvSpPr>
        <p:spPr>
          <a:noFill/>
        </p:spPr>
        <p:txBody>
          <a:bodyPr/>
          <a:lstStyle/>
          <a:p>
            <a:pPr eaLnBrk="1" hangingPunct="1"/>
            <a:r>
              <a:rPr lang="en-US" altLang="zh-CN"/>
              <a:t>2.6 </a:t>
            </a:r>
            <a:r>
              <a:rPr lang="zh-CN" altLang="en-US"/>
              <a:t>指数型母函数</a:t>
            </a:r>
          </a:p>
        </p:txBody>
      </p:sp>
      <p:sp>
        <p:nvSpPr>
          <p:cNvPr id="58373" name="Rectangle 2"/>
          <p:cNvSpPr>
            <a:spLocks noGrp="1" noChangeArrowheads="1"/>
          </p:cNvSpPr>
          <p:nvPr>
            <p:ph type="body" sz="half" idx="1"/>
          </p:nvPr>
        </p:nvSpPr>
        <p:spPr>
          <a:xfrm>
            <a:off x="1919289" y="1412875"/>
            <a:ext cx="8353425" cy="4114800"/>
          </a:xfrm>
        </p:spPr>
        <p:txBody>
          <a:bodyPr/>
          <a:lstStyle/>
          <a:p>
            <a:pPr marL="571500" indent="-571500" algn="just" eaLnBrk="1" hangingPunct="1">
              <a:buSzTx/>
              <a:buFont typeface="Wingdings" panose="05000000000000000000" pitchFamily="2" charset="2"/>
              <a:buChar char="§"/>
            </a:pPr>
            <a:r>
              <a:rPr lang="zh-CN" altLang="en-US" dirty="0">
                <a:latin typeface="黑体" panose="02010609060101010101" pitchFamily="49" charset="-122"/>
              </a:rPr>
              <a:t>例</a:t>
            </a:r>
            <a:r>
              <a:rPr lang="en-US" altLang="zh-CN" dirty="0">
                <a:latin typeface="黑体" panose="02010609060101010101" pitchFamily="49" charset="-122"/>
              </a:rPr>
              <a:t>2.20 </a:t>
            </a:r>
            <a:r>
              <a:rPr lang="zh-CN" altLang="en-US" dirty="0">
                <a:latin typeface="黑体" panose="02010609060101010101" pitchFamily="49" charset="-122"/>
              </a:rPr>
              <a:t>证明序列                       的指</a:t>
            </a:r>
          </a:p>
          <a:p>
            <a:pPr marL="571500" indent="-571500" algn="just" eaLnBrk="1" hangingPunct="1">
              <a:buSzTx/>
              <a:buNone/>
            </a:pPr>
            <a:r>
              <a:rPr lang="zh-CN" altLang="en-US" sz="1800" dirty="0">
                <a:latin typeface="黑体" panose="02010609060101010101" pitchFamily="49" charset="-122"/>
              </a:rPr>
              <a:t>   </a:t>
            </a:r>
          </a:p>
          <a:p>
            <a:pPr marL="571500" indent="-571500" algn="just" eaLnBrk="1" hangingPunct="1">
              <a:buSzTx/>
              <a:buNone/>
            </a:pPr>
            <a:r>
              <a:rPr lang="zh-CN" altLang="en-US" dirty="0">
                <a:latin typeface="黑体" panose="02010609060101010101" pitchFamily="49" charset="-122"/>
              </a:rPr>
              <a:t>   数型母函数为            </a:t>
            </a:r>
            <a:r>
              <a:rPr lang="zh-CN" altLang="en-US" dirty="0"/>
              <a:t>。</a:t>
            </a:r>
          </a:p>
        </p:txBody>
      </p:sp>
      <mc:AlternateContent xmlns:mc="http://schemas.openxmlformats.org/markup-compatibility/2006">
        <mc:Choice xmlns:a14="http://schemas.microsoft.com/office/drawing/2010/main" Requires="a14">
          <p:sp>
            <p:nvSpPr>
              <p:cNvPr id="58374" name="Object 19"/>
              <p:cNvSpPr txBox="1">
                <a:spLocks noGrp="1"/>
              </p:cNvSpPr>
              <p:nvPr>
                <p:ph sz="quarter" idx="2"/>
              </p:nvPr>
            </p:nvSpPr>
            <p:spPr bwMode="auto">
              <a:xfrm>
                <a:off x="5195888" y="1443142"/>
                <a:ext cx="4428504" cy="657122"/>
              </a:xfrm>
              <a:prstGeom prst="rect">
                <a:avLst/>
              </a:prstGeom>
              <a:noFill/>
              <a:ln>
                <a:noFill/>
              </a:ln>
              <a:effectLst/>
            </p:spPr>
            <p:txBody>
              <a:bodyPr>
                <a:normAutofit fontScale="925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1,</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1⋅3,</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1⋅3⋅5,</m:t>
                      </m:r>
                      <m:r>
                        <m:rPr>
                          <m:nor/>
                        </m:rPr>
                        <a:rPr lang="zh-CN" altLang="en-US" i="0">
                          <a:solidFill>
                            <a:srgbClr val="000000"/>
                          </a:solidFill>
                          <a:latin typeface="Cambria Math" panose="02040503050406030204" pitchFamily="18" charset="0"/>
                        </a:rPr>
                        <m:t> 1</m:t>
                      </m:r>
                      <m:r>
                        <a:rPr lang="zh-CN" altLang="en-US" i="1">
                          <a:solidFill>
                            <a:srgbClr val="000000"/>
                          </a:solidFill>
                          <a:latin typeface="Cambria Math" panose="02040503050406030204" pitchFamily="18" charset="0"/>
                        </a:rPr>
                        <m:t>⋅3⋅5⋅7,⋯</m:t>
                      </m:r>
                    </m:oMath>
                  </m:oMathPara>
                </a14:m>
                <a:endParaRPr lang="zh-CN" altLang="en-US" dirty="0"/>
              </a:p>
            </p:txBody>
          </p:sp>
        </mc:Choice>
        <mc:Fallback>
          <p:sp>
            <p:nvSpPr>
              <p:cNvPr id="58374" name="Object 19"/>
              <p:cNvSpPr txBox="1">
                <a:spLocks noGrp="1" noRot="1" noChangeAspect="1" noMove="1" noResize="1" noEditPoints="1" noAdjustHandles="1" noChangeArrowheads="1" noChangeShapeType="1" noTextEdit="1"/>
              </p:cNvSpPr>
              <p:nvPr>
                <p:ph sz="quarter" idx="2"/>
              </p:nvPr>
            </p:nvSpPr>
            <p:spPr bwMode="auto">
              <a:xfrm>
                <a:off x="5195888" y="1443142"/>
                <a:ext cx="4428504" cy="657122"/>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58375"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8376"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8377"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8378"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8379"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8380"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8381"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8382"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8383"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8384"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8385"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8386"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8387"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8388"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8389"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8390" name="Object 21"/>
              <p:cNvSpPr txBox="1">
                <a:spLocks noGrp="1"/>
              </p:cNvSpPr>
              <p:nvPr>
                <p:ph sz="quarter" idx="3"/>
              </p:nvPr>
            </p:nvSpPr>
            <p:spPr bwMode="auto">
              <a:xfrm>
                <a:off x="4807634" y="2071688"/>
                <a:ext cx="2015480" cy="1019177"/>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(1−2</m:t>
                      </m:r>
                      <m:r>
                        <a:rPr lang="zh-CN" altLang="en-US" i="1" smtClean="0">
                          <a:solidFill>
                            <a:srgbClr val="000000"/>
                          </a:solidFill>
                          <a:latin typeface="Cambria Math" panose="02040503050406030204" pitchFamily="18" charset="0"/>
                        </a:rPr>
                        <m:t>𝑥</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3</m:t>
                              </m:r>
                            </m:num>
                            <m:den>
                              <m:r>
                                <a:rPr lang="zh-CN" altLang="en-US" i="1">
                                  <a:solidFill>
                                    <a:srgbClr val="000000"/>
                                  </a:solidFill>
                                  <a:latin typeface="Cambria Math" panose="02040503050406030204" pitchFamily="18" charset="0"/>
                                </a:rPr>
                                <m:t>2</m:t>
                              </m:r>
                            </m:den>
                          </m:f>
                        </m:sup>
                      </m:sSup>
                    </m:oMath>
                  </m:oMathPara>
                </a14:m>
                <a:endParaRPr lang="zh-CN" altLang="en-US" dirty="0"/>
              </a:p>
            </p:txBody>
          </p:sp>
        </mc:Choice>
        <mc:Fallback>
          <p:sp>
            <p:nvSpPr>
              <p:cNvPr id="58390" name="Object 21"/>
              <p:cNvSpPr txBox="1">
                <a:spLocks noGrp="1" noRot="1" noChangeAspect="1" noMove="1" noResize="1" noEditPoints="1" noAdjustHandles="1" noChangeArrowheads="1" noChangeShapeType="1" noTextEdit="1"/>
              </p:cNvSpPr>
              <p:nvPr>
                <p:ph sz="quarter" idx="3"/>
              </p:nvPr>
            </p:nvSpPr>
            <p:spPr bwMode="auto">
              <a:xfrm>
                <a:off x="4807634" y="2071688"/>
                <a:ext cx="2015480" cy="1019177"/>
              </a:xfrm>
              <a:prstGeom prst="rect">
                <a:avLst/>
              </a:prstGeom>
              <a:blipFill>
                <a:blip r:embed="rId3"/>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20908513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E72A9C5D-0CBF-4EAD-B6E1-6D3585688F0D}"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59395"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725534FF-18BC-46D3-88F8-9B2F33730F74}" type="slidenum">
              <a:rPr kumimoji="0" lang="en-US" altLang="zh-CN" sz="1400">
                <a:solidFill>
                  <a:srgbClr val="000000"/>
                </a:solidFill>
                <a:ea typeface="宋体" panose="02010600030101010101" pitchFamily="2" charset="-122"/>
              </a:rPr>
              <a:pPr fontAlgn="base">
                <a:spcBef>
                  <a:spcPct val="0"/>
                </a:spcBef>
                <a:spcAft>
                  <a:spcPct val="0"/>
                </a:spcAft>
              </a:pPr>
              <a:t>61</a:t>
            </a:fld>
            <a:endParaRPr kumimoji="0" lang="en-US" altLang="zh-CN" sz="1400">
              <a:solidFill>
                <a:srgbClr val="000000"/>
              </a:solidFill>
              <a:ea typeface="宋体" panose="02010600030101010101" pitchFamily="2" charset="-122"/>
            </a:endParaRPr>
          </a:p>
        </p:txBody>
      </p:sp>
      <p:sp>
        <p:nvSpPr>
          <p:cNvPr id="59396" name="Rectangle 2"/>
          <p:cNvSpPr>
            <a:spLocks noGrp="1" noChangeArrowheads="1"/>
          </p:cNvSpPr>
          <p:nvPr>
            <p:ph type="body" idx="1"/>
          </p:nvPr>
        </p:nvSpPr>
        <p:spPr>
          <a:xfrm>
            <a:off x="1847850" y="1125539"/>
            <a:ext cx="8421688" cy="4670425"/>
          </a:xfrm>
        </p:spPr>
        <p:txBody>
          <a:bodyPr/>
          <a:lstStyle/>
          <a:p>
            <a:pPr marL="571500" indent="-571500" algn="just" eaLnBrk="1" hangingPunct="1">
              <a:buSzTx/>
              <a:buFont typeface="Wingdings" panose="05000000000000000000" pitchFamily="2" charset="2"/>
              <a:buChar char="§"/>
            </a:pPr>
            <a:r>
              <a:rPr lang="en-US" altLang="zh-CN">
                <a:latin typeface="黑体" panose="02010609060101010101" pitchFamily="49" charset="-122"/>
              </a:rPr>
              <a:t>  </a:t>
            </a:r>
          </a:p>
          <a:p>
            <a:pPr marL="571500" indent="-571500" algn="just" eaLnBrk="1" hangingPunct="1">
              <a:buSzTx/>
              <a:buFont typeface="Wingdings" panose="05000000000000000000" pitchFamily="2" charset="2"/>
              <a:buChar char="§"/>
            </a:pPr>
            <a:endParaRPr lang="en-US" altLang="zh-CN">
              <a:latin typeface="黑体" panose="02010609060101010101" pitchFamily="49" charset="-122"/>
            </a:endParaRPr>
          </a:p>
        </p:txBody>
      </p:sp>
      <p:sp>
        <p:nvSpPr>
          <p:cNvPr id="59397"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59398"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399"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400"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401"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402"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403"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404"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405"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406"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407"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408"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409"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410"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411"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412"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59413" name="Rectangle 20"/>
          <p:cNvSpPr>
            <a:spLocks noChangeArrowheads="1"/>
          </p:cNvSpPr>
          <p:nvPr/>
        </p:nvSpPr>
        <p:spPr bwMode="auto">
          <a:xfrm>
            <a:off x="1524001" y="302671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59414" name="Object 21"/>
              <p:cNvSpPr txBox="1"/>
              <p:nvPr/>
            </p:nvSpPr>
            <p:spPr bwMode="auto">
              <a:xfrm>
                <a:off x="2351584" y="1226846"/>
                <a:ext cx="6264696" cy="125124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(1−2</m:t>
                      </m:r>
                      <m:r>
                        <a:rPr kumimoji="1" lang="zh-CN" altLang="en-US" sz="2400" i="1">
                          <a:solidFill>
                            <a:srgbClr val="000000"/>
                          </a:solidFill>
                          <a:latin typeface="Cambria Math" panose="02040503050406030204" pitchFamily="18" charset="0"/>
                        </a:rPr>
                        <m:t>𝑥</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3</m:t>
                              </m:r>
                            </m:num>
                            <m:den>
                              <m:r>
                                <a:rPr kumimoji="1" lang="zh-CN" altLang="en-US" sz="2400" i="1">
                                  <a:solidFill>
                                    <a:srgbClr val="000000"/>
                                  </a:solidFill>
                                  <a:latin typeface="Cambria Math" panose="02040503050406030204" pitchFamily="18" charset="0"/>
                                </a:rPr>
                                <m:t>2</m:t>
                              </m:r>
                            </m:den>
                          </m:f>
                        </m:sup>
                      </m:sSup>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3</m:t>
                                        </m:r>
                                      </m:num>
                                      <m:den>
                                        <m:r>
                                          <a:rPr kumimoji="1" lang="zh-CN" altLang="en-US" sz="2400" i="1">
                                            <a:solidFill>
                                              <a:srgbClr val="000000"/>
                                            </a:solidFill>
                                            <a:latin typeface="Cambria Math" panose="02040503050406030204" pitchFamily="18" charset="0"/>
                                          </a:rPr>
                                          <m:t>2</m:t>
                                        </m:r>
                                      </m:den>
                                    </m:f>
                                  </m:e>
                                </m:mr>
                                <m:mr>
                                  <m:e>
                                    <m:r>
                                      <a:rPr kumimoji="1" lang="zh-CN" altLang="en-US" sz="2400" i="1">
                                        <a:solidFill>
                                          <a:srgbClr val="000000"/>
                                        </a:solidFill>
                                        <a:latin typeface="Cambria Math" panose="02040503050406030204" pitchFamily="18" charset="0"/>
                                      </a:rPr>
                                      <m:t>𝑟</m:t>
                                    </m:r>
                                  </m:e>
                                </m:mr>
                              </m:m>
                            </m:e>
                          </m:d>
                          <m:sSup>
                            <m:sSupPr>
                              <m:ctrlPr>
                                <a:rPr kumimoji="1" lang="zh-CN" altLang="en-US" sz="2400" i="1">
                                  <a:solidFill>
                                    <a:srgbClr val="000000"/>
                                  </a:solidFill>
                                  <a:latin typeface="Cambria Math" panose="02040503050406030204" pitchFamily="18" charset="0"/>
                                </a:rPr>
                              </m:ctrlPr>
                            </m:sSupPr>
                            <m:e>
                              <m:d>
                                <m:dPr>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𝑥</m:t>
                                  </m:r>
                                </m:e>
                              </m:d>
                            </m:e>
                            <m:sup>
                              <m:r>
                                <a:rPr kumimoji="1" lang="zh-CN" altLang="en-US" sz="2400" i="1">
                                  <a:solidFill>
                                    <a:srgbClr val="000000"/>
                                  </a:solidFill>
                                  <a:latin typeface="Cambria Math" panose="02040503050406030204" pitchFamily="18" charset="0"/>
                                </a:rPr>
                                <m:t>𝑟</m:t>
                              </m:r>
                            </m:sup>
                          </m:sSup>
                        </m:e>
                      </m:nary>
                    </m:oMath>
                  </m:oMathPara>
                </a14:m>
                <a:endParaRPr kumimoji="1" lang="zh-CN" altLang="en-US" sz="2400" dirty="0">
                  <a:solidFill>
                    <a:srgbClr val="000000"/>
                  </a:solidFill>
                  <a:latin typeface="Tahoma" panose="020B0604030504040204" pitchFamily="34" charset="0"/>
                </a:endParaRPr>
              </a:p>
            </p:txBody>
          </p:sp>
        </mc:Choice>
        <mc:Fallback>
          <p:sp>
            <p:nvSpPr>
              <p:cNvPr id="59414" name="Object 21"/>
              <p:cNvSpPr txBox="1">
                <a:spLocks noRot="1" noChangeAspect="1" noMove="1" noResize="1" noEditPoints="1" noAdjustHandles="1" noChangeArrowheads="1" noChangeShapeType="1" noTextEdit="1"/>
              </p:cNvSpPr>
              <p:nvPr/>
            </p:nvSpPr>
            <p:spPr bwMode="auto">
              <a:xfrm>
                <a:off x="2351584" y="1226846"/>
                <a:ext cx="6264696" cy="1251246"/>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7831" name="Object 23"/>
              <p:cNvSpPr txBox="1"/>
              <p:nvPr/>
            </p:nvSpPr>
            <p:spPr bwMode="auto">
              <a:xfrm>
                <a:off x="2999656" y="5212554"/>
                <a:ext cx="5472608" cy="1169692"/>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d>
                            <m:dPr>
                              <m:begChr m:val="["/>
                              <m:endChr m:val="]"/>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1⋅3⋅5⋅⋯(2</m:t>
                              </m:r>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+1)</m:t>
                              </m:r>
                            </m:e>
                          </m:d>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𝑟</m:t>
                                  </m:r>
                                </m:sup>
                              </m:sSup>
                              <m:r>
                                <a:rPr kumimoji="1" lang="zh-CN" altLang="en-US" sz="2400">
                                  <a:solidFill>
                                    <a:srgbClr val="000000"/>
                                  </a:solidFill>
                                  <a:latin typeface="Cambria Math" panose="02040503050406030204" pitchFamily="18" charset="0"/>
                                </a:rPr>
                                <m:t> </m:t>
                              </m:r>
                            </m:num>
                            <m:den>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m:t>
                              </m:r>
                            </m:den>
                          </m:f>
                        </m:e>
                      </m:nary>
                    </m:oMath>
                  </m:oMathPara>
                </a14:m>
                <a:endParaRPr kumimoji="1" lang="zh-CN" altLang="en-US" sz="2400" dirty="0">
                  <a:solidFill>
                    <a:srgbClr val="000000"/>
                  </a:solidFill>
                  <a:latin typeface="Tahoma" panose="020B0604030504040204" pitchFamily="34" charset="0"/>
                </a:endParaRPr>
              </a:p>
            </p:txBody>
          </p:sp>
        </mc:Choice>
        <mc:Fallback>
          <p:sp>
            <p:nvSpPr>
              <p:cNvPr id="10487831" name="Object 23"/>
              <p:cNvSpPr txBox="1">
                <a:spLocks noRot="1" noChangeAspect="1" noMove="1" noResize="1" noEditPoints="1" noAdjustHandles="1" noChangeArrowheads="1" noChangeShapeType="1" noTextEdit="1"/>
              </p:cNvSpPr>
              <p:nvPr/>
            </p:nvSpPr>
            <p:spPr bwMode="auto">
              <a:xfrm>
                <a:off x="2999656" y="5212554"/>
                <a:ext cx="5472608" cy="1169692"/>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7834" name="Object 26"/>
              <p:cNvSpPr txBox="1"/>
              <p:nvPr/>
            </p:nvSpPr>
            <p:spPr bwMode="auto">
              <a:xfrm>
                <a:off x="2999657" y="2606678"/>
                <a:ext cx="7288931" cy="168641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3</m:t>
                                  </m:r>
                                </m:num>
                                <m:den>
                                  <m:r>
                                    <a:rPr kumimoji="1" lang="zh-CN" altLang="en-US" sz="2400" i="1">
                                      <a:solidFill>
                                        <a:srgbClr val="000000"/>
                                      </a:solidFill>
                                      <a:latin typeface="Cambria Math" panose="02040503050406030204" pitchFamily="18" charset="0"/>
                                    </a:rPr>
                                    <m:t>2</m:t>
                                  </m:r>
                                </m:den>
                              </m:f>
                              <m:d>
                                <m:dPr>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3</m:t>
                                      </m:r>
                                    </m:num>
                                    <m:den>
                                      <m:r>
                                        <a:rPr kumimoji="1" lang="zh-CN" altLang="en-US" sz="2400" i="1">
                                          <a:solidFill>
                                            <a:srgbClr val="000000"/>
                                          </a:solidFill>
                                          <a:latin typeface="Cambria Math" panose="02040503050406030204" pitchFamily="18" charset="0"/>
                                        </a:rPr>
                                        <m:t>2</m:t>
                                      </m:r>
                                    </m:den>
                                  </m:f>
                                  <m:r>
                                    <a:rPr kumimoji="1" lang="zh-CN" altLang="en-US" sz="2400" i="1">
                                      <a:solidFill>
                                        <a:srgbClr val="000000"/>
                                      </a:solidFill>
                                      <a:latin typeface="Cambria Math" panose="02040503050406030204" pitchFamily="18" charset="0"/>
                                    </a:rPr>
                                    <m:t>−1</m:t>
                                  </m:r>
                                </m:e>
                              </m:d>
                              <m:r>
                                <a:rPr kumimoji="1" lang="zh-CN" altLang="en-US" sz="2400" i="1">
                                  <a:solidFill>
                                    <a:srgbClr val="000000"/>
                                  </a:solidFill>
                                  <a:latin typeface="Cambria Math" panose="02040503050406030204" pitchFamily="18" charset="0"/>
                                </a:rPr>
                                <m:t>⋯</m:t>
                              </m:r>
                              <m:d>
                                <m:dPr>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3</m:t>
                                      </m:r>
                                    </m:num>
                                    <m:den>
                                      <m:r>
                                        <a:rPr kumimoji="1" lang="zh-CN" altLang="en-US" sz="2400" i="1">
                                          <a:solidFill>
                                            <a:srgbClr val="000000"/>
                                          </a:solidFill>
                                          <a:latin typeface="Cambria Math" panose="02040503050406030204" pitchFamily="18" charset="0"/>
                                        </a:rPr>
                                        <m:t>2</m:t>
                                      </m:r>
                                    </m:den>
                                  </m:f>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+1</m:t>
                                  </m:r>
                                </m:e>
                              </m:d>
                            </m:num>
                            <m:den>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m:t>
                              </m:r>
                            </m:den>
                          </m:f>
                        </m:e>
                      </m:nary>
                      <m:sSup>
                        <m:sSupPr>
                          <m:ctrlPr>
                            <a:rPr kumimoji="1" lang="zh-CN" altLang="en-US" sz="2400" i="1">
                              <a:solidFill>
                                <a:srgbClr val="000000"/>
                              </a:solidFill>
                              <a:latin typeface="Cambria Math" panose="02040503050406030204" pitchFamily="18" charset="0"/>
                            </a:rPr>
                          </m:ctrlPr>
                        </m:sSupPr>
                        <m:e>
                          <m:d>
                            <m:dPr>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−1</m:t>
                              </m:r>
                            </m:e>
                          </m:d>
                        </m:e>
                        <m:sup>
                          <m:r>
                            <a:rPr kumimoji="1" lang="zh-CN" altLang="en-US" sz="2400" i="1">
                              <a:solidFill>
                                <a:srgbClr val="000000"/>
                              </a:solidFill>
                              <a:latin typeface="Cambria Math" panose="02040503050406030204" pitchFamily="18" charset="0"/>
                            </a:rPr>
                            <m:t>𝑟</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2</m:t>
                          </m:r>
                        </m:e>
                        <m:sup>
                          <m:r>
                            <a:rPr kumimoji="1" lang="zh-CN" altLang="en-US" sz="2400" i="1">
                              <a:solidFill>
                                <a:srgbClr val="000000"/>
                              </a:solidFill>
                              <a:latin typeface="Cambria Math" panose="02040503050406030204" pitchFamily="18" charset="0"/>
                            </a:rPr>
                            <m:t>𝑟</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𝑟</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487834" name="Object 26"/>
              <p:cNvSpPr txBox="1">
                <a:spLocks noRot="1" noChangeAspect="1" noMove="1" noResize="1" noEditPoints="1" noAdjustHandles="1" noChangeArrowheads="1" noChangeShapeType="1" noTextEdit="1"/>
              </p:cNvSpPr>
              <p:nvPr/>
            </p:nvSpPr>
            <p:spPr bwMode="auto">
              <a:xfrm>
                <a:off x="2999657" y="2606678"/>
                <a:ext cx="7288931" cy="1686418"/>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87835" name="Object 27"/>
              <p:cNvSpPr txBox="1"/>
              <p:nvPr/>
            </p:nvSpPr>
            <p:spPr bwMode="auto">
              <a:xfrm>
                <a:off x="2999656" y="3916128"/>
                <a:ext cx="4320480" cy="1313072"/>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f>
                            <m:fPr>
                              <m:ctrlPr>
                                <a:rPr kumimoji="1" lang="zh-CN" altLang="en-US" sz="2400" i="1">
                                  <a:solidFill>
                                    <a:srgbClr val="000000"/>
                                  </a:solidFill>
                                  <a:latin typeface="Cambria Math" panose="02040503050406030204" pitchFamily="18" charset="0"/>
                                </a:rPr>
                              </m:ctrlPr>
                            </m:fPr>
                            <m:num>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3</m:t>
                                  </m:r>
                                </m:num>
                                <m:den>
                                  <m:r>
                                    <a:rPr kumimoji="1" lang="zh-CN" altLang="en-US" sz="2400" i="1">
                                      <a:solidFill>
                                        <a:srgbClr val="000000"/>
                                      </a:solidFill>
                                      <a:latin typeface="Cambria Math" panose="02040503050406030204" pitchFamily="18" charset="0"/>
                                    </a:rPr>
                                    <m:t>2</m:t>
                                  </m:r>
                                </m:den>
                              </m:f>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5</m:t>
                                  </m:r>
                                </m:num>
                                <m:den>
                                  <m:r>
                                    <a:rPr kumimoji="1" lang="zh-CN" altLang="en-US" sz="2400" i="1">
                                      <a:solidFill>
                                        <a:srgbClr val="000000"/>
                                      </a:solidFill>
                                      <a:latin typeface="Cambria Math" panose="02040503050406030204" pitchFamily="18" charset="0"/>
                                    </a:rPr>
                                    <m:t>2</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2</m:t>
                                  </m:r>
                                </m:den>
                              </m:f>
                            </m:num>
                            <m:den>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m:t>
                              </m:r>
                            </m:den>
                          </m:f>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2</m:t>
                              </m:r>
                            </m:e>
                            <m:sup>
                              <m:r>
                                <a:rPr kumimoji="1" lang="zh-CN" altLang="en-US" sz="2400" i="1">
                                  <a:solidFill>
                                    <a:srgbClr val="000000"/>
                                  </a:solidFill>
                                  <a:latin typeface="Cambria Math" panose="02040503050406030204" pitchFamily="18" charset="0"/>
                                </a:rPr>
                                <m:t>𝑟</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𝑟</m:t>
                              </m:r>
                            </m:sup>
                          </m:sSup>
                        </m:e>
                      </m:nary>
                    </m:oMath>
                  </m:oMathPara>
                </a14:m>
                <a:endParaRPr kumimoji="1" lang="zh-CN" altLang="en-US" sz="2400" dirty="0">
                  <a:solidFill>
                    <a:srgbClr val="000000"/>
                  </a:solidFill>
                  <a:latin typeface="Tahoma" panose="020B0604030504040204" pitchFamily="34" charset="0"/>
                </a:endParaRPr>
              </a:p>
            </p:txBody>
          </p:sp>
        </mc:Choice>
        <mc:Fallback>
          <p:sp>
            <p:nvSpPr>
              <p:cNvPr id="10487835" name="Object 27"/>
              <p:cNvSpPr txBox="1">
                <a:spLocks noRot="1" noChangeAspect="1" noMove="1" noResize="1" noEditPoints="1" noAdjustHandles="1" noChangeArrowheads="1" noChangeShapeType="1" noTextEdit="1"/>
              </p:cNvSpPr>
              <p:nvPr/>
            </p:nvSpPr>
            <p:spPr bwMode="auto">
              <a:xfrm>
                <a:off x="2999656" y="3916128"/>
                <a:ext cx="4320480" cy="1313072"/>
              </a:xfrm>
              <a:prstGeom prst="rect">
                <a:avLst/>
              </a:prstGeom>
              <a:blipFill>
                <a:blip r:embed="rId5"/>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9107827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A7CC0ECB-3265-46C5-B843-B6AE980BD6A5}"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6041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A6AB959D-1150-49E0-91BC-23EC60828BDE}" type="slidenum">
              <a:rPr kumimoji="0" lang="en-US" altLang="zh-CN" sz="1400">
                <a:solidFill>
                  <a:srgbClr val="000000"/>
                </a:solidFill>
                <a:ea typeface="宋体" panose="02010600030101010101" pitchFamily="2" charset="-122"/>
              </a:rPr>
              <a:pPr fontAlgn="base">
                <a:spcBef>
                  <a:spcPct val="0"/>
                </a:spcBef>
                <a:spcAft>
                  <a:spcPct val="0"/>
                </a:spcAft>
              </a:pPr>
              <a:t>62</a:t>
            </a:fld>
            <a:endParaRPr kumimoji="0" lang="en-US" altLang="zh-CN" sz="1400">
              <a:solidFill>
                <a:srgbClr val="000000"/>
              </a:solidFill>
              <a:ea typeface="宋体" panose="02010600030101010101" pitchFamily="2" charset="-122"/>
            </a:endParaRPr>
          </a:p>
        </p:txBody>
      </p:sp>
      <p:sp>
        <p:nvSpPr>
          <p:cNvPr id="60420" name="Rectangle 2"/>
          <p:cNvSpPr>
            <a:spLocks noGrp="1" noChangeArrowheads="1"/>
          </p:cNvSpPr>
          <p:nvPr>
            <p:ph type="body" idx="1"/>
          </p:nvPr>
        </p:nvSpPr>
        <p:spPr>
          <a:xfrm>
            <a:off x="1774825" y="1341439"/>
            <a:ext cx="8421688" cy="4670425"/>
          </a:xfrm>
        </p:spPr>
        <p:txBody>
          <a:bodyPr/>
          <a:lstStyle/>
          <a:p>
            <a:pPr marL="571500" indent="-571500" algn="just" eaLnBrk="1" hangingPunct="1">
              <a:lnSpc>
                <a:spcPct val="120000"/>
              </a:lnSpc>
              <a:buSzTx/>
              <a:buFont typeface="Wingdings" panose="05000000000000000000" pitchFamily="2" charset="2"/>
              <a:buChar char="§"/>
            </a:pPr>
            <a:r>
              <a:rPr lang="zh-CN" altLang="en-US" dirty="0"/>
              <a:t>定理 设                      为一多重集，其中                            ，并设                        为</a:t>
            </a:r>
            <a:r>
              <a:rPr lang="en-US" altLang="zh-CN" dirty="0">
                <a:latin typeface="黑体" panose="02010609060101010101" pitchFamily="49" charset="-122"/>
              </a:rPr>
              <a:t>S</a:t>
            </a:r>
            <a:r>
              <a:rPr lang="zh-CN" altLang="en-US" dirty="0"/>
              <a:t>的</a:t>
            </a:r>
            <a:r>
              <a:rPr lang="en-US" altLang="zh-CN" dirty="0">
                <a:latin typeface="黑体" panose="02010609060101010101" pitchFamily="49" charset="-122"/>
              </a:rPr>
              <a:t>r</a:t>
            </a:r>
            <a:r>
              <a:rPr lang="zh-CN" altLang="en-US" dirty="0"/>
              <a:t>排列，则           的指数型母函数为：</a:t>
            </a:r>
            <a:endParaRPr lang="zh-CN" altLang="en-US" dirty="0">
              <a:latin typeface="黑体" panose="02010609060101010101" pitchFamily="49" charset="-122"/>
            </a:endParaRPr>
          </a:p>
          <a:p>
            <a:pPr marL="571500" indent="-571500" algn="just" eaLnBrk="1" hangingPunct="1">
              <a:lnSpc>
                <a:spcPct val="120000"/>
              </a:lnSpc>
              <a:buSzTx/>
              <a:buFont typeface="Wingdings" panose="05000000000000000000" pitchFamily="2" charset="2"/>
              <a:buChar char="§"/>
            </a:pPr>
            <a:endParaRPr lang="en-US" altLang="zh-CN" dirty="0">
              <a:latin typeface="黑体" panose="02010609060101010101" pitchFamily="49" charset="-122"/>
            </a:endParaRPr>
          </a:p>
        </p:txBody>
      </p:sp>
      <p:sp>
        <p:nvSpPr>
          <p:cNvPr id="60421"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60422"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23"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24"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25"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26"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27"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28"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29"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30"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31"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32"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33"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34"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35"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36"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0437" name="Rectangle 2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60438" name="Object 19"/>
              <p:cNvSpPr txBox="1"/>
              <p:nvPr/>
            </p:nvSpPr>
            <p:spPr bwMode="auto">
              <a:xfrm>
                <a:off x="3835934" y="1359991"/>
                <a:ext cx="3672408" cy="519114"/>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𝑆</m:t>
                      </m:r>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𝑏</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60438" name="Object 19"/>
              <p:cNvSpPr txBox="1">
                <a:spLocks noRot="1" noChangeAspect="1" noMove="1" noResize="1" noEditPoints="1" noAdjustHandles="1" noChangeArrowheads="1" noChangeShapeType="1" noTextEdit="1"/>
              </p:cNvSpPr>
              <p:nvPr/>
            </p:nvSpPr>
            <p:spPr bwMode="auto">
              <a:xfrm>
                <a:off x="3835934" y="1359991"/>
                <a:ext cx="3672408" cy="519114"/>
              </a:xfrm>
              <a:prstGeom prst="rect">
                <a:avLst/>
              </a:prstGeom>
              <a:blipFill>
                <a:blip r:embed="rId2"/>
                <a:stretch>
                  <a:fillRect l="-332" b="-7059"/>
                </a:stretch>
              </a:blipFill>
              <a:ln>
                <a:noFill/>
              </a:ln>
            </p:spPr>
            <p:txBody>
              <a:bodyPr/>
              <a:lstStyle/>
              <a:p>
                <a:r>
                  <a:rPr lang="zh-CN" altLang="en-US">
                    <a:noFill/>
                  </a:rPr>
                  <a:t> </a:t>
                </a:r>
              </a:p>
            </p:txBody>
          </p:sp>
        </mc:Fallback>
      </mc:AlternateContent>
      <p:sp>
        <p:nvSpPr>
          <p:cNvPr id="60439" name="Rectangle 22"/>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60440" name="Object 21"/>
              <p:cNvSpPr txBox="1"/>
              <p:nvPr/>
            </p:nvSpPr>
            <p:spPr bwMode="auto">
              <a:xfrm>
                <a:off x="2785017" y="1859756"/>
                <a:ext cx="3240360" cy="519114"/>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oMath>
                  </m:oMathPara>
                </a14:m>
                <a:endParaRPr kumimoji="1" lang="zh-CN" altLang="en-US" sz="2400" dirty="0">
                  <a:solidFill>
                    <a:srgbClr val="000000"/>
                  </a:solidFill>
                  <a:latin typeface="Tahoma" panose="020B0604030504040204" pitchFamily="34" charset="0"/>
                </a:endParaRPr>
              </a:p>
            </p:txBody>
          </p:sp>
        </mc:Choice>
        <mc:Fallback>
          <p:sp>
            <p:nvSpPr>
              <p:cNvPr id="60440" name="Object 21"/>
              <p:cNvSpPr txBox="1">
                <a:spLocks noRot="1" noChangeAspect="1" noMove="1" noResize="1" noEditPoints="1" noAdjustHandles="1" noChangeArrowheads="1" noChangeShapeType="1" noTextEdit="1"/>
              </p:cNvSpPr>
              <p:nvPr/>
            </p:nvSpPr>
            <p:spPr bwMode="auto">
              <a:xfrm>
                <a:off x="2785017" y="1859756"/>
                <a:ext cx="3240360" cy="519114"/>
              </a:xfrm>
              <a:prstGeom prst="rect">
                <a:avLst/>
              </a:prstGeom>
              <a:blipFill>
                <a:blip r:embed="rId3"/>
                <a:stretch>
                  <a:fillRect/>
                </a:stretch>
              </a:blipFill>
              <a:ln>
                <a:noFill/>
              </a:ln>
            </p:spPr>
            <p:txBody>
              <a:bodyPr/>
              <a:lstStyle/>
              <a:p>
                <a:r>
                  <a:rPr lang="zh-CN" altLang="en-US">
                    <a:noFill/>
                  </a:rPr>
                  <a:t> </a:t>
                </a:r>
              </a:p>
            </p:txBody>
          </p:sp>
        </mc:Fallback>
      </mc:AlternateContent>
      <p:sp>
        <p:nvSpPr>
          <p:cNvPr id="60441" name="Rectangle 24"/>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60442" name="Object 23"/>
              <p:cNvSpPr txBox="1"/>
              <p:nvPr/>
            </p:nvSpPr>
            <p:spPr bwMode="auto">
              <a:xfrm>
                <a:off x="7074880" y="1891799"/>
                <a:ext cx="2461840" cy="535478"/>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𝑟</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=0,1,2,...)</m:t>
                      </m:r>
                    </m:oMath>
                  </m:oMathPara>
                </a14:m>
                <a:endParaRPr kumimoji="1" lang="zh-CN" altLang="en-US" sz="2400" dirty="0">
                  <a:solidFill>
                    <a:srgbClr val="000000"/>
                  </a:solidFill>
                  <a:latin typeface="Tahoma" panose="020B0604030504040204" pitchFamily="34" charset="0"/>
                </a:endParaRPr>
              </a:p>
            </p:txBody>
          </p:sp>
        </mc:Choice>
        <mc:Fallback>
          <p:sp>
            <p:nvSpPr>
              <p:cNvPr id="60442" name="Object 23"/>
              <p:cNvSpPr txBox="1">
                <a:spLocks noRot="1" noChangeAspect="1" noMove="1" noResize="1" noEditPoints="1" noAdjustHandles="1" noChangeArrowheads="1" noChangeShapeType="1" noTextEdit="1"/>
              </p:cNvSpPr>
              <p:nvPr/>
            </p:nvSpPr>
            <p:spPr bwMode="auto">
              <a:xfrm>
                <a:off x="7074880" y="1891799"/>
                <a:ext cx="2461840" cy="535478"/>
              </a:xfrm>
              <a:prstGeom prst="rect">
                <a:avLst/>
              </a:prstGeom>
              <a:blipFill>
                <a:blip r:embed="rId4"/>
                <a:stretch>
                  <a:fillRect b="-3409"/>
                </a:stretch>
              </a:blipFill>
              <a:ln>
                <a:noFill/>
              </a:ln>
            </p:spPr>
            <p:txBody>
              <a:bodyPr/>
              <a:lstStyle/>
              <a:p>
                <a:r>
                  <a:rPr lang="zh-CN" altLang="en-US">
                    <a:noFill/>
                  </a:rPr>
                  <a:t> </a:t>
                </a:r>
              </a:p>
            </p:txBody>
          </p:sp>
        </mc:Fallback>
      </mc:AlternateContent>
      <p:sp>
        <p:nvSpPr>
          <p:cNvPr id="60443" name="Rectangle 26"/>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60444" name="Object 25"/>
              <p:cNvSpPr txBox="1"/>
              <p:nvPr/>
            </p:nvSpPr>
            <p:spPr bwMode="auto">
              <a:xfrm>
                <a:off x="4583113" y="2420939"/>
                <a:ext cx="792808" cy="59530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𝑟</m:t>
                          </m:r>
                        </m:sub>
                      </m:sSub>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60444" name="Object 25"/>
              <p:cNvSpPr txBox="1">
                <a:spLocks noRot="1" noChangeAspect="1" noMove="1" noResize="1" noEditPoints="1" noAdjustHandles="1" noChangeArrowheads="1" noChangeShapeType="1" noTextEdit="1"/>
              </p:cNvSpPr>
              <p:nvPr/>
            </p:nvSpPr>
            <p:spPr bwMode="auto">
              <a:xfrm>
                <a:off x="4583113" y="2420939"/>
                <a:ext cx="792808" cy="595305"/>
              </a:xfrm>
              <a:prstGeom prst="rect">
                <a:avLst/>
              </a:prstGeom>
              <a:blipFill>
                <a:blip r:embed="rId5"/>
                <a:stretch>
                  <a:fillRect l="-6923"/>
                </a:stretch>
              </a:blipFill>
              <a:ln>
                <a:noFill/>
              </a:ln>
            </p:spPr>
            <p:txBody>
              <a:bodyPr/>
              <a:lstStyle/>
              <a:p>
                <a:r>
                  <a:rPr lang="zh-CN" altLang="en-US">
                    <a:noFill/>
                  </a:rPr>
                  <a:t> </a:t>
                </a:r>
              </a:p>
            </p:txBody>
          </p:sp>
        </mc:Fallback>
      </mc:AlternateContent>
      <p:sp>
        <p:nvSpPr>
          <p:cNvPr id="60445" name="Rectangle 28"/>
          <p:cNvSpPr>
            <a:spLocks noChangeArrowheads="1"/>
          </p:cNvSpPr>
          <p:nvPr/>
        </p:nvSpPr>
        <p:spPr bwMode="auto">
          <a:xfrm>
            <a:off x="1524001" y="295528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60446" name="Object 27"/>
              <p:cNvSpPr txBox="1"/>
              <p:nvPr/>
            </p:nvSpPr>
            <p:spPr bwMode="auto">
              <a:xfrm>
                <a:off x="2687341" y="3140968"/>
                <a:ext cx="5481935" cy="3177284"/>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𝐺</m:t>
                          </m:r>
                        </m:e>
                        <m:sub>
                          <m:r>
                            <a:rPr kumimoji="1" lang="zh-CN" altLang="en-US" sz="2400" i="1">
                              <a:solidFill>
                                <a:srgbClr val="000000"/>
                              </a:solidFill>
                              <a:latin typeface="Cambria Math" panose="02040503050406030204" pitchFamily="18" charset="0"/>
                            </a:rPr>
                            <m:t>𝑒</m:t>
                          </m:r>
                        </m:sub>
                      </m:sSub>
                      <m:d>
                        <m:dPr>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𝑥</m:t>
                          </m:r>
                        </m:e>
                      </m:d>
                    </m:oMath>
                  </m:oMathPara>
                </a14:m>
                <a:endParaRPr kumimoji="1" lang="en-US" altLang="zh-CN" sz="2400" i="1" dirty="0">
                  <a:solidFill>
                    <a:srgbClr val="000000"/>
                  </a:solidFill>
                  <a:latin typeface="Cambria Math" panose="02040503050406030204" pitchFamily="18" charset="0"/>
                  <a:ea typeface="Dotum" pitchFamily="34" charset="-127"/>
                </a:endParaRPr>
              </a:p>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d>
                        <m:dPr>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1+</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𝑥</m:t>
                              </m:r>
                            </m:num>
                            <m:den>
                              <m:r>
                                <a:rPr kumimoji="1" lang="zh-CN" altLang="en-US" sz="2400" i="1">
                                  <a:solidFill>
                                    <a:srgbClr val="000000"/>
                                  </a:solidFill>
                                  <a:latin typeface="Cambria Math" panose="02040503050406030204" pitchFamily="18" charset="0"/>
                                </a:rPr>
                                <m:t>1!</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1</m:t>
                                  </m:r>
                                </m:sup>
                              </m:sSup>
                            </m:num>
                            <m:den>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den>
                          </m:f>
                        </m:e>
                      </m:d>
                    </m:oMath>
                  </m:oMathPara>
                </a14:m>
                <a:endParaRPr kumimoji="1" lang="en-US" altLang="zh-CN" sz="2400" i="1" dirty="0">
                  <a:solidFill>
                    <a:srgbClr val="000000"/>
                  </a:solidFill>
                  <a:latin typeface="Cambria Math" panose="02040503050406030204" pitchFamily="18" charset="0"/>
                  <a:ea typeface="Dotum" pitchFamily="34" charset="-127"/>
                </a:endParaRPr>
              </a:p>
              <a:p>
                <a:pPr eaLnBrk="0" fontAlgn="base" hangingPunct="0">
                  <a:spcBef>
                    <a:spcPct val="0"/>
                  </a:spcBef>
                  <a:spcAft>
                    <a:spcPct val="0"/>
                  </a:spcAft>
                </a:pPr>
                <a:r>
                  <a:rPr kumimoji="1" lang="zh-CN" altLang="en-US" sz="2400" dirty="0">
                    <a:solidFill>
                      <a:srgbClr val="000000"/>
                    </a:solidFill>
                    <a:latin typeface="Tahoma" panose="020B0604030504040204" pitchFamily="34" charset="0"/>
                  </a:rPr>
                  <a:t>    </a:t>
                </a:r>
                <a14:m>
                  <m:oMath xmlns:m="http://schemas.openxmlformats.org/officeDocument/2006/math">
                    <m:d>
                      <m:dPr>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1+</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𝑥</m:t>
                            </m:r>
                          </m:num>
                          <m:den>
                            <m:r>
                              <a:rPr kumimoji="1" lang="zh-CN" altLang="en-US" sz="2400" i="1">
                                <a:solidFill>
                                  <a:srgbClr val="000000"/>
                                </a:solidFill>
                                <a:latin typeface="Cambria Math" panose="02040503050406030204" pitchFamily="18" charset="0"/>
                              </a:rPr>
                              <m:t>1!</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2</m:t>
                                </m:r>
                              </m:sup>
                            </m:sSup>
                          </m:num>
                          <m:den>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den>
                        </m:f>
                      </m:e>
                    </m:d>
                  </m:oMath>
                </a14:m>
                <a:endParaRPr kumimoji="1" lang="en-US" altLang="zh-CN" sz="2400" i="1" dirty="0">
                  <a:solidFill>
                    <a:srgbClr val="000000"/>
                  </a:solidFill>
                  <a:latin typeface="Cambria Math" panose="02040503050406030204" pitchFamily="18" charset="0"/>
                  <a:ea typeface="Dotum" pitchFamily="34" charset="-127"/>
                </a:endParaRPr>
              </a:p>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d>
                        <m:dPr>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1+</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𝑥</m:t>
                              </m:r>
                            </m:num>
                            <m:den>
                              <m:r>
                                <a:rPr kumimoji="1" lang="zh-CN" altLang="en-US" sz="2400" i="1">
                                  <a:solidFill>
                                    <a:srgbClr val="000000"/>
                                  </a:solidFill>
                                  <a:latin typeface="Cambria Math" panose="02040503050406030204" pitchFamily="18" charset="0"/>
                                </a:rPr>
                                <m:t>1!</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𝑛𝑘</m:t>
                                  </m:r>
                                </m:sup>
                              </m:sSup>
                            </m:num>
                            <m:den>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𝑛</m:t>
                                  </m:r>
                                </m:e>
                                <m:sub>
                                  <m:r>
                                    <a:rPr kumimoji="1" lang="zh-CN" altLang="en-US" sz="2400" i="1">
                                      <a:solidFill>
                                        <a:srgbClr val="000000"/>
                                      </a:solidFill>
                                      <a:latin typeface="Cambria Math" panose="02040503050406030204" pitchFamily="18" charset="0"/>
                                    </a:rPr>
                                    <m:t>𝑘</m:t>
                                  </m:r>
                                </m:sub>
                              </m:sSub>
                              <m:r>
                                <a:rPr kumimoji="1" lang="zh-CN" altLang="en-US" sz="2400" i="1">
                                  <a:solidFill>
                                    <a:srgbClr val="000000"/>
                                  </a:solidFill>
                                  <a:latin typeface="Cambria Math" panose="02040503050406030204" pitchFamily="18" charset="0"/>
                                </a:rPr>
                                <m:t>!</m:t>
                              </m:r>
                            </m:den>
                          </m:f>
                        </m:e>
                      </m:d>
                    </m:oMath>
                  </m:oMathPara>
                </a14:m>
                <a:endParaRPr kumimoji="1" lang="zh-CN" altLang="en-US" sz="2400" dirty="0">
                  <a:solidFill>
                    <a:srgbClr val="000000"/>
                  </a:solidFill>
                  <a:latin typeface="Tahoma" panose="020B0604030504040204" pitchFamily="34" charset="0"/>
                </a:endParaRPr>
              </a:p>
            </p:txBody>
          </p:sp>
        </mc:Choice>
        <mc:Fallback>
          <p:sp>
            <p:nvSpPr>
              <p:cNvPr id="60446" name="Object 27"/>
              <p:cNvSpPr txBox="1">
                <a:spLocks noRot="1" noChangeAspect="1" noMove="1" noResize="1" noEditPoints="1" noAdjustHandles="1" noChangeArrowheads="1" noChangeShapeType="1" noTextEdit="1"/>
              </p:cNvSpPr>
              <p:nvPr/>
            </p:nvSpPr>
            <p:spPr bwMode="auto">
              <a:xfrm>
                <a:off x="2687341" y="3140968"/>
                <a:ext cx="5481935" cy="3177284"/>
              </a:xfrm>
              <a:prstGeom prst="rect">
                <a:avLst/>
              </a:prstGeom>
              <a:blipFill>
                <a:blip r:embed="rId6"/>
                <a:stretch>
                  <a:fillRect l="-334"/>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76294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73B108B6-CEE4-41BC-82A2-6B47A46EA9E6}"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61443"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111C51A7-19D3-46FD-8DE8-3A0DEAB18019}" type="slidenum">
              <a:rPr kumimoji="0" lang="en-US" altLang="zh-CN" sz="1400">
                <a:solidFill>
                  <a:srgbClr val="000000"/>
                </a:solidFill>
                <a:ea typeface="宋体" panose="02010600030101010101" pitchFamily="2" charset="-122"/>
              </a:rPr>
              <a:pPr fontAlgn="base">
                <a:spcBef>
                  <a:spcPct val="0"/>
                </a:spcBef>
                <a:spcAft>
                  <a:spcPct val="0"/>
                </a:spcAft>
              </a:pPr>
              <a:t>63</a:t>
            </a:fld>
            <a:endParaRPr kumimoji="0" lang="en-US" altLang="zh-CN" sz="1400">
              <a:solidFill>
                <a:srgbClr val="000000"/>
              </a:solidFill>
              <a:ea typeface="宋体" panose="02010600030101010101" pitchFamily="2" charset="-122"/>
            </a:endParaRPr>
          </a:p>
        </p:txBody>
      </p:sp>
      <p:sp>
        <p:nvSpPr>
          <p:cNvPr id="10500098" name="Rectangle 2"/>
          <p:cNvSpPr>
            <a:spLocks noGrp="1" noChangeArrowheads="1"/>
          </p:cNvSpPr>
          <p:nvPr>
            <p:ph type="body" idx="1"/>
          </p:nvPr>
        </p:nvSpPr>
        <p:spPr>
          <a:xfrm>
            <a:off x="1774826" y="1268414"/>
            <a:ext cx="8569325" cy="4670425"/>
          </a:xfrm>
        </p:spPr>
        <p:txBody>
          <a:bodyPr/>
          <a:lstStyle/>
          <a:p>
            <a:pPr marL="571500" indent="-571500" algn="just" eaLnBrk="1" hangingPunct="1">
              <a:buSzTx/>
              <a:buFont typeface="Wingdings" panose="05000000000000000000" pitchFamily="2" charset="2"/>
              <a:buChar char="§"/>
            </a:pPr>
            <a:r>
              <a:rPr lang="zh-CN" altLang="en-US" dirty="0">
                <a:latin typeface="黑体" panose="02010609060101010101" pitchFamily="49" charset="-122"/>
              </a:rPr>
              <a:t>例</a:t>
            </a:r>
            <a:r>
              <a:rPr lang="en-US" altLang="zh-CN" dirty="0">
                <a:latin typeface="黑体" panose="02010609060101010101" pitchFamily="49" charset="-122"/>
              </a:rPr>
              <a:t>2.22 </a:t>
            </a:r>
            <a:r>
              <a:rPr lang="zh-CN" altLang="en-US" dirty="0">
                <a:latin typeface="黑体" panose="02010609060101010101" pitchFamily="49" charset="-122"/>
              </a:rPr>
              <a:t>由        这</a:t>
            </a:r>
            <a:r>
              <a:rPr lang="en-US" altLang="zh-CN" dirty="0">
                <a:latin typeface="黑体" panose="02010609060101010101" pitchFamily="49" charset="-122"/>
              </a:rPr>
              <a:t>4</a:t>
            </a:r>
            <a:r>
              <a:rPr lang="zh-CN" altLang="en-US" dirty="0">
                <a:latin typeface="黑体" panose="02010609060101010101" pitchFamily="49" charset="-122"/>
              </a:rPr>
              <a:t>个符号取</a:t>
            </a:r>
            <a:r>
              <a:rPr lang="en-US" altLang="zh-CN" dirty="0">
                <a:latin typeface="黑体" panose="02010609060101010101" pitchFamily="49" charset="-122"/>
              </a:rPr>
              <a:t>5</a:t>
            </a:r>
            <a:r>
              <a:rPr lang="zh-CN" altLang="en-US" dirty="0">
                <a:latin typeface="黑体" panose="02010609060101010101" pitchFamily="49" charset="-122"/>
              </a:rPr>
              <a:t>个进行排列，要求  出现的次数不超过</a:t>
            </a:r>
            <a:r>
              <a:rPr lang="en-US" altLang="zh-CN" dirty="0">
                <a:latin typeface="黑体" panose="02010609060101010101" pitchFamily="49" charset="-122"/>
              </a:rPr>
              <a:t>2</a:t>
            </a:r>
            <a:r>
              <a:rPr lang="zh-CN" altLang="en-US" dirty="0">
                <a:latin typeface="黑体" panose="02010609060101010101" pitchFamily="49" charset="-122"/>
              </a:rPr>
              <a:t>次，但不能不出现； 出现的次数不超过</a:t>
            </a:r>
            <a:r>
              <a:rPr lang="en-US" altLang="zh-CN" dirty="0">
                <a:latin typeface="黑体" panose="02010609060101010101" pitchFamily="49" charset="-122"/>
              </a:rPr>
              <a:t>1</a:t>
            </a:r>
            <a:r>
              <a:rPr lang="zh-CN" altLang="en-US" dirty="0">
                <a:latin typeface="黑体" panose="02010609060101010101" pitchFamily="49" charset="-122"/>
              </a:rPr>
              <a:t>次； 出现的次数不超过</a:t>
            </a:r>
            <a:r>
              <a:rPr lang="en-US" altLang="zh-CN" dirty="0">
                <a:latin typeface="黑体" panose="02010609060101010101" pitchFamily="49" charset="-122"/>
              </a:rPr>
              <a:t>3</a:t>
            </a:r>
            <a:r>
              <a:rPr lang="zh-CN" altLang="en-US" dirty="0">
                <a:latin typeface="黑体" panose="02010609060101010101" pitchFamily="49" charset="-122"/>
              </a:rPr>
              <a:t>次，可以不出现； 出现的次数为偶数。求满足上述条件排列的个数。</a:t>
            </a:r>
          </a:p>
          <a:p>
            <a:pPr marL="571500" indent="-571500" algn="just" eaLnBrk="1" hangingPunct="1">
              <a:buSzTx/>
              <a:buNone/>
            </a:pPr>
            <a:r>
              <a:rPr lang="zh-CN" altLang="en-US" dirty="0">
                <a:latin typeface="黑体" panose="02010609060101010101" pitchFamily="49" charset="-122"/>
              </a:rPr>
              <a:t>   解 设满足上述条件的</a:t>
            </a:r>
            <a:r>
              <a:rPr lang="en-US" altLang="zh-CN" dirty="0">
                <a:latin typeface="黑体" panose="02010609060101010101" pitchFamily="49" charset="-122"/>
              </a:rPr>
              <a:t>r</a:t>
            </a:r>
            <a:r>
              <a:rPr lang="zh-CN" altLang="en-US" dirty="0">
                <a:latin typeface="黑体" panose="02010609060101010101" pitchFamily="49" charset="-122"/>
              </a:rPr>
              <a:t>排列的个数为   个，序列 </a:t>
            </a:r>
          </a:p>
          <a:p>
            <a:pPr marL="571500" indent="-571500" algn="just" eaLnBrk="1" hangingPunct="1">
              <a:buSzTx/>
              <a:buNone/>
            </a:pPr>
            <a:r>
              <a:rPr lang="zh-CN" altLang="en-US" dirty="0">
                <a:latin typeface="黑体" panose="02010609060101010101" pitchFamily="49" charset="-122"/>
              </a:rPr>
              <a:t>              的指数型母函数为</a:t>
            </a:r>
          </a:p>
        </p:txBody>
      </p:sp>
      <p:sp>
        <p:nvSpPr>
          <p:cNvPr id="61445"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61446"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47"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48"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49"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50"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51"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52"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53"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54"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55"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56"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57"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58"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59"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60"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61" name="Rectangle 20"/>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0115" name="Object 19"/>
              <p:cNvSpPr txBox="1"/>
              <p:nvPr/>
            </p:nvSpPr>
            <p:spPr bwMode="auto">
              <a:xfrm>
                <a:off x="8184232" y="3519432"/>
                <a:ext cx="432048" cy="501089"/>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𝑝</m:t>
                          </m:r>
                        </m:e>
                        <m:sub>
                          <m:r>
                            <a:rPr kumimoji="1" lang="zh-CN" altLang="en-US" sz="2400" i="1">
                              <a:solidFill>
                                <a:srgbClr val="000000"/>
                              </a:solidFill>
                              <a:latin typeface="Cambria Math" panose="02040503050406030204" pitchFamily="18" charset="0"/>
                            </a:rPr>
                            <m:t>𝑟</m:t>
                          </m:r>
                        </m:sub>
                      </m:sSub>
                    </m:oMath>
                  </m:oMathPara>
                </a14:m>
                <a:endParaRPr kumimoji="1" lang="zh-CN" altLang="en-US" sz="2400" dirty="0">
                  <a:solidFill>
                    <a:srgbClr val="000000"/>
                  </a:solidFill>
                  <a:latin typeface="Tahoma" panose="020B0604030504040204" pitchFamily="34" charset="0"/>
                </a:endParaRPr>
              </a:p>
            </p:txBody>
          </p:sp>
        </mc:Choice>
        <mc:Fallback>
          <p:sp>
            <p:nvSpPr>
              <p:cNvPr id="10500115" name="Object 19"/>
              <p:cNvSpPr txBox="1">
                <a:spLocks noRot="1" noChangeAspect="1" noMove="1" noResize="1" noEditPoints="1" noAdjustHandles="1" noChangeArrowheads="1" noChangeShapeType="1" noTextEdit="1"/>
              </p:cNvSpPr>
              <p:nvPr/>
            </p:nvSpPr>
            <p:spPr bwMode="auto">
              <a:xfrm>
                <a:off x="8184232" y="3519432"/>
                <a:ext cx="432048" cy="501089"/>
              </a:xfrm>
              <a:prstGeom prst="rect">
                <a:avLst/>
              </a:prstGeom>
              <a:blipFill>
                <a:blip r:embed="rId2"/>
                <a:stretch>
                  <a:fillRect l="-4286" b="-3614"/>
                </a:stretch>
              </a:blipFill>
              <a:ln>
                <a:noFill/>
              </a:ln>
            </p:spPr>
            <p:txBody>
              <a:bodyPr/>
              <a:lstStyle/>
              <a:p>
                <a:r>
                  <a:rPr lang="zh-CN" altLang="en-US">
                    <a:noFill/>
                  </a:rPr>
                  <a:t> </a:t>
                </a:r>
              </a:p>
            </p:txBody>
          </p:sp>
        </mc:Fallback>
      </mc:AlternateContent>
      <p:sp>
        <p:nvSpPr>
          <p:cNvPr id="61463" name="Rectangle 22"/>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0117" name="Object 21"/>
              <p:cNvSpPr txBox="1"/>
              <p:nvPr/>
            </p:nvSpPr>
            <p:spPr bwMode="auto">
              <a:xfrm>
                <a:off x="2495550" y="4076700"/>
                <a:ext cx="1944266" cy="57643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𝑝</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𝑝</m:t>
                          </m:r>
                        </m:e>
                        <m:sub>
                          <m:r>
                            <a:rPr kumimoji="1" lang="zh-CN" altLang="en-US" sz="2400" i="1">
                              <a:solidFill>
                                <a:srgbClr val="000000"/>
                              </a:solidFill>
                              <a:latin typeface="Cambria Math" panose="02040503050406030204" pitchFamily="18" charset="0"/>
                            </a:rPr>
                            <m:t>2</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𝑝</m:t>
                          </m:r>
                        </m:e>
                        <m:sub>
                          <m:r>
                            <a:rPr kumimoji="1" lang="zh-CN" altLang="en-US" sz="2400" i="1">
                              <a:solidFill>
                                <a:srgbClr val="000000"/>
                              </a:solidFill>
                              <a:latin typeface="Cambria Math" panose="02040503050406030204" pitchFamily="18" charset="0"/>
                            </a:rPr>
                            <m:t>10</m:t>
                          </m:r>
                        </m:sub>
                      </m:sSub>
                    </m:oMath>
                  </m:oMathPara>
                </a14:m>
                <a:endParaRPr kumimoji="1" lang="zh-CN" altLang="en-US" sz="2400" dirty="0">
                  <a:solidFill>
                    <a:srgbClr val="000000"/>
                  </a:solidFill>
                  <a:latin typeface="Tahoma" panose="020B0604030504040204" pitchFamily="34" charset="0"/>
                </a:endParaRPr>
              </a:p>
            </p:txBody>
          </p:sp>
        </mc:Choice>
        <mc:Fallback>
          <p:sp>
            <p:nvSpPr>
              <p:cNvPr id="10500117" name="Object 21"/>
              <p:cNvSpPr txBox="1">
                <a:spLocks noRot="1" noChangeAspect="1" noMove="1" noResize="1" noEditPoints="1" noAdjustHandles="1" noChangeArrowheads="1" noChangeShapeType="1" noTextEdit="1"/>
              </p:cNvSpPr>
              <p:nvPr/>
            </p:nvSpPr>
            <p:spPr bwMode="auto">
              <a:xfrm>
                <a:off x="2495550" y="4076700"/>
                <a:ext cx="1944266" cy="576435"/>
              </a:xfrm>
              <a:prstGeom prst="rect">
                <a:avLst/>
              </a:prstGeom>
              <a:blipFill>
                <a:blip r:embed="rId3"/>
                <a:stretch>
                  <a:fillRect l="-940"/>
                </a:stretch>
              </a:blipFill>
              <a:ln>
                <a:noFill/>
              </a:ln>
            </p:spPr>
            <p:txBody>
              <a:bodyPr/>
              <a:lstStyle/>
              <a:p>
                <a:r>
                  <a:rPr lang="zh-CN" altLang="en-US">
                    <a:noFill/>
                  </a:rPr>
                  <a:t> </a:t>
                </a:r>
              </a:p>
            </p:txBody>
          </p:sp>
        </mc:Fallback>
      </mc:AlternateContent>
      <p:sp>
        <p:nvSpPr>
          <p:cNvPr id="61465" name="Rectangle 24"/>
          <p:cNvSpPr>
            <a:spLocks noChangeArrowheads="1"/>
          </p:cNvSpPr>
          <p:nvPr/>
        </p:nvSpPr>
        <p:spPr bwMode="auto">
          <a:xfrm>
            <a:off x="1524001" y="25504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1466" name="Rectangle 26"/>
          <p:cNvSpPr>
            <a:spLocks noChangeArrowheads="1"/>
          </p:cNvSpPr>
          <p:nvPr/>
        </p:nvSpPr>
        <p:spPr bwMode="auto">
          <a:xfrm>
            <a:off x="1524001" y="30981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61467" name="Object 25"/>
              <p:cNvSpPr txBox="1"/>
              <p:nvPr/>
            </p:nvSpPr>
            <p:spPr bwMode="auto">
              <a:xfrm>
                <a:off x="4151785" y="1264215"/>
                <a:ext cx="1656655" cy="48735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𝑎</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𝑏</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𝑐</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𝑑</m:t>
                      </m:r>
                    </m:oMath>
                  </m:oMathPara>
                </a14:m>
                <a:endParaRPr kumimoji="1" lang="zh-CN" altLang="en-US" sz="2400" dirty="0">
                  <a:solidFill>
                    <a:srgbClr val="000000"/>
                  </a:solidFill>
                  <a:latin typeface="Tahoma" panose="020B0604030504040204" pitchFamily="34" charset="0"/>
                </a:endParaRPr>
              </a:p>
            </p:txBody>
          </p:sp>
        </mc:Choice>
        <mc:Fallback>
          <p:sp>
            <p:nvSpPr>
              <p:cNvPr id="61467" name="Object 25"/>
              <p:cNvSpPr txBox="1">
                <a:spLocks noRot="1" noChangeAspect="1" noMove="1" noResize="1" noEditPoints="1" noAdjustHandles="1" noChangeArrowheads="1" noChangeShapeType="1" noTextEdit="1"/>
              </p:cNvSpPr>
              <p:nvPr/>
            </p:nvSpPr>
            <p:spPr bwMode="auto">
              <a:xfrm>
                <a:off x="4151785" y="1264215"/>
                <a:ext cx="1656655" cy="487353"/>
              </a:xfrm>
              <a:prstGeom prst="rect">
                <a:avLst/>
              </a:prstGeom>
              <a:blipFill>
                <a:blip r:embed="rId4"/>
                <a:stretch>
                  <a:fillRect/>
                </a:stretch>
              </a:blipFill>
              <a:ln>
                <a:noFill/>
              </a:ln>
            </p:spPr>
            <p:txBody>
              <a:bodyPr/>
              <a:lstStyle/>
              <a:p>
                <a:r>
                  <a:rPr lang="zh-CN" altLang="en-US">
                    <a:noFill/>
                  </a:rPr>
                  <a:t> </a:t>
                </a:r>
              </a:p>
            </p:txBody>
          </p:sp>
        </mc:Fallback>
      </mc:AlternateContent>
      <p:sp>
        <p:nvSpPr>
          <p:cNvPr id="61468" name="Rectangle 28"/>
          <p:cNvSpPr>
            <a:spLocks noChangeArrowheads="1"/>
          </p:cNvSpPr>
          <p:nvPr/>
        </p:nvSpPr>
        <p:spPr bwMode="auto">
          <a:xfrm>
            <a:off x="1524001" y="31267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61469" name="Object 27"/>
              <p:cNvSpPr txBox="1"/>
              <p:nvPr/>
            </p:nvSpPr>
            <p:spPr bwMode="auto">
              <a:xfrm>
                <a:off x="2711625" y="1716098"/>
                <a:ext cx="455439" cy="48735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𝑎</m:t>
                      </m:r>
                    </m:oMath>
                  </m:oMathPara>
                </a14:m>
                <a:endParaRPr kumimoji="1" lang="zh-CN" altLang="en-US" sz="2400" dirty="0">
                  <a:solidFill>
                    <a:srgbClr val="000000"/>
                  </a:solidFill>
                  <a:latin typeface="Tahoma" panose="020B0604030504040204" pitchFamily="34" charset="0"/>
                </a:endParaRPr>
              </a:p>
            </p:txBody>
          </p:sp>
        </mc:Choice>
        <mc:Fallback>
          <p:sp>
            <p:nvSpPr>
              <p:cNvPr id="61469" name="Object 27"/>
              <p:cNvSpPr txBox="1">
                <a:spLocks noRot="1" noChangeAspect="1" noMove="1" noResize="1" noEditPoints="1" noAdjustHandles="1" noChangeArrowheads="1" noChangeShapeType="1" noTextEdit="1"/>
              </p:cNvSpPr>
              <p:nvPr/>
            </p:nvSpPr>
            <p:spPr bwMode="auto">
              <a:xfrm>
                <a:off x="2711625" y="1716098"/>
                <a:ext cx="455439" cy="487353"/>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470" name="Object 29"/>
              <p:cNvSpPr txBox="1"/>
              <p:nvPr/>
            </p:nvSpPr>
            <p:spPr bwMode="auto">
              <a:xfrm>
                <a:off x="9551988" y="1773238"/>
                <a:ext cx="455438" cy="48734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𝑏</m:t>
                      </m:r>
                    </m:oMath>
                  </m:oMathPara>
                </a14:m>
                <a:endParaRPr kumimoji="1" lang="zh-CN" altLang="en-US" sz="2400" dirty="0">
                  <a:solidFill>
                    <a:srgbClr val="000000"/>
                  </a:solidFill>
                  <a:latin typeface="Tahoma" panose="020B0604030504040204" pitchFamily="34" charset="0"/>
                </a:endParaRPr>
              </a:p>
            </p:txBody>
          </p:sp>
        </mc:Choice>
        <mc:Fallback>
          <p:sp>
            <p:nvSpPr>
              <p:cNvPr id="61470" name="Object 29"/>
              <p:cNvSpPr txBox="1">
                <a:spLocks noRot="1" noChangeAspect="1" noMove="1" noResize="1" noEditPoints="1" noAdjustHandles="1" noChangeArrowheads="1" noChangeShapeType="1" noTextEdit="1"/>
              </p:cNvSpPr>
              <p:nvPr/>
            </p:nvSpPr>
            <p:spPr bwMode="auto">
              <a:xfrm>
                <a:off x="9551988" y="1773238"/>
                <a:ext cx="455438" cy="487343"/>
              </a:xfrm>
              <a:prstGeom prst="rect">
                <a:avLst/>
              </a:prstGeom>
              <a:blipFill>
                <a:blip r:embed="rId6"/>
                <a:stretch>
                  <a:fillRect l="-4000"/>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471" name="Object 30"/>
              <p:cNvSpPr txBox="1"/>
              <p:nvPr/>
            </p:nvSpPr>
            <p:spPr bwMode="auto">
              <a:xfrm>
                <a:off x="5717087" y="2171707"/>
                <a:ext cx="432370" cy="404808"/>
              </a:xfrm>
              <a:prstGeom prst="rect">
                <a:avLst/>
              </a:prstGeom>
              <a:noFill/>
              <a:ln>
                <a:noFill/>
              </a:ln>
            </p:spPr>
            <p:txBody>
              <a:bodyPr>
                <a:normAutofit fontScale="85000" lnSpcReduction="100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𝑐</m:t>
                      </m:r>
                    </m:oMath>
                  </m:oMathPara>
                </a14:m>
                <a:endParaRPr kumimoji="1" lang="zh-CN" altLang="en-US" sz="2400">
                  <a:solidFill>
                    <a:srgbClr val="000000"/>
                  </a:solidFill>
                  <a:latin typeface="Tahoma" panose="020B0604030504040204" pitchFamily="34" charset="0"/>
                </a:endParaRPr>
              </a:p>
            </p:txBody>
          </p:sp>
        </mc:Choice>
        <mc:Fallback>
          <p:sp>
            <p:nvSpPr>
              <p:cNvPr id="61471" name="Object 30"/>
              <p:cNvSpPr txBox="1">
                <a:spLocks noRot="1" noChangeAspect="1" noMove="1" noResize="1" noEditPoints="1" noAdjustHandles="1" noChangeArrowheads="1" noChangeShapeType="1" noTextEdit="1"/>
              </p:cNvSpPr>
              <p:nvPr/>
            </p:nvSpPr>
            <p:spPr bwMode="auto">
              <a:xfrm>
                <a:off x="5717087" y="2171707"/>
                <a:ext cx="432370" cy="404808"/>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472" name="Object 31"/>
              <p:cNvSpPr txBox="1"/>
              <p:nvPr/>
            </p:nvSpPr>
            <p:spPr bwMode="auto">
              <a:xfrm>
                <a:off x="4091422" y="2576516"/>
                <a:ext cx="503957" cy="504813"/>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𝑑</m:t>
                      </m:r>
                    </m:oMath>
                  </m:oMathPara>
                </a14:m>
                <a:endParaRPr kumimoji="1" lang="zh-CN" altLang="en-US" sz="2400" dirty="0">
                  <a:solidFill>
                    <a:srgbClr val="000000"/>
                  </a:solidFill>
                  <a:latin typeface="Tahoma" panose="020B0604030504040204" pitchFamily="34" charset="0"/>
                </a:endParaRPr>
              </a:p>
            </p:txBody>
          </p:sp>
        </mc:Choice>
        <mc:Fallback>
          <p:sp>
            <p:nvSpPr>
              <p:cNvPr id="61472" name="Object 31"/>
              <p:cNvSpPr txBox="1">
                <a:spLocks noRot="1" noChangeAspect="1" noMove="1" noResize="1" noEditPoints="1" noAdjustHandles="1" noChangeArrowheads="1" noChangeShapeType="1" noTextEdit="1"/>
              </p:cNvSpPr>
              <p:nvPr/>
            </p:nvSpPr>
            <p:spPr bwMode="auto">
              <a:xfrm>
                <a:off x="4091422" y="2576516"/>
                <a:ext cx="503957" cy="504813"/>
              </a:xfrm>
              <a:prstGeom prst="rect">
                <a:avLst/>
              </a:prstGeom>
              <a:blipFill>
                <a:blip r:embed="rId8"/>
                <a:stretch>
                  <a:fillRect l="-3614"/>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359018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000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00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67509BC3-BD0C-4EA7-9828-42B114FD68B6}"/>
              </a:ext>
            </a:extLst>
          </p:cNvPr>
          <p:cNvSpPr/>
          <p:nvPr/>
        </p:nvSpPr>
        <p:spPr bwMode="auto">
          <a:xfrm>
            <a:off x="6672064" y="2636838"/>
            <a:ext cx="1008112" cy="86416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kumimoji="1" lang="zh-CN" altLang="en-US" sz="2400">
              <a:solidFill>
                <a:srgbClr val="000000"/>
              </a:solidFill>
              <a:latin typeface="Tahoma" panose="020B0604030504040204" pitchFamily="34" charset="0"/>
              <a:ea typeface="Dotum" pitchFamily="34" charset="-127"/>
            </a:endParaRPr>
          </a:p>
        </p:txBody>
      </p:sp>
      <p:sp>
        <p:nvSpPr>
          <p:cNvPr id="62466" name="日期占位符 4"/>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BE9C00B8-51D1-4DF1-8446-31D3B1E07ACC}"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62467" name="灯片编号占位符 6"/>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D9F5BA06-1C3C-4C5D-A32D-61DAD15C84C6}" type="slidenum">
              <a:rPr kumimoji="0" lang="en-US" altLang="zh-CN" sz="1400">
                <a:solidFill>
                  <a:srgbClr val="000000"/>
                </a:solidFill>
                <a:ea typeface="宋体" panose="02010600030101010101" pitchFamily="2" charset="-122"/>
              </a:rPr>
              <a:pPr fontAlgn="base">
                <a:spcBef>
                  <a:spcPct val="0"/>
                </a:spcBef>
                <a:spcAft>
                  <a:spcPct val="0"/>
                </a:spcAft>
              </a:pPr>
              <a:t>64</a:t>
            </a:fld>
            <a:endParaRPr kumimoji="0" lang="en-US" altLang="zh-CN" sz="1400">
              <a:solidFill>
                <a:srgbClr val="000000"/>
              </a:solidFill>
              <a:ea typeface="宋体" panose="02010600030101010101" pitchFamily="2" charset="-122"/>
            </a:endParaRPr>
          </a:p>
        </p:txBody>
      </p:sp>
      <p:sp>
        <p:nvSpPr>
          <p:cNvPr id="62468" name="Rectangle 3"/>
          <p:cNvSpPr>
            <a:spLocks noGrp="1" noChangeArrowheads="1"/>
          </p:cNvSpPr>
          <p:nvPr>
            <p:ph type="title"/>
          </p:nvPr>
        </p:nvSpPr>
        <p:spPr>
          <a:noFill/>
        </p:spPr>
        <p:txBody>
          <a:bodyPr/>
          <a:lstStyle/>
          <a:p>
            <a:pPr eaLnBrk="1" hangingPunct="1"/>
            <a:r>
              <a:rPr lang="en-US" altLang="zh-CN"/>
              <a:t>2.6 </a:t>
            </a:r>
            <a:r>
              <a:rPr lang="zh-CN" altLang="en-US"/>
              <a:t>指数型母函数</a:t>
            </a:r>
          </a:p>
        </p:txBody>
      </p:sp>
      <p:sp>
        <p:nvSpPr>
          <p:cNvPr id="10501122" name="Rectangle 2"/>
          <p:cNvSpPr>
            <a:spLocks noGrp="1" noChangeArrowheads="1"/>
          </p:cNvSpPr>
          <p:nvPr>
            <p:ph type="body" sz="half" idx="1"/>
          </p:nvPr>
        </p:nvSpPr>
        <p:spPr>
          <a:xfrm>
            <a:off x="1847850" y="1628775"/>
            <a:ext cx="8135938" cy="4114800"/>
          </a:xfrm>
        </p:spPr>
        <p:txBody>
          <a:bodyPr/>
          <a:lstStyle/>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sz="2400"/>
          </a:p>
          <a:p>
            <a:pPr marL="571500" indent="-571500" algn="just" eaLnBrk="1" hangingPunct="1">
              <a:buSzTx/>
              <a:buFont typeface="Wingdings" panose="05000000000000000000" pitchFamily="2" charset="2"/>
              <a:buChar char="§"/>
            </a:pPr>
            <a:endParaRPr lang="en-US" altLang="zh-CN" sz="2400"/>
          </a:p>
          <a:p>
            <a:pPr marL="571500" indent="-571500" algn="just" eaLnBrk="1" hangingPunct="1">
              <a:buSzTx/>
              <a:buFont typeface="Wingdings" panose="05000000000000000000" pitchFamily="2" charset="2"/>
              <a:buChar char="§"/>
            </a:pPr>
            <a:endParaRPr lang="en-US" altLang="zh-CN">
              <a:latin typeface="黑体" panose="02010609060101010101" pitchFamily="49" charset="-122"/>
            </a:endParaRPr>
          </a:p>
          <a:p>
            <a:pPr marL="571500" indent="-571500" algn="just" eaLnBrk="1" hangingPunct="1">
              <a:buSzTx/>
              <a:buFont typeface="Wingdings" panose="05000000000000000000" pitchFamily="2" charset="2"/>
              <a:buChar char="§"/>
            </a:pPr>
            <a:r>
              <a:rPr lang="zh-CN" altLang="en-US">
                <a:latin typeface="黑体" panose="02010609060101010101" pitchFamily="49" charset="-122"/>
              </a:rPr>
              <a:t>故所求排列的个数为</a:t>
            </a:r>
            <a:r>
              <a:rPr lang="en-US" altLang="zh-CN">
                <a:latin typeface="黑体" panose="02010609060101010101" pitchFamily="49" charset="-122"/>
              </a:rPr>
              <a:t>215</a:t>
            </a:r>
            <a:r>
              <a:rPr lang="zh-CN" altLang="en-US">
                <a:latin typeface="黑体" panose="02010609060101010101" pitchFamily="49" charset="-122"/>
              </a:rPr>
              <a:t>。</a:t>
            </a:r>
          </a:p>
        </p:txBody>
      </p:sp>
      <p:sp>
        <p:nvSpPr>
          <p:cNvPr id="62470"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71"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72"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73"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74"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75"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76"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77"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78"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79"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80"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81"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82"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83"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84"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2485" name="Rectangle 20"/>
          <p:cNvSpPr>
            <a:spLocks noChangeArrowheads="1"/>
          </p:cNvSpPr>
          <p:nvPr/>
        </p:nvSpPr>
        <p:spPr bwMode="auto">
          <a:xfrm>
            <a:off x="1524001" y="-2308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1139" name="Object 19"/>
              <p:cNvSpPr txBox="1"/>
              <p:nvPr/>
            </p:nvSpPr>
            <p:spPr bwMode="auto">
              <a:xfrm>
                <a:off x="2711450" y="2636838"/>
                <a:ext cx="6840934" cy="194429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𝑥</m:t>
                          </m:r>
                        </m:num>
                        <m:den>
                          <m:r>
                            <a:rPr kumimoji="1" lang="zh-CN" altLang="en-US" sz="2400" i="1">
                              <a:solidFill>
                                <a:srgbClr val="000000"/>
                              </a:solidFill>
                              <a:latin typeface="Cambria Math" panose="02040503050406030204" pitchFamily="18" charset="0"/>
                            </a:rPr>
                            <m:t>1!</m:t>
                          </m:r>
                        </m:den>
                      </m:f>
                      <m:r>
                        <a:rPr kumimoji="1" lang="zh-CN" altLang="en-US" sz="2400" i="1">
                          <a:solidFill>
                            <a:srgbClr val="000000"/>
                          </a:solidFill>
                          <a:latin typeface="Cambria Math" panose="02040503050406030204" pitchFamily="18" charset="0"/>
                        </a:rPr>
                        <m:t>+5</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num>
                        <m:den>
                          <m:r>
                            <a:rPr kumimoji="1" lang="zh-CN" altLang="en-US" sz="2400" i="1">
                              <a:solidFill>
                                <a:srgbClr val="000000"/>
                              </a:solidFill>
                              <a:latin typeface="Cambria Math" panose="02040503050406030204" pitchFamily="18" charset="0"/>
                            </a:rPr>
                            <m:t>2!</m:t>
                          </m:r>
                        </m:den>
                      </m:f>
                      <m:r>
                        <a:rPr kumimoji="1" lang="zh-CN" altLang="en-US" sz="2400" i="1">
                          <a:solidFill>
                            <a:srgbClr val="000000"/>
                          </a:solidFill>
                          <a:latin typeface="Cambria Math" panose="02040503050406030204" pitchFamily="18" charset="0"/>
                        </a:rPr>
                        <m:t>+18</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num>
                        <m:den>
                          <m:r>
                            <a:rPr kumimoji="1" lang="zh-CN" altLang="en-US" sz="2400" i="1">
                              <a:solidFill>
                                <a:srgbClr val="000000"/>
                              </a:solidFill>
                              <a:latin typeface="Cambria Math" panose="02040503050406030204" pitchFamily="18" charset="0"/>
                            </a:rPr>
                            <m:t>3!</m:t>
                          </m:r>
                        </m:den>
                      </m:f>
                      <m:r>
                        <a:rPr kumimoji="1" lang="zh-CN" altLang="en-US" sz="2400" i="1">
                          <a:solidFill>
                            <a:srgbClr val="000000"/>
                          </a:solidFill>
                          <a:latin typeface="Cambria Math" panose="02040503050406030204" pitchFamily="18" charset="0"/>
                        </a:rPr>
                        <m:t>+64</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num>
                        <m:den>
                          <m:r>
                            <a:rPr kumimoji="1" lang="zh-CN" altLang="en-US" sz="2400" i="1">
                              <a:solidFill>
                                <a:srgbClr val="000000"/>
                              </a:solidFill>
                              <a:latin typeface="Cambria Math" panose="02040503050406030204" pitchFamily="18" charset="0"/>
                            </a:rPr>
                            <m:t>4!</m:t>
                          </m:r>
                        </m:den>
                      </m:f>
                      <m:r>
                        <a:rPr kumimoji="1" lang="zh-CN" altLang="en-US" sz="2400" i="1">
                          <a:solidFill>
                            <a:srgbClr val="000000"/>
                          </a:solidFill>
                          <a:latin typeface="Cambria Math" panose="02040503050406030204" pitchFamily="18" charset="0"/>
                        </a:rPr>
                        <m:t>+215</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num>
                        <m:den>
                          <m:r>
                            <a:rPr kumimoji="1" lang="zh-CN" altLang="en-US" sz="2400" i="1">
                              <a:solidFill>
                                <a:srgbClr val="000000"/>
                              </a:solidFill>
                              <a:latin typeface="Cambria Math" panose="02040503050406030204" pitchFamily="18" charset="0"/>
                            </a:rPr>
                            <m:t>5!</m:t>
                          </m:r>
                        </m:den>
                      </m:f>
                      <m:r>
                        <a:rPr kumimoji="1" lang="zh-CN" altLang="en-US" sz="2400" i="1">
                          <a:solidFill>
                            <a:srgbClr val="000000"/>
                          </a:solidFill>
                          <a:latin typeface="Cambria Math" panose="02040503050406030204" pitchFamily="18" charset="0"/>
                        </a:rPr>
                        <m:t>+645</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6</m:t>
                              </m:r>
                            </m:sup>
                          </m:sSup>
                        </m:num>
                        <m:den>
                          <m:r>
                            <a:rPr kumimoji="1" lang="zh-CN" altLang="en-US" sz="2400" i="1">
                              <a:solidFill>
                                <a:srgbClr val="000000"/>
                              </a:solidFill>
                              <a:latin typeface="Cambria Math" panose="02040503050406030204" pitchFamily="18" charset="0"/>
                            </a:rPr>
                            <m:t>6!</m:t>
                          </m:r>
                        </m:den>
                      </m:f>
                    </m:oMath>
                    <m:oMath xmlns:m="http://schemas.openxmlformats.org/officeDocument/2006/math">
                      <m:r>
                        <a:rPr kumimoji="1" lang="zh-CN" altLang="en-US" sz="2400" i="1">
                          <a:solidFill>
                            <a:srgbClr val="000000"/>
                          </a:solidFill>
                          <a:latin typeface="Cambria Math" panose="02040503050406030204" pitchFamily="18" charset="0"/>
                        </a:rPr>
                        <m:t>+1785</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7</m:t>
                              </m:r>
                            </m:sup>
                          </m:sSup>
                        </m:num>
                        <m:den>
                          <m:r>
                            <a:rPr kumimoji="1" lang="zh-CN" altLang="en-US" sz="2400" i="1">
                              <a:solidFill>
                                <a:srgbClr val="000000"/>
                              </a:solidFill>
                              <a:latin typeface="Cambria Math" panose="02040503050406030204" pitchFamily="18" charset="0"/>
                            </a:rPr>
                            <m:t>7!</m:t>
                          </m:r>
                        </m:den>
                      </m:f>
                      <m: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+140</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8</m:t>
                              </m:r>
                            </m:sup>
                          </m:sSup>
                        </m:num>
                        <m:den>
                          <m:r>
                            <a:rPr kumimoji="1" lang="zh-CN" altLang="en-US" sz="2400" i="1">
                              <a:solidFill>
                                <a:srgbClr val="000000"/>
                              </a:solidFill>
                              <a:latin typeface="Cambria Math" panose="02040503050406030204" pitchFamily="18" charset="0"/>
                            </a:rPr>
                            <m:t>8!</m:t>
                          </m:r>
                        </m:den>
                      </m:f>
                      <m:r>
                        <a:rPr kumimoji="1" lang="zh-CN" altLang="en-US" sz="2400" i="1">
                          <a:solidFill>
                            <a:srgbClr val="000000"/>
                          </a:solidFill>
                          <a:latin typeface="Cambria Math" panose="02040503050406030204" pitchFamily="18" charset="0"/>
                        </a:rPr>
                        <m:t>+7650</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9</m:t>
                              </m:r>
                            </m:sup>
                          </m:sSup>
                        </m:num>
                        <m:den>
                          <m:r>
                            <a:rPr kumimoji="1" lang="zh-CN" altLang="en-US" sz="2400" i="1">
                              <a:solidFill>
                                <a:srgbClr val="000000"/>
                              </a:solidFill>
                              <a:latin typeface="Cambria Math" panose="02040503050406030204" pitchFamily="18" charset="0"/>
                            </a:rPr>
                            <m:t>9!</m:t>
                          </m:r>
                        </m:den>
                      </m:f>
                      <m:r>
                        <a:rPr kumimoji="1" lang="zh-CN" altLang="en-US" sz="2400" i="1">
                          <a:solidFill>
                            <a:srgbClr val="000000"/>
                          </a:solidFill>
                          <a:latin typeface="Cambria Math" panose="02040503050406030204" pitchFamily="18" charset="0"/>
                        </a:rPr>
                        <m:t>+12600</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10</m:t>
                              </m:r>
                            </m:sup>
                          </m:sSup>
                        </m:num>
                        <m:den>
                          <m:r>
                            <a:rPr kumimoji="1" lang="zh-CN" altLang="en-US" sz="2400" i="1">
                              <a:solidFill>
                                <a:srgbClr val="000000"/>
                              </a:solidFill>
                              <a:latin typeface="Cambria Math" panose="02040503050406030204" pitchFamily="18" charset="0"/>
                            </a:rPr>
                            <m:t>10!</m:t>
                          </m:r>
                        </m:den>
                      </m:f>
                    </m:oMath>
                  </m:oMathPara>
                </a14:m>
                <a:endParaRPr kumimoji="1" lang="zh-CN" altLang="en-US" sz="2400" dirty="0">
                  <a:solidFill>
                    <a:srgbClr val="000000"/>
                  </a:solidFill>
                  <a:latin typeface="Tahoma" panose="020B0604030504040204" pitchFamily="34" charset="0"/>
                </a:endParaRPr>
              </a:p>
            </p:txBody>
          </p:sp>
        </mc:Choice>
        <mc:Fallback>
          <p:sp>
            <p:nvSpPr>
              <p:cNvPr id="10501139" name="Object 19"/>
              <p:cNvSpPr txBox="1">
                <a:spLocks noRot="1" noChangeAspect="1" noMove="1" noResize="1" noEditPoints="1" noAdjustHandles="1" noChangeArrowheads="1" noChangeShapeType="1" noTextEdit="1"/>
              </p:cNvSpPr>
              <p:nvPr/>
            </p:nvSpPr>
            <p:spPr bwMode="auto">
              <a:xfrm>
                <a:off x="2711450" y="2636838"/>
                <a:ext cx="6840934" cy="1944291"/>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487" name="Object 22"/>
              <p:cNvSpPr txBox="1">
                <a:spLocks noGrp="1"/>
              </p:cNvSpPr>
              <p:nvPr>
                <p:ph sz="half" idx="2"/>
              </p:nvPr>
            </p:nvSpPr>
            <p:spPr bwMode="auto">
              <a:xfrm>
                <a:off x="1774825" y="1412876"/>
                <a:ext cx="8929688" cy="1204914"/>
              </a:xfrm>
              <a:prstGeom prst="rect">
                <a:avLst/>
              </a:prstGeom>
              <a:noFill/>
              <a:ln>
                <a:noFill/>
              </a:ln>
              <a:effectLst/>
            </p:spPr>
            <p:txBody>
              <a:bodyPr>
                <a:normAutofit fontScale="92500"/>
              </a:bodyPr>
              <a:lstStyle/>
              <a:p>
                <a:pPr>
                  <a:buNone/>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𝐺</m:t>
                          </m:r>
                        </m:e>
                        <m:sub>
                          <m:r>
                            <a:rPr lang="zh-CN" altLang="en-US" i="1">
                              <a:solidFill>
                                <a:srgbClr val="000000"/>
                              </a:solidFill>
                              <a:latin typeface="Cambria Math" panose="02040503050406030204" pitchFamily="18" charset="0"/>
                            </a:rPr>
                            <m:t>𝑒</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𝑥</m:t>
                              </m:r>
                            </m:num>
                            <m:den>
                              <m:r>
                                <a:rPr lang="zh-CN" altLang="en-US" i="1">
                                  <a:solidFill>
                                    <a:srgbClr val="000000"/>
                                  </a:solidFill>
                                  <a:latin typeface="Cambria Math" panose="02040503050406030204" pitchFamily="18" charset="0"/>
                                </a:rPr>
                                <m:t>1!</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2!</m:t>
                              </m:r>
                            </m:den>
                          </m:f>
                        </m:e>
                      </m:d>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𝑥</m:t>
                          </m:r>
                        </m:e>
                      </m:d>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1+</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𝑥</m:t>
                              </m:r>
                            </m:num>
                            <m:den>
                              <m:r>
                                <a:rPr lang="zh-CN" altLang="en-US" i="1">
                                  <a:solidFill>
                                    <a:srgbClr val="000000"/>
                                  </a:solidFill>
                                  <a:latin typeface="Cambria Math" panose="02040503050406030204" pitchFamily="18" charset="0"/>
                                </a:rPr>
                                <m:t>1!</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3</m:t>
                                  </m:r>
                                </m:sup>
                              </m:sSup>
                            </m:num>
                            <m:den>
                              <m:r>
                                <a:rPr lang="zh-CN" altLang="en-US" i="1">
                                  <a:solidFill>
                                    <a:srgbClr val="000000"/>
                                  </a:solidFill>
                                  <a:latin typeface="Cambria Math" panose="02040503050406030204" pitchFamily="18" charset="0"/>
                                </a:rPr>
                                <m:t>3!</m:t>
                              </m:r>
                            </m:den>
                          </m:f>
                        </m:e>
                      </m:d>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1+</m:t>
                          </m:r>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4</m:t>
                                  </m:r>
                                </m:sup>
                              </m:sSup>
                            </m:num>
                            <m:den>
                              <m:r>
                                <a:rPr lang="zh-CN" altLang="en-US" i="1">
                                  <a:solidFill>
                                    <a:srgbClr val="000000"/>
                                  </a:solidFill>
                                  <a:latin typeface="Cambria Math" panose="02040503050406030204" pitchFamily="18" charset="0"/>
                                </a:rPr>
                                <m:t>4!</m:t>
                              </m:r>
                            </m:den>
                          </m:f>
                        </m:e>
                      </m:d>
                    </m:oMath>
                  </m:oMathPara>
                </a14:m>
                <a:endParaRPr lang="zh-CN" altLang="en-US" dirty="0"/>
              </a:p>
            </p:txBody>
          </p:sp>
        </mc:Choice>
        <mc:Fallback>
          <p:sp>
            <p:nvSpPr>
              <p:cNvPr id="62487" name="Object 22"/>
              <p:cNvSpPr txBox="1">
                <a:spLocks noGrp="1" noRot="1" noChangeAspect="1" noMove="1" noResize="1" noEditPoints="1" noAdjustHandles="1" noChangeArrowheads="1" noChangeShapeType="1" noTextEdit="1"/>
              </p:cNvSpPr>
              <p:nvPr>
                <p:ph sz="half" idx="2"/>
              </p:nvPr>
            </p:nvSpPr>
            <p:spPr bwMode="auto">
              <a:xfrm>
                <a:off x="1774825" y="1412876"/>
                <a:ext cx="8929688" cy="1204914"/>
              </a:xfrm>
              <a:prstGeom prst="rect">
                <a:avLst/>
              </a:prstGeom>
              <a:blipFill>
                <a:blip r:embed="rId3"/>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2742671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011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BAE7313A-79DF-465C-9C47-296E31859573}"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63491"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0835F831-AE0F-4F54-86B6-84BE07D0EB58}" type="slidenum">
              <a:rPr kumimoji="0" lang="en-US" altLang="zh-CN" sz="1400">
                <a:solidFill>
                  <a:srgbClr val="000000"/>
                </a:solidFill>
                <a:ea typeface="宋体" panose="02010600030101010101" pitchFamily="2" charset="-122"/>
              </a:rPr>
              <a:pPr fontAlgn="base">
                <a:spcBef>
                  <a:spcPct val="0"/>
                </a:spcBef>
                <a:spcAft>
                  <a:spcPct val="0"/>
                </a:spcAft>
              </a:pPr>
              <a:t>65</a:t>
            </a:fld>
            <a:endParaRPr kumimoji="0" lang="en-US" altLang="zh-CN" sz="1400">
              <a:solidFill>
                <a:srgbClr val="000000"/>
              </a:solidFill>
              <a:ea typeface="宋体" panose="02010600030101010101" pitchFamily="2" charset="-122"/>
            </a:endParaRPr>
          </a:p>
        </p:txBody>
      </p:sp>
      <p:sp>
        <p:nvSpPr>
          <p:cNvPr id="10504194"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a:latin typeface="黑体" panose="02010609060101010101" pitchFamily="49" charset="-122"/>
              </a:rPr>
              <a:t>例</a:t>
            </a:r>
            <a:r>
              <a:rPr lang="en-US" altLang="zh-CN">
                <a:latin typeface="黑体" panose="02010609060101010101" pitchFamily="49" charset="-122"/>
              </a:rPr>
              <a:t>2.23 </a:t>
            </a:r>
            <a:r>
              <a:rPr lang="zh-CN" altLang="en-US">
                <a:latin typeface="黑体" panose="02010609060101010101" pitchFamily="49" charset="-122"/>
              </a:rPr>
              <a:t>求</a:t>
            </a:r>
            <a:r>
              <a:rPr lang="en-US" altLang="zh-CN">
                <a:latin typeface="黑体" panose="02010609060101010101" pitchFamily="49" charset="-122"/>
              </a:rPr>
              <a:t>1,3,5,7,9</a:t>
            </a:r>
            <a:r>
              <a:rPr lang="zh-CN" altLang="en-US">
                <a:latin typeface="黑体" panose="02010609060101010101" pitchFamily="49" charset="-122"/>
              </a:rPr>
              <a:t>这</a:t>
            </a:r>
            <a:r>
              <a:rPr lang="en-US" altLang="zh-CN">
                <a:latin typeface="黑体" panose="02010609060101010101" pitchFamily="49" charset="-122"/>
              </a:rPr>
              <a:t>5</a:t>
            </a:r>
            <a:r>
              <a:rPr lang="zh-CN" altLang="en-US">
                <a:latin typeface="黑体" panose="02010609060101010101" pitchFamily="49" charset="-122"/>
              </a:rPr>
              <a:t>个数字组成的</a:t>
            </a:r>
            <a:r>
              <a:rPr lang="en-US" altLang="zh-CN">
                <a:latin typeface="黑体" panose="02010609060101010101" pitchFamily="49" charset="-122"/>
              </a:rPr>
              <a:t>n</a:t>
            </a:r>
            <a:r>
              <a:rPr lang="zh-CN" altLang="en-US">
                <a:latin typeface="黑体" panose="02010609060101010101" pitchFamily="49" charset="-122"/>
              </a:rPr>
              <a:t>位数的个数，要求其中</a:t>
            </a:r>
            <a:r>
              <a:rPr lang="en-US" altLang="zh-CN">
                <a:latin typeface="黑体" panose="02010609060101010101" pitchFamily="49" charset="-122"/>
              </a:rPr>
              <a:t>3,7</a:t>
            </a:r>
            <a:r>
              <a:rPr lang="zh-CN" altLang="en-US">
                <a:latin typeface="黑体" panose="02010609060101010101" pitchFamily="49" charset="-122"/>
              </a:rPr>
              <a:t>出现的次数为偶数，其它数字出现的次数不加限制。</a:t>
            </a:r>
          </a:p>
          <a:p>
            <a:pPr marL="571500" indent="-571500" algn="just" eaLnBrk="1" hangingPunct="1">
              <a:buSzTx/>
              <a:buNone/>
            </a:pPr>
            <a:r>
              <a:rPr lang="zh-CN" altLang="en-US"/>
              <a:t>   解 设满足条件的</a:t>
            </a:r>
            <a:r>
              <a:rPr lang="en-US" altLang="zh-CN">
                <a:latin typeface="黑体" panose="02010609060101010101" pitchFamily="49" charset="-122"/>
              </a:rPr>
              <a:t>r</a:t>
            </a:r>
            <a:r>
              <a:rPr lang="zh-CN" altLang="en-US"/>
              <a:t>位数的个数为    </a:t>
            </a:r>
            <a:r>
              <a:rPr lang="en-US" altLang="zh-CN"/>
              <a:t>, </a:t>
            </a:r>
            <a:r>
              <a:rPr lang="zh-CN" altLang="en-US"/>
              <a:t>则       对应的指数型母函数为 </a:t>
            </a:r>
          </a:p>
        </p:txBody>
      </p:sp>
      <p:sp>
        <p:nvSpPr>
          <p:cNvPr id="63493"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63494"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3495"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3496"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3497"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3498"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3499"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3500"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3501"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3502"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3503"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3504"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3505"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4211" name="Object 19"/>
              <p:cNvSpPr txBox="1"/>
              <p:nvPr/>
            </p:nvSpPr>
            <p:spPr bwMode="auto">
              <a:xfrm>
                <a:off x="7175500" y="2924175"/>
                <a:ext cx="576684" cy="619119"/>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𝑟</m:t>
                          </m:r>
                        </m:sub>
                      </m:sSub>
                    </m:oMath>
                  </m:oMathPara>
                </a14:m>
                <a:endParaRPr kumimoji="1" lang="zh-CN" altLang="en-US" sz="2400" dirty="0">
                  <a:solidFill>
                    <a:srgbClr val="000000"/>
                  </a:solidFill>
                  <a:latin typeface="Tahoma" panose="020B0604030504040204" pitchFamily="34" charset="0"/>
                </a:endParaRPr>
              </a:p>
            </p:txBody>
          </p:sp>
        </mc:Choice>
        <mc:Fallback>
          <p:sp>
            <p:nvSpPr>
              <p:cNvPr id="10504211" name="Object 19"/>
              <p:cNvSpPr txBox="1">
                <a:spLocks noRot="1" noChangeAspect="1" noMove="1" noResize="1" noEditPoints="1" noAdjustHandles="1" noChangeArrowheads="1" noChangeShapeType="1" noTextEdit="1"/>
              </p:cNvSpPr>
              <p:nvPr/>
            </p:nvSpPr>
            <p:spPr bwMode="auto">
              <a:xfrm>
                <a:off x="7175500" y="2924175"/>
                <a:ext cx="576684" cy="619119"/>
              </a:xfrm>
              <a:prstGeom prst="rect">
                <a:avLst/>
              </a:prstGeom>
              <a:blipFill>
                <a:blip r:embed="rId2"/>
                <a:stretch>
                  <a:fillRect/>
                </a:stretch>
              </a:blipFill>
              <a:ln>
                <a:noFill/>
              </a:ln>
            </p:spPr>
            <p:txBody>
              <a:bodyPr/>
              <a:lstStyle/>
              <a:p>
                <a:r>
                  <a:rPr lang="zh-CN" altLang="en-US">
                    <a:noFill/>
                  </a:rPr>
                  <a:t> </a:t>
                </a:r>
              </a:p>
            </p:txBody>
          </p:sp>
        </mc:Fallback>
      </mc:AlternateContent>
      <p:sp>
        <p:nvSpPr>
          <p:cNvPr id="63507" name="Rectangle 22"/>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4213" name="Object 21"/>
              <p:cNvSpPr txBox="1"/>
              <p:nvPr/>
            </p:nvSpPr>
            <p:spPr bwMode="auto">
              <a:xfrm>
                <a:off x="8328026" y="2924175"/>
                <a:ext cx="960859" cy="72084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𝑟</m:t>
                          </m:r>
                        </m:sub>
                      </m:sSub>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504213" name="Object 21"/>
              <p:cNvSpPr txBox="1">
                <a:spLocks noRot="1" noChangeAspect="1" noMove="1" noResize="1" noEditPoints="1" noAdjustHandles="1" noChangeArrowheads="1" noChangeShapeType="1" noTextEdit="1"/>
              </p:cNvSpPr>
              <p:nvPr/>
            </p:nvSpPr>
            <p:spPr bwMode="auto">
              <a:xfrm>
                <a:off x="8328026" y="2924175"/>
                <a:ext cx="960859" cy="720845"/>
              </a:xfrm>
              <a:prstGeom prst="rect">
                <a:avLst/>
              </a:prstGeom>
              <a:blipFill>
                <a:blip r:embed="rId3"/>
                <a:stretch>
                  <a:fillRect l="-5063"/>
                </a:stretch>
              </a:blipFill>
              <a:ln>
                <a:noFill/>
              </a:ln>
            </p:spPr>
            <p:txBody>
              <a:bodyPr/>
              <a:lstStyle/>
              <a:p>
                <a:r>
                  <a:rPr lang="zh-CN" altLang="en-US">
                    <a:noFill/>
                  </a:rPr>
                  <a:t> </a:t>
                </a:r>
              </a:p>
            </p:txBody>
          </p:sp>
        </mc:Fallback>
      </mc:AlternateContent>
      <p:sp>
        <p:nvSpPr>
          <p:cNvPr id="63509" name="Rectangle 24"/>
          <p:cNvSpPr>
            <a:spLocks noChangeArrowheads="1"/>
          </p:cNvSpPr>
          <p:nvPr/>
        </p:nvSpPr>
        <p:spPr bwMode="auto">
          <a:xfrm>
            <a:off x="1524001" y="21694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4218" name="Object 26"/>
              <p:cNvSpPr txBox="1"/>
              <p:nvPr/>
            </p:nvSpPr>
            <p:spPr bwMode="auto">
              <a:xfrm>
                <a:off x="2135188" y="4221163"/>
                <a:ext cx="8075612" cy="100803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𝐺</m:t>
                          </m:r>
                        </m:e>
                        <m:sub>
                          <m:r>
                            <a:rPr kumimoji="1" lang="zh-CN" altLang="en-US" sz="2400" i="1">
                              <a:solidFill>
                                <a:srgbClr val="000000"/>
                              </a:solidFill>
                              <a:latin typeface="Cambria Math" panose="02040503050406030204" pitchFamily="18" charset="0"/>
                            </a:rPr>
                            <m:t>𝑒</m:t>
                          </m:r>
                        </m:sub>
                      </m:sSub>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d>
                            <m:dPr>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1+</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num>
                                <m:den>
                                  <m:r>
                                    <a:rPr kumimoji="1" lang="zh-CN" altLang="en-US" sz="2400" i="1">
                                      <a:solidFill>
                                        <a:srgbClr val="000000"/>
                                      </a:solidFill>
                                      <a:latin typeface="Cambria Math" panose="02040503050406030204" pitchFamily="18" charset="0"/>
                                    </a:rPr>
                                    <m:t>2!</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num>
                                <m:den>
                                  <m:r>
                                    <a:rPr kumimoji="1" lang="zh-CN" altLang="en-US" sz="2400" i="1">
                                      <a:solidFill>
                                        <a:srgbClr val="000000"/>
                                      </a:solidFill>
                                      <a:latin typeface="Cambria Math" panose="02040503050406030204" pitchFamily="18" charset="0"/>
                                    </a:rPr>
                                    <m:t>4!</m:t>
                                  </m:r>
                                </m:den>
                              </m:f>
                              <m:r>
                                <a:rPr kumimoji="1" lang="zh-CN" altLang="en-US" sz="2400" i="1">
                                  <a:solidFill>
                                    <a:srgbClr val="000000"/>
                                  </a:solidFill>
                                  <a:latin typeface="Cambria Math" panose="02040503050406030204" pitchFamily="18" charset="0"/>
                                </a:rPr>
                                <m:t>+⋯</m:t>
                              </m:r>
                            </m:e>
                          </m:d>
                        </m:e>
                        <m:sup>
                          <m:r>
                            <a:rPr kumimoji="1" lang="zh-CN" altLang="en-US" sz="2400" i="1">
                              <a:solidFill>
                                <a:srgbClr val="000000"/>
                              </a:solidFill>
                              <a:latin typeface="Cambria Math" panose="02040503050406030204" pitchFamily="18" charset="0"/>
                            </a:rPr>
                            <m:t>2</m:t>
                          </m:r>
                        </m:sup>
                      </m:sSup>
                      <m:sSup>
                        <m:sSupPr>
                          <m:ctrlPr>
                            <a:rPr kumimoji="1" lang="zh-CN" altLang="en-US" sz="2400" i="1">
                              <a:solidFill>
                                <a:srgbClr val="000000"/>
                              </a:solidFill>
                              <a:latin typeface="Cambria Math" panose="02040503050406030204" pitchFamily="18" charset="0"/>
                            </a:rPr>
                          </m:ctrlPr>
                        </m:sSupPr>
                        <m:e>
                          <m:d>
                            <m:dPr>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1+</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𝑥</m:t>
                                  </m:r>
                                </m:num>
                                <m:den>
                                  <m:r>
                                    <a:rPr kumimoji="1" lang="zh-CN" altLang="en-US" sz="2400" i="1">
                                      <a:solidFill>
                                        <a:srgbClr val="000000"/>
                                      </a:solidFill>
                                      <a:latin typeface="Cambria Math" panose="02040503050406030204" pitchFamily="18" charset="0"/>
                                    </a:rPr>
                                    <m:t>1!</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num>
                                <m:den>
                                  <m:r>
                                    <a:rPr kumimoji="1" lang="zh-CN" altLang="en-US" sz="2400" i="1">
                                      <a:solidFill>
                                        <a:srgbClr val="000000"/>
                                      </a:solidFill>
                                      <a:latin typeface="Cambria Math" panose="02040503050406030204" pitchFamily="18" charset="0"/>
                                    </a:rPr>
                                    <m:t>2!</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num>
                                <m:den>
                                  <m:r>
                                    <a:rPr kumimoji="1" lang="zh-CN" altLang="en-US" sz="2400" i="1">
                                      <a:solidFill>
                                        <a:srgbClr val="000000"/>
                                      </a:solidFill>
                                      <a:latin typeface="Cambria Math" panose="02040503050406030204" pitchFamily="18" charset="0"/>
                                    </a:rPr>
                                    <m:t>3!</m:t>
                                  </m:r>
                                </m:den>
                              </m:f>
                              <m:r>
                                <a:rPr kumimoji="1" lang="zh-CN" altLang="en-US" sz="2400" i="1">
                                  <a:solidFill>
                                    <a:srgbClr val="000000"/>
                                  </a:solidFill>
                                  <a:latin typeface="Cambria Math" panose="02040503050406030204" pitchFamily="18" charset="0"/>
                                </a:rPr>
                                <m:t>+⋯</m:t>
                              </m:r>
                            </m:e>
                          </m:d>
                        </m:e>
                        <m:sup>
                          <m:r>
                            <a:rPr kumimoji="1" lang="zh-CN" altLang="en-US" sz="2400" i="1">
                              <a:solidFill>
                                <a:srgbClr val="000000"/>
                              </a:solidFill>
                              <a:latin typeface="Cambria Math" panose="02040503050406030204" pitchFamily="18" charset="0"/>
                            </a:rPr>
                            <m:t>3</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504218" name="Object 26"/>
              <p:cNvSpPr txBox="1">
                <a:spLocks noRot="1" noChangeAspect="1" noMove="1" noResize="1" noEditPoints="1" noAdjustHandles="1" noChangeArrowheads="1" noChangeShapeType="1" noTextEdit="1"/>
              </p:cNvSpPr>
              <p:nvPr/>
            </p:nvSpPr>
            <p:spPr bwMode="auto">
              <a:xfrm>
                <a:off x="2135188" y="4221163"/>
                <a:ext cx="8075612" cy="1008037"/>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94563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041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46808927-1AC4-4762-8343-EEB8703B61A2}"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64515"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D428E15B-F595-4E59-8492-25C16E91FF94}" type="slidenum">
              <a:rPr kumimoji="0" lang="en-US" altLang="zh-CN" sz="1400">
                <a:solidFill>
                  <a:srgbClr val="000000"/>
                </a:solidFill>
                <a:ea typeface="宋体" panose="02010600030101010101" pitchFamily="2" charset="-122"/>
              </a:rPr>
              <a:pPr fontAlgn="base">
                <a:spcBef>
                  <a:spcPct val="0"/>
                </a:spcBef>
                <a:spcAft>
                  <a:spcPct val="0"/>
                </a:spcAft>
              </a:pPr>
              <a:t>66</a:t>
            </a:fld>
            <a:endParaRPr kumimoji="0" lang="en-US" altLang="zh-CN" sz="1400">
              <a:solidFill>
                <a:srgbClr val="000000"/>
              </a:solidFill>
              <a:ea typeface="宋体" panose="02010600030101010101" pitchFamily="2" charset="-122"/>
            </a:endParaRPr>
          </a:p>
        </p:txBody>
      </p:sp>
      <p:sp>
        <p:nvSpPr>
          <p:cNvPr id="10503170"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endParaRPr lang="en-US" altLang="zh-CN" dirty="0"/>
          </a:p>
          <a:p>
            <a:pPr marL="571500" indent="-571500" algn="just" eaLnBrk="1" hangingPunct="1">
              <a:buSzTx/>
              <a:buFont typeface="Wingdings" panose="05000000000000000000" pitchFamily="2" charset="2"/>
              <a:buChar char="§"/>
            </a:pPr>
            <a:r>
              <a:rPr lang="zh-CN" altLang="en-US" dirty="0"/>
              <a:t>所以 </a:t>
            </a:r>
          </a:p>
        </p:txBody>
      </p:sp>
      <p:sp>
        <p:nvSpPr>
          <p:cNvPr id="64517"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64518"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19"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20"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21"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22"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23"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24"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25"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26"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27"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28"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29"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30"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31"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32"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4533" name="Rectangle 20"/>
          <p:cNvSpPr>
            <a:spLocks noChangeArrowheads="1"/>
          </p:cNvSpPr>
          <p:nvPr/>
        </p:nvSpPr>
        <p:spPr bwMode="auto">
          <a:xfrm>
            <a:off x="1524001" y="21694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3187" name="Object 19"/>
              <p:cNvSpPr txBox="1"/>
              <p:nvPr/>
            </p:nvSpPr>
            <p:spPr bwMode="auto">
              <a:xfrm>
                <a:off x="2711450" y="3140969"/>
                <a:ext cx="6494463" cy="151159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4</m:t>
                          </m:r>
                        </m:den>
                      </m:f>
                      <m:d>
                        <m:dPr>
                          <m:ctrlPr>
                            <a:rPr kumimoji="1" lang="zh-CN" altLang="en-US" sz="2400" i="1">
                              <a:solidFill>
                                <a:srgbClr val="000000"/>
                              </a:solidFill>
                              <a:latin typeface="Cambria Math" panose="02040503050406030204" pitchFamily="18" charset="0"/>
                            </a:rPr>
                          </m:ctrlPr>
                        </m:dPr>
                        <m:e>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5</m:t>
                                      </m:r>
                                    </m:e>
                                    <m:sup>
                                      <m:r>
                                        <a:rPr kumimoji="1" lang="zh-CN" altLang="en-US" sz="2400" i="1">
                                          <a:solidFill>
                                            <a:srgbClr val="000000"/>
                                          </a:solidFill>
                                          <a:latin typeface="Cambria Math" panose="02040503050406030204" pitchFamily="18" charset="0"/>
                                        </a:rPr>
                                        <m:t>𝑛</m:t>
                                      </m:r>
                                    </m:sup>
                                  </m:sSup>
                                </m:num>
                                <m:den>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den>
                              </m:f>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e>
                          </m:nary>
                          <m:r>
                            <a:rPr kumimoji="1" lang="zh-CN" altLang="en-US" sz="2400" i="1">
                              <a:solidFill>
                                <a:srgbClr val="000000"/>
                              </a:solidFill>
                              <a:latin typeface="Cambria Math" panose="02040503050406030204" pitchFamily="18" charset="0"/>
                            </a:rPr>
                            <m:t>+2</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3</m:t>
                                      </m:r>
                                    </m:e>
                                    <m:sup>
                                      <m:r>
                                        <a:rPr kumimoji="1" lang="zh-CN" altLang="en-US" sz="2400" i="1">
                                          <a:solidFill>
                                            <a:srgbClr val="000000"/>
                                          </a:solidFill>
                                          <a:latin typeface="Cambria Math" panose="02040503050406030204" pitchFamily="18" charset="0"/>
                                        </a:rPr>
                                        <m:t>𝑛</m:t>
                                      </m:r>
                                    </m:sup>
                                  </m:sSup>
                                </m:num>
                                <m:den>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den>
                              </m:f>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e>
                          </m:nary>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den>
                              </m:f>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e>
                          </m:nary>
                        </m:e>
                      </m:d>
                    </m:oMath>
                  </m:oMathPara>
                </a14:m>
                <a:endParaRPr kumimoji="1" lang="zh-CN" altLang="en-US" sz="2400" dirty="0">
                  <a:solidFill>
                    <a:srgbClr val="000000"/>
                  </a:solidFill>
                  <a:latin typeface="Tahoma" panose="020B0604030504040204" pitchFamily="34" charset="0"/>
                </a:endParaRPr>
              </a:p>
            </p:txBody>
          </p:sp>
        </mc:Choice>
        <mc:Fallback>
          <p:sp>
            <p:nvSpPr>
              <p:cNvPr id="10503187" name="Object 19"/>
              <p:cNvSpPr txBox="1">
                <a:spLocks noRot="1" noChangeAspect="1" noMove="1" noResize="1" noEditPoints="1" noAdjustHandles="1" noChangeArrowheads="1" noChangeShapeType="1" noTextEdit="1"/>
              </p:cNvSpPr>
              <p:nvPr/>
            </p:nvSpPr>
            <p:spPr bwMode="auto">
              <a:xfrm>
                <a:off x="2711450" y="3140969"/>
                <a:ext cx="6494463" cy="1511595"/>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535" name="Object 21"/>
              <p:cNvSpPr txBox="1"/>
              <p:nvPr/>
            </p:nvSpPr>
            <p:spPr bwMode="auto">
              <a:xfrm>
                <a:off x="2711450" y="1124745"/>
                <a:ext cx="6912942" cy="1135061"/>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d>
                            <m:dPr>
                              <m:ctrlPr>
                                <a:rPr kumimoji="1" lang="zh-CN" altLang="en-US" sz="2400" i="1">
                                  <a:solidFill>
                                    <a:srgbClr val="000000"/>
                                  </a:solidFill>
                                  <a:latin typeface="Cambria Math" panose="02040503050406030204" pitchFamily="18" charset="0"/>
                                </a:rPr>
                              </m:ctrlPr>
                            </m:dPr>
                            <m:e>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2</m:t>
                                  </m:r>
                                </m:den>
                              </m:f>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e>
                          </m:d>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𝑥</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4</m:t>
                          </m:r>
                        </m:den>
                      </m:f>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2</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3</m:t>
                          </m:r>
                          <m:r>
                            <a:rPr kumimoji="1" lang="zh-CN" altLang="en-US" sz="2400" i="1">
                              <a:solidFill>
                                <a:srgbClr val="000000"/>
                              </a:solidFill>
                              <a:latin typeface="Cambria Math" panose="02040503050406030204" pitchFamily="18" charset="0"/>
                            </a:rPr>
                            <m:t>𝑥</m:t>
                          </m:r>
                        </m:sup>
                      </m:sSup>
                    </m:oMath>
                  </m:oMathPara>
                </a14:m>
                <a:endParaRPr kumimoji="1" lang="zh-CN" altLang="en-US" sz="2400" dirty="0">
                  <a:solidFill>
                    <a:srgbClr val="000000"/>
                  </a:solidFill>
                  <a:latin typeface="Tahoma" panose="020B0604030504040204" pitchFamily="34" charset="0"/>
                </a:endParaRPr>
              </a:p>
            </p:txBody>
          </p:sp>
        </mc:Choice>
        <mc:Fallback>
          <p:sp>
            <p:nvSpPr>
              <p:cNvPr id="64535" name="Object 21"/>
              <p:cNvSpPr txBox="1">
                <a:spLocks noRot="1" noChangeAspect="1" noMove="1" noResize="1" noEditPoints="1" noAdjustHandles="1" noChangeArrowheads="1" noChangeShapeType="1" noTextEdit="1"/>
              </p:cNvSpPr>
              <p:nvPr/>
            </p:nvSpPr>
            <p:spPr bwMode="auto">
              <a:xfrm>
                <a:off x="2711450" y="1124745"/>
                <a:ext cx="6912942" cy="1135061"/>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503190" name="Object 22"/>
              <p:cNvSpPr txBox="1"/>
              <p:nvPr/>
            </p:nvSpPr>
            <p:spPr bwMode="auto">
              <a:xfrm>
                <a:off x="2711450" y="2276032"/>
                <a:ext cx="7200974" cy="129698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4</m:t>
                          </m:r>
                        </m:den>
                      </m:f>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r>
                        <a:rPr kumimoji="1" lang="zh-CN" altLang="en-US" sz="2400">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3</m:t>
                          </m:r>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a:solidFill>
                                <a:srgbClr val="000000"/>
                              </a:solidFill>
                              <a:latin typeface="Cambria Math" panose="02040503050406030204" pitchFamily="18" charset="0"/>
                            </a:rPr>
                            <m:t>1</m:t>
                          </m:r>
                        </m:num>
                        <m:den>
                          <m:r>
                            <a:rPr kumimoji="1" lang="zh-CN" altLang="en-US" sz="2400">
                              <a:solidFill>
                                <a:srgbClr val="000000"/>
                              </a:solidFill>
                              <a:latin typeface="Cambria Math" panose="02040503050406030204" pitchFamily="18" charset="0"/>
                            </a:rPr>
                            <m:t>4</m:t>
                          </m:r>
                        </m:den>
                      </m:f>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5</m:t>
                          </m:r>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r>
                        <a:rPr kumimoji="1" lang="zh-CN" altLang="en-US" sz="2400">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3</m:t>
                          </m:r>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503190" name="Object 22"/>
              <p:cNvSpPr txBox="1">
                <a:spLocks noRot="1" noChangeAspect="1" noMove="1" noResize="1" noEditPoints="1" noAdjustHandles="1" noChangeArrowheads="1" noChangeShapeType="1" noTextEdit="1"/>
              </p:cNvSpPr>
              <p:nvPr/>
            </p:nvSpPr>
            <p:spPr bwMode="auto">
              <a:xfrm>
                <a:off x="2711450" y="2276032"/>
                <a:ext cx="7200974" cy="1296985"/>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503191" name="Object 23"/>
              <p:cNvSpPr txBox="1"/>
              <p:nvPr/>
            </p:nvSpPr>
            <p:spPr bwMode="auto">
              <a:xfrm>
                <a:off x="2711450" y="4365104"/>
                <a:ext cx="5400774" cy="122475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a:solidFill>
                                <a:srgbClr val="000000"/>
                              </a:solidFill>
                              <a:latin typeface="Cambria Math" panose="02040503050406030204" pitchFamily="18" charset="0"/>
                            </a:rPr>
                            <m:t>1</m:t>
                          </m:r>
                        </m:num>
                        <m:den>
                          <m:r>
                            <a:rPr kumimoji="1" lang="zh-CN" altLang="en-US" sz="2400">
                              <a:solidFill>
                                <a:srgbClr val="000000"/>
                              </a:solidFill>
                              <a:latin typeface="Cambria Math" panose="02040503050406030204" pitchFamily="18" charset="0"/>
                            </a:rPr>
                            <m:t>4</m:t>
                          </m:r>
                        </m:den>
                      </m:f>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d>
                            <m:dPr>
                              <m:ctrlPr>
                                <a:rPr kumimoji="1" lang="zh-CN" altLang="en-US" sz="2400" i="1">
                                  <a:solidFill>
                                    <a:srgbClr val="000000"/>
                                  </a:solidFill>
                                  <a:latin typeface="Cambria Math" panose="02040503050406030204" pitchFamily="18" charset="0"/>
                                </a:rPr>
                              </m:ctrlPr>
                            </m:dPr>
                            <m:e>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5</m:t>
                                  </m:r>
                                </m:e>
                                <m:sup>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3</m:t>
                                  </m:r>
                                </m:e>
                                <m:sup>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+1</m:t>
                              </m:r>
                            </m:e>
                          </m:d>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𝑛</m:t>
                                  </m:r>
                                </m:sup>
                              </m:sSup>
                            </m:num>
                            <m:den>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den>
                          </m:f>
                        </m:e>
                      </m:nary>
                      <m:r>
                        <m:rPr>
                          <m:nor/>
                        </m:rPr>
                        <a:rPr kumimoji="1" lang="zh-CN" altLang="en-US" sz="2400">
                          <a:solidFill>
                            <a:srgbClr val="000000"/>
                          </a:solidFill>
                          <a:latin typeface="Cambria Math" panose="02040503050406030204" pitchFamily="18" charset="0"/>
                        </a:rPr>
                        <m:t>  </m:t>
                      </m:r>
                    </m:oMath>
                  </m:oMathPara>
                </a14:m>
                <a:endParaRPr kumimoji="1" lang="zh-CN" altLang="en-US" sz="2400" dirty="0">
                  <a:solidFill>
                    <a:srgbClr val="000000"/>
                  </a:solidFill>
                  <a:latin typeface="Tahoma" panose="020B0604030504040204" pitchFamily="34" charset="0"/>
                </a:endParaRPr>
              </a:p>
            </p:txBody>
          </p:sp>
        </mc:Choice>
        <mc:Fallback>
          <p:sp>
            <p:nvSpPr>
              <p:cNvPr id="10503191" name="Object 23"/>
              <p:cNvSpPr txBox="1">
                <a:spLocks noRot="1" noChangeAspect="1" noMove="1" noResize="1" noEditPoints="1" noAdjustHandles="1" noChangeArrowheads="1" noChangeShapeType="1" noTextEdit="1"/>
              </p:cNvSpPr>
              <p:nvPr/>
            </p:nvSpPr>
            <p:spPr bwMode="auto">
              <a:xfrm>
                <a:off x="2711450" y="4365104"/>
                <a:ext cx="5400774" cy="1224756"/>
              </a:xfrm>
              <a:prstGeom prst="rect">
                <a:avLst/>
              </a:prstGeom>
              <a:blipFill>
                <a:blip r:embed="rId5"/>
                <a:stretch>
                  <a:fillRect/>
                </a:stretch>
              </a:blipFill>
              <a:ln>
                <a:noFill/>
              </a:ln>
            </p:spPr>
            <p:txBody>
              <a:bodyPr/>
              <a:lstStyle/>
              <a:p>
                <a:r>
                  <a:rPr lang="zh-CN" altLang="en-US">
                    <a:noFill/>
                  </a:rPr>
                  <a:t> </a:t>
                </a:r>
              </a:p>
            </p:txBody>
          </p:sp>
        </mc:Fallback>
      </mc:AlternateContent>
      <p:sp>
        <p:nvSpPr>
          <p:cNvPr id="64538" name="Rectangle 25"/>
          <p:cNvSpPr>
            <a:spLocks noChangeArrowheads="1"/>
          </p:cNvSpPr>
          <p:nvPr/>
        </p:nvSpPr>
        <p:spPr bwMode="auto">
          <a:xfrm>
            <a:off x="1524001" y="30076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3192" name="Object 24"/>
              <p:cNvSpPr txBox="1"/>
              <p:nvPr/>
            </p:nvSpPr>
            <p:spPr bwMode="auto">
              <a:xfrm>
                <a:off x="3648076" y="5630860"/>
                <a:ext cx="4464149" cy="934246"/>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4</m:t>
                          </m:r>
                        </m:den>
                      </m:f>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5</m:t>
                          </m:r>
                        </m:e>
                        <m:sup>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3</m:t>
                          </m:r>
                        </m:e>
                        <m:sup>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+1)</m:t>
                      </m:r>
                    </m:oMath>
                  </m:oMathPara>
                </a14:m>
                <a:endParaRPr kumimoji="1" lang="zh-CN" altLang="en-US" sz="2400" dirty="0">
                  <a:solidFill>
                    <a:srgbClr val="000000"/>
                  </a:solidFill>
                  <a:latin typeface="Tahoma" panose="020B0604030504040204" pitchFamily="34" charset="0"/>
                </a:endParaRPr>
              </a:p>
            </p:txBody>
          </p:sp>
        </mc:Choice>
        <mc:Fallback>
          <p:sp>
            <p:nvSpPr>
              <p:cNvPr id="10503192" name="Object 24"/>
              <p:cNvSpPr txBox="1">
                <a:spLocks noRot="1" noChangeAspect="1" noMove="1" noResize="1" noEditPoints="1" noAdjustHandles="1" noChangeArrowheads="1" noChangeShapeType="1" noTextEdit="1"/>
              </p:cNvSpPr>
              <p:nvPr/>
            </p:nvSpPr>
            <p:spPr bwMode="auto">
              <a:xfrm>
                <a:off x="3648076" y="5630860"/>
                <a:ext cx="4464149" cy="934246"/>
              </a:xfrm>
              <a:prstGeom prst="rect">
                <a:avLst/>
              </a:prstGeom>
              <a:blipFill>
                <a:blip r:embed="rId6"/>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568107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031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DDDB5FC4-8A59-4115-BF9A-7FEF7F326CE3}"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66563"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1E83FAF7-AC81-4987-9512-58BA8017FF53}" type="slidenum">
              <a:rPr kumimoji="0" lang="en-US" altLang="zh-CN" sz="1400">
                <a:solidFill>
                  <a:srgbClr val="000000"/>
                </a:solidFill>
                <a:ea typeface="宋体" panose="02010600030101010101" pitchFamily="2" charset="-122"/>
              </a:rPr>
              <a:pPr fontAlgn="base">
                <a:spcBef>
                  <a:spcPct val="0"/>
                </a:spcBef>
                <a:spcAft>
                  <a:spcPct val="0"/>
                </a:spcAft>
              </a:pPr>
              <a:t>67</a:t>
            </a:fld>
            <a:endParaRPr kumimoji="0" lang="en-US" altLang="zh-CN" sz="1400" dirty="0">
              <a:solidFill>
                <a:srgbClr val="000000"/>
              </a:solidFill>
              <a:ea typeface="宋体" panose="02010600030101010101" pitchFamily="2" charset="-122"/>
            </a:endParaRPr>
          </a:p>
        </p:txBody>
      </p:sp>
      <p:sp>
        <p:nvSpPr>
          <p:cNvPr id="10506242" name="Rectangle 2"/>
          <p:cNvSpPr>
            <a:spLocks noGrp="1" noChangeArrowheads="1"/>
          </p:cNvSpPr>
          <p:nvPr>
            <p:ph type="body" idx="1"/>
          </p:nvPr>
        </p:nvSpPr>
        <p:spPr>
          <a:xfrm>
            <a:off x="1792289" y="1501776"/>
            <a:ext cx="8624887" cy="4670425"/>
          </a:xfrm>
        </p:spPr>
        <p:txBody>
          <a:bodyPr/>
          <a:lstStyle/>
          <a:p>
            <a:pPr marL="571500" indent="-571500" algn="just" eaLnBrk="1" hangingPunct="1">
              <a:buSzTx/>
              <a:buFont typeface="Wingdings" panose="05000000000000000000" pitchFamily="2" charset="2"/>
              <a:buChar char="§"/>
            </a:pPr>
            <a:r>
              <a:rPr lang="zh-CN" altLang="en-US" dirty="0">
                <a:latin typeface="黑体" panose="02010609060101010101" pitchFamily="49" charset="-122"/>
              </a:rPr>
              <a:t>例</a:t>
            </a:r>
            <a:r>
              <a:rPr lang="en-US" altLang="zh-CN" dirty="0">
                <a:latin typeface="黑体" panose="02010609060101010101" pitchFamily="49" charset="-122"/>
              </a:rPr>
              <a:t>2.24 </a:t>
            </a:r>
            <a:r>
              <a:rPr lang="zh-CN" altLang="en-US" dirty="0">
                <a:latin typeface="黑体" panose="02010609060101010101" pitchFamily="49" charset="-122"/>
              </a:rPr>
              <a:t>设为</a:t>
            </a:r>
            <a:r>
              <a:rPr lang="en-US" altLang="zh-CN" dirty="0">
                <a:latin typeface="黑体" panose="02010609060101010101" pitchFamily="49" charset="-122"/>
              </a:rPr>
              <a:t>7</a:t>
            </a:r>
            <a:r>
              <a:rPr lang="zh-CN" altLang="en-US" dirty="0">
                <a:latin typeface="黑体" panose="02010609060101010101" pitchFamily="49" charset="-122"/>
              </a:rPr>
              <a:t>个有区别的球，将它们放进</a:t>
            </a:r>
            <a:r>
              <a:rPr lang="en-US" altLang="zh-CN" dirty="0">
                <a:latin typeface="黑体" panose="02010609060101010101" pitchFamily="49" charset="-122"/>
              </a:rPr>
              <a:t>4</a:t>
            </a:r>
            <a:r>
              <a:rPr lang="zh-CN" altLang="en-US" dirty="0">
                <a:latin typeface="黑体" panose="02010609060101010101" pitchFamily="49" charset="-122"/>
              </a:rPr>
              <a:t>个有标标志的盒子，要求</a:t>
            </a:r>
            <a:r>
              <a:rPr lang="en-US" altLang="zh-CN" dirty="0">
                <a:latin typeface="黑体" panose="02010609060101010101" pitchFamily="49" charset="-122"/>
              </a:rPr>
              <a:t>1</a:t>
            </a:r>
            <a:r>
              <a:rPr lang="zh-CN" altLang="en-US" dirty="0">
                <a:latin typeface="黑体" panose="02010609060101010101" pitchFamily="49" charset="-122"/>
              </a:rPr>
              <a:t>，</a:t>
            </a:r>
            <a:r>
              <a:rPr lang="en-US" altLang="zh-CN" dirty="0">
                <a:latin typeface="黑体" panose="02010609060101010101" pitchFamily="49" charset="-122"/>
              </a:rPr>
              <a:t>2</a:t>
            </a:r>
            <a:r>
              <a:rPr lang="zh-CN" altLang="en-US" dirty="0">
                <a:latin typeface="黑体" panose="02010609060101010101" pitchFamily="49" charset="-122"/>
              </a:rPr>
              <a:t>两盒必须含偶数个球，第</a:t>
            </a:r>
            <a:r>
              <a:rPr lang="en-US" altLang="zh-CN" dirty="0">
                <a:latin typeface="黑体" panose="02010609060101010101" pitchFamily="49" charset="-122"/>
              </a:rPr>
              <a:t>3</a:t>
            </a:r>
            <a:r>
              <a:rPr lang="zh-CN" altLang="en-US" dirty="0">
                <a:latin typeface="黑体" panose="02010609060101010101" pitchFamily="49" charset="-122"/>
              </a:rPr>
              <a:t>盒含奇数个球，问有多少种不同的分配方案？</a:t>
            </a:r>
          </a:p>
          <a:p>
            <a:pPr marL="571500" indent="-571500" algn="just" eaLnBrk="1" hangingPunct="1">
              <a:buSzTx/>
              <a:buNone/>
            </a:pPr>
            <a:r>
              <a:rPr lang="zh-CN" altLang="en-US" dirty="0"/>
              <a:t>     </a:t>
            </a:r>
            <a:r>
              <a:rPr lang="zh-CN" altLang="en-US" dirty="0">
                <a:latin typeface="黑体" panose="02010609060101010101" pitchFamily="49" charset="-122"/>
              </a:rPr>
              <a:t>解</a:t>
            </a:r>
          </a:p>
          <a:p>
            <a:pPr marL="571500" indent="-571500" eaLnBrk="1" hangingPunct="1">
              <a:buNone/>
            </a:pPr>
            <a:r>
              <a:rPr lang="zh-CN" altLang="en-US" sz="1400" dirty="0"/>
              <a:t>        </a:t>
            </a:r>
          </a:p>
          <a:p>
            <a:pPr marL="571500" indent="-571500" eaLnBrk="1" hangingPunct="1">
              <a:buNone/>
            </a:pPr>
            <a:endParaRPr lang="en-US" altLang="zh-CN" dirty="0"/>
          </a:p>
        </p:txBody>
      </p:sp>
      <p:sp>
        <p:nvSpPr>
          <p:cNvPr id="66565" name="Rectangle 3"/>
          <p:cNvSpPr>
            <a:spLocks noGrp="1" noChangeArrowheads="1"/>
          </p:cNvSpPr>
          <p:nvPr>
            <p:ph type="title"/>
          </p:nvPr>
        </p:nvSpPr>
        <p:spPr>
          <a:xfrm>
            <a:off x="2819401" y="152400"/>
            <a:ext cx="6386513" cy="882650"/>
          </a:xfrm>
          <a:noFill/>
        </p:spPr>
        <p:txBody>
          <a:bodyPr/>
          <a:lstStyle/>
          <a:p>
            <a:pPr eaLnBrk="1" hangingPunct="1"/>
            <a:r>
              <a:rPr lang="en-US" altLang="zh-CN" dirty="0"/>
              <a:t>2.6 </a:t>
            </a:r>
            <a:r>
              <a:rPr lang="zh-CN" altLang="en-US" dirty="0"/>
              <a:t>指数型母函数</a:t>
            </a:r>
          </a:p>
        </p:txBody>
      </p:sp>
      <p:sp>
        <p:nvSpPr>
          <p:cNvPr id="66566"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67"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68"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69"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0"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1"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2"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3"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4"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5"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6"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7"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8"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9"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81" name="Rectangle 27"/>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83" name="Rectangle 29"/>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289629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062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DDDB5FC4-8A59-4115-BF9A-7FEF7F326CE3}"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66563"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1E83FAF7-AC81-4987-9512-58BA8017FF53}" type="slidenum">
              <a:rPr kumimoji="0" lang="en-US" altLang="zh-CN" sz="1400">
                <a:solidFill>
                  <a:srgbClr val="000000"/>
                </a:solidFill>
                <a:ea typeface="宋体" panose="02010600030101010101" pitchFamily="2" charset="-122"/>
              </a:rPr>
              <a:pPr fontAlgn="base">
                <a:spcBef>
                  <a:spcPct val="0"/>
                </a:spcBef>
                <a:spcAft>
                  <a:spcPct val="0"/>
                </a:spcAft>
              </a:pPr>
              <a:t>68</a:t>
            </a:fld>
            <a:endParaRPr kumimoji="0" lang="en-US" altLang="zh-CN" sz="1400">
              <a:solidFill>
                <a:srgbClr val="000000"/>
              </a:solidFill>
              <a:ea typeface="宋体" panose="02010600030101010101" pitchFamily="2" charset="-122"/>
            </a:endParaRPr>
          </a:p>
        </p:txBody>
      </p:sp>
      <p:sp>
        <p:nvSpPr>
          <p:cNvPr id="10506242" name="Rectangle 2"/>
          <p:cNvSpPr>
            <a:spLocks noGrp="1" noChangeArrowheads="1"/>
          </p:cNvSpPr>
          <p:nvPr>
            <p:ph type="body" idx="1"/>
          </p:nvPr>
        </p:nvSpPr>
        <p:spPr>
          <a:xfrm>
            <a:off x="1792289" y="1501776"/>
            <a:ext cx="8624887" cy="4670425"/>
          </a:xfrm>
        </p:spPr>
        <p:txBody>
          <a:bodyPr/>
          <a:lstStyle/>
          <a:p>
            <a:pPr marL="571500" indent="-571500" algn="just" eaLnBrk="1" hangingPunct="1">
              <a:buSzTx/>
              <a:buFont typeface="Wingdings" panose="05000000000000000000" pitchFamily="2" charset="2"/>
              <a:buChar char="§"/>
            </a:pPr>
            <a:r>
              <a:rPr lang="zh-CN" altLang="en-US">
                <a:latin typeface="黑体" panose="02010609060101010101" pitchFamily="49" charset="-122"/>
              </a:rPr>
              <a:t>例</a:t>
            </a:r>
            <a:r>
              <a:rPr lang="en-US" altLang="zh-CN">
                <a:latin typeface="黑体" panose="02010609060101010101" pitchFamily="49" charset="-122"/>
              </a:rPr>
              <a:t>2.24 </a:t>
            </a:r>
            <a:r>
              <a:rPr lang="zh-CN" altLang="en-US">
                <a:latin typeface="黑体" panose="02010609060101010101" pitchFamily="49" charset="-122"/>
              </a:rPr>
              <a:t>设为</a:t>
            </a:r>
            <a:r>
              <a:rPr lang="en-US" altLang="zh-CN">
                <a:latin typeface="黑体" panose="02010609060101010101" pitchFamily="49" charset="-122"/>
              </a:rPr>
              <a:t>7</a:t>
            </a:r>
            <a:r>
              <a:rPr lang="zh-CN" altLang="en-US">
                <a:latin typeface="黑体" panose="02010609060101010101" pitchFamily="49" charset="-122"/>
              </a:rPr>
              <a:t>个有区别的球，将它们放进</a:t>
            </a:r>
            <a:r>
              <a:rPr lang="en-US" altLang="zh-CN">
                <a:latin typeface="黑体" panose="02010609060101010101" pitchFamily="49" charset="-122"/>
              </a:rPr>
              <a:t>4</a:t>
            </a:r>
            <a:r>
              <a:rPr lang="zh-CN" altLang="en-US">
                <a:latin typeface="黑体" panose="02010609060101010101" pitchFamily="49" charset="-122"/>
              </a:rPr>
              <a:t>个有标标志的盒子，要求</a:t>
            </a:r>
            <a:r>
              <a:rPr lang="en-US" altLang="zh-CN">
                <a:latin typeface="黑体" panose="02010609060101010101" pitchFamily="49" charset="-122"/>
              </a:rPr>
              <a:t>1</a:t>
            </a:r>
            <a:r>
              <a:rPr lang="zh-CN" altLang="en-US">
                <a:latin typeface="黑体" panose="02010609060101010101" pitchFamily="49" charset="-122"/>
              </a:rPr>
              <a:t>，</a:t>
            </a:r>
            <a:r>
              <a:rPr lang="en-US" altLang="zh-CN">
                <a:latin typeface="黑体" panose="02010609060101010101" pitchFamily="49" charset="-122"/>
              </a:rPr>
              <a:t>2</a:t>
            </a:r>
            <a:r>
              <a:rPr lang="zh-CN" altLang="en-US">
                <a:latin typeface="黑体" panose="02010609060101010101" pitchFamily="49" charset="-122"/>
              </a:rPr>
              <a:t>两盒必须含偶数个球，第</a:t>
            </a:r>
            <a:r>
              <a:rPr lang="en-US" altLang="zh-CN">
                <a:latin typeface="黑体" panose="02010609060101010101" pitchFamily="49" charset="-122"/>
              </a:rPr>
              <a:t>3</a:t>
            </a:r>
            <a:r>
              <a:rPr lang="zh-CN" altLang="en-US">
                <a:latin typeface="黑体" panose="02010609060101010101" pitchFamily="49" charset="-122"/>
              </a:rPr>
              <a:t>盒含奇数个球，问有多少种不同的分配方案？</a:t>
            </a:r>
          </a:p>
          <a:p>
            <a:pPr marL="571500" indent="-571500" algn="just" eaLnBrk="1" hangingPunct="1">
              <a:buSzTx/>
              <a:buNone/>
            </a:pPr>
            <a:r>
              <a:rPr lang="zh-CN" altLang="en-US"/>
              <a:t>     </a:t>
            </a:r>
            <a:r>
              <a:rPr lang="zh-CN" altLang="en-US">
                <a:latin typeface="黑体" panose="02010609060101010101" pitchFamily="49" charset="-122"/>
              </a:rPr>
              <a:t>解</a:t>
            </a:r>
          </a:p>
          <a:p>
            <a:pPr marL="571500" indent="-571500" eaLnBrk="1" hangingPunct="1">
              <a:buNone/>
            </a:pPr>
            <a:r>
              <a:rPr lang="zh-CN" altLang="en-US" sz="1400"/>
              <a:t>        </a:t>
            </a:r>
          </a:p>
          <a:p>
            <a:pPr marL="571500" indent="-571500" eaLnBrk="1" hangingPunct="1">
              <a:buNone/>
            </a:pPr>
            <a:r>
              <a:rPr lang="zh-CN" altLang="en-US"/>
              <a:t>        </a:t>
            </a:r>
            <a:r>
              <a:rPr lang="en-US" altLang="zh-CN">
                <a:latin typeface="黑体" panose="02010609060101010101" pitchFamily="49" charset="-122"/>
              </a:rPr>
              <a:t>3 1 2 4 2 1 4</a:t>
            </a:r>
            <a:r>
              <a:rPr lang="en-US" altLang="zh-CN"/>
              <a:t> ←→ </a:t>
            </a:r>
          </a:p>
          <a:p>
            <a:pPr marL="571500" indent="-571500" eaLnBrk="1" hangingPunct="1">
              <a:buNone/>
            </a:pPr>
            <a:r>
              <a:rPr lang="en-US" altLang="zh-CN" sz="1000"/>
              <a:t>     </a:t>
            </a:r>
            <a:endParaRPr lang="en-US" altLang="zh-CN"/>
          </a:p>
          <a:p>
            <a:pPr marL="571500" indent="-571500" eaLnBrk="1" hangingPunct="1">
              <a:buNone/>
            </a:pPr>
            <a:r>
              <a:rPr lang="en-US" altLang="zh-CN"/>
              <a:t>     </a:t>
            </a:r>
            <a:r>
              <a:rPr lang="zh-CN" altLang="en-US"/>
              <a:t>设将</a:t>
            </a:r>
            <a:r>
              <a:rPr lang="en-US" altLang="zh-CN">
                <a:latin typeface="黑体" panose="02010609060101010101" pitchFamily="49" charset="-122"/>
              </a:rPr>
              <a:t>r</a:t>
            </a:r>
            <a:r>
              <a:rPr lang="zh-CN" altLang="en-US"/>
              <a:t>个有区别的球放进</a:t>
            </a:r>
            <a:r>
              <a:rPr lang="en-US" altLang="zh-CN">
                <a:latin typeface="黑体" panose="02010609060101010101" pitchFamily="49" charset="-122"/>
              </a:rPr>
              <a:t>4</a:t>
            </a:r>
            <a:r>
              <a:rPr lang="zh-CN" altLang="en-US"/>
              <a:t>个有标志的盒子的方案数为    ，那么序列        的指数型母函数为</a:t>
            </a:r>
          </a:p>
          <a:p>
            <a:pPr marL="571500" indent="-571500" eaLnBrk="1" hangingPunct="1">
              <a:buNone/>
            </a:pPr>
            <a:endParaRPr lang="en-US" altLang="zh-CN"/>
          </a:p>
        </p:txBody>
      </p:sp>
      <p:sp>
        <p:nvSpPr>
          <p:cNvPr id="66565"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66566"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67"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68"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69"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0"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1"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2"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3"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4"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5"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6"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7"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8"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6579"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grpSp>
        <p:nvGrpSpPr>
          <p:cNvPr id="10506265" name="Group 25"/>
          <p:cNvGrpSpPr>
            <a:grpSpLocks/>
          </p:cNvGrpSpPr>
          <p:nvPr/>
        </p:nvGrpSpPr>
        <p:grpSpPr bwMode="auto">
          <a:xfrm>
            <a:off x="6096001" y="3357563"/>
            <a:ext cx="2974975" cy="908050"/>
            <a:chOff x="2880" y="2024"/>
            <a:chExt cx="1874" cy="572"/>
          </a:xfrm>
        </p:grpSpPr>
        <p:sp>
          <p:nvSpPr>
            <p:cNvPr id="66585" name="Rectangle 20"/>
            <p:cNvSpPr>
              <a:spLocks noChangeArrowheads="1"/>
            </p:cNvSpPr>
            <p:nvPr/>
          </p:nvSpPr>
          <p:spPr bwMode="auto">
            <a:xfrm>
              <a:off x="2880" y="2024"/>
              <a:ext cx="363" cy="272"/>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algn="ctr" fontAlgn="base">
                <a:spcBef>
                  <a:spcPct val="0"/>
                </a:spcBef>
                <a:spcAft>
                  <a:spcPct val="0"/>
                </a:spcAft>
              </a:pPr>
              <a:r>
                <a:rPr lang="en-US" altLang="zh-CN" b="1">
                  <a:solidFill>
                    <a:srgbClr val="000000"/>
                  </a:solidFill>
                  <a:latin typeface="Times New Roman" panose="02020603050405020304" pitchFamily="18" charset="0"/>
                  <a:ea typeface="宋体" panose="02010600030101010101" pitchFamily="2" charset="-122"/>
                </a:rPr>
                <a:t>2,6</a:t>
              </a:r>
              <a:endParaRPr lang="en-US" altLang="zh-CN" b="1">
                <a:solidFill>
                  <a:srgbClr val="000000"/>
                </a:solidFill>
              </a:endParaRPr>
            </a:p>
          </p:txBody>
        </p:sp>
        <p:sp>
          <p:nvSpPr>
            <p:cNvPr id="66586" name="Rectangle 21"/>
            <p:cNvSpPr>
              <a:spLocks noChangeArrowheads="1"/>
            </p:cNvSpPr>
            <p:nvPr/>
          </p:nvSpPr>
          <p:spPr bwMode="auto">
            <a:xfrm>
              <a:off x="3350" y="2033"/>
              <a:ext cx="392" cy="263"/>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algn="ctr" fontAlgn="base">
                <a:spcBef>
                  <a:spcPct val="0"/>
                </a:spcBef>
                <a:spcAft>
                  <a:spcPct val="0"/>
                </a:spcAft>
              </a:pPr>
              <a:r>
                <a:rPr lang="en-US" altLang="zh-CN" b="1">
                  <a:solidFill>
                    <a:srgbClr val="000000"/>
                  </a:solidFill>
                  <a:latin typeface="Times New Roman" panose="02020603050405020304" pitchFamily="18" charset="0"/>
                  <a:ea typeface="宋体" panose="02010600030101010101" pitchFamily="2" charset="-122"/>
                </a:rPr>
                <a:t>3,5</a:t>
              </a:r>
              <a:endParaRPr lang="en-US" altLang="zh-CN" b="1">
                <a:solidFill>
                  <a:srgbClr val="000000"/>
                </a:solidFill>
              </a:endParaRPr>
            </a:p>
          </p:txBody>
        </p:sp>
        <p:sp>
          <p:nvSpPr>
            <p:cNvPr id="66587" name="Rectangle 22"/>
            <p:cNvSpPr>
              <a:spLocks noChangeArrowheads="1"/>
            </p:cNvSpPr>
            <p:nvPr/>
          </p:nvSpPr>
          <p:spPr bwMode="auto">
            <a:xfrm>
              <a:off x="3881" y="2052"/>
              <a:ext cx="353" cy="251"/>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algn="ctr" fontAlgn="base">
                <a:spcBef>
                  <a:spcPct val="0"/>
                </a:spcBef>
                <a:spcAft>
                  <a:spcPct val="0"/>
                </a:spcAft>
              </a:pPr>
              <a:r>
                <a:rPr lang="en-US" altLang="zh-CN" b="1">
                  <a:solidFill>
                    <a:srgbClr val="000000"/>
                  </a:solidFill>
                  <a:latin typeface="Times New Roman" panose="02020603050405020304" pitchFamily="18" charset="0"/>
                  <a:ea typeface="宋体" panose="02010600030101010101" pitchFamily="2" charset="-122"/>
                </a:rPr>
                <a:t>1</a:t>
              </a:r>
              <a:endParaRPr lang="en-US" altLang="zh-CN" b="1">
                <a:solidFill>
                  <a:srgbClr val="000000"/>
                </a:solidFill>
              </a:endParaRPr>
            </a:p>
          </p:txBody>
        </p:sp>
        <p:sp>
          <p:nvSpPr>
            <p:cNvPr id="66588" name="Rectangle 23"/>
            <p:cNvSpPr>
              <a:spLocks noChangeArrowheads="1"/>
            </p:cNvSpPr>
            <p:nvPr/>
          </p:nvSpPr>
          <p:spPr bwMode="auto">
            <a:xfrm>
              <a:off x="4344" y="2052"/>
              <a:ext cx="410" cy="262"/>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algn="ctr" fontAlgn="base">
                <a:spcBef>
                  <a:spcPct val="0"/>
                </a:spcBef>
                <a:spcAft>
                  <a:spcPct val="0"/>
                </a:spcAft>
              </a:pPr>
              <a:r>
                <a:rPr lang="en-US" altLang="zh-CN" b="1">
                  <a:solidFill>
                    <a:srgbClr val="000000"/>
                  </a:solidFill>
                  <a:latin typeface="Times New Roman" panose="02020603050405020304" pitchFamily="18" charset="0"/>
                  <a:ea typeface="宋体" panose="02010600030101010101" pitchFamily="2" charset="-122"/>
                </a:rPr>
                <a:t>4,7</a:t>
              </a:r>
              <a:endParaRPr lang="en-US" altLang="zh-CN" b="1">
                <a:solidFill>
                  <a:srgbClr val="000000"/>
                </a:solidFill>
              </a:endParaRPr>
            </a:p>
          </p:txBody>
        </p:sp>
        <p:sp>
          <p:nvSpPr>
            <p:cNvPr id="66589" name="Text Box 24"/>
            <p:cNvSpPr txBox="1">
              <a:spLocks noChangeArrowheads="1"/>
            </p:cNvSpPr>
            <p:nvPr/>
          </p:nvSpPr>
          <p:spPr bwMode="auto">
            <a:xfrm>
              <a:off x="2925" y="2341"/>
              <a:ext cx="1760" cy="255"/>
            </a:xfrm>
            <a:prstGeom prst="rect">
              <a:avLst/>
            </a:prstGeom>
            <a:solidFill>
              <a:srgbClr val="FFFFFF"/>
            </a:solidFill>
            <a:ln w="9525">
              <a:solidFill>
                <a:srgbClr val="FFFFFF"/>
              </a:solidFill>
              <a:miter lim="800000"/>
              <a:headEnd/>
              <a:tailEnd/>
            </a:ln>
          </p:spPr>
          <p:txBody>
            <a:bodyPr lIns="0" tIns="0" rIns="0" bIns="0"/>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algn="just" fontAlgn="base">
                <a:spcBef>
                  <a:spcPct val="0"/>
                </a:spcBef>
                <a:spcAft>
                  <a:spcPct val="0"/>
                </a:spcAft>
              </a:pPr>
              <a:r>
                <a:rPr lang="en-US" altLang="zh-CN" sz="1000">
                  <a:solidFill>
                    <a:srgbClr val="000000"/>
                  </a:solidFill>
                  <a:latin typeface="Times New Roman" panose="02020603050405020304" pitchFamily="18" charset="0"/>
                  <a:ea typeface="宋体" panose="02010600030101010101" pitchFamily="2" charset="-122"/>
                </a:rPr>
                <a:t>    </a:t>
              </a:r>
              <a:r>
                <a:rPr lang="en-US" altLang="zh-CN" b="1">
                  <a:solidFill>
                    <a:srgbClr val="000000"/>
                  </a:solidFill>
                  <a:latin typeface="Times New Roman" panose="02020603050405020304" pitchFamily="18" charset="0"/>
                  <a:ea typeface="宋体" panose="02010600030101010101" pitchFamily="2" charset="-122"/>
                </a:rPr>
                <a:t>1        2         3        4</a:t>
              </a:r>
              <a:endParaRPr lang="en-US" altLang="zh-CN" b="1">
                <a:solidFill>
                  <a:srgbClr val="000000"/>
                </a:solidFill>
              </a:endParaRPr>
            </a:p>
          </p:txBody>
        </p:sp>
      </p:grpSp>
      <p:sp>
        <p:nvSpPr>
          <p:cNvPr id="66581" name="Rectangle 27"/>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6266" name="Object 26"/>
              <p:cNvSpPr txBox="1"/>
              <p:nvPr/>
            </p:nvSpPr>
            <p:spPr bwMode="auto">
              <a:xfrm>
                <a:off x="2927351" y="4724400"/>
                <a:ext cx="322263" cy="463550"/>
              </a:xfrm>
              <a:prstGeom prst="rect">
                <a:avLst/>
              </a:prstGeom>
              <a:noFill/>
              <a:ln>
                <a:noFill/>
              </a:ln>
            </p:spPr>
            <p:txBody>
              <a:bodyPr>
                <a:normAutofit fontScale="77500" lnSpcReduction="200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𝑟</m:t>
                          </m:r>
                        </m:sub>
                      </m:sSub>
                    </m:oMath>
                  </m:oMathPara>
                </a14:m>
                <a:endParaRPr kumimoji="1" lang="zh-CN" altLang="en-US" sz="2400">
                  <a:solidFill>
                    <a:srgbClr val="000000"/>
                  </a:solidFill>
                  <a:latin typeface="Tahoma" panose="020B0604030504040204" pitchFamily="34" charset="0"/>
                </a:endParaRPr>
              </a:p>
            </p:txBody>
          </p:sp>
        </mc:Choice>
        <mc:Fallback>
          <p:sp>
            <p:nvSpPr>
              <p:cNvPr id="10506266" name="Object 26"/>
              <p:cNvSpPr txBox="1">
                <a:spLocks noRot="1" noChangeAspect="1" noMove="1" noResize="1" noEditPoints="1" noAdjustHandles="1" noChangeArrowheads="1" noChangeShapeType="1" noTextEdit="1"/>
              </p:cNvSpPr>
              <p:nvPr/>
            </p:nvSpPr>
            <p:spPr bwMode="auto">
              <a:xfrm>
                <a:off x="2927351" y="4724400"/>
                <a:ext cx="322263" cy="463550"/>
              </a:xfrm>
              <a:prstGeom prst="rect">
                <a:avLst/>
              </a:prstGeom>
              <a:blipFill>
                <a:blip r:embed="rId2"/>
                <a:stretch>
                  <a:fillRect r="-13208"/>
                </a:stretch>
              </a:blipFill>
              <a:ln>
                <a:noFill/>
              </a:ln>
            </p:spPr>
            <p:txBody>
              <a:bodyPr/>
              <a:lstStyle/>
              <a:p>
                <a:r>
                  <a:rPr lang="zh-CN" altLang="en-US">
                    <a:noFill/>
                  </a:rPr>
                  <a:t> </a:t>
                </a:r>
              </a:p>
            </p:txBody>
          </p:sp>
        </mc:Fallback>
      </mc:AlternateContent>
      <p:sp>
        <p:nvSpPr>
          <p:cNvPr id="66583" name="Rectangle 29"/>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6268" name="Object 28"/>
              <p:cNvSpPr txBox="1"/>
              <p:nvPr/>
            </p:nvSpPr>
            <p:spPr bwMode="auto">
              <a:xfrm>
                <a:off x="5087938" y="4797425"/>
                <a:ext cx="622300" cy="46355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𝑟</m:t>
                          </m:r>
                        </m:sub>
                      </m:sSub>
                      <m:r>
                        <a:rPr kumimoji="1" lang="zh-CN" altLang="en-US" sz="2400" i="1">
                          <a:solidFill>
                            <a:srgbClr val="000000"/>
                          </a:solidFill>
                          <a:latin typeface="Cambria Math" panose="02040503050406030204" pitchFamily="18" charset="0"/>
                        </a:rPr>
                        <m:t>}</m:t>
                      </m:r>
                    </m:oMath>
                  </m:oMathPara>
                </a14:m>
                <a:endParaRPr kumimoji="1" lang="zh-CN" altLang="en-US" sz="2400">
                  <a:solidFill>
                    <a:srgbClr val="000000"/>
                  </a:solidFill>
                  <a:latin typeface="Tahoma" panose="020B0604030504040204" pitchFamily="34" charset="0"/>
                </a:endParaRPr>
              </a:p>
            </p:txBody>
          </p:sp>
        </mc:Choice>
        <mc:Fallback>
          <p:sp>
            <p:nvSpPr>
              <p:cNvPr id="10506268" name="Object 28"/>
              <p:cNvSpPr txBox="1">
                <a:spLocks noRot="1" noChangeAspect="1" noMove="1" noResize="1" noEditPoints="1" noAdjustHandles="1" noChangeArrowheads="1" noChangeShapeType="1" noTextEdit="1"/>
              </p:cNvSpPr>
              <p:nvPr/>
            </p:nvSpPr>
            <p:spPr bwMode="auto">
              <a:xfrm>
                <a:off x="5087938" y="4797425"/>
                <a:ext cx="622300" cy="463550"/>
              </a:xfrm>
              <a:prstGeom prst="rect">
                <a:avLst/>
              </a:prstGeom>
              <a:blipFill>
                <a:blip r:embed="rId3"/>
                <a:stretch>
                  <a:fillRect l="-6863" r="-17647" b="-10526"/>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886826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06242">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0506242">
                                            <p:txEl>
                                              <p:pRg st="3" end="3"/>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1050626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5062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28425D51-69FC-42BE-A6CC-CF833B85AD0B}"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67587"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D1135503-32B1-4190-A3A5-F8FF2D8395F7}" type="slidenum">
              <a:rPr kumimoji="0" lang="en-US" altLang="zh-CN" sz="1400">
                <a:solidFill>
                  <a:srgbClr val="000000"/>
                </a:solidFill>
                <a:ea typeface="宋体" panose="02010600030101010101" pitchFamily="2" charset="-122"/>
              </a:rPr>
              <a:pPr fontAlgn="base">
                <a:spcBef>
                  <a:spcPct val="0"/>
                </a:spcBef>
                <a:spcAft>
                  <a:spcPct val="0"/>
                </a:spcAft>
              </a:pPr>
              <a:t>69</a:t>
            </a:fld>
            <a:endParaRPr kumimoji="0" lang="en-US" altLang="zh-CN" sz="1400">
              <a:solidFill>
                <a:srgbClr val="000000"/>
              </a:solidFill>
              <a:ea typeface="宋体" panose="02010600030101010101" pitchFamily="2" charset="-122"/>
            </a:endParaRPr>
          </a:p>
        </p:txBody>
      </p:sp>
      <p:sp>
        <p:nvSpPr>
          <p:cNvPr id="10505218" name="Rectangle 2"/>
          <p:cNvSpPr>
            <a:spLocks noGrp="1" noChangeArrowheads="1"/>
          </p:cNvSpPr>
          <p:nvPr>
            <p:ph type="body" idx="1"/>
          </p:nvPr>
        </p:nvSpPr>
        <p:spPr>
          <a:xfrm>
            <a:off x="1792289" y="1501776"/>
            <a:ext cx="8421687" cy="4670425"/>
          </a:xfrm>
        </p:spPr>
        <p:txBody>
          <a:bodyPr/>
          <a:lstStyle/>
          <a:p>
            <a:pPr marL="571500" indent="-571500" algn="just" eaLnBrk="1" hangingPunct="1">
              <a:lnSpc>
                <a:spcPct val="90000"/>
              </a:lnSpc>
              <a:buSzTx/>
              <a:buFont typeface="Wingdings" panose="05000000000000000000" pitchFamily="2" charset="2"/>
              <a:buChar char="§"/>
            </a:pPr>
            <a:endParaRPr lang="en-US" altLang="zh-CN"/>
          </a:p>
          <a:p>
            <a:pPr marL="571500" indent="-571500" algn="just" eaLnBrk="1" hangingPunct="1">
              <a:lnSpc>
                <a:spcPct val="90000"/>
              </a:lnSpc>
              <a:buSzTx/>
              <a:buFont typeface="Wingdings" panose="05000000000000000000" pitchFamily="2" charset="2"/>
              <a:buChar char="§"/>
            </a:pPr>
            <a:endParaRPr lang="en-US" altLang="zh-CN"/>
          </a:p>
          <a:p>
            <a:pPr marL="571500" indent="-571500" algn="just" eaLnBrk="1" hangingPunct="1">
              <a:lnSpc>
                <a:spcPct val="90000"/>
              </a:lnSpc>
              <a:buSzTx/>
              <a:buFont typeface="Wingdings" panose="05000000000000000000" pitchFamily="2" charset="2"/>
              <a:buChar char="§"/>
            </a:pPr>
            <a:endParaRPr lang="en-US" altLang="zh-CN"/>
          </a:p>
          <a:p>
            <a:pPr marL="571500" indent="-571500" algn="just" eaLnBrk="1" hangingPunct="1">
              <a:lnSpc>
                <a:spcPct val="90000"/>
              </a:lnSpc>
              <a:buSzTx/>
              <a:buFont typeface="Wingdings" panose="05000000000000000000" pitchFamily="2" charset="2"/>
              <a:buChar char="§"/>
            </a:pPr>
            <a:endParaRPr lang="en-US" altLang="zh-CN"/>
          </a:p>
          <a:p>
            <a:pPr marL="571500" indent="-571500" algn="just" eaLnBrk="1" hangingPunct="1">
              <a:lnSpc>
                <a:spcPct val="90000"/>
              </a:lnSpc>
              <a:buSzTx/>
              <a:buFont typeface="Wingdings" panose="05000000000000000000" pitchFamily="2" charset="2"/>
              <a:buChar char="§"/>
            </a:pPr>
            <a:endParaRPr lang="en-US" altLang="zh-CN"/>
          </a:p>
          <a:p>
            <a:pPr marL="571500" indent="-571500" algn="just" eaLnBrk="1" hangingPunct="1">
              <a:lnSpc>
                <a:spcPct val="90000"/>
              </a:lnSpc>
              <a:buSzTx/>
              <a:buFont typeface="Wingdings" panose="05000000000000000000" pitchFamily="2" charset="2"/>
              <a:buChar char="§"/>
            </a:pPr>
            <a:endParaRPr lang="en-US" altLang="zh-CN"/>
          </a:p>
          <a:p>
            <a:pPr marL="571500" indent="-571500" algn="just" eaLnBrk="1" hangingPunct="1">
              <a:lnSpc>
                <a:spcPct val="90000"/>
              </a:lnSpc>
              <a:buSzTx/>
              <a:buFont typeface="Wingdings" panose="05000000000000000000" pitchFamily="2" charset="2"/>
              <a:buChar char="§"/>
            </a:pPr>
            <a:endParaRPr lang="en-US" altLang="zh-CN"/>
          </a:p>
          <a:p>
            <a:pPr marL="571500" indent="-571500" algn="just" eaLnBrk="1" hangingPunct="1">
              <a:lnSpc>
                <a:spcPct val="90000"/>
              </a:lnSpc>
              <a:buSzTx/>
              <a:buFont typeface="Wingdings" panose="05000000000000000000" pitchFamily="2" charset="2"/>
              <a:buChar char="§"/>
            </a:pPr>
            <a:endParaRPr lang="en-US" altLang="zh-CN" sz="1200"/>
          </a:p>
          <a:p>
            <a:pPr marL="571500" indent="-571500" algn="just" eaLnBrk="1" hangingPunct="1">
              <a:lnSpc>
                <a:spcPct val="90000"/>
              </a:lnSpc>
              <a:buSzTx/>
              <a:buFont typeface="Wingdings" panose="05000000000000000000" pitchFamily="2" charset="2"/>
              <a:buChar char="§"/>
            </a:pPr>
            <a:endParaRPr lang="en-US" altLang="zh-CN"/>
          </a:p>
          <a:p>
            <a:pPr marL="571500" indent="-571500" algn="just" eaLnBrk="1" hangingPunct="1">
              <a:lnSpc>
                <a:spcPct val="90000"/>
              </a:lnSpc>
              <a:buSzTx/>
              <a:buFont typeface="Wingdings" panose="05000000000000000000" pitchFamily="2" charset="2"/>
              <a:buChar char="§"/>
            </a:pPr>
            <a:r>
              <a:rPr lang="zh-CN" altLang="en-US"/>
              <a:t>所求方案数为</a:t>
            </a:r>
          </a:p>
        </p:txBody>
      </p:sp>
      <p:sp>
        <p:nvSpPr>
          <p:cNvPr id="67589"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67590"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591"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592"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593"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594"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595"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596"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597"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598"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599"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600"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601"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602"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603"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604"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7605" name="Rectangle 20"/>
          <p:cNvSpPr>
            <a:spLocks noChangeArrowheads="1"/>
          </p:cNvSpPr>
          <p:nvPr/>
        </p:nvSpPr>
        <p:spPr bwMode="auto">
          <a:xfrm>
            <a:off x="1524001" y="245521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5235" name="Object 19"/>
              <p:cNvSpPr txBox="1"/>
              <p:nvPr/>
            </p:nvSpPr>
            <p:spPr bwMode="auto">
              <a:xfrm>
                <a:off x="6096000" y="2852739"/>
                <a:ext cx="4572000" cy="949325"/>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8</m:t>
                          </m:r>
                        </m:den>
                      </m:f>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𝑥</m:t>
                          </m:r>
                        </m:sup>
                      </m:sSup>
                    </m:oMath>
                  </m:oMathPara>
                </a14:m>
                <a:endParaRPr kumimoji="1" lang="zh-CN" altLang="en-US" sz="2400">
                  <a:solidFill>
                    <a:srgbClr val="000000"/>
                  </a:solidFill>
                  <a:latin typeface="Tahoma" panose="020B0604030504040204" pitchFamily="34" charset="0"/>
                </a:endParaRPr>
              </a:p>
            </p:txBody>
          </p:sp>
        </mc:Choice>
        <mc:Fallback>
          <p:sp>
            <p:nvSpPr>
              <p:cNvPr id="10505235" name="Object 19"/>
              <p:cNvSpPr txBox="1">
                <a:spLocks noRot="1" noChangeAspect="1" noMove="1" noResize="1" noEditPoints="1" noAdjustHandles="1" noChangeArrowheads="1" noChangeShapeType="1" noTextEdit="1"/>
              </p:cNvSpPr>
              <p:nvPr/>
            </p:nvSpPr>
            <p:spPr bwMode="auto">
              <a:xfrm>
                <a:off x="6096000" y="2852739"/>
                <a:ext cx="4572000" cy="949325"/>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607" name="Object 21"/>
              <p:cNvSpPr txBox="1"/>
              <p:nvPr/>
            </p:nvSpPr>
            <p:spPr bwMode="auto">
              <a:xfrm>
                <a:off x="1847851" y="1341439"/>
                <a:ext cx="8532813" cy="1258887"/>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p>
                        <m:sSupPr>
                          <m:ctrlPr>
                            <a:rPr kumimoji="1" lang="zh-CN" altLang="en-US" sz="2400" i="1">
                              <a:solidFill>
                                <a:srgbClr val="000000"/>
                              </a:solidFill>
                              <a:latin typeface="Cambria Math" panose="02040503050406030204" pitchFamily="18" charset="0"/>
                            </a:rPr>
                          </m:ctrlPr>
                        </m:sSupPr>
                        <m:e>
                          <m:d>
                            <m:dPr>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1+</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num>
                                <m:den>
                                  <m:r>
                                    <a:rPr kumimoji="1" lang="zh-CN" altLang="en-US" sz="2400" i="1">
                                      <a:solidFill>
                                        <a:srgbClr val="000000"/>
                                      </a:solidFill>
                                      <a:latin typeface="Cambria Math" panose="02040503050406030204" pitchFamily="18" charset="0"/>
                                    </a:rPr>
                                    <m:t>2!</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num>
                                <m:den>
                                  <m:r>
                                    <a:rPr kumimoji="1" lang="zh-CN" altLang="en-US" sz="2400" i="1">
                                      <a:solidFill>
                                        <a:srgbClr val="000000"/>
                                      </a:solidFill>
                                      <a:latin typeface="Cambria Math" panose="02040503050406030204" pitchFamily="18" charset="0"/>
                                    </a:rPr>
                                    <m:t>4!</m:t>
                                  </m:r>
                                </m:den>
                              </m:f>
                              <m:r>
                                <a:rPr kumimoji="1" lang="zh-CN" altLang="en-US" sz="2400" i="1">
                                  <a:solidFill>
                                    <a:srgbClr val="000000"/>
                                  </a:solidFill>
                                  <a:latin typeface="Cambria Math" panose="02040503050406030204" pitchFamily="18" charset="0"/>
                                </a:rPr>
                                <m:t>+⋯</m:t>
                              </m:r>
                            </m:e>
                          </m:d>
                        </m:e>
                        <m:sup>
                          <m:r>
                            <a:rPr kumimoji="1" lang="zh-CN" altLang="en-US" sz="2400" i="1">
                              <a:solidFill>
                                <a:srgbClr val="000000"/>
                              </a:solidFill>
                              <a:latin typeface="Cambria Math" panose="02040503050406030204" pitchFamily="18" charset="0"/>
                            </a:rPr>
                            <m:t>2</m:t>
                          </m:r>
                        </m:sup>
                      </m:sSup>
                      <m:d>
                        <m:dPr>
                          <m:ctrlPr>
                            <a:rPr kumimoji="1" lang="zh-CN" altLang="en-US" sz="2400" i="1">
                              <a:solidFill>
                                <a:srgbClr val="000000"/>
                              </a:solidFill>
                              <a:latin typeface="Cambria Math" panose="02040503050406030204" pitchFamily="18" charset="0"/>
                            </a:rPr>
                          </m:ctrlPr>
                        </m:dPr>
                        <m:e>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𝑥</m:t>
                              </m:r>
                            </m:num>
                            <m:den>
                              <m:r>
                                <a:rPr kumimoji="1" lang="zh-CN" altLang="en-US" sz="2400" i="1">
                                  <a:solidFill>
                                    <a:srgbClr val="000000"/>
                                  </a:solidFill>
                                  <a:latin typeface="Cambria Math" panose="02040503050406030204" pitchFamily="18" charset="0"/>
                                </a:rPr>
                                <m:t>1!</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num>
                            <m:den>
                              <m:r>
                                <a:rPr kumimoji="1" lang="zh-CN" altLang="en-US" sz="2400" i="1">
                                  <a:solidFill>
                                    <a:srgbClr val="000000"/>
                                  </a:solidFill>
                                  <a:latin typeface="Cambria Math" panose="02040503050406030204" pitchFamily="18" charset="0"/>
                                </a:rPr>
                                <m:t>3!</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5</m:t>
                                  </m:r>
                                </m:sup>
                              </m:sSup>
                            </m:num>
                            <m:den>
                              <m:r>
                                <a:rPr kumimoji="1" lang="zh-CN" altLang="en-US" sz="2400" i="1">
                                  <a:solidFill>
                                    <a:srgbClr val="000000"/>
                                  </a:solidFill>
                                  <a:latin typeface="Cambria Math" panose="02040503050406030204" pitchFamily="18" charset="0"/>
                                </a:rPr>
                                <m:t>5!</m:t>
                              </m:r>
                            </m:den>
                          </m:f>
                          <m:r>
                            <a:rPr kumimoji="1" lang="zh-CN" altLang="en-US" sz="2400" i="1">
                              <a:solidFill>
                                <a:srgbClr val="000000"/>
                              </a:solidFill>
                              <a:latin typeface="Cambria Math" panose="02040503050406030204" pitchFamily="18" charset="0"/>
                            </a:rPr>
                            <m:t>+⋯</m:t>
                          </m:r>
                        </m:e>
                      </m:d>
                      <m:d>
                        <m:dPr>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1+</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𝑥</m:t>
                              </m:r>
                            </m:num>
                            <m:den>
                              <m:r>
                                <a:rPr kumimoji="1" lang="zh-CN" altLang="en-US" sz="2400" i="1">
                                  <a:solidFill>
                                    <a:srgbClr val="000000"/>
                                  </a:solidFill>
                                  <a:latin typeface="Cambria Math" panose="02040503050406030204" pitchFamily="18" charset="0"/>
                                </a:rPr>
                                <m:t>1!</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num>
                            <m:den>
                              <m:r>
                                <a:rPr kumimoji="1" lang="zh-CN" altLang="en-US" sz="2400" i="1">
                                  <a:solidFill>
                                    <a:srgbClr val="000000"/>
                                  </a:solidFill>
                                  <a:latin typeface="Cambria Math" panose="02040503050406030204" pitchFamily="18" charset="0"/>
                                </a:rPr>
                                <m:t>2!</m:t>
                              </m:r>
                            </m:den>
                          </m:f>
                          <m:r>
                            <a:rPr kumimoji="1" lang="zh-CN" altLang="en-US" sz="2400" i="1">
                              <a:solidFill>
                                <a:srgbClr val="000000"/>
                              </a:solidFill>
                              <a:latin typeface="Cambria Math" panose="02040503050406030204" pitchFamily="18" charset="0"/>
                            </a:rPr>
                            <m:t>+⋯</m:t>
                          </m:r>
                        </m:e>
                      </m:d>
                    </m:oMath>
                  </m:oMathPara>
                </a14:m>
                <a:endParaRPr kumimoji="1" lang="zh-CN" altLang="en-US" sz="2400">
                  <a:solidFill>
                    <a:srgbClr val="000000"/>
                  </a:solidFill>
                  <a:latin typeface="Tahoma" panose="020B0604030504040204" pitchFamily="34" charset="0"/>
                </a:endParaRPr>
              </a:p>
            </p:txBody>
          </p:sp>
        </mc:Choice>
        <mc:Fallback>
          <p:sp>
            <p:nvSpPr>
              <p:cNvPr id="67607" name="Object 21"/>
              <p:cNvSpPr txBox="1">
                <a:spLocks noRot="1" noChangeAspect="1" noMove="1" noResize="1" noEditPoints="1" noAdjustHandles="1" noChangeArrowheads="1" noChangeShapeType="1" noTextEdit="1"/>
              </p:cNvSpPr>
              <p:nvPr/>
            </p:nvSpPr>
            <p:spPr bwMode="auto">
              <a:xfrm>
                <a:off x="1847851" y="1341439"/>
                <a:ext cx="8532813" cy="1258887"/>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505238" name="Object 22"/>
              <p:cNvSpPr txBox="1"/>
              <p:nvPr/>
            </p:nvSpPr>
            <p:spPr bwMode="auto">
              <a:xfrm>
                <a:off x="5519739" y="4076700"/>
                <a:ext cx="4105275" cy="990600"/>
              </a:xfrm>
              <a:prstGeom prst="rect">
                <a:avLst/>
              </a:prstGeom>
              <a:noFill/>
              <a:ln>
                <a:noFill/>
              </a:ln>
            </p:spPr>
            <p:txBody>
              <a:bodyPr>
                <a:normAutofit fontScale="85000" lnSpcReduction="100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a:solidFill>
                                <a:srgbClr val="000000"/>
                              </a:solidFill>
                              <a:latin typeface="Cambria Math" panose="02040503050406030204" pitchFamily="18" charset="0"/>
                            </a:rPr>
                            <m:t>1</m:t>
                          </m:r>
                        </m:num>
                        <m:den>
                          <m:r>
                            <a:rPr kumimoji="1" lang="zh-CN" altLang="en-US" sz="2400">
                              <a:solidFill>
                                <a:srgbClr val="000000"/>
                              </a:solidFill>
                              <a:latin typeface="Cambria Math" panose="02040503050406030204" pitchFamily="18" charset="0"/>
                            </a:rPr>
                            <m:t>8</m:t>
                          </m:r>
                        </m:den>
                      </m:f>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=1</m:t>
                          </m:r>
                        </m:sub>
                        <m:sup>
                          <m:r>
                            <a:rPr kumimoji="1" lang="zh-CN" altLang="en-US" sz="2400" i="1">
                              <a:solidFill>
                                <a:srgbClr val="000000"/>
                              </a:solidFill>
                              <a:latin typeface="Cambria Math" panose="02040503050406030204" pitchFamily="18" charset="0"/>
                            </a:rPr>
                            <m:t>∞</m:t>
                          </m:r>
                        </m:sup>
                        <m:e>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4</m:t>
                              </m:r>
                            </m:e>
                            <m:sup>
                              <m:r>
                                <a:rPr kumimoji="1" lang="zh-CN" altLang="en-US" sz="2400" i="1">
                                  <a:solidFill>
                                    <a:srgbClr val="000000"/>
                                  </a:solidFill>
                                  <a:latin typeface="Cambria Math" panose="02040503050406030204" pitchFamily="18" charset="0"/>
                                </a:rPr>
                                <m:t>𝑟</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2</m:t>
                              </m:r>
                            </m:e>
                            <m:sup>
                              <m:r>
                                <a:rPr kumimoji="1" lang="zh-CN" altLang="en-US" sz="2400" i="1">
                                  <a:solidFill>
                                    <a:srgbClr val="000000"/>
                                  </a:solidFill>
                                  <a:latin typeface="Cambria Math" panose="02040503050406030204" pitchFamily="18" charset="0"/>
                                </a:rPr>
                                <m:t>𝑟</m:t>
                              </m:r>
                            </m:sup>
                          </m:sSup>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𝑟</m:t>
                              </m:r>
                            </m:sup>
                          </m:sSup>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𝑟</m:t>
                                  </m:r>
                                </m:sup>
                              </m:sSup>
                            </m:num>
                            <m:den>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m:t>
                              </m:r>
                            </m:den>
                          </m:f>
                        </m:e>
                      </m:nary>
                      <m:r>
                        <m:rPr>
                          <m:nor/>
                        </m:rPr>
                        <a:rPr kumimoji="1" lang="zh-CN" altLang="en-US" sz="2400">
                          <a:solidFill>
                            <a:srgbClr val="000000"/>
                          </a:solidFill>
                          <a:latin typeface="Cambria Math" panose="02040503050406030204" pitchFamily="18" charset="0"/>
                        </a:rPr>
                        <m:t>   </m:t>
                      </m:r>
                    </m:oMath>
                  </m:oMathPara>
                </a14:m>
                <a:endParaRPr kumimoji="1" lang="zh-CN" altLang="en-US" sz="2400">
                  <a:solidFill>
                    <a:srgbClr val="000000"/>
                  </a:solidFill>
                  <a:latin typeface="Tahoma" panose="020B0604030504040204" pitchFamily="34" charset="0"/>
                </a:endParaRPr>
              </a:p>
            </p:txBody>
          </p:sp>
        </mc:Choice>
        <mc:Fallback>
          <p:sp>
            <p:nvSpPr>
              <p:cNvPr id="10505238" name="Object 22"/>
              <p:cNvSpPr txBox="1">
                <a:spLocks noRot="1" noChangeAspect="1" noMove="1" noResize="1" noEditPoints="1" noAdjustHandles="1" noChangeArrowheads="1" noChangeShapeType="1" noTextEdit="1"/>
              </p:cNvSpPr>
              <p:nvPr/>
            </p:nvSpPr>
            <p:spPr bwMode="auto">
              <a:xfrm>
                <a:off x="5519739" y="4076700"/>
                <a:ext cx="4105275" cy="990600"/>
              </a:xfrm>
              <a:prstGeom prst="rect">
                <a:avLst/>
              </a:prstGeom>
              <a:blipFill>
                <a:blip r:embed="rId4"/>
                <a:stretch>
                  <a:fillRect/>
                </a:stretch>
              </a:blipFill>
              <a:ln>
                <a:noFill/>
              </a:ln>
            </p:spPr>
            <p:txBody>
              <a:bodyPr/>
              <a:lstStyle/>
              <a:p>
                <a:r>
                  <a:rPr lang="zh-CN" altLang="en-US">
                    <a:noFill/>
                  </a:rPr>
                  <a:t> </a:t>
                </a:r>
              </a:p>
            </p:txBody>
          </p:sp>
        </mc:Fallback>
      </mc:AlternateContent>
      <p:sp>
        <p:nvSpPr>
          <p:cNvPr id="67609" name="Rectangle 24"/>
          <p:cNvSpPr>
            <a:spLocks noChangeArrowheads="1"/>
          </p:cNvSpPr>
          <p:nvPr/>
        </p:nvSpPr>
        <p:spPr bwMode="auto">
          <a:xfrm>
            <a:off x="1524001" y="307910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5243" name="Object 27"/>
              <p:cNvSpPr txBox="1"/>
              <p:nvPr/>
            </p:nvSpPr>
            <p:spPr bwMode="auto">
              <a:xfrm>
                <a:off x="1703388" y="2636839"/>
                <a:ext cx="4392612" cy="132397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d>
                            <m:dPr>
                              <m:ctrlPr>
                                <a:rPr kumimoji="1" lang="zh-CN" altLang="en-US" sz="2400" i="1">
                                  <a:solidFill>
                                    <a:srgbClr val="000000"/>
                                  </a:solidFill>
                                  <a:latin typeface="Cambria Math" panose="02040503050406030204" pitchFamily="18" charset="0"/>
                                </a:rPr>
                              </m:ctrlPr>
                            </m:dPr>
                            <m:e>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sup>
                                  </m:sSup>
                                </m:num>
                                <m:den>
                                  <m:r>
                                    <a:rPr kumimoji="1" lang="zh-CN" altLang="en-US" sz="2400" i="1">
                                      <a:solidFill>
                                        <a:srgbClr val="000000"/>
                                      </a:solidFill>
                                      <a:latin typeface="Cambria Math" panose="02040503050406030204" pitchFamily="18" charset="0"/>
                                    </a:rPr>
                                    <m:t>2</m:t>
                                  </m:r>
                                </m:den>
                              </m:f>
                            </m:e>
                          </m:d>
                        </m:e>
                        <m:sup>
                          <m:r>
                            <a:rPr kumimoji="1" lang="zh-CN" altLang="en-US" sz="2400" i="1">
                              <a:solidFill>
                                <a:srgbClr val="000000"/>
                              </a:solidFill>
                              <a:latin typeface="Cambria Math" panose="02040503050406030204" pitchFamily="18" charset="0"/>
                            </a:rPr>
                            <m:t>2</m:t>
                          </m:r>
                        </m:sup>
                      </m:sSup>
                      <m:d>
                        <m:dPr>
                          <m:ctrlPr>
                            <a:rPr kumimoji="1" lang="zh-CN" altLang="en-US" sz="2400" i="1">
                              <a:solidFill>
                                <a:srgbClr val="000000"/>
                              </a:solidFill>
                              <a:latin typeface="Cambria Math" panose="02040503050406030204" pitchFamily="18" charset="0"/>
                            </a:rPr>
                          </m:ctrlPr>
                        </m:dPr>
                        <m:e>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sup>
                              </m:sSup>
                            </m:num>
                            <m:den>
                              <m:r>
                                <a:rPr kumimoji="1" lang="zh-CN" altLang="en-US" sz="2400" i="1">
                                  <a:solidFill>
                                    <a:srgbClr val="000000"/>
                                  </a:solidFill>
                                  <a:latin typeface="Cambria Math" panose="02040503050406030204" pitchFamily="18" charset="0"/>
                                </a:rPr>
                                <m:t>2</m:t>
                              </m:r>
                            </m:den>
                          </m:f>
                        </m:e>
                      </m:d>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𝑥</m:t>
                          </m:r>
                        </m:sup>
                      </m:sSup>
                    </m:oMath>
                  </m:oMathPara>
                </a14:m>
                <a:endParaRPr kumimoji="1" lang="zh-CN" altLang="en-US" sz="2400">
                  <a:solidFill>
                    <a:srgbClr val="000000"/>
                  </a:solidFill>
                  <a:latin typeface="Tahoma" panose="020B0604030504040204" pitchFamily="34" charset="0"/>
                </a:endParaRPr>
              </a:p>
            </p:txBody>
          </p:sp>
        </mc:Choice>
        <mc:Fallback>
          <p:sp>
            <p:nvSpPr>
              <p:cNvPr id="10505243" name="Object 27"/>
              <p:cNvSpPr txBox="1">
                <a:spLocks noRot="1" noChangeAspect="1" noMove="1" noResize="1" noEditPoints="1" noAdjustHandles="1" noChangeArrowheads="1" noChangeShapeType="1" noTextEdit="1"/>
              </p:cNvSpPr>
              <p:nvPr/>
            </p:nvSpPr>
            <p:spPr bwMode="auto">
              <a:xfrm>
                <a:off x="1703388" y="2636839"/>
                <a:ext cx="4392612" cy="1323975"/>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505246" name="Object 30"/>
              <p:cNvSpPr txBox="1"/>
              <p:nvPr/>
            </p:nvSpPr>
            <p:spPr bwMode="auto">
              <a:xfrm>
                <a:off x="1774826" y="4076700"/>
                <a:ext cx="3673475" cy="97155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a:solidFill>
                                <a:srgbClr val="000000"/>
                              </a:solidFill>
                              <a:latin typeface="Cambria Math" panose="02040503050406030204" pitchFamily="18" charset="0"/>
                            </a:rPr>
                            <m:t>1</m:t>
                          </m:r>
                        </m:num>
                        <m:den>
                          <m:r>
                            <a:rPr kumimoji="1" lang="zh-CN" altLang="en-US" sz="2400">
                              <a:solidFill>
                                <a:srgbClr val="000000"/>
                              </a:solidFill>
                              <a:latin typeface="Cambria Math" panose="02040503050406030204" pitchFamily="18" charset="0"/>
                            </a:rPr>
                            <m:t>8</m:t>
                          </m:r>
                        </m:den>
                      </m:f>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4</m:t>
                          </m:r>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−2</m:t>
                          </m:r>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m:t>
                      </m:r>
                      <m:r>
                        <a:rPr kumimoji="1" lang="zh-CN" altLang="en-US" sz="2400">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m:t>
                      </m:r>
                    </m:oMath>
                  </m:oMathPara>
                </a14:m>
                <a:endParaRPr kumimoji="1" lang="zh-CN" altLang="en-US" sz="2400">
                  <a:solidFill>
                    <a:srgbClr val="000000"/>
                  </a:solidFill>
                  <a:latin typeface="Tahoma" panose="020B0604030504040204" pitchFamily="34" charset="0"/>
                </a:endParaRPr>
              </a:p>
            </p:txBody>
          </p:sp>
        </mc:Choice>
        <mc:Fallback>
          <p:sp>
            <p:nvSpPr>
              <p:cNvPr id="10505246" name="Object 30"/>
              <p:cNvSpPr txBox="1">
                <a:spLocks noRot="1" noChangeAspect="1" noMove="1" noResize="1" noEditPoints="1" noAdjustHandles="1" noChangeArrowheads="1" noChangeShapeType="1" noTextEdit="1"/>
              </p:cNvSpPr>
              <p:nvPr/>
            </p:nvSpPr>
            <p:spPr bwMode="auto">
              <a:xfrm>
                <a:off x="1774826" y="4076700"/>
                <a:ext cx="3673475" cy="971550"/>
              </a:xfrm>
              <a:prstGeom prst="rect">
                <a:avLst/>
              </a:prstGeom>
              <a:blipFill>
                <a:blip r:embed="rId6"/>
                <a:stretch>
                  <a:fillRect/>
                </a:stretch>
              </a:blipFill>
              <a:ln>
                <a:noFill/>
              </a:ln>
            </p:spPr>
            <p:txBody>
              <a:bodyPr/>
              <a:lstStyle/>
              <a:p>
                <a:r>
                  <a:rPr lang="zh-CN" altLang="en-US">
                    <a:noFill/>
                  </a:rPr>
                  <a:t> </a:t>
                </a:r>
              </a:p>
            </p:txBody>
          </p:sp>
        </mc:Fallback>
      </mc:AlternateContent>
      <p:sp>
        <p:nvSpPr>
          <p:cNvPr id="67612" name="Rectangle 32"/>
          <p:cNvSpPr>
            <a:spLocks noChangeArrowheads="1"/>
          </p:cNvSpPr>
          <p:nvPr/>
        </p:nvSpPr>
        <p:spPr bwMode="auto">
          <a:xfrm>
            <a:off x="1524001" y="300290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5247" name="Object 31"/>
              <p:cNvSpPr txBox="1"/>
              <p:nvPr/>
            </p:nvSpPr>
            <p:spPr bwMode="auto">
              <a:xfrm>
                <a:off x="4727576" y="5229225"/>
                <a:ext cx="4391025" cy="93345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7</m:t>
                          </m:r>
                        </m:sub>
                      </m:sSub>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1</m:t>
                          </m:r>
                        </m:num>
                        <m:den>
                          <m:r>
                            <a:rPr kumimoji="1" lang="zh-CN" altLang="en-US" sz="2400" i="1">
                              <a:solidFill>
                                <a:srgbClr val="000000"/>
                              </a:solidFill>
                              <a:latin typeface="Cambria Math" panose="02040503050406030204" pitchFamily="18" charset="0"/>
                            </a:rPr>
                            <m:t>8</m:t>
                          </m:r>
                        </m:den>
                      </m:f>
                      <m:d>
                        <m:dPr>
                          <m:begChr m:val="["/>
                          <m:endChr m:val="]"/>
                          <m:ctrlPr>
                            <a:rPr kumimoji="1" lang="zh-CN" altLang="en-US" sz="2400" i="1">
                              <a:solidFill>
                                <a:srgbClr val="000000"/>
                              </a:solidFill>
                              <a:latin typeface="Cambria Math" panose="02040503050406030204" pitchFamily="18" charset="0"/>
                            </a:rPr>
                          </m:ctrlPr>
                        </m:dPr>
                        <m:e>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4</m:t>
                              </m:r>
                            </m:e>
                            <m:sup>
                              <m:r>
                                <a:rPr kumimoji="1" lang="zh-CN" altLang="en-US" sz="2400" i="1">
                                  <a:solidFill>
                                    <a:srgbClr val="000000"/>
                                  </a:solidFill>
                                  <a:latin typeface="Cambria Math" panose="02040503050406030204" pitchFamily="18" charset="0"/>
                                </a:rPr>
                                <m:t>7</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2</m:t>
                              </m:r>
                            </m:e>
                            <m:sup>
                              <m:r>
                                <a:rPr kumimoji="1" lang="zh-CN" altLang="en-US" sz="2400" i="1">
                                  <a:solidFill>
                                    <a:srgbClr val="000000"/>
                                  </a:solidFill>
                                  <a:latin typeface="Cambria Math" panose="02040503050406030204" pitchFamily="18" charset="0"/>
                                </a:rPr>
                                <m:t>7</m:t>
                              </m:r>
                            </m:sup>
                          </m:sSup>
                          <m:r>
                            <a:rPr kumimoji="1" lang="zh-CN" altLang="en-US" sz="2400" i="1">
                              <a:solidFill>
                                <a:srgbClr val="000000"/>
                              </a:solidFill>
                              <a:latin typeface="Cambria Math" panose="02040503050406030204" pitchFamily="18" charset="0"/>
                            </a:rPr>
                            <m:t>−(−2</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7</m:t>
                              </m:r>
                            </m:sup>
                          </m:sSup>
                        </m:e>
                      </m:d>
                      <m:r>
                        <a:rPr kumimoji="1" lang="zh-CN" altLang="en-US" sz="2400" i="1">
                          <a:solidFill>
                            <a:srgbClr val="000000"/>
                          </a:solidFill>
                          <a:latin typeface="Cambria Math" panose="02040503050406030204" pitchFamily="18" charset="0"/>
                        </a:rPr>
                        <m:t>=2080</m:t>
                      </m:r>
                    </m:oMath>
                  </m:oMathPara>
                </a14:m>
                <a:endParaRPr kumimoji="1" lang="zh-CN" altLang="en-US" sz="2400">
                  <a:solidFill>
                    <a:srgbClr val="000000"/>
                  </a:solidFill>
                  <a:latin typeface="Tahoma" panose="020B0604030504040204" pitchFamily="34" charset="0"/>
                </a:endParaRPr>
              </a:p>
            </p:txBody>
          </p:sp>
        </mc:Choice>
        <mc:Fallback>
          <p:sp>
            <p:nvSpPr>
              <p:cNvPr id="10505247" name="Object 31"/>
              <p:cNvSpPr txBox="1">
                <a:spLocks noRot="1" noChangeAspect="1" noMove="1" noResize="1" noEditPoints="1" noAdjustHandles="1" noChangeArrowheads="1" noChangeShapeType="1" noTextEdit="1"/>
              </p:cNvSpPr>
              <p:nvPr/>
            </p:nvSpPr>
            <p:spPr bwMode="auto">
              <a:xfrm>
                <a:off x="4727576" y="5229225"/>
                <a:ext cx="4391025" cy="933450"/>
              </a:xfrm>
              <a:prstGeom prst="rect">
                <a:avLst/>
              </a:prstGeom>
              <a:blipFill>
                <a:blip r:embed="rId7"/>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933590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052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9F55C296-80C2-458D-B612-CD41879BD8DA}"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12291"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602FEB3E-8F6E-4275-B3C2-832079D68EC8}" type="slidenum">
              <a:rPr kumimoji="0" lang="en-US" altLang="zh-CN" sz="1400">
                <a:solidFill>
                  <a:srgbClr val="000000"/>
                </a:solidFill>
                <a:ea typeface="宋体" panose="02010600030101010101" pitchFamily="2" charset="-122"/>
              </a:rPr>
              <a:pPr fontAlgn="base">
                <a:spcBef>
                  <a:spcPct val="0"/>
                </a:spcBef>
                <a:spcAft>
                  <a:spcPct val="0"/>
                </a:spcAft>
              </a:pPr>
              <a:t>7</a:t>
            </a:fld>
            <a:endParaRPr kumimoji="0" lang="en-US" altLang="zh-CN" sz="1400">
              <a:solidFill>
                <a:srgbClr val="000000"/>
              </a:solidFill>
              <a:ea typeface="宋体" panose="02010600030101010101" pitchFamily="2" charset="-122"/>
            </a:endParaRPr>
          </a:p>
        </p:txBody>
      </p:sp>
      <mc:AlternateContent xmlns:mc="http://schemas.openxmlformats.org/markup-compatibility/2006">
        <mc:Choice xmlns:a14="http://schemas.microsoft.com/office/drawing/2010/main" Requires="a14">
          <p:sp>
            <p:nvSpPr>
              <p:cNvPr id="10443778" name="Rectangle 2"/>
              <p:cNvSpPr>
                <a:spLocks noGrp="1" noChangeArrowheads="1"/>
              </p:cNvSpPr>
              <p:nvPr>
                <p:ph type="body" idx="1"/>
              </p:nvPr>
            </p:nvSpPr>
            <p:spPr>
              <a:xfrm>
                <a:off x="1585084" y="1336674"/>
                <a:ext cx="8975413" cy="5368925"/>
              </a:xfrm>
            </p:spPr>
            <p:txBody>
              <a:bodyPr/>
              <a:lstStyle/>
              <a:p>
                <a:pPr marL="571500" indent="-571500" algn="just" eaLnBrk="1" hangingPunct="1">
                  <a:buSzTx/>
                  <a:buFont typeface="Wingdings" panose="05000000000000000000" pitchFamily="2" charset="2"/>
                  <a:buChar char="§"/>
                </a:pPr>
                <a:r>
                  <a:rPr lang="zh-CN" altLang="en-US" dirty="0"/>
                  <a:t>通常序列                     与某个问题序列           </a:t>
                </a:r>
              </a:p>
              <a:p>
                <a:pPr marL="571500" indent="-571500" algn="just" eaLnBrk="1" hangingPunct="1">
                  <a:buSzTx/>
                  <a:buNone/>
                </a:pPr>
                <a:r>
                  <a:rPr lang="zh-CN" altLang="en-US" dirty="0"/>
                  <a:t>     的计数问题相对应，若已知序列的母函数，则可确定该序列，从而可以解决相应的计数问题。</a:t>
                </a:r>
                <a:endParaRPr lang="zh-CN" altLang="en-US" dirty="0">
                  <a:latin typeface="黑体" panose="02010609060101010101" pitchFamily="49" charset="-122"/>
                </a:endParaRPr>
              </a:p>
              <a:p>
                <a:pPr marL="571500" indent="-571500" eaLnBrk="1" hangingPunct="1"/>
                <a:r>
                  <a:rPr lang="zh-CN" altLang="en-US" dirty="0"/>
                  <a:t>例</a:t>
                </a:r>
                <a:r>
                  <a:rPr lang="en-US" altLang="zh-CN" dirty="0">
                    <a:latin typeface="黑体" panose="02010609060101010101" pitchFamily="49" charset="-122"/>
                  </a:rPr>
                  <a:t>2.2 </a:t>
                </a:r>
                <a:r>
                  <a:rPr lang="zh-CN" altLang="en-US" dirty="0"/>
                  <a:t>有</a:t>
                </a:r>
                <a:r>
                  <a:rPr lang="zh-CN" altLang="en-US" dirty="0">
                    <a:solidFill>
                      <a:srgbClr val="FF0000"/>
                    </a:solidFill>
                  </a:rPr>
                  <a:t>红球</a:t>
                </a:r>
                <a:r>
                  <a:rPr lang="zh-CN" altLang="en-US" dirty="0"/>
                  <a:t>两只，</a:t>
                </a:r>
                <a:r>
                  <a:rPr lang="zh-CN" altLang="en-US" dirty="0">
                    <a:solidFill>
                      <a:srgbClr val="0070C0"/>
                    </a:solidFill>
                  </a:rPr>
                  <a:t>蓝</a:t>
                </a:r>
                <a:r>
                  <a:rPr lang="zh-CN" altLang="en-US" dirty="0"/>
                  <a:t>、</a:t>
                </a:r>
                <a:r>
                  <a:rPr lang="zh-CN" altLang="en-US" dirty="0">
                    <a:solidFill>
                      <a:srgbClr val="008000"/>
                    </a:solidFill>
                  </a:rPr>
                  <a:t>绿</a:t>
                </a:r>
                <a:r>
                  <a:rPr lang="zh-CN" altLang="en-US" dirty="0"/>
                  <a:t>球各一只，试求有多少种不同的组合方案？</a:t>
                </a:r>
                <a:endParaRPr lang="en-US" altLang="zh-CN" dirty="0"/>
              </a:p>
              <a:p>
                <a:pPr marL="0" indent="0" eaLnBrk="1" hangingPunct="1">
                  <a:buNone/>
                </a:pPr>
                <a:r>
                  <a:rPr lang="zh-CN" altLang="en-US" dirty="0"/>
                  <a:t>考虑：</a:t>
                </a:r>
                <a:r>
                  <a:rPr lang="en-US" altLang="zh-CN" dirty="0"/>
                  <a:t>x</a:t>
                </a:r>
                <a:r>
                  <a:rPr lang="zh-CN" altLang="en-US" dirty="0"/>
                  <a:t>的指数表示球的总数，</a:t>
                </a:r>
                <a:r>
                  <a:rPr lang="en-US" altLang="zh-CN" dirty="0" err="1"/>
                  <a:t>rbg</a:t>
                </a:r>
                <a:r>
                  <a:rPr lang="zh-CN" altLang="en-US" dirty="0"/>
                  <a:t>的指数表示取该颜色的球总数，项的系数表示对应选择方案的方案数目</a:t>
                </a:r>
              </a:p>
              <a:p>
                <a:pPr marL="571500" indent="-571500" eaLnBrk="1" hangingPunct="1">
                  <a:buNone/>
                </a:pPr>
                <a:r>
                  <a:rPr lang="zh-CN" altLang="en-US" dirty="0"/>
                  <a:t> 解 ：所求组合方案的母函数为</a:t>
                </a:r>
                <a:endParaRPr lang="en-US" altLang="zh-CN" dirty="0"/>
              </a:p>
              <a:p>
                <a:pPr marL="571500" indent="-571500" eaLnBrk="1" hangingPunct="1">
                  <a:buNone/>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rPr>
                        <m:t>𝐴</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solidFill>
                                <a:srgbClr val="FF0000"/>
                              </a:solidFill>
                              <a:latin typeface="Cambria Math" panose="02040503050406030204" pitchFamily="18" charset="0"/>
                            </a:rPr>
                            <m:t>𝒓</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𝒓</m:t>
                              </m:r>
                            </m:e>
                            <m:sup>
                              <m:r>
                                <a:rPr lang="en-US" altLang="zh-CN" b="1" i="1" smtClean="0">
                                  <a:solidFill>
                                    <a:srgbClr val="FF0000"/>
                                  </a:solidFill>
                                  <a:latin typeface="Cambria Math" panose="02040503050406030204" pitchFamily="18" charset="0"/>
                                </a:rPr>
                                <m:t>𝟐</m:t>
                              </m:r>
                            </m:sup>
                          </m:sSup>
                          <m:sSup>
                            <m:sSupPr>
                              <m:ctrlPr>
                                <a:rPr lang="en-US" altLang="zh-CN" i="1">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i="1">
                                  <a:latin typeface="Cambria Math" panose="02040503050406030204" pitchFamily="18" charset="0"/>
                                </a:rPr>
                                <m:t>𝟐</m:t>
                              </m:r>
                            </m:sup>
                          </m:sSup>
                        </m:e>
                      </m:d>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solidFill>
                                <a:srgbClr val="000099"/>
                              </a:solidFill>
                              <a:latin typeface="Cambria Math" panose="02040503050406030204" pitchFamily="18" charset="0"/>
                            </a:rPr>
                            <m:t>𝒃</m:t>
                          </m:r>
                          <m:r>
                            <a:rPr lang="en-US" altLang="zh-CN" b="1" i="1" smtClean="0">
                              <a:latin typeface="Cambria Math" panose="02040503050406030204" pitchFamily="18" charset="0"/>
                            </a:rPr>
                            <m:t>𝒙</m:t>
                          </m:r>
                        </m:e>
                      </m:d>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m:rPr>
                              <m:sty m:val="p"/>
                            </m:rPr>
                            <a:rPr lang="en-US" altLang="zh-CN" i="1" smtClean="0">
                              <a:solidFill>
                                <a:srgbClr val="008000"/>
                              </a:solidFill>
                              <a:latin typeface="Cambria Math" panose="02040503050406030204" pitchFamily="18" charset="0"/>
                            </a:rPr>
                            <m:t>g</m:t>
                          </m:r>
                          <m:r>
                            <a:rPr lang="en-US" altLang="zh-CN" b="1" i="1" smtClean="0">
                              <a:latin typeface="Cambria Math" panose="02040503050406030204" pitchFamily="18" charset="0"/>
                            </a:rPr>
                            <m:t>𝒙</m:t>
                          </m:r>
                        </m:e>
                      </m:d>
                    </m:oMath>
                  </m:oMathPara>
                </a14:m>
                <a:endParaRPr lang="en-US" altLang="zh-CN" b="1" dirty="0"/>
              </a:p>
              <a:p>
                <a:pPr marL="571500" indent="-571500" eaLnBrk="1" hangingPunct="1">
                  <a:buNone/>
                </a:pPr>
                <a:r>
                  <a:rPr lang="en-US" altLang="zh-CN" dirty="0"/>
                  <a:t> </a:t>
                </a:r>
                <a14:m>
                  <m:oMath xmlns:m="http://schemas.openxmlformats.org/officeDocument/2006/math">
                    <m:r>
                      <a:rPr lang="en-US" altLang="zh-CN" b="1" i="0" smtClean="0">
                        <a:latin typeface="Cambria Math" panose="02040503050406030204" pitchFamily="18" charset="0"/>
                      </a:rPr>
                      <m:t>      </m:t>
                    </m:r>
                    <m:r>
                      <a:rPr lang="en-US" altLang="zh-CN" b="1" i="1" smtClean="0">
                        <a:latin typeface="Cambria Math" panose="02040503050406030204" pitchFamily="18" charset="0"/>
                      </a:rPr>
                      <m:t>           </m:t>
                    </m:r>
                    <m:r>
                      <a:rPr lang="en-US" altLang="zh-CN"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solidFill>
                              <a:srgbClr val="FF0000"/>
                            </a:solidFill>
                            <a:latin typeface="Cambria Math" panose="02040503050406030204" pitchFamily="18" charset="0"/>
                          </a:rPr>
                          <m:t>𝒓</m:t>
                        </m:r>
                        <m:r>
                          <a:rPr lang="en-US" altLang="zh-CN" b="1" i="1" smtClean="0">
                            <a:latin typeface="Cambria Math" panose="02040503050406030204" pitchFamily="18" charset="0"/>
                          </a:rPr>
                          <m:t>+</m:t>
                        </m:r>
                        <m:r>
                          <m:rPr>
                            <m:sty m:val="p"/>
                          </m:rPr>
                          <a:rPr lang="en-US" altLang="zh-CN" i="1" smtClean="0">
                            <a:solidFill>
                              <a:srgbClr val="000099"/>
                            </a:solidFill>
                            <a:latin typeface="Cambria Math" panose="02040503050406030204" pitchFamily="18" charset="0"/>
                          </a:rPr>
                          <m:t>b</m:t>
                        </m:r>
                        <m:r>
                          <a:rPr lang="en-US" altLang="zh-CN" i="1">
                            <a:latin typeface="Cambria Math" panose="02040503050406030204" pitchFamily="18" charset="0"/>
                          </a:rPr>
                          <m:t>+</m:t>
                        </m:r>
                        <m:r>
                          <m:rPr>
                            <m:sty m:val="p"/>
                          </m:rPr>
                          <a:rPr lang="en-US" altLang="zh-CN" i="1">
                            <a:solidFill>
                              <a:srgbClr val="008000"/>
                            </a:solidFill>
                            <a:latin typeface="Cambria Math" panose="02040503050406030204" pitchFamily="18" charset="0"/>
                          </a:rPr>
                          <m:t>g</m:t>
                        </m:r>
                      </m:e>
                    </m:d>
                    <m:r>
                      <m:rPr>
                        <m:sty m:val="p"/>
                      </m:rPr>
                      <a:rPr lang="en-US" altLang="zh-CN" i="1">
                        <a:latin typeface="Cambria Math" panose="02040503050406030204" pitchFamily="18" charset="0"/>
                      </a:rPr>
                      <m:t>x</m:t>
                    </m:r>
                    <m:r>
                      <a:rPr lang="en-US" altLang="zh-CN" i="1">
                        <a:latin typeface="Cambria Math" panose="02040503050406030204" pitchFamily="18" charset="0"/>
                      </a:rPr>
                      <m:t>+</m:t>
                    </m:r>
                    <m:d>
                      <m:dPr>
                        <m:ctrlPr>
                          <a:rPr lang="en-US" altLang="zh-CN" b="1" i="1" smtClean="0">
                            <a:latin typeface="Cambria Math" panose="02040503050406030204" pitchFamily="18" charset="0"/>
                          </a:rPr>
                        </m:ctrlPr>
                      </m:dPr>
                      <m:e>
                        <m:sSup>
                          <m:sSupPr>
                            <m:ctrlPr>
                              <a:rPr lang="en-US" altLang="zh-CN" i="1" smtClean="0">
                                <a:solidFill>
                                  <a:srgbClr val="FF0000"/>
                                </a:solidFill>
                                <a:latin typeface="Cambria Math" panose="02040503050406030204" pitchFamily="18" charset="0"/>
                              </a:rPr>
                            </m:ctrlPr>
                          </m:sSupPr>
                          <m:e>
                            <m:r>
                              <a:rPr lang="en-US" altLang="zh-CN" i="1" smtClean="0">
                                <a:solidFill>
                                  <a:srgbClr val="FF0000"/>
                                </a:solidFill>
                                <a:latin typeface="Cambria Math" panose="02040503050406030204" pitchFamily="18" charset="0"/>
                              </a:rPr>
                              <m:t>𝑟</m:t>
                            </m:r>
                          </m:e>
                          <m:sup>
                            <m:r>
                              <a:rPr lang="en-US" altLang="zh-CN" i="1" smtClean="0">
                                <a:solidFill>
                                  <a:srgbClr val="FF0000"/>
                                </a:solidFill>
                                <a:latin typeface="Cambria Math" panose="02040503050406030204" pitchFamily="18" charset="0"/>
                              </a:rPr>
                              <m:t>2</m:t>
                            </m:r>
                          </m:sup>
                        </m:sSup>
                        <m:r>
                          <a:rPr lang="en-US" altLang="zh-CN" b="1" i="1" smtClean="0">
                            <a:latin typeface="Cambria Math" panose="02040503050406030204" pitchFamily="18" charset="0"/>
                          </a:rPr>
                          <m:t>+</m:t>
                        </m:r>
                        <m:r>
                          <a:rPr lang="en-US" altLang="zh-CN" b="1" i="1" smtClean="0">
                            <a:solidFill>
                              <a:srgbClr val="FF0000"/>
                            </a:solidFill>
                            <a:latin typeface="Cambria Math" panose="02040503050406030204" pitchFamily="18" charset="0"/>
                          </a:rPr>
                          <m:t>𝒓</m:t>
                        </m:r>
                        <m:r>
                          <a:rPr lang="en-US" altLang="zh-CN" b="1" i="1" smtClean="0">
                            <a:solidFill>
                              <a:srgbClr val="000099"/>
                            </a:solidFill>
                            <a:latin typeface="Cambria Math" panose="02040503050406030204" pitchFamily="18" charset="0"/>
                          </a:rPr>
                          <m:t>𝒃</m:t>
                        </m:r>
                        <m:r>
                          <a:rPr lang="en-US" altLang="zh-CN" b="1" i="1" smtClean="0">
                            <a:latin typeface="Cambria Math" panose="02040503050406030204" pitchFamily="18" charset="0"/>
                          </a:rPr>
                          <m:t>+</m:t>
                        </m:r>
                        <m:r>
                          <a:rPr lang="en-US" altLang="zh-CN" b="1" i="1" smtClean="0">
                            <a:solidFill>
                              <a:srgbClr val="FF0000"/>
                            </a:solidFill>
                            <a:latin typeface="Cambria Math" panose="02040503050406030204" pitchFamily="18" charset="0"/>
                          </a:rPr>
                          <m:t>𝒓</m:t>
                        </m:r>
                        <m:r>
                          <m:rPr>
                            <m:sty m:val="p"/>
                          </m:rPr>
                          <a:rPr lang="en-US" altLang="zh-CN" i="1">
                            <a:solidFill>
                              <a:srgbClr val="008000"/>
                            </a:solidFill>
                            <a:latin typeface="Cambria Math" panose="02040503050406030204" pitchFamily="18" charset="0"/>
                          </a:rPr>
                          <m:t>g</m:t>
                        </m:r>
                        <m:r>
                          <a:rPr lang="en-US" altLang="zh-CN" b="1" i="1" smtClean="0">
                            <a:latin typeface="Cambria Math" panose="02040503050406030204" pitchFamily="18" charset="0"/>
                          </a:rPr>
                          <m:t>+</m:t>
                        </m:r>
                        <m:r>
                          <a:rPr lang="en-US" altLang="zh-CN" b="1" i="1" smtClean="0">
                            <a:solidFill>
                              <a:srgbClr val="000099"/>
                            </a:solidFill>
                            <a:latin typeface="Cambria Math" panose="02040503050406030204" pitchFamily="18" charset="0"/>
                          </a:rPr>
                          <m:t>𝒃</m:t>
                        </m:r>
                        <m:r>
                          <m:rPr>
                            <m:sty m:val="p"/>
                          </m:rPr>
                          <a:rPr lang="en-US" altLang="zh-CN" i="1">
                            <a:solidFill>
                              <a:srgbClr val="008000"/>
                            </a:solidFill>
                            <a:latin typeface="Cambria Math" panose="02040503050406030204" pitchFamily="18" charset="0"/>
                          </a:rPr>
                          <m:t>g</m:t>
                        </m:r>
                      </m:e>
                    </m:d>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i="1" smtClean="0">
                            <a:latin typeface="Cambria Math" panose="02040503050406030204" pitchFamily="18" charset="0"/>
                          </a:rPr>
                          <m:t>2</m:t>
                        </m:r>
                      </m:sup>
                    </m:sSup>
                  </m:oMath>
                </a14:m>
                <a:endParaRPr lang="en-US" altLang="zh-CN" dirty="0"/>
              </a:p>
              <a:p>
                <a:pPr marL="571500" indent="-571500" eaLnBrk="1" hangingPunct="1">
                  <a:buNone/>
                </a:pPr>
                <a:r>
                  <a:rPr lang="en-US" altLang="zh-CN" b="1" dirty="0"/>
                  <a:t>           </a:t>
                </a:r>
                <a14:m>
                  <m:oMath xmlns:m="http://schemas.openxmlformats.org/officeDocument/2006/math">
                    <m:r>
                      <a:rPr lang="en-US" altLang="zh-CN" b="1" i="0" smtClean="0">
                        <a:latin typeface="Cambria Math" panose="02040503050406030204" pitchFamily="18" charset="0"/>
                      </a:rPr>
                      <m:t>            </m:t>
                    </m:r>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sSup>
                          <m:sSupPr>
                            <m:ctrlPr>
                              <a:rPr lang="en-US" altLang="zh-CN" i="1" smtClean="0">
                                <a:solidFill>
                                  <a:srgbClr val="FF0000"/>
                                </a:solidFill>
                                <a:latin typeface="Cambria Math" panose="02040503050406030204" pitchFamily="18" charset="0"/>
                              </a:rPr>
                            </m:ctrlPr>
                          </m:sSupPr>
                          <m:e>
                            <m:r>
                              <a:rPr lang="en-US" altLang="zh-CN" i="1" smtClean="0">
                                <a:solidFill>
                                  <a:srgbClr val="FF0000"/>
                                </a:solidFill>
                                <a:latin typeface="Cambria Math" panose="02040503050406030204" pitchFamily="18" charset="0"/>
                              </a:rPr>
                              <m:t>𝑟</m:t>
                            </m:r>
                          </m:e>
                          <m:sup>
                            <m:r>
                              <a:rPr lang="en-US" altLang="zh-CN" i="1" smtClean="0">
                                <a:solidFill>
                                  <a:srgbClr val="FF0000"/>
                                </a:solidFill>
                                <a:latin typeface="Cambria Math" panose="02040503050406030204" pitchFamily="18" charset="0"/>
                              </a:rPr>
                              <m:t>2</m:t>
                            </m:r>
                          </m:sup>
                        </m:sSup>
                        <m:r>
                          <a:rPr lang="en-US" altLang="zh-CN" b="1" i="1" smtClean="0">
                            <a:solidFill>
                              <a:srgbClr val="000099"/>
                            </a:solidFill>
                            <a:latin typeface="Cambria Math" panose="02040503050406030204" pitchFamily="18" charset="0"/>
                          </a:rPr>
                          <m:t>𝒃</m:t>
                        </m:r>
                        <m:r>
                          <a:rPr lang="en-US" altLang="zh-CN" i="1">
                            <a:latin typeface="Cambria Math" panose="02040503050406030204" pitchFamily="18" charset="0"/>
                          </a:rPr>
                          <m:t>+</m:t>
                        </m:r>
                        <m:sSup>
                          <m:sSupPr>
                            <m:ctrlPr>
                              <a:rPr lang="en-US" altLang="zh-CN" i="1" smtClean="0">
                                <a:solidFill>
                                  <a:srgbClr val="FF0000"/>
                                </a:solidFill>
                                <a:latin typeface="Cambria Math" panose="02040503050406030204" pitchFamily="18" charset="0"/>
                              </a:rPr>
                            </m:ctrlPr>
                          </m:sSupPr>
                          <m:e>
                            <m:r>
                              <a:rPr lang="en-US" altLang="zh-CN" i="1" smtClean="0">
                                <a:solidFill>
                                  <a:srgbClr val="FF0000"/>
                                </a:solidFill>
                                <a:latin typeface="Cambria Math" panose="02040503050406030204" pitchFamily="18" charset="0"/>
                              </a:rPr>
                              <m:t>𝑟</m:t>
                            </m:r>
                          </m:e>
                          <m:sup>
                            <m:r>
                              <a:rPr lang="en-US" altLang="zh-CN" i="1" smtClean="0">
                                <a:solidFill>
                                  <a:srgbClr val="FF0000"/>
                                </a:solidFill>
                                <a:latin typeface="Cambria Math" panose="02040503050406030204" pitchFamily="18" charset="0"/>
                              </a:rPr>
                              <m:t>2</m:t>
                            </m:r>
                          </m:sup>
                        </m:sSup>
                        <m:r>
                          <m:rPr>
                            <m:sty m:val="p"/>
                          </m:rPr>
                          <a:rPr lang="en-US" altLang="zh-CN" i="1">
                            <a:solidFill>
                              <a:srgbClr val="008000"/>
                            </a:solidFill>
                            <a:latin typeface="Cambria Math" panose="02040503050406030204" pitchFamily="18" charset="0"/>
                          </a:rPr>
                          <m:t>g</m:t>
                        </m:r>
                        <m:r>
                          <a:rPr lang="en-US" altLang="zh-CN" b="1" i="1" smtClean="0">
                            <a:latin typeface="Cambria Math" panose="02040503050406030204" pitchFamily="18" charset="0"/>
                          </a:rPr>
                          <m:t>+</m:t>
                        </m:r>
                        <m:r>
                          <a:rPr lang="en-US" altLang="zh-CN" i="1" smtClean="0">
                            <a:solidFill>
                              <a:srgbClr val="FF0000"/>
                            </a:solidFill>
                            <a:latin typeface="Cambria Math" panose="02040503050406030204" pitchFamily="18" charset="0"/>
                          </a:rPr>
                          <m:t>𝒓</m:t>
                        </m:r>
                        <m:r>
                          <a:rPr lang="en-US" altLang="zh-CN" i="1" smtClean="0">
                            <a:solidFill>
                              <a:srgbClr val="000099"/>
                            </a:solidFill>
                            <a:latin typeface="Cambria Math" panose="02040503050406030204" pitchFamily="18" charset="0"/>
                          </a:rPr>
                          <m:t>𝒃</m:t>
                        </m:r>
                        <m:r>
                          <m:rPr>
                            <m:sty m:val="p"/>
                          </m:rPr>
                          <a:rPr lang="en-US" altLang="zh-CN" i="1">
                            <a:solidFill>
                              <a:srgbClr val="008000"/>
                            </a:solidFill>
                            <a:latin typeface="Cambria Math" panose="02040503050406030204" pitchFamily="18" charset="0"/>
                          </a:rPr>
                          <m:t>g</m:t>
                        </m:r>
                      </m:e>
                    </m:d>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1" i="1" smtClean="0">
                            <a:latin typeface="Cambria Math" panose="02040503050406030204" pitchFamily="18" charset="0"/>
                          </a:rPr>
                          <m:t>𝟑</m:t>
                        </m:r>
                      </m:sup>
                    </m:sSup>
                    <m:r>
                      <a:rPr lang="en-US" altLang="zh-CN" b="1" i="1" smtClean="0">
                        <a:latin typeface="Cambria Math" panose="02040503050406030204" pitchFamily="18" charset="0"/>
                      </a:rPr>
                      <m:t>+(</m:t>
                    </m:r>
                    <m:sSup>
                      <m:sSupPr>
                        <m:ctrlPr>
                          <a:rPr lang="en-US" altLang="zh-CN" i="1" smtClean="0">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𝒓</m:t>
                        </m:r>
                      </m:e>
                      <m:sup>
                        <m:r>
                          <a:rPr lang="en-US" altLang="zh-CN" i="1">
                            <a:solidFill>
                              <a:srgbClr val="FF0000"/>
                            </a:solidFill>
                            <a:latin typeface="Cambria Math" panose="02040503050406030204" pitchFamily="18" charset="0"/>
                          </a:rPr>
                          <m:t>𝟐</m:t>
                        </m:r>
                      </m:sup>
                    </m:sSup>
                    <m:r>
                      <a:rPr lang="en-US" altLang="zh-CN" b="1" i="1" smtClean="0">
                        <a:solidFill>
                          <a:srgbClr val="000099"/>
                        </a:solidFill>
                        <a:latin typeface="Cambria Math" panose="02040503050406030204" pitchFamily="18" charset="0"/>
                      </a:rPr>
                      <m:t>𝒃</m:t>
                    </m:r>
                    <m:r>
                      <m:rPr>
                        <m:sty m:val="p"/>
                      </m:rPr>
                      <a:rPr lang="en-US" altLang="zh-CN" i="1">
                        <a:solidFill>
                          <a:srgbClr val="008000"/>
                        </a:solidFill>
                        <a:latin typeface="Cambria Math" panose="02040503050406030204" pitchFamily="18" charset="0"/>
                      </a:rPr>
                      <m:t>g</m:t>
                    </m:r>
                    <m:r>
                      <a:rPr lang="en-US" altLang="zh-CN" b="1"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1" i="1" smtClean="0">
                            <a:latin typeface="Cambria Math" panose="02040503050406030204" pitchFamily="18" charset="0"/>
                          </a:rPr>
                          <m:t>𝟒</m:t>
                        </m:r>
                      </m:sup>
                    </m:sSup>
                  </m:oMath>
                </a14:m>
                <a:endParaRPr lang="en-US" altLang="zh-CN" b="1" dirty="0"/>
              </a:p>
              <a:p>
                <a:pPr marL="571500" indent="-571500" eaLnBrk="1" hangingPunct="1">
                  <a:buNone/>
                </a:pPr>
                <a:endParaRPr lang="en-US" altLang="zh-CN" dirty="0"/>
              </a:p>
              <a:p>
                <a:pPr marL="571500" indent="-571500" eaLnBrk="1" hangingPunct="1">
                  <a:buNone/>
                </a:pPr>
                <a:r>
                  <a:rPr lang="en-US" altLang="zh-CN" dirty="0"/>
                  <a:t>             </a:t>
                </a:r>
              </a:p>
              <a:p>
                <a:pPr marL="571500" indent="-571500" eaLnBrk="1" hangingPunct="1">
                  <a:buNone/>
                </a:pPr>
                <a:endParaRPr lang="zh-CN" altLang="en-US" dirty="0"/>
              </a:p>
            </p:txBody>
          </p:sp>
        </mc:Choice>
        <mc:Fallback>
          <p:sp>
            <p:nvSpPr>
              <p:cNvPr id="10443778" name="Rectangle 2"/>
              <p:cNvSpPr>
                <a:spLocks noGrp="1" noRot="1" noChangeAspect="1" noMove="1" noResize="1" noEditPoints="1" noAdjustHandles="1" noChangeArrowheads="1" noChangeShapeType="1" noTextEdit="1"/>
              </p:cNvSpPr>
              <p:nvPr>
                <p:ph type="body" idx="1"/>
              </p:nvPr>
            </p:nvSpPr>
            <p:spPr>
              <a:xfrm>
                <a:off x="1585084" y="1336674"/>
                <a:ext cx="8975413" cy="5368925"/>
              </a:xfrm>
              <a:blipFill>
                <a:blip r:embed="rId3"/>
                <a:stretch>
                  <a:fillRect l="-1359" t="-1362" r="-1427"/>
                </a:stretch>
              </a:blipFill>
            </p:spPr>
            <p:txBody>
              <a:bodyPr/>
              <a:lstStyle/>
              <a:p>
                <a:r>
                  <a:rPr lang="zh-CN" altLang="en-US">
                    <a:noFill/>
                  </a:rPr>
                  <a:t> </a:t>
                </a:r>
              </a:p>
            </p:txBody>
          </p:sp>
        </mc:Fallback>
      </mc:AlternateContent>
      <p:sp>
        <p:nvSpPr>
          <p:cNvPr id="12293" name="Rectangle 3"/>
          <p:cNvSpPr>
            <a:spLocks noGrp="1" noChangeArrowheads="1"/>
          </p:cNvSpPr>
          <p:nvPr>
            <p:ph type="title"/>
          </p:nvPr>
        </p:nvSpPr>
        <p:spPr>
          <a:xfrm>
            <a:off x="2819401" y="152400"/>
            <a:ext cx="6386513" cy="882650"/>
          </a:xfrm>
          <a:noFill/>
        </p:spPr>
        <p:txBody>
          <a:bodyPr/>
          <a:lstStyle/>
          <a:p>
            <a:pPr eaLnBrk="1" hangingPunct="1"/>
            <a:r>
              <a:rPr lang="en-US" altLang="zh-CN" dirty="0"/>
              <a:t>2.1 </a:t>
            </a:r>
            <a:r>
              <a:rPr lang="zh-CN" altLang="en-US" dirty="0"/>
              <a:t>母函数的引入</a:t>
            </a:r>
          </a:p>
        </p:txBody>
      </p:sp>
      <p:sp>
        <p:nvSpPr>
          <p:cNvPr id="12294"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2295"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2296"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2297"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2299"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2300"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2301"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2302"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2303"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2304"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2305"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2306"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2307"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2308" name="Rectangle 20"/>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2309" name="Object 19"/>
              <p:cNvSpPr txBox="1"/>
              <p:nvPr/>
            </p:nvSpPr>
            <p:spPr bwMode="auto">
              <a:xfrm>
                <a:off x="3719736" y="1400324"/>
                <a:ext cx="2176462" cy="44450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𝑛</m:t>
                          </m:r>
                        </m:sub>
                      </m:sSub>
                      <m:r>
                        <a:rPr kumimoji="1" lang="zh-CN" altLang="en-US" sz="2400" i="1">
                          <a:solidFill>
                            <a:srgbClr val="000000"/>
                          </a:solidFill>
                          <a:latin typeface="Cambria Math" panose="02040503050406030204" pitchFamily="18" charset="0"/>
                        </a:rPr>
                        <m:t>,⋯</m:t>
                      </m:r>
                    </m:oMath>
                  </m:oMathPara>
                </a14:m>
                <a:endParaRPr kumimoji="1" lang="zh-CN" altLang="en-US" sz="2400">
                  <a:solidFill>
                    <a:srgbClr val="000000"/>
                  </a:solidFill>
                  <a:latin typeface="Tahoma" panose="020B0604030504040204" pitchFamily="34" charset="0"/>
                </a:endParaRPr>
              </a:p>
            </p:txBody>
          </p:sp>
        </mc:Choice>
        <mc:Fallback>
          <p:sp>
            <p:nvSpPr>
              <p:cNvPr id="12309" name="Object 19"/>
              <p:cNvSpPr txBox="1">
                <a:spLocks noRot="1" noChangeAspect="1" noMove="1" noResize="1" noEditPoints="1" noAdjustHandles="1" noChangeArrowheads="1" noChangeShapeType="1" noTextEdit="1"/>
              </p:cNvSpPr>
              <p:nvPr/>
            </p:nvSpPr>
            <p:spPr bwMode="auto">
              <a:xfrm>
                <a:off x="3719736" y="1400324"/>
                <a:ext cx="2176462" cy="444500"/>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311" name="Object 21"/>
              <p:cNvSpPr txBox="1"/>
              <p:nvPr/>
            </p:nvSpPr>
            <p:spPr bwMode="auto">
              <a:xfrm>
                <a:off x="8400257" y="1412776"/>
                <a:ext cx="2239963" cy="44450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𝑃</m:t>
                          </m:r>
                        </m:e>
                        <m:sub>
                          <m:r>
                            <a:rPr kumimoji="1" lang="zh-CN" altLang="en-US" sz="2400" i="1">
                              <a:solidFill>
                                <a:srgbClr val="000000"/>
                              </a:solidFill>
                              <a:latin typeface="Cambria Math" panose="02040503050406030204" pitchFamily="18" charset="0"/>
                            </a:rPr>
                            <m:t>0</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𝑃</m:t>
                          </m:r>
                        </m:e>
                        <m:sub>
                          <m:r>
                            <a:rPr kumimoji="1" lang="zh-CN" altLang="en-US" sz="2400" i="1">
                              <a:solidFill>
                                <a:srgbClr val="000000"/>
                              </a:solidFill>
                              <a:latin typeface="Cambria Math" panose="02040503050406030204" pitchFamily="18" charset="0"/>
                            </a:rPr>
                            <m:t>1</m:t>
                          </m:r>
                        </m:sub>
                      </m:sSub>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𝑃</m:t>
                          </m:r>
                        </m:e>
                        <m:sub>
                          <m:r>
                            <a:rPr kumimoji="1" lang="zh-CN" altLang="en-US" sz="2400" i="1">
                              <a:solidFill>
                                <a:srgbClr val="000000"/>
                              </a:solidFill>
                              <a:latin typeface="Cambria Math" panose="02040503050406030204" pitchFamily="18" charset="0"/>
                            </a:rPr>
                            <m:t>𝑛</m:t>
                          </m:r>
                        </m:sub>
                      </m:sSub>
                      <m:r>
                        <a:rPr kumimoji="1" lang="zh-CN" altLang="en-US" sz="2400" i="1">
                          <a:solidFill>
                            <a:srgbClr val="000000"/>
                          </a:solidFill>
                          <a:latin typeface="Cambria Math" panose="02040503050406030204" pitchFamily="18" charset="0"/>
                        </a:rPr>
                        <m:t>,⋯</m:t>
                      </m:r>
                    </m:oMath>
                  </m:oMathPara>
                </a14:m>
                <a:endParaRPr kumimoji="1" lang="zh-CN" altLang="en-US" sz="2400">
                  <a:solidFill>
                    <a:srgbClr val="000000"/>
                  </a:solidFill>
                  <a:latin typeface="Tahoma" panose="020B0604030504040204" pitchFamily="34" charset="0"/>
                </a:endParaRPr>
              </a:p>
            </p:txBody>
          </p:sp>
        </mc:Choice>
        <mc:Fallback>
          <p:sp>
            <p:nvSpPr>
              <p:cNvPr id="12311" name="Object 21"/>
              <p:cNvSpPr txBox="1">
                <a:spLocks noRot="1" noChangeAspect="1" noMove="1" noResize="1" noEditPoints="1" noAdjustHandles="1" noChangeArrowheads="1" noChangeShapeType="1" noTextEdit="1"/>
              </p:cNvSpPr>
              <p:nvPr/>
            </p:nvSpPr>
            <p:spPr bwMode="auto">
              <a:xfrm>
                <a:off x="8400257" y="1412776"/>
                <a:ext cx="2239963" cy="444500"/>
              </a:xfrm>
              <a:prstGeom prst="rect">
                <a:avLst/>
              </a:prstGeom>
              <a:blipFill>
                <a:blip r:embed="rId5"/>
                <a:stretch>
                  <a:fillRect l="-27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15840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052285CD-CA1A-433C-BBEC-13A0E0C7912D}"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68611"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D2169BBE-D54C-4269-B48D-98971CD0EEAF}" type="slidenum">
              <a:rPr kumimoji="0" lang="en-US" altLang="zh-CN" sz="1400">
                <a:solidFill>
                  <a:srgbClr val="000000"/>
                </a:solidFill>
                <a:ea typeface="宋体" panose="02010600030101010101" pitchFamily="2" charset="-122"/>
              </a:rPr>
              <a:pPr fontAlgn="base">
                <a:spcBef>
                  <a:spcPct val="0"/>
                </a:spcBef>
                <a:spcAft>
                  <a:spcPct val="0"/>
                </a:spcAft>
              </a:pPr>
              <a:t>70</a:t>
            </a:fld>
            <a:endParaRPr kumimoji="0" lang="en-US" altLang="zh-CN" sz="1400">
              <a:solidFill>
                <a:srgbClr val="000000"/>
              </a:solidFill>
              <a:ea typeface="宋体" panose="02010600030101010101" pitchFamily="2" charset="-122"/>
            </a:endParaRPr>
          </a:p>
        </p:txBody>
      </p:sp>
      <p:sp>
        <p:nvSpPr>
          <p:cNvPr id="10502146"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dirty="0">
                <a:latin typeface="黑体" panose="02010609060101010101" pitchFamily="49" charset="-122"/>
              </a:rPr>
              <a:t>例 </a:t>
            </a:r>
            <a:r>
              <a:rPr lang="en-US" altLang="zh-CN" dirty="0">
                <a:latin typeface="黑体" panose="02010609060101010101" pitchFamily="49" charset="-122"/>
              </a:rPr>
              <a:t>2.25 r</a:t>
            </a:r>
            <a:r>
              <a:rPr lang="zh-CN" altLang="en-US" dirty="0">
                <a:latin typeface="黑体" panose="02010609060101010101" pitchFamily="49" charset="-122"/>
              </a:rPr>
              <a:t>个有标志的球，放进</a:t>
            </a:r>
            <a:r>
              <a:rPr lang="en-US" altLang="zh-CN" dirty="0">
                <a:latin typeface="黑体" panose="02010609060101010101" pitchFamily="49" charset="-122"/>
              </a:rPr>
              <a:t>n</a:t>
            </a:r>
            <a:r>
              <a:rPr lang="zh-CN" altLang="en-US" dirty="0">
                <a:latin typeface="黑体" panose="02010609060101010101" pitchFamily="49" charset="-122"/>
              </a:rPr>
              <a:t>个不同的盒子，要求无一空盒，问有多少种不同的分配方案？</a:t>
            </a:r>
          </a:p>
          <a:p>
            <a:pPr marL="571500" indent="-571500" algn="just" eaLnBrk="1" hangingPunct="1">
              <a:buSzTx/>
              <a:buNone/>
            </a:pPr>
            <a:r>
              <a:rPr lang="zh-CN" altLang="en-US" dirty="0">
                <a:latin typeface="黑体" panose="02010609060101010101" pitchFamily="49" charset="-122"/>
              </a:rPr>
              <a:t>   解</a:t>
            </a:r>
            <a:endParaRPr lang="en-US" altLang="zh-CN" dirty="0"/>
          </a:p>
        </p:txBody>
      </p:sp>
      <p:sp>
        <p:nvSpPr>
          <p:cNvPr id="68613"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68614"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15"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16"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17"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18"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19"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0"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1"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2"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3"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4"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5"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6"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7"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8"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9" name="Rectangle 22"/>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32" name="Rectangle 25"/>
          <p:cNvSpPr>
            <a:spLocks noChangeArrowheads="1"/>
          </p:cNvSpPr>
          <p:nvPr/>
        </p:nvSpPr>
        <p:spPr bwMode="auto">
          <a:xfrm>
            <a:off x="1524001" y="26790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4107545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021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052285CD-CA1A-433C-BBEC-13A0E0C7912D}"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68611"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D2169BBE-D54C-4269-B48D-98971CD0EEAF}" type="slidenum">
              <a:rPr kumimoji="0" lang="en-US" altLang="zh-CN" sz="1400">
                <a:solidFill>
                  <a:srgbClr val="000000"/>
                </a:solidFill>
                <a:ea typeface="宋体" panose="02010600030101010101" pitchFamily="2" charset="-122"/>
              </a:rPr>
              <a:pPr fontAlgn="base">
                <a:spcBef>
                  <a:spcPct val="0"/>
                </a:spcBef>
                <a:spcAft>
                  <a:spcPct val="0"/>
                </a:spcAft>
              </a:pPr>
              <a:t>71</a:t>
            </a:fld>
            <a:endParaRPr kumimoji="0" lang="en-US" altLang="zh-CN" sz="1400">
              <a:solidFill>
                <a:srgbClr val="000000"/>
              </a:solidFill>
              <a:ea typeface="宋体" panose="02010600030101010101" pitchFamily="2" charset="-122"/>
            </a:endParaRPr>
          </a:p>
        </p:txBody>
      </p:sp>
      <p:sp>
        <p:nvSpPr>
          <p:cNvPr id="10502146"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dirty="0">
                <a:latin typeface="黑体" panose="02010609060101010101" pitchFamily="49" charset="-122"/>
              </a:rPr>
              <a:t>解 这相当于</a:t>
            </a:r>
            <a:r>
              <a:rPr lang="en-US" altLang="zh-CN" dirty="0">
                <a:latin typeface="黑体" panose="02010609060101010101" pitchFamily="49" charset="-122"/>
              </a:rPr>
              <a:t>n</a:t>
            </a:r>
            <a:r>
              <a:rPr lang="zh-CN" altLang="en-US" dirty="0">
                <a:latin typeface="黑体" panose="02010609060101010101" pitchFamily="49" charset="-122"/>
              </a:rPr>
              <a:t>个有标志的对象取</a:t>
            </a:r>
            <a:r>
              <a:rPr lang="en-US" altLang="zh-CN" dirty="0">
                <a:latin typeface="黑体" panose="02010609060101010101" pitchFamily="49" charset="-122"/>
              </a:rPr>
              <a:t>r</a:t>
            </a:r>
            <a:r>
              <a:rPr lang="zh-CN" altLang="en-US" dirty="0">
                <a:latin typeface="黑体" panose="02010609060101010101" pitchFamily="49" charset="-122"/>
              </a:rPr>
              <a:t>个作允许重复的排列，且每个对象至少出现一次。</a:t>
            </a:r>
          </a:p>
          <a:p>
            <a:pPr marL="571500" indent="-571500" algn="just" eaLnBrk="1" hangingPunct="1">
              <a:buSzTx/>
              <a:buNone/>
            </a:pPr>
            <a:r>
              <a:rPr lang="zh-CN" altLang="en-US" dirty="0">
                <a:latin typeface="黑体" panose="02010609060101010101" pitchFamily="49" charset="-122"/>
              </a:rPr>
              <a:t>   设排列数为   ，则序列     </a:t>
            </a:r>
            <a:r>
              <a:rPr lang="zh-CN" altLang="en-US" dirty="0"/>
              <a:t>的指数型母函数为</a:t>
            </a:r>
          </a:p>
          <a:p>
            <a:pPr marL="571500" indent="-571500" algn="just" eaLnBrk="1" hangingPunct="1">
              <a:buSzTx/>
              <a:buFont typeface="Wingdings" panose="05000000000000000000" pitchFamily="2" charset="2"/>
              <a:buChar char="§"/>
            </a:pPr>
            <a:endParaRPr lang="en-US" altLang="zh-CN" dirty="0"/>
          </a:p>
        </p:txBody>
      </p:sp>
      <p:sp>
        <p:nvSpPr>
          <p:cNvPr id="68613" name="Rectangle 3"/>
          <p:cNvSpPr>
            <a:spLocks noGrp="1" noChangeArrowheads="1"/>
          </p:cNvSpPr>
          <p:nvPr>
            <p:ph type="title"/>
          </p:nvPr>
        </p:nvSpPr>
        <p:spPr>
          <a:xfrm>
            <a:off x="2819401" y="152400"/>
            <a:ext cx="6386513" cy="882650"/>
          </a:xfrm>
          <a:noFill/>
        </p:spPr>
        <p:txBody>
          <a:bodyPr/>
          <a:lstStyle/>
          <a:p>
            <a:pPr eaLnBrk="1" hangingPunct="1"/>
            <a:r>
              <a:rPr lang="en-US" altLang="zh-CN"/>
              <a:t>2.6 </a:t>
            </a:r>
            <a:r>
              <a:rPr lang="zh-CN" altLang="en-US"/>
              <a:t>指数型母函数</a:t>
            </a:r>
          </a:p>
        </p:txBody>
      </p:sp>
      <p:sp>
        <p:nvSpPr>
          <p:cNvPr id="68614"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15"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16"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17"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18"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19"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0"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1"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2"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3"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4"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5"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6"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7"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8"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8629" name="Rectangle 22"/>
          <p:cNvSpPr>
            <a:spLocks noChangeArrowheads="1"/>
          </p:cNvSpPr>
          <p:nvPr/>
        </p:nvSpPr>
        <p:spPr bwMode="auto">
          <a:xfrm>
            <a:off x="1524001" y="3088632"/>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2165" name="Object 21"/>
              <p:cNvSpPr txBox="1"/>
              <p:nvPr/>
            </p:nvSpPr>
            <p:spPr bwMode="auto">
              <a:xfrm>
                <a:off x="4295801" y="2524126"/>
                <a:ext cx="322263" cy="463550"/>
              </a:xfrm>
              <a:prstGeom prst="rect">
                <a:avLst/>
              </a:prstGeom>
              <a:noFill/>
              <a:ln>
                <a:noFill/>
              </a:ln>
            </p:spPr>
            <p:txBody>
              <a:bodyPr>
                <a:normAutofit fontScale="77500" lnSpcReduction="200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𝑟</m:t>
                          </m:r>
                        </m:sub>
                      </m:sSub>
                    </m:oMath>
                  </m:oMathPara>
                </a14:m>
                <a:endParaRPr kumimoji="1" lang="zh-CN" altLang="en-US" sz="2400" dirty="0">
                  <a:solidFill>
                    <a:srgbClr val="000000"/>
                  </a:solidFill>
                  <a:latin typeface="Tahoma" panose="020B0604030504040204" pitchFamily="34" charset="0"/>
                </a:endParaRPr>
              </a:p>
            </p:txBody>
          </p:sp>
        </mc:Choice>
        <mc:Fallback>
          <p:sp>
            <p:nvSpPr>
              <p:cNvPr id="10502165" name="Object 21"/>
              <p:cNvSpPr txBox="1">
                <a:spLocks noRot="1" noChangeAspect="1" noMove="1" noResize="1" noEditPoints="1" noAdjustHandles="1" noChangeArrowheads="1" noChangeShapeType="1" noTextEdit="1"/>
              </p:cNvSpPr>
              <p:nvPr/>
            </p:nvSpPr>
            <p:spPr bwMode="auto">
              <a:xfrm>
                <a:off x="4295801" y="2524126"/>
                <a:ext cx="322263" cy="463550"/>
              </a:xfrm>
              <a:prstGeom prst="rect">
                <a:avLst/>
              </a:prstGeom>
              <a:blipFill>
                <a:blip r:embed="rId2"/>
                <a:stretch>
                  <a:fillRect r="-1132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502167" name="Object 23"/>
              <p:cNvSpPr txBox="1"/>
              <p:nvPr/>
            </p:nvSpPr>
            <p:spPr bwMode="auto">
              <a:xfrm>
                <a:off x="6303195" y="2493889"/>
                <a:ext cx="631825" cy="463550"/>
              </a:xfrm>
              <a:prstGeom prst="rect">
                <a:avLst/>
              </a:prstGeom>
              <a:noFill/>
              <a:ln>
                <a:noFill/>
              </a:ln>
            </p:spPr>
            <p:txBody>
              <a:bodyPr>
                <a:normAutofit fontScale="925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sSub>
                        <m:sSubPr>
                          <m:ctrlPr>
                            <a:rPr kumimoji="1" lang="zh-CN" altLang="en-US" sz="2400" i="1">
                              <a:solidFill>
                                <a:srgbClr val="000000"/>
                              </a:solidFill>
                              <a:latin typeface="Cambria Math" panose="02040503050406030204" pitchFamily="18" charset="0"/>
                            </a:rPr>
                          </m:ctrlPr>
                        </m:sSubPr>
                        <m:e>
                          <m:r>
                            <a:rPr kumimoji="1" lang="zh-CN" altLang="en-US" sz="2400" i="1">
                              <a:solidFill>
                                <a:srgbClr val="000000"/>
                              </a:solidFill>
                              <a:latin typeface="Cambria Math" panose="02040503050406030204" pitchFamily="18" charset="0"/>
                            </a:rPr>
                            <m:t>𝑎</m:t>
                          </m:r>
                        </m:e>
                        <m:sub>
                          <m:r>
                            <a:rPr kumimoji="1" lang="zh-CN" altLang="en-US" sz="2400" i="1">
                              <a:solidFill>
                                <a:srgbClr val="000000"/>
                              </a:solidFill>
                              <a:latin typeface="Cambria Math" panose="02040503050406030204" pitchFamily="18" charset="0"/>
                            </a:rPr>
                            <m:t>𝑟</m:t>
                          </m:r>
                        </m:sub>
                      </m:sSub>
                      <m:r>
                        <a:rPr kumimoji="1" lang="zh-CN" altLang="en-US" sz="2400" i="1">
                          <a:solidFill>
                            <a:srgbClr val="000000"/>
                          </a:solidFill>
                          <a:latin typeface="Cambria Math" panose="02040503050406030204" pitchFamily="18" charset="0"/>
                        </a:rPr>
                        <m:t>}</m:t>
                      </m:r>
                    </m:oMath>
                  </m:oMathPara>
                </a14:m>
                <a:endParaRPr kumimoji="1" lang="zh-CN" altLang="en-US" sz="2400" dirty="0">
                  <a:solidFill>
                    <a:srgbClr val="000000"/>
                  </a:solidFill>
                  <a:latin typeface="Tahoma" panose="020B0604030504040204" pitchFamily="34" charset="0"/>
                </a:endParaRPr>
              </a:p>
            </p:txBody>
          </p:sp>
        </mc:Choice>
        <mc:Fallback>
          <p:sp>
            <p:nvSpPr>
              <p:cNvPr id="10502167" name="Object 23"/>
              <p:cNvSpPr txBox="1">
                <a:spLocks noRot="1" noChangeAspect="1" noMove="1" noResize="1" noEditPoints="1" noAdjustHandles="1" noChangeArrowheads="1" noChangeShapeType="1" noTextEdit="1"/>
              </p:cNvSpPr>
              <p:nvPr/>
            </p:nvSpPr>
            <p:spPr bwMode="auto">
              <a:xfrm>
                <a:off x="6303195" y="2493889"/>
                <a:ext cx="631825" cy="463550"/>
              </a:xfrm>
              <a:prstGeom prst="rect">
                <a:avLst/>
              </a:prstGeom>
              <a:blipFill>
                <a:blip r:embed="rId3"/>
                <a:stretch>
                  <a:fillRect l="-6731" r="-15385" b="-11842"/>
                </a:stretch>
              </a:blipFill>
              <a:ln>
                <a:noFill/>
              </a:ln>
            </p:spPr>
            <p:txBody>
              <a:bodyPr/>
              <a:lstStyle/>
              <a:p>
                <a:r>
                  <a:rPr lang="zh-CN" altLang="en-US">
                    <a:noFill/>
                  </a:rPr>
                  <a:t> </a:t>
                </a:r>
              </a:p>
            </p:txBody>
          </p:sp>
        </mc:Fallback>
      </mc:AlternateContent>
      <p:sp>
        <p:nvSpPr>
          <p:cNvPr id="68632" name="Rectangle 25"/>
          <p:cNvSpPr>
            <a:spLocks noChangeArrowheads="1"/>
          </p:cNvSpPr>
          <p:nvPr/>
        </p:nvSpPr>
        <p:spPr bwMode="auto">
          <a:xfrm>
            <a:off x="1524001" y="26790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2168" name="Object 24"/>
              <p:cNvSpPr txBox="1"/>
              <p:nvPr/>
            </p:nvSpPr>
            <p:spPr bwMode="auto">
              <a:xfrm>
                <a:off x="2938463" y="3707607"/>
                <a:ext cx="5857875" cy="1038225"/>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𝐺</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d>
                            <m:dPr>
                              <m:ctrlPr>
                                <a:rPr kumimoji="1" lang="zh-CN" altLang="en-US" sz="2400" i="1">
                                  <a:solidFill>
                                    <a:srgbClr val="000000"/>
                                  </a:solidFill>
                                  <a:latin typeface="Cambria Math" panose="02040503050406030204" pitchFamily="18" charset="0"/>
                                </a:rPr>
                              </m:ctrlPr>
                            </m:dPr>
                            <m:e>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num>
                                <m:den>
                                  <m:r>
                                    <a:rPr kumimoji="1" lang="zh-CN" altLang="en-US" sz="2400" i="1">
                                      <a:solidFill>
                                        <a:srgbClr val="000000"/>
                                      </a:solidFill>
                                      <a:latin typeface="Cambria Math" panose="02040503050406030204" pitchFamily="18" charset="0"/>
                                    </a:rPr>
                                    <m:t>2!</m:t>
                                  </m:r>
                                </m:den>
                              </m:f>
                              <m:r>
                                <a:rPr kumimoji="1" lang="zh-CN" altLang="en-US" sz="2400" i="1">
                                  <a:solidFill>
                                    <a:srgbClr val="000000"/>
                                  </a:solidFill>
                                  <a:latin typeface="Cambria Math" panose="02040503050406030204" pitchFamily="18" charset="0"/>
                                </a:rPr>
                                <m:t>+</m:t>
                              </m:r>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num>
                                <m:den>
                                  <m:r>
                                    <a:rPr kumimoji="1" lang="zh-CN" altLang="en-US" sz="2400" i="1">
                                      <a:solidFill>
                                        <a:srgbClr val="000000"/>
                                      </a:solidFill>
                                      <a:latin typeface="Cambria Math" panose="02040503050406030204" pitchFamily="18" charset="0"/>
                                    </a:rPr>
                                    <m:t>3!</m:t>
                                  </m:r>
                                </m:den>
                              </m:f>
                              <m:r>
                                <a:rPr kumimoji="1" lang="zh-CN" altLang="en-US" sz="2400" i="1">
                                  <a:solidFill>
                                    <a:srgbClr val="000000"/>
                                  </a:solidFill>
                                  <a:latin typeface="Cambria Math" panose="02040503050406030204" pitchFamily="18" charset="0"/>
                                </a:rPr>
                                <m:t>+⋯</m:t>
                              </m:r>
                            </m:e>
                          </m:d>
                        </m:e>
                        <m:sup>
                          <m:r>
                            <a:rPr kumimoji="1" lang="zh-CN" altLang="en-US" sz="2400" i="1">
                              <a:solidFill>
                                <a:srgbClr val="000000"/>
                              </a:solidFill>
                              <a:latin typeface="Cambria Math" panose="02040503050406030204" pitchFamily="18" charset="0"/>
                            </a:rPr>
                            <m:t>𝑛</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𝑥</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sup>
                      </m:sSup>
                    </m:oMath>
                  </m:oMathPara>
                </a14:m>
                <a:endParaRPr kumimoji="1" lang="zh-CN" altLang="en-US" sz="2400" dirty="0">
                  <a:solidFill>
                    <a:srgbClr val="000000"/>
                  </a:solidFill>
                  <a:latin typeface="Tahoma" panose="020B0604030504040204" pitchFamily="34" charset="0"/>
                </a:endParaRPr>
              </a:p>
            </p:txBody>
          </p:sp>
        </mc:Choice>
        <mc:Fallback>
          <p:sp>
            <p:nvSpPr>
              <p:cNvPr id="10502168" name="Object 24"/>
              <p:cNvSpPr txBox="1">
                <a:spLocks noRot="1" noChangeAspect="1" noMove="1" noResize="1" noEditPoints="1" noAdjustHandles="1" noChangeArrowheads="1" noChangeShapeType="1" noTextEdit="1"/>
              </p:cNvSpPr>
              <p:nvPr/>
            </p:nvSpPr>
            <p:spPr bwMode="auto">
              <a:xfrm>
                <a:off x="2938463" y="3707607"/>
                <a:ext cx="5857875" cy="1038225"/>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917691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021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021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日期占位符 4"/>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F313F3CC-5510-4CFF-A3D7-E8AB2FE41096}"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69635" name="灯片编号占位符 6"/>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D0CF4980-CC2D-418C-95CA-6820DD248374}" type="slidenum">
              <a:rPr kumimoji="0" lang="en-US" altLang="zh-CN" sz="1400">
                <a:solidFill>
                  <a:srgbClr val="000000"/>
                </a:solidFill>
                <a:ea typeface="宋体" panose="02010600030101010101" pitchFamily="2" charset="-122"/>
              </a:rPr>
              <a:pPr fontAlgn="base">
                <a:spcBef>
                  <a:spcPct val="0"/>
                </a:spcBef>
                <a:spcAft>
                  <a:spcPct val="0"/>
                </a:spcAft>
              </a:pPr>
              <a:t>72</a:t>
            </a:fld>
            <a:endParaRPr kumimoji="0" lang="en-US" altLang="zh-CN" sz="1400">
              <a:solidFill>
                <a:srgbClr val="000000"/>
              </a:solidFill>
              <a:ea typeface="宋体" panose="02010600030101010101" pitchFamily="2" charset="-122"/>
            </a:endParaRPr>
          </a:p>
        </p:txBody>
      </p:sp>
      <p:sp>
        <p:nvSpPr>
          <p:cNvPr id="69636" name="Rectangle 3"/>
          <p:cNvSpPr>
            <a:spLocks noGrp="1" noChangeArrowheads="1"/>
          </p:cNvSpPr>
          <p:nvPr>
            <p:ph type="title"/>
          </p:nvPr>
        </p:nvSpPr>
        <p:spPr>
          <a:noFill/>
        </p:spPr>
        <p:txBody>
          <a:bodyPr/>
          <a:lstStyle/>
          <a:p>
            <a:pPr eaLnBrk="1" hangingPunct="1"/>
            <a:r>
              <a:rPr lang="en-US" altLang="zh-CN"/>
              <a:t>2.6 </a:t>
            </a:r>
            <a:r>
              <a:rPr lang="zh-CN" altLang="en-US"/>
              <a:t>指数型母函数</a:t>
            </a:r>
          </a:p>
        </p:txBody>
      </p:sp>
      <p:sp>
        <p:nvSpPr>
          <p:cNvPr id="10508290" name="Rectangle 2"/>
          <p:cNvSpPr>
            <a:spLocks noGrp="1" noChangeArrowheads="1"/>
          </p:cNvSpPr>
          <p:nvPr>
            <p:ph type="body" sz="half" idx="1"/>
          </p:nvPr>
        </p:nvSpPr>
        <p:spPr>
          <a:xfrm>
            <a:off x="1919289" y="1341439"/>
            <a:ext cx="8353425" cy="4402137"/>
          </a:xfrm>
        </p:spPr>
        <p:txBody>
          <a:bodyPr/>
          <a:lstStyle/>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sz="2400">
              <a:latin typeface="黑体" panose="02010609060101010101" pitchFamily="49" charset="-122"/>
            </a:endParaRPr>
          </a:p>
          <a:p>
            <a:pPr marL="571500" indent="-571500" algn="just" eaLnBrk="1" hangingPunct="1">
              <a:buSzTx/>
              <a:buFont typeface="Wingdings" panose="05000000000000000000" pitchFamily="2" charset="2"/>
              <a:buChar char="§"/>
            </a:pPr>
            <a:r>
              <a:rPr lang="zh-CN" altLang="en-US">
                <a:latin typeface="黑体" panose="02010609060101010101" pitchFamily="49" charset="-122"/>
              </a:rPr>
              <a:t>故</a:t>
            </a:r>
          </a:p>
          <a:p>
            <a:pPr marL="571500" indent="-571500" algn="just" eaLnBrk="1" hangingPunct="1">
              <a:buSzTx/>
              <a:buFont typeface="Wingdings" panose="05000000000000000000" pitchFamily="2" charset="2"/>
              <a:buChar char="§"/>
            </a:pPr>
            <a:endParaRPr lang="en-US" altLang="zh-CN">
              <a:latin typeface="黑体" panose="02010609060101010101" pitchFamily="49" charset="-122"/>
            </a:endParaRPr>
          </a:p>
        </p:txBody>
      </p:sp>
      <p:sp>
        <p:nvSpPr>
          <p:cNvPr id="69638"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39"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40"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41"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42"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43"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44"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45"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46"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47"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48"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49"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50"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51"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52"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9653" name="Rectangle 20"/>
          <p:cNvSpPr>
            <a:spLocks noChangeArrowheads="1"/>
          </p:cNvSpPr>
          <p:nvPr/>
        </p:nvSpPr>
        <p:spPr bwMode="auto">
          <a:xfrm>
            <a:off x="1524001" y="2731444"/>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69654" name="Object 19"/>
              <p:cNvSpPr txBox="1"/>
              <p:nvPr/>
            </p:nvSpPr>
            <p:spPr bwMode="auto">
              <a:xfrm>
                <a:off x="3414714" y="1412875"/>
                <a:ext cx="2835275" cy="933450"/>
              </a:xfrm>
              <a:prstGeom prst="rect">
                <a:avLst/>
              </a:prstGeom>
              <a:noFill/>
              <a:ln>
                <a:noFill/>
              </a:ln>
            </p:spPr>
            <p:txBody>
              <a:bodyPr>
                <a:normAutofit fontScale="85000" lnSpcReduction="100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𝑛</m:t>
                          </m:r>
                        </m:sup>
                        <m:e>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𝑛</m:t>
                                    </m:r>
                                  </m:e>
                                </m:mr>
                                <m:mr>
                                  <m:e>
                                    <m:r>
                                      <a:rPr kumimoji="1" lang="zh-CN" altLang="en-US" sz="2400" i="1">
                                        <a:solidFill>
                                          <a:srgbClr val="000000"/>
                                        </a:solidFill>
                                        <a:latin typeface="Cambria Math" panose="02040503050406030204" pitchFamily="18" charset="0"/>
                                      </a:rPr>
                                      <m:t>𝑘</m:t>
                                    </m:r>
                                  </m:e>
                                </m:mr>
                              </m:m>
                            </m:e>
                          </m:d>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𝑒</m:t>
                              </m:r>
                            </m:e>
                            <m:sup>
                              <m:r>
                                <a:rPr kumimoji="1" lang="zh-CN" altLang="en-US" sz="2400" i="1">
                                  <a:solidFill>
                                    <a:srgbClr val="000000"/>
                                  </a:solidFill>
                                  <a:latin typeface="Cambria Math" panose="02040503050406030204" pitchFamily="18" charset="0"/>
                                </a:rPr>
                                <m:t>𝑥</m:t>
                              </m:r>
                            </m:sup>
                          </m:sSup>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𝑘</m:t>
                              </m:r>
                            </m:sup>
                          </m:sSup>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𝑘</m:t>
                              </m:r>
                            </m:sup>
                          </m:sSup>
                        </m:e>
                      </m:nary>
                    </m:oMath>
                  </m:oMathPara>
                </a14:m>
                <a:endParaRPr kumimoji="1" lang="zh-CN" altLang="en-US" sz="2400">
                  <a:solidFill>
                    <a:srgbClr val="000000"/>
                  </a:solidFill>
                  <a:latin typeface="Tahoma" panose="020B0604030504040204" pitchFamily="34" charset="0"/>
                </a:endParaRPr>
              </a:p>
            </p:txBody>
          </p:sp>
        </mc:Choice>
        <mc:Fallback>
          <p:sp>
            <p:nvSpPr>
              <p:cNvPr id="69654" name="Object 19"/>
              <p:cNvSpPr txBox="1">
                <a:spLocks noRot="1" noChangeAspect="1" noMove="1" noResize="1" noEditPoints="1" noAdjustHandles="1" noChangeArrowheads="1" noChangeShapeType="1" noTextEdit="1"/>
              </p:cNvSpPr>
              <p:nvPr/>
            </p:nvSpPr>
            <p:spPr bwMode="auto">
              <a:xfrm>
                <a:off x="3414714" y="1412875"/>
                <a:ext cx="2835275" cy="933450"/>
              </a:xfrm>
              <a:prstGeom prst="rect">
                <a:avLst/>
              </a:prstGeom>
              <a:blipFill>
                <a:blip r:embed="rId2"/>
                <a:stretch>
                  <a:fillRect/>
                </a:stretch>
              </a:blipFill>
              <a:ln>
                <a:noFill/>
              </a:ln>
            </p:spPr>
            <p:txBody>
              <a:bodyPr/>
              <a:lstStyle/>
              <a:p>
                <a:r>
                  <a:rPr lang="zh-CN" altLang="en-US">
                    <a:noFill/>
                  </a:rPr>
                  <a:t> </a:t>
                </a:r>
              </a:p>
            </p:txBody>
          </p:sp>
        </mc:Fallback>
      </mc:AlternateContent>
      <p:sp>
        <p:nvSpPr>
          <p:cNvPr id="69655" name="Rectangle 22"/>
          <p:cNvSpPr>
            <a:spLocks noChangeArrowheads="1"/>
          </p:cNvSpPr>
          <p:nvPr/>
        </p:nvSpPr>
        <p:spPr bwMode="auto">
          <a:xfrm>
            <a:off x="1524001" y="2731444"/>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0508309" name="Object 21"/>
              <p:cNvSpPr txBox="1"/>
              <p:nvPr/>
            </p:nvSpPr>
            <p:spPr bwMode="auto">
              <a:xfrm>
                <a:off x="3359150" y="2492375"/>
                <a:ext cx="4071938" cy="933450"/>
              </a:xfrm>
              <a:prstGeom prst="rect">
                <a:avLst/>
              </a:prstGeom>
              <a:noFill/>
              <a:ln>
                <a:noFill/>
              </a:ln>
            </p:spPr>
            <p:txBody>
              <a:bodyPr>
                <a:normAutofit fontScale="85000" lnSpcReduction="100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𝑛</m:t>
                          </m:r>
                        </m:sup>
                        <m:e>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𝑛</m:t>
                                    </m:r>
                                  </m:e>
                                </m:mr>
                                <m:mr>
                                  <m:e>
                                    <m:r>
                                      <a:rPr kumimoji="1" lang="zh-CN" altLang="en-US" sz="2400" i="1">
                                        <a:solidFill>
                                          <a:srgbClr val="000000"/>
                                        </a:solidFill>
                                        <a:latin typeface="Cambria Math" panose="02040503050406030204" pitchFamily="18" charset="0"/>
                                      </a:rPr>
                                      <m:t>𝑘</m:t>
                                    </m:r>
                                  </m:e>
                                </m:mr>
                              </m:m>
                            </m:e>
                          </m:d>
                          <m:d>
                            <m:dPr>
                              <m:begChr m:val="["/>
                              <m:endChr m:val="]"/>
                              <m:ctrlPr>
                                <a:rPr kumimoji="1" lang="zh-CN" altLang="en-US" sz="2400" i="1">
                                  <a:solidFill>
                                    <a:srgbClr val="000000"/>
                                  </a:solidFill>
                                  <a:latin typeface="Cambria Math" panose="02040503050406030204" pitchFamily="18" charset="0"/>
                                </a:rPr>
                              </m:ctrlPr>
                            </m:dPr>
                            <m:e>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f>
                                    <m:fPr>
                                      <m:ctrlPr>
                                        <a:rPr kumimoji="1" lang="zh-CN" altLang="en-US" sz="2400" i="1">
                                          <a:solidFill>
                                            <a:srgbClr val="000000"/>
                                          </a:solidFill>
                                          <a:latin typeface="Cambria Math" panose="02040503050406030204" pitchFamily="18" charset="0"/>
                                        </a:rPr>
                                      </m:ctrlPr>
                                    </m:fPr>
                                    <m:num>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𝑘</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𝑟</m:t>
                                          </m:r>
                                        </m:sup>
                                      </m:sSup>
                                    </m:num>
                                    <m:den>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m:t>
                                      </m:r>
                                    </m:den>
                                  </m:f>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𝑟</m:t>
                                      </m:r>
                                    </m:sup>
                                  </m:sSup>
                                </m:e>
                              </m:nary>
                            </m:e>
                          </m:d>
                        </m:e>
                      </m:nary>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𝑘</m:t>
                          </m:r>
                        </m:sup>
                      </m:sSup>
                    </m:oMath>
                  </m:oMathPara>
                </a14:m>
                <a:endParaRPr kumimoji="1" lang="zh-CN" altLang="en-US" sz="2400">
                  <a:solidFill>
                    <a:srgbClr val="000000"/>
                  </a:solidFill>
                  <a:latin typeface="Tahoma" panose="020B0604030504040204" pitchFamily="34" charset="0"/>
                </a:endParaRPr>
              </a:p>
            </p:txBody>
          </p:sp>
        </mc:Choice>
        <mc:Fallback>
          <p:sp>
            <p:nvSpPr>
              <p:cNvPr id="10508309" name="Object 21"/>
              <p:cNvSpPr txBox="1">
                <a:spLocks noRot="1" noChangeAspect="1" noMove="1" noResize="1" noEditPoints="1" noAdjustHandles="1" noChangeArrowheads="1" noChangeShapeType="1" noTextEdit="1"/>
              </p:cNvSpPr>
              <p:nvPr/>
            </p:nvSpPr>
            <p:spPr bwMode="auto">
              <a:xfrm>
                <a:off x="3359150" y="2492375"/>
                <a:ext cx="4071938" cy="933450"/>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508311" name="Object 23"/>
              <p:cNvSpPr txBox="1"/>
              <p:nvPr/>
            </p:nvSpPr>
            <p:spPr bwMode="auto">
              <a:xfrm>
                <a:off x="3359151" y="3573464"/>
                <a:ext cx="4010025" cy="962025"/>
              </a:xfrm>
              <a:prstGeom prst="rect">
                <a:avLst/>
              </a:prstGeom>
              <a:noFill/>
              <a:ln>
                <a:noFill/>
              </a:ln>
            </p:spPr>
            <p:txBody>
              <a:bodyPr>
                <a:normAutofit fontScale="85000" lnSpcReduction="10000"/>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m:t>
                      </m:r>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m:t>
                          </m:r>
                          <m:r>
                            <a:rPr kumimoji="1" lang="zh-CN" altLang="en-US" sz="2400">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m:t>
                          </m:r>
                        </m:sup>
                        <m:e>
                          <m:d>
                            <m:dPr>
                              <m:begChr m:val="["/>
                              <m:endChr m:val="]"/>
                              <m:ctrlPr>
                                <a:rPr kumimoji="1" lang="zh-CN" altLang="en-US" sz="2400" i="1">
                                  <a:solidFill>
                                    <a:srgbClr val="000000"/>
                                  </a:solidFill>
                                  <a:latin typeface="Cambria Math" panose="02040503050406030204" pitchFamily="18" charset="0"/>
                                </a:rPr>
                              </m:ctrlPr>
                            </m:dPr>
                            <m:e>
                              <m:nary>
                                <m:naryPr>
                                  <m:chr m:val="∑"/>
                                  <m:ctrlPr>
                                    <a:rPr kumimoji="1" lang="zh-CN" altLang="en-US" sz="2400" i="1">
                                      <a:solidFill>
                                        <a:srgbClr val="000000"/>
                                      </a:solidFill>
                                      <a:latin typeface="Cambria Math" panose="02040503050406030204" pitchFamily="18" charset="0"/>
                                    </a:rPr>
                                  </m:ctrlPr>
                                </m:naryPr>
                                <m:sub>
                                  <m:r>
                                    <a:rPr kumimoji="1" lang="zh-CN" altLang="en-US" sz="2400" i="1">
                                      <a:solidFill>
                                        <a:srgbClr val="000000"/>
                                      </a:solidFill>
                                      <a:latin typeface="Cambria Math" panose="02040503050406030204" pitchFamily="18" charset="0"/>
                                    </a:rPr>
                                    <m:t>𝑘</m:t>
                                  </m:r>
                                  <m:r>
                                    <a:rPr kumimoji="1" lang="zh-CN" altLang="en-US" sz="2400" i="1">
                                      <a:solidFill>
                                        <a:srgbClr val="000000"/>
                                      </a:solidFill>
                                      <a:latin typeface="Cambria Math" panose="02040503050406030204" pitchFamily="18" charset="0"/>
                                    </a:rPr>
                                    <m:t>=0</m:t>
                                  </m:r>
                                </m:sub>
                                <m:sup>
                                  <m:r>
                                    <a:rPr kumimoji="1" lang="zh-CN" altLang="en-US" sz="2400" i="1">
                                      <a:solidFill>
                                        <a:srgbClr val="000000"/>
                                      </a:solidFill>
                                      <a:latin typeface="Cambria Math" panose="02040503050406030204" pitchFamily="18" charset="0"/>
                                    </a:rPr>
                                    <m:t>𝑛</m:t>
                                  </m:r>
                                </m:sup>
                                <m:e>
                                  <m:r>
                                    <a:rPr kumimoji="1" lang="zh-CN" altLang="en-US" sz="2400" i="1">
                                      <a:solidFill>
                                        <a:srgbClr val="000000"/>
                                      </a:solidFill>
                                      <a:latin typeface="Cambria Math" panose="02040503050406030204" pitchFamily="18" charset="0"/>
                                    </a:rPr>
                                    <m:t>(−1</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𝑘</m:t>
                                      </m:r>
                                    </m:sup>
                                  </m:sSup>
                                  <m:d>
                                    <m:dPr>
                                      <m:ctrlPr>
                                        <a:rPr kumimoji="1" lang="zh-CN" altLang="en-US" sz="2400" i="1">
                                          <a:solidFill>
                                            <a:srgbClr val="000000"/>
                                          </a:solidFill>
                                          <a:latin typeface="Cambria Math" panose="02040503050406030204" pitchFamily="18" charset="0"/>
                                        </a:rPr>
                                      </m:ctrlPr>
                                    </m:dPr>
                                    <m:e>
                                      <m:m>
                                        <m:mPr>
                                          <m:plcHide m:val="on"/>
                                          <m:mcs>
                                            <m:mc>
                                              <m:mcPr>
                                                <m:count m:val="1"/>
                                                <m:mcJc m:val="center"/>
                                              </m:mcPr>
                                            </m:mc>
                                          </m:mcs>
                                          <m:ctrlPr>
                                            <a:rPr kumimoji="1" lang="zh-CN" altLang="en-US" sz="2400" i="1">
                                              <a:solidFill>
                                                <a:srgbClr val="000000"/>
                                              </a:solidFill>
                                              <a:latin typeface="Cambria Math" panose="02040503050406030204" pitchFamily="18" charset="0"/>
                                            </a:rPr>
                                          </m:ctrlPr>
                                        </m:mPr>
                                        <m:mr>
                                          <m:e>
                                            <m:r>
                                              <a:rPr kumimoji="1" lang="zh-CN" altLang="en-US" sz="2400" i="1">
                                                <a:solidFill>
                                                  <a:srgbClr val="000000"/>
                                                </a:solidFill>
                                                <a:latin typeface="Cambria Math" panose="02040503050406030204" pitchFamily="18" charset="0"/>
                                              </a:rPr>
                                              <m:t>𝑛</m:t>
                                            </m:r>
                                          </m:e>
                                        </m:mr>
                                        <m:mr>
                                          <m:e>
                                            <m:r>
                                              <a:rPr kumimoji="1" lang="zh-CN" altLang="en-US" sz="2400" i="1">
                                                <a:solidFill>
                                                  <a:srgbClr val="000000"/>
                                                </a:solidFill>
                                                <a:latin typeface="Cambria Math" panose="02040503050406030204" pitchFamily="18" charset="0"/>
                                              </a:rPr>
                                              <m:t>𝑘</m:t>
                                            </m:r>
                                          </m:e>
                                        </m:mr>
                                      </m:m>
                                    </m:e>
                                  </m:d>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𝑛</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𝑘</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m:t>
                                      </m:r>
                                    </m:e>
                                    <m:sup>
                                      <m:r>
                                        <a:rPr kumimoji="1" lang="zh-CN" altLang="en-US" sz="2400" i="1">
                                          <a:solidFill>
                                            <a:srgbClr val="000000"/>
                                          </a:solidFill>
                                          <a:latin typeface="Cambria Math" panose="02040503050406030204" pitchFamily="18" charset="0"/>
                                        </a:rPr>
                                        <m:t>𝑟</m:t>
                                      </m:r>
                                    </m:sup>
                                  </m:sSup>
                                </m:e>
                              </m:nary>
                            </m:e>
                          </m:d>
                        </m:e>
                      </m:nary>
                      <m:f>
                        <m:fPr>
                          <m:ctrlPr>
                            <a:rPr kumimoji="1" lang="zh-CN" altLang="en-US" sz="2400" i="1">
                              <a:solidFill>
                                <a:srgbClr val="000000"/>
                              </a:solidFill>
                              <a:latin typeface="Cambria Math" panose="02040503050406030204" pitchFamily="18" charset="0"/>
                            </a:rPr>
                          </m:ctrlPr>
                        </m:fPr>
                        <m:num>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𝑟</m:t>
                              </m:r>
                            </m:sup>
                          </m:sSup>
                        </m:num>
                        <m:den>
                          <m:r>
                            <a:rPr kumimoji="1" lang="zh-CN" altLang="en-US" sz="2400" i="1">
                              <a:solidFill>
                                <a:srgbClr val="000000"/>
                              </a:solidFill>
                              <a:latin typeface="Cambria Math" panose="02040503050406030204" pitchFamily="18" charset="0"/>
                            </a:rPr>
                            <m:t>𝑟</m:t>
                          </m:r>
                          <m:r>
                            <a:rPr kumimoji="1" lang="zh-CN" altLang="en-US" sz="2400" i="1">
                              <a:solidFill>
                                <a:srgbClr val="000000"/>
                              </a:solidFill>
                              <a:latin typeface="Cambria Math" panose="02040503050406030204" pitchFamily="18" charset="0"/>
                            </a:rPr>
                            <m:t>!</m:t>
                          </m:r>
                        </m:den>
                      </m:f>
                    </m:oMath>
                  </m:oMathPara>
                </a14:m>
                <a:endParaRPr kumimoji="1" lang="zh-CN" altLang="en-US" sz="2400">
                  <a:solidFill>
                    <a:srgbClr val="000000"/>
                  </a:solidFill>
                  <a:latin typeface="Tahoma" panose="020B0604030504040204" pitchFamily="34" charset="0"/>
                </a:endParaRPr>
              </a:p>
            </p:txBody>
          </p:sp>
        </mc:Choice>
        <mc:Fallback>
          <p:sp>
            <p:nvSpPr>
              <p:cNvPr id="10508311" name="Object 23"/>
              <p:cNvSpPr txBox="1">
                <a:spLocks noRot="1" noChangeAspect="1" noMove="1" noResize="1" noEditPoints="1" noAdjustHandles="1" noChangeArrowheads="1" noChangeShapeType="1" noTextEdit="1"/>
              </p:cNvSpPr>
              <p:nvPr/>
            </p:nvSpPr>
            <p:spPr bwMode="auto">
              <a:xfrm>
                <a:off x="3359151" y="3573464"/>
                <a:ext cx="4010025" cy="962025"/>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508313" name="Object 25"/>
              <p:cNvSpPr txBox="1">
                <a:spLocks noGrp="1"/>
              </p:cNvSpPr>
              <p:nvPr>
                <p:ph sz="half" idx="2"/>
              </p:nvPr>
            </p:nvSpPr>
            <p:spPr bwMode="auto">
              <a:xfrm>
                <a:off x="3648075" y="5013325"/>
                <a:ext cx="3708400" cy="1041400"/>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𝑟</m:t>
                          </m:r>
                        </m:sub>
                      </m:sSub>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𝑘</m:t>
                              </m:r>
                            </m:sup>
                          </m:sSup>
                          <m:d>
                            <m:dPr>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𝑛</m:t>
                                    </m:r>
                                  </m:e>
                                </m:mr>
                                <m:mr>
                                  <m:e>
                                    <m:r>
                                      <a:rPr lang="zh-CN" altLang="en-US" i="1">
                                        <a:solidFill>
                                          <a:srgbClr val="000000"/>
                                        </a:solidFill>
                                        <a:latin typeface="Cambria Math" panose="02040503050406030204" pitchFamily="18" charset="0"/>
                                      </a:rPr>
                                      <m:t>𝑘</m:t>
                                    </m:r>
                                  </m:e>
                                </m:mr>
                              </m:m>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𝑟</m:t>
                              </m:r>
                            </m:sup>
                          </m:sSup>
                        </m:e>
                      </m:nary>
                    </m:oMath>
                  </m:oMathPara>
                </a14:m>
                <a:endParaRPr lang="zh-CN" altLang="en-US"/>
              </a:p>
            </p:txBody>
          </p:sp>
        </mc:Choice>
        <mc:Fallback>
          <p:sp>
            <p:nvSpPr>
              <p:cNvPr id="10508313" name="Object 25"/>
              <p:cNvSpPr txBox="1">
                <a:spLocks noGrp="1" noRot="1" noChangeAspect="1" noMove="1" noResize="1" noEditPoints="1" noAdjustHandles="1" noChangeArrowheads="1" noChangeShapeType="1" noTextEdit="1"/>
              </p:cNvSpPr>
              <p:nvPr>
                <p:ph sz="half" idx="2"/>
              </p:nvPr>
            </p:nvSpPr>
            <p:spPr bwMode="auto">
              <a:xfrm>
                <a:off x="3648075" y="5013325"/>
                <a:ext cx="3708400" cy="1041400"/>
              </a:xfrm>
              <a:prstGeom prst="rect">
                <a:avLst/>
              </a:prstGeom>
              <a:blipFill>
                <a:blip r:embed="rId5"/>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524617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082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F8F13FA9-C6CE-468D-9E7B-9B72C9AEFC5F}"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65539"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AE37118D-F360-4790-BAA6-74132D2A46BA}" type="slidenum">
              <a:rPr kumimoji="0" lang="en-US" altLang="zh-CN" sz="1400">
                <a:solidFill>
                  <a:srgbClr val="000000"/>
                </a:solidFill>
                <a:ea typeface="宋体" panose="02010600030101010101" pitchFamily="2" charset="-122"/>
              </a:rPr>
              <a:pPr fontAlgn="base">
                <a:spcBef>
                  <a:spcPct val="0"/>
                </a:spcBef>
                <a:spcAft>
                  <a:spcPct val="0"/>
                </a:spcAft>
              </a:pPr>
              <a:t>73</a:t>
            </a:fld>
            <a:endParaRPr kumimoji="0" lang="en-US" altLang="zh-CN" sz="1400">
              <a:solidFill>
                <a:srgbClr val="000000"/>
              </a:solidFill>
              <a:ea typeface="宋体" panose="02010600030101010101" pitchFamily="2" charset="-122"/>
            </a:endParaRPr>
          </a:p>
        </p:txBody>
      </p:sp>
      <p:sp>
        <p:nvSpPr>
          <p:cNvPr id="65540"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en-US" altLang="zh-CN" dirty="0">
                <a:latin typeface="黑体" panose="02010609060101010101" pitchFamily="49" charset="-122"/>
              </a:rPr>
              <a:t>2.11 </a:t>
            </a:r>
          </a:p>
          <a:p>
            <a:pPr marL="571500" indent="-571500" algn="just" eaLnBrk="1" hangingPunct="1">
              <a:buSzTx/>
              <a:buFont typeface="Wingdings" panose="05000000000000000000" pitchFamily="2" charset="2"/>
              <a:buChar char="§"/>
            </a:pPr>
            <a:r>
              <a:rPr lang="en-US" altLang="zh-CN" dirty="0">
                <a:latin typeface="黑体" panose="02010609060101010101" pitchFamily="49" charset="-122"/>
              </a:rPr>
              <a:t>2.12  </a:t>
            </a:r>
          </a:p>
          <a:p>
            <a:pPr marL="571500" indent="-571500" algn="just" eaLnBrk="1" hangingPunct="1">
              <a:buSzTx/>
              <a:buFont typeface="Wingdings" panose="05000000000000000000" pitchFamily="2" charset="2"/>
              <a:buChar char="§"/>
            </a:pPr>
            <a:r>
              <a:rPr lang="en-US" altLang="zh-CN" dirty="0">
                <a:latin typeface="黑体" panose="02010609060101010101" pitchFamily="49" charset="-122"/>
              </a:rPr>
              <a:t>2.50 </a:t>
            </a:r>
          </a:p>
        </p:txBody>
      </p:sp>
      <p:sp>
        <p:nvSpPr>
          <p:cNvPr id="65541" name="Rectangle 3"/>
          <p:cNvSpPr>
            <a:spLocks noGrp="1" noChangeArrowheads="1"/>
          </p:cNvSpPr>
          <p:nvPr>
            <p:ph type="title"/>
          </p:nvPr>
        </p:nvSpPr>
        <p:spPr>
          <a:xfrm>
            <a:off x="2819401" y="152400"/>
            <a:ext cx="6386513" cy="882650"/>
          </a:xfrm>
          <a:noFill/>
        </p:spPr>
        <p:txBody>
          <a:bodyPr/>
          <a:lstStyle/>
          <a:p>
            <a:pPr eaLnBrk="1" hangingPunct="1"/>
            <a:r>
              <a:rPr lang="zh-CN" altLang="en-US">
                <a:latin typeface="黑体" panose="02010609060101010101" pitchFamily="49" charset="-122"/>
                <a:ea typeface="黑体" panose="02010609060101010101" pitchFamily="49" charset="-122"/>
              </a:rPr>
              <a:t>习题</a:t>
            </a:r>
          </a:p>
        </p:txBody>
      </p:sp>
      <p:sp>
        <p:nvSpPr>
          <p:cNvPr id="65542"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5543"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5544"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5545"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5546"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5547"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5548"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5549"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5550"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5551"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5552"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5553"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5554"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5555"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65556"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354800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日期占位符 3"/>
          <p:cNvSpPr>
            <a:spLocks noGrp="1"/>
          </p:cNvSpPr>
          <p:nvPr>
            <p:ph type="dt" sz="quarter" idx="4294967295"/>
          </p:nvPr>
        </p:nvSpPr>
        <p:spPr>
          <a:xfrm>
            <a:off x="2438400" y="6324600"/>
            <a:ext cx="1905000" cy="457200"/>
          </a:xfrm>
          <a:prstGeom prst="rect">
            <a:avLst/>
          </a:prstGeom>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eaLnBrk="0" fontAlgn="base" hangingPunct="0">
              <a:spcBef>
                <a:spcPct val="0"/>
              </a:spcBef>
              <a:spcAft>
                <a:spcPct val="0"/>
              </a:spcAft>
            </a:pPr>
            <a:fld id="{12056D96-2978-48B6-BCE8-ADF4008032F0}" type="datetime1">
              <a:rPr kumimoji="0" lang="zh-CN" altLang="en-US" sz="1400">
                <a:solidFill>
                  <a:srgbClr val="000000"/>
                </a:solidFill>
                <a:ea typeface="宋体" panose="02010600030101010101" pitchFamily="2" charset="-122"/>
              </a:rPr>
              <a:pPr eaLnBrk="0" fontAlgn="base" hangingPunct="0">
                <a:spcBef>
                  <a:spcPct val="0"/>
                </a:spcBef>
                <a:spcAft>
                  <a:spcPct val="0"/>
                </a:spcAft>
              </a:pPr>
              <a:t>2021/4/16</a:t>
            </a:fld>
            <a:endParaRPr kumimoji="0" lang="en-US" altLang="zh-CN" sz="1400">
              <a:solidFill>
                <a:srgbClr val="000000"/>
              </a:solidFill>
              <a:ea typeface="宋体" panose="02010600030101010101" pitchFamily="2" charset="-122"/>
            </a:endParaRPr>
          </a:p>
        </p:txBody>
      </p:sp>
      <p:sp>
        <p:nvSpPr>
          <p:cNvPr id="13315" name="灯片编号占位符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fld id="{ECC77AE9-69D3-4025-AF89-1314BCFA22D7}" type="slidenum">
              <a:rPr kumimoji="0" lang="en-US" altLang="zh-CN" sz="1400">
                <a:solidFill>
                  <a:srgbClr val="000000"/>
                </a:solidFill>
                <a:ea typeface="宋体" panose="02010600030101010101" pitchFamily="2" charset="-122"/>
              </a:rPr>
              <a:pPr fontAlgn="base">
                <a:spcBef>
                  <a:spcPct val="0"/>
                </a:spcBef>
                <a:spcAft>
                  <a:spcPct val="0"/>
                </a:spcAft>
              </a:pPr>
              <a:t>8</a:t>
            </a:fld>
            <a:endParaRPr kumimoji="0" lang="en-US" altLang="zh-CN" sz="1400">
              <a:solidFill>
                <a:srgbClr val="000000"/>
              </a:solidFill>
              <a:ea typeface="宋体" panose="02010600030101010101" pitchFamily="2" charset="-122"/>
            </a:endParaRPr>
          </a:p>
        </p:txBody>
      </p:sp>
      <p:sp>
        <p:nvSpPr>
          <p:cNvPr id="13316" name="Rectangle 2"/>
          <p:cNvSpPr>
            <a:spLocks noGrp="1" noChangeArrowheads="1"/>
          </p:cNvSpPr>
          <p:nvPr>
            <p:ph type="body" idx="1"/>
          </p:nvPr>
        </p:nvSpPr>
        <p:spPr>
          <a:xfrm>
            <a:off x="1792289" y="1501776"/>
            <a:ext cx="8421687" cy="4670425"/>
          </a:xfrm>
        </p:spPr>
        <p:txBody>
          <a:bodyPr/>
          <a:lstStyle/>
          <a:p>
            <a:pPr marL="571500" indent="-571500" algn="just" eaLnBrk="1" hangingPunct="1">
              <a:buSzTx/>
              <a:buFont typeface="Wingdings" panose="05000000000000000000" pitchFamily="2" charset="2"/>
              <a:buChar char="§"/>
            </a:pPr>
            <a:r>
              <a:rPr lang="zh-CN" altLang="en-US" dirty="0"/>
              <a:t>如果只需要求不同的组合方案数，那么可考虑下列母函数</a:t>
            </a:r>
            <a:r>
              <a:rPr lang="en-US" altLang="zh-CN" dirty="0">
                <a:solidFill>
                  <a:srgbClr val="C00000"/>
                </a:solidFill>
              </a:rPr>
              <a:t>---</a:t>
            </a:r>
            <a:r>
              <a:rPr lang="zh-CN" altLang="en-US" dirty="0">
                <a:solidFill>
                  <a:srgbClr val="C00000"/>
                </a:solidFill>
              </a:rPr>
              <a:t>令</a:t>
            </a:r>
            <a:r>
              <a:rPr lang="en-US" altLang="zh-CN" dirty="0">
                <a:solidFill>
                  <a:srgbClr val="C00000"/>
                </a:solidFill>
              </a:rPr>
              <a:t>r=g=b=1</a:t>
            </a:r>
            <a:endParaRPr lang="zh-CN" altLang="en-US" dirty="0">
              <a:solidFill>
                <a:srgbClr val="C00000"/>
              </a:solidFill>
            </a:endParaRPr>
          </a:p>
          <a:p>
            <a:pPr marL="571500" indent="-571500" algn="just" eaLnBrk="1" hangingPunct="1">
              <a:buSzTx/>
              <a:buFont typeface="Wingdings" panose="05000000000000000000" pitchFamily="2" charset="2"/>
              <a:buChar char="§"/>
            </a:pPr>
            <a:endParaRPr lang="zh-CN" altLang="en-US" dirty="0"/>
          </a:p>
          <a:p>
            <a:pPr marL="571500" indent="-571500" algn="just" eaLnBrk="1" hangingPunct="1">
              <a:buSzTx/>
              <a:buFont typeface="Wingdings" panose="05000000000000000000" pitchFamily="2" charset="2"/>
              <a:buChar char="§"/>
            </a:pPr>
            <a:endParaRPr lang="zh-CN" altLang="en-US" dirty="0"/>
          </a:p>
          <a:p>
            <a:pPr marL="571500" indent="-571500" algn="just" eaLnBrk="1" hangingPunct="1">
              <a:buSzTx/>
              <a:buFont typeface="Wingdings" panose="05000000000000000000" pitchFamily="2" charset="2"/>
              <a:buChar char="§"/>
            </a:pPr>
            <a:endParaRPr lang="zh-CN" altLang="en-US" dirty="0"/>
          </a:p>
          <a:p>
            <a:pPr marL="571500" indent="-571500" algn="just" eaLnBrk="1" hangingPunct="1">
              <a:buSzTx/>
              <a:buFont typeface="Wingdings" panose="05000000000000000000" pitchFamily="2" charset="2"/>
              <a:buChar char="§"/>
            </a:pPr>
            <a:r>
              <a:rPr lang="zh-CN" altLang="en-US" dirty="0"/>
              <a:t>所求组合方案数为：</a:t>
            </a:r>
            <a:r>
              <a:rPr lang="en-US" altLang="zh-CN" dirty="0"/>
              <a:t>1+3+4+3+1=12</a:t>
            </a:r>
            <a:r>
              <a:rPr lang="zh-CN" altLang="en-US" dirty="0"/>
              <a:t>。</a:t>
            </a:r>
            <a:endParaRPr lang="zh-CN" altLang="en-US" dirty="0">
              <a:latin typeface="黑体" panose="02010609060101010101" pitchFamily="49" charset="-122"/>
            </a:endParaRPr>
          </a:p>
          <a:p>
            <a:pPr marL="571500" indent="-571500" algn="just" eaLnBrk="1" hangingPunct="1">
              <a:buSzTx/>
              <a:buFont typeface="Wingdings" panose="05000000000000000000" pitchFamily="2" charset="2"/>
              <a:buChar char="§"/>
            </a:pPr>
            <a:endParaRPr lang="en-US" altLang="zh-CN" dirty="0">
              <a:latin typeface="黑体" panose="02010609060101010101" pitchFamily="49" charset="-122"/>
            </a:endParaRPr>
          </a:p>
        </p:txBody>
      </p:sp>
      <p:sp>
        <p:nvSpPr>
          <p:cNvPr id="13317" name="Rectangle 3"/>
          <p:cNvSpPr>
            <a:spLocks noGrp="1" noChangeArrowheads="1"/>
          </p:cNvSpPr>
          <p:nvPr>
            <p:ph type="title"/>
          </p:nvPr>
        </p:nvSpPr>
        <p:spPr>
          <a:xfrm>
            <a:off x="2819401" y="152400"/>
            <a:ext cx="6386513" cy="882650"/>
          </a:xfrm>
          <a:noFill/>
        </p:spPr>
        <p:txBody>
          <a:bodyPr/>
          <a:lstStyle/>
          <a:p>
            <a:pPr eaLnBrk="1" hangingPunct="1"/>
            <a:r>
              <a:rPr lang="en-US" altLang="zh-CN"/>
              <a:t>2.1 </a:t>
            </a:r>
            <a:r>
              <a:rPr lang="zh-CN" altLang="en-US"/>
              <a:t>母函数的引入</a:t>
            </a:r>
          </a:p>
        </p:txBody>
      </p:sp>
      <p:sp>
        <p:nvSpPr>
          <p:cNvPr id="13318" name="Rectangle 4"/>
          <p:cNvSpPr>
            <a:spLocks noChangeArrowheads="1"/>
          </p:cNvSpPr>
          <p:nvPr/>
        </p:nvSpPr>
        <p:spPr bwMode="auto">
          <a:xfrm>
            <a:off x="555783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19" name="Rectangle 5"/>
          <p:cNvSpPr>
            <a:spLocks noChangeArrowheads="1"/>
          </p:cNvSpPr>
          <p:nvPr/>
        </p:nvSpPr>
        <p:spPr bwMode="auto">
          <a:xfrm>
            <a:off x="56007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20" name="Rectangle 6"/>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21" name="Rectangle 7"/>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22" name="Rectangle 8"/>
          <p:cNvSpPr>
            <a:spLocks noChangeArrowheads="1"/>
          </p:cNvSpPr>
          <p:nvPr/>
        </p:nvSpPr>
        <p:spPr bwMode="auto">
          <a:xfrm>
            <a:off x="5672138" y="334803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23" name="Rectangle 9"/>
          <p:cNvSpPr>
            <a:spLocks noChangeArrowheads="1"/>
          </p:cNvSpPr>
          <p:nvPr/>
        </p:nvSpPr>
        <p:spPr bwMode="auto">
          <a:xfrm>
            <a:off x="5576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24" name="Rectangle 10"/>
          <p:cNvSpPr>
            <a:spLocks noChangeArrowheads="1"/>
          </p:cNvSpPr>
          <p:nvPr/>
        </p:nvSpPr>
        <p:spPr bwMode="auto">
          <a:xfrm>
            <a:off x="5867400"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25" name="Rectangle 11"/>
          <p:cNvSpPr>
            <a:spLocks noChangeArrowheads="1"/>
          </p:cNvSpPr>
          <p:nvPr/>
        </p:nvSpPr>
        <p:spPr bwMode="auto">
          <a:xfrm>
            <a:off x="4872038" y="321945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26" name="Rectangle 12"/>
          <p:cNvSpPr>
            <a:spLocks noChangeArrowheads="1"/>
          </p:cNvSpPr>
          <p:nvPr/>
        </p:nvSpPr>
        <p:spPr bwMode="auto">
          <a:xfrm>
            <a:off x="5491163"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27" name="Rectangle 13"/>
          <p:cNvSpPr>
            <a:spLocks noChangeArrowheads="1"/>
          </p:cNvSpPr>
          <p:nvPr/>
        </p:nvSpPr>
        <p:spPr bwMode="auto">
          <a:xfrm>
            <a:off x="51958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28" name="Rectangle 14"/>
          <p:cNvSpPr>
            <a:spLocks noChangeArrowheads="1"/>
          </p:cNvSpPr>
          <p:nvPr/>
        </p:nvSpPr>
        <p:spPr bwMode="auto">
          <a:xfrm>
            <a:off x="6024563" y="33385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29" name="Rectangle 15"/>
          <p:cNvSpPr>
            <a:spLocks noChangeArrowheads="1"/>
          </p:cNvSpPr>
          <p:nvPr/>
        </p:nvSpPr>
        <p:spPr bwMode="auto">
          <a:xfrm>
            <a:off x="5424488" y="3328989"/>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30" name="Rectangle 16"/>
          <p:cNvSpPr>
            <a:spLocks noChangeArrowheads="1"/>
          </p:cNvSpPr>
          <p:nvPr/>
        </p:nvSpPr>
        <p:spPr bwMode="auto">
          <a:xfrm>
            <a:off x="5072063" y="3186114"/>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31" name="Rectangle 17"/>
          <p:cNvSpPr>
            <a:spLocks noChangeArrowheads="1"/>
          </p:cNvSpPr>
          <p:nvPr/>
        </p:nvSpPr>
        <p:spPr bwMode="auto">
          <a:xfrm>
            <a:off x="5638800" y="3314701"/>
            <a:ext cx="9144000"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32" name="Rectangle 18"/>
          <p:cNvSpPr>
            <a:spLocks noChangeArrowheads="1"/>
          </p:cNvSpPr>
          <p:nvPr/>
        </p:nvSpPr>
        <p:spPr bwMode="auto">
          <a:xfrm>
            <a:off x="1524001" y="2983857"/>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p:sp>
        <p:nvSpPr>
          <p:cNvPr id="13333" name="Rectangle 22"/>
          <p:cNvSpPr>
            <a:spLocks noChangeArrowheads="1"/>
          </p:cNvSpPr>
          <p:nvPr/>
        </p:nvSpPr>
        <p:spPr bwMode="auto">
          <a:xfrm>
            <a:off x="1524001" y="3083869"/>
            <a:ext cx="184731" cy="46166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CC99FF">
                    <a:alpha val="50195"/>
                  </a:srgbClr>
                </a:solidFill>
              </a14:hiddenFill>
            </a:ext>
            <a:ext uri="{91240B29-F687-4F45-9708-019B960494DF}">
              <a14:hiddenLine xmlns:a14="http://schemas.microsoft.com/office/drawing/2010/main" w="0">
                <a:solidFill>
                  <a:srgbClr val="002BB4"/>
                </a:solidFill>
                <a:miter lim="800000"/>
                <a:headEnd/>
                <a:tailEnd/>
              </a14:hiddenLine>
            </a:ext>
          </a:extLst>
        </p:spPr>
        <p:txBody>
          <a:bodyPr wrap="none" anchor="ctr">
            <a:spAutoFit/>
          </a:bodyPr>
          <a:lstStyle>
            <a:lvl1pPr>
              <a:defRPr kumimoji="1" sz="2400">
                <a:solidFill>
                  <a:schemeClr val="tx1"/>
                </a:solidFill>
                <a:latin typeface="Tahoma" panose="020B0604030504040204" pitchFamily="34" charset="0"/>
                <a:ea typeface="Dotum" pitchFamily="34" charset="-127"/>
              </a:defRPr>
            </a:lvl1pPr>
            <a:lvl2pPr marL="742950" indent="-285750">
              <a:defRPr kumimoji="1" sz="2400">
                <a:solidFill>
                  <a:schemeClr val="tx1"/>
                </a:solidFill>
                <a:latin typeface="Tahoma" panose="020B0604030504040204" pitchFamily="34" charset="0"/>
                <a:ea typeface="Dotum" pitchFamily="34" charset="-127"/>
              </a:defRPr>
            </a:lvl2pPr>
            <a:lvl3pPr marL="1143000" indent="-228600">
              <a:defRPr kumimoji="1" sz="2400">
                <a:solidFill>
                  <a:schemeClr val="tx1"/>
                </a:solidFill>
                <a:latin typeface="Tahoma" panose="020B0604030504040204" pitchFamily="34" charset="0"/>
                <a:ea typeface="Dotum" pitchFamily="34" charset="-127"/>
              </a:defRPr>
            </a:lvl3pPr>
            <a:lvl4pPr marL="1600200" indent="-228600">
              <a:defRPr kumimoji="1" sz="2400">
                <a:solidFill>
                  <a:schemeClr val="tx1"/>
                </a:solidFill>
                <a:latin typeface="Tahoma" panose="020B0604030504040204" pitchFamily="34" charset="0"/>
                <a:ea typeface="Dotum" pitchFamily="34" charset="-127"/>
              </a:defRPr>
            </a:lvl4pPr>
            <a:lvl5pPr marL="2057400" indent="-228600">
              <a:defRPr kumimoji="1" sz="2400">
                <a:solidFill>
                  <a:schemeClr val="tx1"/>
                </a:solidFill>
                <a:latin typeface="Tahoma" panose="020B0604030504040204" pitchFamily="34" charset="0"/>
                <a:ea typeface="Dotum" pitchFamily="34" charset="-127"/>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Dotum" pitchFamily="34" charset="-127"/>
              </a:defRPr>
            </a:lvl9pPr>
          </a:lstStyle>
          <a:p>
            <a:pPr fontAlgn="base">
              <a:spcBef>
                <a:spcPct val="0"/>
              </a:spcBef>
              <a:spcAft>
                <a:spcPct val="0"/>
              </a:spcAft>
            </a:pPr>
            <a:endParaRPr lang="zh-CN" altLang="en-US">
              <a:solidFill>
                <a:srgbClr val="000000"/>
              </a:solidFill>
            </a:endParaRPr>
          </a:p>
        </p:txBody>
      </p:sp>
      <mc:AlternateContent xmlns:mc="http://schemas.openxmlformats.org/markup-compatibility/2006">
        <mc:Choice xmlns:a14="http://schemas.microsoft.com/office/drawing/2010/main" Requires="a14">
          <p:sp>
            <p:nvSpPr>
              <p:cNvPr id="13334" name="Object 21"/>
              <p:cNvSpPr txBox="1"/>
              <p:nvPr/>
            </p:nvSpPr>
            <p:spPr bwMode="auto">
              <a:xfrm>
                <a:off x="3143250" y="2636838"/>
                <a:ext cx="5040982" cy="864170"/>
              </a:xfrm>
              <a:prstGeom prst="rect">
                <a:avLst/>
              </a:prstGeom>
              <a:noFill/>
              <a:ln>
                <a:noFill/>
              </a:ln>
            </p:spPr>
            <p:txBody>
              <a:bodyPr>
                <a:norm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400" i="1">
                          <a:solidFill>
                            <a:srgbClr val="000000"/>
                          </a:solidFill>
                          <a:latin typeface="Cambria Math" panose="02040503050406030204" pitchFamily="18" charset="0"/>
                        </a:rPr>
                        <m:t>𝐴</m:t>
                      </m:r>
                      <m:r>
                        <a:rPr kumimoji="1" lang="zh-CN" altLang="en-US" sz="2400" i="1">
                          <a:solidFill>
                            <a:srgbClr val="000000"/>
                          </a:solidFill>
                          <a:latin typeface="Cambria Math" panose="02040503050406030204" pitchFamily="18" charset="0"/>
                        </a:rPr>
                        <m:t>(</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)(1+</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m:t>
                      </m:r>
                    </m:oMath>
                    <m:oMath xmlns:m="http://schemas.openxmlformats.org/officeDocument/2006/math">
                      <m:r>
                        <m:rPr>
                          <m:nor/>
                        </m:rPr>
                        <a:rPr kumimoji="1" lang="zh-CN" altLang="en-US" sz="2400">
                          <a:solidFill>
                            <a:srgbClr val="000000"/>
                          </a:solidFill>
                          <a:latin typeface="Cambria Math" panose="02040503050406030204" pitchFamily="18" charset="0"/>
                        </a:rPr>
                        <m:t>         </m:t>
                      </m:r>
                      <m:r>
                        <a:rPr kumimoji="1" lang="zh-CN" altLang="en-US" sz="2400" i="1">
                          <a:solidFill>
                            <a:srgbClr val="000000"/>
                          </a:solidFill>
                          <a:latin typeface="Cambria Math" panose="02040503050406030204" pitchFamily="18" charset="0"/>
                        </a:rPr>
                        <m:t>=1+3</m:t>
                      </m:r>
                      <m:r>
                        <a:rPr kumimoji="1" lang="zh-CN" altLang="en-US" sz="2400" i="1">
                          <a:solidFill>
                            <a:srgbClr val="000000"/>
                          </a:solidFill>
                          <a:latin typeface="Cambria Math" panose="02040503050406030204" pitchFamily="18" charset="0"/>
                        </a:rPr>
                        <m:t>𝑥</m:t>
                      </m:r>
                      <m:r>
                        <a:rPr kumimoji="1" lang="zh-CN" altLang="en-US" sz="2400" i="1">
                          <a:solidFill>
                            <a:srgbClr val="000000"/>
                          </a:solidFill>
                          <a:latin typeface="Cambria Math" panose="02040503050406030204" pitchFamily="18" charset="0"/>
                        </a:rPr>
                        <m:t>+4</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2</m:t>
                          </m:r>
                        </m:sup>
                      </m:sSup>
                      <m:r>
                        <a:rPr kumimoji="1" lang="zh-CN" altLang="en-US" sz="2400" i="1">
                          <a:solidFill>
                            <a:srgbClr val="000000"/>
                          </a:solidFill>
                          <a:latin typeface="Cambria Math" panose="02040503050406030204" pitchFamily="18" charset="0"/>
                        </a:rPr>
                        <m:t>+3</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3</m:t>
                          </m:r>
                        </m:sup>
                      </m:sSup>
                      <m:r>
                        <a:rPr kumimoji="1" lang="zh-CN" altLang="en-US" sz="2400" i="1">
                          <a:solidFill>
                            <a:srgbClr val="000000"/>
                          </a:solidFill>
                          <a:latin typeface="Cambria Math" panose="02040503050406030204" pitchFamily="18" charset="0"/>
                        </a:rPr>
                        <m:t>+</m:t>
                      </m:r>
                      <m:sSup>
                        <m:sSupPr>
                          <m:ctrlPr>
                            <a:rPr kumimoji="1" lang="zh-CN" altLang="en-US" sz="2400" i="1">
                              <a:solidFill>
                                <a:srgbClr val="000000"/>
                              </a:solidFill>
                              <a:latin typeface="Cambria Math" panose="02040503050406030204" pitchFamily="18" charset="0"/>
                            </a:rPr>
                          </m:ctrlPr>
                        </m:sSupPr>
                        <m:e>
                          <m:r>
                            <a:rPr kumimoji="1" lang="zh-CN" altLang="en-US" sz="2400" i="1">
                              <a:solidFill>
                                <a:srgbClr val="000000"/>
                              </a:solidFill>
                              <a:latin typeface="Cambria Math" panose="02040503050406030204" pitchFamily="18" charset="0"/>
                            </a:rPr>
                            <m:t>𝑥</m:t>
                          </m:r>
                        </m:e>
                        <m:sup>
                          <m:r>
                            <a:rPr kumimoji="1" lang="zh-CN" altLang="en-US" sz="2400" i="1">
                              <a:solidFill>
                                <a:srgbClr val="000000"/>
                              </a:solidFill>
                              <a:latin typeface="Cambria Math" panose="02040503050406030204" pitchFamily="18" charset="0"/>
                            </a:rPr>
                            <m:t>4</m:t>
                          </m:r>
                        </m:sup>
                      </m:sSup>
                    </m:oMath>
                  </m:oMathPara>
                </a14:m>
                <a:endParaRPr kumimoji="1" lang="zh-CN" altLang="en-US" sz="2400" dirty="0">
                  <a:solidFill>
                    <a:srgbClr val="000000"/>
                  </a:solidFill>
                  <a:latin typeface="Tahoma" panose="020B0604030504040204" pitchFamily="34" charset="0"/>
                </a:endParaRPr>
              </a:p>
            </p:txBody>
          </p:sp>
        </mc:Choice>
        <mc:Fallback>
          <p:sp>
            <p:nvSpPr>
              <p:cNvPr id="13334" name="Object 21"/>
              <p:cNvSpPr txBox="1">
                <a:spLocks noRot="1" noChangeAspect="1" noMove="1" noResize="1" noEditPoints="1" noAdjustHandles="1" noChangeArrowheads="1" noChangeShapeType="1" noTextEdit="1"/>
              </p:cNvSpPr>
              <p:nvPr/>
            </p:nvSpPr>
            <p:spPr bwMode="auto">
              <a:xfrm>
                <a:off x="3143250" y="2636838"/>
                <a:ext cx="5040982" cy="864170"/>
              </a:xfrm>
              <a:prstGeom prst="rect">
                <a:avLst/>
              </a:prstGeom>
              <a:blipFill>
                <a:blip r:embed="rId2"/>
                <a:stretch>
                  <a:fillRect l="-363"/>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364910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4294967295"/>
          </p:nvPr>
        </p:nvSpPr>
        <p:spPr>
          <a:xfrm>
            <a:off x="2438400" y="6324600"/>
            <a:ext cx="1905000" cy="457200"/>
          </a:xfrm>
          <a:prstGeom prst="rect">
            <a:avLst/>
          </a:prstGeom>
        </p:spPr>
        <p:txBody>
          <a:bodyPr/>
          <a:lstStyle/>
          <a:p>
            <a:pPr eaLnBrk="0" fontAlgn="base" hangingPunct="0">
              <a:spcBef>
                <a:spcPct val="0"/>
              </a:spcBef>
              <a:spcAft>
                <a:spcPct val="0"/>
              </a:spcAft>
              <a:defRPr/>
            </a:pPr>
            <a:fld id="{E9C26F25-29E0-44E4-9D5C-D01F5936C2D0}" type="datetime1">
              <a:rPr kumimoji="1" lang="zh-CN" altLang="en-US" sz="2400">
                <a:solidFill>
                  <a:srgbClr val="000000"/>
                </a:solidFill>
                <a:latin typeface="Tahoma" panose="020B0604030504040204" pitchFamily="34" charset="0"/>
              </a:rPr>
              <a:pPr eaLnBrk="0" fontAlgn="base" hangingPunct="0">
                <a:spcBef>
                  <a:spcPct val="0"/>
                </a:spcBef>
                <a:spcAft>
                  <a:spcPct val="0"/>
                </a:spcAft>
                <a:defRPr/>
              </a:pPr>
              <a:t>2021/4/16</a:t>
            </a:fld>
            <a:endParaRPr kumimoji="1" lang="en-US" altLang="zh-CN" sz="2400">
              <a:solidFill>
                <a:srgbClr val="000000"/>
              </a:solidFill>
              <a:latin typeface="Tahoma" panose="020B0604030504040204" pitchFamily="34" charset="0"/>
              <a:ea typeface="Dotum" pitchFamily="34" charset="-127"/>
            </a:endParaRPr>
          </a:p>
        </p:txBody>
      </p:sp>
      <p:sp>
        <p:nvSpPr>
          <p:cNvPr id="5" name="灯片编号占位符 4"/>
          <p:cNvSpPr>
            <a:spLocks noGrp="1"/>
          </p:cNvSpPr>
          <p:nvPr>
            <p:ph type="sldNum" sz="quarter" idx="12"/>
          </p:nvPr>
        </p:nvSpPr>
        <p:spPr/>
        <p:txBody>
          <a:bodyPr/>
          <a:lstStyle/>
          <a:p>
            <a:pPr fontAlgn="base">
              <a:spcBef>
                <a:spcPct val="0"/>
              </a:spcBef>
              <a:spcAft>
                <a:spcPct val="0"/>
              </a:spcAft>
              <a:defRPr/>
            </a:pPr>
            <a:fld id="{17B5AA2A-1ED9-4E60-AA45-DA5ECEDE97FC}" type="slidenum">
              <a:rPr lang="en-US" altLang="zh-CN">
                <a:solidFill>
                  <a:srgbClr val="000000"/>
                </a:solidFill>
                <a:latin typeface="Tahoma" panose="020B0604030504040204" pitchFamily="34" charset="0"/>
              </a:rPr>
              <a:pPr fontAlgn="base">
                <a:spcBef>
                  <a:spcPct val="0"/>
                </a:spcBef>
                <a:spcAft>
                  <a:spcPct val="0"/>
                </a:spcAft>
                <a:defRPr/>
              </a:pPr>
              <a:t>9</a:t>
            </a:fld>
            <a:endParaRPr lang="en-US" altLang="zh-CN" dirty="0">
              <a:solidFill>
                <a:srgbClr val="000000"/>
              </a:solidFill>
              <a:latin typeface="Tahoma" panose="020B0604030504040204" pitchFamily="34" charset="0"/>
            </a:endParaRPr>
          </a:p>
        </p:txBody>
      </p:sp>
      <p:sp>
        <p:nvSpPr>
          <p:cNvPr id="6" name="矩形 5"/>
          <p:cNvSpPr/>
          <p:nvPr/>
        </p:nvSpPr>
        <p:spPr>
          <a:xfrm>
            <a:off x="2999657" y="511609"/>
            <a:ext cx="4259911" cy="461665"/>
          </a:xfrm>
          <a:prstGeom prst="rect">
            <a:avLst/>
          </a:prstGeom>
        </p:spPr>
        <p:txBody>
          <a:bodyPr wrap="square">
            <a:spAutoFit/>
          </a:bodyPr>
          <a:lstStyle/>
          <a:p>
            <a:pPr eaLnBrk="0" fontAlgn="base" hangingPunct="0">
              <a:spcBef>
                <a:spcPct val="0"/>
              </a:spcBef>
              <a:spcAft>
                <a:spcPct val="0"/>
              </a:spcAft>
            </a:pPr>
            <a:r>
              <a:rPr kumimoji="1" lang="zh-CN" altLang="en-US" sz="2400" dirty="0">
                <a:solidFill>
                  <a:srgbClr val="333333"/>
                </a:solidFill>
                <a:latin typeface="Verdana" panose="020B0604030504040204" pitchFamily="34" charset="0"/>
              </a:rPr>
              <a:t>对于一般的多项式，可以写成</a:t>
            </a:r>
            <a:endParaRPr kumimoji="1" lang="zh-CN" altLang="en-US" sz="2400" dirty="0">
              <a:solidFill>
                <a:srgbClr val="000000"/>
              </a:solidFill>
              <a:latin typeface="Tahoma" panose="020B0604030504040204" pitchFamily="34" charset="0"/>
            </a:endParaRPr>
          </a:p>
        </p:txBody>
      </p:sp>
      <p:sp>
        <p:nvSpPr>
          <p:cNvPr id="8" name="矩形 7"/>
          <p:cNvSpPr/>
          <p:nvPr/>
        </p:nvSpPr>
        <p:spPr>
          <a:xfrm>
            <a:off x="2109734" y="1329778"/>
            <a:ext cx="8252475" cy="830997"/>
          </a:xfrm>
          <a:prstGeom prst="rect">
            <a:avLst/>
          </a:prstGeom>
        </p:spPr>
        <p:txBody>
          <a:bodyPr wrap="square">
            <a:spAutoFit/>
          </a:bodyPr>
          <a:lstStyle/>
          <a:p>
            <a:pPr eaLnBrk="0" fontAlgn="base" hangingPunct="0">
              <a:spcBef>
                <a:spcPct val="0"/>
              </a:spcBef>
              <a:spcAft>
                <a:spcPct val="0"/>
              </a:spcAft>
            </a:pPr>
            <a:r>
              <a:rPr kumimoji="1" lang="zh-CN" altLang="en-US" sz="2400" dirty="0">
                <a:solidFill>
                  <a:srgbClr val="000000"/>
                </a:solidFill>
                <a:latin typeface="Tahoma" panose="020B0604030504040204" pitchFamily="34" charset="0"/>
              </a:rPr>
              <a:t>这种形式，展开后的某个幂次的系数可以分为两部分，分别来自于两个括号里的某一项，这实际上就是对应的乘法法则</a:t>
            </a:r>
          </a:p>
        </p:txBody>
      </p:sp>
      <p:sp>
        <p:nvSpPr>
          <p:cNvPr id="10" name="矩形 9"/>
          <p:cNvSpPr/>
          <p:nvPr/>
        </p:nvSpPr>
        <p:spPr>
          <a:xfrm>
            <a:off x="2109733" y="6185230"/>
            <a:ext cx="8078116" cy="830997"/>
          </a:xfrm>
          <a:prstGeom prst="rect">
            <a:avLst/>
          </a:prstGeom>
        </p:spPr>
        <p:txBody>
          <a:bodyPr wrap="square">
            <a:spAutoFit/>
          </a:bodyPr>
          <a:lstStyle/>
          <a:p>
            <a:pPr eaLnBrk="0" fontAlgn="base" hangingPunct="0">
              <a:spcBef>
                <a:spcPct val="0"/>
              </a:spcBef>
              <a:spcAft>
                <a:spcPct val="0"/>
              </a:spcAft>
            </a:pPr>
            <a:r>
              <a:rPr kumimoji="1" lang="zh-CN" altLang="en-US" sz="2400" dirty="0">
                <a:solidFill>
                  <a:srgbClr val="333333"/>
                </a:solidFill>
                <a:latin typeface="Verdana" panose="020B0604030504040204" pitchFamily="34" charset="0"/>
              </a:rPr>
              <a:t>所以实质上是</a:t>
            </a:r>
            <a:r>
              <a:rPr kumimoji="1" lang="zh-CN" altLang="en-US" sz="2400" dirty="0">
                <a:solidFill>
                  <a:srgbClr val="FF0000"/>
                </a:solidFill>
                <a:latin typeface="Verdana" panose="020B0604030504040204" pitchFamily="34" charset="0"/>
              </a:rPr>
              <a:t>多项式的乘法运算使母函数具有了计数能力</a:t>
            </a:r>
            <a:r>
              <a:rPr kumimoji="1" lang="zh-CN" altLang="en-US" sz="2400" dirty="0">
                <a:solidFill>
                  <a:srgbClr val="333333"/>
                </a:solidFill>
                <a:latin typeface="Verdana" panose="020B0604030504040204" pitchFamily="34" charset="0"/>
              </a:rPr>
              <a:t>。</a:t>
            </a:r>
            <a:endParaRPr kumimoji="1" lang="zh-CN" altLang="en-US" sz="2400" dirty="0">
              <a:solidFill>
                <a:srgbClr val="000000"/>
              </a:solidFill>
              <a:latin typeface="Tahoma" panose="020B0604030504040204" pitchFamily="34" charset="0"/>
            </a:endParaRPr>
          </a:p>
        </p:txBody>
      </p:sp>
      <p:pic>
        <p:nvPicPr>
          <p:cNvPr id="2" name="图片 1"/>
          <p:cNvPicPr>
            <a:picLocks noChangeAspect="1"/>
          </p:cNvPicPr>
          <p:nvPr/>
        </p:nvPicPr>
        <p:blipFill>
          <a:blip r:embed="rId2"/>
          <a:stretch>
            <a:fillRect/>
          </a:stretch>
        </p:blipFill>
        <p:spPr>
          <a:xfrm>
            <a:off x="2279576" y="2090556"/>
            <a:ext cx="7349142" cy="4002740"/>
          </a:xfrm>
          <a:prstGeom prst="rect">
            <a:avLst/>
          </a:prstGeom>
        </p:spPr>
      </p:pic>
      <p:pic>
        <p:nvPicPr>
          <p:cNvPr id="3" name="图片 2"/>
          <p:cNvPicPr>
            <a:picLocks noChangeAspect="1"/>
          </p:cNvPicPr>
          <p:nvPr/>
        </p:nvPicPr>
        <p:blipFill>
          <a:blip r:embed="rId3"/>
          <a:stretch>
            <a:fillRect/>
          </a:stretch>
        </p:blipFill>
        <p:spPr>
          <a:xfrm>
            <a:off x="7162943" y="335931"/>
            <a:ext cx="2285714" cy="695238"/>
          </a:xfrm>
          <a:prstGeom prst="rect">
            <a:avLst/>
          </a:prstGeom>
        </p:spPr>
      </p:pic>
    </p:spTree>
    <p:extLst>
      <p:ext uri="{BB962C8B-B14F-4D97-AF65-F5344CB8AC3E}">
        <p14:creationId xmlns:p14="http://schemas.microsoft.com/office/powerpoint/2010/main" val="4000544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u8">
  <a:themeElements>
    <a:clrScheme name="1_whu8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whu8">
      <a:majorFont>
        <a:latin typeface="Tahoma"/>
        <a:ea typeface="楷体_GB2312"/>
        <a:cs typeface=""/>
      </a:majorFont>
      <a:minorFont>
        <a:latin typeface="Tahoma"/>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0" cap="flat" cmpd="sng" algn="ctr">
          <a:solidFill>
            <a:srgbClr val="002BB4"/>
          </a:solidFill>
          <a:prstDash val="solid"/>
          <a:round/>
          <a:headEnd type="none" w="med" len="med"/>
          <a:tailEnd type="none" w="med" len="med"/>
        </a:ln>
        <a:effectLst>
          <a:outerShdw dist="107763" dir="2700000" algn="ctr" rotWithShape="0">
            <a:schemeClr val="bg2"/>
          </a:outerShdw>
        </a:effectLst>
        <a:extLst>
          <a:ext uri="{909E8E84-426E-40DD-AFC4-6F175D3DCCD1}">
            <a14:hiddenFill xmlns:a14="http://schemas.microsoft.com/office/drawing/2010/main">
              <a:solidFill>
                <a:srgbClr val="CC99FF">
                  <a:alpha val="50000"/>
                </a:srgbClr>
              </a:solidFill>
            </a14:hiddenFill>
          </a:ext>
        </a:ex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sz="2400" b="0" i="0" u="none" strike="noStrike" cap="none" normalizeH="0" baseline="0" smtClean="0">
            <a:ln>
              <a:noFill/>
            </a:ln>
            <a:solidFill>
              <a:schemeClr val="tx1"/>
            </a:solidFill>
            <a:effectLst/>
            <a:latin typeface="Tahoma" panose="020B0604030504040204" pitchFamily="34" charset="0"/>
            <a:ea typeface="Dotum" pitchFamily="34" charset="-127"/>
          </a:defRPr>
        </a:defPPr>
      </a:lstStyle>
    </a:spDef>
    <a:lnDef>
      <a:spPr bwMode="auto">
        <a:xfrm>
          <a:off x="0" y="0"/>
          <a:ext cx="1" cy="1"/>
        </a:xfrm>
        <a:custGeom>
          <a:avLst/>
          <a:gdLst/>
          <a:ahLst/>
          <a:cxnLst/>
          <a:rect l="0" t="0" r="0" b="0"/>
          <a:pathLst/>
        </a:custGeom>
        <a:noFill/>
        <a:ln w="0" cap="flat" cmpd="sng" algn="ctr">
          <a:solidFill>
            <a:srgbClr val="002BB4"/>
          </a:solidFill>
          <a:prstDash val="solid"/>
          <a:round/>
          <a:headEnd type="none" w="med" len="med"/>
          <a:tailEnd type="none" w="med" len="med"/>
        </a:ln>
        <a:effectLst>
          <a:outerShdw dist="107763" dir="2700000" algn="ctr" rotWithShape="0">
            <a:schemeClr val="bg2"/>
          </a:outerShdw>
        </a:effectLst>
        <a:extLst>
          <a:ext uri="{909E8E84-426E-40DD-AFC4-6F175D3DCCD1}">
            <a14:hiddenFill xmlns:a14="http://schemas.microsoft.com/office/drawing/2010/main">
              <a:solidFill>
                <a:srgbClr val="CC99FF">
                  <a:alpha val="50000"/>
                </a:srgbClr>
              </a:solidFill>
            </a14:hiddenFill>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anose="020B0604030504040204" pitchFamily="34" charset="0"/>
            <a:ea typeface="Dotum" pitchFamily="34" charset="-127"/>
          </a:defRPr>
        </a:defPPr>
      </a:lstStyle>
    </a:lnDef>
  </a:objectDefaults>
  <a:extraClrSchemeLst>
    <a:extraClrScheme>
      <a:clrScheme name="1_whu8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whu8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whu8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whu8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whu8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whu8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whu8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whu8 8">
        <a:dk1>
          <a:srgbClr val="000000"/>
        </a:dk1>
        <a:lt1>
          <a:srgbClr val="FFFFFF"/>
        </a:lt1>
        <a:dk2>
          <a:srgbClr val="FFCC00"/>
        </a:dk2>
        <a:lt2>
          <a:srgbClr val="000000"/>
        </a:lt2>
        <a:accent1>
          <a:srgbClr val="808000"/>
        </a:accent1>
        <a:accent2>
          <a:srgbClr val="CC9900"/>
        </a:accent2>
        <a:accent3>
          <a:srgbClr val="FFFFFF"/>
        </a:accent3>
        <a:accent4>
          <a:srgbClr val="000000"/>
        </a:accent4>
        <a:accent5>
          <a:srgbClr val="C0C0AA"/>
        </a:accent5>
        <a:accent6>
          <a:srgbClr val="B98A00"/>
        </a:accent6>
        <a:hlink>
          <a:srgbClr val="B85C00"/>
        </a:hlink>
        <a:folHlink>
          <a:srgbClr val="969696"/>
        </a:folHlink>
      </a:clrScheme>
      <a:clrMap bg1="lt1" tx1="dk1" bg2="lt2" tx2="dk2" accent1="accent1" accent2="accent2" accent3="accent3" accent4="accent4" accent5="accent5" accent6="accent6" hlink="hlink" folHlink="folHlink"/>
    </a:extraClrScheme>
    <a:extraClrScheme>
      <a:clrScheme name="1_whu8 9">
        <a:dk1>
          <a:srgbClr val="000000"/>
        </a:dk1>
        <a:lt1>
          <a:srgbClr val="FFFFFF"/>
        </a:lt1>
        <a:dk2>
          <a:srgbClr val="FFCC00"/>
        </a:dk2>
        <a:lt2>
          <a:srgbClr val="000000"/>
        </a:lt2>
        <a:accent1>
          <a:srgbClr val="808000"/>
        </a:accent1>
        <a:accent2>
          <a:srgbClr val="CC9900"/>
        </a:accent2>
        <a:accent3>
          <a:srgbClr val="FFFFFF"/>
        </a:accent3>
        <a:accent4>
          <a:srgbClr val="000000"/>
        </a:accent4>
        <a:accent5>
          <a:srgbClr val="C0C0AA"/>
        </a:accent5>
        <a:accent6>
          <a:srgbClr val="B98A00"/>
        </a:accent6>
        <a:hlink>
          <a:srgbClr val="B85C00"/>
        </a:hlink>
        <a:folHlink>
          <a:srgbClr val="008000"/>
        </a:folHlink>
      </a:clrScheme>
      <a:clrMap bg1="lt1" tx1="dk1" bg2="lt2" tx2="dk2" accent1="accent1" accent2="accent2" accent3="accent3" accent4="accent4" accent5="accent5" accent6="accent6" hlink="hlink" folHlink="folHlink"/>
    </a:extraClrScheme>
    <a:extraClrScheme>
      <a:clrScheme name="1_whu8 10">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000000"/>
        </a:hlink>
        <a:folHlink>
          <a:srgbClr val="800080"/>
        </a:folHlink>
      </a:clrScheme>
      <a:clrMap bg1="lt1" tx1="dk1" bg2="lt2" tx2="dk2" accent1="accent1" accent2="accent2" accent3="accent3" accent4="accent4" accent5="accent5" accent6="accent6" hlink="hlink" folHlink="folHlink"/>
    </a:extraClrScheme>
    <a:extraClrScheme>
      <a:clrScheme name="1_whu8 1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FFFFFF"/>
        </a:hlink>
        <a:folHlink>
          <a:srgbClr val="FFFF00"/>
        </a:folHlink>
      </a:clrScheme>
      <a:clrMap bg1="dk2" tx1="lt1" bg2="dk1" tx2="lt2" accent1="accent1" accent2="accent2" accent3="accent3" accent4="accent4" accent5="accent5" accent6="accent6" hlink="hlink" folHlink="folHlink"/>
    </a:extraClrScheme>
    <a:extraClrScheme>
      <a:clrScheme name="1_whu8 12">
        <a:dk1>
          <a:srgbClr val="000000"/>
        </a:dk1>
        <a:lt1>
          <a:srgbClr val="FFFFFF"/>
        </a:lt1>
        <a:dk2>
          <a:srgbClr val="FFCC00"/>
        </a:dk2>
        <a:lt2>
          <a:srgbClr val="000000"/>
        </a:lt2>
        <a:accent1>
          <a:srgbClr val="808000"/>
        </a:accent1>
        <a:accent2>
          <a:srgbClr val="CC9900"/>
        </a:accent2>
        <a:accent3>
          <a:srgbClr val="FFFFFF"/>
        </a:accent3>
        <a:accent4>
          <a:srgbClr val="000000"/>
        </a:accent4>
        <a:accent5>
          <a:srgbClr val="C0C0AA"/>
        </a:accent5>
        <a:accent6>
          <a:srgbClr val="B98A00"/>
        </a:accent6>
        <a:hlink>
          <a:srgbClr val="B85C00"/>
        </a:hlink>
        <a:folHlink>
          <a:srgbClr val="7D7D7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9916</Words>
  <Application>Microsoft Office PowerPoint</Application>
  <PresentationFormat>宽屏</PresentationFormat>
  <Paragraphs>770</Paragraphs>
  <Slides>73</Slides>
  <Notes>3</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73</vt:i4>
      </vt:variant>
    </vt:vector>
  </HeadingPairs>
  <TitlesOfParts>
    <vt:vector size="88" baseType="lpstr">
      <vt:lpstr>Dotum</vt:lpstr>
      <vt:lpstr>等线</vt:lpstr>
      <vt:lpstr>等线 Light</vt:lpstr>
      <vt:lpstr>黑体</vt:lpstr>
      <vt:lpstr>楷体_GB2312</vt:lpstr>
      <vt:lpstr>宋体</vt:lpstr>
      <vt:lpstr>Arial</vt:lpstr>
      <vt:lpstr>Cambria Math</vt:lpstr>
      <vt:lpstr>Tahoma</vt:lpstr>
      <vt:lpstr>Times New Roman</vt:lpstr>
      <vt:lpstr>Verdana</vt:lpstr>
      <vt:lpstr>Wingdings</vt:lpstr>
      <vt:lpstr>Office 主题​​</vt:lpstr>
      <vt:lpstr>1_whu8</vt:lpstr>
      <vt:lpstr>公式</vt:lpstr>
      <vt:lpstr>基本的母函数。</vt:lpstr>
      <vt:lpstr>2.1 母函数的引入</vt:lpstr>
      <vt:lpstr>2.1 母函数的引入</vt:lpstr>
      <vt:lpstr>2.1 母函数的引入</vt:lpstr>
      <vt:lpstr>2.1 母函数的引入</vt:lpstr>
      <vt:lpstr>2.1 母函数的引入</vt:lpstr>
      <vt:lpstr>2.1 母函数的引入</vt:lpstr>
      <vt:lpstr>2.1 母函数的引入</vt:lpstr>
      <vt:lpstr>PowerPoint 演示文稿</vt:lpstr>
      <vt:lpstr>PowerPoint 演示文稿</vt:lpstr>
      <vt:lpstr>2.1 母函数的引入</vt:lpstr>
      <vt:lpstr>2.1 母函数的引入</vt:lpstr>
      <vt:lpstr>2.1 母函数的引入</vt:lpstr>
      <vt:lpstr>2.1 母函数的引入</vt:lpstr>
      <vt:lpstr>2.2 母函数的性质</vt:lpstr>
      <vt:lpstr>2.2 母函数的性质</vt:lpstr>
      <vt:lpstr>2.2 母函数的性质</vt:lpstr>
      <vt:lpstr>2.2 母函数的性质</vt:lpstr>
      <vt:lpstr>2.2 母函数的性质</vt:lpstr>
      <vt:lpstr>2.1 母函数的引入</vt:lpstr>
      <vt:lpstr>2.2 母函数的性质</vt:lpstr>
      <vt:lpstr>2.2 母函数的性质</vt:lpstr>
      <vt:lpstr>2.2 母函数的性质</vt:lpstr>
      <vt:lpstr>2.2 母函数的性质</vt:lpstr>
      <vt:lpstr>2.2 母函数的性质</vt:lpstr>
      <vt:lpstr>2.2 母函数的性质</vt:lpstr>
      <vt:lpstr>2.2 母函数的性质</vt:lpstr>
      <vt:lpstr>2.2 母函数的性质</vt:lpstr>
      <vt:lpstr>2.2 母函数的性质</vt:lpstr>
      <vt:lpstr>2.2 母函数的性质</vt:lpstr>
      <vt:lpstr>2.2 母函数的性质</vt:lpstr>
      <vt:lpstr>习题 2</vt:lpstr>
      <vt:lpstr>2.3整数的拆分</vt:lpstr>
      <vt:lpstr>2.3整数的拆分</vt:lpstr>
      <vt:lpstr>2.3整数的拆分</vt:lpstr>
      <vt:lpstr>2.3整数的拆分</vt:lpstr>
      <vt:lpstr> </vt:lpstr>
      <vt:lpstr>2.3整数的拆分</vt:lpstr>
      <vt:lpstr>2.3整数的拆分</vt:lpstr>
      <vt:lpstr>2.3整数的拆分</vt:lpstr>
      <vt:lpstr>2.3整数的拆分</vt:lpstr>
      <vt:lpstr>2.3整数的拆分</vt:lpstr>
      <vt:lpstr>2.3整数的拆分</vt:lpstr>
      <vt:lpstr>2.3整数的拆分</vt:lpstr>
      <vt:lpstr>2.3整数的拆分</vt:lpstr>
      <vt:lpstr>2.4 Ferrers图象</vt:lpstr>
      <vt:lpstr>2.4 Ferrers图象</vt:lpstr>
      <vt:lpstr>2.4 Ferrers图象</vt:lpstr>
      <vt:lpstr>2.4 Ferrers图象</vt:lpstr>
      <vt:lpstr>2.4 Ferrers图象</vt:lpstr>
      <vt:lpstr>2.4 Ferrers图象</vt:lpstr>
      <vt:lpstr> </vt:lpstr>
      <vt:lpstr>2.6 指数型母函数</vt:lpstr>
      <vt:lpstr>2.6 指数型母函数</vt:lpstr>
      <vt:lpstr>2.6 指数型母函数</vt:lpstr>
      <vt:lpstr>2.6 指数型母函数</vt:lpstr>
      <vt:lpstr>2.6 指数型母函数</vt:lpstr>
      <vt:lpstr>2.6 指数型母函数</vt:lpstr>
      <vt:lpstr>2.6 指数型母函数</vt:lpstr>
      <vt:lpstr>2.6 指数型母函数</vt:lpstr>
      <vt:lpstr>2.6 指数型母函数</vt:lpstr>
      <vt:lpstr>2.6 指数型母函数</vt:lpstr>
      <vt:lpstr>2.6 指数型母函数</vt:lpstr>
      <vt:lpstr>2.6 指数型母函数</vt:lpstr>
      <vt:lpstr>2.6 指数型母函数</vt:lpstr>
      <vt:lpstr>2.6 指数型母函数</vt:lpstr>
      <vt:lpstr>2.6 指数型母函数</vt:lpstr>
      <vt:lpstr>2.6 指数型母函数</vt:lpstr>
      <vt:lpstr>2.6 指数型母函数</vt:lpstr>
      <vt:lpstr>2.6 指数型母函数</vt:lpstr>
      <vt:lpstr>2.6 指数型母函数</vt:lpstr>
      <vt:lpstr>2.6 指数型母函数</vt:lpstr>
      <vt:lpstr>习题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基本的母函数。</dc:title>
  <dc:creator>Leo</dc:creator>
  <cp:lastModifiedBy>Leo</cp:lastModifiedBy>
  <cp:revision>1</cp:revision>
  <dcterms:created xsi:type="dcterms:W3CDTF">2021-04-16T10:07:05Z</dcterms:created>
  <dcterms:modified xsi:type="dcterms:W3CDTF">2021-04-16T10:08:47Z</dcterms:modified>
</cp:coreProperties>
</file>