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55" r:id="rId4"/>
  </p:sldMasterIdLst>
  <p:sldIdLst>
    <p:sldId id="256" r:id="rId5"/>
    <p:sldId id="257" r:id="rId6"/>
    <p:sldId id="258" r:id="rId7"/>
    <p:sldId id="259" r:id="rId8"/>
    <p:sldId id="260" r:id="rId9"/>
    <p:sldId id="289" r:id="rId10"/>
    <p:sldId id="290" r:id="rId11"/>
    <p:sldId id="261" r:id="rId12"/>
    <p:sldId id="262" r:id="rId13"/>
    <p:sldId id="263" r:id="rId14"/>
    <p:sldId id="264" r:id="rId15"/>
    <p:sldId id="265" r:id="rId16"/>
    <p:sldId id="266" r:id="rId17"/>
    <p:sldId id="275" r:id="rId18"/>
    <p:sldId id="276" r:id="rId19"/>
    <p:sldId id="287" r:id="rId20"/>
    <p:sldId id="288" r:id="rId21"/>
    <p:sldId id="277" r:id="rId22"/>
    <p:sldId id="269" r:id="rId23"/>
    <p:sldId id="270" r:id="rId24"/>
    <p:sldId id="279" r:id="rId25"/>
    <p:sldId id="280" r:id="rId26"/>
    <p:sldId id="281" r:id="rId27"/>
    <p:sldId id="282" r:id="rId28"/>
    <p:sldId id="283" r:id="rId29"/>
    <p:sldId id="284" r:id="rId30"/>
    <p:sldId id="291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8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2ADCE28-D281-4067-B9BE-ACD554788D19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FAF2D-41C4-4989-853C-FA66FF19C4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80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CE28-D281-4067-B9BE-ACD554788D19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FAF2D-41C4-4989-853C-FA66FF19C4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08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CE28-D281-4067-B9BE-ACD554788D19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FAF2D-41C4-4989-853C-FA66FF19C4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092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CE28-D281-4067-B9BE-ACD554788D19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FAF2D-41C4-4989-853C-FA66FF19C4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13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CE28-D281-4067-B9BE-ACD554788D19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FAF2D-41C4-4989-853C-FA66FF19C4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487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CE28-D281-4067-B9BE-ACD554788D19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FAF2D-41C4-4989-853C-FA66FF19C4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649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CE28-D281-4067-B9BE-ACD554788D19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FAF2D-41C4-4989-853C-FA66FF19C4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75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CE28-D281-4067-B9BE-ACD554788D19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FAF2D-41C4-4989-853C-FA66FF19C4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000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CE28-D281-4067-B9BE-ACD554788D19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FAF2D-41C4-4989-853C-FA66FF19C4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537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CE28-D281-4067-B9BE-ACD554788D19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FAF2D-41C4-4989-853C-FA66FF19C4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07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CE28-D281-4067-B9BE-ACD554788D19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FAF2D-41C4-4989-853C-FA66FF19C4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596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2ADCE28-D281-4067-B9BE-ACD554788D19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2BFAF2D-41C4-4989-853C-FA66FF19C4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346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3E95E-D197-41BD-9B35-24BC22FF14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组合数学习题选讲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4DC50D-C0DB-47DA-AD2E-116B37BD24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第一章 </a:t>
            </a:r>
            <a:r>
              <a:rPr lang="zh-CN" altLang="zh-CN" dirty="0"/>
              <a:t>排列与组合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4602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DBFE9B-8F73-42B5-9911-DDC1DCB7E2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696286"/>
                <a:ext cx="9720073" cy="561307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1.12 </a:t>
                </a:r>
                <a:r>
                  <a:rPr lang="zh-CN" altLang="zh-CN" dirty="0"/>
                  <a:t>试证等式：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𝑘𝐶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DBFE9B-8F73-42B5-9911-DDC1DCB7E2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696286"/>
                <a:ext cx="9720073" cy="5613074"/>
              </a:xfrm>
              <a:blipFill>
                <a:blip r:embed="rId2"/>
                <a:stretch>
                  <a:fillRect l="-1254" t="-102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7905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DBFE9B-8F73-42B5-9911-DDC1DCB7E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696286"/>
            <a:ext cx="9720073" cy="5613074"/>
          </a:xfrm>
        </p:spPr>
        <p:txBody>
          <a:bodyPr/>
          <a:lstStyle/>
          <a:p>
            <a:endParaRPr lang="zh-CN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73AA6ECA-0BED-41DB-B0C7-03DEDABD4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462" y="778525"/>
            <a:ext cx="10860514" cy="593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743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DBFE9B-8F73-42B5-9911-DDC1DCB7E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696286"/>
            <a:ext cx="9720073" cy="561307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1.13 </a:t>
            </a:r>
            <a:r>
              <a:rPr lang="zh-CN" altLang="zh-CN" dirty="0"/>
              <a:t>有</a:t>
            </a:r>
            <a:r>
              <a:rPr lang="en-US" altLang="zh-CN" dirty="0"/>
              <a:t>n</a:t>
            </a:r>
            <a:r>
              <a:rPr lang="zh-CN" altLang="zh-CN" dirty="0"/>
              <a:t>个不同的整数，从中取出两组来，要求第</a:t>
            </a:r>
            <a:r>
              <a:rPr lang="en-US" altLang="zh-CN" dirty="0"/>
              <a:t>1</a:t>
            </a:r>
            <a:r>
              <a:rPr lang="zh-CN" altLang="zh-CN" dirty="0"/>
              <a:t>组的最小数大于另一个组的最大数</a:t>
            </a:r>
            <a:r>
              <a:rPr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9874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DBFE9B-8F73-42B5-9911-DDC1DCB7E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696286"/>
            <a:ext cx="9720073" cy="5613074"/>
          </a:xfrm>
        </p:spPr>
        <p:txBody>
          <a:bodyPr/>
          <a:lstStyle/>
          <a:p>
            <a:endParaRPr lang="zh-CN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74A9BD6-7937-4B6E-8875-E7F0617FF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460" y="787145"/>
            <a:ext cx="10721079" cy="27156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A9120BE-552C-4615-9AD5-476D2AA68D24}"/>
                  </a:ext>
                </a:extLst>
              </p:cNvPr>
              <p:cNvSpPr/>
              <p:nvPr/>
            </p:nvSpPr>
            <p:spPr>
              <a:xfrm>
                <a:off x="1024128" y="4039438"/>
                <a:ext cx="6154890" cy="6365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nary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𝑚𝐶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nary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A9120BE-552C-4615-9AD5-476D2AA68D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28" y="4039438"/>
                <a:ext cx="6154890" cy="6365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B0D5148-55EA-4754-9A9B-C01881EF78DC}"/>
                  </a:ext>
                </a:extLst>
              </p:cNvPr>
              <p:cNvSpPr/>
              <p:nvPr/>
            </p:nvSpPr>
            <p:spPr>
              <a:xfrm>
                <a:off x="3278297" y="4938661"/>
                <a:ext cx="49475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−(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−1)=(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−2)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B0D5148-55EA-4754-9A9B-C01881EF78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297" y="4938661"/>
                <a:ext cx="4947508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8280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DBFE9B-8F73-42B5-9911-DDC1DCB7E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696286"/>
            <a:ext cx="9720073" cy="5613074"/>
          </a:xfrm>
        </p:spPr>
        <p:txBody>
          <a:bodyPr/>
          <a:lstStyle/>
          <a:p>
            <a:r>
              <a:rPr lang="en-US" altLang="zh-CN" dirty="0"/>
              <a:t>16</a:t>
            </a:r>
            <a:r>
              <a:rPr lang="zh-CN" altLang="zh-CN" dirty="0"/>
              <a:t>．</a:t>
            </a:r>
            <a:r>
              <a:rPr lang="en-US" altLang="zh-CN" dirty="0"/>
              <a:t>n</a:t>
            </a:r>
            <a:r>
              <a:rPr lang="zh-CN" altLang="zh-CN" dirty="0"/>
              <a:t>个男</a:t>
            </a:r>
            <a:r>
              <a:rPr lang="en-US" altLang="zh-CN" dirty="0"/>
              <a:t>n</a:t>
            </a:r>
            <a:r>
              <a:rPr lang="zh-CN" altLang="zh-CN" dirty="0"/>
              <a:t>个女排成一男女相间的队伍，试问有多少种不同的方案？</a:t>
            </a:r>
          </a:p>
          <a:p>
            <a:r>
              <a:rPr lang="zh-CN" altLang="zh-CN" dirty="0"/>
              <a:t>若围成一圆桌坐下，又有多少种不同的方案？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60831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DBFE9B-8F73-42B5-9911-DDC1DCB7E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696286"/>
            <a:ext cx="9720073" cy="5613074"/>
          </a:xfrm>
        </p:spPr>
        <p:txBody>
          <a:bodyPr/>
          <a:lstStyle/>
          <a:p>
            <a:endParaRPr lang="zh-CN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96AFEF0-4B72-44D4-A28E-B74187A10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463" y="817164"/>
            <a:ext cx="10169966" cy="438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095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DBFE9B-8F73-42B5-9911-DDC1DCB7E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696286"/>
            <a:ext cx="9720073" cy="561307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1.18 8</a:t>
            </a:r>
            <a:r>
              <a:rPr lang="zh-CN" altLang="zh-CN" dirty="0"/>
              <a:t>个盒子排成一列，</a:t>
            </a:r>
            <a:r>
              <a:rPr lang="en-US" altLang="zh-CN" dirty="0"/>
              <a:t>5</a:t>
            </a:r>
            <a:r>
              <a:rPr lang="zh-CN" altLang="zh-CN" dirty="0"/>
              <a:t>个有标志的球放到盒子中，每盒最多放一个球，要求空盒不相邻，问有多少种排列方案？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5491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DBFE9B-8F73-42B5-9911-DDC1DCB7E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696286"/>
            <a:ext cx="9720073" cy="5613074"/>
          </a:xfrm>
        </p:spPr>
        <p:txBody>
          <a:bodyPr/>
          <a:lstStyle/>
          <a:p>
            <a:endParaRPr lang="zh-CN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17F0AC9-79ED-4FEE-8438-0BAA82AD3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577" y="924060"/>
            <a:ext cx="10406859" cy="150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521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DBFE9B-8F73-42B5-9911-DDC1DCB7E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696286"/>
            <a:ext cx="9720073" cy="561307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19</a:t>
            </a:r>
            <a:r>
              <a:rPr lang="zh-CN" altLang="zh-CN" dirty="0"/>
              <a:t>．试求</a:t>
            </a:r>
            <a:r>
              <a:rPr lang="en-US" altLang="zh-CN" dirty="0"/>
              <a:t>n</a:t>
            </a:r>
            <a:r>
              <a:rPr lang="zh-CN" altLang="zh-CN" dirty="0"/>
              <a:t>个完全一样的骰子能掷出多少种不同的方案？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54910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DBFE9B-8F73-42B5-9911-DDC1DCB7E2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696286"/>
                <a:ext cx="9720073" cy="561307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1.31 </a:t>
                </a:r>
                <a:r>
                  <a:rPr lang="zh-CN" altLang="zh-CN" dirty="0"/>
                  <a:t>试证任意</a:t>
                </a:r>
                <a:r>
                  <a:rPr lang="en-US" altLang="zh-CN" dirty="0"/>
                  <a:t>r</a:t>
                </a:r>
                <a:r>
                  <a:rPr lang="zh-CN" altLang="zh-CN" dirty="0"/>
                  <a:t>个相邻数的连乘：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+1)(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+2)⋯(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zh-CN" dirty="0"/>
                  <a:t>被</a:t>
                </a:r>
                <a:r>
                  <a:rPr lang="en-US" altLang="zh-CN" i="1" dirty="0"/>
                  <a:t>r</a:t>
                </a:r>
                <a:r>
                  <a:rPr lang="zh-CN" altLang="zh-CN" dirty="0"/>
                  <a:t>！除尽</a:t>
                </a:r>
                <a:r>
                  <a:rPr lang="en-US" altLang="zh-CN" dirty="0"/>
                  <a:t>.</a:t>
                </a:r>
                <a:endParaRPr lang="zh-CN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DBFE9B-8F73-42B5-9911-DDC1DCB7E2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696286"/>
                <a:ext cx="9720073" cy="5613074"/>
              </a:xfrm>
              <a:blipFill>
                <a:blip r:embed="rId2"/>
                <a:stretch>
                  <a:fillRect l="-1254" t="-1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4454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DBFE9B-8F73-42B5-9911-DDC1DCB7E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696286"/>
            <a:ext cx="9720073" cy="5613074"/>
          </a:xfrm>
        </p:spPr>
        <p:txBody>
          <a:bodyPr/>
          <a:lstStyle/>
          <a:p>
            <a:r>
              <a:rPr lang="en-US" altLang="zh-CN" dirty="0"/>
              <a:t>1.2 5</a:t>
            </a:r>
            <a:r>
              <a:rPr lang="zh-CN" altLang="zh-CN" dirty="0"/>
              <a:t>个女生，</a:t>
            </a:r>
            <a:r>
              <a:rPr lang="en-US" altLang="zh-CN" dirty="0"/>
              <a:t>7</a:t>
            </a:r>
            <a:r>
              <a:rPr lang="zh-CN" altLang="zh-CN" dirty="0"/>
              <a:t>个男生进行排列，</a:t>
            </a:r>
          </a:p>
          <a:p>
            <a:r>
              <a:rPr lang="en-US" altLang="zh-CN" dirty="0"/>
              <a:t>(a) </a:t>
            </a:r>
            <a:r>
              <a:rPr lang="zh-CN" altLang="zh-CN" dirty="0"/>
              <a:t>若女生在一起有多少种不同的排列？</a:t>
            </a:r>
          </a:p>
          <a:p>
            <a:r>
              <a:rPr lang="en-US" altLang="zh-CN" dirty="0"/>
              <a:t>(b) </a:t>
            </a:r>
            <a:r>
              <a:rPr lang="zh-CN" altLang="zh-CN" dirty="0"/>
              <a:t>女生两两不相邻有多少种不同的排列？</a:t>
            </a:r>
          </a:p>
          <a:p>
            <a:r>
              <a:rPr lang="en-US" altLang="zh-CN" dirty="0"/>
              <a:t>(c) </a:t>
            </a:r>
            <a:r>
              <a:rPr lang="zh-CN" altLang="zh-CN" dirty="0"/>
              <a:t>两男生</a:t>
            </a:r>
            <a:r>
              <a:rPr lang="en-US" altLang="zh-CN" dirty="0"/>
              <a:t>A</a:t>
            </a:r>
            <a:r>
              <a:rPr lang="zh-CN" altLang="zh-CN" dirty="0"/>
              <a:t>和</a:t>
            </a:r>
            <a:r>
              <a:rPr lang="en-US" altLang="zh-CN" dirty="0"/>
              <a:t>B</a:t>
            </a:r>
            <a:r>
              <a:rPr lang="zh-CN" altLang="zh-CN" dirty="0"/>
              <a:t>之间正好有</a:t>
            </a:r>
            <a:r>
              <a:rPr lang="en-US" altLang="zh-CN" dirty="0"/>
              <a:t>3</a:t>
            </a:r>
            <a:r>
              <a:rPr lang="zh-CN" altLang="zh-CN" dirty="0"/>
              <a:t>个女生的排列是多少？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74330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DBFE9B-8F73-42B5-9911-DDC1DCB7E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696286"/>
            <a:ext cx="9720073" cy="5613074"/>
          </a:xfrm>
        </p:spPr>
        <p:txBody>
          <a:bodyPr/>
          <a:lstStyle/>
          <a:p>
            <a:endParaRPr lang="zh-CN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1320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DBFE9B-8F73-42B5-9911-DDC1DCB7E2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696286"/>
                <a:ext cx="9720073" cy="561307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24</a:t>
                </a:r>
                <a:r>
                  <a:rPr lang="zh-CN" altLang="en-US" dirty="0"/>
                  <a:t>．给出 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&amp;</m:t>
                              </m:r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e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&amp;</m:t>
                              </m:r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</m:eqArr>
                        </m:e>
                      </m:d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&amp;</m:t>
                              </m:r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e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&amp;0</m:t>
                              </m:r>
                            </m:e>
                          </m:eqArr>
                        </m:e>
                      </m:d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&amp;</m:t>
                              </m:r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−</m:t>
                              </m:r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&amp;</m:t>
                              </m:r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−</m:t>
                              </m:r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&amp;</m:t>
                              </m:r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  <m:e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&amp;</m:t>
                              </m:r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  </m:t>
                              </m:r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&amp;</m:t>
                              </m:r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−</m:t>
                              </m:r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&amp;</m:t>
                              </m:r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−</m:t>
                              </m:r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d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&amp;</m:t>
                              </m:r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</m:e>
                            <m:e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&amp;</m:t>
                              </m:r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  </m:t>
                              </m:r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d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zh-CN" altLang="zh-CN" sz="2400" i="1" kern="100">
                          <a:latin typeface="Cambria Math" panose="02040503050406030204" pitchFamily="18" charset="0"/>
                          <a:ea typeface="MS Gothic" panose="020B0609070205080204" pitchFamily="49" charset="-128"/>
                          <a:cs typeface="MS Gothic" panose="020B0609070205080204" pitchFamily="49" charset="-128"/>
                        </a:rPr>
                        <m:t>⋯</m:t>
                      </m:r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&amp;</m:t>
                              </m:r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−</m:t>
                              </m:r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e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&amp;</m:t>
                              </m:r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  </m:t>
                              </m:r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&amp;</m:t>
                              </m:r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e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&amp;</m:t>
                              </m:r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  </m:t>
                              </m:r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</m:eqArr>
                        </m:e>
                      </m:d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&amp;</m:t>
                              </m:r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  <m:e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&amp;</m:t>
                              </m:r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  </m:t>
                              </m:r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  </a:t>
                </a:r>
                <a:r>
                  <a:rPr lang="zh-CN" altLang="en-US" dirty="0"/>
                  <a:t>的组合意义。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DBFE9B-8F73-42B5-9911-DDC1DCB7E2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696286"/>
                <a:ext cx="9720073" cy="5613074"/>
              </a:xfrm>
              <a:blipFill>
                <a:blip r:embed="rId2"/>
                <a:stretch>
                  <a:fillRect l="-1254" t="-1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3173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DBFE9B-8F73-42B5-9911-DDC1DCB7E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696286"/>
            <a:ext cx="9720073" cy="5613074"/>
          </a:xfrm>
        </p:spPr>
        <p:txBody>
          <a:bodyPr/>
          <a:lstStyle/>
          <a:p>
            <a:endParaRPr lang="zh-CN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E475DFD-3889-4464-8112-6532D992C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073" y="696286"/>
            <a:ext cx="8637431" cy="575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6970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DBFE9B-8F73-42B5-9911-DDC1DCB7E2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696286"/>
                <a:ext cx="9720073" cy="561307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26</a:t>
                </a:r>
                <a:r>
                  <a:rPr lang="zh-CN" altLang="en-US" dirty="0"/>
                  <a:t>．证明 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&amp;</m:t>
                              </m:r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e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&amp;0</m:t>
                              </m:r>
                            </m:e>
                          </m:eqArr>
                        </m:e>
                      </m:d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&amp;</m:t>
                              </m:r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e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&amp;</m:t>
                              </m:r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eqArr>
                        </m:e>
                      </m:d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&amp;</m:t>
                              </m:r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e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&amp;1</m:t>
                              </m:r>
                            </m:e>
                          </m:eqArr>
                        </m:e>
                      </m:d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&amp;</m:t>
                              </m:r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−</m:t>
                              </m:r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&amp;</m:t>
                              </m:r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−</m:t>
                              </m:r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zh-CN" altLang="zh-CN" sz="2400" i="1" kern="100">
                          <a:latin typeface="Cambria Math" panose="02040503050406030204" pitchFamily="18" charset="0"/>
                          <a:ea typeface="MS Gothic" panose="020B0609070205080204" pitchFamily="49" charset="-128"/>
                          <a:cs typeface="MS Gothic" panose="020B0609070205080204" pitchFamily="49" charset="-128"/>
                        </a:rPr>
                        <m:t>⋯</m:t>
                      </m:r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&amp;</m:t>
                              </m:r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e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&amp;</m:t>
                              </m:r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eqArr>
                        </m:e>
                      </m:d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&amp;</m:t>
                              </m:r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−</m:t>
                              </m:r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e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&amp;</m:t>
                              </m:r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  </m:t>
                              </m:r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&amp;</m:t>
                              </m:r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e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&amp;</m:t>
                              </m:r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DBFE9B-8F73-42B5-9911-DDC1DCB7E2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696286"/>
                <a:ext cx="9720073" cy="5613074"/>
              </a:xfrm>
              <a:blipFill>
                <a:blip r:embed="rId2"/>
                <a:stretch>
                  <a:fillRect l="-1254" t="-1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8765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DBFE9B-8F73-42B5-9911-DDC1DCB7E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696286"/>
            <a:ext cx="9720073" cy="5613074"/>
          </a:xfrm>
        </p:spPr>
        <p:txBody>
          <a:bodyPr/>
          <a:lstStyle/>
          <a:p>
            <a:endParaRPr lang="zh-CN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E907FE6-3E98-4A67-B53E-554F485E3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68" y="696286"/>
            <a:ext cx="9953698" cy="483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2688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DBFE9B-8F73-42B5-9911-DDC1DCB7E2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696286"/>
                <a:ext cx="9720073" cy="561307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30</a:t>
                </a:r>
                <a:r>
                  <a:rPr lang="zh-CN" altLang="en-US" dirty="0"/>
                  <a:t>．证明在由字母表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{0,1,2}</m:t>
                    </m:r>
                  </m:oMath>
                </a14:m>
                <a:r>
                  <a:rPr lang="zh-CN" altLang="en-US" dirty="0"/>
                  <a:t> 生成的长度为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的字符串中，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   （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）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出现偶数次的字符串有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/>
                  <a:t> 个；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  （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）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&amp;</m:t>
                            </m:r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&amp;0</m:t>
                            </m:r>
                          </m:e>
                        </m:eqArr>
                      </m:e>
                    </m:d>
                    <m:sSup>
                      <m:sSupPr>
                        <m:ctrlPr>
                          <a:rPr lang="zh-CN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zh-CN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&amp;</m:t>
                            </m:r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&amp;2</m:t>
                            </m:r>
                          </m:e>
                        </m:eqArr>
                      </m:e>
                    </m:d>
                    <m:sSup>
                      <m:sSupPr>
                        <m:ctrlPr>
                          <a:rPr lang="zh-CN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</m:t>
                        </m:r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zh-CN" altLang="zh-CN" sz="2400" i="1" kern="100">
                        <a:latin typeface="Cambria Math" panose="02040503050406030204" pitchFamily="18" charset="0"/>
                        <a:ea typeface="MS Gothic" panose="020B0609070205080204" pitchFamily="49" charset="-128"/>
                        <a:cs typeface="MS Gothic" panose="020B0609070205080204" pitchFamily="49" charset="-128"/>
                      </a:rPr>
                      <m:t>⋯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zh-CN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&amp;</m:t>
                            </m:r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&amp;</m:t>
                            </m:r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</m:eqArr>
                      </m:e>
                    </m:d>
                    <m:sSup>
                      <m:sSupPr>
                        <m:ctrlPr>
                          <a:rPr lang="zh-CN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</m:t>
                        </m:r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𝑞</m:t>
                        </m:r>
                      </m:sup>
                    </m:sSup>
                    <m:r>
                      <a:rPr lang="en-US" altLang="zh-CN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+1</m:t>
                        </m:r>
                      </m:num>
                      <m:den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，其中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begChr m:val="⌊"/>
                        <m:endChr m:val="⌋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DBFE9B-8F73-42B5-9911-DDC1DCB7E2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696286"/>
                <a:ext cx="9720073" cy="5613074"/>
              </a:xfrm>
              <a:blipFill>
                <a:blip r:embed="rId2"/>
                <a:stretch>
                  <a:fillRect l="-1254" t="-1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56826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DBFE9B-8F73-42B5-9911-DDC1DCB7E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696286"/>
            <a:ext cx="9720073" cy="5613074"/>
          </a:xfrm>
        </p:spPr>
        <p:txBody>
          <a:bodyPr/>
          <a:lstStyle/>
          <a:p>
            <a:endParaRPr lang="zh-CN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B056F32-C9BA-4776-81FB-720D0B209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571" y="829726"/>
            <a:ext cx="7390267" cy="498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8341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DBFE9B-8F73-42B5-9911-DDC1DCB7E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696286"/>
            <a:ext cx="9720073" cy="5613074"/>
          </a:xfrm>
        </p:spPr>
        <p:txBody>
          <a:bodyPr/>
          <a:lstStyle/>
          <a:p>
            <a:endParaRPr lang="zh-CN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59E5CB6-86D8-401B-8BBA-38268B3BD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856" y="768137"/>
            <a:ext cx="6979728" cy="472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229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DBFE9B-8F73-42B5-9911-DDC1DCB7E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696286"/>
            <a:ext cx="9720073" cy="5613074"/>
          </a:xfrm>
        </p:spPr>
        <p:txBody>
          <a:bodyPr/>
          <a:lstStyle/>
          <a:p>
            <a:endParaRPr lang="zh-CN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C21E9DB-0B94-4FB6-8362-A88CFA247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048" y="998289"/>
            <a:ext cx="10217824" cy="459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118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DBFE9B-8F73-42B5-9911-DDC1DCB7E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696286"/>
            <a:ext cx="9720073" cy="5613074"/>
          </a:xfrm>
        </p:spPr>
        <p:txBody>
          <a:bodyPr/>
          <a:lstStyle/>
          <a:p>
            <a:r>
              <a:rPr lang="en-US" altLang="zh-CN" dirty="0"/>
              <a:t>1.3 m</a:t>
            </a:r>
            <a:r>
              <a:rPr lang="zh-CN" altLang="zh-CN" dirty="0"/>
              <a:t>个男生，</a:t>
            </a:r>
            <a:r>
              <a:rPr lang="en-US" altLang="zh-CN" dirty="0"/>
              <a:t>n</a:t>
            </a:r>
            <a:r>
              <a:rPr lang="zh-CN" altLang="zh-CN" dirty="0"/>
              <a:t>个女生，排成一行，其中</a:t>
            </a:r>
            <a:r>
              <a:rPr lang="en-US" altLang="zh-CN" dirty="0"/>
              <a:t>m</a:t>
            </a:r>
            <a:r>
              <a:rPr lang="zh-CN" altLang="zh-CN" dirty="0"/>
              <a:t>，</a:t>
            </a:r>
            <a:r>
              <a:rPr lang="en-US" altLang="zh-CN" dirty="0"/>
              <a:t>n</a:t>
            </a:r>
            <a:r>
              <a:rPr lang="zh-CN" altLang="zh-CN" dirty="0"/>
              <a:t>都是正整数，若</a:t>
            </a:r>
          </a:p>
          <a:p>
            <a:r>
              <a:rPr lang="en-US" altLang="zh-CN" dirty="0"/>
              <a:t>(a) </a:t>
            </a:r>
            <a:r>
              <a:rPr lang="zh-CN" altLang="zh-CN" dirty="0"/>
              <a:t>男生不相邻</a:t>
            </a:r>
            <a:r>
              <a:rPr lang="en-US" altLang="zh-CN" dirty="0"/>
              <a:t>(m</a:t>
            </a:r>
            <a:r>
              <a:rPr lang="zh-CN" altLang="zh-CN" dirty="0"/>
              <a:t>≤</a:t>
            </a:r>
            <a:r>
              <a:rPr lang="en-US" altLang="zh-CN" dirty="0"/>
              <a:t>n+1)</a:t>
            </a:r>
            <a:r>
              <a:rPr lang="zh-CN" altLang="zh-CN" dirty="0"/>
              <a:t>；</a:t>
            </a:r>
          </a:p>
          <a:p>
            <a:r>
              <a:rPr lang="en-US" altLang="zh-CN" dirty="0"/>
              <a:t>(b) n</a:t>
            </a:r>
            <a:r>
              <a:rPr lang="zh-CN" altLang="zh-CN" dirty="0"/>
              <a:t>个女生形成一个整体；</a:t>
            </a:r>
          </a:p>
          <a:p>
            <a:r>
              <a:rPr lang="en-US" altLang="zh-CN" dirty="0"/>
              <a:t>(c) </a:t>
            </a:r>
            <a:r>
              <a:rPr lang="zh-CN" altLang="zh-CN" dirty="0"/>
              <a:t>男生</a:t>
            </a:r>
            <a:r>
              <a:rPr lang="en-US" altLang="zh-CN" dirty="0"/>
              <a:t>A</a:t>
            </a:r>
            <a:r>
              <a:rPr lang="zh-CN" altLang="zh-CN" dirty="0"/>
              <a:t>和女生</a:t>
            </a:r>
            <a:r>
              <a:rPr lang="en-US" altLang="zh-CN" dirty="0"/>
              <a:t>B</a:t>
            </a:r>
            <a:r>
              <a:rPr lang="zh-CN" altLang="zh-CN" dirty="0"/>
              <a:t>排在一起；</a:t>
            </a:r>
          </a:p>
          <a:p>
            <a:r>
              <a:rPr lang="zh-CN" altLang="zh-CN" dirty="0"/>
              <a:t>分别讨论有多少种方案</a:t>
            </a:r>
            <a:r>
              <a:rPr lang="en-US" altLang="zh-CN" dirty="0"/>
              <a:t>.</a:t>
            </a:r>
            <a:endParaRPr lang="zh-CN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97098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1">
            <a:extLst>
              <a:ext uri="{FF2B5EF4-FFF2-40B4-BE49-F238E27FC236}">
                <a16:creationId xmlns:a16="http://schemas.microsoft.com/office/drawing/2014/main" id="{AE023AA7-0372-4A16-8D17-0D70E85DD5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1255" y="989902"/>
            <a:ext cx="9897191" cy="362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334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DBFE9B-8F73-42B5-9911-DDC1DCB7E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696286"/>
            <a:ext cx="9720073" cy="561307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5</a:t>
            </a:r>
            <a:r>
              <a:rPr lang="zh-CN" altLang="zh-CN" dirty="0"/>
              <a:t>．若某两人拒绝相邻而坐，问</a:t>
            </a:r>
            <a:r>
              <a:rPr lang="en-US" altLang="zh-CN" dirty="0"/>
              <a:t>12</a:t>
            </a:r>
            <a:r>
              <a:rPr lang="zh-CN" altLang="zh-CN" dirty="0"/>
              <a:t>个人围圆周就坐有多少种方式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14671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DBFE9B-8F73-42B5-9911-DDC1DCB7E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696286"/>
            <a:ext cx="9720073" cy="5613074"/>
          </a:xfrm>
        </p:spPr>
        <p:txBody>
          <a:bodyPr/>
          <a:lstStyle/>
          <a:p>
            <a:endParaRPr lang="zh-CN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03F8C67-0C4F-42FA-9632-0F85C245E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907" y="805300"/>
            <a:ext cx="9141582" cy="218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782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DBFE9B-8F73-42B5-9911-DDC1DCB7E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696286"/>
            <a:ext cx="9720073" cy="561307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1.9 </a:t>
            </a:r>
            <a:r>
              <a:rPr lang="zh-CN" altLang="zh-CN" dirty="0"/>
              <a:t>试证</a:t>
            </a:r>
            <a:r>
              <a:rPr lang="en-US" altLang="zh-CN" dirty="0"/>
              <a:t>n</a:t>
            </a:r>
            <a:r>
              <a:rPr lang="en-US" altLang="zh-CN" baseline="30000" dirty="0"/>
              <a:t>2</a:t>
            </a:r>
            <a:r>
              <a:rPr lang="zh-CN" altLang="zh-CN" dirty="0"/>
              <a:t>的正除数的数目是奇数</a:t>
            </a:r>
            <a:r>
              <a:rPr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9977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DBFE9B-8F73-42B5-9911-DDC1DCB7E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696286"/>
            <a:ext cx="9720073" cy="5613074"/>
          </a:xfrm>
        </p:spPr>
        <p:txBody>
          <a:bodyPr/>
          <a:lstStyle/>
          <a:p>
            <a:endParaRPr lang="zh-CN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22293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ACEF87687087D847A6D7A31B3FFC65E5" ma:contentTypeVersion="2" ma:contentTypeDescription="新建文档。" ma:contentTypeScope="" ma:versionID="57bb1854b8e4f6edc8c69e47eec5f39f">
  <xsd:schema xmlns:xsd="http://www.w3.org/2001/XMLSchema" xmlns:xs="http://www.w3.org/2001/XMLSchema" xmlns:p="http://schemas.microsoft.com/office/2006/metadata/properties" xmlns:ns3="6b2a2ba8-203c-4c42-8ec9-7c5c50e1e245" targetNamespace="http://schemas.microsoft.com/office/2006/metadata/properties" ma:root="true" ma:fieldsID="7d0979c26462a3334e6d9db8440f5351" ns3:_="">
    <xsd:import namespace="6b2a2ba8-203c-4c42-8ec9-7c5c50e1e24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2a2ba8-203c-4c42-8ec9-7c5c50e1e2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F2FBEF-E78F-438C-A198-AABE07D214A3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6b2a2ba8-203c-4c42-8ec9-7c5c50e1e24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41AD22A-E0CF-444B-846E-88F630E731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4E2CB8-C73F-4F50-9A75-5FACD10A40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2a2ba8-203c-4c42-8ec9-7c5c50e1e2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180</TotalTime>
  <Words>466</Words>
  <Application>Microsoft Office PowerPoint</Application>
  <PresentationFormat>宽屏</PresentationFormat>
  <Paragraphs>32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2" baseType="lpstr">
      <vt:lpstr>Cambria Math</vt:lpstr>
      <vt:lpstr>Tw Cen MT</vt:lpstr>
      <vt:lpstr>Tw Cen MT Condensed</vt:lpstr>
      <vt:lpstr>Wingdings 3</vt:lpstr>
      <vt:lpstr>积分</vt:lpstr>
      <vt:lpstr>组合数学习题选讲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组合数学习题选讲</dc:title>
  <dc:creator>dingjianli</dc:creator>
  <cp:lastModifiedBy>dingjianli</cp:lastModifiedBy>
  <cp:revision>10</cp:revision>
  <dcterms:created xsi:type="dcterms:W3CDTF">2020-04-25T14:32:03Z</dcterms:created>
  <dcterms:modified xsi:type="dcterms:W3CDTF">2020-04-26T09:45:26Z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0x010100ACEF87687087D847A6D7A31B3FFC65E5</vt:lpwstr>
  </property>
</Properties>
</file>