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5" r:id="rId4"/>
  </p:sldMasterIdLst>
  <p:sldIdLst>
    <p:sldId id="256" r:id="rId5"/>
    <p:sldId id="285" r:id="rId6"/>
    <p:sldId id="28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3" r:id="rId22"/>
    <p:sldId id="274" r:id="rId23"/>
    <p:sldId id="275" r:id="rId24"/>
    <p:sldId id="276" r:id="rId25"/>
    <p:sldId id="271" r:id="rId26"/>
    <p:sldId id="272" r:id="rId27"/>
    <p:sldId id="109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8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3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8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0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ADCE28-D281-4067-B9BE-ACD554788D19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BFAF2D-41C4-4989-853C-FA66FF19C4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4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E95E-D197-41BD-9B35-24BC22FF1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组合数学习题选讲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4DC50D-C0DB-47DA-AD2E-116B37BD2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第二章递推关系和母函数</a:t>
            </a:r>
          </a:p>
        </p:txBody>
      </p:sp>
    </p:spTree>
    <p:extLst>
      <p:ext uri="{BB962C8B-B14F-4D97-AF65-F5344CB8AC3E}">
        <p14:creationId xmlns:p14="http://schemas.microsoft.com/office/powerpoint/2010/main" val="191460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/>
                  <a:t>2.19</a:t>
                </a:r>
                <a:r>
                  <a:rPr lang="zh-CN" altLang="zh-CN" b="1" dirty="0"/>
                  <a:t>题  </a:t>
                </a:r>
                <a:r>
                  <a:rPr lang="zh-CN" altLang="zh-CN" sz="2400" b="1" dirty="0"/>
                  <a:t>求下列递推函数关系的解</a:t>
                </a:r>
                <a:r>
                  <a:rPr lang="en-US" altLang="zh-CN" sz="2400" b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 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400" b="1" i="1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​​​​​​​​​​​​​​​​​​​​​​​​​​​​​​​​​​​​​​​​​​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) 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𝟏𝟒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𝟒𝟗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 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​​​​​​​​​​​​​​​​​​​​​​​​​​​​​​​​​​​​​​​​​​​​​​​​​​​​​​​​​​​​​​​​​​​​​​​​​​​​​​</m:t>
                      </m:r>
                    </m:oMath>
                  </m:oMathPara>
                </a14:m>
                <a:endParaRPr lang="en-US" altLang="zh-CN" sz="2400" b="1" i="1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 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𝟕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400" b="1" i="1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 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𝟑𝟔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​​​​​​​​​​​​​​​​​​​​​​​​​​​​​​​​​​</m:t>
                      </m:r>
                    </m:oMath>
                  </m:oMathPara>
                </a14:m>
                <a:endParaRPr lang="en-US" altLang="zh-CN" sz="2400" b="1" i="1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) 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𝟐𝟓</m:t>
                      </m:r>
                      <m:sSub>
                        <m:sSubPr>
                          <m:ctrlPr>
                            <a:rPr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  <a:blipFill>
                <a:blip r:embed="rId2"/>
                <a:stretch>
                  <a:fillRect l="-1254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43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160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</p:spPr>
            <p:txBody>
              <a:bodyPr/>
              <a:lstStyle/>
              <a:p>
                <a:pPr marL="535305" indent="-535305" algn="just">
                  <a:lnSpc>
                    <a:spcPts val="1200"/>
                  </a:lnSpc>
                  <a:spcAft>
                    <a:spcPts val="0"/>
                  </a:spcAft>
                </a:pPr>
                <a:endParaRPr lang="en-US" altLang="zh-CN" sz="240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535305" indent="-535305" algn="just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2.23 </a:t>
                </a:r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题</a:t>
                </a:r>
                <a:r>
                  <a:rPr lang="zh-CN" altLang="en-US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  <a:p>
                <a:pPr marL="535305" indent="-535305" algn="just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altLang="en-US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已知</a:t>
                </a:r>
                <a:r>
                  <a:rPr lang="en-US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𝒏</m:t>
                    </m:r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)(−</m:t>
                    </m:r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sSup>
                      <m:sSup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p>
                    </m:sSup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zh-CN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zh-CN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是常数</m:t>
                    </m:r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𝒏</m:t>
                    </m:r>
                    <m:r>
                      <a:rPr lang="zh-CN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𝑵</m:t>
                    </m:r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endParaRPr lang="en-US" altLang="zh-CN" sz="2400" b="1" i="1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535305" indent="-535305" algn="just">
                  <a:lnSpc>
                    <a:spcPts val="12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求</m:t>
                    </m:r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  <m:r>
                      <a:rPr lang="zh-CN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的递推关系</m:t>
                    </m:r>
                  </m:oMath>
                </a14:m>
                <a:endParaRPr lang="zh-CN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0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7DC3F4-13B5-457C-8380-43C45E5B0FDA}"/>
                  </a:ext>
                </a:extLst>
              </p:cNvPr>
              <p:cNvSpPr/>
              <p:nvPr/>
            </p:nvSpPr>
            <p:spPr>
              <a:xfrm>
                <a:off x="-111185" y="897368"/>
                <a:ext cx="9879386" cy="1242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解：特征根为</m:t>
                      </m:r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3,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故特征方程为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)"/>
                              <m:endChr m:val="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即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+6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+9=0,    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于是递推关系为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7DC3F4-13B5-457C-8380-43C45E5B0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185" y="897368"/>
                <a:ext cx="9879386" cy="1242648"/>
              </a:xfrm>
              <a:prstGeom prst="rect">
                <a:avLst/>
              </a:prstGeom>
              <a:blipFill>
                <a:blip r:embed="rId2"/>
                <a:stretch>
                  <a:fillRect t="-9804" b="-10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1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D46B4F9A-258B-443C-A3D8-E04489A06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026" y="755536"/>
            <a:ext cx="10883898" cy="18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57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2.48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有红、黄、蓝、白球各两个，绿、紫、</a:t>
            </a:r>
            <a:r>
              <a:rPr lang="zh-CN" altLang="zh-CN" sz="2400" b="1" kern="1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黑的球各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个，问从中取出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个球，试问</a:t>
            </a:r>
            <a:r>
              <a:rPr lang="zh-CN" altLang="zh-CN" sz="2400" b="1" kern="1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有多少种不同的取法？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732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20A2B1-8F95-4C21-B4AD-F11E8DA4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41182"/>
            <a:ext cx="10792494" cy="248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6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2.50.</a:t>
            </a:r>
            <a:r>
              <a:rPr lang="zh-CN" altLang="zh-CN" b="1" dirty="0"/>
              <a:t>题</a:t>
            </a:r>
            <a:r>
              <a:rPr lang="en-US" altLang="zh-CN" b="1" dirty="0"/>
              <a:t>  </a:t>
            </a:r>
            <a:r>
              <a:rPr lang="zh-CN" altLang="zh-CN" b="1" dirty="0"/>
              <a:t>求</a:t>
            </a:r>
            <a:r>
              <a:rPr lang="en-US" altLang="zh-CN" b="1" dirty="0"/>
              <a:t>n</a:t>
            </a:r>
            <a:r>
              <a:rPr lang="zh-CN" altLang="zh-CN" b="1" dirty="0"/>
              <a:t>位四进制数中</a:t>
            </a:r>
            <a:r>
              <a:rPr lang="en-US" altLang="zh-CN" b="1" dirty="0"/>
              <a:t>2</a:t>
            </a:r>
            <a:r>
              <a:rPr lang="zh-CN" altLang="zh-CN" b="1" dirty="0"/>
              <a:t>和</a:t>
            </a:r>
            <a:r>
              <a:rPr lang="en-US" altLang="zh-CN" b="1" dirty="0"/>
              <a:t>3</a:t>
            </a:r>
            <a:r>
              <a:rPr lang="zh-CN" altLang="zh-CN" b="1" dirty="0"/>
              <a:t>必须出现偶次的数目。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940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9CA967-5C09-4919-938A-2592FDDD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19" y="936008"/>
            <a:ext cx="10728388" cy="30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2.3</a:t>
                </a:r>
                <a:r>
                  <a:rPr lang="zh-CN" altLang="en-US" dirty="0"/>
                  <a:t>题  已知母函数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𝟓𝟒</m:t>
                        </m:r>
                        <m:sSup>
                          <m:sSup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，求序列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dirty="0"/>
                  <a:t> }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08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2.51</a:t>
            </a:r>
            <a:r>
              <a:rPr lang="zh-CN" altLang="zh-CN" b="1" dirty="0"/>
              <a:t>题</a:t>
            </a:r>
            <a:r>
              <a:rPr lang="en-US" altLang="zh-CN" b="1" dirty="0"/>
              <a:t>  </a:t>
            </a:r>
          </a:p>
          <a:p>
            <a:pPr marL="0" indent="0">
              <a:buNone/>
            </a:pPr>
            <a:r>
              <a:rPr lang="zh-CN" altLang="zh-CN" b="1" dirty="0"/>
              <a:t>试求由</a:t>
            </a:r>
            <a:r>
              <a:rPr lang="en-US" altLang="zh-CN" b="1" dirty="0" err="1"/>
              <a:t>a,b,c</a:t>
            </a:r>
            <a:r>
              <a:rPr lang="zh-CN" altLang="zh-CN" b="1" dirty="0"/>
              <a:t>三个文字组成的</a:t>
            </a:r>
            <a:r>
              <a:rPr lang="en-US" altLang="zh-CN" b="1" dirty="0"/>
              <a:t>n</a:t>
            </a:r>
            <a:r>
              <a:rPr lang="zh-CN" altLang="zh-CN" b="1" dirty="0"/>
              <a:t>位符号串 中不出现</a:t>
            </a:r>
            <a:r>
              <a:rPr lang="en-US" altLang="zh-CN" b="1" dirty="0"/>
              <a:t>aa</a:t>
            </a:r>
            <a:r>
              <a:rPr lang="zh-CN" altLang="zh-CN" b="1" dirty="0"/>
              <a:t>图像的符号串的数目。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5359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881151-20EA-471E-A00D-28440001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49" y="998290"/>
            <a:ext cx="9299535" cy="37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endParaRPr lang="en-US" altLang="zh-CN" sz="2400" b="1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2.78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题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求下图中从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点出发到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点的路径数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8F1CC6-7817-4662-A2D4-C998A85B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11" y="1645419"/>
            <a:ext cx="4389602" cy="11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4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30D17C-C1AA-425C-A222-8BEBCA46A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14407"/>
            <a:ext cx="10853866" cy="21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9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n</a:t>
            </a:r>
            <a:r>
              <a:rPr lang="zh-CN" altLang="en-US" dirty="0"/>
              <a:t>个有区别的球放到</a:t>
            </a:r>
            <a:r>
              <a:rPr lang="en-US" altLang="zh-CN" dirty="0"/>
              <a:t>m</a:t>
            </a:r>
            <a:r>
              <a:rPr lang="zh-CN" altLang="en-US" dirty="0"/>
              <a:t>个相同的盒子中，要求无一空盒，其不同的方案数用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表示，称为第二类</a:t>
            </a:r>
            <a:r>
              <a:rPr lang="en-US" altLang="zh-CN" dirty="0"/>
              <a:t>Stirling</a:t>
            </a:r>
            <a:r>
              <a:rPr lang="zh-CN" altLang="en-US" dirty="0"/>
              <a:t>数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F31B1-0FB1-4692-9A28-16E08001CB58}"/>
              </a:ext>
            </a:extLst>
          </p:cNvPr>
          <p:cNvSpPr txBox="1">
            <a:spLocks noChangeArrowheads="1"/>
          </p:cNvSpPr>
          <p:nvPr/>
        </p:nvSpPr>
        <p:spPr>
          <a:xfrm>
            <a:off x="931849" y="1062343"/>
            <a:ext cx="6985000" cy="4114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证明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8B18FE6-45D0-4436-8A1F-AF0F0A92A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429667"/>
              </p:ext>
            </p:extLst>
          </p:nvPr>
        </p:nvGraphicFramePr>
        <p:xfrm>
          <a:off x="2224278" y="1680857"/>
          <a:ext cx="381635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3" imgW="1574800" imgH="469900" progId="Equation.3">
                  <p:embed/>
                </p:oleObj>
              </mc:Choice>
              <mc:Fallback>
                <p:oleObj name="公式" r:id="rId3" imgW="1574800" imgH="469900" progId="Equation.3">
                  <p:embed/>
                  <p:pic>
                    <p:nvPicPr>
                      <p:cNvPr id="1822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278" y="1680857"/>
                        <a:ext cx="381635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90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8E097D-D8CA-4751-80A3-F23F5E84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28" y="922193"/>
            <a:ext cx="11652789" cy="26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3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2.6</a:t>
            </a:r>
            <a:r>
              <a:rPr lang="zh-CN" altLang="en-US" dirty="0"/>
              <a:t>题  求序列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}</a:t>
            </a:r>
            <a:r>
              <a:rPr lang="zh-CN" altLang="en-US" dirty="0"/>
              <a:t>的母函数。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433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E6B53-F6C0-48D5-86A3-5A0175B9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696285"/>
            <a:ext cx="11038264" cy="381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1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2.11</a:t>
            </a:r>
            <a:r>
              <a:rPr lang="zh-CN" altLang="zh-CN" b="1" dirty="0"/>
              <a:t>题</a:t>
            </a:r>
            <a:r>
              <a:rPr lang="en-US" altLang="zh-CN" b="1" dirty="0"/>
              <a:t>  </a:t>
            </a:r>
            <a:endParaRPr lang="en-US" altLang="zh-CN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673B2C8-4A86-4775-B72E-6D93A8CF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81" y="1057666"/>
            <a:ext cx="11160812" cy="16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3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6C6CDE-E5CD-4603-958A-79EBF405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45" y="268664"/>
            <a:ext cx="8173722" cy="65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2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2.15 </a:t>
                </a:r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</a:t>
                </a:r>
                <a:r>
                  <a:rPr lang="en-US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的母函数为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求序列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的递推关系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BFE9B-8F73-42B5-9911-DDC1DCB7E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696286"/>
                <a:ext cx="9720073" cy="5613074"/>
              </a:xfrm>
              <a:blipFill>
                <a:blip r:embed="rId2"/>
                <a:stretch>
                  <a:fillRect l="-1442" t="-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9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FE9B-8F73-42B5-9911-DDC1DCB7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96286"/>
            <a:ext cx="9720073" cy="5613074"/>
          </a:xfrm>
        </p:spPr>
        <p:txBody>
          <a:bodyPr/>
          <a:lstStyle/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F0FFA2-414B-45DB-B5C1-3578CA65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3" y="3985931"/>
            <a:ext cx="11639432" cy="10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6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CEF87687087D847A6D7A31B3FFC65E5" ma:contentTypeVersion="2" ma:contentTypeDescription="新建文档。" ma:contentTypeScope="" ma:versionID="57bb1854b8e4f6edc8c69e47eec5f39f">
  <xsd:schema xmlns:xsd="http://www.w3.org/2001/XMLSchema" xmlns:xs="http://www.w3.org/2001/XMLSchema" xmlns:p="http://schemas.microsoft.com/office/2006/metadata/properties" xmlns:ns3="6b2a2ba8-203c-4c42-8ec9-7c5c50e1e245" targetNamespace="http://schemas.microsoft.com/office/2006/metadata/properties" ma:root="true" ma:fieldsID="7d0979c26462a3334e6d9db8440f5351" ns3:_="">
    <xsd:import namespace="6b2a2ba8-203c-4c42-8ec9-7c5c50e1e2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a2ba8-203c-4c42-8ec9-7c5c50e1e2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1AD22A-E0CF-444B-846E-88F630E731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4E2CB8-C73F-4F50-9A75-5FACD10A4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2a2ba8-203c-4c42-8ec9-7c5c50e1e2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F2FBEF-E78F-438C-A198-AABE07D214A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6b2a2ba8-203c-4c42-8ec9-7c5c50e1e24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226</TotalTime>
  <Words>381</Words>
  <Application>Microsoft Office PowerPoint</Application>
  <PresentationFormat>宽屏</PresentationFormat>
  <Paragraphs>29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Cambria Math</vt:lpstr>
      <vt:lpstr>Times New Roman</vt:lpstr>
      <vt:lpstr>Tw Cen MT</vt:lpstr>
      <vt:lpstr>Tw Cen MT Condensed</vt:lpstr>
      <vt:lpstr>Wingdings 3</vt:lpstr>
      <vt:lpstr>积分</vt:lpstr>
      <vt:lpstr>公式</vt:lpstr>
      <vt:lpstr>组合数学习题选讲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组合数学习题选讲</dc:title>
  <dc:creator>dingjianli</dc:creator>
  <cp:lastModifiedBy>dingjianli</cp:lastModifiedBy>
  <cp:revision>16</cp:revision>
  <dcterms:created xsi:type="dcterms:W3CDTF">2020-04-25T14:32:03Z</dcterms:created>
  <dcterms:modified xsi:type="dcterms:W3CDTF">2020-04-26T12:15:56Z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0x010100ACEF87687087D847A6D7A31B3FFC65E5</vt:lpwstr>
  </property>
</Properties>
</file>