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3">
  <p:sldMasterIdLst>
    <p:sldMasterId id="2147483648" r:id="rId1"/>
    <p:sldMasterId id="2147483658" r:id="rId2"/>
  </p:sldMasterIdLst>
  <p:notesMasterIdLst>
    <p:notesMasterId r:id="rId126"/>
  </p:notesMasterIdLst>
  <p:sldIdLst>
    <p:sldId id="257" r:id="rId3"/>
    <p:sldId id="533" r:id="rId4"/>
    <p:sldId id="532" r:id="rId5"/>
    <p:sldId id="534" r:id="rId6"/>
    <p:sldId id="346" r:id="rId7"/>
    <p:sldId id="347" r:id="rId8"/>
    <p:sldId id="348" r:id="rId9"/>
    <p:sldId id="349" r:id="rId10"/>
    <p:sldId id="350" r:id="rId11"/>
    <p:sldId id="351" r:id="rId12"/>
    <p:sldId id="352" r:id="rId13"/>
    <p:sldId id="353" r:id="rId14"/>
    <p:sldId id="362" r:id="rId15"/>
    <p:sldId id="363" r:id="rId16"/>
    <p:sldId id="364" r:id="rId17"/>
    <p:sldId id="365" r:id="rId18"/>
    <p:sldId id="374" r:id="rId19"/>
    <p:sldId id="375" r:id="rId20"/>
    <p:sldId id="373" r:id="rId21"/>
    <p:sldId id="379" r:id="rId22"/>
    <p:sldId id="386" r:id="rId23"/>
    <p:sldId id="387" r:id="rId24"/>
    <p:sldId id="388" r:id="rId25"/>
    <p:sldId id="389" r:id="rId26"/>
    <p:sldId id="390" r:id="rId27"/>
    <p:sldId id="384" r:id="rId28"/>
    <p:sldId id="391" r:id="rId29"/>
    <p:sldId id="392" r:id="rId30"/>
    <p:sldId id="393" r:id="rId31"/>
    <p:sldId id="394" r:id="rId32"/>
    <p:sldId id="395" r:id="rId33"/>
    <p:sldId id="396" r:id="rId34"/>
    <p:sldId id="397" r:id="rId35"/>
    <p:sldId id="398" r:id="rId36"/>
    <p:sldId id="399" r:id="rId37"/>
    <p:sldId id="400" r:id="rId38"/>
    <p:sldId id="406" r:id="rId39"/>
    <p:sldId id="407" r:id="rId40"/>
    <p:sldId id="314" r:id="rId41"/>
    <p:sldId id="317" r:id="rId42"/>
    <p:sldId id="318" r:id="rId43"/>
    <p:sldId id="316" r:id="rId44"/>
    <p:sldId id="320" r:id="rId45"/>
    <p:sldId id="321" r:id="rId46"/>
    <p:sldId id="322" r:id="rId47"/>
    <p:sldId id="323" r:id="rId48"/>
    <p:sldId id="324" r:id="rId49"/>
    <p:sldId id="325" r:id="rId50"/>
    <p:sldId id="326" r:id="rId51"/>
    <p:sldId id="327" r:id="rId52"/>
    <p:sldId id="328" r:id="rId53"/>
    <p:sldId id="329" r:id="rId54"/>
    <p:sldId id="332" r:id="rId55"/>
    <p:sldId id="333" r:id="rId56"/>
    <p:sldId id="334" r:id="rId57"/>
    <p:sldId id="335" r:id="rId58"/>
    <p:sldId id="336" r:id="rId59"/>
    <p:sldId id="337" r:id="rId60"/>
    <p:sldId id="338" r:id="rId61"/>
    <p:sldId id="339" r:id="rId62"/>
    <p:sldId id="341" r:id="rId63"/>
    <p:sldId id="342" r:id="rId64"/>
    <p:sldId id="343" r:id="rId65"/>
    <p:sldId id="344" r:id="rId66"/>
    <p:sldId id="345" r:id="rId67"/>
    <p:sldId id="425" r:id="rId68"/>
    <p:sldId id="426" r:id="rId69"/>
    <p:sldId id="427" r:id="rId70"/>
    <p:sldId id="428" r:id="rId71"/>
    <p:sldId id="430" r:id="rId72"/>
    <p:sldId id="431" r:id="rId73"/>
    <p:sldId id="535" r:id="rId74"/>
    <p:sldId id="432" r:id="rId75"/>
    <p:sldId id="417" r:id="rId76"/>
    <p:sldId id="419" r:id="rId77"/>
    <p:sldId id="420" r:id="rId78"/>
    <p:sldId id="421" r:id="rId79"/>
    <p:sldId id="423" r:id="rId80"/>
    <p:sldId id="433" r:id="rId81"/>
    <p:sldId id="434" r:id="rId82"/>
    <p:sldId id="422" r:id="rId83"/>
    <p:sldId id="435" r:id="rId84"/>
    <p:sldId id="436" r:id="rId85"/>
    <p:sldId id="437" r:id="rId86"/>
    <p:sldId id="418" r:id="rId87"/>
    <p:sldId id="438" r:id="rId88"/>
    <p:sldId id="439" r:id="rId89"/>
    <p:sldId id="440" r:id="rId90"/>
    <p:sldId id="442" r:id="rId91"/>
    <p:sldId id="448" r:id="rId92"/>
    <p:sldId id="449" r:id="rId93"/>
    <p:sldId id="481" r:id="rId94"/>
    <p:sldId id="483" r:id="rId95"/>
    <p:sldId id="460" r:id="rId96"/>
    <p:sldId id="491" r:id="rId97"/>
    <p:sldId id="492" r:id="rId98"/>
    <p:sldId id="382" r:id="rId99"/>
    <p:sldId id="498" r:id="rId100"/>
    <p:sldId id="499" r:id="rId101"/>
    <p:sldId id="500" r:id="rId102"/>
    <p:sldId id="501" r:id="rId103"/>
    <p:sldId id="502" r:id="rId104"/>
    <p:sldId id="503" r:id="rId105"/>
    <p:sldId id="504" r:id="rId106"/>
    <p:sldId id="505" r:id="rId107"/>
    <p:sldId id="506" r:id="rId108"/>
    <p:sldId id="507" r:id="rId109"/>
    <p:sldId id="508" r:id="rId110"/>
    <p:sldId id="536" r:id="rId111"/>
    <p:sldId id="510" r:id="rId112"/>
    <p:sldId id="511" r:id="rId113"/>
    <p:sldId id="514" r:id="rId114"/>
    <p:sldId id="515" r:id="rId115"/>
    <p:sldId id="516" r:id="rId116"/>
    <p:sldId id="402" r:id="rId117"/>
    <p:sldId id="517" r:id="rId118"/>
    <p:sldId id="524" r:id="rId119"/>
    <p:sldId id="538" r:id="rId120"/>
    <p:sldId id="537" r:id="rId121"/>
    <p:sldId id="539" r:id="rId122"/>
    <p:sldId id="530" r:id="rId123"/>
    <p:sldId id="531" r:id="rId124"/>
    <p:sldId id="424" r:id="rId1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E6E6E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86" d="100"/>
          <a:sy n="86" d="100"/>
        </p:scale>
        <p:origin x="1349" y="67"/>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2020/11/23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2020/11/23</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2020/11/23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userDrawn="1"/>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24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668970"/>
            <a:ext cx="7886700" cy="4044950"/>
          </a:xfrm>
        </p:spPr>
        <p:txBody>
          <a:bodyPr/>
          <a:lstStyle>
            <a:lvl1pPr marL="0" indent="457200">
              <a:lnSpc>
                <a:spcPct val="150000"/>
              </a:lnSpc>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406232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2020/11/23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510785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2020/11/23</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2020/11/23</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2020/11/23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2187443"/>
            <a:ext cx="78867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2020/11/23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74496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29841" y="2615609"/>
            <a:ext cx="3868340"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74496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29150" y="2615609"/>
            <a:ext cx="3887391"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2020/11/23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2159000"/>
            <a:ext cx="428625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2020/11/23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3733201"/>
            <a:ext cx="428625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713673"/>
            <a:ext cx="3511241"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4231888" y="713673"/>
            <a:ext cx="428391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28650" y="2313873"/>
            <a:ext cx="3511241"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2020/11/23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2020/11/23</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rgbClr val="2E75B6"/>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365125"/>
            <a:ext cx="681676"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628649" y="365125"/>
            <a:ext cx="7084832"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2020/11/23</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a:solidFill>
            <a:srgbClr val="2E75B6"/>
          </a:solidFill>
        </p:grpSpPr>
        <p:sp>
          <p:nvSpPr>
            <p:cNvPr id="21" name="圆角矩形 48"/>
            <p:cNvSpPr/>
            <p:nvPr/>
          </p:nvSpPr>
          <p:spPr>
            <a:xfrm>
              <a:off x="1807265" y="2935089"/>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a:grpFill/>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2020/11/23</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a:solidFill>
            <a:srgbClr val="2E75B6"/>
          </a:solidFill>
        </p:grpSpPr>
        <p:sp>
          <p:nvSpPr>
            <p:cNvPr id="24" name="圆角矩形 5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a:grpFill/>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2020/11/23</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a:solidFill>
            <a:srgbClr val="2E75B6"/>
          </a:solidFill>
        </p:grpSpPr>
        <p:sp>
          <p:nvSpPr>
            <p:cNvPr id="27" name="圆角矩形 52"/>
            <p:cNvSpPr/>
            <p:nvPr/>
          </p:nvSpPr>
          <p:spPr>
            <a:xfrm>
              <a:off x="1807265" y="3866296"/>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a:grpFill/>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2020/11/23</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2E75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2020/11/23</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2E75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2020/11/23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内容占位符 9"/>
          <p:cNvSpPr>
            <a:spLocks noGrp="1"/>
          </p:cNvSpPr>
          <p:nvPr>
            <p:ph sz="quarter" idx="15" hasCustomPrompt="1"/>
          </p:nvPr>
        </p:nvSpPr>
        <p:spPr>
          <a:xfrm>
            <a:off x="628650" y="204166"/>
            <a:ext cx="3732213" cy="571500"/>
          </a:xfrm>
        </p:spPr>
        <p:txBody>
          <a:bodyPr/>
          <a:lstStyle>
            <a:lvl1pPr marL="0" indent="0">
              <a:buNone/>
              <a:defRPr b="1">
                <a:solidFill>
                  <a:schemeClr val="bg1"/>
                </a:solidFill>
              </a:defRPr>
            </a:lvl1pPr>
          </a:lstStyle>
          <a:p>
            <a:pPr lvl="0"/>
            <a:r>
              <a:rPr lang="zh-CN" altLang="en-US" dirty="0"/>
              <a:t>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感谢聆听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2020/11/23</a:t>
            </a:fld>
            <a:endParaRPr lang="zh-CN" altLang="en-US" dirty="0"/>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2020/11/23</a:t>
            </a:fld>
            <a:endParaRPr lang="zh-CN" altLang="en-US" dirty="0"/>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intia.cn/" TargetMode="Externa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log.csdn.net/qq_43733499/article/details/102724182" TargetMode="Externa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9668" y="2486674"/>
            <a:ext cx="8374735" cy="1323439"/>
          </a:xfrm>
          <a:prstGeom prst="rect">
            <a:avLst/>
          </a:prstGeom>
          <a:effectLst/>
        </p:spPr>
        <p:txBody>
          <a:bodyPr wrap="square">
            <a:spAutoFit/>
          </a:bodyPr>
          <a:lstStyle/>
          <a:p>
            <a:pPr algn="ctr">
              <a:defRPr/>
            </a:pPr>
            <a:r>
              <a:rPr lang="en-US" altLang="zh-CN" sz="8000" b="1" spc="300" dirty="0">
                <a:ln w="11430"/>
                <a:solidFill>
                  <a:srgbClr val="3D89BC"/>
                </a:solidFill>
                <a:latin typeface="微软雅黑" panose="020B0503020204020204" pitchFamily="34" charset="-122"/>
                <a:ea typeface="微软雅黑" panose="020B0503020204020204" pitchFamily="34" charset="-122"/>
              </a:rPr>
              <a:t>Python</a:t>
            </a:r>
            <a:r>
              <a:rPr lang="zh-CN" altLang="en-US" sz="8000" b="1" spc="300" dirty="0">
                <a:ln w="11430"/>
                <a:solidFill>
                  <a:srgbClr val="3D89BC"/>
                </a:solidFill>
                <a:latin typeface="微软雅黑" panose="020B0503020204020204" pitchFamily="34" charset="-122"/>
                <a:ea typeface="微软雅黑" panose="020B0503020204020204" pitchFamily="34" charset="-122"/>
              </a:rPr>
              <a:t>语言基础</a:t>
            </a:r>
            <a:endParaRPr lang="en-US" altLang="zh-CN" sz="8000" b="1" spc="300" dirty="0">
              <a:ln w="11430"/>
              <a:solidFill>
                <a:srgbClr val="3D89BC"/>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input()</a:t>
            </a:r>
            <a:r>
              <a:rPr lang="zh-CN" altLang="zh-CN" dirty="0"/>
              <a:t>函数</a:t>
            </a:r>
            <a:endParaRPr lang="zh-CN" altLang="en-US" dirty="0"/>
          </a:p>
        </p:txBody>
      </p:sp>
      <p:sp>
        <p:nvSpPr>
          <p:cNvPr id="3" name="内容占位符 2"/>
          <p:cNvSpPr>
            <a:spLocks noGrp="1"/>
          </p:cNvSpPr>
          <p:nvPr>
            <p:ph sz="quarter" idx="14"/>
          </p:nvPr>
        </p:nvSpPr>
        <p:spPr>
          <a:xfrm>
            <a:off x="628650" y="1863725"/>
            <a:ext cx="7886700" cy="2349460"/>
          </a:xfrm>
        </p:spPr>
        <p:txBody>
          <a:bodyPr>
            <a:normAutofit/>
          </a:bodyPr>
          <a:lstStyle/>
          <a:p>
            <a:pPr indent="457200">
              <a:lnSpc>
                <a:spcPct val="100000"/>
              </a:lnSpc>
            </a:pPr>
            <a:r>
              <a:rPr lang="en-US" altLang="zh-CN" sz="1800" dirty="0">
                <a:solidFill>
                  <a:schemeClr val="tx1">
                    <a:lumMod val="75000"/>
                    <a:lumOff val="25000"/>
                  </a:schemeClr>
                </a:solidFill>
                <a:latin typeface="+mn-ea"/>
              </a:rPr>
              <a:t>input()</a:t>
            </a:r>
            <a:r>
              <a:rPr lang="zh-CN" altLang="zh-CN" sz="1800" dirty="0">
                <a:solidFill>
                  <a:schemeClr val="tx1">
                    <a:lumMod val="75000"/>
                    <a:lumOff val="25000"/>
                  </a:schemeClr>
                </a:solidFill>
                <a:latin typeface="+mn-ea"/>
              </a:rPr>
              <a:t>函数是</a:t>
            </a:r>
            <a:r>
              <a:rPr lang="en-US" altLang="zh-CN" sz="1800" dirty="0">
                <a:solidFill>
                  <a:schemeClr val="tx1">
                    <a:lumMod val="75000"/>
                    <a:lumOff val="25000"/>
                  </a:schemeClr>
                </a:solidFill>
                <a:latin typeface="+mn-ea"/>
              </a:rPr>
              <a:t>Python</a:t>
            </a:r>
            <a:r>
              <a:rPr lang="zh-CN" altLang="zh-CN" sz="1800" dirty="0">
                <a:solidFill>
                  <a:schemeClr val="tx1">
                    <a:lumMod val="75000"/>
                    <a:lumOff val="25000"/>
                  </a:schemeClr>
                </a:solidFill>
                <a:latin typeface="+mn-ea"/>
              </a:rPr>
              <a:t>语言中值的最基本输入方法，通过用户输入，接受一个标准输入数据，默认为</a:t>
            </a:r>
            <a:r>
              <a:rPr lang="en-US" altLang="zh-CN" sz="1800" dirty="0">
                <a:solidFill>
                  <a:schemeClr val="tx1">
                    <a:lumMod val="75000"/>
                    <a:lumOff val="25000"/>
                  </a:schemeClr>
                </a:solidFill>
                <a:latin typeface="+mn-ea"/>
              </a:rPr>
              <a:t> string </a:t>
            </a:r>
            <a:r>
              <a:rPr lang="zh-CN" altLang="zh-CN" sz="1800" dirty="0">
                <a:solidFill>
                  <a:schemeClr val="tx1">
                    <a:lumMod val="75000"/>
                    <a:lumOff val="25000"/>
                  </a:schemeClr>
                </a:solidFill>
                <a:latin typeface="+mn-ea"/>
              </a:rPr>
              <a:t>类型，基本用法：</a:t>
            </a:r>
          </a:p>
          <a:p>
            <a:pPr indent="457200" latinLnBrk="1">
              <a:lnSpc>
                <a:spcPct val="100000"/>
              </a:lnSpc>
            </a:pPr>
            <a:r>
              <a:rPr lang="en-US" altLang="zh-CN" sz="2000" b="1" dirty="0">
                <a:solidFill>
                  <a:srgbClr val="00B0F0"/>
                </a:solidFill>
                <a:latin typeface="+mn-ea"/>
              </a:rPr>
              <a:t>object = input('</a:t>
            </a:r>
            <a:r>
              <a:rPr lang="zh-CN" altLang="zh-CN" sz="2000" b="1" dirty="0">
                <a:solidFill>
                  <a:srgbClr val="00B0F0"/>
                </a:solidFill>
                <a:latin typeface="+mn-ea"/>
              </a:rPr>
              <a:t>提示信息</a:t>
            </a:r>
            <a:r>
              <a:rPr lang="en-US" altLang="zh-CN" sz="2000" b="1" dirty="0">
                <a:solidFill>
                  <a:srgbClr val="00B0F0"/>
                </a:solidFill>
                <a:latin typeface="+mn-ea"/>
              </a:rPr>
              <a:t>')</a:t>
            </a:r>
            <a:endParaRPr lang="zh-CN" altLang="zh-CN" sz="2000" b="1" dirty="0">
              <a:solidFill>
                <a:srgbClr val="00B0F0"/>
              </a:solidFill>
              <a:latin typeface="+mn-ea"/>
            </a:endParaRPr>
          </a:p>
          <a:p>
            <a:pPr indent="457200">
              <a:lnSpc>
                <a:spcPct val="100000"/>
              </a:lnSpc>
            </a:pPr>
            <a:r>
              <a:rPr lang="en-US" altLang="zh-CN" sz="1800" dirty="0">
                <a:solidFill>
                  <a:schemeClr val="tx1">
                    <a:lumMod val="75000"/>
                    <a:lumOff val="25000"/>
                  </a:schemeClr>
                </a:solidFill>
                <a:latin typeface="+mn-ea"/>
              </a:rPr>
              <a:t>object</a:t>
            </a:r>
            <a:r>
              <a:rPr lang="zh-CN" altLang="zh-CN" sz="1800" dirty="0">
                <a:solidFill>
                  <a:schemeClr val="tx1">
                    <a:lumMod val="75000"/>
                    <a:lumOff val="25000"/>
                  </a:schemeClr>
                </a:solidFill>
                <a:latin typeface="+mn-ea"/>
              </a:rPr>
              <a:t>是需要接收用户输入的对象，提示信息的内容在函数执行时会显示在屏幕上，用于提示用户输入。提示信息可以为空，即括号内无内容，函数执行时不会提示信息。</a:t>
            </a:r>
          </a:p>
          <a:p>
            <a:pPr indent="457200">
              <a:lnSpc>
                <a:spcPct val="100000"/>
              </a:lnSpc>
            </a:pPr>
            <a:endParaRPr lang="zh-CN" altLang="zh-CN" sz="1800" dirty="0">
              <a:solidFill>
                <a:schemeClr val="tx1">
                  <a:lumMod val="75000"/>
                  <a:lumOff val="25000"/>
                </a:schemeClr>
              </a:solidFill>
              <a:latin typeface="+mn-ea"/>
            </a:endParaRPr>
          </a:p>
        </p:txBody>
      </p:sp>
      <p:sp>
        <p:nvSpPr>
          <p:cNvPr id="4" name="内容占位符 3"/>
          <p:cNvSpPr>
            <a:spLocks noGrp="1"/>
          </p:cNvSpPr>
          <p:nvPr>
            <p:ph sz="quarter" idx="15"/>
          </p:nvPr>
        </p:nvSpPr>
        <p:spPr>
          <a:xfrm>
            <a:off x="244802" y="104401"/>
            <a:ext cx="3732213" cy="571500"/>
          </a:xfrm>
        </p:spPr>
        <p:txBody>
          <a:bodyPr>
            <a:normAutofit/>
          </a:bodyPr>
          <a:lstStyle/>
          <a:p>
            <a:r>
              <a:rPr lang="zh-CN" altLang="en-US" dirty="0"/>
              <a:t>第一个程序 </a:t>
            </a:r>
            <a:r>
              <a:rPr lang="en-US" altLang="zh-CN" dirty="0"/>
              <a:t>Hello World!</a:t>
            </a:r>
            <a:endParaRPr lang="zh-CN" altLang="en-US" dirty="0"/>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t> </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位置参数</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我们调用函数时，传入参数值按照位置顺序依次赋给参数，这样的参数称为位置参数。如下所示代码：</a:t>
            </a:r>
            <a:endParaRPr lang="zh-CN" altLang="en-US" sz="2000" dirty="0"/>
          </a:p>
          <a:p>
            <a:pPr>
              <a:lnSpc>
                <a:spcPct val="150000"/>
              </a:lnSpc>
            </a:pPr>
            <a:r>
              <a:rPr lang="en-US" altLang="zh-CN" sz="2000" dirty="0" err="1">
                <a:solidFill>
                  <a:srgbClr val="FF0000"/>
                </a:solidFill>
              </a:rPr>
              <a:t>def</a:t>
            </a:r>
            <a:r>
              <a:rPr lang="en-US" altLang="zh-CN" sz="2000" dirty="0">
                <a:solidFill>
                  <a:srgbClr val="FF0000"/>
                </a:solidFill>
              </a:rPr>
              <a:t> Sub(</a:t>
            </a:r>
            <a:r>
              <a:rPr lang="en-US" altLang="zh-CN" sz="2000" dirty="0" err="1">
                <a:solidFill>
                  <a:srgbClr val="FF0000"/>
                </a:solidFill>
              </a:rPr>
              <a:t>x,y</a:t>
            </a:r>
            <a:r>
              <a:rPr lang="en-US" altLang="zh-CN" sz="2000" dirty="0">
                <a:solidFill>
                  <a:srgbClr val="FF0000"/>
                </a:solidFill>
              </a:rPr>
              <a:t>):</a:t>
            </a:r>
          </a:p>
          <a:p>
            <a:pPr>
              <a:lnSpc>
                <a:spcPct val="150000"/>
              </a:lnSpc>
            </a:pPr>
            <a:r>
              <a:rPr lang="en-US" altLang="zh-CN" sz="2000" dirty="0">
                <a:solidFill>
                  <a:srgbClr val="FF0000"/>
                </a:solidFill>
              </a:rPr>
              <a:t>    return x-y</a:t>
            </a:r>
          </a:p>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Sub(100,30)</a:t>
            </a:r>
          </a:p>
          <a:p>
            <a:pPr>
              <a:lnSpc>
                <a:spcPct val="150000"/>
              </a:lnSpc>
            </a:pPr>
            <a:r>
              <a:rPr lang="en-US" altLang="zh-CN" sz="2000" dirty="0">
                <a:solidFill>
                  <a:srgbClr val="FF0000"/>
                </a:solidFill>
              </a:rPr>
              <a:t>70</a:t>
            </a:r>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位置参数和关键字参数</a:t>
            </a: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上例中，</a:t>
            </a:r>
            <a:r>
              <a:rPr lang="en-US" altLang="zh-CN" sz="2000" dirty="0">
                <a:solidFill>
                  <a:schemeClr val="tx1">
                    <a:lumMod val="75000"/>
                    <a:lumOff val="25000"/>
                  </a:schemeClr>
                </a:solidFill>
              </a:rPr>
              <a:t>Sub(</a:t>
            </a:r>
            <a:r>
              <a:rPr lang="en-US" altLang="zh-CN" sz="2000" dirty="0" err="1">
                <a:solidFill>
                  <a:schemeClr val="tx1">
                    <a:lumMod val="75000"/>
                    <a:lumOff val="25000"/>
                  </a:schemeClr>
                </a:solidFill>
              </a:rPr>
              <a:t>x,y</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函数有两个参数：</a:t>
            </a:r>
            <a:r>
              <a:rPr lang="en-US" altLang="zh-CN" sz="2000" dirty="0">
                <a:solidFill>
                  <a:schemeClr val="tx1">
                    <a:lumMod val="75000"/>
                    <a:lumOff val="25000"/>
                  </a:schemeClr>
                </a:solidFill>
              </a:rPr>
              <a:t>x</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y</a:t>
            </a:r>
            <a:r>
              <a:rPr lang="zh-CN" altLang="en-US" sz="2000" dirty="0">
                <a:solidFill>
                  <a:schemeClr val="tx1">
                    <a:lumMod val="75000"/>
                    <a:lumOff val="25000"/>
                  </a:schemeClr>
                </a:solidFill>
              </a:rPr>
              <a:t>，这两个参数都是位置参数，调用函数时，传入的两个值按照位置顺序依次赋给参数</a:t>
            </a:r>
            <a:r>
              <a:rPr lang="en-US" altLang="zh-CN" sz="2000" dirty="0">
                <a:solidFill>
                  <a:schemeClr val="tx1">
                    <a:lumMod val="75000"/>
                    <a:lumOff val="25000"/>
                  </a:schemeClr>
                </a:solidFill>
              </a:rPr>
              <a:t>x</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y</a:t>
            </a:r>
            <a:r>
              <a:rPr lang="zh-CN" altLang="en-US" sz="2000" dirty="0">
                <a:solidFill>
                  <a:schemeClr val="tx1">
                    <a:lumMod val="75000"/>
                    <a:lumOff val="25000"/>
                  </a:schemeClr>
                </a:solidFill>
              </a:rPr>
              <a:t>，得到的两数相减的结果是</a:t>
            </a:r>
            <a:r>
              <a:rPr lang="en-US" altLang="zh-CN" sz="2000" dirty="0">
                <a:solidFill>
                  <a:schemeClr val="tx1">
                    <a:lumMod val="75000"/>
                    <a:lumOff val="25000"/>
                  </a:schemeClr>
                </a:solidFill>
              </a:rPr>
              <a:t>70</a:t>
            </a:r>
            <a:r>
              <a:rPr lang="zh-CN" altLang="en-US"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如果交换了参数的位置，就会得到不同的结果，如上例中交换参数后的运行结果如下：</a:t>
            </a:r>
          </a:p>
          <a:p>
            <a:pPr>
              <a:lnSpc>
                <a:spcPct val="150000"/>
              </a:lnSpc>
            </a:pPr>
            <a:r>
              <a:rPr lang="en-US" altLang="zh-CN" sz="2000" dirty="0">
                <a:solidFill>
                  <a:srgbClr val="FF0000"/>
                </a:solidFill>
              </a:rPr>
              <a:t>&gt;&gt;&gt; Sub(30,100)</a:t>
            </a:r>
          </a:p>
          <a:p>
            <a:pPr>
              <a:lnSpc>
                <a:spcPct val="150000"/>
              </a:lnSpc>
            </a:pPr>
            <a:r>
              <a:rPr lang="en-US" altLang="zh-CN" sz="2000" dirty="0">
                <a:solidFill>
                  <a:srgbClr val="FF0000"/>
                </a:solidFill>
              </a:rPr>
              <a:t>-70</a:t>
            </a:r>
          </a:p>
          <a:p>
            <a:pPr>
              <a:lnSpc>
                <a:spcPct val="150000"/>
              </a:lnSpc>
            </a:pPr>
            <a:r>
              <a:rPr lang="zh-CN" altLang="en-US" sz="2000" dirty="0">
                <a:solidFill>
                  <a:schemeClr val="tx1">
                    <a:lumMod val="75000"/>
                    <a:lumOff val="25000"/>
                  </a:schemeClr>
                </a:solidFill>
              </a:rPr>
              <a:t>从上面的运行结果可以看出，交换了参数顺序后的运行结果是</a:t>
            </a:r>
            <a:r>
              <a:rPr lang="en-US" altLang="zh-CN" sz="2000" dirty="0">
                <a:solidFill>
                  <a:schemeClr val="tx1">
                    <a:lumMod val="75000"/>
                    <a:lumOff val="25000"/>
                  </a:schemeClr>
                </a:solidFill>
              </a:rPr>
              <a:t>-70</a:t>
            </a:r>
            <a:r>
              <a:rPr lang="zh-CN" altLang="en-US" sz="2000" dirty="0">
                <a:solidFill>
                  <a:schemeClr val="tx1">
                    <a:lumMod val="75000"/>
                    <a:lumOff val="25000"/>
                  </a:schemeClr>
                </a:solidFill>
              </a:rPr>
              <a:t>，而不是我们期望的结果</a:t>
            </a:r>
            <a:r>
              <a:rPr lang="en-US" altLang="zh-CN" sz="2000" dirty="0">
                <a:solidFill>
                  <a:schemeClr val="tx1">
                    <a:lumMod val="75000"/>
                    <a:lumOff val="25000"/>
                  </a:schemeClr>
                </a:solidFill>
              </a:rPr>
              <a:t>70</a:t>
            </a:r>
            <a:r>
              <a:rPr lang="zh-CN" altLang="en-US"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位置参数和关键字参数</a:t>
            </a:r>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）关键字参数</a:t>
            </a:r>
          </a:p>
          <a:p>
            <a:pPr>
              <a:lnSpc>
                <a:spcPct val="150000"/>
              </a:lnSpc>
            </a:pPr>
            <a:r>
              <a:rPr lang="zh-CN" altLang="en-US" sz="2000" dirty="0">
                <a:solidFill>
                  <a:schemeClr val="tx1">
                    <a:lumMod val="75000"/>
                    <a:lumOff val="25000"/>
                  </a:schemeClr>
                </a:solidFill>
              </a:rPr>
              <a:t>关键字参数就是在函数调用的时候，通过参数名指定需要赋值的参数。通常我们在调用一个函数的时候，如果参数有多个，我们常常会混淆一个参数的顺序，达不到我们希望的效果。在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中引入关键字参数就可解决这个潜在的问题。如下所示代码：</a:t>
            </a:r>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Subtraction(num_1,num_2):</a:t>
            </a:r>
          </a:p>
          <a:p>
            <a:pPr>
              <a:lnSpc>
                <a:spcPct val="150000"/>
              </a:lnSpc>
            </a:pPr>
            <a:r>
              <a:rPr lang="en-US" altLang="zh-CN" sz="2000" dirty="0">
                <a:solidFill>
                  <a:srgbClr val="FF0000"/>
                </a:solidFill>
              </a:rPr>
              <a:t>	         return (num_1 - num_2)</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位置参数和关键字参数</a:t>
            </a:r>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Subtraction(34,11)</a:t>
            </a:r>
          </a:p>
          <a:p>
            <a:pPr>
              <a:lnSpc>
                <a:spcPct val="150000"/>
              </a:lnSpc>
            </a:pPr>
            <a:r>
              <a:rPr lang="en-US" altLang="zh-CN" sz="2000" dirty="0">
                <a:solidFill>
                  <a:srgbClr val="FF0000"/>
                </a:solidFill>
              </a:rPr>
              <a:t>23</a:t>
            </a:r>
          </a:p>
          <a:p>
            <a:pPr>
              <a:lnSpc>
                <a:spcPct val="150000"/>
              </a:lnSpc>
            </a:pPr>
            <a:r>
              <a:rPr lang="en-US" altLang="zh-CN" sz="2000" dirty="0">
                <a:solidFill>
                  <a:srgbClr val="FF0000"/>
                </a:solidFill>
              </a:rPr>
              <a:t>&gt;&gt;&gt; Subtraction(11,34)</a:t>
            </a:r>
          </a:p>
          <a:p>
            <a:pPr>
              <a:lnSpc>
                <a:spcPct val="150000"/>
              </a:lnSpc>
            </a:pPr>
            <a:r>
              <a:rPr lang="en-US" altLang="zh-CN" sz="2000" dirty="0">
                <a:solidFill>
                  <a:srgbClr val="FF0000"/>
                </a:solidFill>
              </a:rPr>
              <a:t>-23</a:t>
            </a:r>
          </a:p>
          <a:p>
            <a:pPr>
              <a:lnSpc>
                <a:spcPct val="150000"/>
              </a:lnSpc>
            </a:pPr>
            <a:r>
              <a:rPr lang="en-US" altLang="zh-CN" sz="2000" dirty="0">
                <a:solidFill>
                  <a:srgbClr val="FF0000"/>
                </a:solidFill>
              </a:rPr>
              <a:t>&gt;&gt;&gt; Subtraction(num_2=11,num_1=34)</a:t>
            </a:r>
          </a:p>
          <a:p>
            <a:pPr>
              <a:lnSpc>
                <a:spcPct val="150000"/>
              </a:lnSpc>
            </a:pPr>
            <a:r>
              <a:rPr lang="en-US" altLang="zh-CN" sz="2000" dirty="0">
                <a:solidFill>
                  <a:srgbClr val="FF0000"/>
                </a:solidFill>
              </a:rPr>
              <a:t>23</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位置参数和关键字参数</a:t>
            </a:r>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在上例中，我们调用函数</a:t>
            </a:r>
            <a:r>
              <a:rPr lang="en-US" altLang="zh-CN" sz="2000" dirty="0">
                <a:solidFill>
                  <a:schemeClr val="tx1">
                    <a:lumMod val="75000"/>
                    <a:lumOff val="25000"/>
                  </a:schemeClr>
                </a:solidFill>
              </a:rPr>
              <a:t>Subtraction</a:t>
            </a:r>
            <a:r>
              <a:rPr lang="zh-CN" altLang="en-US" sz="2000" dirty="0">
                <a:solidFill>
                  <a:schemeClr val="tx1">
                    <a:lumMod val="75000"/>
                    <a:lumOff val="25000"/>
                  </a:schemeClr>
                </a:solidFill>
              </a:rPr>
              <a:t>时：第</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次调用函数</a:t>
            </a:r>
            <a:r>
              <a:rPr lang="en-US" altLang="zh-CN" sz="2000" dirty="0">
                <a:solidFill>
                  <a:schemeClr val="tx1">
                    <a:lumMod val="75000"/>
                    <a:lumOff val="25000"/>
                  </a:schemeClr>
                </a:solidFill>
              </a:rPr>
              <a:t>Subtraction</a:t>
            </a:r>
            <a:r>
              <a:rPr lang="zh-CN" altLang="en-US" sz="2000" dirty="0">
                <a:solidFill>
                  <a:schemeClr val="tx1">
                    <a:lumMod val="75000"/>
                    <a:lumOff val="25000"/>
                  </a:schemeClr>
                </a:solidFill>
              </a:rPr>
              <a:t>时，给</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个参数顺序赋值</a:t>
            </a:r>
            <a:r>
              <a:rPr lang="en-US" altLang="zh-CN" sz="2000" dirty="0">
                <a:solidFill>
                  <a:schemeClr val="tx1">
                    <a:lumMod val="75000"/>
                    <a:lumOff val="25000"/>
                  </a:schemeClr>
                </a:solidFill>
              </a:rPr>
              <a:t>34</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11</a:t>
            </a:r>
            <a:r>
              <a:rPr lang="zh-CN" altLang="en-US" sz="2000" dirty="0">
                <a:solidFill>
                  <a:schemeClr val="tx1">
                    <a:lumMod val="75000"/>
                    <a:lumOff val="25000"/>
                  </a:schemeClr>
                </a:solidFill>
              </a:rPr>
              <a:t>时得到的结果是</a:t>
            </a:r>
            <a:r>
              <a:rPr lang="en-US" altLang="zh-CN" sz="2000" dirty="0">
                <a:solidFill>
                  <a:schemeClr val="tx1">
                    <a:lumMod val="75000"/>
                    <a:lumOff val="25000"/>
                  </a:schemeClr>
                </a:solidFill>
              </a:rPr>
              <a:t>23</a:t>
            </a:r>
            <a:r>
              <a:rPr lang="zh-CN" altLang="en-US" sz="2000" dirty="0">
                <a:solidFill>
                  <a:schemeClr val="tx1">
                    <a:lumMod val="75000"/>
                    <a:lumOff val="25000"/>
                  </a:schemeClr>
                </a:solidFill>
              </a:rPr>
              <a:t>；第</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次调用该函数时，交换了</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个赋值参数的顺序得到的结果是</a:t>
            </a:r>
            <a:r>
              <a:rPr lang="en-US" altLang="zh-CN" sz="2000" dirty="0">
                <a:solidFill>
                  <a:schemeClr val="tx1">
                    <a:lumMod val="75000"/>
                    <a:lumOff val="25000"/>
                  </a:schemeClr>
                </a:solidFill>
              </a:rPr>
              <a:t>-23</a:t>
            </a:r>
            <a:r>
              <a:rPr lang="zh-CN" altLang="en-US" sz="2000" dirty="0">
                <a:solidFill>
                  <a:schemeClr val="tx1">
                    <a:lumMod val="75000"/>
                    <a:lumOff val="25000"/>
                  </a:schemeClr>
                </a:solidFill>
              </a:rPr>
              <a:t>，这不是所期望的结果；第</a:t>
            </a:r>
            <a:r>
              <a:rPr lang="en-US" altLang="zh-CN" sz="2000" dirty="0">
                <a:solidFill>
                  <a:schemeClr val="tx1">
                    <a:lumMod val="75000"/>
                    <a:lumOff val="25000"/>
                  </a:schemeClr>
                </a:solidFill>
              </a:rPr>
              <a:t>3</a:t>
            </a:r>
            <a:r>
              <a:rPr lang="zh-CN" altLang="en-US" sz="2000" dirty="0">
                <a:solidFill>
                  <a:schemeClr val="tx1">
                    <a:lumMod val="75000"/>
                    <a:lumOff val="25000"/>
                  </a:schemeClr>
                </a:solidFill>
              </a:rPr>
              <a:t>次调用该函数时，引用了关键字参数并对其分别赋值，虽然改变了顺序，但仍然得到了所期望的结果</a:t>
            </a:r>
            <a:r>
              <a:rPr lang="en-US" altLang="zh-CN" sz="2000" dirty="0">
                <a:solidFill>
                  <a:schemeClr val="tx1">
                    <a:lumMod val="75000"/>
                    <a:lumOff val="25000"/>
                  </a:schemeClr>
                </a:solidFill>
              </a:rPr>
              <a:t>23</a:t>
            </a:r>
            <a:r>
              <a:rPr lang="zh-CN" altLang="en-US"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位置参数和关键字参数</a:t>
            </a:r>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我们在定义函数时给参数赋了一个初值，这样的参数称为默认值参数。应用默认值参数的意义在于，当在函数调用的时候忘记了给函数参数赋值的时候，函数就会自动去找它的初值，使用默认值来代替，而使函数调用不会出现错误。如下所示代码：</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Subtraction(num_1=99,num_2=45):</a:t>
            </a:r>
          </a:p>
          <a:p>
            <a:pPr>
              <a:lnSpc>
                <a:spcPct val="150000"/>
              </a:lnSpc>
            </a:pPr>
            <a:r>
              <a:rPr lang="en-US" altLang="zh-CN" sz="2000" dirty="0">
                <a:solidFill>
                  <a:srgbClr val="FF0000"/>
                </a:solidFill>
              </a:rPr>
              <a:t>	        return (num_1 - num_2)</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默认值参数</a:t>
            </a:r>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rgbClr val="FF0000"/>
                </a:solidFill>
              </a:rPr>
              <a:t>&gt;&gt;&gt; Subtraction()</a:t>
            </a:r>
          </a:p>
          <a:p>
            <a:pPr>
              <a:lnSpc>
                <a:spcPct val="150000"/>
              </a:lnSpc>
            </a:pPr>
            <a:r>
              <a:rPr lang="en-US" altLang="zh-CN" sz="2000" dirty="0">
                <a:solidFill>
                  <a:srgbClr val="FF0000"/>
                </a:solidFill>
              </a:rPr>
              <a:t>54</a:t>
            </a:r>
          </a:p>
          <a:p>
            <a:pPr>
              <a:lnSpc>
                <a:spcPct val="150000"/>
              </a:lnSpc>
            </a:pPr>
            <a:r>
              <a:rPr lang="en-US" altLang="zh-CN" sz="2000" dirty="0">
                <a:solidFill>
                  <a:srgbClr val="FF0000"/>
                </a:solidFill>
              </a:rPr>
              <a:t>&gt;&gt;&gt; Subtraction(46)</a:t>
            </a:r>
          </a:p>
          <a:p>
            <a:pPr>
              <a:lnSpc>
                <a:spcPct val="150000"/>
              </a:lnSpc>
            </a:pPr>
            <a:r>
              <a:rPr lang="en-US" altLang="zh-CN" sz="2000" dirty="0">
                <a:solidFill>
                  <a:srgbClr val="FF0000"/>
                </a:solidFill>
              </a:rPr>
              <a:t>1</a:t>
            </a:r>
          </a:p>
          <a:p>
            <a:pPr>
              <a:lnSpc>
                <a:spcPct val="150000"/>
              </a:lnSpc>
            </a:pPr>
            <a:r>
              <a:rPr lang="en-US" altLang="zh-CN" sz="2000" dirty="0">
                <a:solidFill>
                  <a:srgbClr val="FF0000"/>
                </a:solidFill>
              </a:rPr>
              <a:t>&gt;&gt;&gt; Subtraction(46,12)</a:t>
            </a:r>
          </a:p>
          <a:p>
            <a:pPr>
              <a:lnSpc>
                <a:spcPct val="150000"/>
              </a:lnSpc>
            </a:pPr>
            <a:r>
              <a:rPr lang="en-US" altLang="zh-CN" sz="2000" dirty="0">
                <a:solidFill>
                  <a:srgbClr val="FF0000"/>
                </a:solidFill>
              </a:rPr>
              <a:t>34</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默认值参数</a:t>
            </a: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在上例中，函数</a:t>
            </a:r>
            <a:r>
              <a:rPr lang="en-US" altLang="zh-CN" sz="2000" dirty="0">
                <a:solidFill>
                  <a:schemeClr val="tx1">
                    <a:lumMod val="75000"/>
                    <a:lumOff val="25000"/>
                  </a:schemeClr>
                </a:solidFill>
              </a:rPr>
              <a:t>Subtraction</a:t>
            </a:r>
            <a:r>
              <a:rPr lang="zh-CN" altLang="en-US" sz="2000" dirty="0">
                <a:solidFill>
                  <a:schemeClr val="tx1">
                    <a:lumMod val="75000"/>
                    <a:lumOff val="25000"/>
                  </a:schemeClr>
                </a:solidFill>
              </a:rPr>
              <a:t>的功能为</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返回两个数相减的结果，在定义函数时分别给</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个参数</a:t>
            </a:r>
            <a:r>
              <a:rPr lang="en-US" altLang="zh-CN" sz="2000" dirty="0">
                <a:solidFill>
                  <a:schemeClr val="tx1">
                    <a:lumMod val="75000"/>
                    <a:lumOff val="25000"/>
                  </a:schemeClr>
                </a:solidFill>
              </a:rPr>
              <a:t>num_1</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num_2</a:t>
            </a:r>
            <a:r>
              <a:rPr lang="zh-CN" altLang="en-US" sz="2000" dirty="0">
                <a:solidFill>
                  <a:schemeClr val="tx1">
                    <a:lumMod val="75000"/>
                    <a:lumOff val="25000"/>
                  </a:schemeClr>
                </a:solidFill>
              </a:rPr>
              <a:t>赋了初值</a:t>
            </a:r>
            <a:r>
              <a:rPr lang="en-US" altLang="zh-CN" sz="2000" dirty="0">
                <a:solidFill>
                  <a:schemeClr val="tx1">
                    <a:lumMod val="75000"/>
                    <a:lumOff val="25000"/>
                  </a:schemeClr>
                </a:solidFill>
              </a:rPr>
              <a:t>99</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45</a:t>
            </a:r>
            <a:r>
              <a:rPr lang="zh-CN" altLang="en-US" sz="2000" dirty="0">
                <a:solidFill>
                  <a:schemeClr val="tx1">
                    <a:lumMod val="75000"/>
                    <a:lumOff val="25000"/>
                  </a:schemeClr>
                </a:solidFill>
              </a:rPr>
              <a:t>，分别做了</a:t>
            </a:r>
            <a:r>
              <a:rPr lang="en-US" altLang="zh-CN" sz="2000" dirty="0">
                <a:solidFill>
                  <a:schemeClr val="tx1">
                    <a:lumMod val="75000"/>
                    <a:lumOff val="25000"/>
                  </a:schemeClr>
                </a:solidFill>
              </a:rPr>
              <a:t>3</a:t>
            </a:r>
            <a:r>
              <a:rPr lang="zh-CN" altLang="en-US" sz="2000" dirty="0">
                <a:solidFill>
                  <a:schemeClr val="tx1">
                    <a:lumMod val="75000"/>
                    <a:lumOff val="25000"/>
                  </a:schemeClr>
                </a:solidFill>
              </a:rPr>
              <a:t>次调用：第</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次调用时没有赋值，程序就引用了</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个参数的默认值</a:t>
            </a:r>
            <a:r>
              <a:rPr lang="en-US" altLang="zh-CN" sz="2000" dirty="0">
                <a:solidFill>
                  <a:schemeClr val="tx1">
                    <a:lumMod val="75000"/>
                    <a:lumOff val="25000"/>
                  </a:schemeClr>
                </a:solidFill>
              </a:rPr>
              <a:t>99</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45</a:t>
            </a:r>
            <a:r>
              <a:rPr lang="zh-CN" altLang="en-US" sz="2000" dirty="0">
                <a:solidFill>
                  <a:schemeClr val="tx1">
                    <a:lumMod val="75000"/>
                    <a:lumOff val="25000"/>
                  </a:schemeClr>
                </a:solidFill>
              </a:rPr>
              <a:t>，返回的结果是</a:t>
            </a:r>
            <a:r>
              <a:rPr lang="en-US" altLang="zh-CN" sz="2000" dirty="0">
                <a:solidFill>
                  <a:schemeClr val="tx1">
                    <a:lumMod val="75000"/>
                    <a:lumOff val="25000"/>
                  </a:schemeClr>
                </a:solidFill>
              </a:rPr>
              <a:t>54</a:t>
            </a:r>
            <a:r>
              <a:rPr lang="zh-CN" altLang="en-US" sz="2000" dirty="0">
                <a:solidFill>
                  <a:schemeClr val="tx1">
                    <a:lumMod val="75000"/>
                    <a:lumOff val="25000"/>
                  </a:schemeClr>
                </a:solidFill>
              </a:rPr>
              <a:t>；第</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次调用时，给第</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个参数赋值为</a:t>
            </a:r>
            <a:r>
              <a:rPr lang="en-US" altLang="zh-CN" sz="2000" dirty="0">
                <a:solidFill>
                  <a:schemeClr val="tx1">
                    <a:lumMod val="75000"/>
                    <a:lumOff val="25000"/>
                  </a:schemeClr>
                </a:solidFill>
              </a:rPr>
              <a:t>46</a:t>
            </a:r>
            <a:r>
              <a:rPr lang="zh-CN" altLang="en-US" sz="2000" dirty="0">
                <a:solidFill>
                  <a:schemeClr val="tx1">
                    <a:lumMod val="75000"/>
                    <a:lumOff val="25000"/>
                  </a:schemeClr>
                </a:solidFill>
              </a:rPr>
              <a:t>，程序就引用了第</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个参数的默认值</a:t>
            </a:r>
            <a:r>
              <a:rPr lang="en-US" altLang="zh-CN" sz="2000" dirty="0">
                <a:solidFill>
                  <a:schemeClr val="tx1">
                    <a:lumMod val="75000"/>
                    <a:lumOff val="25000"/>
                  </a:schemeClr>
                </a:solidFill>
              </a:rPr>
              <a:t>45</a:t>
            </a:r>
            <a:r>
              <a:rPr lang="zh-CN" altLang="en-US" sz="2000" dirty="0">
                <a:solidFill>
                  <a:schemeClr val="tx1">
                    <a:lumMod val="75000"/>
                    <a:lumOff val="25000"/>
                  </a:schemeClr>
                </a:solidFill>
              </a:rPr>
              <a:t>，返回的结果是</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；第</a:t>
            </a:r>
            <a:r>
              <a:rPr lang="en-US" altLang="zh-CN" sz="2000" dirty="0">
                <a:solidFill>
                  <a:schemeClr val="tx1">
                    <a:lumMod val="75000"/>
                    <a:lumOff val="25000"/>
                  </a:schemeClr>
                </a:solidFill>
              </a:rPr>
              <a:t>3</a:t>
            </a:r>
            <a:r>
              <a:rPr lang="zh-CN" altLang="en-US" sz="2000" dirty="0">
                <a:solidFill>
                  <a:schemeClr val="tx1">
                    <a:lumMod val="75000"/>
                    <a:lumOff val="25000"/>
                  </a:schemeClr>
                </a:solidFill>
              </a:rPr>
              <a:t>次调用时，给</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个参数分别赋值为</a:t>
            </a:r>
            <a:r>
              <a:rPr lang="en-US" altLang="zh-CN" sz="2000" dirty="0">
                <a:solidFill>
                  <a:schemeClr val="tx1">
                    <a:lumMod val="75000"/>
                    <a:lumOff val="25000"/>
                  </a:schemeClr>
                </a:solidFill>
              </a:rPr>
              <a:t>46</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12</a:t>
            </a:r>
            <a:r>
              <a:rPr lang="zh-CN" altLang="en-US" sz="2000" dirty="0">
                <a:solidFill>
                  <a:schemeClr val="tx1">
                    <a:lumMod val="75000"/>
                    <a:lumOff val="25000"/>
                  </a:schemeClr>
                </a:solidFill>
              </a:rPr>
              <a:t>，程序就没有引用函数定义的默认值，返回的结果是</a:t>
            </a:r>
            <a:r>
              <a:rPr lang="en-US" altLang="zh-CN" sz="2000" dirty="0">
                <a:solidFill>
                  <a:schemeClr val="tx1">
                    <a:lumMod val="75000"/>
                    <a:lumOff val="25000"/>
                  </a:schemeClr>
                </a:solidFill>
              </a:rPr>
              <a:t>34</a:t>
            </a:r>
            <a:r>
              <a:rPr lang="zh-CN" altLang="en-US"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默认值参数</a:t>
            </a:r>
          </a:p>
        </p:txBody>
      </p:sp>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zh-CN" altLang="en-US" dirty="0"/>
              <a:t>多值参数</a:t>
            </a:r>
            <a:endParaRPr lang="zh-CN" altLang="en-US" sz="2000" dirty="0"/>
          </a:p>
        </p:txBody>
      </p:sp>
      <p:sp>
        <p:nvSpPr>
          <p:cNvPr id="5" name="Rectangle 2">
            <a:extLst>
              <a:ext uri="{FF2B5EF4-FFF2-40B4-BE49-F238E27FC236}">
                <a16:creationId xmlns:a16="http://schemas.microsoft.com/office/drawing/2014/main" id="{7D510C26-3B14-4827-B84E-3B987A151112}"/>
              </a:ext>
            </a:extLst>
          </p:cNvPr>
          <p:cNvSpPr>
            <a:spLocks noGrp="1" noChangeArrowheads="1"/>
          </p:cNvSpPr>
          <p:nvPr>
            <p:ph sz="quarter" idx="14"/>
          </p:nvPr>
        </p:nvSpPr>
        <p:spPr bwMode="auto">
          <a:xfrm>
            <a:off x="99956" y="1330248"/>
            <a:ext cx="866000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3200" dirty="0">
                <a:solidFill>
                  <a:schemeClr val="tx1">
                    <a:lumMod val="75000"/>
                    <a:lumOff val="25000"/>
                  </a:schemeClr>
                </a:solidFill>
              </a:rPr>
              <a:t>定义支持多值参数的函数</a:t>
            </a:r>
          </a:p>
          <a:p>
            <a:pPr marL="0" marR="0" lvl="0" indent="0" algn="l" defTabSz="914400" rtl="0" eaLnBrk="0" fontAlgn="base" latinLnBrk="0" hangingPunct="0">
              <a:lnSpc>
                <a:spcPct val="100000"/>
              </a:lnSpc>
              <a:spcBef>
                <a:spcPct val="0"/>
              </a:spcBef>
              <a:spcAft>
                <a:spcPct val="0"/>
              </a:spcAft>
              <a:buClrTx/>
              <a:buSzTx/>
              <a:buFontTx/>
              <a:buChar char="•"/>
              <a:tabLst/>
            </a:pPr>
            <a:r>
              <a:rPr lang="zh-CN" altLang="zh-CN" sz="2000" dirty="0">
                <a:solidFill>
                  <a:schemeClr val="tx1">
                    <a:lumMod val="75000"/>
                    <a:lumOff val="25000"/>
                  </a:schemeClr>
                </a:solidFill>
              </a:rPr>
              <a:t>有时可能需要 一个函数能够处理的参数个数是不确定的，这个时候，就可以使用 多值参数 </a:t>
            </a:r>
            <a:endParaRPr lang="en-US" altLang="zh-CN" sz="2000"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zh-CN" sz="2000"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zh-CN" sz="2000" dirty="0">
                <a:solidFill>
                  <a:schemeClr val="tx1">
                    <a:lumMod val="75000"/>
                    <a:lumOff val="25000"/>
                  </a:schemeClr>
                </a:solidFill>
              </a:rPr>
              <a:t>python 中有 两种 多值参数： </a:t>
            </a:r>
            <a:endParaRPr lang="en-US" altLang="zh-CN" sz="2000"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zh-CN" sz="2000" dirty="0">
              <a:solidFill>
                <a:schemeClr val="tx1">
                  <a:lumMod val="75000"/>
                  <a:lumOff val="25000"/>
                </a:schemeClr>
              </a:solidFill>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dirty="0">
                <a:solidFill>
                  <a:schemeClr val="tx1">
                    <a:lumMod val="75000"/>
                    <a:lumOff val="25000"/>
                  </a:schemeClr>
                </a:solidFill>
              </a:rPr>
              <a:t> </a:t>
            </a:r>
            <a:r>
              <a:rPr lang="zh-CN" altLang="zh-CN" dirty="0">
                <a:solidFill>
                  <a:schemeClr val="tx1">
                    <a:lumMod val="75000"/>
                    <a:lumOff val="25000"/>
                  </a:schemeClr>
                </a:solidFill>
              </a:rPr>
              <a:t>参数名前增加 一个 * 可以接收 元组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dirty="0">
                <a:solidFill>
                  <a:schemeClr val="tx1">
                    <a:lumMod val="75000"/>
                    <a:lumOff val="25000"/>
                  </a:schemeClr>
                </a:solidFill>
              </a:rPr>
              <a:t> </a:t>
            </a:r>
            <a:r>
              <a:rPr lang="zh-CN" altLang="zh-CN" dirty="0">
                <a:solidFill>
                  <a:schemeClr val="tx1">
                    <a:lumMod val="75000"/>
                    <a:lumOff val="25000"/>
                  </a:schemeClr>
                </a:solidFill>
              </a:rPr>
              <a:t>参数名前增加 两个 * 可以接收 字典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zh-CN" altLang="en-US" dirty="0"/>
              <a:t>多值参数</a:t>
            </a:r>
            <a:endParaRPr lang="zh-CN" altLang="en-US" sz="2000" dirty="0"/>
          </a:p>
        </p:txBody>
      </p:sp>
      <p:sp>
        <p:nvSpPr>
          <p:cNvPr id="3" name="Rectangle 2">
            <a:extLst>
              <a:ext uri="{FF2B5EF4-FFF2-40B4-BE49-F238E27FC236}">
                <a16:creationId xmlns:a16="http://schemas.microsoft.com/office/drawing/2014/main" id="{D110216C-DB81-49A2-8422-81DA69B70352}"/>
              </a:ext>
            </a:extLst>
          </p:cNvPr>
          <p:cNvSpPr>
            <a:spLocks noGrp="1" noChangeArrowheads="1"/>
          </p:cNvSpPr>
          <p:nvPr>
            <p:ph sz="quarter" idx="14"/>
          </p:nvPr>
        </p:nvSpPr>
        <p:spPr bwMode="auto">
          <a:xfrm>
            <a:off x="0" y="1111875"/>
            <a:ext cx="868075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3200" b="0" i="0" u="none" strike="noStrike" cap="none" normalizeH="0" baseline="0" dirty="0">
                <a:ln>
                  <a:noFill/>
                </a:ln>
                <a:solidFill>
                  <a:schemeClr val="tx1"/>
                </a:solidFill>
                <a:effectLst/>
                <a:latin typeface="Arial" panose="020B0604020202020204" pitchFamily="34" charset="0"/>
              </a:rPr>
              <a:t> </a:t>
            </a:r>
            <a:r>
              <a:rPr lang="zh-CN" altLang="zh-CN" sz="2800" dirty="0">
                <a:solidFill>
                  <a:schemeClr val="tx1">
                    <a:lumMod val="75000"/>
                    <a:lumOff val="25000"/>
                  </a:schemeClr>
                </a:solidFill>
              </a:rPr>
              <a:t>一般在给多值参数命名时，习惯使用以下两个名字</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2800" dirty="0">
                <a:solidFill>
                  <a:schemeClr val="tx1">
                    <a:lumMod val="75000"/>
                    <a:lumOff val="25000"/>
                  </a:schemeClr>
                </a:solidFill>
              </a:rPr>
              <a:t> </a:t>
            </a:r>
            <a:r>
              <a:rPr lang="zh-CN" altLang="zh-CN" sz="2800" dirty="0">
                <a:solidFill>
                  <a:schemeClr val="tx1">
                    <a:lumMod val="75000"/>
                    <a:lumOff val="25000"/>
                  </a:schemeClr>
                </a:solidFill>
              </a:rPr>
              <a:t>*args —— 存放 元组 参数，前面有一个 *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2800" dirty="0">
                <a:solidFill>
                  <a:schemeClr val="tx1">
                    <a:lumMod val="75000"/>
                    <a:lumOff val="25000"/>
                  </a:schemeClr>
                </a:solidFill>
              </a:rPr>
              <a:t> </a:t>
            </a:r>
            <a:r>
              <a:rPr lang="zh-CN" altLang="zh-CN" sz="2800" dirty="0">
                <a:solidFill>
                  <a:schemeClr val="tx1">
                    <a:lumMod val="75000"/>
                    <a:lumOff val="25000"/>
                  </a:schemeClr>
                </a:solidFill>
              </a:rPr>
              <a:t>**kwargs —— 存放 字典 参数，前面有两个 *</a:t>
            </a:r>
            <a:endParaRPr lang="en-US" altLang="zh-CN" sz="2800"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3200" dirty="0">
              <a:latin typeface="Arial Unicode MS"/>
            </a:endParaRPr>
          </a:p>
        </p:txBody>
      </p:sp>
      <p:sp>
        <p:nvSpPr>
          <p:cNvPr id="12" name="Rectangle 8">
            <a:extLst>
              <a:ext uri="{FF2B5EF4-FFF2-40B4-BE49-F238E27FC236}">
                <a16:creationId xmlns:a16="http://schemas.microsoft.com/office/drawing/2014/main" id="{217A5156-EA93-42C5-80E8-0F4D38ED936E}"/>
              </a:ext>
            </a:extLst>
          </p:cNvPr>
          <p:cNvSpPr>
            <a:spLocks noChangeArrowheads="1"/>
          </p:cNvSpPr>
          <p:nvPr/>
        </p:nvSpPr>
        <p:spPr bwMode="auto">
          <a:xfrm>
            <a:off x="89578" y="2683275"/>
            <a:ext cx="8680758"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rgbClr val="0033B3"/>
                </a:solidFill>
                <a:effectLst/>
                <a:latin typeface="Consolas" panose="020B0609020204030204" pitchFamily="49" charset="0"/>
              </a:rPr>
              <a:t>def </a:t>
            </a:r>
            <a:r>
              <a:rPr kumimoji="0" lang="zh-CN" altLang="zh-CN" sz="2600" b="0" i="0" u="none" strike="noStrike" cap="none" normalizeH="0" baseline="0" dirty="0">
                <a:ln>
                  <a:noFill/>
                </a:ln>
                <a:solidFill>
                  <a:srgbClr val="000000"/>
                </a:solidFill>
                <a:effectLst/>
                <a:latin typeface="Consolas" panose="020B0609020204030204" pitchFamily="49" charset="0"/>
              </a:rPr>
              <a:t>demo</a:t>
            </a:r>
            <a:r>
              <a:rPr kumimoji="0" lang="zh-CN" altLang="zh-CN" sz="2600" b="0" i="0" u="none" strike="noStrike" cap="none" normalizeH="0" baseline="0" dirty="0">
                <a:ln>
                  <a:noFill/>
                </a:ln>
                <a:solidFill>
                  <a:srgbClr val="080808"/>
                </a:solidFill>
                <a:effectLst/>
                <a:latin typeface="Consolas" panose="020B0609020204030204" pitchFamily="49" charset="0"/>
              </a:rPr>
              <a:t>(num, *args, **kwargs):</a:t>
            </a:r>
            <a:br>
              <a:rPr kumimoji="0" lang="zh-CN" altLang="zh-CN" sz="2600" b="0" i="0" u="none" strike="noStrike" cap="none" normalizeH="0" baseline="0" dirty="0">
                <a:ln>
                  <a:noFill/>
                </a:ln>
                <a:solidFill>
                  <a:srgbClr val="080808"/>
                </a:solidFill>
                <a:effectLst/>
                <a:latin typeface="Consolas" panose="020B0609020204030204" pitchFamily="49" charset="0"/>
              </a:rPr>
            </a:br>
            <a:r>
              <a:rPr kumimoji="0" lang="zh-CN" altLang="zh-CN" sz="2600" b="0" i="0" u="none" strike="noStrike" cap="none" normalizeH="0" baseline="0" dirty="0">
                <a:ln>
                  <a:noFill/>
                </a:ln>
                <a:solidFill>
                  <a:srgbClr val="080808"/>
                </a:solidFill>
                <a:effectLst/>
                <a:latin typeface="Consolas" panose="020B0609020204030204" pitchFamily="49" charset="0"/>
              </a:rPr>
              <a:t>    </a:t>
            </a:r>
            <a:r>
              <a:rPr kumimoji="0" lang="zh-CN" altLang="zh-CN" sz="2600" b="0" i="0" u="none" strike="noStrike" cap="none" normalizeH="0" baseline="0" dirty="0">
                <a:ln>
                  <a:noFill/>
                </a:ln>
                <a:solidFill>
                  <a:srgbClr val="000080"/>
                </a:solidFill>
                <a:effectLst/>
                <a:latin typeface="Consolas" panose="020B0609020204030204" pitchFamily="49" charset="0"/>
              </a:rPr>
              <a:t>print</a:t>
            </a:r>
            <a:r>
              <a:rPr kumimoji="0" lang="zh-CN" altLang="zh-CN" sz="2600" b="0" i="0" u="none" strike="noStrike" cap="none" normalizeH="0" baseline="0" dirty="0">
                <a:ln>
                  <a:noFill/>
                </a:ln>
                <a:solidFill>
                  <a:srgbClr val="080808"/>
                </a:solidFill>
                <a:effectLst/>
                <a:latin typeface="Consolas" panose="020B0609020204030204" pitchFamily="49" charset="0"/>
              </a:rPr>
              <a:t>(num)</a:t>
            </a:r>
            <a:br>
              <a:rPr kumimoji="0" lang="zh-CN" altLang="zh-CN" sz="2600" b="0" i="0" u="none" strike="noStrike" cap="none" normalizeH="0" baseline="0" dirty="0">
                <a:ln>
                  <a:noFill/>
                </a:ln>
                <a:solidFill>
                  <a:srgbClr val="080808"/>
                </a:solidFill>
                <a:effectLst/>
                <a:latin typeface="Consolas" panose="020B0609020204030204" pitchFamily="49" charset="0"/>
              </a:rPr>
            </a:br>
            <a:r>
              <a:rPr kumimoji="0" lang="zh-CN" altLang="zh-CN" sz="2600" b="0" i="0" u="none" strike="noStrike" cap="none" normalizeH="0" baseline="0" dirty="0">
                <a:ln>
                  <a:noFill/>
                </a:ln>
                <a:solidFill>
                  <a:srgbClr val="080808"/>
                </a:solidFill>
                <a:effectLst/>
                <a:latin typeface="Consolas" panose="020B0609020204030204" pitchFamily="49" charset="0"/>
              </a:rPr>
              <a:t>    </a:t>
            </a:r>
            <a:r>
              <a:rPr kumimoji="0" lang="zh-CN" altLang="zh-CN" sz="2600" b="0" i="0" u="none" strike="noStrike" cap="none" normalizeH="0" baseline="0" dirty="0">
                <a:ln>
                  <a:noFill/>
                </a:ln>
                <a:solidFill>
                  <a:srgbClr val="000080"/>
                </a:solidFill>
                <a:effectLst/>
                <a:latin typeface="Consolas" panose="020B0609020204030204" pitchFamily="49" charset="0"/>
              </a:rPr>
              <a:t>print</a:t>
            </a:r>
            <a:r>
              <a:rPr kumimoji="0" lang="zh-CN" altLang="zh-CN" sz="2600" b="0" i="0" u="none" strike="noStrike" cap="none" normalizeH="0" baseline="0" dirty="0">
                <a:ln>
                  <a:noFill/>
                </a:ln>
                <a:solidFill>
                  <a:srgbClr val="080808"/>
                </a:solidFill>
                <a:effectLst/>
                <a:latin typeface="Consolas" panose="020B0609020204030204" pitchFamily="49" charset="0"/>
              </a:rPr>
              <a:t>(args)</a:t>
            </a:r>
            <a:br>
              <a:rPr kumimoji="0" lang="zh-CN" altLang="zh-CN" sz="2600" b="0" i="0" u="none" strike="noStrike" cap="none" normalizeH="0" baseline="0" dirty="0">
                <a:ln>
                  <a:noFill/>
                </a:ln>
                <a:solidFill>
                  <a:srgbClr val="080808"/>
                </a:solidFill>
                <a:effectLst/>
                <a:latin typeface="Consolas" panose="020B0609020204030204" pitchFamily="49" charset="0"/>
              </a:rPr>
            </a:br>
            <a:r>
              <a:rPr kumimoji="0" lang="zh-CN" altLang="zh-CN" sz="2600" b="0" i="0" u="none" strike="noStrike" cap="none" normalizeH="0" baseline="0" dirty="0">
                <a:ln>
                  <a:noFill/>
                </a:ln>
                <a:solidFill>
                  <a:srgbClr val="080808"/>
                </a:solidFill>
                <a:effectLst/>
                <a:latin typeface="Consolas" panose="020B0609020204030204" pitchFamily="49" charset="0"/>
              </a:rPr>
              <a:t>    </a:t>
            </a:r>
            <a:r>
              <a:rPr kumimoji="0" lang="zh-CN" altLang="zh-CN" sz="2600" b="0" i="0" u="none" strike="noStrike" cap="none" normalizeH="0" baseline="0" dirty="0">
                <a:ln>
                  <a:noFill/>
                </a:ln>
                <a:solidFill>
                  <a:srgbClr val="000080"/>
                </a:solidFill>
                <a:effectLst/>
                <a:latin typeface="Consolas" panose="020B0609020204030204" pitchFamily="49" charset="0"/>
              </a:rPr>
              <a:t>print</a:t>
            </a:r>
            <a:r>
              <a:rPr kumimoji="0" lang="zh-CN" altLang="zh-CN" sz="2600" b="0" i="0" u="none" strike="noStrike" cap="none" normalizeH="0" baseline="0" dirty="0">
                <a:ln>
                  <a:noFill/>
                </a:ln>
                <a:solidFill>
                  <a:srgbClr val="080808"/>
                </a:solidFill>
                <a:effectLst/>
                <a:latin typeface="Consolas" panose="020B0609020204030204" pitchFamily="49" charset="0"/>
              </a:rPr>
              <a:t>(kwargs)</a:t>
            </a:r>
            <a:br>
              <a:rPr kumimoji="0" lang="zh-CN" altLang="zh-CN" sz="2600" b="0" i="0" u="none" strike="noStrike" cap="none" normalizeH="0" baseline="0" dirty="0">
                <a:ln>
                  <a:noFill/>
                </a:ln>
                <a:solidFill>
                  <a:srgbClr val="080808"/>
                </a:solidFill>
                <a:effectLst/>
                <a:latin typeface="Consolas" panose="020B0609020204030204" pitchFamily="49" charset="0"/>
              </a:rPr>
            </a:br>
            <a:r>
              <a:rPr kumimoji="0" lang="zh-CN" altLang="zh-CN" sz="2600" b="0" i="0" u="none" strike="noStrike" cap="none" normalizeH="0" baseline="0" dirty="0">
                <a:ln>
                  <a:noFill/>
                </a:ln>
                <a:solidFill>
                  <a:srgbClr val="080808"/>
                </a:solidFill>
                <a:effectLst/>
                <a:latin typeface="Consolas" panose="020B0609020204030204" pitchFamily="49" charset="0"/>
              </a:rPr>
              <a:t>demo(</a:t>
            </a:r>
            <a:r>
              <a:rPr kumimoji="0" lang="zh-CN" altLang="zh-CN" sz="2600" b="0" i="0" u="none" strike="noStrike" cap="none" normalizeH="0" baseline="0" dirty="0">
                <a:ln>
                  <a:noFill/>
                </a:ln>
                <a:solidFill>
                  <a:srgbClr val="1750EB"/>
                </a:solidFill>
                <a:effectLst/>
                <a:latin typeface="Consolas" panose="020B0609020204030204" pitchFamily="49" charset="0"/>
              </a:rPr>
              <a:t>1</a:t>
            </a:r>
            <a:r>
              <a:rPr kumimoji="0" lang="zh-CN" altLang="zh-CN" sz="2600" b="0" i="0" u="none" strike="noStrike" cap="none" normalizeH="0" baseline="0" dirty="0">
                <a:ln>
                  <a:noFill/>
                </a:ln>
                <a:solidFill>
                  <a:srgbClr val="080808"/>
                </a:solidFill>
                <a:effectLst/>
                <a:latin typeface="Consolas" panose="020B0609020204030204" pitchFamily="49" charset="0"/>
              </a:rPr>
              <a:t>,</a:t>
            </a:r>
            <a:r>
              <a:rPr kumimoji="0" lang="zh-CN" altLang="zh-CN" sz="2600" b="0" i="0" u="none" strike="noStrike" cap="none" normalizeH="0" baseline="0" dirty="0">
                <a:ln>
                  <a:noFill/>
                </a:ln>
                <a:solidFill>
                  <a:srgbClr val="1750EB"/>
                </a:solidFill>
                <a:effectLst/>
                <a:latin typeface="Consolas" panose="020B0609020204030204" pitchFamily="49" charset="0"/>
              </a:rPr>
              <a:t>2</a:t>
            </a:r>
            <a:r>
              <a:rPr kumimoji="0" lang="zh-CN" altLang="zh-CN" sz="2600" b="0" i="0" u="none" strike="noStrike" cap="none" normalizeH="0" baseline="0" dirty="0">
                <a:ln>
                  <a:noFill/>
                </a:ln>
                <a:solidFill>
                  <a:srgbClr val="080808"/>
                </a:solidFill>
                <a:effectLst/>
                <a:latin typeface="Consolas" panose="020B0609020204030204" pitchFamily="49" charset="0"/>
              </a:rPr>
              <a:t>,</a:t>
            </a:r>
            <a:r>
              <a:rPr kumimoji="0" lang="zh-CN" altLang="zh-CN" sz="2600" b="0" i="0" u="none" strike="noStrike" cap="none" normalizeH="0" baseline="0" dirty="0">
                <a:ln>
                  <a:noFill/>
                </a:ln>
                <a:solidFill>
                  <a:srgbClr val="1750EB"/>
                </a:solidFill>
                <a:effectLst/>
                <a:latin typeface="Consolas" panose="020B0609020204030204" pitchFamily="49" charset="0"/>
              </a:rPr>
              <a:t>3</a:t>
            </a:r>
            <a:r>
              <a:rPr kumimoji="0" lang="zh-CN" altLang="zh-CN" sz="2600" b="0" i="0" u="none" strike="noStrike" cap="none" normalizeH="0" baseline="0" dirty="0">
                <a:ln>
                  <a:noFill/>
                </a:ln>
                <a:solidFill>
                  <a:srgbClr val="080808"/>
                </a:solidFill>
                <a:effectLst/>
                <a:latin typeface="Consolas" panose="020B0609020204030204" pitchFamily="49" charset="0"/>
              </a:rPr>
              <a:t>,</a:t>
            </a:r>
            <a:r>
              <a:rPr kumimoji="0" lang="zh-CN" altLang="zh-CN" sz="2600" b="0" i="0" u="none" strike="noStrike" cap="none" normalizeH="0" baseline="0" dirty="0">
                <a:ln>
                  <a:noFill/>
                </a:ln>
                <a:solidFill>
                  <a:srgbClr val="1750EB"/>
                </a:solidFill>
                <a:effectLst/>
                <a:latin typeface="Consolas" panose="020B0609020204030204" pitchFamily="49" charset="0"/>
              </a:rPr>
              <a:t>4</a:t>
            </a:r>
            <a:r>
              <a:rPr kumimoji="0" lang="zh-CN" altLang="zh-CN" sz="2600" b="0" i="0" u="none" strike="noStrike" cap="none" normalizeH="0" baseline="0" dirty="0">
                <a:ln>
                  <a:noFill/>
                </a:ln>
                <a:solidFill>
                  <a:srgbClr val="080808"/>
                </a:solidFill>
                <a:effectLst/>
                <a:latin typeface="Consolas" panose="020B0609020204030204" pitchFamily="49" charset="0"/>
              </a:rPr>
              <a:t>,</a:t>
            </a:r>
            <a:r>
              <a:rPr kumimoji="0" lang="zh-CN" altLang="zh-CN" sz="2600" b="0" i="0" u="none" strike="noStrike" cap="none" normalizeH="0" baseline="0" dirty="0">
                <a:ln>
                  <a:noFill/>
                </a:ln>
                <a:solidFill>
                  <a:srgbClr val="1750EB"/>
                </a:solidFill>
                <a:effectLst/>
                <a:latin typeface="Consolas" panose="020B0609020204030204" pitchFamily="49" charset="0"/>
              </a:rPr>
              <a:t>5</a:t>
            </a:r>
            <a:r>
              <a:rPr kumimoji="0" lang="zh-CN" altLang="zh-CN" sz="2600" b="0" i="0" u="none" strike="noStrike" cap="none" normalizeH="0" baseline="0" dirty="0">
                <a:ln>
                  <a:noFill/>
                </a:ln>
                <a:solidFill>
                  <a:srgbClr val="080808"/>
                </a:solidFill>
                <a:effectLst/>
                <a:latin typeface="Consolas" panose="020B0609020204030204" pitchFamily="49" charset="0"/>
              </a:rPr>
              <a:t>,</a:t>
            </a:r>
            <a:r>
              <a:rPr kumimoji="0" lang="zh-CN" altLang="zh-CN" sz="2600" b="0" i="0" u="none" strike="noStrike" cap="none" normalizeH="0" baseline="0" dirty="0">
                <a:ln>
                  <a:noFill/>
                </a:ln>
                <a:solidFill>
                  <a:srgbClr val="660099"/>
                </a:solidFill>
                <a:effectLst/>
                <a:latin typeface="Consolas" panose="020B0609020204030204" pitchFamily="49" charset="0"/>
              </a:rPr>
              <a:t>name</a:t>
            </a:r>
            <a:r>
              <a:rPr kumimoji="0" lang="zh-CN" altLang="zh-CN" sz="2600" b="0" i="0" u="none" strike="noStrike" cap="none" normalizeH="0" baseline="0" dirty="0">
                <a:ln>
                  <a:noFill/>
                </a:ln>
                <a:solidFill>
                  <a:srgbClr val="080808"/>
                </a:solidFill>
                <a:effectLst/>
                <a:latin typeface="Consolas" panose="020B0609020204030204" pitchFamily="49" charset="0"/>
              </a:rPr>
              <a:t>=</a:t>
            </a:r>
            <a:r>
              <a:rPr kumimoji="0" lang="zh-CN" altLang="zh-CN" sz="2600" b="1" i="0" u="none" strike="noStrike" cap="none" normalizeH="0" baseline="0" dirty="0">
                <a:ln>
                  <a:noFill/>
                </a:ln>
                <a:solidFill>
                  <a:srgbClr val="008080"/>
                </a:solidFill>
                <a:effectLst/>
                <a:latin typeface="Consolas" panose="020B0609020204030204" pitchFamily="49" charset="0"/>
              </a:rPr>
              <a:t>"</a:t>
            </a:r>
            <a:r>
              <a:rPr kumimoji="0" lang="zh-CN" altLang="zh-CN" sz="26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小明</a:t>
            </a:r>
            <a:r>
              <a:rPr kumimoji="0" lang="zh-CN" altLang="zh-CN" sz="2600" b="1" i="0" u="none" strike="noStrike" cap="none" normalizeH="0" baseline="0" dirty="0">
                <a:ln>
                  <a:noFill/>
                </a:ln>
                <a:solidFill>
                  <a:srgbClr val="008080"/>
                </a:solidFill>
                <a:effectLst/>
                <a:latin typeface="Consolas" panose="020B0609020204030204" pitchFamily="49" charset="0"/>
              </a:rPr>
              <a:t>"</a:t>
            </a:r>
            <a:r>
              <a:rPr kumimoji="0" lang="zh-CN" altLang="zh-CN" sz="2600" b="0" i="0" u="none" strike="noStrike" cap="none" normalizeH="0" baseline="0" dirty="0">
                <a:ln>
                  <a:noFill/>
                </a:ln>
                <a:solidFill>
                  <a:srgbClr val="080808"/>
                </a:solidFill>
                <a:effectLst/>
                <a:latin typeface="Consolas" panose="020B0609020204030204" pitchFamily="49" charset="0"/>
              </a:rPr>
              <a:t>,</a:t>
            </a:r>
            <a:r>
              <a:rPr kumimoji="0" lang="zh-CN" altLang="zh-CN" sz="2600" b="0" i="0" u="none" strike="noStrike" cap="none" normalizeH="0" baseline="0" dirty="0">
                <a:ln>
                  <a:noFill/>
                </a:ln>
                <a:solidFill>
                  <a:srgbClr val="660099"/>
                </a:solidFill>
                <a:effectLst/>
                <a:latin typeface="Consolas" panose="020B0609020204030204" pitchFamily="49" charset="0"/>
              </a:rPr>
              <a:t>age</a:t>
            </a:r>
            <a:r>
              <a:rPr kumimoji="0" lang="zh-CN" altLang="zh-CN" sz="2600" b="0" i="0" u="none" strike="noStrike" cap="none" normalizeH="0" baseline="0" dirty="0">
                <a:ln>
                  <a:noFill/>
                </a:ln>
                <a:solidFill>
                  <a:srgbClr val="080808"/>
                </a:solidFill>
                <a:effectLst/>
                <a:latin typeface="Consolas" panose="020B0609020204030204" pitchFamily="49" charset="0"/>
              </a:rPr>
              <a:t>=</a:t>
            </a:r>
            <a:r>
              <a:rPr kumimoji="0" lang="zh-CN" altLang="zh-CN" sz="2600" b="0" i="0" u="none" strike="noStrike" cap="none" normalizeH="0" baseline="0" dirty="0">
                <a:ln>
                  <a:noFill/>
                </a:ln>
                <a:solidFill>
                  <a:srgbClr val="1750EB"/>
                </a:solidFill>
                <a:effectLst/>
                <a:latin typeface="Consolas" panose="020B0609020204030204" pitchFamily="49" charset="0"/>
              </a:rPr>
              <a:t>18</a:t>
            </a:r>
            <a:r>
              <a:rPr kumimoji="0" lang="zh-CN" altLang="zh-CN" sz="2600" b="0" i="0" u="none" strike="noStrike" cap="none" normalizeH="0" baseline="0" dirty="0">
                <a:ln>
                  <a:noFill/>
                </a:ln>
                <a:solidFill>
                  <a:srgbClr val="080808"/>
                </a:solidFill>
                <a:effectLst/>
                <a:latin typeface="Consolas" panose="020B0609020204030204" pitchFamily="49" charset="0"/>
              </a:rPr>
              <a:t>,</a:t>
            </a:r>
            <a:r>
              <a:rPr kumimoji="0" lang="zh-CN" altLang="zh-CN" sz="2600" b="0" i="0" u="none" strike="noStrike" cap="none" normalizeH="0" baseline="0" dirty="0">
                <a:ln>
                  <a:noFill/>
                </a:ln>
                <a:solidFill>
                  <a:srgbClr val="660099"/>
                </a:solidFill>
                <a:effectLst/>
                <a:latin typeface="Consolas" panose="020B0609020204030204" pitchFamily="49" charset="0"/>
              </a:rPr>
              <a:t>gender</a:t>
            </a:r>
            <a:r>
              <a:rPr kumimoji="0" lang="zh-CN" altLang="zh-CN" sz="2600" b="0" i="0" u="none" strike="noStrike" cap="none" normalizeH="0" baseline="0" dirty="0">
                <a:ln>
                  <a:noFill/>
                </a:ln>
                <a:solidFill>
                  <a:srgbClr val="080808"/>
                </a:solidFill>
                <a:effectLst/>
                <a:latin typeface="Consolas" panose="020B0609020204030204" pitchFamily="49" charset="0"/>
              </a:rPr>
              <a:t>=</a:t>
            </a:r>
            <a:r>
              <a:rPr kumimoji="0" lang="zh-CN" altLang="zh-CN" sz="2600" b="0" i="0" u="none" strike="noStrike" cap="none" normalizeH="0" baseline="0" dirty="0">
                <a:ln>
                  <a:noFill/>
                </a:ln>
                <a:solidFill>
                  <a:srgbClr val="0033B3"/>
                </a:solidFill>
                <a:effectLst/>
                <a:latin typeface="Consolas" panose="020B0609020204030204" pitchFamily="49" charset="0"/>
              </a:rPr>
              <a:t>True</a:t>
            </a:r>
            <a:r>
              <a:rPr kumimoji="0" lang="zh-CN" altLang="zh-CN" sz="2600" b="0" i="0" u="none" strike="noStrike" cap="none" normalizeH="0" baseline="0" dirty="0">
                <a:ln>
                  <a:noFill/>
                </a:ln>
                <a:solidFill>
                  <a:srgbClr val="080808"/>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矩形 12">
            <a:extLst>
              <a:ext uri="{FF2B5EF4-FFF2-40B4-BE49-F238E27FC236}">
                <a16:creationId xmlns:a16="http://schemas.microsoft.com/office/drawing/2014/main" id="{EF9A374C-643C-41DC-BF25-B5403033F997}"/>
              </a:ext>
            </a:extLst>
          </p:cNvPr>
          <p:cNvSpPr/>
          <p:nvPr/>
        </p:nvSpPr>
        <p:spPr>
          <a:xfrm>
            <a:off x="246185" y="4996549"/>
            <a:ext cx="4572000" cy="923330"/>
          </a:xfrm>
          <a:prstGeom prst="rect">
            <a:avLst/>
          </a:prstGeom>
        </p:spPr>
        <p:txBody>
          <a:bodyPr>
            <a:spAutoFit/>
          </a:bodyPr>
          <a:lstStyle/>
          <a:p>
            <a:r>
              <a:rPr lang="zh-CN" altLang="en-US" dirty="0">
                <a:solidFill>
                  <a:srgbClr val="FF0000"/>
                </a:solidFill>
              </a:rPr>
              <a:t>1</a:t>
            </a:r>
          </a:p>
          <a:p>
            <a:r>
              <a:rPr lang="zh-CN" altLang="en-US" dirty="0">
                <a:solidFill>
                  <a:srgbClr val="FF0000"/>
                </a:solidFill>
              </a:rPr>
              <a:t>(2, 3, 4, 5)</a:t>
            </a:r>
          </a:p>
          <a:p>
            <a:r>
              <a:rPr lang="zh-CN" altLang="en-US" dirty="0">
                <a:solidFill>
                  <a:srgbClr val="FF0000"/>
                </a:solidFill>
              </a:rPr>
              <a:t>{'name': '小明', 'age': 18, 'gender': True}</a:t>
            </a:r>
          </a:p>
        </p:txBody>
      </p:sp>
    </p:spTree>
    <p:extLst>
      <p:ext uri="{BB962C8B-B14F-4D97-AF65-F5344CB8AC3E}">
        <p14:creationId xmlns:p14="http://schemas.microsoft.com/office/powerpoint/2010/main" val="13190887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input()</a:t>
            </a:r>
            <a:r>
              <a:rPr lang="zh-CN" altLang="zh-CN" dirty="0"/>
              <a:t>函数 </a:t>
            </a:r>
          </a:p>
        </p:txBody>
      </p:sp>
      <p:sp>
        <p:nvSpPr>
          <p:cNvPr id="3" name="内容占位符 2"/>
          <p:cNvSpPr>
            <a:spLocks noGrp="1"/>
          </p:cNvSpPr>
          <p:nvPr>
            <p:ph sz="quarter" idx="14"/>
          </p:nvPr>
        </p:nvSpPr>
        <p:spPr>
          <a:xfrm>
            <a:off x="628650" y="1666211"/>
            <a:ext cx="7886700" cy="4044950"/>
          </a:xfrm>
        </p:spPr>
        <p:txBody>
          <a:bodyPr>
            <a:normAutofit/>
          </a:bodyPr>
          <a:lstStyle/>
          <a:p>
            <a:pPr indent="457200">
              <a:lnSpc>
                <a:spcPct val="100000"/>
              </a:lnSpc>
            </a:pPr>
            <a:r>
              <a:rPr lang="en-US" altLang="zh-CN" sz="1800" dirty="0">
                <a:solidFill>
                  <a:schemeClr val="tx1">
                    <a:lumMod val="75000"/>
                    <a:lumOff val="25000"/>
                  </a:schemeClr>
                </a:solidFill>
                <a:latin typeface="+mn-ea"/>
              </a:rPr>
              <a:t>Input()</a:t>
            </a:r>
            <a:r>
              <a:rPr lang="zh-CN" altLang="en-US" sz="1800" dirty="0">
                <a:solidFill>
                  <a:schemeClr val="tx1">
                    <a:lumMod val="75000"/>
                    <a:lumOff val="25000"/>
                  </a:schemeClr>
                </a:solidFill>
                <a:latin typeface="+mn-ea"/>
              </a:rPr>
              <a:t>函数的数据输入时默认为字符串类型，可以使用数据类型转换函数进行转换，如：</a:t>
            </a:r>
          </a:p>
          <a:p>
            <a:pPr indent="457200">
              <a:lnSpc>
                <a:spcPct val="100000"/>
              </a:lnSpc>
            </a:pPr>
            <a:r>
              <a:rPr lang="en-US" altLang="zh-CN" sz="1800" dirty="0">
                <a:solidFill>
                  <a:srgbClr val="00B0F0"/>
                </a:solidFill>
                <a:latin typeface="+mn-ea"/>
              </a:rPr>
              <a:t>&gt;&gt;&gt; age = input("</a:t>
            </a:r>
            <a:r>
              <a:rPr lang="zh-CN" altLang="en-US" sz="1800" dirty="0">
                <a:solidFill>
                  <a:srgbClr val="00B0F0"/>
                </a:solidFill>
                <a:latin typeface="+mn-ea"/>
              </a:rPr>
              <a:t>请输入年龄</a:t>
            </a:r>
            <a:r>
              <a:rPr lang="en-US" altLang="zh-CN" sz="1800" dirty="0">
                <a:solidFill>
                  <a:srgbClr val="00B0F0"/>
                </a:solidFill>
                <a:latin typeface="+mn-ea"/>
              </a:rPr>
              <a:t>:")       #</a:t>
            </a:r>
            <a:r>
              <a:rPr lang="zh-CN" altLang="en-US" sz="1800" dirty="0">
                <a:solidFill>
                  <a:srgbClr val="00B0F0"/>
                </a:solidFill>
                <a:latin typeface="+mn-ea"/>
              </a:rPr>
              <a:t>定义变量</a:t>
            </a:r>
          </a:p>
          <a:p>
            <a:pPr indent="457200">
              <a:lnSpc>
                <a:spcPct val="100000"/>
              </a:lnSpc>
            </a:pPr>
            <a:r>
              <a:rPr lang="zh-CN" altLang="en-US" sz="1800" dirty="0">
                <a:solidFill>
                  <a:srgbClr val="00B0F0"/>
                </a:solidFill>
                <a:latin typeface="+mn-ea"/>
              </a:rPr>
              <a:t>请输入年龄</a:t>
            </a:r>
            <a:r>
              <a:rPr lang="en-US" altLang="zh-CN" sz="1800" dirty="0">
                <a:solidFill>
                  <a:srgbClr val="00B0F0"/>
                </a:solidFill>
                <a:latin typeface="+mn-ea"/>
              </a:rPr>
              <a:t>:18                                   #</a:t>
            </a:r>
            <a:r>
              <a:rPr lang="zh-CN" altLang="en-US" sz="1800" dirty="0">
                <a:solidFill>
                  <a:srgbClr val="00B0F0"/>
                </a:solidFill>
                <a:latin typeface="+mn-ea"/>
              </a:rPr>
              <a:t>执行，输入数值</a:t>
            </a:r>
          </a:p>
          <a:p>
            <a:pPr indent="457200">
              <a:lnSpc>
                <a:spcPct val="100000"/>
              </a:lnSpc>
            </a:pPr>
            <a:r>
              <a:rPr lang="en-US" altLang="zh-CN" sz="1800" dirty="0">
                <a:solidFill>
                  <a:srgbClr val="00B0F0"/>
                </a:solidFill>
                <a:latin typeface="+mn-ea"/>
              </a:rPr>
              <a:t>&gt;&gt;&gt; print(type(age))                      #</a:t>
            </a:r>
            <a:r>
              <a:rPr lang="zh-CN" altLang="en-US" sz="1800" dirty="0">
                <a:solidFill>
                  <a:srgbClr val="00B0F0"/>
                </a:solidFill>
                <a:latin typeface="+mn-ea"/>
              </a:rPr>
              <a:t>查看变量类型</a:t>
            </a:r>
          </a:p>
          <a:p>
            <a:pPr indent="457200">
              <a:lnSpc>
                <a:spcPct val="100000"/>
              </a:lnSpc>
            </a:pPr>
            <a:r>
              <a:rPr lang="en-US" altLang="zh-CN" sz="1800" dirty="0">
                <a:solidFill>
                  <a:srgbClr val="00B0F0"/>
                </a:solidFill>
                <a:latin typeface="+mn-ea"/>
              </a:rPr>
              <a:t>&lt;class 'str'&gt;                                    #</a:t>
            </a:r>
            <a:r>
              <a:rPr lang="zh-CN" altLang="en-US" sz="1800" dirty="0">
                <a:solidFill>
                  <a:srgbClr val="00B0F0"/>
                </a:solidFill>
                <a:latin typeface="+mn-ea"/>
              </a:rPr>
              <a:t>返回结果</a:t>
            </a:r>
          </a:p>
          <a:p>
            <a:pPr indent="457200">
              <a:lnSpc>
                <a:spcPct val="100000"/>
              </a:lnSpc>
            </a:pPr>
            <a:r>
              <a:rPr lang="en-US" altLang="zh-CN" sz="1800" dirty="0">
                <a:solidFill>
                  <a:srgbClr val="00B0F0"/>
                </a:solidFill>
                <a:latin typeface="+mn-ea"/>
              </a:rPr>
              <a:t>&gt;&gt;&gt; age = int(input("</a:t>
            </a:r>
            <a:r>
              <a:rPr lang="zh-CN" altLang="en-US" sz="1800" dirty="0">
                <a:solidFill>
                  <a:srgbClr val="00B0F0"/>
                </a:solidFill>
                <a:latin typeface="+mn-ea"/>
              </a:rPr>
              <a:t>请输入年龄</a:t>
            </a:r>
            <a:r>
              <a:rPr lang="en-US" altLang="zh-CN" sz="1800" dirty="0">
                <a:solidFill>
                  <a:srgbClr val="00B0F0"/>
                </a:solidFill>
                <a:latin typeface="+mn-ea"/>
              </a:rPr>
              <a:t>:"))    #</a:t>
            </a:r>
            <a:r>
              <a:rPr lang="zh-CN" altLang="en-US" sz="1800" dirty="0">
                <a:solidFill>
                  <a:srgbClr val="00B0F0"/>
                </a:solidFill>
                <a:latin typeface="+mn-ea"/>
              </a:rPr>
              <a:t>重置变量，嵌套整型转换</a:t>
            </a:r>
          </a:p>
          <a:p>
            <a:pPr indent="457200">
              <a:lnSpc>
                <a:spcPct val="100000"/>
              </a:lnSpc>
            </a:pPr>
            <a:r>
              <a:rPr lang="zh-CN" altLang="en-US" sz="1800" dirty="0">
                <a:solidFill>
                  <a:srgbClr val="00B0F0"/>
                </a:solidFill>
                <a:latin typeface="+mn-ea"/>
              </a:rPr>
              <a:t>请输入年龄</a:t>
            </a:r>
            <a:r>
              <a:rPr lang="en-US" altLang="zh-CN" sz="1800" dirty="0">
                <a:solidFill>
                  <a:srgbClr val="00B0F0"/>
                </a:solidFill>
                <a:latin typeface="+mn-ea"/>
              </a:rPr>
              <a:t>:18                                      #</a:t>
            </a:r>
            <a:r>
              <a:rPr lang="zh-CN" altLang="en-US" sz="1800" dirty="0">
                <a:solidFill>
                  <a:srgbClr val="00B0F0"/>
                </a:solidFill>
                <a:latin typeface="+mn-ea"/>
              </a:rPr>
              <a:t>执行，输入数值</a:t>
            </a:r>
          </a:p>
          <a:p>
            <a:pPr indent="457200">
              <a:lnSpc>
                <a:spcPct val="100000"/>
              </a:lnSpc>
            </a:pPr>
            <a:r>
              <a:rPr lang="en-US" altLang="zh-CN" sz="1800" dirty="0">
                <a:solidFill>
                  <a:srgbClr val="00B0F0"/>
                </a:solidFill>
                <a:latin typeface="+mn-ea"/>
              </a:rPr>
              <a:t>&gt;&gt;&gt; print(type(age))                          #</a:t>
            </a:r>
            <a:r>
              <a:rPr lang="zh-CN" altLang="en-US" sz="1800" dirty="0">
                <a:solidFill>
                  <a:srgbClr val="00B0F0"/>
                </a:solidFill>
                <a:latin typeface="+mn-ea"/>
              </a:rPr>
              <a:t>查看变量类型</a:t>
            </a:r>
          </a:p>
          <a:p>
            <a:pPr indent="457200">
              <a:lnSpc>
                <a:spcPct val="100000"/>
              </a:lnSpc>
            </a:pPr>
            <a:r>
              <a:rPr lang="en-US" altLang="zh-CN" sz="1800" dirty="0">
                <a:solidFill>
                  <a:srgbClr val="00B0F0"/>
                </a:solidFill>
                <a:latin typeface="+mn-ea"/>
              </a:rPr>
              <a:t>&lt;class 'int'&gt;                                        #</a:t>
            </a:r>
            <a:r>
              <a:rPr lang="zh-CN" altLang="en-US" sz="1800" dirty="0">
                <a:solidFill>
                  <a:srgbClr val="00B0F0"/>
                </a:solidFill>
                <a:latin typeface="+mn-ea"/>
              </a:rPr>
              <a:t>返回结果</a:t>
            </a:r>
          </a:p>
          <a:p>
            <a:pPr indent="457200">
              <a:lnSpc>
                <a:spcPct val="100000"/>
              </a:lnSpc>
            </a:pPr>
            <a:endParaRPr lang="zh-CN" altLang="en-US" sz="1800" dirty="0">
              <a:latin typeface="+mn-ea"/>
            </a:endParaRPr>
          </a:p>
        </p:txBody>
      </p:sp>
      <p:sp>
        <p:nvSpPr>
          <p:cNvPr id="4" name="内容占位符 3"/>
          <p:cNvSpPr>
            <a:spLocks noGrp="1"/>
          </p:cNvSpPr>
          <p:nvPr>
            <p:ph sz="quarter" idx="15"/>
          </p:nvPr>
        </p:nvSpPr>
        <p:spPr>
          <a:xfrm>
            <a:off x="244802" y="104401"/>
            <a:ext cx="3732213" cy="571500"/>
          </a:xfrm>
        </p:spPr>
        <p:txBody>
          <a:bodyPr>
            <a:normAutofit/>
          </a:bodyPr>
          <a:lstStyle/>
          <a:p>
            <a:r>
              <a:rPr lang="zh-CN" altLang="en-US" dirty="0"/>
              <a:t>第一个程序 </a:t>
            </a:r>
            <a:r>
              <a:rPr lang="en-US" altLang="zh-CN" dirty="0"/>
              <a:t>Hello World!</a:t>
            </a:r>
            <a:endParaRPr lang="zh-CN" altLang="en-US" dirty="0"/>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如果可变参数后面还有其它参数，在参数传递时要把可变参数后的参数作为关键字参数来赋值，或者在定义函数参数时要给它赋默认值，否则会出错。</a:t>
            </a:r>
          </a:p>
          <a:p>
            <a:pPr>
              <a:lnSpc>
                <a:spcPct val="150000"/>
              </a:lnSpc>
            </a:pPr>
            <a:r>
              <a:rPr lang="zh-CN" altLang="en-US" sz="2000" dirty="0">
                <a:solidFill>
                  <a:schemeClr val="tx1">
                    <a:lumMod val="75000"/>
                    <a:lumOff val="25000"/>
                  </a:schemeClr>
                </a:solidFill>
              </a:rPr>
              <a:t>如下所示代码：</a:t>
            </a:r>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a:t>
            </a:r>
            <a:r>
              <a:rPr lang="en-US" altLang="zh-CN" sz="2000" dirty="0" err="1">
                <a:solidFill>
                  <a:srgbClr val="FF0000"/>
                </a:solidFill>
              </a:rPr>
              <a:t>val_par</a:t>
            </a:r>
            <a:r>
              <a:rPr lang="en-US" altLang="zh-CN" sz="2000" dirty="0">
                <a:solidFill>
                  <a:srgbClr val="FF0000"/>
                </a:solidFill>
              </a:rPr>
              <a:t>(*param,str1):</a:t>
            </a:r>
          </a:p>
          <a:p>
            <a:pPr>
              <a:lnSpc>
                <a:spcPct val="150000"/>
              </a:lnSpc>
            </a:pPr>
            <a:r>
              <a:rPr lang="en-US" altLang="zh-CN" sz="2000" dirty="0">
                <a:solidFill>
                  <a:srgbClr val="FF0000"/>
                </a:solidFill>
              </a:rPr>
              <a:t>	         print('</a:t>
            </a:r>
            <a:r>
              <a:rPr lang="zh-CN" altLang="en-US" sz="2000" dirty="0">
                <a:solidFill>
                  <a:srgbClr val="FF0000"/>
                </a:solidFill>
              </a:rPr>
              <a:t>第三个参数是：</a:t>
            </a:r>
            <a:r>
              <a:rPr lang="en-US" altLang="zh-CN" sz="2000" dirty="0">
                <a:solidFill>
                  <a:srgbClr val="FF0000"/>
                </a:solidFill>
              </a:rPr>
              <a:t>',</a:t>
            </a:r>
            <a:r>
              <a:rPr lang="en-US" altLang="zh-CN" sz="2000" dirty="0" err="1">
                <a:solidFill>
                  <a:srgbClr val="FF0000"/>
                </a:solidFill>
              </a:rPr>
              <a:t>param</a:t>
            </a:r>
            <a:r>
              <a:rPr lang="en-US" altLang="zh-CN" sz="2000" dirty="0">
                <a:solidFill>
                  <a:srgbClr val="FF0000"/>
                </a:solidFill>
              </a:rPr>
              <a:t>[2]);</a:t>
            </a:r>
          </a:p>
          <a:p>
            <a:pPr>
              <a:lnSpc>
                <a:spcPct val="150000"/>
              </a:lnSpc>
            </a:pPr>
            <a:r>
              <a:rPr lang="en-US" altLang="zh-CN" sz="2000" dirty="0">
                <a:solidFill>
                  <a:srgbClr val="FF0000"/>
                </a:solidFill>
              </a:rPr>
              <a:t>	         print('</a:t>
            </a:r>
            <a:r>
              <a:rPr lang="zh-CN" altLang="en-US" sz="2000" dirty="0">
                <a:solidFill>
                  <a:srgbClr val="FF0000"/>
                </a:solidFill>
              </a:rPr>
              <a:t>可变参数的长度是：</a:t>
            </a:r>
            <a:r>
              <a:rPr lang="en-US" altLang="zh-CN" sz="2000" dirty="0">
                <a:solidFill>
                  <a:srgbClr val="FF0000"/>
                </a:solidFill>
              </a:rPr>
              <a:t>',</a:t>
            </a:r>
            <a:r>
              <a:rPr lang="en-US" altLang="zh-CN" sz="2000" dirty="0" err="1">
                <a:solidFill>
                  <a:srgbClr val="FF0000"/>
                </a:solidFill>
              </a:rPr>
              <a:t>len</a:t>
            </a:r>
            <a:r>
              <a:rPr lang="en-US" altLang="zh-CN" sz="2000" dirty="0">
                <a:solidFill>
                  <a:srgbClr val="FF0000"/>
                </a:solidFill>
              </a:rPr>
              <a:t>(</a:t>
            </a:r>
            <a:r>
              <a:rPr lang="en-US" altLang="zh-CN" sz="2000" dirty="0" err="1">
                <a:solidFill>
                  <a:srgbClr val="FF0000"/>
                </a:solidFill>
              </a:rPr>
              <a:t>param</a:t>
            </a:r>
            <a:r>
              <a:rPr lang="en-US" altLang="zh-CN" sz="2000" dirty="0">
                <a:solidFill>
                  <a:srgbClr val="FF0000"/>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多值参数</a:t>
            </a:r>
          </a:p>
        </p:txBody>
      </p:sp>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val_par</a:t>
            </a:r>
            <a:r>
              <a:rPr lang="en-US" altLang="zh-CN" sz="2000" dirty="0">
                <a:solidFill>
                  <a:srgbClr val="FF0000"/>
                </a:solidFill>
              </a:rPr>
              <a:t>('</a:t>
            </a:r>
            <a:r>
              <a:rPr lang="zh-CN" altLang="en-US" sz="2000" dirty="0">
                <a:solidFill>
                  <a:srgbClr val="FF0000"/>
                </a:solidFill>
              </a:rPr>
              <a:t>南京云创科技股份</a:t>
            </a:r>
            <a:r>
              <a:rPr lang="en-US" altLang="zh-CN" sz="2000" dirty="0">
                <a:solidFill>
                  <a:srgbClr val="FF0000"/>
                </a:solidFill>
              </a:rPr>
              <a:t>',345,9,9.8,2.37,'Python','</a:t>
            </a:r>
            <a:r>
              <a:rPr lang="zh-CN" altLang="en-US" sz="2000" dirty="0">
                <a:solidFill>
                  <a:srgbClr val="FF0000"/>
                </a:solidFill>
              </a:rPr>
              <a:t>函数</a:t>
            </a:r>
            <a:r>
              <a:rPr lang="en-US" altLang="zh-CN" sz="2000" dirty="0">
                <a:solidFill>
                  <a:srgbClr val="FF0000"/>
                </a:solidFill>
              </a:rPr>
              <a:t>')</a:t>
            </a:r>
          </a:p>
          <a:p>
            <a:pPr>
              <a:lnSpc>
                <a:spcPct val="150000"/>
              </a:lnSpc>
            </a:pPr>
            <a:r>
              <a:rPr lang="en-US" altLang="zh-CN" sz="2000" dirty="0" err="1">
                <a:solidFill>
                  <a:srgbClr val="FF0000"/>
                </a:solidFill>
              </a:rPr>
              <a:t>SyntaxError</a:t>
            </a:r>
            <a:r>
              <a:rPr lang="en-US" altLang="zh-CN" sz="2000" dirty="0">
                <a:solidFill>
                  <a:srgbClr val="FF0000"/>
                </a:solidFill>
              </a:rPr>
              <a:t>: unexpected indent</a:t>
            </a:r>
          </a:p>
          <a:p>
            <a:pPr>
              <a:lnSpc>
                <a:spcPct val="150000"/>
              </a:lnSpc>
            </a:pPr>
            <a:r>
              <a:rPr lang="en-US" altLang="zh-CN" sz="2000" dirty="0">
                <a:solidFill>
                  <a:srgbClr val="FF0000"/>
                </a:solidFill>
              </a:rPr>
              <a:t>&gt;&gt;&gt; </a:t>
            </a:r>
            <a:r>
              <a:rPr lang="en-US" altLang="zh-CN" sz="2000" dirty="0" err="1">
                <a:solidFill>
                  <a:srgbClr val="FF0000"/>
                </a:solidFill>
              </a:rPr>
              <a:t>val_par</a:t>
            </a:r>
            <a:r>
              <a:rPr lang="en-US" altLang="zh-CN" sz="2000" dirty="0">
                <a:solidFill>
                  <a:srgbClr val="FF0000"/>
                </a:solidFill>
              </a:rPr>
              <a:t>('</a:t>
            </a:r>
            <a:r>
              <a:rPr lang="zh-CN" altLang="en-US" sz="2000" dirty="0">
                <a:solidFill>
                  <a:srgbClr val="FF0000"/>
                </a:solidFill>
              </a:rPr>
              <a:t>南京云创科技股份</a:t>
            </a:r>
            <a:r>
              <a:rPr lang="en-US" altLang="zh-CN" sz="2000" dirty="0">
                <a:solidFill>
                  <a:srgbClr val="FF0000"/>
                </a:solidFill>
              </a:rPr>
              <a:t>',345,9,9.8,2.37,'Python',str1='</a:t>
            </a:r>
            <a:r>
              <a:rPr lang="zh-CN" altLang="en-US" sz="2000" dirty="0">
                <a:solidFill>
                  <a:srgbClr val="FF0000"/>
                </a:solidFill>
              </a:rPr>
              <a:t>函数</a:t>
            </a:r>
            <a:r>
              <a:rPr lang="en-US" altLang="zh-CN" sz="2000" dirty="0">
                <a:solidFill>
                  <a:srgbClr val="FF0000"/>
                </a:solidFill>
              </a:rPr>
              <a:t>')</a:t>
            </a:r>
          </a:p>
          <a:p>
            <a:pPr>
              <a:lnSpc>
                <a:spcPct val="150000"/>
              </a:lnSpc>
            </a:pPr>
            <a:r>
              <a:rPr lang="zh-CN" altLang="en-US" sz="2000" dirty="0">
                <a:solidFill>
                  <a:srgbClr val="FF0000"/>
                </a:solidFill>
              </a:rPr>
              <a:t>第三个参数是： </a:t>
            </a:r>
            <a:r>
              <a:rPr lang="en-US" altLang="zh-CN" sz="2000" dirty="0">
                <a:solidFill>
                  <a:srgbClr val="FF0000"/>
                </a:solidFill>
              </a:rPr>
              <a:t>9 </a:t>
            </a:r>
          </a:p>
          <a:p>
            <a:pPr>
              <a:lnSpc>
                <a:spcPct val="150000"/>
              </a:lnSpc>
            </a:pPr>
            <a:r>
              <a:rPr lang="zh-CN" altLang="en-US" sz="2000" dirty="0">
                <a:solidFill>
                  <a:srgbClr val="FF0000"/>
                </a:solidFill>
              </a:rPr>
              <a:t>可变参数的长度是： </a:t>
            </a:r>
            <a:r>
              <a:rPr lang="en-US" altLang="zh-CN" sz="2000" dirty="0">
                <a:solidFill>
                  <a:srgbClr val="FF0000"/>
                </a:solidFill>
              </a:rPr>
              <a:t>6</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可变参数</a:t>
            </a:r>
          </a:p>
        </p:txBody>
      </p:sp>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有些时候，需要函数返回一些数据来报告函数实现的结果。在函数中用关键字“</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返回指定的值。如下所示代码：</a:t>
            </a:r>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Subtraction(num_1,num_2):</a:t>
            </a:r>
          </a:p>
          <a:p>
            <a:pPr>
              <a:lnSpc>
                <a:spcPct val="150000"/>
              </a:lnSpc>
            </a:pPr>
            <a:r>
              <a:rPr lang="en-US" altLang="zh-CN" sz="2000" dirty="0">
                <a:solidFill>
                  <a:srgbClr val="FF0000"/>
                </a:solidFill>
              </a:rPr>
              <a:t>	         return (num_1 - num_2)</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rgbClr val="FF0000"/>
                </a:solidFill>
              </a:rPr>
              <a:t>&gt;&gt;&gt; print(Subtraction(65,23))</a:t>
            </a:r>
          </a:p>
          <a:p>
            <a:pPr>
              <a:lnSpc>
                <a:spcPct val="150000"/>
              </a:lnSpc>
            </a:pPr>
            <a:r>
              <a:rPr lang="en-US" altLang="zh-CN" sz="2000" dirty="0">
                <a:solidFill>
                  <a:srgbClr val="FF0000"/>
                </a:solidFill>
              </a:rPr>
              <a:t>42</a:t>
            </a:r>
          </a:p>
          <a:p>
            <a:pPr>
              <a:lnSpc>
                <a:spcPct val="150000"/>
              </a:lnSpc>
            </a:pPr>
            <a:r>
              <a:rPr lang="en-US" altLang="zh-CN" sz="2000" dirty="0">
                <a:solidFill>
                  <a:srgbClr val="FF0000"/>
                </a:solidFill>
              </a:rPr>
              <a:t>&gt;&gt;&gt; Subtraction(34,11)</a:t>
            </a:r>
          </a:p>
          <a:p>
            <a:pPr>
              <a:lnSpc>
                <a:spcPct val="150000"/>
              </a:lnSpc>
            </a:pPr>
            <a:r>
              <a:rPr lang="en-US" altLang="zh-CN" sz="2000" dirty="0">
                <a:solidFill>
                  <a:srgbClr val="FF0000"/>
                </a:solidFill>
              </a:rPr>
              <a:t>23</a:t>
            </a:r>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函数的返回值</a:t>
            </a: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函数中如果没有用关键字</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指定返回值，则返回一个“</a:t>
            </a:r>
            <a:r>
              <a:rPr lang="en-US" altLang="zh-CN" sz="2000" dirty="0">
                <a:solidFill>
                  <a:schemeClr val="tx1">
                    <a:lumMod val="75000"/>
                    <a:lumOff val="25000"/>
                  </a:schemeClr>
                </a:solidFill>
              </a:rPr>
              <a:t>None”</a:t>
            </a:r>
            <a:r>
              <a:rPr lang="zh-CN" altLang="en-US" sz="2000" dirty="0">
                <a:solidFill>
                  <a:schemeClr val="tx1">
                    <a:lumMod val="75000"/>
                    <a:lumOff val="25000"/>
                  </a:schemeClr>
                </a:solidFill>
              </a:rPr>
              <a:t>对象。如下所示代码：</a:t>
            </a:r>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a:t>
            </a:r>
            <a:r>
              <a:rPr lang="en-US" altLang="zh-CN" sz="2000" dirty="0" err="1">
                <a:solidFill>
                  <a:srgbClr val="FF0000"/>
                </a:solidFill>
              </a:rPr>
              <a:t>test_return</a:t>
            </a:r>
            <a:r>
              <a:rPr lang="en-US" altLang="zh-CN" sz="2000" dirty="0">
                <a:solidFill>
                  <a:srgbClr val="FF0000"/>
                </a:solidFill>
              </a:rPr>
              <a:t>():</a:t>
            </a:r>
          </a:p>
          <a:p>
            <a:pPr>
              <a:lnSpc>
                <a:spcPct val="150000"/>
              </a:lnSpc>
            </a:pPr>
            <a:r>
              <a:rPr lang="en-US" altLang="zh-CN" sz="2000" dirty="0">
                <a:solidFill>
                  <a:srgbClr val="FF0000"/>
                </a:solidFill>
              </a:rPr>
              <a:t>	        print('Hello First1')</a:t>
            </a:r>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函数的返回值</a:t>
            </a:r>
          </a:p>
        </p:txBody>
      </p:sp>
    </p:spTree>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tempt = </a:t>
            </a:r>
            <a:r>
              <a:rPr lang="en-US" altLang="zh-CN" sz="2000" dirty="0" err="1">
                <a:solidFill>
                  <a:srgbClr val="FF0000"/>
                </a:solidFill>
              </a:rPr>
              <a:t>test_return</a:t>
            </a:r>
            <a:r>
              <a:rPr lang="en-US" altLang="zh-CN" sz="2000" dirty="0">
                <a:solidFill>
                  <a:srgbClr val="FF0000"/>
                </a:solidFill>
              </a:rPr>
              <a:t>()</a:t>
            </a:r>
          </a:p>
          <a:p>
            <a:pPr>
              <a:lnSpc>
                <a:spcPct val="150000"/>
              </a:lnSpc>
            </a:pPr>
            <a:r>
              <a:rPr lang="en-US" altLang="zh-CN" sz="2000" dirty="0">
                <a:solidFill>
                  <a:srgbClr val="FF0000"/>
                </a:solidFill>
              </a:rPr>
              <a:t>Hello First1</a:t>
            </a:r>
          </a:p>
          <a:p>
            <a:pPr>
              <a:lnSpc>
                <a:spcPct val="150000"/>
              </a:lnSpc>
            </a:pPr>
            <a:r>
              <a:rPr lang="en-US" altLang="zh-CN" sz="2000" dirty="0">
                <a:solidFill>
                  <a:srgbClr val="FF0000"/>
                </a:solidFill>
              </a:rPr>
              <a:t>&gt;&gt;&gt; print(tempt)</a:t>
            </a:r>
          </a:p>
          <a:p>
            <a:pPr>
              <a:lnSpc>
                <a:spcPct val="150000"/>
              </a:lnSpc>
            </a:pPr>
            <a:r>
              <a:rPr lang="en-US" altLang="zh-CN" sz="2000" dirty="0">
                <a:solidFill>
                  <a:srgbClr val="FF0000"/>
                </a:solidFill>
              </a:rPr>
              <a:t>None</a:t>
            </a:r>
          </a:p>
          <a:p>
            <a:pPr>
              <a:lnSpc>
                <a:spcPct val="150000"/>
              </a:lnSpc>
            </a:pPr>
            <a:r>
              <a:rPr lang="en-US" altLang="zh-CN" sz="2000" dirty="0">
                <a:solidFill>
                  <a:srgbClr val="FF0000"/>
                </a:solidFill>
              </a:rPr>
              <a:t>&gt;&gt;&gt; type(tempt)</a:t>
            </a:r>
          </a:p>
          <a:p>
            <a:pPr>
              <a:lnSpc>
                <a:spcPct val="150000"/>
              </a:lnSpc>
            </a:pPr>
            <a:r>
              <a:rPr lang="en-US" altLang="zh-CN" sz="2000" dirty="0">
                <a:solidFill>
                  <a:srgbClr val="FF0000"/>
                </a:solidFill>
              </a:rPr>
              <a:t>&lt;class '</a:t>
            </a:r>
            <a:r>
              <a:rPr lang="en-US" altLang="zh-CN" sz="2000" dirty="0" err="1">
                <a:solidFill>
                  <a:srgbClr val="FF0000"/>
                </a:solidFill>
              </a:rPr>
              <a:t>NoneType</a:t>
            </a:r>
            <a:r>
              <a:rPr lang="en-US" altLang="zh-CN" sz="2000" dirty="0">
                <a:solidFill>
                  <a:srgbClr val="FF0000"/>
                </a:solidFill>
              </a:rPr>
              <a:t>'&gt;</a:t>
            </a:r>
          </a:p>
          <a:p>
            <a:pPr>
              <a:lnSpc>
                <a:spcPct val="150000"/>
              </a:lnSpc>
            </a:pPr>
            <a:endParaRPr lang="zh-CN" altLang="en-US" sz="2000" dirty="0">
              <a:solidFill>
                <a:srgbClr val="FF0000"/>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函数的返回值</a:t>
            </a:r>
          </a:p>
        </p:txBody>
      </p:sp>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是动态的确定变量类型。</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可以返回多个类型的值。</a:t>
            </a:r>
          </a:p>
          <a:p>
            <a:pPr>
              <a:lnSpc>
                <a:spcPct val="150000"/>
              </a:lnSpc>
            </a:pPr>
            <a:r>
              <a:rPr lang="zh-CN" altLang="en-US" sz="2000" dirty="0">
                <a:solidFill>
                  <a:schemeClr val="tx1">
                    <a:lumMod val="75000"/>
                    <a:lumOff val="25000"/>
                  </a:schemeClr>
                </a:solidFill>
              </a:rPr>
              <a:t>如下所示代码：</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a:t>
            </a:r>
            <a:r>
              <a:rPr lang="en-US" altLang="zh-CN" sz="2000" dirty="0" err="1">
                <a:solidFill>
                  <a:srgbClr val="FF0000"/>
                </a:solidFill>
              </a:rPr>
              <a:t>back_test</a:t>
            </a:r>
            <a:r>
              <a:rPr lang="en-US" altLang="zh-CN" sz="2000" dirty="0">
                <a:solidFill>
                  <a:srgbClr val="FF0000"/>
                </a:solidFill>
              </a:rPr>
              <a:t>():</a:t>
            </a:r>
          </a:p>
          <a:p>
            <a:pPr>
              <a:lnSpc>
                <a:spcPct val="150000"/>
              </a:lnSpc>
            </a:pPr>
            <a:r>
              <a:rPr lang="en-US" altLang="zh-CN" sz="2000" dirty="0">
                <a:solidFill>
                  <a:srgbClr val="FF0000"/>
                </a:solidFill>
              </a:rPr>
              <a:t>	         return ['</a:t>
            </a:r>
            <a:r>
              <a:rPr lang="zh-CN" altLang="en-US" sz="2000" dirty="0">
                <a:solidFill>
                  <a:srgbClr val="FF0000"/>
                </a:solidFill>
              </a:rPr>
              <a:t>南京云创科技</a:t>
            </a:r>
            <a:r>
              <a:rPr lang="en-US" altLang="zh-CN" sz="2000" dirty="0">
                <a:solidFill>
                  <a:srgbClr val="FF0000"/>
                </a:solidFill>
              </a:rPr>
              <a:t>',3.67,567]</a:t>
            </a:r>
          </a:p>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back_test</a:t>
            </a:r>
            <a:r>
              <a:rPr lang="en-US" altLang="zh-CN" sz="2000" dirty="0">
                <a:solidFill>
                  <a:srgbClr val="FF0000"/>
                </a:solidFill>
              </a:rPr>
              <a:t>()</a:t>
            </a:r>
          </a:p>
          <a:p>
            <a:pPr>
              <a:lnSpc>
                <a:spcPct val="150000"/>
              </a:lnSpc>
            </a:pPr>
            <a:r>
              <a:rPr lang="en-US" altLang="zh-CN" sz="2000" dirty="0">
                <a:solidFill>
                  <a:srgbClr val="FF0000"/>
                </a:solidFill>
              </a:rPr>
              <a:t>['</a:t>
            </a:r>
            <a:r>
              <a:rPr lang="zh-CN" altLang="en-US" sz="2000" dirty="0">
                <a:solidFill>
                  <a:srgbClr val="FF0000"/>
                </a:solidFill>
              </a:rPr>
              <a:t>南京云创科技</a:t>
            </a:r>
            <a:r>
              <a:rPr lang="en-US" altLang="zh-CN" sz="2000" dirty="0">
                <a:solidFill>
                  <a:srgbClr val="FF0000"/>
                </a:solidFill>
              </a:rPr>
              <a:t>', 3.67, 567]</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函数的返回值</a:t>
            </a:r>
          </a:p>
        </p:txBody>
      </p:sp>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在上例中，</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返回多个值是列表数据。</a:t>
            </a:r>
          </a:p>
          <a:p>
            <a:pPr>
              <a:lnSpc>
                <a:spcPct val="150000"/>
              </a:lnSpc>
            </a:pPr>
            <a:r>
              <a:rPr lang="zh-CN" altLang="en-US" sz="2000" dirty="0">
                <a:solidFill>
                  <a:schemeClr val="tx1">
                    <a:lumMod val="75000"/>
                    <a:lumOff val="25000"/>
                  </a:schemeClr>
                </a:solidFill>
              </a:rPr>
              <a:t>如下所示代码：</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a:t>
            </a:r>
            <a:r>
              <a:rPr lang="en-US" altLang="zh-CN" sz="2000" dirty="0" err="1">
                <a:solidFill>
                  <a:srgbClr val="FF0000"/>
                </a:solidFill>
              </a:rPr>
              <a:t>back_test</a:t>
            </a:r>
            <a:r>
              <a:rPr lang="en-US" altLang="zh-CN" sz="2000" dirty="0">
                <a:solidFill>
                  <a:srgbClr val="FF0000"/>
                </a:solidFill>
              </a:rPr>
              <a:t>():</a:t>
            </a:r>
          </a:p>
          <a:p>
            <a:pPr>
              <a:lnSpc>
                <a:spcPct val="150000"/>
              </a:lnSpc>
            </a:pPr>
            <a:r>
              <a:rPr lang="en-US" altLang="zh-CN" sz="2000" dirty="0">
                <a:solidFill>
                  <a:srgbClr val="FF0000"/>
                </a:solidFill>
              </a:rPr>
              <a:t>	         return '</a:t>
            </a:r>
            <a:r>
              <a:rPr lang="zh-CN" altLang="en-US" sz="2000" dirty="0">
                <a:solidFill>
                  <a:srgbClr val="FF0000"/>
                </a:solidFill>
              </a:rPr>
              <a:t>南京云创科技</a:t>
            </a:r>
            <a:r>
              <a:rPr lang="en-US" altLang="zh-CN" sz="2000" dirty="0">
                <a:solidFill>
                  <a:srgbClr val="FF0000"/>
                </a:solidFill>
              </a:rPr>
              <a:t>',3.67,567</a:t>
            </a:r>
          </a:p>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back_test</a:t>
            </a:r>
            <a:r>
              <a:rPr lang="en-US" altLang="zh-CN" sz="2000" dirty="0">
                <a:solidFill>
                  <a:srgbClr val="FF0000"/>
                </a:solidFill>
              </a:rPr>
              <a:t>()</a:t>
            </a:r>
          </a:p>
          <a:p>
            <a:pPr>
              <a:lnSpc>
                <a:spcPct val="150000"/>
              </a:lnSpc>
            </a:pPr>
            <a:r>
              <a:rPr lang="en-US" altLang="zh-CN" sz="2000" dirty="0">
                <a:solidFill>
                  <a:srgbClr val="FF0000"/>
                </a:solidFill>
              </a:rPr>
              <a:t>('</a:t>
            </a:r>
            <a:r>
              <a:rPr lang="zh-CN" altLang="en-US" sz="2000" dirty="0">
                <a:solidFill>
                  <a:srgbClr val="FF0000"/>
                </a:solidFill>
              </a:rPr>
              <a:t>南京云创科技</a:t>
            </a:r>
            <a:r>
              <a:rPr lang="en-US" altLang="zh-CN" sz="2000" dirty="0">
                <a:solidFill>
                  <a:srgbClr val="FF0000"/>
                </a:solidFill>
              </a:rPr>
              <a:t>', 3.67, 567)</a:t>
            </a:r>
          </a:p>
          <a:p>
            <a:pPr>
              <a:lnSpc>
                <a:spcPct val="150000"/>
              </a:lnSpc>
            </a:pPr>
            <a:r>
              <a:rPr lang="zh-CN" altLang="en-US" sz="2000" dirty="0">
                <a:solidFill>
                  <a:schemeClr val="tx1">
                    <a:lumMod val="75000"/>
                    <a:lumOff val="25000"/>
                  </a:schemeClr>
                </a:solidFill>
              </a:rPr>
              <a:t>在上例中，</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返回多个值是元组数据。</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函数的返回值</a:t>
            </a:r>
          </a:p>
        </p:txBody>
      </p:sp>
    </p:spTree>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zh-CN" altLang="en-US" sz="2000" dirty="0"/>
              <a:t>模块</a:t>
            </a:r>
          </a:p>
        </p:txBody>
      </p:sp>
      <p:sp>
        <p:nvSpPr>
          <p:cNvPr id="3" name="内容占位符 2"/>
          <p:cNvSpPr>
            <a:spLocks noGrp="1"/>
          </p:cNvSpPr>
          <p:nvPr>
            <p:ph sz="quarter" idx="14"/>
          </p:nvPr>
        </p:nvSpPr>
        <p:spPr>
          <a:xfrm>
            <a:off x="364881" y="1441693"/>
            <a:ext cx="8260504" cy="4686151"/>
          </a:xfrm>
        </p:spPr>
        <p:txBody>
          <a:bodyPr>
            <a:noAutofit/>
          </a:bodyPr>
          <a:lstStyle/>
          <a:p>
            <a:pPr>
              <a:lnSpc>
                <a:spcPct val="150000"/>
              </a:lnSpc>
            </a:pPr>
            <a:r>
              <a:rPr lang="zh-CN" altLang="en-US" sz="2000" dirty="0">
                <a:solidFill>
                  <a:schemeClr val="tx1">
                    <a:lumMod val="75000"/>
                    <a:lumOff val="25000"/>
                  </a:schemeClr>
                </a:solidFill>
              </a:rPr>
              <a:t>一个以扩展名 </a:t>
            </a:r>
            <a:r>
              <a:rPr lang="en-US" altLang="zh-CN" sz="2000" dirty="0" err="1">
                <a:solidFill>
                  <a:schemeClr val="tx1">
                    <a:lumMod val="75000"/>
                    <a:lumOff val="25000"/>
                  </a:schemeClr>
                </a:solidFill>
              </a:rPr>
              <a:t>py</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结尾的 </a:t>
            </a:r>
            <a:r>
              <a:rPr lang="en-US" altLang="zh-CN" sz="2000" dirty="0">
                <a:solidFill>
                  <a:schemeClr val="tx1">
                    <a:lumMod val="75000"/>
                    <a:lumOff val="25000"/>
                  </a:schemeClr>
                </a:solidFill>
              </a:rPr>
              <a:t>Python </a:t>
            </a:r>
            <a:r>
              <a:rPr lang="zh-CN" altLang="en-US" sz="2000" dirty="0">
                <a:solidFill>
                  <a:schemeClr val="tx1">
                    <a:lumMod val="75000"/>
                    <a:lumOff val="25000"/>
                  </a:schemeClr>
                </a:solidFill>
              </a:rPr>
              <a:t>源代码文件都是一个 模块 </a:t>
            </a:r>
          </a:p>
          <a:p>
            <a:pPr>
              <a:lnSpc>
                <a:spcPct val="150000"/>
              </a:lnSpc>
            </a:pPr>
            <a:r>
              <a:rPr lang="zh-CN" altLang="en-US" sz="2000" dirty="0">
                <a:solidFill>
                  <a:schemeClr val="tx1">
                    <a:lumMod val="75000"/>
                    <a:lumOff val="25000"/>
                  </a:schemeClr>
                </a:solidFill>
              </a:rPr>
              <a:t>模块名 同样也是一个 标识符，需要符合标识符的命名规则 </a:t>
            </a:r>
          </a:p>
          <a:p>
            <a:pPr>
              <a:lnSpc>
                <a:spcPct val="150000"/>
              </a:lnSpc>
            </a:pPr>
            <a:r>
              <a:rPr lang="zh-CN" altLang="en-US" sz="2000" dirty="0">
                <a:solidFill>
                  <a:schemeClr val="tx1">
                    <a:lumMod val="75000"/>
                    <a:lumOff val="25000"/>
                  </a:schemeClr>
                </a:solidFill>
              </a:rPr>
              <a:t>在模块中定义的 全局变量 、**函数**、**类** 都是提供给外界直接使用的 工具 </a:t>
            </a:r>
          </a:p>
          <a:p>
            <a:pPr>
              <a:lnSpc>
                <a:spcPct val="150000"/>
              </a:lnSpc>
            </a:pPr>
            <a:r>
              <a:rPr lang="zh-CN" altLang="en-US" sz="2000" dirty="0">
                <a:solidFill>
                  <a:schemeClr val="tx1">
                    <a:lumMod val="75000"/>
                    <a:lumOff val="25000"/>
                  </a:schemeClr>
                </a:solidFill>
              </a:rPr>
              <a:t>模块 就好比是 工具包，要想使用这个工具包中的工具，就需要先 导入 这个模块 </a:t>
            </a:r>
          </a:p>
          <a:p>
            <a:pPr>
              <a:lnSpc>
                <a:spcPct val="150000"/>
              </a:lnSpc>
            </a:pPr>
            <a:endParaRPr lang="zh-CN" altLang="en-US"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a:t>
            </a:r>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a:t>
            </a:r>
          </a:p>
        </p:txBody>
      </p:sp>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zh-CN" altLang="en-US" sz="2000" dirty="0"/>
              <a:t>模块</a:t>
            </a:r>
          </a:p>
        </p:txBody>
      </p:sp>
      <p:sp>
        <p:nvSpPr>
          <p:cNvPr id="3" name="内容占位符 2"/>
          <p:cNvSpPr>
            <a:spLocks noGrp="1"/>
          </p:cNvSpPr>
          <p:nvPr>
            <p:ph sz="quarter" idx="14"/>
          </p:nvPr>
        </p:nvSpPr>
        <p:spPr>
          <a:xfrm>
            <a:off x="246185" y="1278057"/>
            <a:ext cx="8260504" cy="4686151"/>
          </a:xfrm>
        </p:spPr>
        <p:txBody>
          <a:bodyPr>
            <a:noAutofit/>
          </a:bodyPr>
          <a:lstStyle/>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import </a:t>
            </a:r>
            <a:r>
              <a:rPr lang="zh-CN" altLang="en-US" sz="2000" dirty="0">
                <a:solidFill>
                  <a:schemeClr val="tx1">
                    <a:lumMod val="75000"/>
                    <a:lumOff val="25000"/>
                  </a:schemeClr>
                </a:solidFill>
              </a:rPr>
              <a:t>导入</a:t>
            </a:r>
          </a:p>
          <a:p>
            <a:pPr>
              <a:lnSpc>
                <a:spcPct val="150000"/>
              </a:lnSpc>
            </a:pPr>
            <a:r>
              <a:rPr lang="en-US" altLang="zh-CN" sz="2000" dirty="0">
                <a:solidFill>
                  <a:schemeClr val="tx1">
                    <a:lumMod val="75000"/>
                    <a:lumOff val="25000"/>
                  </a:schemeClr>
                </a:solidFill>
              </a:rPr>
              <a:t>import </a:t>
            </a:r>
            <a:r>
              <a:rPr lang="zh-CN" altLang="en-US" sz="2000" dirty="0">
                <a:solidFill>
                  <a:schemeClr val="tx1">
                    <a:lumMod val="75000"/>
                    <a:lumOff val="25000"/>
                  </a:schemeClr>
                </a:solidFill>
              </a:rPr>
              <a:t>模块名</a:t>
            </a:r>
            <a:r>
              <a:rPr lang="en-US" altLang="zh-CN" sz="2000" dirty="0">
                <a:solidFill>
                  <a:schemeClr val="tx1">
                    <a:lumMod val="75000"/>
                    <a:lumOff val="25000"/>
                  </a:schemeClr>
                </a:solidFill>
              </a:rPr>
              <a:t>1, </a:t>
            </a:r>
            <a:r>
              <a:rPr lang="zh-CN" altLang="en-US" sz="2000" dirty="0">
                <a:solidFill>
                  <a:schemeClr val="tx1">
                    <a:lumMod val="75000"/>
                    <a:lumOff val="25000"/>
                  </a:schemeClr>
                </a:solidFill>
              </a:rPr>
              <a:t>模块名</a:t>
            </a:r>
            <a:r>
              <a:rPr lang="en-US" altLang="zh-CN" sz="2000" dirty="0">
                <a:solidFill>
                  <a:schemeClr val="tx1">
                    <a:lumMod val="75000"/>
                    <a:lumOff val="25000"/>
                  </a:schemeClr>
                </a:solidFill>
              </a:rPr>
              <a:t>2 </a:t>
            </a:r>
          </a:p>
          <a:p>
            <a:pPr>
              <a:lnSpc>
                <a:spcPct val="150000"/>
              </a:lnSpc>
            </a:pPr>
            <a:r>
              <a:rPr lang="zh-CN" altLang="en-US" sz="2000" dirty="0">
                <a:solidFill>
                  <a:srgbClr val="FF0000"/>
                </a:solidFill>
              </a:rPr>
              <a:t>建议通过下面这种方式：</a:t>
            </a:r>
            <a:r>
              <a:rPr lang="zh-CN" altLang="en-US" sz="2000" dirty="0">
                <a:solidFill>
                  <a:srgbClr val="FF0000"/>
                </a:solidFill>
                <a:highlight>
                  <a:srgbClr val="FFFF00"/>
                </a:highlight>
              </a:rPr>
              <a:t>每个模块独占一行</a:t>
            </a:r>
          </a:p>
          <a:p>
            <a:pPr>
              <a:lnSpc>
                <a:spcPct val="150000"/>
              </a:lnSpc>
            </a:pPr>
            <a:r>
              <a:rPr lang="en-US" altLang="zh-CN" sz="2000" dirty="0">
                <a:solidFill>
                  <a:schemeClr val="tx1">
                    <a:lumMod val="75000"/>
                    <a:lumOff val="25000"/>
                  </a:schemeClr>
                </a:solidFill>
              </a:rPr>
              <a:t>import </a:t>
            </a:r>
            <a:r>
              <a:rPr lang="zh-CN" altLang="en-US" sz="2000" dirty="0">
                <a:solidFill>
                  <a:schemeClr val="tx1">
                    <a:lumMod val="75000"/>
                    <a:lumOff val="25000"/>
                  </a:schemeClr>
                </a:solidFill>
              </a:rPr>
              <a:t>模块名</a:t>
            </a:r>
            <a:r>
              <a:rPr lang="en-US" altLang="zh-CN" sz="2000" dirty="0">
                <a:solidFill>
                  <a:schemeClr val="tx1">
                    <a:lumMod val="75000"/>
                    <a:lumOff val="25000"/>
                  </a:schemeClr>
                </a:solidFill>
              </a:rPr>
              <a:t>1</a:t>
            </a:r>
          </a:p>
          <a:p>
            <a:pPr>
              <a:lnSpc>
                <a:spcPct val="150000"/>
              </a:lnSpc>
            </a:pPr>
            <a:r>
              <a:rPr lang="en-US" altLang="zh-CN" sz="2000" dirty="0">
                <a:solidFill>
                  <a:schemeClr val="tx1">
                    <a:lumMod val="75000"/>
                    <a:lumOff val="25000"/>
                  </a:schemeClr>
                </a:solidFill>
              </a:rPr>
              <a:t>import </a:t>
            </a:r>
            <a:r>
              <a:rPr lang="zh-CN" altLang="en-US" sz="2000" dirty="0">
                <a:solidFill>
                  <a:schemeClr val="tx1">
                    <a:lumMod val="75000"/>
                    <a:lumOff val="25000"/>
                  </a:schemeClr>
                </a:solidFill>
              </a:rPr>
              <a:t>模块名</a:t>
            </a:r>
            <a:r>
              <a:rPr lang="en-US" altLang="zh-CN" sz="2000" dirty="0">
                <a:solidFill>
                  <a:schemeClr val="tx1">
                    <a:lumMod val="75000"/>
                    <a:lumOff val="25000"/>
                  </a:schemeClr>
                </a:solidFill>
              </a:rPr>
              <a:t>2 </a:t>
            </a:r>
          </a:p>
          <a:p>
            <a:pPr>
              <a:lnSpc>
                <a:spcPct val="150000"/>
              </a:lnSpc>
            </a:pPr>
            <a:endParaRPr lang="zh-CN" altLang="en-US"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a:t>
            </a:r>
            <a:endParaRPr lang="en-US" altLang="zh-CN" sz="2000" dirty="0">
              <a:solidFill>
                <a:schemeClr val="tx1">
                  <a:lumMod val="75000"/>
                  <a:lumOff val="25000"/>
                </a:schemeClr>
              </a:solidFill>
            </a:endParaRPr>
          </a:p>
          <a:p>
            <a:pPr>
              <a:lnSpc>
                <a:spcPct val="150000"/>
              </a:lnSpc>
            </a:pP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 </a:t>
            </a:r>
            <a:endParaRPr lang="zh-CN" altLang="en-US"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a:t>
            </a:r>
          </a:p>
          <a:p>
            <a:pPr>
              <a:lnSpc>
                <a:spcPct val="150000"/>
              </a:lnSpc>
            </a:pPr>
            <a:r>
              <a:rPr lang="zh-CN" altLang="en-US" sz="2000" dirty="0">
                <a:solidFill>
                  <a:schemeClr val="tx1">
                    <a:lumMod val="75000"/>
                    <a:lumOff val="25000"/>
                  </a:schemeClr>
                </a:solidFill>
              </a:rPr>
              <a:t> </a:t>
            </a:r>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a:t>
            </a:r>
          </a:p>
        </p:txBody>
      </p:sp>
    </p:spTree>
    <p:extLst>
      <p:ext uri="{BB962C8B-B14F-4D97-AF65-F5344CB8AC3E}">
        <p14:creationId xmlns:p14="http://schemas.microsoft.com/office/powerpoint/2010/main" val="3043381346"/>
      </p:ext>
    </p:extLst>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680796"/>
            <a:ext cx="8260504" cy="4686151"/>
          </a:xfrm>
        </p:spPr>
        <p:txBody>
          <a:bodyPr>
            <a:noAutofit/>
          </a:bodyPr>
          <a:lstStyle/>
          <a:p>
            <a:pPr>
              <a:lnSpc>
                <a:spcPct val="150000"/>
              </a:lnSpc>
            </a:pPr>
            <a:r>
              <a:rPr lang="zh-CN" altLang="en-US" sz="2000" dirty="0">
                <a:solidFill>
                  <a:schemeClr val="tx1">
                    <a:lumMod val="75000"/>
                    <a:lumOff val="25000"/>
                  </a:schemeClr>
                </a:solidFill>
              </a:rPr>
              <a:t>导入之后 </a:t>
            </a:r>
          </a:p>
          <a:p>
            <a:pPr>
              <a:lnSpc>
                <a:spcPct val="150000"/>
              </a:lnSpc>
            </a:pPr>
            <a:r>
              <a:rPr lang="zh-CN" altLang="en-US" sz="2000" dirty="0">
                <a:solidFill>
                  <a:schemeClr val="tx1">
                    <a:lumMod val="75000"/>
                    <a:lumOff val="25000"/>
                  </a:schemeClr>
                </a:solidFill>
              </a:rPr>
              <a:t>通过 </a:t>
            </a:r>
            <a:r>
              <a:rPr lang="zh-CN" altLang="en-US" sz="2000" dirty="0">
                <a:solidFill>
                  <a:schemeClr val="tx1">
                    <a:lumMod val="75000"/>
                    <a:lumOff val="25000"/>
                  </a:schemeClr>
                </a:solidFill>
                <a:highlight>
                  <a:srgbClr val="FFFF00"/>
                </a:highlight>
              </a:rPr>
              <a:t>模块名</a:t>
            </a:r>
            <a:r>
              <a:rPr lang="en-US" altLang="zh-CN" sz="2000" dirty="0">
                <a:solidFill>
                  <a:schemeClr val="tx1">
                    <a:lumMod val="75000"/>
                    <a:lumOff val="25000"/>
                  </a:schemeClr>
                </a:solidFill>
                <a:highlight>
                  <a:srgbClr val="FFFF00"/>
                </a:highlight>
              </a:rPr>
              <a:t>.  </a:t>
            </a:r>
            <a:r>
              <a:rPr lang="zh-CN" altLang="en-US" sz="2000" dirty="0">
                <a:solidFill>
                  <a:schemeClr val="tx1">
                    <a:lumMod val="75000"/>
                    <a:lumOff val="25000"/>
                  </a:schemeClr>
                </a:solidFill>
              </a:rPr>
              <a:t>来使用 模块提供的工具 </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全局变量、函数、类 </a:t>
            </a:r>
            <a:endParaRPr lang="en-US" altLang="zh-CN" sz="2000" dirty="0">
              <a:solidFill>
                <a:schemeClr val="tx1">
                  <a:lumMod val="75000"/>
                  <a:lumOff val="25000"/>
                </a:schemeClr>
              </a:solidFill>
            </a:endParaRPr>
          </a:p>
          <a:p>
            <a:pPr>
              <a:lnSpc>
                <a:spcPct val="150000"/>
              </a:lnSpc>
            </a:pPr>
            <a:endParaRPr lang="en-US" altLang="zh-CN" sz="2000" dirty="0">
              <a:solidFill>
                <a:schemeClr val="tx1">
                  <a:lumMod val="75000"/>
                  <a:lumOff val="25000"/>
                </a:schemeClr>
              </a:solidFill>
            </a:endParaRPr>
          </a:p>
          <a:p>
            <a:pPr>
              <a:lnSpc>
                <a:spcPct val="150000"/>
              </a:lnSpc>
            </a:pPr>
            <a:endParaRPr lang="en-US" altLang="zh-CN" sz="2000" dirty="0">
              <a:solidFill>
                <a:schemeClr val="tx1">
                  <a:lumMod val="75000"/>
                  <a:lumOff val="25000"/>
                </a:schemeClr>
              </a:solidFill>
            </a:endParaRPr>
          </a:p>
          <a:p>
            <a:pPr>
              <a:lnSpc>
                <a:spcPct val="150000"/>
              </a:lnSpc>
            </a:pPr>
            <a:endParaRPr lang="en-US" altLang="zh-CN" sz="2000" dirty="0">
              <a:solidFill>
                <a:schemeClr val="tx1">
                  <a:lumMod val="75000"/>
                  <a:lumOff val="25000"/>
                </a:schemeClr>
              </a:solidFill>
            </a:endParaRPr>
          </a:p>
          <a:p>
            <a:pPr>
              <a:lnSpc>
                <a:spcPct val="150000"/>
              </a:lnSpc>
            </a:pPr>
            <a:endParaRPr lang="en-US" altLang="zh-CN" sz="2000" dirty="0">
              <a:solidFill>
                <a:schemeClr val="tx1">
                  <a:lumMod val="75000"/>
                  <a:lumOff val="25000"/>
                </a:schemeClr>
              </a:solidFill>
            </a:endParaRPr>
          </a:p>
          <a:p>
            <a:pPr>
              <a:lnSpc>
                <a:spcPct val="150000"/>
              </a:lnSpc>
            </a:pP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 </a:t>
            </a:r>
          </a:p>
          <a:p>
            <a:pPr>
              <a:lnSpc>
                <a:spcPct val="150000"/>
              </a:lnSpc>
            </a:pP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 </a:t>
            </a:r>
            <a:endParaRPr lang="zh-CN" altLang="en-US"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a:t>
            </a:r>
          </a:p>
          <a:p>
            <a:pPr>
              <a:lnSpc>
                <a:spcPct val="150000"/>
              </a:lnSpc>
            </a:pPr>
            <a:r>
              <a:rPr lang="zh-CN" altLang="en-US" sz="2000" dirty="0">
                <a:solidFill>
                  <a:schemeClr val="tx1">
                    <a:lumMod val="75000"/>
                    <a:lumOff val="25000"/>
                  </a:schemeClr>
                </a:solidFill>
              </a:rPr>
              <a:t> </a:t>
            </a:r>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a:t>
            </a:r>
          </a:p>
        </p:txBody>
      </p:sp>
      <p:sp>
        <p:nvSpPr>
          <p:cNvPr id="8" name="Rectangle 3">
            <a:extLst>
              <a:ext uri="{FF2B5EF4-FFF2-40B4-BE49-F238E27FC236}">
                <a16:creationId xmlns:a16="http://schemas.microsoft.com/office/drawing/2014/main" id="{546E707F-9BFC-4325-AA10-D7860BEC81FA}"/>
              </a:ext>
            </a:extLst>
          </p:cNvPr>
          <p:cNvSpPr>
            <a:spLocks noChangeArrowheads="1"/>
          </p:cNvSpPr>
          <p:nvPr/>
        </p:nvSpPr>
        <p:spPr bwMode="auto">
          <a:xfrm>
            <a:off x="158601" y="342900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rgbClr val="0033B3"/>
                </a:solidFill>
                <a:effectLst/>
                <a:latin typeface="Consolas" panose="020B0609020204030204" pitchFamily="49" charset="0"/>
              </a:rPr>
              <a:t>import </a:t>
            </a:r>
            <a:r>
              <a:rPr kumimoji="0" lang="zh-CN" altLang="zh-CN" sz="2600" b="0" i="0" u="none" strike="noStrike" cap="none" normalizeH="0" baseline="0" dirty="0">
                <a:ln>
                  <a:noFill/>
                </a:ln>
                <a:solidFill>
                  <a:srgbClr val="080808"/>
                </a:solidFill>
                <a:effectLst/>
                <a:latin typeface="Consolas" panose="020B0609020204030204" pitchFamily="49" charset="0"/>
              </a:rPr>
              <a:t>random</a:t>
            </a:r>
            <a:br>
              <a:rPr kumimoji="0" lang="zh-CN" altLang="zh-CN" sz="2600" b="0" i="0" u="none" strike="noStrike" cap="none" normalizeH="0" baseline="0" dirty="0">
                <a:ln>
                  <a:noFill/>
                </a:ln>
                <a:solidFill>
                  <a:srgbClr val="080808"/>
                </a:solidFill>
                <a:effectLst/>
                <a:latin typeface="Consolas" panose="020B0609020204030204" pitchFamily="49" charset="0"/>
              </a:rPr>
            </a:br>
            <a:r>
              <a:rPr kumimoji="0" lang="zh-CN" altLang="zh-CN" sz="2600" b="0" i="1" u="none" strike="noStrike" cap="none" normalizeH="0" baseline="0" dirty="0">
                <a:ln>
                  <a:noFill/>
                </a:ln>
                <a:solidFill>
                  <a:srgbClr val="8C8C8C"/>
                </a:solidFill>
                <a:effectLst/>
                <a:latin typeface="Consolas" panose="020B0609020204030204" pitchFamily="49" charset="0"/>
              </a:rPr>
              <a:t># </a:t>
            </a:r>
            <a:r>
              <a:rPr kumimoji="0" lang="zh-CN" altLang="zh-CN" sz="26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生成一个</a:t>
            </a:r>
            <a:r>
              <a:rPr kumimoji="0" lang="zh-CN" altLang="zh-CN" sz="2600" b="0" i="1" u="none" strike="noStrike" cap="none" normalizeH="0" baseline="0" dirty="0">
                <a:ln>
                  <a:noFill/>
                </a:ln>
                <a:solidFill>
                  <a:srgbClr val="8C8C8C"/>
                </a:solidFill>
                <a:effectLst/>
                <a:latin typeface="Consolas" panose="020B0609020204030204" pitchFamily="49" charset="0"/>
              </a:rPr>
              <a:t> 0</a:t>
            </a:r>
            <a:r>
              <a:rPr kumimoji="0" lang="zh-CN" altLang="zh-CN" sz="26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a:t>
            </a:r>
            <a:r>
              <a:rPr kumimoji="0" lang="zh-CN" altLang="zh-CN" sz="2600" b="0" i="1" u="none" strike="noStrike" cap="none" normalizeH="0" baseline="0" dirty="0">
                <a:ln>
                  <a:noFill/>
                </a:ln>
                <a:solidFill>
                  <a:srgbClr val="8C8C8C"/>
                </a:solidFill>
                <a:effectLst/>
                <a:latin typeface="Consolas" panose="020B0609020204030204" pitchFamily="49" charset="0"/>
              </a:rPr>
              <a:t>10 </a:t>
            </a:r>
            <a:r>
              <a:rPr kumimoji="0" lang="zh-CN" altLang="zh-CN" sz="26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的数字</a:t>
            </a:r>
            <a:br>
              <a:rPr kumimoji="0" lang="zh-CN" altLang="zh-CN" sz="26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2600" b="0" i="0" u="none" strike="noStrike" cap="none" normalizeH="0" baseline="0" dirty="0">
                <a:ln>
                  <a:noFill/>
                </a:ln>
                <a:solidFill>
                  <a:srgbClr val="080808"/>
                </a:solidFill>
                <a:effectLst/>
                <a:latin typeface="Consolas" panose="020B0609020204030204" pitchFamily="49" charset="0"/>
              </a:rPr>
              <a:t>rand = random.randint(</a:t>
            </a:r>
            <a:r>
              <a:rPr kumimoji="0" lang="zh-CN" altLang="zh-CN" sz="2600" b="0" i="0" u="none" strike="noStrike" cap="none" normalizeH="0" baseline="0" dirty="0">
                <a:ln>
                  <a:noFill/>
                </a:ln>
                <a:solidFill>
                  <a:srgbClr val="1750EB"/>
                </a:solidFill>
                <a:effectLst/>
                <a:latin typeface="Consolas" panose="020B0609020204030204" pitchFamily="49" charset="0"/>
              </a:rPr>
              <a:t>0</a:t>
            </a:r>
            <a:r>
              <a:rPr kumimoji="0" lang="zh-CN" altLang="zh-CN" sz="2600" b="0" i="0" u="none" strike="noStrike" cap="none" normalizeH="0" baseline="0" dirty="0">
                <a:ln>
                  <a:noFill/>
                </a:ln>
                <a:solidFill>
                  <a:srgbClr val="080808"/>
                </a:solidFill>
                <a:effectLst/>
                <a:latin typeface="Consolas" panose="020B0609020204030204" pitchFamily="49" charset="0"/>
              </a:rPr>
              <a:t>, </a:t>
            </a:r>
            <a:r>
              <a:rPr kumimoji="0" lang="zh-CN" altLang="zh-CN" sz="2600" b="0" i="0" u="none" strike="noStrike" cap="none" normalizeH="0" baseline="0" dirty="0">
                <a:ln>
                  <a:noFill/>
                </a:ln>
                <a:solidFill>
                  <a:srgbClr val="1750EB"/>
                </a:solidFill>
                <a:effectLst/>
                <a:latin typeface="Consolas" panose="020B0609020204030204" pitchFamily="49" charset="0"/>
              </a:rPr>
              <a:t>10</a:t>
            </a:r>
            <a:r>
              <a:rPr kumimoji="0" lang="zh-CN" altLang="zh-CN" sz="2600" b="0" i="0" u="none" strike="noStrike" cap="none" normalizeH="0" baseline="0" dirty="0">
                <a:ln>
                  <a:noFill/>
                </a:ln>
                <a:solidFill>
                  <a:srgbClr val="080808"/>
                </a:solidFill>
                <a:effectLst/>
                <a:latin typeface="Consolas" panose="020B0609020204030204" pitchFamily="49" charset="0"/>
              </a:rPr>
              <a:t>)</a:t>
            </a:r>
            <a:br>
              <a:rPr kumimoji="0" lang="zh-CN" altLang="zh-CN" sz="2600" b="0" i="0" u="none" strike="noStrike" cap="none" normalizeH="0" baseline="0" dirty="0">
                <a:ln>
                  <a:noFill/>
                </a:ln>
                <a:solidFill>
                  <a:srgbClr val="080808"/>
                </a:solidFill>
                <a:effectLst/>
                <a:latin typeface="Consolas" panose="020B0609020204030204" pitchFamily="49" charset="0"/>
              </a:rPr>
            </a:br>
            <a:r>
              <a:rPr kumimoji="0" lang="zh-CN" altLang="zh-CN" sz="2600" b="0" i="0" u="none" strike="noStrike" cap="none" normalizeH="0" baseline="0" dirty="0">
                <a:ln>
                  <a:noFill/>
                </a:ln>
                <a:solidFill>
                  <a:srgbClr val="000080"/>
                </a:solidFill>
                <a:effectLst/>
                <a:latin typeface="Consolas" panose="020B0609020204030204" pitchFamily="49" charset="0"/>
              </a:rPr>
              <a:t>print</a:t>
            </a:r>
            <a:r>
              <a:rPr kumimoji="0" lang="zh-CN" altLang="zh-CN" sz="2600" b="0" i="0" u="none" strike="noStrike" cap="none" normalizeH="0" baseline="0" dirty="0">
                <a:ln>
                  <a:noFill/>
                </a:ln>
                <a:solidFill>
                  <a:srgbClr val="080808"/>
                </a:solidFill>
                <a:effectLst/>
                <a:latin typeface="Consolas" panose="020B0609020204030204" pitchFamily="49" charset="0"/>
              </a:rPr>
              <a:t>(rand)</a:t>
            </a:r>
            <a:br>
              <a:rPr kumimoji="0" lang="zh-CN" altLang="zh-CN" sz="2600" b="0" i="0" u="none" strike="noStrike" cap="none" normalizeH="0" baseline="0" dirty="0">
                <a:ln>
                  <a:noFill/>
                </a:ln>
                <a:solidFill>
                  <a:srgbClr val="080808"/>
                </a:solidFill>
                <a:effectLst/>
                <a:latin typeface="Consolas" panose="020B0609020204030204" pitchFamily="49" charset="0"/>
              </a:rPr>
            </a:br>
            <a:br>
              <a:rPr kumimoji="0" lang="zh-CN" altLang="zh-CN" sz="2600" b="0" i="0" u="none" strike="noStrike" cap="none" normalizeH="0" baseline="0" dirty="0">
                <a:ln>
                  <a:noFill/>
                </a:ln>
                <a:solidFill>
                  <a:srgbClr val="080808"/>
                </a:solidFill>
                <a:effectLst/>
                <a:latin typeface="Consolas" panose="020B0609020204030204" pitchFamily="49" charset="0"/>
              </a:rPr>
            </a:br>
            <a:br>
              <a:rPr kumimoji="0" lang="zh-CN" altLang="zh-CN" sz="2600" b="0" i="0" u="none" strike="noStrike" cap="none" normalizeH="0" baseline="0" dirty="0">
                <a:ln>
                  <a:noFill/>
                </a:ln>
                <a:solidFill>
                  <a:srgbClr val="080808"/>
                </a:solidFill>
                <a:effectLst/>
                <a:latin typeface="Consolas" panose="020B0609020204030204" pitchFamily="49" charset="0"/>
              </a:rPr>
            </a:br>
            <a:r>
              <a:rPr kumimoji="0" lang="zh-CN" altLang="zh-CN" sz="2600" b="0" i="0" u="none" strike="noStrike" cap="none" normalizeH="0" baseline="0" dirty="0">
                <a:ln>
                  <a:noFill/>
                </a:ln>
                <a:solidFill>
                  <a:srgbClr val="0033B3"/>
                </a:solidFill>
                <a:effectLst/>
                <a:latin typeface="Consolas" panose="020B0609020204030204" pitchFamily="49" charset="0"/>
              </a:rPr>
              <a:t>import </a:t>
            </a:r>
            <a:r>
              <a:rPr kumimoji="0" lang="zh-CN" altLang="zh-CN" sz="2600" b="0" i="0" u="none" strike="noStrike" cap="none" normalizeH="0" baseline="0" dirty="0">
                <a:ln>
                  <a:noFill/>
                </a:ln>
                <a:solidFill>
                  <a:srgbClr val="080808"/>
                </a:solidFill>
                <a:effectLst/>
                <a:latin typeface="Consolas" panose="020B0609020204030204" pitchFamily="49" charset="0"/>
              </a:rPr>
              <a:t>math</a:t>
            </a:r>
            <a:br>
              <a:rPr kumimoji="0" lang="zh-CN" altLang="zh-CN" sz="2600" b="0" i="0" u="none" strike="noStrike" cap="none" normalizeH="0" baseline="0" dirty="0">
                <a:ln>
                  <a:noFill/>
                </a:ln>
                <a:solidFill>
                  <a:srgbClr val="080808"/>
                </a:solidFill>
                <a:effectLst/>
                <a:latin typeface="Consolas" panose="020B0609020204030204" pitchFamily="49" charset="0"/>
              </a:rPr>
            </a:br>
            <a:r>
              <a:rPr kumimoji="0" lang="zh-CN" altLang="zh-CN" sz="2600" b="0" i="0" u="none" strike="noStrike" cap="none" normalizeH="0" baseline="0" dirty="0">
                <a:ln>
                  <a:noFill/>
                </a:ln>
                <a:solidFill>
                  <a:srgbClr val="000080"/>
                </a:solidFill>
                <a:effectLst/>
                <a:latin typeface="Consolas" panose="020B0609020204030204" pitchFamily="49" charset="0"/>
              </a:rPr>
              <a:t>print</a:t>
            </a:r>
            <a:r>
              <a:rPr kumimoji="0" lang="zh-CN" altLang="zh-CN" sz="2600" b="0" i="0" u="none" strike="noStrike" cap="none" normalizeH="0" baseline="0" dirty="0">
                <a:ln>
                  <a:noFill/>
                </a:ln>
                <a:solidFill>
                  <a:srgbClr val="080808"/>
                </a:solidFill>
                <a:effectLst/>
                <a:latin typeface="Consolas" panose="020B0609020204030204" pitchFamily="49" charset="0"/>
              </a:rPr>
              <a:t>(math.pi)</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0190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zh-CN" dirty="0"/>
              <a:t>注释</a:t>
            </a:r>
          </a:p>
        </p:txBody>
      </p:sp>
      <p:sp>
        <p:nvSpPr>
          <p:cNvPr id="3" name="内容占位符 2"/>
          <p:cNvSpPr>
            <a:spLocks noGrp="1"/>
          </p:cNvSpPr>
          <p:nvPr>
            <p:ph sz="quarter" idx="14"/>
          </p:nvPr>
        </p:nvSpPr>
        <p:spPr>
          <a:xfrm>
            <a:off x="628650" y="1325521"/>
            <a:ext cx="7886700" cy="2326310"/>
          </a:xfrm>
        </p:spPr>
        <p:txBody>
          <a:bodyPr>
            <a:normAutofit/>
          </a:bodyPr>
          <a:lstStyle/>
          <a:p>
            <a:pPr indent="457200">
              <a:lnSpc>
                <a:spcPct val="100000"/>
              </a:lnSpc>
            </a:pPr>
            <a:r>
              <a:rPr lang="zh-CN" altLang="zh-CN" sz="1800" dirty="0">
                <a:solidFill>
                  <a:schemeClr val="tx1">
                    <a:lumMod val="75000"/>
                    <a:lumOff val="25000"/>
                  </a:schemeClr>
                </a:solidFill>
                <a:latin typeface="+mn-ea"/>
              </a:rPr>
              <a:t>在</a:t>
            </a:r>
            <a:r>
              <a:rPr lang="en-US" altLang="zh-CN" sz="1800" dirty="0">
                <a:solidFill>
                  <a:schemeClr val="tx1">
                    <a:lumMod val="75000"/>
                    <a:lumOff val="25000"/>
                  </a:schemeClr>
                </a:solidFill>
                <a:latin typeface="+mn-ea"/>
              </a:rPr>
              <a:t>Python</a:t>
            </a:r>
            <a:r>
              <a:rPr lang="zh-CN" altLang="zh-CN" sz="1800" dirty="0">
                <a:solidFill>
                  <a:schemeClr val="tx1">
                    <a:lumMod val="75000"/>
                    <a:lumOff val="25000"/>
                  </a:schemeClr>
                </a:solidFill>
                <a:latin typeface="+mn-ea"/>
              </a:rPr>
              <a:t>代码中加入必要的注释，使其具有较好的可读性。</a:t>
            </a:r>
          </a:p>
          <a:p>
            <a:pPr indent="457200">
              <a:lnSpc>
                <a:spcPct val="100000"/>
              </a:lnSpc>
            </a:pPr>
            <a:r>
              <a:rPr lang="zh-CN" altLang="zh-CN" sz="1800" dirty="0">
                <a:solidFill>
                  <a:schemeClr val="tx1">
                    <a:lumMod val="75000"/>
                    <a:lumOff val="25000"/>
                  </a:schemeClr>
                </a:solidFill>
                <a:latin typeface="+mn-ea"/>
              </a:rPr>
              <a:t>注释分为两种，单行注释和多行注释。</a:t>
            </a:r>
          </a:p>
          <a:p>
            <a:pPr indent="457200">
              <a:lnSpc>
                <a:spcPct val="100000"/>
              </a:lnSpc>
            </a:pPr>
            <a:r>
              <a:rPr lang="zh-CN" altLang="zh-CN" sz="1800" dirty="0">
                <a:solidFill>
                  <a:schemeClr val="tx1">
                    <a:lumMod val="75000"/>
                    <a:lumOff val="25000"/>
                  </a:schemeClr>
                </a:solidFill>
                <a:latin typeface="+mn-ea"/>
              </a:rPr>
              <a:t>单行注释：使用“</a:t>
            </a:r>
            <a:r>
              <a:rPr lang="en-US" altLang="zh-CN" sz="1800" dirty="0">
                <a:solidFill>
                  <a:schemeClr val="tx1">
                    <a:lumMod val="75000"/>
                    <a:lumOff val="25000"/>
                  </a:schemeClr>
                </a:solidFill>
                <a:latin typeface="+mn-ea"/>
              </a:rPr>
              <a:t>#</a:t>
            </a:r>
            <a:r>
              <a:rPr lang="zh-CN" altLang="zh-CN" sz="1800" dirty="0">
                <a:solidFill>
                  <a:schemeClr val="tx1">
                    <a:lumMod val="75000"/>
                    <a:lumOff val="25000"/>
                  </a:schemeClr>
                </a:solidFill>
                <a:latin typeface="+mn-ea"/>
              </a:rPr>
              <a:t>”，其后（右边）的内容将不会被执行，例如：</a:t>
            </a:r>
          </a:p>
          <a:p>
            <a:pPr indent="457200" latinLnBrk="1">
              <a:lnSpc>
                <a:spcPct val="100000"/>
              </a:lnSpc>
            </a:pPr>
            <a:r>
              <a:rPr lang="en-US" altLang="zh-CN" sz="1800" b="1" dirty="0">
                <a:solidFill>
                  <a:srgbClr val="00B0F0"/>
                </a:solidFill>
                <a:latin typeface="+mn-ea"/>
              </a:rPr>
              <a:t># </a:t>
            </a:r>
            <a:r>
              <a:rPr lang="zh-CN" altLang="zh-CN" sz="1800" b="1" dirty="0">
                <a:solidFill>
                  <a:srgbClr val="00B0F0"/>
                </a:solidFill>
                <a:latin typeface="+mn-ea"/>
              </a:rPr>
              <a:t>单行注释的内容</a:t>
            </a:r>
          </a:p>
          <a:p>
            <a:pPr indent="457200">
              <a:lnSpc>
                <a:spcPct val="100000"/>
              </a:lnSpc>
            </a:pPr>
            <a:r>
              <a:rPr lang="zh-CN" altLang="zh-CN" sz="1800" dirty="0">
                <a:solidFill>
                  <a:schemeClr val="tx1">
                    <a:lumMod val="75000"/>
                    <a:lumOff val="25000"/>
                  </a:schemeClr>
                </a:solidFill>
                <a:latin typeface="+mn-ea"/>
              </a:rPr>
              <a:t>单行注释一般可放在一行程序代码之后，或者独自成行。</a:t>
            </a:r>
          </a:p>
          <a:p>
            <a:pPr indent="457200">
              <a:lnSpc>
                <a:spcPct val="100000"/>
              </a:lnSpc>
            </a:pPr>
            <a:endParaRPr lang="zh-CN" altLang="zh-CN" sz="1800" dirty="0">
              <a:solidFill>
                <a:schemeClr val="tx1">
                  <a:lumMod val="75000"/>
                  <a:lumOff val="25000"/>
                </a:schemeClr>
              </a:solidFill>
              <a:latin typeface="+mn-ea"/>
            </a:endParaRPr>
          </a:p>
        </p:txBody>
      </p:sp>
      <p:sp>
        <p:nvSpPr>
          <p:cNvPr id="4" name="内容占位符 3"/>
          <p:cNvSpPr>
            <a:spLocks noGrp="1"/>
          </p:cNvSpPr>
          <p:nvPr>
            <p:ph sz="quarter" idx="15"/>
          </p:nvPr>
        </p:nvSpPr>
        <p:spPr>
          <a:xfrm>
            <a:off x="244802" y="104401"/>
            <a:ext cx="3732213" cy="571500"/>
          </a:xfrm>
        </p:spPr>
        <p:txBody>
          <a:bodyPr>
            <a:normAutofit/>
          </a:bodyPr>
          <a:lstStyle/>
          <a:p>
            <a:r>
              <a:rPr lang="zh-CN" altLang="en-US" dirty="0"/>
              <a:t>第一个程序 </a:t>
            </a:r>
            <a:r>
              <a:rPr lang="en-US" altLang="zh-CN" dirty="0"/>
              <a:t>Hello World!</a:t>
            </a:r>
            <a:endParaRPr lang="zh-CN" altLang="en-US" dirty="0"/>
          </a:p>
        </p:txBody>
      </p:sp>
      <p:sp>
        <p:nvSpPr>
          <p:cNvPr id="5" name="矩形 4"/>
          <p:cNvSpPr/>
          <p:nvPr/>
        </p:nvSpPr>
        <p:spPr>
          <a:xfrm>
            <a:off x="515072" y="3429000"/>
            <a:ext cx="7147369" cy="1477328"/>
          </a:xfrm>
          <a:prstGeom prst="rect">
            <a:avLst/>
          </a:prstGeom>
        </p:spPr>
        <p:txBody>
          <a:bodyPr wrap="square">
            <a:spAutoFit/>
          </a:bodyPr>
          <a:lstStyle/>
          <a:p>
            <a:pPr marL="114300" indent="457200" algn="just">
              <a:spcAft>
                <a:spcPts val="0"/>
              </a:spcAft>
            </a:pPr>
            <a:r>
              <a:rPr lang="zh-CN" altLang="zh-CN" kern="100" dirty="0">
                <a:solidFill>
                  <a:schemeClr val="tx1">
                    <a:lumMod val="75000"/>
                    <a:lumOff val="25000"/>
                  </a:schemeClr>
                </a:solidFill>
                <a:latin typeface="+mn-ea"/>
              </a:rPr>
              <a:t>多行注释：使用两组，每组三个连续的双引号（或者单引号），两组引号之间为多行注释的内容，例如：</a:t>
            </a:r>
            <a:endParaRPr lang="zh-CN" altLang="zh-CN" kern="100" dirty="0">
              <a:latin typeface="+mn-ea"/>
            </a:endParaRPr>
          </a:p>
          <a:p>
            <a:pPr marL="114935" indent="457200" algn="just" latinLnBrk="1">
              <a:spcAft>
                <a:spcPts val="0"/>
              </a:spcAft>
            </a:pPr>
            <a:r>
              <a:rPr lang="en-US" altLang="zh-CN" b="1" kern="100" dirty="0">
                <a:solidFill>
                  <a:srgbClr val="00B0F0"/>
                </a:solidFill>
                <a:latin typeface="+mn-ea"/>
              </a:rPr>
              <a:t>"""</a:t>
            </a:r>
            <a:endParaRPr lang="zh-CN" altLang="zh-CN" b="1" kern="100" dirty="0">
              <a:solidFill>
                <a:srgbClr val="00B0F0"/>
              </a:solidFill>
              <a:latin typeface="+mn-ea"/>
            </a:endParaRPr>
          </a:p>
          <a:p>
            <a:pPr marL="114935" indent="457200" algn="just" latinLnBrk="1">
              <a:spcAft>
                <a:spcPts val="0"/>
              </a:spcAft>
            </a:pPr>
            <a:r>
              <a:rPr lang="zh-CN" altLang="zh-CN" b="1" kern="100" dirty="0">
                <a:solidFill>
                  <a:srgbClr val="00B0F0"/>
                </a:solidFill>
                <a:latin typeface="+mn-ea"/>
              </a:rPr>
              <a:t>多行注释的内容</a:t>
            </a:r>
          </a:p>
          <a:p>
            <a:pPr marL="114935" indent="457200" algn="just" latinLnBrk="1">
              <a:spcAft>
                <a:spcPts val="0"/>
              </a:spcAft>
            </a:pPr>
            <a:r>
              <a:rPr lang="en-US" altLang="zh-CN" b="1" kern="100" dirty="0">
                <a:solidFill>
                  <a:srgbClr val="00B0F0"/>
                </a:solidFill>
                <a:latin typeface="+mn-ea"/>
              </a:rPr>
              <a:t>"""</a:t>
            </a:r>
            <a:endParaRPr lang="zh-CN" altLang="zh-CN" b="1" kern="100" dirty="0">
              <a:solidFill>
                <a:srgbClr val="00B0F0"/>
              </a:solidFill>
              <a:effectLst/>
              <a:latin typeface="+mn-ea"/>
            </a:endParaRPr>
          </a:p>
        </p:txBody>
      </p:sp>
      <p:sp>
        <p:nvSpPr>
          <p:cNvPr id="6" name="矩形 5"/>
          <p:cNvSpPr/>
          <p:nvPr/>
        </p:nvSpPr>
        <p:spPr>
          <a:xfrm>
            <a:off x="746568" y="5004129"/>
            <a:ext cx="7980744" cy="528350"/>
          </a:xfrm>
          <a:prstGeom prst="rect">
            <a:avLst/>
          </a:prstGeom>
        </p:spPr>
        <p:txBody>
          <a:bodyPr wrap="square">
            <a:spAutoFit/>
          </a:bodyPr>
          <a:lstStyle/>
          <a:p>
            <a:pPr marL="114300" indent="266700" algn="just">
              <a:lnSpc>
                <a:spcPts val="1670"/>
              </a:lnSpc>
              <a:spcAft>
                <a:spcPts val="0"/>
              </a:spcAft>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一个标准的完整的</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Python</a:t>
            </a: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程序文件的头部，应有相关注释来记录编写者姓名，实现的功能和编写日期（修改日期）等重要信息。</a:t>
            </a:r>
          </a:p>
        </p:txBody>
      </p:sp>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95264" y="982637"/>
            <a:ext cx="8260504" cy="4686151"/>
          </a:xfrm>
        </p:spPr>
        <p:txBody>
          <a:bodyPr>
            <a:noAutofit/>
          </a:bodyPr>
          <a:lstStyle/>
          <a:p>
            <a:pPr>
              <a:lnSpc>
                <a:spcPct val="150000"/>
              </a:lnSpc>
            </a:pPr>
            <a:r>
              <a:rPr lang="zh-CN" altLang="en-US" sz="2000" dirty="0">
                <a:solidFill>
                  <a:schemeClr val="tx1">
                    <a:lumMod val="75000"/>
                    <a:lumOff val="25000"/>
                  </a:schemeClr>
                </a:solidFill>
              </a:rPr>
              <a:t>使用 </a:t>
            </a:r>
            <a:r>
              <a:rPr lang="en-US" altLang="zh-CN" sz="2000" dirty="0">
                <a:solidFill>
                  <a:schemeClr val="tx1">
                    <a:lumMod val="75000"/>
                    <a:lumOff val="25000"/>
                  </a:schemeClr>
                </a:solidFill>
              </a:rPr>
              <a:t>as </a:t>
            </a:r>
            <a:r>
              <a:rPr lang="zh-CN" altLang="en-US" sz="2000" dirty="0">
                <a:solidFill>
                  <a:schemeClr val="tx1">
                    <a:lumMod val="75000"/>
                    <a:lumOff val="25000"/>
                  </a:schemeClr>
                </a:solidFill>
              </a:rPr>
              <a:t>指定模块的别名</a:t>
            </a:r>
          </a:p>
          <a:p>
            <a:pPr>
              <a:lnSpc>
                <a:spcPct val="150000"/>
              </a:lnSpc>
            </a:pPr>
            <a:r>
              <a:rPr lang="zh-CN" altLang="en-US" sz="2000" dirty="0">
                <a:solidFill>
                  <a:schemeClr val="tx1">
                    <a:lumMod val="75000"/>
                    <a:lumOff val="25000"/>
                  </a:schemeClr>
                </a:solidFill>
              </a:rPr>
              <a:t>如果模块的名字太长，可以使用 </a:t>
            </a:r>
            <a:r>
              <a:rPr lang="en-US" altLang="zh-CN" sz="2000" dirty="0">
                <a:solidFill>
                  <a:schemeClr val="tx1">
                    <a:lumMod val="75000"/>
                    <a:lumOff val="25000"/>
                  </a:schemeClr>
                </a:solidFill>
              </a:rPr>
              <a:t>as </a:t>
            </a:r>
            <a:r>
              <a:rPr lang="zh-CN" altLang="en-US" sz="2000" dirty="0">
                <a:solidFill>
                  <a:schemeClr val="tx1">
                    <a:lumMod val="75000"/>
                    <a:lumOff val="25000"/>
                  </a:schemeClr>
                </a:solidFill>
              </a:rPr>
              <a:t>指定模块的名称，以方便在代码中的使用</a:t>
            </a:r>
          </a:p>
          <a:p>
            <a:pPr>
              <a:lnSpc>
                <a:spcPct val="150000"/>
              </a:lnSpc>
            </a:pPr>
            <a:r>
              <a:rPr lang="en-US" altLang="zh-CN" sz="2000" dirty="0">
                <a:solidFill>
                  <a:schemeClr val="tx1">
                    <a:lumMod val="75000"/>
                    <a:lumOff val="25000"/>
                  </a:schemeClr>
                </a:solidFill>
                <a:highlight>
                  <a:srgbClr val="FFFF00"/>
                </a:highlight>
              </a:rPr>
              <a:t>import </a:t>
            </a:r>
            <a:r>
              <a:rPr lang="zh-CN" altLang="en-US" sz="2000" dirty="0">
                <a:solidFill>
                  <a:schemeClr val="tx1">
                    <a:lumMod val="75000"/>
                    <a:lumOff val="25000"/>
                  </a:schemeClr>
                </a:solidFill>
                <a:highlight>
                  <a:srgbClr val="FFFF00"/>
                </a:highlight>
              </a:rPr>
              <a:t>模块名</a:t>
            </a:r>
            <a:r>
              <a:rPr lang="en-US" altLang="zh-CN" sz="2000" dirty="0">
                <a:solidFill>
                  <a:schemeClr val="tx1">
                    <a:lumMod val="75000"/>
                    <a:lumOff val="25000"/>
                  </a:schemeClr>
                </a:solidFill>
                <a:highlight>
                  <a:srgbClr val="FFFF00"/>
                </a:highlight>
              </a:rPr>
              <a:t>1 as </a:t>
            </a:r>
            <a:r>
              <a:rPr lang="zh-CN" altLang="en-US" sz="2000" dirty="0">
                <a:solidFill>
                  <a:schemeClr val="tx1">
                    <a:lumMod val="75000"/>
                    <a:lumOff val="25000"/>
                  </a:schemeClr>
                </a:solidFill>
                <a:highlight>
                  <a:srgbClr val="FFFF00"/>
                </a:highlight>
              </a:rPr>
              <a:t>模块别名</a:t>
            </a:r>
          </a:p>
          <a:p>
            <a:pPr>
              <a:lnSpc>
                <a:spcPct val="150000"/>
              </a:lnSpc>
            </a:pPr>
            <a:endParaRPr lang="zh-CN" altLang="en-US" sz="2000" dirty="0">
              <a:solidFill>
                <a:schemeClr val="tx1">
                  <a:lumMod val="75000"/>
                  <a:lumOff val="25000"/>
                </a:schemeClr>
              </a:solidFill>
            </a:endParaRPr>
          </a:p>
          <a:p>
            <a:pPr>
              <a:lnSpc>
                <a:spcPct val="150000"/>
              </a:lnSpc>
            </a:pPr>
            <a:endParaRPr lang="zh-CN" altLang="en-US"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a:t>
            </a:r>
            <a:endParaRPr lang="en-US" altLang="zh-CN" sz="2000" dirty="0">
              <a:solidFill>
                <a:schemeClr val="tx1">
                  <a:lumMod val="75000"/>
                  <a:lumOff val="25000"/>
                </a:schemeClr>
              </a:solidFill>
            </a:endParaRPr>
          </a:p>
          <a:p>
            <a:pPr>
              <a:lnSpc>
                <a:spcPct val="150000"/>
              </a:lnSpc>
            </a:pPr>
            <a:endParaRPr lang="en-US" altLang="zh-CN" sz="2000" dirty="0">
              <a:solidFill>
                <a:schemeClr val="tx1">
                  <a:lumMod val="75000"/>
                  <a:lumOff val="25000"/>
                </a:schemeClr>
              </a:solidFill>
            </a:endParaRPr>
          </a:p>
          <a:p>
            <a:pPr>
              <a:lnSpc>
                <a:spcPct val="150000"/>
              </a:lnSpc>
            </a:pPr>
            <a:endParaRPr lang="en-US" altLang="zh-CN" sz="2000" dirty="0">
              <a:solidFill>
                <a:schemeClr val="tx1">
                  <a:lumMod val="75000"/>
                  <a:lumOff val="25000"/>
                </a:schemeClr>
              </a:solidFill>
            </a:endParaRPr>
          </a:p>
          <a:p>
            <a:pPr>
              <a:lnSpc>
                <a:spcPct val="150000"/>
              </a:lnSpc>
            </a:pPr>
            <a:endParaRPr lang="en-US" altLang="zh-CN" sz="2000" dirty="0">
              <a:solidFill>
                <a:schemeClr val="tx1">
                  <a:lumMod val="75000"/>
                  <a:lumOff val="25000"/>
                </a:schemeClr>
              </a:solidFill>
            </a:endParaRPr>
          </a:p>
          <a:p>
            <a:pPr>
              <a:lnSpc>
                <a:spcPct val="150000"/>
              </a:lnSpc>
            </a:pP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 </a:t>
            </a:r>
          </a:p>
          <a:p>
            <a:pPr>
              <a:lnSpc>
                <a:spcPct val="150000"/>
              </a:lnSpc>
            </a:pP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 </a:t>
            </a:r>
            <a:endParaRPr lang="zh-CN" altLang="en-US"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a:t>
            </a:r>
          </a:p>
          <a:p>
            <a:pPr>
              <a:lnSpc>
                <a:spcPct val="150000"/>
              </a:lnSpc>
            </a:pPr>
            <a:r>
              <a:rPr lang="zh-CN" altLang="en-US" sz="2000" dirty="0">
                <a:solidFill>
                  <a:schemeClr val="tx1">
                    <a:lumMod val="75000"/>
                    <a:lumOff val="25000"/>
                  </a:schemeClr>
                </a:solidFill>
              </a:rPr>
              <a:t> </a:t>
            </a:r>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a:t>
            </a:r>
          </a:p>
        </p:txBody>
      </p:sp>
      <p:sp>
        <p:nvSpPr>
          <p:cNvPr id="6" name="Rectangle 2">
            <a:extLst>
              <a:ext uri="{FF2B5EF4-FFF2-40B4-BE49-F238E27FC236}">
                <a16:creationId xmlns:a16="http://schemas.microsoft.com/office/drawing/2014/main" id="{5E5F7A24-42CB-4393-B352-D297A775FA7B}"/>
              </a:ext>
            </a:extLst>
          </p:cNvPr>
          <p:cNvSpPr>
            <a:spLocks noChangeArrowheads="1"/>
          </p:cNvSpPr>
          <p:nvPr/>
        </p:nvSpPr>
        <p:spPr bwMode="auto">
          <a:xfrm>
            <a:off x="95264" y="3978952"/>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rgbClr val="0033B3"/>
                </a:solidFill>
                <a:effectLst/>
                <a:latin typeface="Consolas" panose="020B0609020204030204" pitchFamily="49" charset="0"/>
              </a:rPr>
              <a:t>import </a:t>
            </a:r>
            <a:r>
              <a:rPr kumimoji="0" lang="zh-CN" altLang="zh-CN" sz="2600" b="0" i="0" u="none" strike="noStrike" cap="none" normalizeH="0" baseline="0" dirty="0">
                <a:ln>
                  <a:noFill/>
                </a:ln>
                <a:solidFill>
                  <a:srgbClr val="080808"/>
                </a:solidFill>
                <a:effectLst/>
                <a:latin typeface="Consolas" panose="020B0609020204030204" pitchFamily="49" charset="0"/>
              </a:rPr>
              <a:t>numpy </a:t>
            </a:r>
            <a:r>
              <a:rPr kumimoji="0" lang="zh-CN" altLang="zh-CN" sz="2600" b="0" i="0" u="none" strike="noStrike" cap="none" normalizeH="0" baseline="0" dirty="0">
                <a:ln>
                  <a:noFill/>
                </a:ln>
                <a:solidFill>
                  <a:srgbClr val="0033B3"/>
                </a:solidFill>
                <a:effectLst/>
                <a:latin typeface="Consolas" panose="020B0609020204030204" pitchFamily="49" charset="0"/>
              </a:rPr>
              <a:t>as </a:t>
            </a:r>
            <a:r>
              <a:rPr kumimoji="0" lang="zh-CN" altLang="zh-CN" sz="2600" b="0" i="0" u="none" strike="noStrike" cap="none" normalizeH="0" baseline="0" dirty="0">
                <a:ln>
                  <a:noFill/>
                </a:ln>
                <a:solidFill>
                  <a:srgbClr val="080808"/>
                </a:solidFill>
                <a:effectLst/>
                <a:latin typeface="Consolas" panose="020B0609020204030204" pitchFamily="49" charset="0"/>
              </a:rPr>
              <a:t>np</a:t>
            </a:r>
            <a:br>
              <a:rPr kumimoji="0" lang="zh-CN" altLang="zh-CN" sz="2600" b="0" i="0" u="none" strike="noStrike" cap="none" normalizeH="0" baseline="0" dirty="0">
                <a:ln>
                  <a:noFill/>
                </a:ln>
                <a:solidFill>
                  <a:srgbClr val="080808"/>
                </a:solidFill>
                <a:effectLst/>
                <a:latin typeface="Consolas" panose="020B0609020204030204" pitchFamily="49" charset="0"/>
              </a:rPr>
            </a:br>
            <a:r>
              <a:rPr kumimoji="0" lang="zh-CN" altLang="zh-CN" sz="2600" b="0" i="0" u="none" strike="noStrike" cap="none" normalizeH="0" baseline="0" dirty="0">
                <a:ln>
                  <a:noFill/>
                </a:ln>
                <a:solidFill>
                  <a:srgbClr val="080808"/>
                </a:solidFill>
                <a:effectLst/>
                <a:latin typeface="Consolas" panose="020B0609020204030204" pitchFamily="49" charset="0"/>
              </a:rPr>
              <a:t>res = np.arange(</a:t>
            </a:r>
            <a:r>
              <a:rPr kumimoji="0" lang="zh-CN" altLang="zh-CN" sz="2600" b="0" i="0" u="none" strike="noStrike" cap="none" normalizeH="0" baseline="0" dirty="0">
                <a:ln>
                  <a:noFill/>
                </a:ln>
                <a:solidFill>
                  <a:srgbClr val="1750EB"/>
                </a:solidFill>
                <a:effectLst/>
                <a:latin typeface="Consolas" panose="020B0609020204030204" pitchFamily="49" charset="0"/>
              </a:rPr>
              <a:t>0</a:t>
            </a:r>
            <a:r>
              <a:rPr kumimoji="0" lang="zh-CN" altLang="zh-CN" sz="2600" b="0" i="0" u="none" strike="noStrike" cap="none" normalizeH="0" baseline="0" dirty="0">
                <a:ln>
                  <a:noFill/>
                </a:ln>
                <a:solidFill>
                  <a:srgbClr val="080808"/>
                </a:solidFill>
                <a:effectLst/>
                <a:latin typeface="Consolas" panose="020B0609020204030204" pitchFamily="49" charset="0"/>
              </a:rPr>
              <a:t>,</a:t>
            </a:r>
            <a:r>
              <a:rPr kumimoji="0" lang="zh-CN" altLang="zh-CN" sz="2600" b="0" i="0" u="none" strike="noStrike" cap="none" normalizeH="0" baseline="0" dirty="0">
                <a:ln>
                  <a:noFill/>
                </a:ln>
                <a:solidFill>
                  <a:srgbClr val="1750EB"/>
                </a:solidFill>
                <a:effectLst/>
                <a:latin typeface="Consolas" panose="020B0609020204030204" pitchFamily="49" charset="0"/>
              </a:rPr>
              <a:t>10</a:t>
            </a:r>
            <a:r>
              <a:rPr kumimoji="0" lang="zh-CN" altLang="zh-CN" sz="2600" b="0" i="0" u="none" strike="noStrike" cap="none" normalizeH="0" baseline="0" dirty="0">
                <a:ln>
                  <a:noFill/>
                </a:ln>
                <a:solidFill>
                  <a:srgbClr val="080808"/>
                </a:solidFill>
                <a:effectLst/>
                <a:latin typeface="Consolas" panose="020B0609020204030204" pitchFamily="49" charset="0"/>
              </a:rPr>
              <a:t>)</a:t>
            </a:r>
            <a:br>
              <a:rPr kumimoji="0" lang="zh-CN" altLang="zh-CN" sz="2600" b="0" i="0" u="none" strike="noStrike" cap="none" normalizeH="0" baseline="0" dirty="0">
                <a:ln>
                  <a:noFill/>
                </a:ln>
                <a:solidFill>
                  <a:srgbClr val="080808"/>
                </a:solidFill>
                <a:effectLst/>
                <a:latin typeface="Consolas" panose="020B0609020204030204" pitchFamily="49" charset="0"/>
              </a:rPr>
            </a:br>
            <a:r>
              <a:rPr kumimoji="0" lang="zh-CN" altLang="zh-CN" sz="2600" b="0" i="0" u="none" strike="noStrike" cap="none" normalizeH="0" baseline="0" dirty="0">
                <a:ln>
                  <a:noFill/>
                </a:ln>
                <a:solidFill>
                  <a:srgbClr val="000080"/>
                </a:solidFill>
                <a:effectLst/>
                <a:latin typeface="Consolas" panose="020B0609020204030204" pitchFamily="49" charset="0"/>
              </a:rPr>
              <a:t>print</a:t>
            </a:r>
            <a:r>
              <a:rPr kumimoji="0" lang="zh-CN" altLang="zh-CN" sz="2600" b="0" i="0" u="none" strike="noStrike" cap="none" normalizeH="0" baseline="0" dirty="0">
                <a:ln>
                  <a:noFill/>
                </a:ln>
                <a:solidFill>
                  <a:srgbClr val="080808"/>
                </a:solidFill>
                <a:effectLst/>
                <a:latin typeface="Consolas" panose="020B0609020204030204" pitchFamily="49" charset="0"/>
              </a:rPr>
              <a:t>(res)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2904405"/>
      </p:ext>
    </p:extLst>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8239" y="953421"/>
            <a:ext cx="9007521" cy="4686151"/>
          </a:xfrm>
        </p:spPr>
        <p:txBody>
          <a:bodyPr>
            <a:noAutofit/>
          </a:bodyPr>
          <a:lstStyle/>
          <a:p>
            <a:pPr>
              <a:lnSpc>
                <a:spcPct val="150000"/>
              </a:lnSpc>
            </a:pPr>
            <a:r>
              <a:rPr lang="zh-CN" altLang="en-US" sz="2000" dirty="0">
                <a:solidFill>
                  <a:schemeClr val="tx1">
                    <a:lumMod val="75000"/>
                    <a:lumOff val="25000"/>
                  </a:schemeClr>
                </a:solidFill>
              </a:rPr>
              <a:t>（</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）第二种方法是：</a:t>
            </a:r>
          </a:p>
          <a:p>
            <a:pPr>
              <a:lnSpc>
                <a:spcPct val="150000"/>
              </a:lnSpc>
            </a:pPr>
            <a:r>
              <a:rPr lang="en-US" altLang="zh-CN" sz="2000" dirty="0">
                <a:solidFill>
                  <a:schemeClr val="tx1">
                    <a:lumMod val="75000"/>
                    <a:lumOff val="25000"/>
                  </a:schemeClr>
                </a:solidFill>
              </a:rPr>
              <a:t>from...import </a:t>
            </a:r>
            <a:r>
              <a:rPr lang="zh-CN" altLang="en-US" sz="2000" dirty="0">
                <a:solidFill>
                  <a:schemeClr val="tx1">
                    <a:lumMod val="75000"/>
                    <a:lumOff val="25000"/>
                  </a:schemeClr>
                </a:solidFill>
              </a:rPr>
              <a:t>导入</a:t>
            </a:r>
          </a:p>
          <a:p>
            <a:pPr>
              <a:lnSpc>
                <a:spcPct val="150000"/>
              </a:lnSpc>
            </a:pPr>
            <a:r>
              <a:rPr lang="zh-CN" altLang="en-US" sz="2000" dirty="0">
                <a:solidFill>
                  <a:schemeClr val="tx1">
                    <a:lumMod val="75000"/>
                    <a:lumOff val="25000"/>
                  </a:schemeClr>
                </a:solidFill>
              </a:rPr>
              <a:t>如果希望从某一个模块 中，导入部分工具，就可以使用 </a:t>
            </a:r>
            <a:r>
              <a:rPr lang="en-US" altLang="zh-CN" sz="2000" dirty="0">
                <a:solidFill>
                  <a:schemeClr val="tx1">
                    <a:lumMod val="75000"/>
                    <a:lumOff val="25000"/>
                  </a:schemeClr>
                </a:solidFill>
              </a:rPr>
              <a:t>from ... import </a:t>
            </a:r>
            <a:r>
              <a:rPr lang="zh-CN" altLang="en-US" sz="2000" dirty="0">
                <a:solidFill>
                  <a:schemeClr val="tx1">
                    <a:lumMod val="75000"/>
                    <a:lumOff val="25000"/>
                  </a:schemeClr>
                </a:solidFill>
              </a:rPr>
              <a:t>的方式 </a:t>
            </a:r>
          </a:p>
          <a:p>
            <a:pPr>
              <a:lnSpc>
                <a:spcPct val="150000"/>
              </a:lnSpc>
            </a:pPr>
            <a:r>
              <a:rPr lang="en-US" altLang="zh-CN" sz="2000" dirty="0">
                <a:solidFill>
                  <a:schemeClr val="tx1">
                    <a:lumMod val="75000"/>
                    <a:lumOff val="25000"/>
                  </a:schemeClr>
                </a:solidFill>
              </a:rPr>
              <a:t>import </a:t>
            </a:r>
            <a:r>
              <a:rPr lang="zh-CN" altLang="en-US" sz="2000" dirty="0">
                <a:solidFill>
                  <a:schemeClr val="tx1">
                    <a:lumMod val="75000"/>
                    <a:lumOff val="25000"/>
                  </a:schemeClr>
                </a:solidFill>
              </a:rPr>
              <a:t>模块名是一次性 把模块中所有工具全部导入，并且通过 模块名</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别名访问 </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从 模块 导入 某一个工具</a:t>
            </a:r>
          </a:p>
          <a:p>
            <a:pPr>
              <a:lnSpc>
                <a:spcPct val="150000"/>
              </a:lnSpc>
            </a:pPr>
            <a:r>
              <a:rPr lang="en-US" altLang="zh-CN" sz="2000" dirty="0">
                <a:solidFill>
                  <a:schemeClr val="tx1">
                    <a:lumMod val="75000"/>
                    <a:lumOff val="25000"/>
                  </a:schemeClr>
                </a:solidFill>
              </a:rPr>
              <a:t>from </a:t>
            </a:r>
            <a:r>
              <a:rPr lang="zh-CN" altLang="en-US" sz="2000" dirty="0">
                <a:solidFill>
                  <a:schemeClr val="tx1">
                    <a:lumMod val="75000"/>
                    <a:lumOff val="25000"/>
                  </a:schemeClr>
                </a:solidFill>
              </a:rPr>
              <a:t>模块名</a:t>
            </a:r>
            <a:r>
              <a:rPr lang="en-US" altLang="zh-CN" sz="2000" dirty="0">
                <a:solidFill>
                  <a:schemeClr val="tx1">
                    <a:lumMod val="75000"/>
                    <a:lumOff val="25000"/>
                  </a:schemeClr>
                </a:solidFill>
              </a:rPr>
              <a:t>1 import </a:t>
            </a:r>
            <a:r>
              <a:rPr lang="zh-CN" altLang="en-US" sz="2000" dirty="0">
                <a:solidFill>
                  <a:schemeClr val="tx1">
                    <a:lumMod val="75000"/>
                    <a:lumOff val="25000"/>
                  </a:schemeClr>
                </a:solidFill>
              </a:rPr>
              <a:t>工具名</a:t>
            </a:r>
          </a:p>
          <a:p>
            <a:pPr>
              <a:lnSpc>
                <a:spcPct val="150000"/>
              </a:lnSpc>
            </a:pPr>
            <a:endParaRPr lang="zh-CN" altLang="en-US" sz="2000" dirty="0">
              <a:solidFill>
                <a:schemeClr val="tx1">
                  <a:lumMod val="75000"/>
                  <a:lumOff val="25000"/>
                </a:schemeClr>
              </a:solidFill>
            </a:endParaRPr>
          </a:p>
          <a:p>
            <a:pPr>
              <a:lnSpc>
                <a:spcPct val="150000"/>
              </a:lnSpc>
            </a:pPr>
            <a:endParaRPr lang="zh-CN" altLang="en-US"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a:t>
            </a:r>
            <a:endParaRPr lang="en-US" altLang="zh-CN"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a:t>
            </a:r>
          </a:p>
        </p:txBody>
      </p:sp>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9" y="1006687"/>
            <a:ext cx="9007521" cy="4686151"/>
          </a:xfrm>
        </p:spPr>
        <p:txBody>
          <a:bodyPr>
            <a:noAutofit/>
          </a:bodyPr>
          <a:lstStyle/>
          <a:p>
            <a:pPr>
              <a:lnSpc>
                <a:spcPct val="150000"/>
              </a:lnSpc>
            </a:pPr>
            <a:r>
              <a:rPr lang="zh-CN" altLang="en-US" sz="2000" dirty="0">
                <a:solidFill>
                  <a:schemeClr val="tx1">
                    <a:lumMod val="75000"/>
                    <a:lumOff val="25000"/>
                  </a:schemeClr>
                </a:solidFill>
              </a:rPr>
              <a:t>导入之后 </a:t>
            </a:r>
          </a:p>
          <a:p>
            <a:pPr>
              <a:lnSpc>
                <a:spcPct val="150000"/>
              </a:lnSpc>
            </a:pPr>
            <a:r>
              <a:rPr lang="zh-CN" altLang="en-US" sz="2000" dirty="0">
                <a:solidFill>
                  <a:schemeClr val="tx1">
                    <a:lumMod val="75000"/>
                    <a:lumOff val="25000"/>
                  </a:schemeClr>
                </a:solidFill>
              </a:rPr>
              <a:t>不需要 通过 </a:t>
            </a:r>
            <a:r>
              <a:rPr lang="zh-CN" altLang="en-US" sz="2000" dirty="0">
                <a:solidFill>
                  <a:schemeClr val="tx1">
                    <a:lumMod val="75000"/>
                    <a:lumOff val="25000"/>
                  </a:schemeClr>
                </a:solidFill>
                <a:highlight>
                  <a:srgbClr val="FFFF00"/>
                </a:highlight>
              </a:rPr>
              <a:t>模块名</a:t>
            </a:r>
            <a:r>
              <a:rPr lang="en-US" altLang="zh-CN" sz="2000" dirty="0">
                <a:solidFill>
                  <a:schemeClr val="tx1">
                    <a:lumMod val="75000"/>
                    <a:lumOff val="25000"/>
                  </a:schemeClr>
                </a:solidFill>
                <a:highlight>
                  <a:srgbClr val="FFFF00"/>
                </a:highlight>
              </a:rPr>
              <a:t>. </a:t>
            </a:r>
          </a:p>
          <a:p>
            <a:pPr>
              <a:lnSpc>
                <a:spcPct val="150000"/>
              </a:lnSpc>
            </a:pPr>
            <a:r>
              <a:rPr lang="zh-CN" altLang="en-US" sz="2000" dirty="0">
                <a:solidFill>
                  <a:schemeClr val="tx1">
                    <a:lumMod val="75000"/>
                    <a:lumOff val="25000"/>
                  </a:schemeClr>
                </a:solidFill>
              </a:rPr>
              <a:t>可以直接使用 模块提供的工具 </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全局变量、**函数**、**类** </a:t>
            </a:r>
            <a:endParaRPr lang="zh-CN" altLang="en-US" sz="2000" dirty="0"/>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a:t>
            </a:r>
          </a:p>
        </p:txBody>
      </p:sp>
      <p:sp>
        <p:nvSpPr>
          <p:cNvPr id="8" name="Rectangle 1">
            <a:extLst>
              <a:ext uri="{FF2B5EF4-FFF2-40B4-BE49-F238E27FC236}">
                <a16:creationId xmlns:a16="http://schemas.microsoft.com/office/drawing/2014/main" id="{E30448D4-06B2-4AF1-8960-86AAD866EA24}"/>
              </a:ext>
            </a:extLst>
          </p:cNvPr>
          <p:cNvSpPr>
            <a:spLocks noChangeArrowheads="1"/>
          </p:cNvSpPr>
          <p:nvPr/>
        </p:nvSpPr>
        <p:spPr bwMode="auto">
          <a:xfrm>
            <a:off x="136479" y="3381669"/>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a:ln>
                  <a:noFill/>
                </a:ln>
                <a:solidFill>
                  <a:srgbClr val="0033B3"/>
                </a:solidFill>
                <a:effectLst/>
                <a:latin typeface="Consolas" panose="020B0609020204030204" pitchFamily="49" charset="0"/>
              </a:rPr>
              <a:t>from </a:t>
            </a:r>
            <a:r>
              <a:rPr kumimoji="0" lang="zh-CN" altLang="zh-CN" sz="2600" b="0" i="0" u="none" strike="noStrike" cap="none" normalizeH="0" baseline="0">
                <a:ln>
                  <a:noFill/>
                </a:ln>
                <a:solidFill>
                  <a:srgbClr val="080808"/>
                </a:solidFill>
                <a:effectLst/>
                <a:latin typeface="Consolas" panose="020B0609020204030204" pitchFamily="49" charset="0"/>
              </a:rPr>
              <a:t>math </a:t>
            </a:r>
            <a:r>
              <a:rPr kumimoji="0" lang="zh-CN" altLang="zh-CN" sz="2600" b="0" i="0" u="none" strike="noStrike" cap="none" normalizeH="0" baseline="0">
                <a:ln>
                  <a:noFill/>
                </a:ln>
                <a:solidFill>
                  <a:srgbClr val="0033B3"/>
                </a:solidFill>
                <a:effectLst/>
                <a:latin typeface="Consolas" panose="020B0609020204030204" pitchFamily="49" charset="0"/>
              </a:rPr>
              <a:t>import </a:t>
            </a:r>
            <a:r>
              <a:rPr kumimoji="0" lang="zh-CN" altLang="zh-CN" sz="2600" b="0" i="0" u="none" strike="noStrike" cap="none" normalizeH="0" baseline="0">
                <a:ln>
                  <a:noFill/>
                </a:ln>
                <a:solidFill>
                  <a:srgbClr val="080808"/>
                </a:solidFill>
                <a:effectLst/>
                <a:latin typeface="Consolas" panose="020B0609020204030204" pitchFamily="49" charset="0"/>
              </a:rPr>
              <a:t>sqrt</a:t>
            </a:r>
            <a:br>
              <a:rPr kumimoji="0" lang="zh-CN" altLang="zh-CN" sz="2600" b="0" i="0" u="none" strike="noStrike" cap="none" normalizeH="0" baseline="0">
                <a:ln>
                  <a:noFill/>
                </a:ln>
                <a:solidFill>
                  <a:srgbClr val="080808"/>
                </a:solidFill>
                <a:effectLst/>
                <a:latin typeface="Consolas" panose="020B0609020204030204" pitchFamily="49" charset="0"/>
              </a:rPr>
            </a:br>
            <a:r>
              <a:rPr kumimoji="0" lang="zh-CN" altLang="zh-CN" sz="2600" b="0" i="0" u="none" strike="noStrike" cap="none" normalizeH="0" baseline="0">
                <a:ln>
                  <a:noFill/>
                </a:ln>
                <a:solidFill>
                  <a:srgbClr val="000080"/>
                </a:solidFill>
                <a:effectLst/>
                <a:latin typeface="Consolas" panose="020B0609020204030204" pitchFamily="49" charset="0"/>
              </a:rPr>
              <a:t>print</a:t>
            </a:r>
            <a:r>
              <a:rPr kumimoji="0" lang="zh-CN" altLang="zh-CN" sz="2600" b="0" i="0" u="none" strike="noStrike" cap="none" normalizeH="0" baseline="0">
                <a:ln>
                  <a:noFill/>
                </a:ln>
                <a:solidFill>
                  <a:srgbClr val="080808"/>
                </a:solidFill>
                <a:effectLst/>
                <a:latin typeface="Consolas" panose="020B0609020204030204" pitchFamily="49" charset="0"/>
              </a:rPr>
              <a:t>(sqrt(</a:t>
            </a:r>
            <a:r>
              <a:rPr kumimoji="0" lang="zh-CN" altLang="zh-CN" sz="2600" b="0" i="0" u="none" strike="noStrike" cap="none" normalizeH="0" baseline="0">
                <a:ln>
                  <a:noFill/>
                </a:ln>
                <a:solidFill>
                  <a:srgbClr val="1750EB"/>
                </a:solidFill>
                <a:effectLst/>
                <a:latin typeface="Consolas" panose="020B0609020204030204" pitchFamily="49" charset="0"/>
              </a:rPr>
              <a:t>25</a:t>
            </a:r>
            <a:r>
              <a:rPr kumimoji="0" lang="zh-CN" altLang="zh-CN" sz="2600" b="0" i="0" u="none" strike="noStrike" cap="none" normalizeH="0" baseline="0">
                <a:ln>
                  <a:noFill/>
                </a:ln>
                <a:solidFill>
                  <a:srgbClr val="080808"/>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97136"/>
            <a:ext cx="7084431" cy="1791128"/>
            <a:chOff x="-1" y="2037922"/>
            <a:chExt cx="12192763" cy="1791128"/>
          </a:xfrm>
        </p:grpSpPr>
        <p:sp>
          <p:nvSpPr>
            <p:cNvPr id="3" name="矩形 2"/>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7" name="文本框 5"/>
          <p:cNvSpPr txBox="1"/>
          <p:nvPr/>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感谢聆听</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zh-CN" dirty="0"/>
              <a:t>实例：节日贺卡</a:t>
            </a:r>
          </a:p>
        </p:txBody>
      </p:sp>
      <p:sp>
        <p:nvSpPr>
          <p:cNvPr id="4" name="内容占位符 3"/>
          <p:cNvSpPr>
            <a:spLocks noGrp="1"/>
          </p:cNvSpPr>
          <p:nvPr>
            <p:ph sz="quarter" idx="15"/>
          </p:nvPr>
        </p:nvSpPr>
        <p:spPr>
          <a:xfrm>
            <a:off x="244802" y="104401"/>
            <a:ext cx="3732213" cy="571500"/>
          </a:xfrm>
        </p:spPr>
        <p:txBody>
          <a:bodyPr/>
          <a:lstStyle/>
          <a:p>
            <a:r>
              <a:rPr lang="zh-CN" altLang="en-US" dirty="0"/>
              <a:t>一个实例</a:t>
            </a:r>
          </a:p>
        </p:txBody>
      </p:sp>
      <p:pic>
        <p:nvPicPr>
          <p:cNvPr id="5" name="图片 4"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4875" y="1758824"/>
            <a:ext cx="5545504" cy="3739149"/>
          </a:xfrm>
          <a:prstGeom prst="rect">
            <a:avLst/>
          </a:prstGeom>
          <a:noFill/>
          <a:ln>
            <a:noFill/>
          </a:ln>
        </p:spPr>
      </p:pic>
      <p:sp>
        <p:nvSpPr>
          <p:cNvPr id="6" name="文本框 5"/>
          <p:cNvSpPr txBox="1"/>
          <p:nvPr/>
        </p:nvSpPr>
        <p:spPr>
          <a:xfrm>
            <a:off x="217126" y="2141316"/>
            <a:ext cx="2734417" cy="646331"/>
          </a:xfrm>
          <a:prstGeom prst="rect">
            <a:avLst/>
          </a:prstGeom>
          <a:noFill/>
        </p:spPr>
        <p:txBody>
          <a:bodyPr wrap="square" rtlCol="0">
            <a:spAutoFit/>
          </a:bodyPr>
          <a:lstStyle/>
          <a:p>
            <a:r>
              <a:rPr lang="zh-CN" altLang="en-US" dirty="0">
                <a:solidFill>
                  <a:schemeClr val="tx1">
                    <a:lumMod val="75000"/>
                    <a:lumOff val="25000"/>
                  </a:schemeClr>
                </a:solidFill>
              </a:rPr>
              <a:t>新建项目，开始节日贺卡的项目编程。</a:t>
            </a:r>
          </a:p>
        </p:txBody>
      </p:sp>
      <p:pic>
        <p:nvPicPr>
          <p:cNvPr id="7" name="图片 6" descr="0004"/>
          <p:cNvPicPr/>
          <p:nvPr/>
        </p:nvPicPr>
        <p:blipFill>
          <a:blip r:embed="rId3">
            <a:extLst>
              <a:ext uri="{28A0092B-C50C-407E-A947-70E740481C1C}">
                <a14:useLocalDpi xmlns:a14="http://schemas.microsoft.com/office/drawing/2010/main" val="0"/>
              </a:ext>
            </a:extLst>
          </a:blip>
          <a:srcRect b="14374"/>
          <a:stretch>
            <a:fillRect/>
          </a:stretch>
        </p:blipFill>
        <p:spPr bwMode="auto">
          <a:xfrm>
            <a:off x="217126" y="3343579"/>
            <a:ext cx="3984484" cy="2154394"/>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zh-CN" dirty="0"/>
              <a:t>实例：节日贺卡</a:t>
            </a:r>
          </a:p>
        </p:txBody>
      </p:sp>
      <p:sp>
        <p:nvSpPr>
          <p:cNvPr id="4" name="内容占位符 3"/>
          <p:cNvSpPr>
            <a:spLocks noGrp="1"/>
          </p:cNvSpPr>
          <p:nvPr>
            <p:ph sz="quarter" idx="15"/>
          </p:nvPr>
        </p:nvSpPr>
        <p:spPr>
          <a:xfrm>
            <a:off x="244802" y="104401"/>
            <a:ext cx="3732213" cy="571500"/>
          </a:xfrm>
        </p:spPr>
        <p:txBody>
          <a:bodyPr/>
          <a:lstStyle/>
          <a:p>
            <a:r>
              <a:rPr lang="zh-CN" altLang="en-US" dirty="0"/>
              <a:t>一个实例</a:t>
            </a:r>
          </a:p>
        </p:txBody>
      </p:sp>
      <p:pic>
        <p:nvPicPr>
          <p:cNvPr id="5" name="内容占位符 4" descr="0002"/>
          <p:cNvPicPr>
            <a:picLocks noGrp="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040295" y="2037525"/>
            <a:ext cx="6276975" cy="3333750"/>
          </a:xfrm>
          <a:prstGeom prst="rect">
            <a:avLst/>
          </a:prstGeom>
          <a:noFill/>
          <a:ln>
            <a:noFill/>
          </a:ln>
        </p:spPr>
      </p:pic>
      <p:sp>
        <p:nvSpPr>
          <p:cNvPr id="6" name="矩形 5"/>
          <p:cNvSpPr/>
          <p:nvPr/>
        </p:nvSpPr>
        <p:spPr>
          <a:xfrm>
            <a:off x="392113" y="1493134"/>
            <a:ext cx="8935244" cy="369332"/>
          </a:xfrm>
          <a:prstGeom prst="rect">
            <a:avLst/>
          </a:prstGeom>
        </p:spPr>
        <p:txBody>
          <a:bodyPr wrap="square">
            <a:spAutoFit/>
          </a:bodyPr>
          <a:lstStyle/>
          <a:p>
            <a:r>
              <a:rPr lang="zh-CN" altLang="zh-CN" kern="100" dirty="0">
                <a:solidFill>
                  <a:schemeClr val="tx1">
                    <a:lumMod val="75000"/>
                    <a:lumOff val="25000"/>
                  </a:schemeClr>
                </a:solidFill>
                <a:latin typeface="+mn-ea"/>
                <a:cs typeface="Times New Roman" panose="02020603050405020304" pitchFamily="18" charset="0"/>
              </a:rPr>
              <a:t>在</a:t>
            </a:r>
            <a:r>
              <a:rPr lang="en-US" altLang="zh-CN" kern="100" dirty="0">
                <a:solidFill>
                  <a:schemeClr val="tx1">
                    <a:lumMod val="75000"/>
                    <a:lumOff val="25000"/>
                  </a:schemeClr>
                </a:solidFill>
                <a:latin typeface="+mn-ea"/>
              </a:rPr>
              <a:t>PyCharm</a:t>
            </a:r>
            <a:r>
              <a:rPr lang="zh-CN" altLang="zh-CN" kern="100" dirty="0">
                <a:solidFill>
                  <a:schemeClr val="tx1">
                    <a:lumMod val="75000"/>
                    <a:lumOff val="25000"/>
                  </a:schemeClr>
                </a:solidFill>
                <a:latin typeface="+mn-ea"/>
                <a:cs typeface="Times New Roman" panose="02020603050405020304" pitchFamily="18" charset="0"/>
              </a:rPr>
              <a:t>中编写</a:t>
            </a:r>
            <a:r>
              <a:rPr lang="en-US" altLang="zh-CN" kern="100" dirty="0">
                <a:solidFill>
                  <a:schemeClr val="tx1">
                    <a:lumMod val="75000"/>
                    <a:lumOff val="25000"/>
                  </a:schemeClr>
                </a:solidFill>
                <a:latin typeface="+mn-ea"/>
              </a:rPr>
              <a:t>Python</a:t>
            </a:r>
            <a:r>
              <a:rPr lang="zh-CN" altLang="zh-CN" kern="100" dirty="0">
                <a:solidFill>
                  <a:schemeClr val="tx1">
                    <a:lumMod val="75000"/>
                    <a:lumOff val="25000"/>
                  </a:schemeClr>
                </a:solidFill>
                <a:latin typeface="+mn-ea"/>
                <a:cs typeface="Times New Roman" panose="02020603050405020304" pitchFamily="18" charset="0"/>
              </a:rPr>
              <a:t>程序。在编写时，要注意添加注释，并注意程序内的缩进</a:t>
            </a:r>
            <a:r>
              <a:rPr lang="zh-CN" altLang="en-US" kern="100" dirty="0">
                <a:solidFill>
                  <a:schemeClr val="tx1">
                    <a:lumMod val="75000"/>
                    <a:lumOff val="25000"/>
                  </a:schemeClr>
                </a:solidFill>
                <a:latin typeface="+mn-ea"/>
                <a:cs typeface="Times New Roman" panose="02020603050405020304" pitchFamily="18" charset="0"/>
              </a:rPr>
              <a:t>。</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zh-CN" dirty="0"/>
              <a:t>实例：节日贺卡</a:t>
            </a:r>
          </a:p>
        </p:txBody>
      </p:sp>
      <p:sp>
        <p:nvSpPr>
          <p:cNvPr id="4" name="内容占位符 3"/>
          <p:cNvSpPr>
            <a:spLocks noGrp="1"/>
          </p:cNvSpPr>
          <p:nvPr>
            <p:ph sz="quarter" idx="15"/>
          </p:nvPr>
        </p:nvSpPr>
        <p:spPr>
          <a:xfrm>
            <a:off x="244802" y="104401"/>
            <a:ext cx="3732213" cy="571500"/>
          </a:xfrm>
        </p:spPr>
        <p:txBody>
          <a:bodyPr/>
          <a:lstStyle/>
          <a:p>
            <a:r>
              <a:rPr lang="zh-CN" altLang="en-US" dirty="0"/>
              <a:t>一个实例</a:t>
            </a:r>
          </a:p>
        </p:txBody>
      </p:sp>
      <p:pic>
        <p:nvPicPr>
          <p:cNvPr id="5" name="内容占位符 4" descr="0003"/>
          <p:cNvPicPr>
            <a:picLocks noGrp="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2030282" y="2476116"/>
            <a:ext cx="4652560" cy="3015949"/>
          </a:xfrm>
          <a:prstGeom prst="rect">
            <a:avLst/>
          </a:prstGeom>
          <a:noFill/>
          <a:ln>
            <a:noFill/>
          </a:ln>
        </p:spPr>
      </p:pic>
      <p:sp>
        <p:nvSpPr>
          <p:cNvPr id="6" name="矩形 5"/>
          <p:cNvSpPr/>
          <p:nvPr/>
        </p:nvSpPr>
        <p:spPr>
          <a:xfrm>
            <a:off x="1523166" y="1638803"/>
            <a:ext cx="5456368" cy="646331"/>
          </a:xfrm>
          <a:prstGeom prst="rect">
            <a:avLst/>
          </a:prstGeom>
        </p:spPr>
        <p:txBody>
          <a:bodyPr wrap="square">
            <a:spAutoFit/>
          </a:bodyPr>
          <a:lstStyle/>
          <a:p>
            <a:pPr indent="457200"/>
            <a:r>
              <a:rPr lang="zh-CN" altLang="zh-CN" kern="100" dirty="0">
                <a:solidFill>
                  <a:schemeClr val="tx1">
                    <a:lumMod val="75000"/>
                    <a:lumOff val="25000"/>
                  </a:schemeClr>
                </a:solidFill>
                <a:latin typeface="+mn-ea"/>
                <a:cs typeface="Times New Roman" panose="02020603050405020304" pitchFamily="18" charset="0"/>
              </a:rPr>
              <a:t>点击该窗口右上角的绿色三角形按钮，或按下键盘上</a:t>
            </a:r>
            <a:r>
              <a:rPr lang="en-US" altLang="zh-CN" kern="100" dirty="0">
                <a:solidFill>
                  <a:schemeClr val="tx1">
                    <a:lumMod val="75000"/>
                    <a:lumOff val="25000"/>
                  </a:schemeClr>
                </a:solidFill>
                <a:latin typeface="+mn-ea"/>
              </a:rPr>
              <a:t>SHIFT+F10</a:t>
            </a:r>
            <a:r>
              <a:rPr lang="zh-CN" altLang="zh-CN" kern="100" dirty="0">
                <a:solidFill>
                  <a:schemeClr val="tx1">
                    <a:lumMod val="75000"/>
                    <a:lumOff val="25000"/>
                  </a:schemeClr>
                </a:solidFill>
                <a:latin typeface="+mn-ea"/>
                <a:cs typeface="Times New Roman" panose="02020603050405020304" pitchFamily="18" charset="0"/>
              </a:rPr>
              <a:t>运行程序，运行结果</a:t>
            </a:r>
            <a:r>
              <a:rPr lang="zh-CN" altLang="en-US" kern="100" dirty="0">
                <a:solidFill>
                  <a:schemeClr val="tx1">
                    <a:lumMod val="75000"/>
                    <a:lumOff val="25000"/>
                  </a:schemeClr>
                </a:solidFill>
                <a:latin typeface="+mn-ea"/>
                <a:cs typeface="Times New Roman" panose="02020603050405020304" pitchFamily="18" charset="0"/>
              </a:rPr>
              <a:t>如下。</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zh-CN" dirty="0"/>
              <a:t>程序剖析</a:t>
            </a:r>
          </a:p>
        </p:txBody>
      </p:sp>
      <p:sp>
        <p:nvSpPr>
          <p:cNvPr id="3" name="内容占位符 2"/>
          <p:cNvSpPr>
            <a:spLocks noGrp="1"/>
          </p:cNvSpPr>
          <p:nvPr>
            <p:ph sz="quarter" idx="14"/>
          </p:nvPr>
        </p:nvSpPr>
        <p:spPr/>
        <p:txBody>
          <a:bodyPr>
            <a:normAutofit/>
          </a:bodyPr>
          <a:lstStyle/>
          <a:p>
            <a:pPr indent="457200">
              <a:lnSpc>
                <a:spcPct val="100000"/>
              </a:lnSpc>
            </a:pPr>
            <a:r>
              <a:rPr lang="zh-CN" altLang="zh-CN" sz="1800" dirty="0">
                <a:solidFill>
                  <a:schemeClr val="tx1">
                    <a:lumMod val="75000"/>
                    <a:lumOff val="25000"/>
                  </a:schemeClr>
                </a:solidFill>
                <a:latin typeface="+mn-ea"/>
              </a:rPr>
              <a:t>在该程序文件的开头编写了注释，简单说明了我们编写的这个程序要实现的功能、编写者和编写时间等，便于今后对这个程序的后续修改和维护。</a:t>
            </a:r>
          </a:p>
          <a:p>
            <a:pPr indent="457200">
              <a:lnSpc>
                <a:spcPct val="100000"/>
              </a:lnSpc>
            </a:pPr>
            <a:r>
              <a:rPr lang="zh-CN" altLang="zh-CN" sz="1800" dirty="0">
                <a:solidFill>
                  <a:schemeClr val="tx1">
                    <a:lumMod val="75000"/>
                    <a:lumOff val="25000"/>
                  </a:schemeClr>
                </a:solidFill>
                <a:latin typeface="+mn-ea"/>
              </a:rPr>
              <a:t>然后，定义了三个变量：</a:t>
            </a:r>
            <a:r>
              <a:rPr lang="en-US" altLang="zh-CN" sz="1800" dirty="0">
                <a:solidFill>
                  <a:srgbClr val="00B0F0"/>
                </a:solidFill>
                <a:latin typeface="+mn-ea"/>
              </a:rPr>
              <a:t>holiday</a:t>
            </a:r>
            <a:r>
              <a:rPr lang="zh-CN" altLang="zh-CN" sz="1800" dirty="0">
                <a:solidFill>
                  <a:srgbClr val="00B0F0"/>
                </a:solidFill>
                <a:latin typeface="+mn-ea"/>
              </a:rPr>
              <a:t>、</a:t>
            </a:r>
            <a:r>
              <a:rPr lang="en-US" altLang="zh-CN" sz="1800" dirty="0" err="1">
                <a:solidFill>
                  <a:srgbClr val="00B0F0"/>
                </a:solidFill>
                <a:latin typeface="+mn-ea"/>
              </a:rPr>
              <a:t>To_name</a:t>
            </a:r>
            <a:r>
              <a:rPr lang="zh-CN" altLang="zh-CN" sz="1800" dirty="0">
                <a:solidFill>
                  <a:srgbClr val="00B0F0"/>
                </a:solidFill>
                <a:latin typeface="+mn-ea"/>
              </a:rPr>
              <a:t>和</a:t>
            </a:r>
            <a:r>
              <a:rPr lang="en-US" altLang="zh-CN" sz="1800" dirty="0" err="1">
                <a:solidFill>
                  <a:srgbClr val="00B0F0"/>
                </a:solidFill>
                <a:latin typeface="+mn-ea"/>
              </a:rPr>
              <a:t>Fr_name</a:t>
            </a:r>
            <a:r>
              <a:rPr lang="zh-CN" altLang="zh-CN" sz="1800" dirty="0">
                <a:solidFill>
                  <a:schemeClr val="tx1">
                    <a:lumMod val="75000"/>
                    <a:lumOff val="25000"/>
                  </a:schemeClr>
                </a:solidFill>
                <a:latin typeface="+mn-ea"/>
              </a:rPr>
              <a:t>，且使用</a:t>
            </a:r>
            <a:r>
              <a:rPr lang="en-US" altLang="zh-CN" sz="1800" dirty="0">
                <a:solidFill>
                  <a:srgbClr val="00B0F0"/>
                </a:solidFill>
                <a:latin typeface="+mn-ea"/>
              </a:rPr>
              <a:t>input()</a:t>
            </a:r>
            <a:r>
              <a:rPr lang="zh-CN" altLang="zh-CN" sz="1800" dirty="0">
                <a:solidFill>
                  <a:srgbClr val="00B0F0"/>
                </a:solidFill>
                <a:latin typeface="+mn-ea"/>
              </a:rPr>
              <a:t>函数</a:t>
            </a:r>
            <a:r>
              <a:rPr lang="zh-CN" altLang="zh-CN" sz="1800" dirty="0">
                <a:solidFill>
                  <a:schemeClr val="tx1">
                    <a:lumMod val="75000"/>
                    <a:lumOff val="25000"/>
                  </a:schemeClr>
                </a:solidFill>
                <a:latin typeface="+mn-ea"/>
              </a:rPr>
              <a:t>接收键盘输入的字符，为它们赋值。最后，使用</a:t>
            </a:r>
            <a:r>
              <a:rPr lang="en-US" altLang="zh-CN" sz="1800" dirty="0">
                <a:solidFill>
                  <a:srgbClr val="00B0F0"/>
                </a:solidFill>
                <a:latin typeface="+mn-ea"/>
              </a:rPr>
              <a:t>print()</a:t>
            </a:r>
            <a:r>
              <a:rPr lang="zh-CN" altLang="zh-CN" sz="1800" dirty="0">
                <a:solidFill>
                  <a:srgbClr val="00B0F0"/>
                </a:solidFill>
                <a:latin typeface="+mn-ea"/>
              </a:rPr>
              <a:t>函数</a:t>
            </a:r>
            <a:r>
              <a:rPr lang="zh-CN" altLang="zh-CN" sz="1800" dirty="0">
                <a:solidFill>
                  <a:schemeClr val="tx1">
                    <a:lumMod val="75000"/>
                    <a:lumOff val="25000"/>
                  </a:schemeClr>
                </a:solidFill>
                <a:latin typeface="+mn-ea"/>
              </a:rPr>
              <a:t>输出贺卡内容，</a:t>
            </a:r>
            <a:r>
              <a:rPr lang="en-US" altLang="zh-CN" sz="1800" dirty="0">
                <a:solidFill>
                  <a:schemeClr val="tx1">
                    <a:lumMod val="75000"/>
                    <a:lumOff val="25000"/>
                  </a:schemeClr>
                </a:solidFill>
                <a:latin typeface="+mn-ea"/>
              </a:rPr>
              <a:t>print()</a:t>
            </a:r>
            <a:r>
              <a:rPr lang="zh-CN" altLang="zh-CN" sz="1800" dirty="0">
                <a:solidFill>
                  <a:schemeClr val="tx1">
                    <a:lumMod val="75000"/>
                    <a:lumOff val="25000"/>
                  </a:schemeClr>
                </a:solidFill>
                <a:latin typeface="+mn-ea"/>
              </a:rPr>
              <a:t>没有参数时输出空行。</a:t>
            </a:r>
          </a:p>
          <a:p>
            <a:pPr indent="457200">
              <a:lnSpc>
                <a:spcPct val="100000"/>
              </a:lnSpc>
            </a:pPr>
            <a:r>
              <a:rPr lang="zh-CN" altLang="zh-CN" sz="1800" dirty="0">
                <a:solidFill>
                  <a:schemeClr val="tx1">
                    <a:lumMod val="75000"/>
                    <a:lumOff val="25000"/>
                  </a:schemeClr>
                </a:solidFill>
                <a:latin typeface="+mn-ea"/>
              </a:rPr>
              <a:t>在每个代码行后面，我们使用了</a:t>
            </a:r>
            <a:r>
              <a:rPr lang="zh-CN" altLang="zh-CN" sz="1800" dirty="0">
                <a:solidFill>
                  <a:srgbClr val="00B0F0"/>
                </a:solidFill>
                <a:latin typeface="+mn-ea"/>
              </a:rPr>
              <a:t>“</a:t>
            </a:r>
            <a:r>
              <a:rPr lang="en-US" altLang="zh-CN" sz="1800" dirty="0">
                <a:solidFill>
                  <a:srgbClr val="00B0F0"/>
                </a:solidFill>
                <a:latin typeface="+mn-ea"/>
              </a:rPr>
              <a:t>#</a:t>
            </a:r>
            <a:r>
              <a:rPr lang="zh-CN" altLang="zh-CN" sz="1800" dirty="0">
                <a:solidFill>
                  <a:srgbClr val="00B0F0"/>
                </a:solidFill>
                <a:latin typeface="+mn-ea"/>
              </a:rPr>
              <a:t>”添加注释</a:t>
            </a:r>
            <a:r>
              <a:rPr lang="zh-CN" altLang="zh-CN" sz="1800" dirty="0">
                <a:solidFill>
                  <a:schemeClr val="tx1">
                    <a:lumMod val="75000"/>
                    <a:lumOff val="25000"/>
                  </a:schemeClr>
                </a:solidFill>
                <a:latin typeface="+mn-ea"/>
              </a:rPr>
              <a:t>，是为了便于大家的阅读和理解，不过实际项目中可能不需要在每行都添加注释。</a:t>
            </a:r>
            <a:endParaRPr lang="zh-CN" altLang="zh-CN" sz="1800" dirty="0">
              <a:latin typeface="+mn-ea"/>
            </a:endParaRPr>
          </a:p>
          <a:p>
            <a:pPr indent="457200">
              <a:lnSpc>
                <a:spcPct val="100000"/>
              </a:lnSpc>
            </a:pPr>
            <a:endParaRPr lang="zh-CN" altLang="en-US" sz="1800" dirty="0">
              <a:latin typeface="+mn-ea"/>
            </a:endParaRPr>
          </a:p>
        </p:txBody>
      </p:sp>
      <p:sp>
        <p:nvSpPr>
          <p:cNvPr id="4" name="内容占位符 3"/>
          <p:cNvSpPr>
            <a:spLocks noGrp="1"/>
          </p:cNvSpPr>
          <p:nvPr>
            <p:ph sz="quarter" idx="15"/>
          </p:nvPr>
        </p:nvSpPr>
        <p:spPr>
          <a:xfrm>
            <a:off x="244802" y="104401"/>
            <a:ext cx="3732213" cy="571500"/>
          </a:xfrm>
        </p:spPr>
        <p:txBody>
          <a:bodyPr/>
          <a:lstStyle/>
          <a:p>
            <a:r>
              <a:rPr lang="zh-CN" altLang="en-US" dirty="0"/>
              <a:t>一个实例</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zh-CN" dirty="0"/>
              <a:t>变量</a:t>
            </a:r>
          </a:p>
          <a:p>
            <a:endParaRPr lang="zh-CN" altLang="en-US" dirty="0"/>
          </a:p>
        </p:txBody>
      </p:sp>
      <p:sp>
        <p:nvSpPr>
          <p:cNvPr id="3" name="内容占位符 2"/>
          <p:cNvSpPr>
            <a:spLocks noGrp="1"/>
          </p:cNvSpPr>
          <p:nvPr>
            <p:ph sz="quarter" idx="14"/>
          </p:nvPr>
        </p:nvSpPr>
        <p:spPr>
          <a:xfrm>
            <a:off x="1156484" y="2161672"/>
            <a:ext cx="6408758" cy="2534655"/>
          </a:xfrm>
        </p:spPr>
        <p:txBody>
          <a:bodyPr>
            <a:normAutofit/>
          </a:bodyPr>
          <a:lstStyle/>
          <a:p>
            <a:r>
              <a:rPr lang="zh-CN" altLang="zh-CN" sz="1800" dirty="0">
                <a:solidFill>
                  <a:schemeClr val="tx1">
                    <a:lumMod val="75000"/>
                    <a:lumOff val="25000"/>
                  </a:schemeClr>
                </a:solidFill>
                <a:latin typeface="+mn-ea"/>
              </a:rPr>
              <a:t>变量命名规则：</a:t>
            </a:r>
          </a:p>
          <a:p>
            <a:pPr marL="285750" lvl="0" indent="-285750">
              <a:buFont typeface="Wingdings" panose="05000000000000000000" pitchFamily="2" charset="2"/>
              <a:buChar char="l"/>
            </a:pPr>
            <a:r>
              <a:rPr lang="zh-CN" altLang="zh-CN" sz="1800" dirty="0">
                <a:solidFill>
                  <a:schemeClr val="tx1">
                    <a:lumMod val="75000"/>
                    <a:lumOff val="25000"/>
                  </a:schemeClr>
                </a:solidFill>
                <a:latin typeface="+mn-ea"/>
              </a:rPr>
              <a:t>名称第一字符为英文字母或者下划线</a:t>
            </a:r>
          </a:p>
          <a:p>
            <a:pPr marL="285750" lvl="0" indent="-285750">
              <a:buFont typeface="Wingdings" panose="05000000000000000000" pitchFamily="2" charset="2"/>
              <a:buChar char="l"/>
            </a:pPr>
            <a:r>
              <a:rPr lang="zh-CN" altLang="zh-CN" sz="1800" dirty="0">
                <a:solidFill>
                  <a:schemeClr val="tx1">
                    <a:lumMod val="75000"/>
                    <a:lumOff val="25000"/>
                  </a:schemeClr>
                </a:solidFill>
                <a:latin typeface="+mn-ea"/>
              </a:rPr>
              <a:t>名称第一字符后可以使用英文字母、下划线和数字</a:t>
            </a:r>
          </a:p>
          <a:p>
            <a:pPr marL="285750" lvl="0" indent="-285750">
              <a:buFont typeface="Wingdings" panose="05000000000000000000" pitchFamily="2" charset="2"/>
              <a:buChar char="l"/>
            </a:pPr>
            <a:r>
              <a:rPr lang="zh-CN" altLang="zh-CN" sz="1800" dirty="0">
                <a:solidFill>
                  <a:schemeClr val="tx1">
                    <a:lumMod val="75000"/>
                    <a:lumOff val="25000"/>
                  </a:schemeClr>
                </a:solidFill>
                <a:latin typeface="+mn-ea"/>
              </a:rPr>
              <a:t>名称不能使用</a:t>
            </a:r>
            <a:r>
              <a:rPr lang="en-US" altLang="zh-CN" sz="1800" dirty="0">
                <a:solidFill>
                  <a:schemeClr val="tx1">
                    <a:lumMod val="75000"/>
                    <a:lumOff val="25000"/>
                  </a:schemeClr>
                </a:solidFill>
                <a:latin typeface="+mn-ea"/>
              </a:rPr>
              <a:t>python</a:t>
            </a:r>
            <a:r>
              <a:rPr lang="zh-CN" altLang="zh-CN" sz="1800" dirty="0">
                <a:solidFill>
                  <a:schemeClr val="tx1">
                    <a:lumMod val="75000"/>
                    <a:lumOff val="25000"/>
                  </a:schemeClr>
                </a:solidFill>
                <a:latin typeface="+mn-ea"/>
              </a:rPr>
              <a:t>的关键字或保留字符</a:t>
            </a:r>
          </a:p>
          <a:p>
            <a:pPr marL="285750" lvl="0" indent="-285750">
              <a:buFont typeface="Wingdings" panose="05000000000000000000" pitchFamily="2" charset="2"/>
              <a:buChar char="l"/>
            </a:pPr>
            <a:r>
              <a:rPr lang="zh-CN" altLang="zh-CN" sz="1800" dirty="0">
                <a:solidFill>
                  <a:schemeClr val="tx1">
                    <a:lumMod val="75000"/>
                    <a:lumOff val="25000"/>
                  </a:schemeClr>
                </a:solidFill>
                <a:latin typeface="+mn-ea"/>
              </a:rPr>
              <a:t>名称区分大小写，单词与单词之间使用下划线连接</a:t>
            </a:r>
          </a:p>
          <a:p>
            <a:endParaRPr lang="zh-CN" altLang="zh-CN" sz="1800" dirty="0">
              <a:solidFill>
                <a:schemeClr val="tx1">
                  <a:lumMod val="75000"/>
                  <a:lumOff val="25000"/>
                </a:schemeClr>
              </a:solidFill>
              <a:latin typeface="+mn-ea"/>
            </a:endParaRPr>
          </a:p>
        </p:txBody>
      </p:sp>
      <p:sp>
        <p:nvSpPr>
          <p:cNvPr id="4" name="内容占位符 3"/>
          <p:cNvSpPr>
            <a:spLocks noGrp="1"/>
          </p:cNvSpPr>
          <p:nvPr>
            <p:ph sz="quarter" idx="15"/>
          </p:nvPr>
        </p:nvSpPr>
        <p:spPr>
          <a:xfrm>
            <a:off x="244802" y="104401"/>
            <a:ext cx="3732213" cy="571500"/>
          </a:xfrm>
        </p:spPr>
        <p:txBody>
          <a:bodyPr/>
          <a:lstStyle/>
          <a:p>
            <a:r>
              <a:rPr lang="zh-CN" altLang="en-US" dirty="0"/>
              <a:t>标识符及其命名风格</a:t>
            </a:r>
          </a:p>
          <a:p>
            <a:endParaRPr lang="zh-CN" alt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zh-CN" dirty="0"/>
              <a:t>变量</a:t>
            </a:r>
          </a:p>
          <a:p>
            <a:endParaRPr lang="zh-CN" altLang="en-US" dirty="0"/>
          </a:p>
        </p:txBody>
      </p:sp>
      <p:sp>
        <p:nvSpPr>
          <p:cNvPr id="3" name="内容占位符 2"/>
          <p:cNvSpPr>
            <a:spLocks noGrp="1"/>
          </p:cNvSpPr>
          <p:nvPr>
            <p:ph sz="quarter" idx="14"/>
          </p:nvPr>
        </p:nvSpPr>
        <p:spPr>
          <a:xfrm>
            <a:off x="227515" y="1863725"/>
            <a:ext cx="8688970" cy="4044950"/>
          </a:xfrm>
        </p:spPr>
        <p:txBody>
          <a:bodyPr>
            <a:normAutofit/>
          </a:bodyPr>
          <a:lstStyle/>
          <a:p>
            <a:r>
              <a:rPr lang="en-US" altLang="zh-CN" sz="1800" dirty="0">
                <a:solidFill>
                  <a:schemeClr val="tx1">
                    <a:lumMod val="75000"/>
                    <a:lumOff val="25000"/>
                  </a:schemeClr>
                </a:solidFill>
                <a:latin typeface="+mn-ea"/>
              </a:rPr>
              <a:t>Python 3</a:t>
            </a:r>
            <a:r>
              <a:rPr lang="zh-CN" altLang="zh-CN" sz="1800" dirty="0">
                <a:solidFill>
                  <a:schemeClr val="tx1">
                    <a:lumMod val="75000"/>
                    <a:lumOff val="25000"/>
                  </a:schemeClr>
                </a:solidFill>
                <a:latin typeface="+mn-ea"/>
              </a:rPr>
              <a:t>的关键字和保留字，可以从</a:t>
            </a:r>
            <a:r>
              <a:rPr lang="en-US" altLang="zh-CN" sz="1800" dirty="0">
                <a:solidFill>
                  <a:schemeClr val="tx1">
                    <a:lumMod val="75000"/>
                    <a:lumOff val="25000"/>
                  </a:schemeClr>
                </a:solidFill>
                <a:latin typeface="+mn-ea"/>
              </a:rPr>
              <a:t>shell</a:t>
            </a:r>
            <a:r>
              <a:rPr lang="zh-CN" altLang="zh-CN" sz="1800" dirty="0">
                <a:solidFill>
                  <a:schemeClr val="tx1">
                    <a:lumMod val="75000"/>
                    <a:lumOff val="25000"/>
                  </a:schemeClr>
                </a:solidFill>
                <a:latin typeface="+mn-ea"/>
              </a:rPr>
              <a:t>命令行中查看，方法如下：</a:t>
            </a:r>
            <a:endParaRPr lang="zh-CN" altLang="zh-CN" sz="1800" dirty="0">
              <a:latin typeface="+mn-ea"/>
            </a:endParaRPr>
          </a:p>
          <a:p>
            <a:pPr latinLnBrk="1"/>
            <a:r>
              <a:rPr lang="en-US" altLang="zh-CN" sz="1800" dirty="0">
                <a:solidFill>
                  <a:srgbClr val="00B0F0"/>
                </a:solidFill>
                <a:latin typeface="+mn-ea"/>
              </a:rPr>
              <a:t>&gt;&gt;&gt; import keyword            #</a:t>
            </a:r>
            <a:r>
              <a:rPr lang="zh-CN" altLang="zh-CN" sz="1800" dirty="0">
                <a:solidFill>
                  <a:srgbClr val="00B0F0"/>
                </a:solidFill>
                <a:latin typeface="+mn-ea"/>
              </a:rPr>
              <a:t>导入</a:t>
            </a:r>
            <a:r>
              <a:rPr lang="en-US" altLang="zh-CN" sz="1800" dirty="0">
                <a:solidFill>
                  <a:srgbClr val="00B0F0"/>
                </a:solidFill>
                <a:latin typeface="+mn-ea"/>
              </a:rPr>
              <a:t>keyword</a:t>
            </a:r>
            <a:r>
              <a:rPr lang="zh-CN" altLang="zh-CN" sz="1800" dirty="0">
                <a:solidFill>
                  <a:srgbClr val="00B0F0"/>
                </a:solidFill>
                <a:latin typeface="+mn-ea"/>
              </a:rPr>
              <a:t>模块</a:t>
            </a:r>
          </a:p>
          <a:p>
            <a:pPr latinLnBrk="1"/>
            <a:r>
              <a:rPr lang="en-US" altLang="zh-CN" sz="1800" dirty="0">
                <a:solidFill>
                  <a:srgbClr val="00B0F0"/>
                </a:solidFill>
                <a:latin typeface="+mn-ea"/>
              </a:rPr>
              <a:t>&gt;&gt;&gt; </a:t>
            </a:r>
            <a:r>
              <a:rPr lang="en-US" altLang="zh-CN" sz="1800" dirty="0" err="1">
                <a:solidFill>
                  <a:srgbClr val="00B0F0"/>
                </a:solidFill>
                <a:latin typeface="+mn-ea"/>
              </a:rPr>
              <a:t>keyword.kwlist</a:t>
            </a:r>
            <a:r>
              <a:rPr lang="en-US" altLang="zh-CN" sz="1800" dirty="0">
                <a:solidFill>
                  <a:srgbClr val="00B0F0"/>
                </a:solidFill>
                <a:latin typeface="+mn-ea"/>
              </a:rPr>
              <a:t>             #</a:t>
            </a:r>
            <a:r>
              <a:rPr lang="zh-CN" altLang="zh-CN" sz="1800" dirty="0">
                <a:solidFill>
                  <a:srgbClr val="00B0F0"/>
                </a:solidFill>
                <a:latin typeface="+mn-ea"/>
              </a:rPr>
              <a:t>调用</a:t>
            </a:r>
            <a:r>
              <a:rPr lang="en-US" altLang="zh-CN" sz="1800" dirty="0" err="1">
                <a:solidFill>
                  <a:srgbClr val="00B0F0"/>
                </a:solidFill>
                <a:latin typeface="+mn-ea"/>
              </a:rPr>
              <a:t>kwlist</a:t>
            </a:r>
            <a:r>
              <a:rPr lang="zh-CN" altLang="zh-CN" sz="1800" dirty="0">
                <a:solidFill>
                  <a:srgbClr val="00B0F0"/>
                </a:solidFill>
                <a:latin typeface="+mn-ea"/>
              </a:rPr>
              <a:t>显示保留关键字列表</a:t>
            </a:r>
          </a:p>
          <a:p>
            <a:pPr latinLnBrk="1"/>
            <a:r>
              <a:rPr lang="en-US" altLang="zh-CN" sz="1800" dirty="0">
                <a:solidFill>
                  <a:srgbClr val="00B0F0"/>
                </a:solidFill>
                <a:latin typeface="+mn-ea"/>
              </a:rPr>
              <a:t>['False', 'None', 'True', 'and', 'as', 'assert', 'break', 'class', 'continue', 'def', 'del', '</a:t>
            </a:r>
            <a:r>
              <a:rPr lang="en-US" altLang="zh-CN" sz="1800" dirty="0" err="1">
                <a:solidFill>
                  <a:srgbClr val="00B0F0"/>
                </a:solidFill>
                <a:latin typeface="+mn-ea"/>
              </a:rPr>
              <a:t>elif</a:t>
            </a:r>
            <a:r>
              <a:rPr lang="en-US" altLang="zh-CN" sz="1800" dirty="0">
                <a:solidFill>
                  <a:srgbClr val="00B0F0"/>
                </a:solidFill>
                <a:latin typeface="+mn-ea"/>
              </a:rPr>
              <a:t>', 'else', 'except', 'finally', 'for', 'from', 'global', 'if', 'import', 'in', 'is', 'lambda', 'nonlocal', 'not', 'or', 'pass', 'raise', 'return', 'try', 'while', 'with', 'yield']</a:t>
            </a:r>
            <a:endParaRPr lang="zh-CN" altLang="zh-CN" sz="1800" dirty="0">
              <a:solidFill>
                <a:srgbClr val="00B0F0"/>
              </a:solidFill>
              <a:latin typeface="+mn-ea"/>
            </a:endParaRPr>
          </a:p>
          <a:p>
            <a:endParaRPr lang="zh-CN" altLang="en-US" sz="1800" dirty="0">
              <a:latin typeface="+mn-ea"/>
            </a:endParaRPr>
          </a:p>
        </p:txBody>
      </p:sp>
      <p:sp>
        <p:nvSpPr>
          <p:cNvPr id="4" name="内容占位符 3"/>
          <p:cNvSpPr>
            <a:spLocks noGrp="1"/>
          </p:cNvSpPr>
          <p:nvPr>
            <p:ph sz="quarter" idx="15"/>
          </p:nvPr>
        </p:nvSpPr>
        <p:spPr>
          <a:xfrm>
            <a:off x="244802" y="104401"/>
            <a:ext cx="3732213" cy="571500"/>
          </a:xfrm>
        </p:spPr>
        <p:txBody>
          <a:bodyPr/>
          <a:lstStyle/>
          <a:p>
            <a:r>
              <a:rPr lang="zh-CN" altLang="en-US" dirty="0"/>
              <a:t>标识符及其命名风格</a:t>
            </a:r>
          </a:p>
          <a:p>
            <a:endParaRPr lang="zh-CN" alt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zh-CN" dirty="0"/>
              <a:t>变量</a:t>
            </a:r>
          </a:p>
          <a:p>
            <a:endParaRPr lang="zh-CN" altLang="en-US" dirty="0"/>
          </a:p>
        </p:txBody>
      </p:sp>
      <p:sp>
        <p:nvSpPr>
          <p:cNvPr id="3" name="内容占位符 2"/>
          <p:cNvSpPr>
            <a:spLocks noGrp="1"/>
          </p:cNvSpPr>
          <p:nvPr>
            <p:ph sz="quarter" idx="14"/>
          </p:nvPr>
        </p:nvSpPr>
        <p:spPr>
          <a:xfrm>
            <a:off x="628650" y="1667375"/>
            <a:ext cx="7886700" cy="4044950"/>
          </a:xfrm>
        </p:spPr>
        <p:txBody>
          <a:bodyPr>
            <a:normAutofit/>
          </a:bodyPr>
          <a:lstStyle/>
          <a:p>
            <a:r>
              <a:rPr lang="zh-CN" altLang="en-US" sz="1800" dirty="0">
                <a:solidFill>
                  <a:schemeClr val="tx1">
                    <a:lumMod val="75000"/>
                    <a:lumOff val="25000"/>
                  </a:schemeClr>
                </a:solidFill>
                <a:latin typeface="+mn-ea"/>
              </a:rPr>
              <a:t>全局变量使用英文大写，单词之间加下划线：</a:t>
            </a:r>
          </a:p>
          <a:p>
            <a:r>
              <a:rPr lang="en-US" altLang="zh-CN" sz="1800" dirty="0">
                <a:solidFill>
                  <a:srgbClr val="00B0F0"/>
                </a:solidFill>
                <a:latin typeface="+mn-ea"/>
              </a:rPr>
              <a:t>SCHOOL_NAME = 'Tsinghua University'       #</a:t>
            </a:r>
            <a:r>
              <a:rPr lang="zh-CN" altLang="en-US" sz="1800" dirty="0">
                <a:solidFill>
                  <a:srgbClr val="00B0F0"/>
                </a:solidFill>
                <a:latin typeface="+mn-ea"/>
              </a:rPr>
              <a:t>学校名称</a:t>
            </a:r>
          </a:p>
          <a:p>
            <a:r>
              <a:rPr lang="zh-CN" altLang="en-US" sz="1800" dirty="0">
                <a:solidFill>
                  <a:schemeClr val="tx1">
                    <a:lumMod val="75000"/>
                    <a:lumOff val="25000"/>
                  </a:schemeClr>
                </a:solidFill>
                <a:latin typeface="+mn-ea"/>
              </a:rPr>
              <a:t>一般变量使用英文小写，单词之间加下划线：</a:t>
            </a:r>
          </a:p>
          <a:p>
            <a:r>
              <a:rPr lang="en-US" altLang="zh-CN" sz="1800" dirty="0" err="1">
                <a:solidFill>
                  <a:srgbClr val="00B0F0"/>
                </a:solidFill>
                <a:latin typeface="+mn-ea"/>
              </a:rPr>
              <a:t>shcool_name</a:t>
            </a:r>
            <a:endParaRPr lang="en-US" altLang="zh-CN" sz="1800" dirty="0">
              <a:solidFill>
                <a:srgbClr val="00B0F0"/>
              </a:solidFill>
              <a:latin typeface="+mn-ea"/>
            </a:endParaRPr>
          </a:p>
          <a:p>
            <a:endParaRPr lang="zh-CN" altLang="en-US" sz="1800" dirty="0">
              <a:latin typeface="+mn-ea"/>
            </a:endParaRPr>
          </a:p>
        </p:txBody>
      </p:sp>
      <p:sp>
        <p:nvSpPr>
          <p:cNvPr id="4" name="内容占位符 3"/>
          <p:cNvSpPr>
            <a:spLocks noGrp="1"/>
          </p:cNvSpPr>
          <p:nvPr>
            <p:ph sz="quarter" idx="15"/>
          </p:nvPr>
        </p:nvSpPr>
        <p:spPr>
          <a:xfrm>
            <a:off x="244802" y="104401"/>
            <a:ext cx="3732213" cy="571500"/>
          </a:xfrm>
        </p:spPr>
        <p:txBody>
          <a:bodyPr/>
          <a:lstStyle/>
          <a:p>
            <a:r>
              <a:rPr lang="zh-CN" altLang="en-US" dirty="0"/>
              <a:t>标识符及其命名风格</a:t>
            </a:r>
          </a:p>
          <a:p>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sz="quarter" idx="14"/>
          </p:nvPr>
        </p:nvSpPr>
        <p:spPr>
          <a:xfrm>
            <a:off x="0" y="1260629"/>
            <a:ext cx="8838760" cy="4509856"/>
          </a:xfrm>
        </p:spPr>
        <p:txBody>
          <a:bodyPr>
            <a:normAutofit/>
          </a:bodyPr>
          <a:lstStyle/>
          <a:p>
            <a:pPr indent="457200">
              <a:lnSpc>
                <a:spcPct val="100000"/>
              </a:lnSpc>
            </a:pPr>
            <a:r>
              <a:rPr lang="zh-CN" altLang="en-US" sz="3200" dirty="0">
                <a:hlinkClick r:id="rId2">
                  <a:extLst>
                    <a:ext uri="{A12FA001-AC4F-418D-AE19-62706E023703}">
                      <ahyp:hlinkClr xmlns:ahyp="http://schemas.microsoft.com/office/drawing/2018/hyperlinkcolor" val="tx"/>
                    </a:ext>
                  </a:extLst>
                </a:hlinkClick>
              </a:rPr>
              <a:t>在线编程</a:t>
            </a:r>
            <a:r>
              <a:rPr lang="zh-CN" altLang="en-US" sz="3200" dirty="0"/>
              <a:t>判题系统</a:t>
            </a:r>
            <a:endParaRPr lang="en-US" altLang="zh-CN" sz="3200" dirty="0">
              <a:hlinkClick r:id="rId2">
                <a:extLst>
                  <a:ext uri="{A12FA001-AC4F-418D-AE19-62706E023703}">
                    <ahyp:hlinkClr xmlns:ahyp="http://schemas.microsoft.com/office/drawing/2018/hyperlinkcolor" val="tx"/>
                  </a:ext>
                </a:extLst>
              </a:hlinkClick>
            </a:endParaRPr>
          </a:p>
          <a:p>
            <a:pPr indent="457200">
              <a:lnSpc>
                <a:spcPct val="100000"/>
              </a:lnSpc>
            </a:pPr>
            <a:r>
              <a:rPr lang="en-US" altLang="zh-CN" sz="3600" dirty="0">
                <a:hlinkClick r:id="rId2"/>
              </a:rPr>
              <a:t>https://pintia.cn/</a:t>
            </a:r>
            <a:endParaRPr lang="en-US" altLang="zh-CN" sz="3600" dirty="0"/>
          </a:p>
          <a:p>
            <a:pPr marL="457200" indent="-457200">
              <a:lnSpc>
                <a:spcPct val="100000"/>
              </a:lnSpc>
              <a:buFont typeface="Arial" panose="020B0604020202020204" pitchFamily="34" charset="0"/>
              <a:buChar char="•"/>
            </a:pPr>
            <a:r>
              <a:rPr lang="zh-CN" altLang="en-US" sz="3200"/>
              <a:t>注册、登录</a:t>
            </a:r>
            <a:endParaRPr lang="en-US" altLang="zh-CN" sz="3200" dirty="0"/>
          </a:p>
          <a:p>
            <a:pPr marL="457200" indent="-457200">
              <a:lnSpc>
                <a:spcPct val="100000"/>
              </a:lnSpc>
              <a:buFont typeface="Arial" panose="020B0604020202020204" pitchFamily="34" charset="0"/>
              <a:buChar char="•"/>
            </a:pPr>
            <a:r>
              <a:rPr lang="zh-CN" altLang="en-US" sz="3200" dirty="0"/>
              <a:t>选择浙大版</a:t>
            </a:r>
            <a:r>
              <a:rPr lang="en-US" altLang="zh-CN" sz="3200" dirty="0"/>
              <a:t>《Python </a:t>
            </a:r>
            <a:r>
              <a:rPr lang="zh-CN" altLang="en-US" sz="3200" dirty="0"/>
              <a:t>程序设计</a:t>
            </a:r>
            <a:r>
              <a:rPr lang="en-US" altLang="zh-CN" sz="3200" dirty="0"/>
              <a:t>》</a:t>
            </a:r>
            <a:r>
              <a:rPr lang="zh-CN" altLang="en-US" sz="3200" dirty="0"/>
              <a:t>题目集</a:t>
            </a:r>
            <a:endParaRPr lang="en-US" altLang="zh-CN" sz="3200" dirty="0"/>
          </a:p>
          <a:p>
            <a:pPr marL="457200" indent="-457200">
              <a:lnSpc>
                <a:spcPct val="100000"/>
              </a:lnSpc>
              <a:buFont typeface="Arial" panose="020B0604020202020204" pitchFamily="34" charset="0"/>
              <a:buChar char="•"/>
            </a:pPr>
            <a:r>
              <a:rPr lang="zh-CN" altLang="en-US" sz="3200" dirty="0"/>
              <a:t>完成指定的题目</a:t>
            </a:r>
            <a:endParaRPr lang="en-US" altLang="zh-CN" sz="3200" dirty="0"/>
          </a:p>
          <a:p>
            <a:pPr indent="457200">
              <a:lnSpc>
                <a:spcPct val="100000"/>
              </a:lnSpc>
            </a:pPr>
            <a:endParaRPr lang="zh-CN" altLang="zh-CN" sz="3600" dirty="0">
              <a:solidFill>
                <a:srgbClr val="FF0000"/>
              </a:solidFill>
            </a:endParaRPr>
          </a:p>
        </p:txBody>
      </p:sp>
      <p:pic>
        <p:nvPicPr>
          <p:cNvPr id="6" name="图片 5">
            <a:extLst>
              <a:ext uri="{FF2B5EF4-FFF2-40B4-BE49-F238E27FC236}">
                <a16:creationId xmlns:a16="http://schemas.microsoft.com/office/drawing/2014/main" id="{DA935885-849F-4F93-A296-409140CC9574}"/>
              </a:ext>
            </a:extLst>
          </p:cNvPr>
          <p:cNvPicPr>
            <a:picLocks noChangeAspect="1"/>
          </p:cNvPicPr>
          <p:nvPr/>
        </p:nvPicPr>
        <p:blipFill>
          <a:blip r:embed="rId3"/>
          <a:stretch>
            <a:fillRect/>
          </a:stretch>
        </p:blipFill>
        <p:spPr>
          <a:xfrm>
            <a:off x="0" y="0"/>
            <a:ext cx="9143999" cy="721656"/>
          </a:xfrm>
          <a:prstGeom prst="rect">
            <a:avLst/>
          </a:prstGeom>
        </p:spPr>
      </p:pic>
      <p:pic>
        <p:nvPicPr>
          <p:cNvPr id="3" name="图片 2">
            <a:extLst>
              <a:ext uri="{FF2B5EF4-FFF2-40B4-BE49-F238E27FC236}">
                <a16:creationId xmlns:a16="http://schemas.microsoft.com/office/drawing/2014/main" id="{110A7724-0248-481C-A485-D32C03BCD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708" y="0"/>
            <a:ext cx="6637792" cy="705679"/>
          </a:xfrm>
          <a:prstGeom prst="rect">
            <a:avLst/>
          </a:prstGeom>
        </p:spPr>
      </p:pic>
      <p:pic>
        <p:nvPicPr>
          <p:cNvPr id="8" name="图片 7">
            <a:extLst>
              <a:ext uri="{FF2B5EF4-FFF2-40B4-BE49-F238E27FC236}">
                <a16:creationId xmlns:a16="http://schemas.microsoft.com/office/drawing/2014/main" id="{AF85EF47-2139-4237-A9BC-AE8E70C0FDA9}"/>
              </a:ext>
            </a:extLst>
          </p:cNvPr>
          <p:cNvPicPr>
            <a:picLocks noChangeAspect="1"/>
          </p:cNvPicPr>
          <p:nvPr/>
        </p:nvPicPr>
        <p:blipFill>
          <a:blip r:embed="rId5"/>
          <a:stretch>
            <a:fillRect/>
          </a:stretch>
        </p:blipFill>
        <p:spPr>
          <a:xfrm>
            <a:off x="125268" y="4773533"/>
            <a:ext cx="7527432" cy="1152311"/>
          </a:xfrm>
          <a:prstGeom prst="rect">
            <a:avLst/>
          </a:prstGeom>
        </p:spPr>
      </p:pic>
    </p:spTree>
    <p:extLst>
      <p:ext uri="{BB962C8B-B14F-4D97-AF65-F5344CB8AC3E}">
        <p14:creationId xmlns:p14="http://schemas.microsoft.com/office/powerpoint/2010/main" val="269519527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zh-CN" dirty="0"/>
              <a:t>规定</a:t>
            </a:r>
          </a:p>
        </p:txBody>
      </p:sp>
      <p:sp>
        <p:nvSpPr>
          <p:cNvPr id="3" name="内容占位符 2"/>
          <p:cNvSpPr>
            <a:spLocks noGrp="1"/>
          </p:cNvSpPr>
          <p:nvPr>
            <p:ph sz="quarter" idx="14"/>
          </p:nvPr>
        </p:nvSpPr>
        <p:spPr>
          <a:xfrm>
            <a:off x="453221" y="1667375"/>
            <a:ext cx="8237558" cy="4044950"/>
          </a:xfrm>
        </p:spPr>
        <p:txBody>
          <a:bodyPr>
            <a:normAutofit/>
          </a:bodyPr>
          <a:lstStyle/>
          <a:p>
            <a:pPr indent="457200">
              <a:lnSpc>
                <a:spcPct val="100000"/>
              </a:lnSpc>
            </a:pPr>
            <a:r>
              <a:rPr lang="zh-CN" altLang="en-US" sz="1800" dirty="0">
                <a:solidFill>
                  <a:schemeClr val="tx1">
                    <a:lumMod val="75000"/>
                    <a:lumOff val="25000"/>
                  </a:schemeClr>
                </a:solidFill>
                <a:latin typeface="+mn-ea"/>
              </a:rPr>
              <a:t>下列运算符前后都需使用一个空格：</a:t>
            </a:r>
          </a:p>
          <a:p>
            <a:pPr indent="457200">
              <a:lnSpc>
                <a:spcPct val="100000"/>
              </a:lnSpc>
            </a:pPr>
            <a:r>
              <a:rPr lang="en-US" altLang="zh-CN" sz="1800" dirty="0">
                <a:solidFill>
                  <a:srgbClr val="00B0F0"/>
                </a:solidFill>
                <a:latin typeface="+mn-ea"/>
              </a:rPr>
              <a:t>=  +  -  &lt;  &gt;  ==  &gt;=  &lt;==  and   or  not </a:t>
            </a:r>
          </a:p>
          <a:p>
            <a:pPr indent="457200">
              <a:lnSpc>
                <a:spcPct val="100000"/>
              </a:lnSpc>
            </a:pPr>
            <a:r>
              <a:rPr lang="zh-CN" altLang="en-US" sz="1800" dirty="0">
                <a:solidFill>
                  <a:schemeClr val="tx1">
                    <a:lumMod val="75000"/>
                    <a:lumOff val="25000"/>
                  </a:schemeClr>
                </a:solidFill>
                <a:latin typeface="+mn-ea"/>
              </a:rPr>
              <a:t>下列运算符前后不使用空格：</a:t>
            </a:r>
          </a:p>
          <a:p>
            <a:pPr indent="457200">
              <a:lnSpc>
                <a:spcPct val="100000"/>
              </a:lnSpc>
            </a:pPr>
            <a:r>
              <a:rPr lang="zh-CN" altLang="en-US" sz="1800" dirty="0">
                <a:solidFill>
                  <a:srgbClr val="00B0F0"/>
                </a:solidFill>
                <a:latin typeface="+mn-ea"/>
              </a:rPr>
              <a:t>   *  </a:t>
            </a:r>
            <a:r>
              <a:rPr lang="en-US" altLang="zh-CN" sz="1800" dirty="0">
                <a:solidFill>
                  <a:srgbClr val="00B0F0"/>
                </a:solidFill>
                <a:latin typeface="+mn-ea"/>
              </a:rPr>
              <a:t>/  **</a:t>
            </a:r>
          </a:p>
          <a:p>
            <a:pPr indent="457200">
              <a:lnSpc>
                <a:spcPct val="100000"/>
              </a:lnSpc>
            </a:pPr>
            <a:endParaRPr lang="en-US" altLang="zh-CN" sz="1800" dirty="0">
              <a:solidFill>
                <a:srgbClr val="00B0F0"/>
              </a:solidFill>
              <a:latin typeface="+mn-ea"/>
            </a:endParaRPr>
          </a:p>
          <a:p>
            <a:pPr indent="457200">
              <a:lnSpc>
                <a:spcPct val="100000"/>
              </a:lnSpc>
            </a:pPr>
            <a:r>
              <a:rPr lang="en-US" altLang="zh-CN" sz="1800" dirty="0">
                <a:solidFill>
                  <a:srgbClr val="00B0F0"/>
                </a:solidFill>
                <a:latin typeface="+mn-ea"/>
              </a:rPr>
              <a:t>1+1</a:t>
            </a:r>
          </a:p>
          <a:p>
            <a:pPr indent="457200">
              <a:lnSpc>
                <a:spcPct val="100000"/>
              </a:lnSpc>
            </a:pPr>
            <a:r>
              <a:rPr lang="en-US" altLang="zh-CN" sz="1800" dirty="0">
                <a:solidFill>
                  <a:srgbClr val="00B0F0"/>
                </a:solidFill>
                <a:latin typeface="+mn-ea"/>
              </a:rPr>
              <a:t>1 + 1 </a:t>
            </a:r>
            <a:r>
              <a:rPr lang="zh-CN" altLang="en-US" sz="1800" dirty="0">
                <a:solidFill>
                  <a:srgbClr val="00B0F0"/>
                </a:solidFill>
                <a:latin typeface="+mn-ea"/>
              </a:rPr>
              <a:t>√</a:t>
            </a:r>
            <a:endParaRPr lang="en-US" altLang="zh-CN" sz="1800" dirty="0">
              <a:solidFill>
                <a:srgbClr val="00B0F0"/>
              </a:solidFill>
              <a:latin typeface="+mn-ea"/>
            </a:endParaRPr>
          </a:p>
        </p:txBody>
      </p:sp>
      <p:sp>
        <p:nvSpPr>
          <p:cNvPr id="4" name="内容占位符 3"/>
          <p:cNvSpPr>
            <a:spLocks noGrp="1"/>
          </p:cNvSpPr>
          <p:nvPr>
            <p:ph sz="quarter" idx="15"/>
          </p:nvPr>
        </p:nvSpPr>
        <p:spPr>
          <a:xfrm>
            <a:off x="244802" y="104401"/>
            <a:ext cx="3732213" cy="571500"/>
          </a:xfrm>
        </p:spPr>
        <p:txBody>
          <a:bodyPr/>
          <a:lstStyle/>
          <a:p>
            <a:r>
              <a:rPr lang="en-US" altLang="zh-CN" dirty="0"/>
              <a:t>python</a:t>
            </a:r>
            <a:r>
              <a:rPr lang="zh-CN" altLang="en-US" dirty="0"/>
              <a:t>程序风格</a:t>
            </a:r>
          </a:p>
          <a:p>
            <a:endParaRPr lang="zh-CN" alt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en-US" dirty="0"/>
              <a:t>数据类型</a:t>
            </a:r>
            <a:endParaRPr lang="zh-CN" altLang="zh-CN" dirty="0"/>
          </a:p>
        </p:txBody>
      </p:sp>
      <p:sp>
        <p:nvSpPr>
          <p:cNvPr id="3" name="内容占位符 2"/>
          <p:cNvSpPr>
            <a:spLocks noGrp="1"/>
          </p:cNvSpPr>
          <p:nvPr>
            <p:ph sz="quarter" idx="14"/>
          </p:nvPr>
        </p:nvSpPr>
        <p:spPr>
          <a:xfrm>
            <a:off x="499520" y="1493715"/>
            <a:ext cx="7743080" cy="4414959"/>
          </a:xfrm>
        </p:spPr>
        <p:txBody>
          <a:bodyPr>
            <a:normAutofit/>
          </a:bodyPr>
          <a:lstStyle/>
          <a:p>
            <a:pPr indent="457200">
              <a:lnSpc>
                <a:spcPct val="120000"/>
              </a:lnSpc>
            </a:pPr>
            <a:r>
              <a:rPr lang="en-US" altLang="zh-CN" sz="1800" dirty="0">
                <a:solidFill>
                  <a:schemeClr val="tx1">
                    <a:lumMod val="75000"/>
                    <a:lumOff val="25000"/>
                  </a:schemeClr>
                </a:solidFill>
                <a:latin typeface="+mn-ea"/>
              </a:rPr>
              <a:t>1</a:t>
            </a:r>
            <a:r>
              <a:rPr lang="zh-CN" altLang="en-US" sz="1800" dirty="0">
                <a:solidFill>
                  <a:schemeClr val="tx1">
                    <a:lumMod val="75000"/>
                    <a:lumOff val="25000"/>
                  </a:schemeClr>
                </a:solidFill>
                <a:latin typeface="+mn-ea"/>
              </a:rPr>
              <a:t>、整型（</a:t>
            </a:r>
            <a:r>
              <a:rPr lang="en-US" altLang="zh-CN" sz="1800" dirty="0">
                <a:solidFill>
                  <a:schemeClr val="tx1">
                    <a:lumMod val="75000"/>
                    <a:lumOff val="25000"/>
                  </a:schemeClr>
                </a:solidFill>
                <a:latin typeface="+mn-ea"/>
              </a:rPr>
              <a:t>Integers</a:t>
            </a:r>
            <a:r>
              <a:rPr lang="zh-CN" altLang="en-US" sz="1800" dirty="0">
                <a:solidFill>
                  <a:schemeClr val="tx1">
                    <a:lumMod val="75000"/>
                    <a:lumOff val="25000"/>
                  </a:schemeClr>
                </a:solidFill>
                <a:latin typeface="+mn-ea"/>
              </a:rPr>
              <a:t>）</a:t>
            </a:r>
          </a:p>
          <a:p>
            <a:pPr indent="457200">
              <a:lnSpc>
                <a:spcPct val="120000"/>
              </a:lnSpc>
            </a:pPr>
            <a:r>
              <a:rPr lang="zh-CN" altLang="en-US" sz="1800" dirty="0">
                <a:solidFill>
                  <a:schemeClr val="tx1">
                    <a:lumMod val="75000"/>
                    <a:lumOff val="25000"/>
                  </a:schemeClr>
                </a:solidFill>
                <a:latin typeface="+mn-ea"/>
              </a:rPr>
              <a:t>整数类型（</a:t>
            </a:r>
            <a:r>
              <a:rPr lang="en-US" altLang="zh-CN" sz="1800" dirty="0">
                <a:solidFill>
                  <a:schemeClr val="tx1">
                    <a:lumMod val="75000"/>
                    <a:lumOff val="25000"/>
                  </a:schemeClr>
                </a:solidFill>
                <a:latin typeface="+mn-ea"/>
              </a:rPr>
              <a:t>int</a:t>
            </a:r>
            <a:r>
              <a:rPr lang="zh-CN" altLang="en-US" sz="1800" dirty="0">
                <a:solidFill>
                  <a:schemeClr val="tx1">
                    <a:lumMod val="75000"/>
                    <a:lumOff val="25000"/>
                  </a:schemeClr>
                </a:solidFill>
                <a:latin typeface="+mn-ea"/>
              </a:rPr>
              <a:t>）简称为整型，表示整数，包括正负的整数，如：</a:t>
            </a:r>
            <a:r>
              <a:rPr lang="en-US" altLang="zh-CN" sz="1800" dirty="0">
                <a:solidFill>
                  <a:schemeClr val="tx1">
                    <a:lumMod val="75000"/>
                    <a:lumOff val="25000"/>
                  </a:schemeClr>
                </a:solidFill>
                <a:latin typeface="+mn-ea"/>
              </a:rPr>
              <a:t>0110</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-123</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123456789</a:t>
            </a:r>
            <a:r>
              <a:rPr lang="zh-CN" altLang="en-US" sz="1800" dirty="0">
                <a:solidFill>
                  <a:schemeClr val="tx1">
                    <a:lumMod val="75000"/>
                    <a:lumOff val="25000"/>
                  </a:schemeClr>
                </a:solidFill>
                <a:latin typeface="+mn-ea"/>
              </a:rPr>
              <a:t>。</a:t>
            </a:r>
          </a:p>
          <a:p>
            <a:pPr indent="457200">
              <a:lnSpc>
                <a:spcPct val="120000"/>
              </a:lnSpc>
            </a:pPr>
            <a:r>
              <a:rPr lang="en-US" altLang="zh-CN" sz="1800" dirty="0">
                <a:solidFill>
                  <a:schemeClr val="tx1">
                    <a:lumMod val="75000"/>
                    <a:lumOff val="25000"/>
                  </a:schemeClr>
                </a:solidFill>
                <a:latin typeface="+mn-ea"/>
              </a:rPr>
              <a:t>Python</a:t>
            </a:r>
            <a:r>
              <a:rPr lang="zh-CN" altLang="en-US" sz="1800" dirty="0">
                <a:solidFill>
                  <a:schemeClr val="tx1">
                    <a:lumMod val="75000"/>
                    <a:lumOff val="25000"/>
                  </a:schemeClr>
                </a:solidFill>
                <a:latin typeface="+mn-ea"/>
              </a:rPr>
              <a:t>的整型是长整型，能表达的数的范围是无限的，内存足够大，就能表示足够多的数。在使用整型的数还包括其它进制，</a:t>
            </a:r>
            <a:r>
              <a:rPr lang="en-US" altLang="zh-CN" sz="1800" dirty="0">
                <a:solidFill>
                  <a:schemeClr val="tx1">
                    <a:lumMod val="75000"/>
                    <a:lumOff val="25000"/>
                  </a:schemeClr>
                </a:solidFill>
                <a:latin typeface="+mn-ea"/>
              </a:rPr>
              <a:t>0b</a:t>
            </a:r>
            <a:r>
              <a:rPr lang="zh-CN" altLang="en-US" sz="1800" dirty="0">
                <a:solidFill>
                  <a:schemeClr val="tx1">
                    <a:lumMod val="75000"/>
                    <a:lumOff val="25000"/>
                  </a:schemeClr>
                </a:solidFill>
                <a:latin typeface="+mn-ea"/>
              </a:rPr>
              <a:t>开始的是二进制（</a:t>
            </a:r>
            <a:r>
              <a:rPr lang="en-US" altLang="zh-CN" sz="1800" dirty="0">
                <a:solidFill>
                  <a:schemeClr val="tx1">
                    <a:lumMod val="75000"/>
                    <a:lumOff val="25000"/>
                  </a:schemeClr>
                </a:solidFill>
                <a:latin typeface="+mn-ea"/>
              </a:rPr>
              <a:t>binary</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0o</a:t>
            </a:r>
            <a:r>
              <a:rPr lang="zh-CN" altLang="en-US" sz="1800" dirty="0">
                <a:solidFill>
                  <a:schemeClr val="tx1">
                    <a:lumMod val="75000"/>
                    <a:lumOff val="25000"/>
                  </a:schemeClr>
                </a:solidFill>
                <a:latin typeface="+mn-ea"/>
              </a:rPr>
              <a:t>开始的是八进制（</a:t>
            </a:r>
            <a:r>
              <a:rPr lang="en-US" altLang="zh-CN" sz="1800" dirty="0">
                <a:solidFill>
                  <a:schemeClr val="tx1">
                    <a:lumMod val="75000"/>
                    <a:lumOff val="25000"/>
                  </a:schemeClr>
                </a:solidFill>
                <a:latin typeface="+mn-ea"/>
              </a:rPr>
              <a:t>octonary</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0x</a:t>
            </a:r>
            <a:r>
              <a:rPr lang="zh-CN" altLang="en-US" sz="1800" dirty="0">
                <a:solidFill>
                  <a:schemeClr val="tx1">
                    <a:lumMod val="75000"/>
                    <a:lumOff val="25000"/>
                  </a:schemeClr>
                </a:solidFill>
                <a:latin typeface="+mn-ea"/>
              </a:rPr>
              <a:t>开始的十六进制（</a:t>
            </a:r>
            <a:r>
              <a:rPr lang="en-US" altLang="zh-CN" sz="1800" dirty="0">
                <a:solidFill>
                  <a:schemeClr val="tx1">
                    <a:lumMod val="75000"/>
                    <a:lumOff val="25000"/>
                  </a:schemeClr>
                </a:solidFill>
                <a:latin typeface="+mn-ea"/>
              </a:rPr>
              <a:t>hexadecimal</a:t>
            </a:r>
            <a:r>
              <a:rPr lang="zh-CN" altLang="en-US" sz="1800" dirty="0">
                <a:solidFill>
                  <a:schemeClr val="tx1">
                    <a:lumMod val="75000"/>
                    <a:lumOff val="25000"/>
                  </a:schemeClr>
                </a:solidFill>
                <a:latin typeface="+mn-ea"/>
              </a:rPr>
              <a:t>），进制之间可以使用函数进行转换，使用时需要注意数值符合进制。</a:t>
            </a:r>
          </a:p>
          <a:p>
            <a:pPr indent="457200">
              <a:lnSpc>
                <a:spcPct val="120000"/>
              </a:lnSpc>
            </a:pPr>
            <a:endParaRPr lang="zh-CN" altLang="en-US" sz="1800" dirty="0">
              <a:solidFill>
                <a:schemeClr val="tx1">
                  <a:lumMod val="75000"/>
                  <a:lumOff val="25000"/>
                </a:schemeClr>
              </a:solidFill>
              <a:latin typeface="+mn-ea"/>
            </a:endParaRPr>
          </a:p>
        </p:txBody>
      </p:sp>
      <p:sp>
        <p:nvSpPr>
          <p:cNvPr id="4" name="内容占位符 3"/>
          <p:cNvSpPr>
            <a:spLocks noGrp="1"/>
          </p:cNvSpPr>
          <p:nvPr>
            <p:ph sz="quarter" idx="15"/>
          </p:nvPr>
        </p:nvSpPr>
        <p:spPr>
          <a:xfrm>
            <a:off x="244802" y="104401"/>
            <a:ext cx="3732213" cy="571500"/>
          </a:xfrm>
        </p:spPr>
        <p:txBody>
          <a:bodyPr/>
          <a:lstStyle/>
          <a:p>
            <a:r>
              <a:rPr lang="zh-CN" altLang="zh-CN" dirty="0"/>
              <a:t>变量与数据类型</a:t>
            </a:r>
            <a:endParaRPr lang="zh-CN" alt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en-US" dirty="0"/>
              <a:t>数据类型</a:t>
            </a:r>
            <a:endParaRPr lang="zh-CN" altLang="zh-CN" dirty="0"/>
          </a:p>
        </p:txBody>
      </p:sp>
      <p:sp>
        <p:nvSpPr>
          <p:cNvPr id="3" name="内容占位符 2"/>
          <p:cNvSpPr>
            <a:spLocks noGrp="1"/>
          </p:cNvSpPr>
          <p:nvPr>
            <p:ph sz="quarter" idx="14"/>
          </p:nvPr>
        </p:nvSpPr>
        <p:spPr>
          <a:xfrm>
            <a:off x="499520" y="1493715"/>
            <a:ext cx="7743080" cy="4414959"/>
          </a:xfrm>
        </p:spPr>
        <p:txBody>
          <a:bodyPr>
            <a:normAutofit/>
          </a:bodyPr>
          <a:lstStyle/>
          <a:p>
            <a:pPr indent="457200">
              <a:lnSpc>
                <a:spcPct val="120000"/>
              </a:lnSpc>
            </a:pPr>
            <a:r>
              <a:rPr lang="en-US" altLang="zh-CN" sz="1800" dirty="0">
                <a:solidFill>
                  <a:schemeClr val="tx1">
                    <a:lumMod val="75000"/>
                    <a:lumOff val="25000"/>
                  </a:schemeClr>
                </a:solidFill>
                <a:latin typeface="+mn-ea"/>
              </a:rPr>
              <a:t>2</a:t>
            </a:r>
            <a:r>
              <a:rPr lang="zh-CN" altLang="en-US" sz="1800" dirty="0">
                <a:solidFill>
                  <a:schemeClr val="tx1">
                    <a:lumMod val="75000"/>
                    <a:lumOff val="25000"/>
                  </a:schemeClr>
                </a:solidFill>
                <a:latin typeface="+mn-ea"/>
              </a:rPr>
              <a:t>、布尔型（</a:t>
            </a:r>
            <a:r>
              <a:rPr lang="en-US" altLang="zh-CN" sz="1800" dirty="0">
                <a:solidFill>
                  <a:schemeClr val="tx1">
                    <a:lumMod val="75000"/>
                    <a:lumOff val="25000"/>
                  </a:schemeClr>
                </a:solidFill>
                <a:latin typeface="+mn-ea"/>
              </a:rPr>
              <a:t>Booleans</a:t>
            </a:r>
            <a:r>
              <a:rPr lang="zh-CN" altLang="en-US" sz="1800" dirty="0">
                <a:solidFill>
                  <a:schemeClr val="tx1">
                    <a:lumMod val="75000"/>
                    <a:lumOff val="25000"/>
                  </a:schemeClr>
                </a:solidFill>
                <a:latin typeface="+mn-ea"/>
              </a:rPr>
              <a:t>）</a:t>
            </a:r>
          </a:p>
          <a:p>
            <a:pPr indent="457200">
              <a:lnSpc>
                <a:spcPct val="120000"/>
              </a:lnSpc>
            </a:pPr>
            <a:r>
              <a:rPr lang="zh-CN" altLang="en-US" sz="1800" dirty="0">
                <a:solidFill>
                  <a:schemeClr val="tx1">
                    <a:lumMod val="75000"/>
                    <a:lumOff val="25000"/>
                  </a:schemeClr>
                </a:solidFill>
                <a:latin typeface="+mn-ea"/>
              </a:rPr>
              <a:t>布尔值是整型（</a:t>
            </a:r>
            <a:r>
              <a:rPr lang="en-US" altLang="zh-CN" sz="1800" dirty="0">
                <a:solidFill>
                  <a:schemeClr val="tx1">
                    <a:lumMod val="75000"/>
                    <a:lumOff val="25000"/>
                  </a:schemeClr>
                </a:solidFill>
                <a:latin typeface="+mn-ea"/>
              </a:rPr>
              <a:t>Integers</a:t>
            </a:r>
            <a:r>
              <a:rPr lang="zh-CN" altLang="en-US" sz="1800" dirty="0">
                <a:solidFill>
                  <a:schemeClr val="tx1">
                    <a:lumMod val="75000"/>
                    <a:lumOff val="25000"/>
                  </a:schemeClr>
                </a:solidFill>
                <a:latin typeface="+mn-ea"/>
              </a:rPr>
              <a:t>）的子类，用于逻辑判断真（</a:t>
            </a:r>
            <a:r>
              <a:rPr lang="en-US" altLang="zh-CN" sz="1800" dirty="0">
                <a:solidFill>
                  <a:schemeClr val="tx1">
                    <a:lumMod val="75000"/>
                    <a:lumOff val="25000"/>
                  </a:schemeClr>
                </a:solidFill>
                <a:latin typeface="+mn-ea"/>
              </a:rPr>
              <a:t>True</a:t>
            </a:r>
            <a:r>
              <a:rPr lang="zh-CN" altLang="en-US" sz="1800" dirty="0">
                <a:solidFill>
                  <a:schemeClr val="tx1">
                    <a:lumMod val="75000"/>
                    <a:lumOff val="25000"/>
                  </a:schemeClr>
                </a:solidFill>
                <a:latin typeface="+mn-ea"/>
              </a:rPr>
              <a:t>）或假（</a:t>
            </a:r>
            <a:r>
              <a:rPr lang="en-US" altLang="zh-CN" sz="1800" dirty="0">
                <a:solidFill>
                  <a:schemeClr val="tx1">
                    <a:lumMod val="75000"/>
                    <a:lumOff val="25000"/>
                  </a:schemeClr>
                </a:solidFill>
                <a:latin typeface="+mn-ea"/>
              </a:rPr>
              <a:t>False</a:t>
            </a:r>
            <a:r>
              <a:rPr lang="zh-CN" altLang="en-US" sz="1800" dirty="0">
                <a:solidFill>
                  <a:schemeClr val="tx1">
                    <a:lumMod val="75000"/>
                    <a:lumOff val="25000"/>
                  </a:schemeClr>
                </a:solidFill>
                <a:latin typeface="+mn-ea"/>
              </a:rPr>
              <a:t>），用数值</a:t>
            </a:r>
            <a:r>
              <a:rPr lang="en-US" altLang="zh-CN" sz="1800" dirty="0">
                <a:solidFill>
                  <a:schemeClr val="tx1">
                    <a:lumMod val="75000"/>
                    <a:lumOff val="25000"/>
                  </a:schemeClr>
                </a:solidFill>
                <a:latin typeface="+mn-ea"/>
              </a:rPr>
              <a:t>1</a:t>
            </a:r>
            <a:r>
              <a:rPr lang="zh-CN" altLang="en-US" sz="1800" dirty="0">
                <a:solidFill>
                  <a:schemeClr val="tx1">
                    <a:lumMod val="75000"/>
                    <a:lumOff val="25000"/>
                  </a:schemeClr>
                </a:solidFill>
                <a:latin typeface="+mn-ea"/>
              </a:rPr>
              <a:t>和</a:t>
            </a:r>
            <a:r>
              <a:rPr lang="en-US" altLang="zh-CN" sz="1800" dirty="0">
                <a:solidFill>
                  <a:schemeClr val="tx1">
                    <a:lumMod val="75000"/>
                    <a:lumOff val="25000"/>
                  </a:schemeClr>
                </a:solidFill>
                <a:latin typeface="+mn-ea"/>
              </a:rPr>
              <a:t>0</a:t>
            </a:r>
            <a:r>
              <a:rPr lang="zh-CN" altLang="en-US" sz="1800" dirty="0">
                <a:solidFill>
                  <a:schemeClr val="tx1">
                    <a:lumMod val="75000"/>
                    <a:lumOff val="25000"/>
                  </a:schemeClr>
                </a:solidFill>
                <a:latin typeface="+mn-ea"/>
              </a:rPr>
              <a:t>分别代表常量</a:t>
            </a:r>
            <a:r>
              <a:rPr lang="en-US" altLang="zh-CN" sz="1800" dirty="0">
                <a:solidFill>
                  <a:schemeClr val="tx1">
                    <a:lumMod val="75000"/>
                    <a:lumOff val="25000"/>
                  </a:schemeClr>
                </a:solidFill>
                <a:latin typeface="+mn-ea"/>
              </a:rPr>
              <a:t>True</a:t>
            </a:r>
            <a:r>
              <a:rPr lang="zh-CN" altLang="en-US" sz="1800" dirty="0">
                <a:solidFill>
                  <a:schemeClr val="tx1">
                    <a:lumMod val="75000"/>
                    <a:lumOff val="25000"/>
                  </a:schemeClr>
                </a:solidFill>
                <a:latin typeface="+mn-ea"/>
              </a:rPr>
              <a:t>和</a:t>
            </a:r>
            <a:r>
              <a:rPr lang="en-US" altLang="zh-CN" sz="1800" dirty="0">
                <a:solidFill>
                  <a:schemeClr val="tx1">
                    <a:lumMod val="75000"/>
                    <a:lumOff val="25000"/>
                  </a:schemeClr>
                </a:solidFill>
                <a:latin typeface="+mn-ea"/>
              </a:rPr>
              <a:t>False</a:t>
            </a:r>
            <a:r>
              <a:rPr lang="zh-CN" altLang="en-US" sz="1800" dirty="0">
                <a:solidFill>
                  <a:schemeClr val="tx1">
                    <a:lumMod val="75000"/>
                    <a:lumOff val="25000"/>
                  </a:schemeClr>
                </a:solidFill>
                <a:latin typeface="+mn-ea"/>
              </a:rPr>
              <a:t>。</a:t>
            </a:r>
          </a:p>
          <a:p>
            <a:pPr indent="457200">
              <a:lnSpc>
                <a:spcPct val="120000"/>
              </a:lnSpc>
            </a:pPr>
            <a:r>
              <a:rPr lang="zh-CN" altLang="en-US" sz="1800" dirty="0">
                <a:solidFill>
                  <a:schemeClr val="tx1">
                    <a:lumMod val="75000"/>
                    <a:lumOff val="25000"/>
                  </a:schemeClr>
                </a:solidFill>
                <a:latin typeface="+mn-ea"/>
              </a:rPr>
              <a:t>在</a:t>
            </a:r>
            <a:r>
              <a:rPr lang="en-US" altLang="zh-CN" sz="1800" dirty="0">
                <a:solidFill>
                  <a:schemeClr val="tx1">
                    <a:lumMod val="75000"/>
                    <a:lumOff val="25000"/>
                  </a:schemeClr>
                </a:solidFill>
                <a:latin typeface="+mn-ea"/>
              </a:rPr>
              <a:t>Python</a:t>
            </a:r>
            <a:r>
              <a:rPr lang="zh-CN" altLang="en-US" sz="1800" dirty="0">
                <a:solidFill>
                  <a:schemeClr val="tx1">
                    <a:lumMod val="75000"/>
                    <a:lumOff val="25000"/>
                  </a:schemeClr>
                </a:solidFill>
                <a:latin typeface="+mn-ea"/>
              </a:rPr>
              <a:t>语言中，</a:t>
            </a:r>
            <a:r>
              <a:rPr lang="en-US" altLang="zh-CN" sz="1800" dirty="0">
                <a:solidFill>
                  <a:schemeClr val="tx1">
                    <a:lumMod val="75000"/>
                    <a:lumOff val="25000"/>
                  </a:schemeClr>
                </a:solidFill>
                <a:latin typeface="+mn-ea"/>
              </a:rPr>
              <a:t>False</a:t>
            </a:r>
            <a:r>
              <a:rPr lang="zh-CN" altLang="en-US" sz="1800" dirty="0">
                <a:solidFill>
                  <a:schemeClr val="tx1">
                    <a:lumMod val="75000"/>
                    <a:lumOff val="25000"/>
                  </a:schemeClr>
                </a:solidFill>
                <a:latin typeface="+mn-ea"/>
              </a:rPr>
              <a:t>可以是数值为</a:t>
            </a:r>
            <a:r>
              <a:rPr lang="en-US" altLang="zh-CN" sz="1800" dirty="0">
                <a:solidFill>
                  <a:schemeClr val="tx1">
                    <a:lumMod val="75000"/>
                    <a:lumOff val="25000"/>
                  </a:schemeClr>
                </a:solidFill>
                <a:latin typeface="+mn-ea"/>
              </a:rPr>
              <a:t>0</a:t>
            </a:r>
            <a:r>
              <a:rPr lang="zh-CN" altLang="en-US" sz="1800" dirty="0">
                <a:solidFill>
                  <a:schemeClr val="tx1">
                    <a:lumMod val="75000"/>
                    <a:lumOff val="25000"/>
                  </a:schemeClr>
                </a:solidFill>
                <a:latin typeface="+mn-ea"/>
              </a:rPr>
              <a:t>、对象为</a:t>
            </a:r>
            <a:r>
              <a:rPr lang="en-US" altLang="zh-CN" sz="1800" dirty="0">
                <a:solidFill>
                  <a:schemeClr val="tx1">
                    <a:lumMod val="75000"/>
                    <a:lumOff val="25000"/>
                  </a:schemeClr>
                </a:solidFill>
                <a:latin typeface="+mn-ea"/>
              </a:rPr>
              <a:t>None</a:t>
            </a:r>
            <a:r>
              <a:rPr lang="zh-CN" altLang="en-US" sz="1800" dirty="0">
                <a:solidFill>
                  <a:schemeClr val="tx1">
                    <a:lumMod val="75000"/>
                    <a:lumOff val="25000"/>
                  </a:schemeClr>
                </a:solidFill>
                <a:latin typeface="+mn-ea"/>
              </a:rPr>
              <a:t>或者是序列中的空字符串、空列表、空元组。</a:t>
            </a:r>
          </a:p>
          <a:p>
            <a:pPr indent="457200">
              <a:lnSpc>
                <a:spcPct val="120000"/>
              </a:lnSpc>
            </a:pPr>
            <a:endParaRPr lang="zh-CN" altLang="en-US" sz="1800" dirty="0">
              <a:solidFill>
                <a:schemeClr val="tx1">
                  <a:lumMod val="75000"/>
                  <a:lumOff val="25000"/>
                </a:schemeClr>
              </a:solidFill>
              <a:latin typeface="+mn-ea"/>
            </a:endParaRPr>
          </a:p>
        </p:txBody>
      </p:sp>
      <p:sp>
        <p:nvSpPr>
          <p:cNvPr id="4" name="内容占位符 3"/>
          <p:cNvSpPr>
            <a:spLocks noGrp="1"/>
          </p:cNvSpPr>
          <p:nvPr>
            <p:ph sz="quarter" idx="15"/>
          </p:nvPr>
        </p:nvSpPr>
        <p:spPr>
          <a:xfrm>
            <a:off x="244802" y="104401"/>
            <a:ext cx="3732213" cy="571500"/>
          </a:xfrm>
        </p:spPr>
        <p:txBody>
          <a:bodyPr/>
          <a:lstStyle/>
          <a:p>
            <a:r>
              <a:rPr lang="zh-CN" altLang="zh-CN" dirty="0"/>
              <a:t>变量与数据类型</a:t>
            </a:r>
            <a:endParaRPr lang="zh-CN" alt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en-US" dirty="0"/>
              <a:t>数据类型</a:t>
            </a:r>
            <a:endParaRPr lang="zh-CN" altLang="zh-CN" dirty="0"/>
          </a:p>
        </p:txBody>
      </p:sp>
      <p:sp>
        <p:nvSpPr>
          <p:cNvPr id="3" name="内容占位符 2"/>
          <p:cNvSpPr>
            <a:spLocks noGrp="1"/>
          </p:cNvSpPr>
          <p:nvPr>
            <p:ph sz="quarter" idx="14"/>
          </p:nvPr>
        </p:nvSpPr>
        <p:spPr>
          <a:xfrm>
            <a:off x="499520" y="1493715"/>
            <a:ext cx="7743080" cy="4414959"/>
          </a:xfrm>
        </p:spPr>
        <p:txBody>
          <a:bodyPr>
            <a:normAutofit/>
          </a:bodyPr>
          <a:lstStyle/>
          <a:p>
            <a:pPr indent="457200">
              <a:lnSpc>
                <a:spcPct val="120000"/>
              </a:lnSpc>
            </a:pPr>
            <a:r>
              <a:rPr lang="en-US" altLang="zh-CN" sz="1800" dirty="0">
                <a:solidFill>
                  <a:schemeClr val="tx1">
                    <a:lumMod val="75000"/>
                    <a:lumOff val="25000"/>
                  </a:schemeClr>
                </a:solidFill>
                <a:latin typeface="+mn-ea"/>
              </a:rPr>
              <a:t>3</a:t>
            </a:r>
            <a:r>
              <a:rPr lang="zh-CN" altLang="en-US" sz="1800" dirty="0">
                <a:solidFill>
                  <a:schemeClr val="tx1">
                    <a:lumMod val="75000"/>
                    <a:lumOff val="25000"/>
                  </a:schemeClr>
                </a:solidFill>
                <a:latin typeface="+mn-ea"/>
              </a:rPr>
              <a:t>、浮点型（</a:t>
            </a:r>
            <a:r>
              <a:rPr lang="en-US" altLang="zh-CN" sz="1800" dirty="0">
                <a:solidFill>
                  <a:schemeClr val="tx1">
                    <a:lumMod val="75000"/>
                    <a:lumOff val="25000"/>
                  </a:schemeClr>
                </a:solidFill>
                <a:latin typeface="+mn-ea"/>
              </a:rPr>
              <a:t>Float</a:t>
            </a:r>
            <a:r>
              <a:rPr lang="zh-CN" altLang="en-US" sz="1800" dirty="0">
                <a:solidFill>
                  <a:schemeClr val="tx1">
                    <a:lumMod val="75000"/>
                    <a:lumOff val="25000"/>
                  </a:schemeClr>
                </a:solidFill>
                <a:latin typeface="+mn-ea"/>
              </a:rPr>
              <a:t>）</a:t>
            </a:r>
          </a:p>
          <a:p>
            <a:pPr indent="457200">
              <a:lnSpc>
                <a:spcPct val="120000"/>
              </a:lnSpc>
            </a:pPr>
            <a:r>
              <a:rPr lang="zh-CN" altLang="en-US" sz="1800" dirty="0">
                <a:solidFill>
                  <a:schemeClr val="tx1">
                    <a:lumMod val="75000"/>
                    <a:lumOff val="25000"/>
                  </a:schemeClr>
                </a:solidFill>
                <a:latin typeface="+mn-ea"/>
              </a:rPr>
              <a:t>浮点型（</a:t>
            </a:r>
            <a:r>
              <a:rPr lang="en-US" altLang="zh-CN" sz="1800" dirty="0">
                <a:solidFill>
                  <a:schemeClr val="tx1">
                    <a:lumMod val="75000"/>
                    <a:lumOff val="25000"/>
                  </a:schemeClr>
                </a:solidFill>
                <a:latin typeface="+mn-ea"/>
              </a:rPr>
              <a:t>Float</a:t>
            </a:r>
            <a:r>
              <a:rPr lang="zh-CN" altLang="en-US" sz="1800" dirty="0">
                <a:solidFill>
                  <a:schemeClr val="tx1">
                    <a:lumMod val="75000"/>
                    <a:lumOff val="25000"/>
                  </a:schemeClr>
                </a:solidFill>
                <a:latin typeface="+mn-ea"/>
              </a:rPr>
              <a:t>）是含有小数的数值，用于实数的表示，由正负号、数字和小数点组成，正号可以省略，如：</a:t>
            </a:r>
            <a:r>
              <a:rPr lang="en-US" altLang="zh-CN" sz="1800" dirty="0">
                <a:solidFill>
                  <a:schemeClr val="tx1">
                    <a:lumMod val="75000"/>
                    <a:lumOff val="25000"/>
                  </a:schemeClr>
                </a:solidFill>
                <a:latin typeface="+mn-ea"/>
              </a:rPr>
              <a:t>-3.0</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0.13</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7.18</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Python</a:t>
            </a:r>
            <a:r>
              <a:rPr lang="zh-CN" altLang="en-US" sz="1800" dirty="0">
                <a:solidFill>
                  <a:schemeClr val="tx1">
                    <a:lumMod val="75000"/>
                    <a:lumOff val="25000"/>
                  </a:schemeClr>
                </a:solidFill>
                <a:latin typeface="+mn-ea"/>
              </a:rPr>
              <a:t>的浮点型执行</a:t>
            </a:r>
            <a:r>
              <a:rPr lang="en-US" altLang="zh-CN" sz="1800" dirty="0">
                <a:solidFill>
                  <a:schemeClr val="tx1">
                    <a:lumMod val="75000"/>
                    <a:lumOff val="25000"/>
                  </a:schemeClr>
                </a:solidFill>
                <a:latin typeface="+mn-ea"/>
              </a:rPr>
              <a:t>IEEE754</a:t>
            </a:r>
            <a:r>
              <a:rPr lang="zh-CN" altLang="en-US" sz="1800" dirty="0">
                <a:solidFill>
                  <a:schemeClr val="tx1">
                    <a:lumMod val="75000"/>
                    <a:lumOff val="25000"/>
                  </a:schemeClr>
                </a:solidFill>
                <a:latin typeface="+mn-ea"/>
              </a:rPr>
              <a:t>双精度标准，</a:t>
            </a:r>
            <a:r>
              <a:rPr lang="en-US" altLang="zh-CN" sz="1800" dirty="0">
                <a:solidFill>
                  <a:schemeClr val="tx1">
                    <a:lumMod val="75000"/>
                    <a:lumOff val="25000"/>
                  </a:schemeClr>
                </a:solidFill>
                <a:latin typeface="+mn-ea"/>
              </a:rPr>
              <a:t>8</a:t>
            </a:r>
            <a:r>
              <a:rPr lang="zh-CN" altLang="en-US" sz="1800" dirty="0">
                <a:solidFill>
                  <a:schemeClr val="tx1">
                    <a:lumMod val="75000"/>
                    <a:lumOff val="25000"/>
                  </a:schemeClr>
                </a:solidFill>
                <a:latin typeface="+mn-ea"/>
              </a:rPr>
              <a:t>个字节一个浮点，范围</a:t>
            </a:r>
            <a:r>
              <a:rPr lang="en-US" altLang="zh-CN" sz="1800" dirty="0">
                <a:solidFill>
                  <a:schemeClr val="tx1">
                    <a:lumMod val="75000"/>
                    <a:lumOff val="25000"/>
                  </a:schemeClr>
                </a:solidFill>
                <a:latin typeface="+mn-ea"/>
              </a:rPr>
              <a:t>-1.8308~+1.8308</a:t>
            </a:r>
            <a:r>
              <a:rPr lang="zh-CN" altLang="en-US" sz="1800" dirty="0">
                <a:solidFill>
                  <a:schemeClr val="tx1">
                    <a:lumMod val="75000"/>
                    <a:lumOff val="25000"/>
                  </a:schemeClr>
                </a:solidFill>
                <a:latin typeface="+mn-ea"/>
              </a:rPr>
              <a:t>的数均可以表示。</a:t>
            </a:r>
            <a:endParaRPr lang="en-US" altLang="zh-CN" sz="1800" dirty="0">
              <a:solidFill>
                <a:schemeClr val="tx1">
                  <a:lumMod val="75000"/>
                  <a:lumOff val="25000"/>
                </a:schemeClr>
              </a:solidFill>
              <a:latin typeface="+mn-ea"/>
            </a:endParaRPr>
          </a:p>
          <a:p>
            <a:pPr indent="457200">
              <a:lnSpc>
                <a:spcPct val="120000"/>
              </a:lnSpc>
            </a:pPr>
            <a:endParaRPr lang="zh-CN" altLang="en-US" sz="1800" dirty="0">
              <a:latin typeface="+mn-ea"/>
            </a:endParaRPr>
          </a:p>
        </p:txBody>
      </p:sp>
      <p:sp>
        <p:nvSpPr>
          <p:cNvPr id="4" name="内容占位符 3"/>
          <p:cNvSpPr>
            <a:spLocks noGrp="1"/>
          </p:cNvSpPr>
          <p:nvPr>
            <p:ph sz="quarter" idx="15"/>
          </p:nvPr>
        </p:nvSpPr>
        <p:spPr>
          <a:xfrm>
            <a:off x="244802" y="104401"/>
            <a:ext cx="3732213" cy="571500"/>
          </a:xfrm>
        </p:spPr>
        <p:txBody>
          <a:bodyPr/>
          <a:lstStyle/>
          <a:p>
            <a:r>
              <a:rPr lang="zh-CN" altLang="zh-CN" dirty="0"/>
              <a:t>变量与数据类型</a:t>
            </a:r>
            <a:endParaRPr lang="zh-CN" alt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en-US" dirty="0"/>
              <a:t>数据类型</a:t>
            </a:r>
            <a:endParaRPr lang="zh-CN" altLang="zh-CN" dirty="0"/>
          </a:p>
        </p:txBody>
      </p:sp>
      <p:sp>
        <p:nvSpPr>
          <p:cNvPr id="3" name="内容占位符 2"/>
          <p:cNvSpPr>
            <a:spLocks noGrp="1"/>
          </p:cNvSpPr>
          <p:nvPr>
            <p:ph sz="quarter" idx="14"/>
          </p:nvPr>
        </p:nvSpPr>
        <p:spPr>
          <a:xfrm>
            <a:off x="499520" y="1493715"/>
            <a:ext cx="7743080" cy="4414959"/>
          </a:xfrm>
        </p:spPr>
        <p:txBody>
          <a:bodyPr>
            <a:normAutofit/>
          </a:bodyPr>
          <a:lstStyle/>
          <a:p>
            <a:pPr indent="457200">
              <a:lnSpc>
                <a:spcPct val="120000"/>
              </a:lnSpc>
            </a:pPr>
            <a:r>
              <a:rPr lang="en-US" altLang="zh-CN" sz="1800" dirty="0">
                <a:solidFill>
                  <a:schemeClr val="tx1">
                    <a:lumMod val="75000"/>
                    <a:lumOff val="25000"/>
                  </a:schemeClr>
                </a:solidFill>
                <a:latin typeface="+mn-ea"/>
              </a:rPr>
              <a:t>4</a:t>
            </a:r>
            <a:r>
              <a:rPr lang="zh-CN" altLang="en-US" sz="1800" dirty="0">
                <a:solidFill>
                  <a:schemeClr val="tx1">
                    <a:lumMod val="75000"/>
                    <a:lumOff val="25000"/>
                  </a:schemeClr>
                </a:solidFill>
                <a:latin typeface="+mn-ea"/>
              </a:rPr>
              <a:t>、复数型（</a:t>
            </a:r>
            <a:r>
              <a:rPr lang="en-US" altLang="zh-CN" sz="1800" dirty="0">
                <a:solidFill>
                  <a:schemeClr val="tx1">
                    <a:lumMod val="75000"/>
                    <a:lumOff val="25000"/>
                  </a:schemeClr>
                </a:solidFill>
                <a:latin typeface="+mn-ea"/>
              </a:rPr>
              <a:t>Complex</a:t>
            </a:r>
            <a:r>
              <a:rPr lang="zh-CN" altLang="en-US" sz="1800" dirty="0">
                <a:solidFill>
                  <a:schemeClr val="tx1">
                    <a:lumMod val="75000"/>
                    <a:lumOff val="25000"/>
                  </a:schemeClr>
                </a:solidFill>
                <a:latin typeface="+mn-ea"/>
              </a:rPr>
              <a:t>）</a:t>
            </a:r>
          </a:p>
          <a:p>
            <a:pPr indent="457200">
              <a:lnSpc>
                <a:spcPct val="120000"/>
              </a:lnSpc>
            </a:pPr>
            <a:r>
              <a:rPr lang="zh-CN" altLang="en-US" sz="1800" dirty="0">
                <a:solidFill>
                  <a:schemeClr val="tx1">
                    <a:lumMod val="75000"/>
                    <a:lumOff val="25000"/>
                  </a:schemeClr>
                </a:solidFill>
                <a:latin typeface="+mn-ea"/>
              </a:rPr>
              <a:t>复数类型（</a:t>
            </a:r>
            <a:r>
              <a:rPr lang="en-US" altLang="zh-CN" sz="1800" dirty="0">
                <a:solidFill>
                  <a:schemeClr val="tx1">
                    <a:lumMod val="75000"/>
                    <a:lumOff val="25000"/>
                  </a:schemeClr>
                </a:solidFill>
                <a:latin typeface="+mn-ea"/>
              </a:rPr>
              <a:t>Complex</a:t>
            </a:r>
            <a:r>
              <a:rPr lang="zh-CN" altLang="en-US" sz="1800" dirty="0">
                <a:solidFill>
                  <a:schemeClr val="tx1">
                    <a:lumMod val="75000"/>
                    <a:lumOff val="25000"/>
                  </a:schemeClr>
                </a:solidFill>
                <a:latin typeface="+mn-ea"/>
              </a:rPr>
              <a:t>）由实数和虚数组成，用于复数的表示，虚数部分需加上</a:t>
            </a:r>
            <a:r>
              <a:rPr lang="en-US" altLang="zh-CN" sz="1800" dirty="0">
                <a:solidFill>
                  <a:schemeClr val="tx1">
                    <a:lumMod val="75000"/>
                    <a:lumOff val="25000"/>
                  </a:schemeClr>
                </a:solidFill>
                <a:latin typeface="+mn-ea"/>
              </a:rPr>
              <a:t>j</a:t>
            </a:r>
            <a:r>
              <a:rPr lang="zh-CN" altLang="en-US" sz="1800" dirty="0">
                <a:solidFill>
                  <a:schemeClr val="tx1">
                    <a:lumMod val="75000"/>
                    <a:lumOff val="25000"/>
                  </a:schemeClr>
                </a:solidFill>
                <a:latin typeface="+mn-ea"/>
              </a:rPr>
              <a:t>或</a:t>
            </a:r>
            <a:r>
              <a:rPr lang="en-US" altLang="zh-CN" sz="1800" dirty="0">
                <a:solidFill>
                  <a:schemeClr val="tx1">
                    <a:lumMod val="75000"/>
                    <a:lumOff val="25000"/>
                  </a:schemeClr>
                </a:solidFill>
                <a:latin typeface="+mn-ea"/>
              </a:rPr>
              <a:t>J</a:t>
            </a:r>
            <a:r>
              <a:rPr lang="zh-CN" altLang="en-US" sz="1800" dirty="0">
                <a:solidFill>
                  <a:schemeClr val="tx1">
                    <a:lumMod val="75000"/>
                    <a:lumOff val="25000"/>
                  </a:schemeClr>
                </a:solidFill>
                <a:latin typeface="+mn-ea"/>
              </a:rPr>
              <a:t>，如：</a:t>
            </a:r>
            <a:r>
              <a:rPr lang="en-US" altLang="zh-CN" sz="1800" dirty="0">
                <a:solidFill>
                  <a:schemeClr val="tx1">
                    <a:lumMod val="75000"/>
                    <a:lumOff val="25000"/>
                  </a:schemeClr>
                </a:solidFill>
                <a:latin typeface="+mn-ea"/>
              </a:rPr>
              <a:t>-1j</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0j</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1.0j</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Python</a:t>
            </a:r>
            <a:r>
              <a:rPr lang="zh-CN" altLang="en-US" sz="1800" dirty="0">
                <a:solidFill>
                  <a:schemeClr val="tx1">
                    <a:lumMod val="75000"/>
                    <a:lumOff val="25000"/>
                  </a:schemeClr>
                </a:solidFill>
                <a:latin typeface="+mn-ea"/>
              </a:rPr>
              <a:t>的复数类型是其他语言一般没有的。</a:t>
            </a:r>
          </a:p>
        </p:txBody>
      </p:sp>
      <p:sp>
        <p:nvSpPr>
          <p:cNvPr id="4" name="内容占位符 3"/>
          <p:cNvSpPr>
            <a:spLocks noGrp="1"/>
          </p:cNvSpPr>
          <p:nvPr>
            <p:ph sz="quarter" idx="15"/>
          </p:nvPr>
        </p:nvSpPr>
        <p:spPr>
          <a:xfrm>
            <a:off x="244802" y="104401"/>
            <a:ext cx="3732213" cy="571500"/>
          </a:xfrm>
        </p:spPr>
        <p:txBody>
          <a:bodyPr/>
          <a:lstStyle/>
          <a:p>
            <a:r>
              <a:rPr lang="zh-CN" altLang="zh-CN" dirty="0"/>
              <a:t>变量与数据类型</a:t>
            </a:r>
            <a:endParaRPr lang="zh-CN" alt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en-US" dirty="0"/>
              <a:t>数据类型</a:t>
            </a:r>
            <a:endParaRPr lang="zh-CN" altLang="zh-CN" dirty="0"/>
          </a:p>
        </p:txBody>
      </p:sp>
      <p:sp>
        <p:nvSpPr>
          <p:cNvPr id="3" name="内容占位符 2"/>
          <p:cNvSpPr>
            <a:spLocks noGrp="1"/>
          </p:cNvSpPr>
          <p:nvPr>
            <p:ph sz="quarter" idx="14"/>
          </p:nvPr>
        </p:nvSpPr>
        <p:spPr>
          <a:xfrm>
            <a:off x="499520" y="1493715"/>
            <a:ext cx="7743080" cy="4414959"/>
          </a:xfrm>
        </p:spPr>
        <p:txBody>
          <a:bodyPr>
            <a:normAutofit/>
          </a:bodyPr>
          <a:lstStyle/>
          <a:p>
            <a:pPr indent="457200">
              <a:lnSpc>
                <a:spcPct val="120000"/>
              </a:lnSpc>
            </a:pPr>
            <a:r>
              <a:rPr lang="en-US" altLang="zh-CN" sz="1800" dirty="0">
                <a:solidFill>
                  <a:schemeClr val="tx1">
                    <a:lumMod val="75000"/>
                    <a:lumOff val="25000"/>
                  </a:schemeClr>
                </a:solidFill>
                <a:latin typeface="+mn-ea"/>
              </a:rPr>
              <a:t>5</a:t>
            </a:r>
            <a:r>
              <a:rPr lang="zh-CN" altLang="en-US" sz="1800" dirty="0">
                <a:solidFill>
                  <a:schemeClr val="tx1">
                    <a:lumMod val="75000"/>
                    <a:lumOff val="25000"/>
                  </a:schemeClr>
                </a:solidFill>
                <a:latin typeface="+mn-ea"/>
              </a:rPr>
              <a:t>、字符串类型（</a:t>
            </a:r>
            <a:r>
              <a:rPr lang="en-US" altLang="zh-CN" sz="1800" dirty="0">
                <a:solidFill>
                  <a:schemeClr val="tx1">
                    <a:lumMod val="75000"/>
                    <a:lumOff val="25000"/>
                  </a:schemeClr>
                </a:solidFill>
                <a:latin typeface="+mn-ea"/>
              </a:rPr>
              <a:t>Strings</a:t>
            </a:r>
            <a:r>
              <a:rPr lang="zh-CN" altLang="en-US" sz="1800" dirty="0">
                <a:solidFill>
                  <a:schemeClr val="tx1">
                    <a:lumMod val="75000"/>
                    <a:lumOff val="25000"/>
                  </a:schemeClr>
                </a:solidFill>
                <a:latin typeface="+mn-ea"/>
              </a:rPr>
              <a:t>）</a:t>
            </a:r>
          </a:p>
          <a:p>
            <a:pPr indent="457200">
              <a:lnSpc>
                <a:spcPct val="120000"/>
              </a:lnSpc>
            </a:pPr>
            <a:r>
              <a:rPr lang="zh-CN" altLang="en-US" sz="1800" dirty="0">
                <a:solidFill>
                  <a:schemeClr val="tx1">
                    <a:lumMod val="75000"/>
                    <a:lumOff val="25000"/>
                  </a:schemeClr>
                </a:solidFill>
                <a:latin typeface="+mn-ea"/>
              </a:rPr>
              <a:t>字符串（</a:t>
            </a:r>
            <a:r>
              <a:rPr lang="en-US" altLang="zh-CN" sz="1800" dirty="0">
                <a:solidFill>
                  <a:schemeClr val="tx1">
                    <a:lumMod val="75000"/>
                    <a:lumOff val="25000"/>
                  </a:schemeClr>
                </a:solidFill>
                <a:latin typeface="+mn-ea"/>
              </a:rPr>
              <a:t>Strings</a:t>
            </a:r>
            <a:r>
              <a:rPr lang="zh-CN" altLang="en-US" sz="1800" dirty="0">
                <a:solidFill>
                  <a:schemeClr val="tx1">
                    <a:lumMod val="75000"/>
                    <a:lumOff val="25000"/>
                  </a:schemeClr>
                </a:solidFill>
                <a:latin typeface="+mn-ea"/>
              </a:rPr>
              <a:t>），用于</a:t>
            </a:r>
            <a:r>
              <a:rPr lang="en-US" altLang="zh-CN" sz="1800" dirty="0">
                <a:solidFill>
                  <a:schemeClr val="tx1">
                    <a:lumMod val="75000"/>
                    <a:lumOff val="25000"/>
                  </a:schemeClr>
                </a:solidFill>
                <a:latin typeface="+mn-ea"/>
              </a:rPr>
              <a:t>Unicode</a:t>
            </a:r>
            <a:r>
              <a:rPr lang="zh-CN" altLang="en-US" sz="1800" dirty="0">
                <a:solidFill>
                  <a:schemeClr val="tx1">
                    <a:lumMod val="75000"/>
                    <a:lumOff val="25000"/>
                  </a:schemeClr>
                </a:solidFill>
                <a:latin typeface="+mn-ea"/>
              </a:rPr>
              <a:t>字符序列，使用一对单引号、双引号和使用三对单引号或者双引号引起来的字符就是字符串，如</a:t>
            </a:r>
            <a:r>
              <a:rPr lang="en-US" altLang="zh-CN" sz="1800" dirty="0">
                <a:solidFill>
                  <a:schemeClr val="tx1">
                    <a:lumMod val="75000"/>
                    <a:lumOff val="25000"/>
                  </a:schemeClr>
                </a:solidFill>
                <a:latin typeface="+mn-ea"/>
              </a:rPr>
              <a:t>'hello world'</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"20180520"</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'''hello'''</a:t>
            </a:r>
            <a:r>
              <a:rPr lang="zh-CN" altLang="en-US"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"""happy!"""</a:t>
            </a:r>
            <a:r>
              <a:rPr lang="zh-CN" altLang="en-US" sz="1800" dirty="0">
                <a:solidFill>
                  <a:schemeClr val="tx1">
                    <a:lumMod val="75000"/>
                    <a:lumOff val="25000"/>
                  </a:schemeClr>
                </a:solidFill>
                <a:latin typeface="+mn-ea"/>
              </a:rPr>
              <a:t>。</a:t>
            </a:r>
          </a:p>
        </p:txBody>
      </p:sp>
      <p:sp>
        <p:nvSpPr>
          <p:cNvPr id="4" name="内容占位符 3"/>
          <p:cNvSpPr>
            <a:spLocks noGrp="1"/>
          </p:cNvSpPr>
          <p:nvPr>
            <p:ph sz="quarter" idx="15"/>
          </p:nvPr>
        </p:nvSpPr>
        <p:spPr>
          <a:xfrm>
            <a:off x="244802" y="104401"/>
            <a:ext cx="3732213" cy="571500"/>
          </a:xfrm>
        </p:spPr>
        <p:txBody>
          <a:bodyPr/>
          <a:lstStyle/>
          <a:p>
            <a:r>
              <a:rPr lang="zh-CN" altLang="zh-CN" dirty="0"/>
              <a:t>变量与数据类型</a:t>
            </a:r>
            <a:endParaRPr lang="zh-CN" alt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en-US" altLang="zh-CN" dirty="0"/>
              <a:t>type() </a:t>
            </a:r>
            <a:r>
              <a:rPr lang="zh-CN" altLang="zh-CN" dirty="0"/>
              <a:t>函数</a:t>
            </a:r>
          </a:p>
        </p:txBody>
      </p:sp>
      <p:sp>
        <p:nvSpPr>
          <p:cNvPr id="3" name="内容占位符 2"/>
          <p:cNvSpPr>
            <a:spLocks noGrp="1"/>
          </p:cNvSpPr>
          <p:nvPr>
            <p:ph sz="quarter" idx="14"/>
          </p:nvPr>
        </p:nvSpPr>
        <p:spPr>
          <a:xfrm>
            <a:off x="453221" y="1667375"/>
            <a:ext cx="7186070" cy="4004220"/>
          </a:xfrm>
        </p:spPr>
        <p:txBody>
          <a:bodyPr>
            <a:normAutofit/>
          </a:bodyPr>
          <a:lstStyle/>
          <a:p>
            <a:pPr indent="457200">
              <a:lnSpc>
                <a:spcPct val="100000"/>
              </a:lnSpc>
            </a:pPr>
            <a:r>
              <a:rPr lang="en-US" altLang="zh-CN" sz="1800" dirty="0">
                <a:solidFill>
                  <a:schemeClr val="tx1">
                    <a:lumMod val="75000"/>
                    <a:lumOff val="25000"/>
                  </a:schemeClr>
                </a:solidFill>
                <a:latin typeface="+mn-ea"/>
              </a:rPr>
              <a:t>type()</a:t>
            </a:r>
            <a:r>
              <a:rPr lang="zh-CN" altLang="en-US" sz="1800" dirty="0">
                <a:solidFill>
                  <a:schemeClr val="tx1">
                    <a:lumMod val="75000"/>
                    <a:lumOff val="25000"/>
                  </a:schemeClr>
                </a:solidFill>
                <a:latin typeface="+mn-ea"/>
              </a:rPr>
              <a:t>函数是内建的用来查看变量类型的函数，调用它可以简单的查看数据类型，基本用法：</a:t>
            </a:r>
          </a:p>
          <a:p>
            <a:pPr indent="457200">
              <a:lnSpc>
                <a:spcPct val="100000"/>
              </a:lnSpc>
            </a:pPr>
            <a:r>
              <a:rPr lang="en-US" altLang="zh-CN" sz="1800" dirty="0">
                <a:solidFill>
                  <a:srgbClr val="00B0F0"/>
                </a:solidFill>
                <a:latin typeface="+mn-ea"/>
              </a:rPr>
              <a:t>type(</a:t>
            </a:r>
            <a:r>
              <a:rPr lang="zh-CN" altLang="en-US" sz="1800" dirty="0">
                <a:solidFill>
                  <a:srgbClr val="00B0F0"/>
                </a:solidFill>
                <a:latin typeface="+mn-ea"/>
              </a:rPr>
              <a:t>对象</a:t>
            </a:r>
            <a:r>
              <a:rPr lang="en-US" altLang="zh-CN" sz="1800" dirty="0">
                <a:solidFill>
                  <a:srgbClr val="00B0F0"/>
                </a:solidFill>
                <a:latin typeface="+mn-ea"/>
              </a:rPr>
              <a:t>)</a:t>
            </a:r>
          </a:p>
          <a:p>
            <a:pPr indent="457200">
              <a:lnSpc>
                <a:spcPct val="100000"/>
              </a:lnSpc>
            </a:pPr>
            <a:r>
              <a:rPr lang="zh-CN" altLang="en-US" sz="1800" dirty="0">
                <a:solidFill>
                  <a:schemeClr val="tx1">
                    <a:lumMod val="75000"/>
                    <a:lumOff val="25000"/>
                  </a:schemeClr>
                </a:solidFill>
                <a:latin typeface="+mn-ea"/>
              </a:rPr>
              <a:t>对象即为需要查看类型的对象或数据，通过返回值返回相应的类型，例：</a:t>
            </a:r>
          </a:p>
          <a:p>
            <a:pPr indent="457200">
              <a:lnSpc>
                <a:spcPct val="100000"/>
              </a:lnSpc>
            </a:pPr>
            <a:r>
              <a:rPr lang="en-US" altLang="zh-CN" sz="1800" dirty="0">
                <a:solidFill>
                  <a:srgbClr val="00B0F0"/>
                </a:solidFill>
                <a:latin typeface="+mn-ea"/>
              </a:rPr>
              <a:t>&gt;&gt;&gt; type(1)       #</a:t>
            </a:r>
            <a:r>
              <a:rPr lang="zh-CN" altLang="en-US" sz="1800" dirty="0">
                <a:solidFill>
                  <a:srgbClr val="00B0F0"/>
                </a:solidFill>
                <a:latin typeface="+mn-ea"/>
              </a:rPr>
              <a:t>查看数值</a:t>
            </a:r>
            <a:r>
              <a:rPr lang="en-US" altLang="zh-CN" sz="1800" dirty="0">
                <a:solidFill>
                  <a:srgbClr val="00B0F0"/>
                </a:solidFill>
                <a:latin typeface="+mn-ea"/>
              </a:rPr>
              <a:t>1</a:t>
            </a:r>
            <a:r>
              <a:rPr lang="zh-CN" altLang="en-US" sz="1800" dirty="0">
                <a:solidFill>
                  <a:srgbClr val="00B0F0"/>
                </a:solidFill>
                <a:latin typeface="+mn-ea"/>
              </a:rPr>
              <a:t>的数据类型</a:t>
            </a:r>
          </a:p>
          <a:p>
            <a:pPr indent="457200">
              <a:lnSpc>
                <a:spcPct val="100000"/>
              </a:lnSpc>
            </a:pPr>
            <a:r>
              <a:rPr lang="en-US" altLang="zh-CN" sz="1800" dirty="0">
                <a:solidFill>
                  <a:srgbClr val="00B0F0"/>
                </a:solidFill>
                <a:latin typeface="+mn-ea"/>
              </a:rPr>
              <a:t>&lt;class 'int'&gt;       #</a:t>
            </a:r>
            <a:r>
              <a:rPr lang="zh-CN" altLang="en-US" sz="1800" dirty="0">
                <a:solidFill>
                  <a:srgbClr val="00B0F0"/>
                </a:solidFill>
                <a:latin typeface="+mn-ea"/>
              </a:rPr>
              <a:t>返回结果</a:t>
            </a:r>
          </a:p>
          <a:p>
            <a:pPr indent="457200">
              <a:lnSpc>
                <a:spcPct val="100000"/>
              </a:lnSpc>
            </a:pPr>
            <a:r>
              <a:rPr lang="en-US" altLang="zh-CN" sz="1800" dirty="0">
                <a:solidFill>
                  <a:srgbClr val="00B0F0"/>
                </a:solidFill>
                <a:latin typeface="+mn-ea"/>
              </a:rPr>
              <a:t>&gt;&gt;&gt; type("int")     #</a:t>
            </a:r>
            <a:r>
              <a:rPr lang="zh-CN" altLang="en-US" sz="1800" dirty="0">
                <a:solidFill>
                  <a:srgbClr val="00B0F0"/>
                </a:solidFill>
                <a:latin typeface="+mn-ea"/>
              </a:rPr>
              <a:t>查看”</a:t>
            </a:r>
            <a:r>
              <a:rPr lang="en-US" altLang="zh-CN" sz="1800" dirty="0">
                <a:solidFill>
                  <a:srgbClr val="00B0F0"/>
                </a:solidFill>
                <a:latin typeface="+mn-ea"/>
              </a:rPr>
              <a:t>int”</a:t>
            </a:r>
            <a:r>
              <a:rPr lang="zh-CN" altLang="en-US" sz="1800" dirty="0">
                <a:solidFill>
                  <a:srgbClr val="00B0F0"/>
                </a:solidFill>
                <a:latin typeface="+mn-ea"/>
              </a:rPr>
              <a:t>的数据类型</a:t>
            </a:r>
          </a:p>
          <a:p>
            <a:pPr indent="457200">
              <a:lnSpc>
                <a:spcPct val="100000"/>
              </a:lnSpc>
            </a:pPr>
            <a:r>
              <a:rPr lang="en-US" altLang="zh-CN" sz="1800" dirty="0">
                <a:solidFill>
                  <a:srgbClr val="00B0F0"/>
                </a:solidFill>
                <a:latin typeface="+mn-ea"/>
              </a:rPr>
              <a:t>&lt;class 'str'&gt;       #</a:t>
            </a:r>
            <a:r>
              <a:rPr lang="zh-CN" altLang="en-US" sz="1800" dirty="0">
                <a:solidFill>
                  <a:srgbClr val="00B0F0"/>
                </a:solidFill>
                <a:latin typeface="+mn-ea"/>
              </a:rPr>
              <a:t>返回结果</a:t>
            </a:r>
          </a:p>
        </p:txBody>
      </p:sp>
      <p:sp>
        <p:nvSpPr>
          <p:cNvPr id="4" name="内容占位符 3"/>
          <p:cNvSpPr>
            <a:spLocks noGrp="1"/>
          </p:cNvSpPr>
          <p:nvPr>
            <p:ph sz="quarter" idx="15"/>
          </p:nvPr>
        </p:nvSpPr>
        <p:spPr>
          <a:xfrm>
            <a:off x="244802" y="104401"/>
            <a:ext cx="3732213" cy="571500"/>
          </a:xfrm>
        </p:spPr>
        <p:txBody>
          <a:bodyPr/>
          <a:lstStyle/>
          <a:p>
            <a:r>
              <a:rPr lang="zh-CN" altLang="zh-CN" dirty="0"/>
              <a:t>变量与数据类型</a:t>
            </a:r>
            <a:endParaRPr lang="zh-CN" altLang="en-US" dirty="0"/>
          </a:p>
        </p:txBody>
      </p:sp>
      <p:sp>
        <p:nvSpPr>
          <p:cNvPr id="14" name="文本框 27"/>
          <p:cNvSpPr txBox="1"/>
          <p:nvPr/>
        </p:nvSpPr>
        <p:spPr>
          <a:xfrm>
            <a:off x="6630203" y="234392"/>
            <a:ext cx="877163" cy="300852"/>
          </a:xfrm>
          <a:prstGeom prst="rect">
            <a:avLst/>
          </a:prstGeom>
          <a:noFill/>
        </p:spPr>
        <p:txBody>
          <a:bodyPr wrap="none" rtlCol="0">
            <a:spAutoFit/>
          </a:bodyPr>
          <a:lstStyle/>
          <a:p>
            <a:pPr algn="l"/>
            <a:r>
              <a:rPr lang="zh-CN" altLang="en-US" sz="1355" dirty="0">
                <a:solidFill>
                  <a:prstClr val="white"/>
                </a:solidFill>
              </a:rPr>
              <a:t>基本语法</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zh-CN" dirty="0"/>
              <a:t>数据类型的转换</a:t>
            </a:r>
          </a:p>
        </p:txBody>
      </p:sp>
      <p:sp>
        <p:nvSpPr>
          <p:cNvPr id="3" name="内容占位符 2"/>
          <p:cNvSpPr>
            <a:spLocks noGrp="1"/>
          </p:cNvSpPr>
          <p:nvPr>
            <p:ph sz="quarter" idx="14"/>
          </p:nvPr>
        </p:nvSpPr>
        <p:spPr>
          <a:xfrm>
            <a:off x="453221" y="1667375"/>
            <a:ext cx="7186070" cy="4004220"/>
          </a:xfrm>
        </p:spPr>
        <p:txBody>
          <a:bodyPr>
            <a:normAutofit/>
          </a:bodyPr>
          <a:lstStyle/>
          <a:p>
            <a:pPr indent="457200">
              <a:lnSpc>
                <a:spcPct val="100000"/>
              </a:lnSpc>
            </a:pPr>
            <a:r>
              <a:rPr lang="zh-CN" altLang="en-US" sz="1800" dirty="0">
                <a:solidFill>
                  <a:schemeClr val="tx1">
                    <a:lumMod val="75000"/>
                    <a:lumOff val="25000"/>
                  </a:schemeClr>
                </a:solidFill>
                <a:latin typeface="+mn-ea"/>
              </a:rPr>
              <a:t>转换为整型</a:t>
            </a:r>
            <a:r>
              <a:rPr lang="en-US" altLang="zh-CN" sz="1800" dirty="0">
                <a:solidFill>
                  <a:schemeClr val="tx1">
                    <a:lumMod val="75000"/>
                    <a:lumOff val="25000"/>
                  </a:schemeClr>
                </a:solidFill>
                <a:latin typeface="+mn-ea"/>
              </a:rPr>
              <a:t>int</a:t>
            </a:r>
            <a:r>
              <a:rPr lang="zh-CN" altLang="en-US" sz="1800" dirty="0">
                <a:solidFill>
                  <a:schemeClr val="tx1">
                    <a:lumMod val="75000"/>
                    <a:lumOff val="25000"/>
                  </a:schemeClr>
                </a:solidFill>
                <a:latin typeface="+mn-ea"/>
              </a:rPr>
              <a:t>类型：</a:t>
            </a:r>
            <a:endParaRPr lang="zh-CN" altLang="en-US" sz="1800" dirty="0">
              <a:latin typeface="+mn-ea"/>
            </a:endParaRPr>
          </a:p>
          <a:p>
            <a:pPr indent="457200">
              <a:lnSpc>
                <a:spcPct val="100000"/>
              </a:lnSpc>
            </a:pPr>
            <a:r>
              <a:rPr lang="en-US" altLang="zh-CN" sz="1800" dirty="0">
                <a:solidFill>
                  <a:srgbClr val="00B0F0"/>
                </a:solidFill>
                <a:latin typeface="+mn-ea"/>
              </a:rPr>
              <a:t>int(x [,base])</a:t>
            </a:r>
          </a:p>
          <a:p>
            <a:pPr indent="457200">
              <a:lnSpc>
                <a:spcPct val="100000"/>
              </a:lnSpc>
            </a:pPr>
            <a:r>
              <a:rPr lang="en-US" altLang="zh-CN" sz="1800" dirty="0">
                <a:solidFill>
                  <a:schemeClr val="tx1">
                    <a:lumMod val="75000"/>
                    <a:lumOff val="25000"/>
                  </a:schemeClr>
                </a:solidFill>
                <a:latin typeface="+mn-ea"/>
              </a:rPr>
              <a:t>int()</a:t>
            </a:r>
            <a:r>
              <a:rPr lang="zh-CN" altLang="en-US" sz="1800" dirty="0">
                <a:solidFill>
                  <a:schemeClr val="tx1">
                    <a:lumMod val="75000"/>
                    <a:lumOff val="25000"/>
                  </a:schemeClr>
                </a:solidFill>
                <a:latin typeface="+mn-ea"/>
              </a:rPr>
              <a:t>函数将</a:t>
            </a:r>
            <a:r>
              <a:rPr lang="en-US" altLang="zh-CN" sz="1800" dirty="0">
                <a:solidFill>
                  <a:schemeClr val="tx1">
                    <a:lumMod val="75000"/>
                    <a:lumOff val="25000"/>
                  </a:schemeClr>
                </a:solidFill>
                <a:latin typeface="+mn-ea"/>
              </a:rPr>
              <a:t>x</a:t>
            </a:r>
            <a:r>
              <a:rPr lang="zh-CN" altLang="en-US" sz="1800" dirty="0">
                <a:solidFill>
                  <a:schemeClr val="tx1">
                    <a:lumMod val="75000"/>
                    <a:lumOff val="25000"/>
                  </a:schemeClr>
                </a:solidFill>
                <a:latin typeface="+mn-ea"/>
              </a:rPr>
              <a:t>转换为一个整数，</a:t>
            </a:r>
            <a:r>
              <a:rPr lang="en-US" altLang="zh-CN" sz="1800" dirty="0">
                <a:solidFill>
                  <a:schemeClr val="tx1">
                    <a:lumMod val="75000"/>
                    <a:lumOff val="25000"/>
                  </a:schemeClr>
                </a:solidFill>
                <a:latin typeface="+mn-ea"/>
              </a:rPr>
              <a:t>x</a:t>
            </a:r>
            <a:r>
              <a:rPr lang="zh-CN" altLang="en-US" sz="1800" dirty="0">
                <a:solidFill>
                  <a:schemeClr val="tx1">
                    <a:lumMod val="75000"/>
                    <a:lumOff val="25000"/>
                  </a:schemeClr>
                </a:solidFill>
                <a:latin typeface="+mn-ea"/>
              </a:rPr>
              <a:t>为字符串或数字，</a:t>
            </a:r>
            <a:r>
              <a:rPr lang="en-US" altLang="zh-CN" sz="1800" dirty="0">
                <a:solidFill>
                  <a:schemeClr val="tx1">
                    <a:lumMod val="75000"/>
                    <a:lumOff val="25000"/>
                  </a:schemeClr>
                </a:solidFill>
                <a:latin typeface="+mn-ea"/>
              </a:rPr>
              <a:t>base</a:t>
            </a:r>
            <a:r>
              <a:rPr lang="zh-CN" altLang="en-US" sz="1800" dirty="0">
                <a:solidFill>
                  <a:schemeClr val="tx1">
                    <a:lumMod val="75000"/>
                    <a:lumOff val="25000"/>
                  </a:schemeClr>
                </a:solidFill>
                <a:latin typeface="+mn-ea"/>
              </a:rPr>
              <a:t>进制数，默认为十进制。</a:t>
            </a:r>
          </a:p>
          <a:p>
            <a:pPr indent="457200">
              <a:lnSpc>
                <a:spcPct val="100000"/>
              </a:lnSpc>
            </a:pPr>
            <a:r>
              <a:rPr lang="en-US" altLang="zh-CN" sz="1800" dirty="0">
                <a:solidFill>
                  <a:srgbClr val="00B0F0"/>
                </a:solidFill>
                <a:latin typeface="+mn-ea"/>
              </a:rPr>
              <a:t>&gt;&gt;&gt; int(100.1)           #</a:t>
            </a:r>
            <a:r>
              <a:rPr lang="zh-CN" altLang="en-US" sz="1800" dirty="0">
                <a:solidFill>
                  <a:srgbClr val="00B0F0"/>
                </a:solidFill>
                <a:latin typeface="+mn-ea"/>
              </a:rPr>
              <a:t>浮点转整数</a:t>
            </a:r>
          </a:p>
          <a:p>
            <a:pPr indent="457200">
              <a:lnSpc>
                <a:spcPct val="100000"/>
              </a:lnSpc>
            </a:pPr>
            <a:r>
              <a:rPr lang="en-US" altLang="zh-CN" sz="1800" dirty="0">
                <a:solidFill>
                  <a:srgbClr val="00B0F0"/>
                </a:solidFill>
                <a:latin typeface="+mn-ea"/>
              </a:rPr>
              <a:t>100                    #</a:t>
            </a:r>
            <a:r>
              <a:rPr lang="zh-CN" altLang="en-US" sz="1800" dirty="0">
                <a:solidFill>
                  <a:srgbClr val="00B0F0"/>
                </a:solidFill>
                <a:latin typeface="+mn-ea"/>
              </a:rPr>
              <a:t>返回结果</a:t>
            </a:r>
          </a:p>
          <a:p>
            <a:pPr indent="457200">
              <a:lnSpc>
                <a:spcPct val="100000"/>
              </a:lnSpc>
            </a:pPr>
            <a:r>
              <a:rPr lang="en-US" altLang="zh-CN" sz="1800" dirty="0">
                <a:solidFill>
                  <a:srgbClr val="00B0F0"/>
                </a:solidFill>
                <a:latin typeface="+mn-ea"/>
              </a:rPr>
              <a:t>&gt;&gt;&gt; int('01010101',2)    #</a:t>
            </a:r>
            <a:r>
              <a:rPr lang="zh-CN" altLang="en-US" sz="1800" dirty="0">
                <a:solidFill>
                  <a:srgbClr val="00B0F0"/>
                </a:solidFill>
                <a:latin typeface="+mn-ea"/>
              </a:rPr>
              <a:t>二进制转换整数</a:t>
            </a:r>
          </a:p>
          <a:p>
            <a:pPr indent="457200">
              <a:lnSpc>
                <a:spcPct val="100000"/>
              </a:lnSpc>
            </a:pPr>
            <a:r>
              <a:rPr lang="en-US" altLang="zh-CN" sz="1800" dirty="0">
                <a:solidFill>
                  <a:srgbClr val="00B0F0"/>
                </a:solidFill>
                <a:latin typeface="+mn-ea"/>
              </a:rPr>
              <a:t>85                     #</a:t>
            </a:r>
            <a:r>
              <a:rPr lang="zh-CN" altLang="en-US" sz="1800" dirty="0">
                <a:solidFill>
                  <a:srgbClr val="00B0F0"/>
                </a:solidFill>
                <a:latin typeface="+mn-ea"/>
              </a:rPr>
              <a:t>返回结果</a:t>
            </a:r>
          </a:p>
        </p:txBody>
      </p:sp>
      <p:sp>
        <p:nvSpPr>
          <p:cNvPr id="4" name="内容占位符 3"/>
          <p:cNvSpPr>
            <a:spLocks noGrp="1"/>
          </p:cNvSpPr>
          <p:nvPr>
            <p:ph sz="quarter" idx="15"/>
          </p:nvPr>
        </p:nvSpPr>
        <p:spPr>
          <a:xfrm>
            <a:off x="244802" y="104401"/>
            <a:ext cx="3732213" cy="571500"/>
          </a:xfrm>
        </p:spPr>
        <p:txBody>
          <a:bodyPr/>
          <a:lstStyle/>
          <a:p>
            <a:r>
              <a:rPr lang="zh-CN" altLang="zh-CN" dirty="0"/>
              <a:t>变量与数据类型</a:t>
            </a:r>
            <a:endParaRPr lang="zh-CN" altLang="en-US"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zh-CN" dirty="0"/>
              <a:t>数据类型的转换</a:t>
            </a:r>
          </a:p>
        </p:txBody>
      </p:sp>
      <p:sp>
        <p:nvSpPr>
          <p:cNvPr id="3" name="内容占位符 2"/>
          <p:cNvSpPr>
            <a:spLocks noGrp="1"/>
          </p:cNvSpPr>
          <p:nvPr>
            <p:ph sz="quarter" idx="14"/>
          </p:nvPr>
        </p:nvSpPr>
        <p:spPr>
          <a:xfrm>
            <a:off x="453221" y="1667375"/>
            <a:ext cx="7186070" cy="4004220"/>
          </a:xfrm>
        </p:spPr>
        <p:txBody>
          <a:bodyPr>
            <a:normAutofit/>
          </a:bodyPr>
          <a:lstStyle/>
          <a:p>
            <a:pPr indent="457200">
              <a:lnSpc>
                <a:spcPct val="100000"/>
              </a:lnSpc>
            </a:pPr>
            <a:r>
              <a:rPr lang="zh-CN" altLang="en-US" sz="1800" dirty="0">
                <a:solidFill>
                  <a:schemeClr val="tx1">
                    <a:lumMod val="75000"/>
                    <a:lumOff val="25000"/>
                  </a:schemeClr>
                </a:solidFill>
                <a:latin typeface="+mn-ea"/>
              </a:rPr>
              <a:t>转换为浮点型</a:t>
            </a:r>
            <a:r>
              <a:rPr lang="en-US" altLang="zh-CN" sz="1800" dirty="0">
                <a:solidFill>
                  <a:schemeClr val="tx1">
                    <a:lumMod val="75000"/>
                    <a:lumOff val="25000"/>
                  </a:schemeClr>
                </a:solidFill>
                <a:latin typeface="+mn-ea"/>
              </a:rPr>
              <a:t>float</a:t>
            </a:r>
            <a:r>
              <a:rPr lang="zh-CN" altLang="en-US" sz="1800" dirty="0">
                <a:solidFill>
                  <a:schemeClr val="tx1">
                    <a:lumMod val="75000"/>
                    <a:lumOff val="25000"/>
                  </a:schemeClr>
                </a:solidFill>
                <a:latin typeface="+mn-ea"/>
              </a:rPr>
              <a:t>类型：</a:t>
            </a:r>
            <a:endParaRPr lang="zh-CN" altLang="en-US" sz="1800" dirty="0">
              <a:latin typeface="+mn-ea"/>
            </a:endParaRPr>
          </a:p>
          <a:p>
            <a:pPr indent="457200">
              <a:lnSpc>
                <a:spcPct val="100000"/>
              </a:lnSpc>
            </a:pPr>
            <a:r>
              <a:rPr lang="en-US" altLang="zh-CN" sz="1800" dirty="0">
                <a:solidFill>
                  <a:srgbClr val="00B0F0"/>
                </a:solidFill>
                <a:latin typeface="+mn-ea"/>
              </a:rPr>
              <a:t>float(x)</a:t>
            </a:r>
          </a:p>
          <a:p>
            <a:pPr indent="457200">
              <a:lnSpc>
                <a:spcPct val="100000"/>
              </a:lnSpc>
            </a:pPr>
            <a:r>
              <a:rPr lang="en-US" altLang="zh-CN" sz="1800" dirty="0">
                <a:solidFill>
                  <a:schemeClr val="tx1">
                    <a:lumMod val="75000"/>
                    <a:lumOff val="25000"/>
                  </a:schemeClr>
                </a:solidFill>
                <a:latin typeface="+mn-ea"/>
              </a:rPr>
              <a:t>float()</a:t>
            </a:r>
            <a:r>
              <a:rPr lang="zh-CN" altLang="en-US" sz="1800" dirty="0">
                <a:solidFill>
                  <a:schemeClr val="tx1">
                    <a:lumMod val="75000"/>
                    <a:lumOff val="25000"/>
                  </a:schemeClr>
                </a:solidFill>
                <a:latin typeface="+mn-ea"/>
              </a:rPr>
              <a:t>函数将</a:t>
            </a:r>
            <a:r>
              <a:rPr lang="en-US" altLang="zh-CN" sz="1800" dirty="0">
                <a:solidFill>
                  <a:schemeClr val="tx1">
                    <a:lumMod val="75000"/>
                    <a:lumOff val="25000"/>
                  </a:schemeClr>
                </a:solidFill>
                <a:latin typeface="+mn-ea"/>
              </a:rPr>
              <a:t>x</a:t>
            </a:r>
            <a:r>
              <a:rPr lang="zh-CN" altLang="en-US" sz="1800" dirty="0">
                <a:solidFill>
                  <a:schemeClr val="tx1">
                    <a:lumMod val="75000"/>
                    <a:lumOff val="25000"/>
                  </a:schemeClr>
                </a:solidFill>
                <a:latin typeface="+mn-ea"/>
              </a:rPr>
              <a:t>转换为一个浮点数，</a:t>
            </a:r>
            <a:r>
              <a:rPr lang="en-US" altLang="zh-CN" sz="1800" dirty="0">
                <a:solidFill>
                  <a:schemeClr val="tx1">
                    <a:lumMod val="75000"/>
                    <a:lumOff val="25000"/>
                  </a:schemeClr>
                </a:solidFill>
                <a:latin typeface="+mn-ea"/>
              </a:rPr>
              <a:t>x</a:t>
            </a:r>
            <a:r>
              <a:rPr lang="zh-CN" altLang="en-US" sz="1800" dirty="0">
                <a:solidFill>
                  <a:schemeClr val="tx1">
                    <a:lumMod val="75000"/>
                    <a:lumOff val="25000"/>
                  </a:schemeClr>
                </a:solidFill>
                <a:latin typeface="+mn-ea"/>
              </a:rPr>
              <a:t>为字符串或数字，没有参数的时默认返回</a:t>
            </a:r>
            <a:r>
              <a:rPr lang="en-US" altLang="zh-CN" sz="1800" dirty="0">
                <a:solidFill>
                  <a:schemeClr val="tx1">
                    <a:lumMod val="75000"/>
                    <a:lumOff val="25000"/>
                  </a:schemeClr>
                </a:solidFill>
                <a:latin typeface="+mn-ea"/>
              </a:rPr>
              <a:t>0.0</a:t>
            </a:r>
            <a:r>
              <a:rPr lang="zh-CN" altLang="en-US" sz="1800" dirty="0">
                <a:solidFill>
                  <a:schemeClr val="tx1">
                    <a:lumMod val="75000"/>
                    <a:lumOff val="25000"/>
                  </a:schemeClr>
                </a:solidFill>
                <a:latin typeface="+mn-ea"/>
              </a:rPr>
              <a:t>。</a:t>
            </a:r>
          </a:p>
          <a:p>
            <a:pPr indent="457200">
              <a:lnSpc>
                <a:spcPct val="100000"/>
              </a:lnSpc>
            </a:pPr>
            <a:r>
              <a:rPr lang="en-US" altLang="zh-CN" sz="1800" dirty="0">
                <a:solidFill>
                  <a:srgbClr val="00B0F0"/>
                </a:solidFill>
                <a:latin typeface="+mn-ea"/>
              </a:rPr>
              <a:t>&gt;&gt;&gt; float()              #</a:t>
            </a:r>
            <a:r>
              <a:rPr lang="zh-CN" altLang="en-US" sz="1800" dirty="0">
                <a:solidFill>
                  <a:srgbClr val="00B0F0"/>
                </a:solidFill>
                <a:latin typeface="+mn-ea"/>
              </a:rPr>
              <a:t>空值转换</a:t>
            </a:r>
          </a:p>
          <a:p>
            <a:pPr indent="457200">
              <a:lnSpc>
                <a:spcPct val="100000"/>
              </a:lnSpc>
            </a:pPr>
            <a:r>
              <a:rPr lang="en-US" altLang="zh-CN" sz="1800" dirty="0">
                <a:solidFill>
                  <a:srgbClr val="00B0F0"/>
                </a:solidFill>
                <a:latin typeface="+mn-ea"/>
              </a:rPr>
              <a:t>0.0                     #</a:t>
            </a:r>
            <a:r>
              <a:rPr lang="zh-CN" altLang="en-US" sz="1800" dirty="0">
                <a:solidFill>
                  <a:srgbClr val="00B0F0"/>
                </a:solidFill>
                <a:latin typeface="+mn-ea"/>
              </a:rPr>
              <a:t>返回结果</a:t>
            </a:r>
          </a:p>
          <a:p>
            <a:pPr indent="457200">
              <a:lnSpc>
                <a:spcPct val="100000"/>
              </a:lnSpc>
            </a:pPr>
            <a:r>
              <a:rPr lang="en-US" altLang="zh-CN" sz="1800" dirty="0">
                <a:solidFill>
                  <a:srgbClr val="00B0F0"/>
                </a:solidFill>
                <a:latin typeface="+mn-ea"/>
              </a:rPr>
              <a:t>&gt;&gt;&gt; float(1)             #</a:t>
            </a:r>
            <a:r>
              <a:rPr lang="zh-CN" altLang="en-US" sz="1800" dirty="0">
                <a:solidFill>
                  <a:srgbClr val="00B0F0"/>
                </a:solidFill>
                <a:latin typeface="+mn-ea"/>
              </a:rPr>
              <a:t>整数转浮点</a:t>
            </a:r>
          </a:p>
          <a:p>
            <a:pPr indent="457200">
              <a:lnSpc>
                <a:spcPct val="100000"/>
              </a:lnSpc>
            </a:pPr>
            <a:r>
              <a:rPr lang="en-US" altLang="zh-CN" sz="1800" dirty="0">
                <a:solidFill>
                  <a:srgbClr val="00B0F0"/>
                </a:solidFill>
                <a:latin typeface="+mn-ea"/>
              </a:rPr>
              <a:t>1.0                     #</a:t>
            </a:r>
            <a:r>
              <a:rPr lang="zh-CN" altLang="en-US" sz="1800" dirty="0">
                <a:solidFill>
                  <a:srgbClr val="00B0F0"/>
                </a:solidFill>
                <a:latin typeface="+mn-ea"/>
              </a:rPr>
              <a:t>返回结果</a:t>
            </a:r>
          </a:p>
          <a:p>
            <a:pPr indent="457200">
              <a:lnSpc>
                <a:spcPct val="100000"/>
              </a:lnSpc>
            </a:pPr>
            <a:r>
              <a:rPr lang="en-US" altLang="zh-CN" sz="1800" dirty="0">
                <a:solidFill>
                  <a:srgbClr val="00B0F0"/>
                </a:solidFill>
                <a:latin typeface="+mn-ea"/>
              </a:rPr>
              <a:t>&gt;&gt;&gt; float('120')          #</a:t>
            </a:r>
            <a:r>
              <a:rPr lang="zh-CN" altLang="en-US" sz="1800" dirty="0">
                <a:solidFill>
                  <a:srgbClr val="00B0F0"/>
                </a:solidFill>
                <a:latin typeface="+mn-ea"/>
              </a:rPr>
              <a:t>字符转浮点</a:t>
            </a:r>
          </a:p>
          <a:p>
            <a:pPr indent="457200">
              <a:lnSpc>
                <a:spcPct val="100000"/>
              </a:lnSpc>
            </a:pPr>
            <a:r>
              <a:rPr lang="en-US" altLang="zh-CN" sz="1800" dirty="0">
                <a:solidFill>
                  <a:srgbClr val="00B0F0"/>
                </a:solidFill>
                <a:latin typeface="+mn-ea"/>
              </a:rPr>
              <a:t>120.0                   #</a:t>
            </a:r>
            <a:r>
              <a:rPr lang="zh-CN" altLang="en-US" sz="1800" dirty="0">
                <a:solidFill>
                  <a:srgbClr val="00B0F0"/>
                </a:solidFill>
                <a:latin typeface="+mn-ea"/>
              </a:rPr>
              <a:t>返回结果</a:t>
            </a:r>
          </a:p>
        </p:txBody>
      </p:sp>
      <p:sp>
        <p:nvSpPr>
          <p:cNvPr id="4" name="内容占位符 3"/>
          <p:cNvSpPr>
            <a:spLocks noGrp="1"/>
          </p:cNvSpPr>
          <p:nvPr>
            <p:ph sz="quarter" idx="15"/>
          </p:nvPr>
        </p:nvSpPr>
        <p:spPr>
          <a:xfrm>
            <a:off x="244802" y="104401"/>
            <a:ext cx="3732213" cy="571500"/>
          </a:xfrm>
        </p:spPr>
        <p:txBody>
          <a:bodyPr/>
          <a:lstStyle/>
          <a:p>
            <a:r>
              <a:rPr lang="zh-CN" altLang="zh-CN" dirty="0"/>
              <a:t>变量与数据类型</a:t>
            </a:r>
            <a:endParaRPr lang="zh-CN" alt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zh-CN" dirty="0"/>
              <a:t>数据类型的转换</a:t>
            </a:r>
          </a:p>
        </p:txBody>
      </p:sp>
      <p:sp>
        <p:nvSpPr>
          <p:cNvPr id="3" name="内容占位符 2"/>
          <p:cNvSpPr>
            <a:spLocks noGrp="1"/>
          </p:cNvSpPr>
          <p:nvPr>
            <p:ph sz="quarter" idx="14"/>
          </p:nvPr>
        </p:nvSpPr>
        <p:spPr>
          <a:xfrm>
            <a:off x="453221" y="1667375"/>
            <a:ext cx="7186070" cy="4004220"/>
          </a:xfrm>
        </p:spPr>
        <p:txBody>
          <a:bodyPr>
            <a:normAutofit/>
          </a:bodyPr>
          <a:lstStyle/>
          <a:p>
            <a:pPr indent="457200">
              <a:lnSpc>
                <a:spcPct val="100000"/>
              </a:lnSpc>
            </a:pPr>
            <a:r>
              <a:rPr lang="zh-CN" altLang="en-US" sz="1800" dirty="0">
                <a:latin typeface="+mn-ea"/>
              </a:rPr>
              <a:t>转换为字符串</a:t>
            </a:r>
            <a:r>
              <a:rPr lang="en-US" altLang="zh-CN" sz="1800" dirty="0">
                <a:latin typeface="+mn-ea"/>
              </a:rPr>
              <a:t>str</a:t>
            </a:r>
            <a:r>
              <a:rPr lang="zh-CN" altLang="en-US" sz="1800" dirty="0">
                <a:latin typeface="+mn-ea"/>
              </a:rPr>
              <a:t>类型：</a:t>
            </a:r>
          </a:p>
          <a:p>
            <a:pPr indent="457200">
              <a:lnSpc>
                <a:spcPct val="100000"/>
              </a:lnSpc>
            </a:pPr>
            <a:r>
              <a:rPr lang="en-US" altLang="zh-CN" sz="1800" dirty="0">
                <a:solidFill>
                  <a:srgbClr val="00B0F0"/>
                </a:solidFill>
                <a:latin typeface="+mn-ea"/>
              </a:rPr>
              <a:t>str(x)</a:t>
            </a:r>
          </a:p>
          <a:p>
            <a:pPr indent="457200">
              <a:lnSpc>
                <a:spcPct val="100000"/>
              </a:lnSpc>
            </a:pPr>
            <a:r>
              <a:rPr lang="en-US" altLang="zh-CN" sz="1800" dirty="0">
                <a:latin typeface="+mn-ea"/>
              </a:rPr>
              <a:t>str() </a:t>
            </a:r>
            <a:r>
              <a:rPr lang="zh-CN" altLang="en-US" sz="1800" dirty="0">
                <a:latin typeface="+mn-ea"/>
              </a:rPr>
              <a:t>函数将对象转化为适于人阅读的形式，</a:t>
            </a:r>
            <a:r>
              <a:rPr lang="en-US" altLang="zh-CN" sz="1800" dirty="0">
                <a:latin typeface="+mn-ea"/>
              </a:rPr>
              <a:t>x</a:t>
            </a:r>
            <a:r>
              <a:rPr lang="zh-CN" altLang="en-US" sz="1800" dirty="0">
                <a:latin typeface="+mn-ea"/>
              </a:rPr>
              <a:t>为对象，返回值为对象的</a:t>
            </a:r>
            <a:r>
              <a:rPr lang="en-US" altLang="zh-CN" sz="1800" dirty="0">
                <a:latin typeface="+mn-ea"/>
              </a:rPr>
              <a:t>string</a:t>
            </a:r>
            <a:r>
              <a:rPr lang="zh-CN" altLang="en-US" sz="1800" dirty="0">
                <a:latin typeface="+mn-ea"/>
              </a:rPr>
              <a:t>类型。</a:t>
            </a:r>
          </a:p>
          <a:p>
            <a:pPr indent="457200">
              <a:lnSpc>
                <a:spcPct val="100000"/>
              </a:lnSpc>
            </a:pPr>
            <a:r>
              <a:rPr lang="en-US" altLang="zh-CN" sz="1800" dirty="0">
                <a:solidFill>
                  <a:srgbClr val="00B0F0"/>
                </a:solidFill>
                <a:latin typeface="+mn-ea"/>
              </a:rPr>
              <a:t>&gt;&gt;&gt; x = "</a:t>
            </a:r>
            <a:r>
              <a:rPr lang="zh-CN" altLang="en-US" sz="1800" dirty="0">
                <a:solidFill>
                  <a:srgbClr val="00B0F0"/>
                </a:solidFill>
                <a:latin typeface="+mn-ea"/>
              </a:rPr>
              <a:t>今天是晴天</a:t>
            </a:r>
            <a:r>
              <a:rPr lang="en-US" altLang="zh-CN" sz="1800" dirty="0">
                <a:solidFill>
                  <a:srgbClr val="00B0F0"/>
                </a:solidFill>
                <a:latin typeface="+mn-ea"/>
              </a:rPr>
              <a:t>"    #</a:t>
            </a:r>
            <a:r>
              <a:rPr lang="zh-CN" altLang="en-US" sz="1800" dirty="0">
                <a:solidFill>
                  <a:srgbClr val="00B0F0"/>
                </a:solidFill>
                <a:latin typeface="+mn-ea"/>
              </a:rPr>
              <a:t>定义</a:t>
            </a:r>
            <a:r>
              <a:rPr lang="en-US" altLang="zh-CN" sz="1800" dirty="0">
                <a:solidFill>
                  <a:srgbClr val="00B0F0"/>
                </a:solidFill>
                <a:latin typeface="+mn-ea"/>
              </a:rPr>
              <a:t>x</a:t>
            </a:r>
          </a:p>
          <a:p>
            <a:pPr indent="457200">
              <a:lnSpc>
                <a:spcPct val="100000"/>
              </a:lnSpc>
            </a:pPr>
            <a:r>
              <a:rPr lang="en-US" altLang="zh-CN" sz="1800" dirty="0">
                <a:solidFill>
                  <a:srgbClr val="00B0F0"/>
                </a:solidFill>
                <a:latin typeface="+mn-ea"/>
              </a:rPr>
              <a:t>&gt;&gt;&gt; str(x)               #</a:t>
            </a:r>
            <a:r>
              <a:rPr lang="zh-CN" altLang="en-US" sz="1800" dirty="0">
                <a:solidFill>
                  <a:srgbClr val="00B0F0"/>
                </a:solidFill>
                <a:latin typeface="+mn-ea"/>
              </a:rPr>
              <a:t>对</a:t>
            </a:r>
            <a:r>
              <a:rPr lang="en-US" altLang="zh-CN" sz="1800" dirty="0">
                <a:solidFill>
                  <a:srgbClr val="00B0F0"/>
                </a:solidFill>
                <a:latin typeface="+mn-ea"/>
              </a:rPr>
              <a:t>x</a:t>
            </a:r>
            <a:r>
              <a:rPr lang="zh-CN" altLang="en-US" sz="1800" dirty="0">
                <a:solidFill>
                  <a:srgbClr val="00B0F0"/>
                </a:solidFill>
                <a:latin typeface="+mn-ea"/>
              </a:rPr>
              <a:t>进行转换</a:t>
            </a:r>
          </a:p>
          <a:p>
            <a:pPr indent="457200">
              <a:lnSpc>
                <a:spcPct val="100000"/>
              </a:lnSpc>
            </a:pPr>
            <a:r>
              <a:rPr lang="en-US" altLang="zh-CN" sz="1800" dirty="0">
                <a:solidFill>
                  <a:srgbClr val="00B0F0"/>
                </a:solidFill>
                <a:latin typeface="+mn-ea"/>
              </a:rPr>
              <a:t>'</a:t>
            </a:r>
            <a:r>
              <a:rPr lang="zh-CN" altLang="en-US" sz="1800" dirty="0">
                <a:solidFill>
                  <a:srgbClr val="00B0F0"/>
                </a:solidFill>
                <a:latin typeface="+mn-ea"/>
              </a:rPr>
              <a:t>今天是晴天</a:t>
            </a:r>
            <a:r>
              <a:rPr lang="en-US" altLang="zh-CN" sz="1800" dirty="0">
                <a:solidFill>
                  <a:srgbClr val="00B0F0"/>
                </a:solidFill>
                <a:latin typeface="+mn-ea"/>
              </a:rPr>
              <a:t>'             #</a:t>
            </a:r>
            <a:r>
              <a:rPr lang="zh-CN" altLang="en-US" sz="1800" dirty="0">
                <a:solidFill>
                  <a:srgbClr val="00B0F0"/>
                </a:solidFill>
                <a:latin typeface="+mn-ea"/>
              </a:rPr>
              <a:t>返回结果</a:t>
            </a:r>
          </a:p>
        </p:txBody>
      </p:sp>
      <p:sp>
        <p:nvSpPr>
          <p:cNvPr id="4" name="内容占位符 3"/>
          <p:cNvSpPr>
            <a:spLocks noGrp="1"/>
          </p:cNvSpPr>
          <p:nvPr>
            <p:ph sz="quarter" idx="15"/>
          </p:nvPr>
        </p:nvSpPr>
        <p:spPr>
          <a:xfrm>
            <a:off x="244802" y="104401"/>
            <a:ext cx="3732213" cy="571500"/>
          </a:xfrm>
        </p:spPr>
        <p:txBody>
          <a:bodyPr/>
          <a:lstStyle/>
          <a:p>
            <a:r>
              <a:rPr lang="zh-CN" altLang="zh-CN" dirty="0"/>
              <a:t>变量与数据类型</a:t>
            </a:r>
            <a:endParaRPr lang="zh-CN" alt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sz="quarter" idx="14"/>
          </p:nvPr>
        </p:nvSpPr>
        <p:spPr>
          <a:xfrm>
            <a:off x="305240" y="1340529"/>
            <a:ext cx="7585303" cy="4509856"/>
          </a:xfrm>
        </p:spPr>
        <p:txBody>
          <a:bodyPr>
            <a:normAutofit lnSpcReduction="10000"/>
          </a:bodyPr>
          <a:lstStyle/>
          <a:p>
            <a:pPr indent="457200">
              <a:lnSpc>
                <a:spcPct val="100000"/>
              </a:lnSpc>
            </a:pPr>
            <a:r>
              <a:rPr lang="zh-CN" altLang="en-US" sz="3600" dirty="0">
                <a:latin typeface="方正粗黑宋简体" panose="02000000000000000000" pitchFamily="2" charset="-122"/>
                <a:ea typeface="方正粗黑宋简体" panose="02000000000000000000" pitchFamily="2" charset="-122"/>
              </a:rPr>
              <a:t>编程题：</a:t>
            </a:r>
            <a:endParaRPr lang="en-US" altLang="zh-CN" sz="3600" dirty="0">
              <a:latin typeface="方正粗黑宋简体" panose="02000000000000000000" pitchFamily="2" charset="-122"/>
              <a:ea typeface="方正粗黑宋简体" panose="02000000000000000000" pitchFamily="2" charset="-122"/>
            </a:endParaRPr>
          </a:p>
          <a:p>
            <a:pPr indent="457200">
              <a:lnSpc>
                <a:spcPct val="100000"/>
              </a:lnSpc>
            </a:pPr>
            <a:r>
              <a:rPr lang="zh-CN" altLang="en-US" sz="3600" dirty="0"/>
              <a:t>第</a:t>
            </a:r>
            <a:r>
              <a:rPr lang="en-US" altLang="zh-CN" sz="3600" dirty="0"/>
              <a:t>2</a:t>
            </a:r>
            <a:r>
              <a:rPr lang="zh-CN" altLang="en-US" sz="3600" dirty="0"/>
              <a:t>章</a:t>
            </a:r>
            <a:r>
              <a:rPr lang="en-US" altLang="zh-CN" sz="3600" dirty="0"/>
              <a:t>-1</a:t>
            </a:r>
            <a:r>
              <a:rPr lang="zh-CN" altLang="en-US" sz="3600" dirty="0"/>
              <a:t>，</a:t>
            </a:r>
            <a:r>
              <a:rPr lang="en-US" altLang="zh-CN" sz="3600" dirty="0"/>
              <a:t>2</a:t>
            </a:r>
            <a:r>
              <a:rPr lang="zh-CN" altLang="en-US" sz="3600" dirty="0"/>
              <a:t>，</a:t>
            </a:r>
            <a:r>
              <a:rPr lang="en-US" altLang="zh-CN" sz="3600" dirty="0"/>
              <a:t>4</a:t>
            </a:r>
            <a:r>
              <a:rPr lang="zh-CN" altLang="en-US" sz="3600" dirty="0"/>
              <a:t>，</a:t>
            </a:r>
            <a:r>
              <a:rPr lang="en-US" altLang="zh-CN" sz="3600" dirty="0"/>
              <a:t>11</a:t>
            </a:r>
            <a:r>
              <a:rPr lang="zh-CN" altLang="en-US" sz="3600" dirty="0"/>
              <a:t>，</a:t>
            </a:r>
            <a:r>
              <a:rPr lang="en-US" altLang="zh-CN" sz="3600" dirty="0"/>
              <a:t>12</a:t>
            </a:r>
          </a:p>
          <a:p>
            <a:pPr indent="457200">
              <a:lnSpc>
                <a:spcPct val="100000"/>
              </a:lnSpc>
            </a:pPr>
            <a:r>
              <a:rPr lang="zh-CN" altLang="en-US" sz="3600" dirty="0"/>
              <a:t>第</a:t>
            </a:r>
            <a:r>
              <a:rPr lang="en-US" altLang="zh-CN" sz="3600" dirty="0"/>
              <a:t>3</a:t>
            </a:r>
            <a:r>
              <a:rPr lang="zh-CN" altLang="en-US" sz="3600" dirty="0"/>
              <a:t>章</a:t>
            </a:r>
            <a:r>
              <a:rPr lang="en-US" altLang="zh-CN" sz="3600" dirty="0"/>
              <a:t>-1</a:t>
            </a:r>
            <a:r>
              <a:rPr lang="zh-CN" altLang="en-US" sz="3600" dirty="0"/>
              <a:t>，</a:t>
            </a:r>
            <a:r>
              <a:rPr lang="en-US" altLang="zh-CN" sz="3600" dirty="0"/>
              <a:t>3</a:t>
            </a:r>
            <a:r>
              <a:rPr lang="zh-CN" altLang="en-US" sz="3600" dirty="0"/>
              <a:t>，</a:t>
            </a:r>
            <a:r>
              <a:rPr lang="en-US" altLang="zh-CN" sz="3600" dirty="0"/>
              <a:t>4</a:t>
            </a:r>
            <a:r>
              <a:rPr lang="zh-CN" altLang="en-US" sz="3600" dirty="0"/>
              <a:t>，</a:t>
            </a:r>
            <a:r>
              <a:rPr lang="en-US" altLang="zh-CN" sz="3600" dirty="0"/>
              <a:t>7</a:t>
            </a:r>
          </a:p>
          <a:p>
            <a:pPr indent="457200">
              <a:lnSpc>
                <a:spcPct val="100000"/>
              </a:lnSpc>
            </a:pPr>
            <a:r>
              <a:rPr lang="zh-CN" altLang="en-US" sz="3600" dirty="0">
                <a:latin typeface="方正粗黑宋简体" panose="02000000000000000000" pitchFamily="2" charset="-122"/>
                <a:ea typeface="方正粗黑宋简体" panose="02000000000000000000" pitchFamily="2" charset="-122"/>
              </a:rPr>
              <a:t>函数题：</a:t>
            </a:r>
            <a:endParaRPr lang="en-US" altLang="zh-CN" sz="3600" dirty="0">
              <a:latin typeface="方正粗黑宋简体" panose="02000000000000000000" pitchFamily="2" charset="-122"/>
              <a:ea typeface="方正粗黑宋简体" panose="02000000000000000000" pitchFamily="2" charset="-122"/>
            </a:endParaRPr>
          </a:p>
          <a:p>
            <a:pPr indent="457200">
              <a:lnSpc>
                <a:spcPct val="100000"/>
              </a:lnSpc>
            </a:pPr>
            <a:r>
              <a:rPr lang="zh-CN" altLang="en-US" sz="3600" dirty="0"/>
              <a:t>第</a:t>
            </a:r>
            <a:r>
              <a:rPr lang="en-US" altLang="zh-CN" sz="3600" dirty="0"/>
              <a:t>6</a:t>
            </a:r>
            <a:r>
              <a:rPr lang="zh-CN" altLang="en-US" sz="3600" dirty="0"/>
              <a:t>章函数</a:t>
            </a:r>
            <a:r>
              <a:rPr lang="en-US" altLang="zh-CN" sz="3600" dirty="0"/>
              <a:t>-2</a:t>
            </a:r>
          </a:p>
          <a:p>
            <a:pPr indent="457200">
              <a:lnSpc>
                <a:spcPct val="100000"/>
              </a:lnSpc>
            </a:pPr>
            <a:endParaRPr lang="en-US" altLang="zh-CN" sz="3600" dirty="0">
              <a:solidFill>
                <a:schemeClr val="tx1">
                  <a:lumMod val="75000"/>
                  <a:lumOff val="25000"/>
                </a:schemeClr>
              </a:solidFill>
            </a:endParaRPr>
          </a:p>
          <a:p>
            <a:pPr indent="457200">
              <a:lnSpc>
                <a:spcPct val="100000"/>
              </a:lnSpc>
            </a:pPr>
            <a:r>
              <a:rPr lang="zh-CN" altLang="en-US" sz="3600" dirty="0">
                <a:solidFill>
                  <a:srgbClr val="FF0000"/>
                </a:solidFill>
              </a:rPr>
              <a:t>共计</a:t>
            </a:r>
            <a:r>
              <a:rPr lang="en-US" altLang="zh-CN" sz="3600" dirty="0">
                <a:solidFill>
                  <a:srgbClr val="FF0000"/>
                </a:solidFill>
              </a:rPr>
              <a:t>10</a:t>
            </a:r>
            <a:r>
              <a:rPr lang="zh-CN" altLang="en-US" sz="3600" dirty="0">
                <a:solidFill>
                  <a:srgbClr val="FF0000"/>
                </a:solidFill>
              </a:rPr>
              <a:t>题，当堂完成</a:t>
            </a:r>
            <a:endParaRPr lang="zh-CN" altLang="zh-CN" sz="3600" dirty="0">
              <a:solidFill>
                <a:srgbClr val="FF0000"/>
              </a:solidFill>
            </a:endParaRPr>
          </a:p>
        </p:txBody>
      </p:sp>
      <p:sp>
        <p:nvSpPr>
          <p:cNvPr id="11" name="内容占位符 10"/>
          <p:cNvSpPr>
            <a:spLocks noGrp="1"/>
          </p:cNvSpPr>
          <p:nvPr>
            <p:ph sz="quarter" idx="15"/>
          </p:nvPr>
        </p:nvSpPr>
        <p:spPr>
          <a:xfrm>
            <a:off x="244802" y="104401"/>
            <a:ext cx="3732213" cy="571500"/>
          </a:xfrm>
        </p:spPr>
        <p:txBody>
          <a:bodyPr>
            <a:normAutofit/>
          </a:bodyPr>
          <a:lstStyle/>
          <a:p>
            <a:r>
              <a:rPr lang="zh-CN" altLang="en-US" dirty="0"/>
              <a:t>实验作业</a:t>
            </a:r>
          </a:p>
        </p:txBody>
      </p:sp>
    </p:spTree>
    <p:extLst>
      <p:ext uri="{BB962C8B-B14F-4D97-AF65-F5344CB8AC3E}">
        <p14:creationId xmlns:p14="http://schemas.microsoft.com/office/powerpoint/2010/main" val="1089013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zh-CN" dirty="0"/>
              <a:t>数据类型的转换</a:t>
            </a:r>
          </a:p>
        </p:txBody>
      </p:sp>
      <p:sp>
        <p:nvSpPr>
          <p:cNvPr id="3" name="内容占位符 2"/>
          <p:cNvSpPr>
            <a:spLocks noGrp="1"/>
          </p:cNvSpPr>
          <p:nvPr>
            <p:ph sz="quarter" idx="14"/>
          </p:nvPr>
        </p:nvSpPr>
        <p:spPr>
          <a:xfrm>
            <a:off x="453221" y="1667375"/>
            <a:ext cx="7186070" cy="4004220"/>
          </a:xfrm>
        </p:spPr>
        <p:txBody>
          <a:bodyPr>
            <a:normAutofit fontScale="92500" lnSpcReduction="20000"/>
          </a:bodyPr>
          <a:lstStyle/>
          <a:p>
            <a:pPr indent="457200">
              <a:lnSpc>
                <a:spcPct val="100000"/>
              </a:lnSpc>
            </a:pPr>
            <a:r>
              <a:rPr lang="zh-CN" altLang="en-US" sz="1800" dirty="0">
                <a:solidFill>
                  <a:schemeClr val="tx1">
                    <a:lumMod val="75000"/>
                    <a:lumOff val="25000"/>
                  </a:schemeClr>
                </a:solidFill>
                <a:latin typeface="+mn-ea"/>
              </a:rPr>
              <a:t>转换为布尔值布尔类型：</a:t>
            </a:r>
          </a:p>
          <a:p>
            <a:pPr indent="457200">
              <a:lnSpc>
                <a:spcPct val="100000"/>
              </a:lnSpc>
            </a:pPr>
            <a:r>
              <a:rPr lang="en-US" altLang="zh-CN" sz="1800" dirty="0">
                <a:solidFill>
                  <a:srgbClr val="00B0F0"/>
                </a:solidFill>
                <a:latin typeface="+mn-ea"/>
              </a:rPr>
              <a:t>bool(x)</a:t>
            </a:r>
          </a:p>
          <a:p>
            <a:pPr indent="457200">
              <a:lnSpc>
                <a:spcPct val="100000"/>
              </a:lnSpc>
            </a:pPr>
            <a:r>
              <a:rPr lang="en-US" altLang="zh-CN" sz="1800" dirty="0">
                <a:solidFill>
                  <a:schemeClr val="tx1">
                    <a:lumMod val="75000"/>
                    <a:lumOff val="25000"/>
                  </a:schemeClr>
                </a:solidFill>
                <a:latin typeface="+mn-ea"/>
              </a:rPr>
              <a:t>bool() </a:t>
            </a:r>
            <a:r>
              <a:rPr lang="zh-CN" altLang="en-US" sz="1800" dirty="0">
                <a:solidFill>
                  <a:schemeClr val="tx1">
                    <a:lumMod val="75000"/>
                    <a:lumOff val="25000"/>
                  </a:schemeClr>
                </a:solidFill>
                <a:latin typeface="+mn-ea"/>
              </a:rPr>
              <a:t>函数用于把给定参数转换为布尔类型，返回值为</a:t>
            </a:r>
            <a:r>
              <a:rPr lang="en-US" altLang="zh-CN" sz="1800" dirty="0">
                <a:solidFill>
                  <a:schemeClr val="tx1">
                    <a:lumMod val="75000"/>
                    <a:lumOff val="25000"/>
                  </a:schemeClr>
                </a:solidFill>
                <a:latin typeface="+mn-ea"/>
              </a:rPr>
              <a:t>True</a:t>
            </a:r>
            <a:r>
              <a:rPr lang="zh-CN" altLang="en-US" sz="1800" dirty="0">
                <a:solidFill>
                  <a:schemeClr val="tx1">
                    <a:lumMod val="75000"/>
                    <a:lumOff val="25000"/>
                  </a:schemeClr>
                </a:solidFill>
                <a:latin typeface="+mn-ea"/>
              </a:rPr>
              <a:t>或者</a:t>
            </a:r>
            <a:r>
              <a:rPr lang="en-US" altLang="zh-CN" sz="1800" dirty="0">
                <a:solidFill>
                  <a:schemeClr val="tx1">
                    <a:lumMod val="75000"/>
                    <a:lumOff val="25000"/>
                  </a:schemeClr>
                </a:solidFill>
                <a:latin typeface="+mn-ea"/>
              </a:rPr>
              <a:t>False</a:t>
            </a:r>
            <a:r>
              <a:rPr lang="zh-CN" altLang="en-US" sz="1800" dirty="0">
                <a:solidFill>
                  <a:schemeClr val="tx1">
                    <a:lumMod val="75000"/>
                    <a:lumOff val="25000"/>
                  </a:schemeClr>
                </a:solidFill>
                <a:latin typeface="+mn-ea"/>
              </a:rPr>
              <a:t>，在没有参数的情况下默认返回 </a:t>
            </a:r>
            <a:r>
              <a:rPr lang="en-US" altLang="zh-CN" sz="1800" dirty="0">
                <a:solidFill>
                  <a:schemeClr val="tx1">
                    <a:lumMod val="75000"/>
                    <a:lumOff val="25000"/>
                  </a:schemeClr>
                </a:solidFill>
                <a:latin typeface="+mn-ea"/>
              </a:rPr>
              <a:t>False</a:t>
            </a:r>
            <a:r>
              <a:rPr lang="zh-CN" altLang="en-US" sz="1800" dirty="0">
                <a:solidFill>
                  <a:schemeClr val="tx1">
                    <a:lumMod val="75000"/>
                    <a:lumOff val="25000"/>
                  </a:schemeClr>
                </a:solidFill>
                <a:latin typeface="+mn-ea"/>
              </a:rPr>
              <a:t>。</a:t>
            </a:r>
          </a:p>
          <a:p>
            <a:pPr indent="457200">
              <a:lnSpc>
                <a:spcPct val="100000"/>
              </a:lnSpc>
            </a:pPr>
            <a:r>
              <a:rPr lang="en-US" altLang="zh-CN" sz="1800" dirty="0">
                <a:solidFill>
                  <a:srgbClr val="00B0F0"/>
                </a:solidFill>
                <a:latin typeface="+mn-ea"/>
              </a:rPr>
              <a:t>&gt;&gt;&gt; bool()               #</a:t>
            </a:r>
            <a:r>
              <a:rPr lang="zh-CN" altLang="en-US" sz="1800" dirty="0">
                <a:solidFill>
                  <a:srgbClr val="00B0F0"/>
                </a:solidFill>
                <a:latin typeface="+mn-ea"/>
              </a:rPr>
              <a:t>空置转布尔类型</a:t>
            </a:r>
          </a:p>
          <a:p>
            <a:pPr indent="457200">
              <a:lnSpc>
                <a:spcPct val="100000"/>
              </a:lnSpc>
            </a:pPr>
            <a:r>
              <a:rPr lang="en-US" altLang="zh-CN" sz="1800" dirty="0">
                <a:solidFill>
                  <a:srgbClr val="00B0F0"/>
                </a:solidFill>
                <a:latin typeface="+mn-ea"/>
              </a:rPr>
              <a:t>False                    #</a:t>
            </a:r>
            <a:r>
              <a:rPr lang="zh-CN" altLang="en-US" sz="1800" dirty="0">
                <a:solidFill>
                  <a:srgbClr val="00B0F0"/>
                </a:solidFill>
                <a:latin typeface="+mn-ea"/>
              </a:rPr>
              <a:t>返回结果</a:t>
            </a:r>
          </a:p>
          <a:p>
            <a:pPr indent="457200">
              <a:lnSpc>
                <a:spcPct val="100000"/>
              </a:lnSpc>
            </a:pPr>
            <a:r>
              <a:rPr lang="en-US" altLang="zh-CN" sz="1800" dirty="0">
                <a:solidFill>
                  <a:srgbClr val="00B0F0"/>
                </a:solidFill>
                <a:latin typeface="+mn-ea"/>
              </a:rPr>
              <a:t>&gt;&gt;&gt; bool(0)              #</a:t>
            </a:r>
            <a:r>
              <a:rPr lang="zh-CN" altLang="en-US" sz="1800" dirty="0">
                <a:solidFill>
                  <a:srgbClr val="00B0F0"/>
                </a:solidFill>
                <a:latin typeface="+mn-ea"/>
              </a:rPr>
              <a:t>整数</a:t>
            </a:r>
            <a:r>
              <a:rPr lang="en-US" altLang="zh-CN" sz="1800" dirty="0">
                <a:solidFill>
                  <a:srgbClr val="00B0F0"/>
                </a:solidFill>
                <a:latin typeface="+mn-ea"/>
              </a:rPr>
              <a:t>0</a:t>
            </a:r>
            <a:r>
              <a:rPr lang="zh-CN" altLang="en-US" sz="1800" dirty="0">
                <a:solidFill>
                  <a:srgbClr val="00B0F0"/>
                </a:solidFill>
                <a:latin typeface="+mn-ea"/>
              </a:rPr>
              <a:t>转布尔值</a:t>
            </a:r>
          </a:p>
          <a:p>
            <a:pPr indent="457200">
              <a:lnSpc>
                <a:spcPct val="100000"/>
              </a:lnSpc>
            </a:pPr>
            <a:r>
              <a:rPr lang="en-US" altLang="zh-CN" sz="1800" dirty="0">
                <a:solidFill>
                  <a:srgbClr val="00B0F0"/>
                </a:solidFill>
                <a:latin typeface="+mn-ea"/>
              </a:rPr>
              <a:t>False                    #</a:t>
            </a:r>
            <a:r>
              <a:rPr lang="zh-CN" altLang="en-US" sz="1800" dirty="0">
                <a:solidFill>
                  <a:srgbClr val="00B0F0"/>
                </a:solidFill>
                <a:latin typeface="+mn-ea"/>
              </a:rPr>
              <a:t>返回结果</a:t>
            </a:r>
          </a:p>
          <a:p>
            <a:pPr indent="457200">
              <a:lnSpc>
                <a:spcPct val="100000"/>
              </a:lnSpc>
            </a:pPr>
            <a:r>
              <a:rPr lang="en-US" altLang="zh-CN" sz="1800" dirty="0">
                <a:solidFill>
                  <a:srgbClr val="00B0F0"/>
                </a:solidFill>
                <a:latin typeface="+mn-ea"/>
              </a:rPr>
              <a:t>&gt;&gt;&gt; bool(1)              #</a:t>
            </a:r>
            <a:r>
              <a:rPr lang="zh-CN" altLang="en-US" sz="1800" dirty="0">
                <a:solidFill>
                  <a:srgbClr val="00B0F0"/>
                </a:solidFill>
                <a:latin typeface="+mn-ea"/>
              </a:rPr>
              <a:t>整数</a:t>
            </a:r>
            <a:r>
              <a:rPr lang="en-US" altLang="zh-CN" sz="1800" dirty="0">
                <a:solidFill>
                  <a:srgbClr val="00B0F0"/>
                </a:solidFill>
                <a:latin typeface="+mn-ea"/>
              </a:rPr>
              <a:t>1</a:t>
            </a:r>
            <a:r>
              <a:rPr lang="zh-CN" altLang="en-US" sz="1800" dirty="0">
                <a:solidFill>
                  <a:srgbClr val="00B0F0"/>
                </a:solidFill>
                <a:latin typeface="+mn-ea"/>
              </a:rPr>
              <a:t>转布尔值</a:t>
            </a:r>
          </a:p>
          <a:p>
            <a:pPr indent="457200">
              <a:lnSpc>
                <a:spcPct val="100000"/>
              </a:lnSpc>
            </a:pPr>
            <a:r>
              <a:rPr lang="en-US" altLang="zh-CN" sz="1800" dirty="0">
                <a:solidFill>
                  <a:srgbClr val="00B0F0"/>
                </a:solidFill>
                <a:latin typeface="+mn-ea"/>
              </a:rPr>
              <a:t>True                     #</a:t>
            </a:r>
            <a:r>
              <a:rPr lang="zh-CN" altLang="en-US" sz="1800" dirty="0">
                <a:solidFill>
                  <a:srgbClr val="00B0F0"/>
                </a:solidFill>
                <a:latin typeface="+mn-ea"/>
              </a:rPr>
              <a:t>返回结果</a:t>
            </a:r>
          </a:p>
          <a:p>
            <a:pPr indent="457200">
              <a:lnSpc>
                <a:spcPct val="100000"/>
              </a:lnSpc>
            </a:pPr>
            <a:r>
              <a:rPr lang="en-US" altLang="zh-CN" sz="1800" dirty="0">
                <a:solidFill>
                  <a:srgbClr val="00B0F0"/>
                </a:solidFill>
                <a:latin typeface="+mn-ea"/>
              </a:rPr>
              <a:t>&gt;&gt;&gt; bool(100)            #</a:t>
            </a:r>
            <a:r>
              <a:rPr lang="zh-CN" altLang="en-US" sz="1800" dirty="0">
                <a:solidFill>
                  <a:srgbClr val="00B0F0"/>
                </a:solidFill>
                <a:latin typeface="+mn-ea"/>
              </a:rPr>
              <a:t>整数</a:t>
            </a:r>
            <a:r>
              <a:rPr lang="en-US" altLang="zh-CN" sz="1800" dirty="0">
                <a:solidFill>
                  <a:srgbClr val="00B0F0"/>
                </a:solidFill>
                <a:latin typeface="+mn-ea"/>
              </a:rPr>
              <a:t>100</a:t>
            </a:r>
            <a:r>
              <a:rPr lang="zh-CN" altLang="en-US" sz="1800" dirty="0">
                <a:solidFill>
                  <a:srgbClr val="00B0F0"/>
                </a:solidFill>
                <a:latin typeface="+mn-ea"/>
              </a:rPr>
              <a:t>转布尔值</a:t>
            </a:r>
          </a:p>
          <a:p>
            <a:pPr indent="457200">
              <a:lnSpc>
                <a:spcPct val="100000"/>
              </a:lnSpc>
            </a:pPr>
            <a:r>
              <a:rPr lang="en-US" altLang="zh-CN" sz="1800" dirty="0">
                <a:solidFill>
                  <a:srgbClr val="00B0F0"/>
                </a:solidFill>
                <a:latin typeface="+mn-ea"/>
              </a:rPr>
              <a:t>True                     #</a:t>
            </a:r>
            <a:r>
              <a:rPr lang="zh-CN" altLang="en-US" sz="1800" dirty="0">
                <a:solidFill>
                  <a:srgbClr val="00B0F0"/>
                </a:solidFill>
                <a:latin typeface="+mn-ea"/>
              </a:rPr>
              <a:t>返回结果</a:t>
            </a:r>
          </a:p>
        </p:txBody>
      </p:sp>
      <p:sp>
        <p:nvSpPr>
          <p:cNvPr id="4" name="内容占位符 3"/>
          <p:cNvSpPr>
            <a:spLocks noGrp="1"/>
          </p:cNvSpPr>
          <p:nvPr>
            <p:ph sz="quarter" idx="15"/>
          </p:nvPr>
        </p:nvSpPr>
        <p:spPr>
          <a:xfrm>
            <a:off x="244802" y="104401"/>
            <a:ext cx="3732213" cy="571500"/>
          </a:xfrm>
        </p:spPr>
        <p:txBody>
          <a:bodyPr/>
          <a:lstStyle/>
          <a:p>
            <a:r>
              <a:rPr lang="zh-CN" altLang="zh-CN" dirty="0"/>
              <a:t>变量与数据类型</a:t>
            </a:r>
            <a:endParaRPr lang="zh-CN" alt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en-US" altLang="zh-CN" dirty="0"/>
              <a:t>2.2.5 </a:t>
            </a:r>
            <a:r>
              <a:rPr lang="zh-CN" altLang="zh-CN" dirty="0"/>
              <a:t>数据类型的转换</a:t>
            </a:r>
          </a:p>
        </p:txBody>
      </p:sp>
      <p:sp>
        <p:nvSpPr>
          <p:cNvPr id="3" name="内容占位符 2"/>
          <p:cNvSpPr>
            <a:spLocks noGrp="1"/>
          </p:cNvSpPr>
          <p:nvPr>
            <p:ph sz="quarter" idx="14"/>
          </p:nvPr>
        </p:nvSpPr>
        <p:spPr>
          <a:xfrm>
            <a:off x="1077349" y="2211766"/>
            <a:ext cx="6989301" cy="1990225"/>
          </a:xfrm>
        </p:spPr>
        <p:txBody>
          <a:bodyPr>
            <a:normAutofit/>
          </a:bodyPr>
          <a:lstStyle/>
          <a:p>
            <a:pPr indent="457200">
              <a:lnSpc>
                <a:spcPct val="100000"/>
              </a:lnSpc>
            </a:pPr>
            <a:r>
              <a:rPr lang="en-US" altLang="zh-CN" sz="1800" dirty="0">
                <a:solidFill>
                  <a:schemeClr val="tx1">
                    <a:lumMod val="75000"/>
                    <a:lumOff val="25000"/>
                  </a:schemeClr>
                </a:solidFill>
                <a:latin typeface="+mn-ea"/>
              </a:rPr>
              <a:t>Python</a:t>
            </a:r>
            <a:r>
              <a:rPr lang="zh-CN" altLang="en-US" sz="1800" dirty="0">
                <a:solidFill>
                  <a:schemeClr val="tx1">
                    <a:lumMod val="75000"/>
                    <a:lumOff val="25000"/>
                  </a:schemeClr>
                </a:solidFill>
                <a:latin typeface="+mn-ea"/>
              </a:rPr>
              <a:t>中常用的数据类型：整数</a:t>
            </a:r>
            <a:r>
              <a:rPr lang="en-US" altLang="zh-CN" sz="1800" dirty="0">
                <a:solidFill>
                  <a:schemeClr val="tx1">
                    <a:lumMod val="75000"/>
                    <a:lumOff val="25000"/>
                  </a:schemeClr>
                </a:solidFill>
                <a:latin typeface="+mn-ea"/>
              </a:rPr>
              <a:t>(int)</a:t>
            </a:r>
            <a:r>
              <a:rPr lang="zh-CN" altLang="en-US" sz="1800" dirty="0">
                <a:solidFill>
                  <a:schemeClr val="tx1">
                    <a:lumMod val="75000"/>
                    <a:lumOff val="25000"/>
                  </a:schemeClr>
                </a:solidFill>
                <a:latin typeface="+mn-ea"/>
              </a:rPr>
              <a:t>、字符串</a:t>
            </a:r>
            <a:r>
              <a:rPr lang="en-US" altLang="zh-CN" sz="1800" dirty="0">
                <a:solidFill>
                  <a:schemeClr val="tx1">
                    <a:lumMod val="75000"/>
                    <a:lumOff val="25000"/>
                  </a:schemeClr>
                </a:solidFill>
                <a:latin typeface="+mn-ea"/>
              </a:rPr>
              <a:t>(str)</a:t>
            </a:r>
            <a:r>
              <a:rPr lang="zh-CN" altLang="en-US" sz="1800" dirty="0">
                <a:solidFill>
                  <a:schemeClr val="tx1">
                    <a:lumMod val="75000"/>
                    <a:lumOff val="25000"/>
                  </a:schemeClr>
                </a:solidFill>
                <a:latin typeface="+mn-ea"/>
              </a:rPr>
              <a:t>、布尔值</a:t>
            </a:r>
            <a:r>
              <a:rPr lang="en-US" altLang="zh-CN" sz="1800" dirty="0">
                <a:solidFill>
                  <a:schemeClr val="tx1">
                    <a:lumMod val="75000"/>
                    <a:lumOff val="25000"/>
                  </a:schemeClr>
                </a:solidFill>
                <a:latin typeface="+mn-ea"/>
              </a:rPr>
              <a:t>(bool)</a:t>
            </a:r>
            <a:r>
              <a:rPr lang="zh-CN" altLang="en-US" sz="1800" dirty="0">
                <a:solidFill>
                  <a:schemeClr val="tx1">
                    <a:lumMod val="75000"/>
                    <a:lumOff val="25000"/>
                  </a:schemeClr>
                </a:solidFill>
                <a:latin typeface="+mn-ea"/>
              </a:rPr>
              <a:t>、列表</a:t>
            </a:r>
            <a:r>
              <a:rPr lang="en-US" altLang="zh-CN" sz="1800" dirty="0">
                <a:solidFill>
                  <a:schemeClr val="tx1">
                    <a:lumMod val="75000"/>
                    <a:lumOff val="25000"/>
                  </a:schemeClr>
                </a:solidFill>
                <a:latin typeface="+mn-ea"/>
              </a:rPr>
              <a:t>(list)</a:t>
            </a:r>
            <a:r>
              <a:rPr lang="zh-CN" altLang="en-US" sz="1800" dirty="0">
                <a:solidFill>
                  <a:schemeClr val="tx1">
                    <a:lumMod val="75000"/>
                    <a:lumOff val="25000"/>
                  </a:schemeClr>
                </a:solidFill>
                <a:latin typeface="+mn-ea"/>
              </a:rPr>
              <a:t>、元组</a:t>
            </a:r>
            <a:r>
              <a:rPr lang="en-US" altLang="zh-CN" sz="1800" dirty="0">
                <a:solidFill>
                  <a:schemeClr val="tx1">
                    <a:lumMod val="75000"/>
                    <a:lumOff val="25000"/>
                  </a:schemeClr>
                </a:solidFill>
                <a:latin typeface="+mn-ea"/>
              </a:rPr>
              <a:t>(tuple)</a:t>
            </a:r>
            <a:r>
              <a:rPr lang="zh-CN" altLang="en-US" sz="1800" dirty="0">
                <a:solidFill>
                  <a:schemeClr val="tx1">
                    <a:lumMod val="75000"/>
                    <a:lumOff val="25000"/>
                  </a:schemeClr>
                </a:solidFill>
                <a:latin typeface="+mn-ea"/>
              </a:rPr>
              <a:t>、字典</a:t>
            </a:r>
            <a:r>
              <a:rPr lang="en-US" altLang="zh-CN" sz="1800" dirty="0">
                <a:solidFill>
                  <a:schemeClr val="tx1">
                    <a:lumMod val="75000"/>
                    <a:lumOff val="25000"/>
                  </a:schemeClr>
                </a:solidFill>
                <a:latin typeface="+mn-ea"/>
              </a:rPr>
              <a:t>(</a:t>
            </a:r>
            <a:r>
              <a:rPr lang="en-US" altLang="zh-CN" sz="1800" dirty="0" err="1">
                <a:solidFill>
                  <a:schemeClr val="tx1">
                    <a:lumMod val="75000"/>
                    <a:lumOff val="25000"/>
                  </a:schemeClr>
                </a:solidFill>
                <a:latin typeface="+mn-ea"/>
              </a:rPr>
              <a:t>dict</a:t>
            </a:r>
            <a:r>
              <a:rPr lang="en-US" altLang="zh-CN" sz="1800" dirty="0">
                <a:solidFill>
                  <a:schemeClr val="tx1">
                    <a:lumMod val="75000"/>
                    <a:lumOff val="25000"/>
                  </a:schemeClr>
                </a:solidFill>
                <a:latin typeface="+mn-ea"/>
              </a:rPr>
              <a:t>)</a:t>
            </a:r>
            <a:r>
              <a:rPr lang="zh-CN" altLang="en-US" sz="1800" dirty="0">
                <a:solidFill>
                  <a:schemeClr val="tx1">
                    <a:lumMod val="75000"/>
                    <a:lumOff val="25000"/>
                  </a:schemeClr>
                </a:solidFill>
                <a:latin typeface="+mn-ea"/>
              </a:rPr>
              <a:t>、浮点数</a:t>
            </a:r>
            <a:r>
              <a:rPr lang="en-US" altLang="zh-CN" sz="1800" dirty="0">
                <a:solidFill>
                  <a:schemeClr val="tx1">
                    <a:lumMod val="75000"/>
                    <a:lumOff val="25000"/>
                  </a:schemeClr>
                </a:solidFill>
                <a:latin typeface="+mn-ea"/>
              </a:rPr>
              <a:t>(float)</a:t>
            </a:r>
            <a:r>
              <a:rPr lang="zh-CN" altLang="en-US" sz="1800" dirty="0">
                <a:solidFill>
                  <a:schemeClr val="tx1">
                    <a:lumMod val="75000"/>
                    <a:lumOff val="25000"/>
                  </a:schemeClr>
                </a:solidFill>
                <a:latin typeface="+mn-ea"/>
              </a:rPr>
              <a:t>、复数</a:t>
            </a:r>
            <a:r>
              <a:rPr lang="en-US" altLang="zh-CN" sz="1800" dirty="0">
                <a:solidFill>
                  <a:schemeClr val="tx1">
                    <a:lumMod val="75000"/>
                    <a:lumOff val="25000"/>
                  </a:schemeClr>
                </a:solidFill>
                <a:latin typeface="+mn-ea"/>
              </a:rPr>
              <a:t>(complex)</a:t>
            </a:r>
            <a:r>
              <a:rPr lang="zh-CN" altLang="en-US" sz="1800" dirty="0">
                <a:solidFill>
                  <a:schemeClr val="tx1">
                    <a:lumMod val="75000"/>
                    <a:lumOff val="25000"/>
                  </a:schemeClr>
                </a:solidFill>
                <a:latin typeface="+mn-ea"/>
              </a:rPr>
              <a:t>、可变集合</a:t>
            </a:r>
            <a:r>
              <a:rPr lang="en-US" altLang="zh-CN" sz="1800" dirty="0">
                <a:solidFill>
                  <a:schemeClr val="tx1">
                    <a:lumMod val="75000"/>
                    <a:lumOff val="25000"/>
                  </a:schemeClr>
                </a:solidFill>
                <a:latin typeface="+mn-ea"/>
              </a:rPr>
              <a:t>(set)</a:t>
            </a:r>
            <a:r>
              <a:rPr lang="zh-CN" altLang="en-US" sz="1800" dirty="0">
                <a:solidFill>
                  <a:schemeClr val="tx1">
                    <a:lumMod val="75000"/>
                    <a:lumOff val="25000"/>
                  </a:schemeClr>
                </a:solidFill>
                <a:latin typeface="+mn-ea"/>
              </a:rPr>
              <a:t>之间可以按规则互相转化。</a:t>
            </a:r>
          </a:p>
        </p:txBody>
      </p:sp>
      <p:sp>
        <p:nvSpPr>
          <p:cNvPr id="4" name="内容占位符 3"/>
          <p:cNvSpPr>
            <a:spLocks noGrp="1"/>
          </p:cNvSpPr>
          <p:nvPr>
            <p:ph sz="quarter" idx="15"/>
          </p:nvPr>
        </p:nvSpPr>
        <p:spPr>
          <a:xfrm>
            <a:off x="244802" y="104401"/>
            <a:ext cx="3732213" cy="571500"/>
          </a:xfrm>
        </p:spPr>
        <p:txBody>
          <a:bodyPr/>
          <a:lstStyle/>
          <a:p>
            <a:r>
              <a:rPr lang="zh-CN" altLang="zh-CN" dirty="0"/>
              <a:t>变量与数据类型</a:t>
            </a:r>
            <a:endParaRPr lang="zh-CN" altLang="en-US"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zh-CN" dirty="0"/>
              <a:t>算术运算符</a:t>
            </a:r>
          </a:p>
        </p:txBody>
      </p:sp>
      <p:sp>
        <p:nvSpPr>
          <p:cNvPr id="3" name="内容占位符 2"/>
          <p:cNvSpPr>
            <a:spLocks noGrp="1"/>
          </p:cNvSpPr>
          <p:nvPr>
            <p:ph sz="quarter" idx="14"/>
          </p:nvPr>
        </p:nvSpPr>
        <p:spPr>
          <a:xfrm>
            <a:off x="1111621" y="1640267"/>
            <a:ext cx="6920757" cy="809226"/>
          </a:xfrm>
        </p:spPr>
        <p:txBody>
          <a:bodyPr>
            <a:normAutofit/>
          </a:bodyPr>
          <a:lstStyle/>
          <a:p>
            <a:pPr indent="457200">
              <a:lnSpc>
                <a:spcPct val="100000"/>
              </a:lnSpc>
            </a:pPr>
            <a:r>
              <a:rPr lang="zh-CN" altLang="en-US" sz="1800" dirty="0">
                <a:solidFill>
                  <a:schemeClr val="tx1">
                    <a:lumMod val="75000"/>
                    <a:lumOff val="25000"/>
                  </a:schemeClr>
                </a:solidFill>
                <a:latin typeface="+mn-ea"/>
              </a:rPr>
              <a:t>算术运算符主要是用于数字类型的数据基本运算，</a:t>
            </a:r>
            <a:r>
              <a:rPr lang="en-US" altLang="zh-CN" sz="1800" dirty="0">
                <a:solidFill>
                  <a:schemeClr val="tx1">
                    <a:lumMod val="75000"/>
                    <a:lumOff val="25000"/>
                  </a:schemeClr>
                </a:solidFill>
                <a:latin typeface="+mn-ea"/>
              </a:rPr>
              <a:t>Python</a:t>
            </a:r>
            <a:r>
              <a:rPr lang="zh-CN" altLang="en-US" sz="1800" dirty="0">
                <a:solidFill>
                  <a:schemeClr val="tx1">
                    <a:lumMod val="75000"/>
                    <a:lumOff val="25000"/>
                  </a:schemeClr>
                </a:solidFill>
                <a:latin typeface="+mn-ea"/>
              </a:rPr>
              <a:t>支持直接进行计算，也就是可以将</a:t>
            </a:r>
            <a:r>
              <a:rPr lang="en-US" altLang="zh-CN" sz="1800" dirty="0">
                <a:solidFill>
                  <a:schemeClr val="tx1">
                    <a:lumMod val="75000"/>
                    <a:lumOff val="25000"/>
                  </a:schemeClr>
                </a:solidFill>
                <a:latin typeface="+mn-ea"/>
              </a:rPr>
              <a:t>python shell</a:t>
            </a:r>
            <a:r>
              <a:rPr lang="zh-CN" altLang="en-US" sz="1800" dirty="0">
                <a:solidFill>
                  <a:schemeClr val="tx1">
                    <a:lumMod val="75000"/>
                    <a:lumOff val="25000"/>
                  </a:schemeClr>
                </a:solidFill>
                <a:latin typeface="+mn-ea"/>
              </a:rPr>
              <a:t>当计算器来使用。</a:t>
            </a:r>
          </a:p>
        </p:txBody>
      </p:sp>
      <p:sp>
        <p:nvSpPr>
          <p:cNvPr id="4" name="内容占位符 3"/>
          <p:cNvSpPr>
            <a:spLocks noGrp="1"/>
          </p:cNvSpPr>
          <p:nvPr>
            <p:ph sz="quarter" idx="15"/>
          </p:nvPr>
        </p:nvSpPr>
        <p:spPr>
          <a:xfrm>
            <a:off x="244802" y="104401"/>
            <a:ext cx="3732213" cy="571500"/>
          </a:xfrm>
        </p:spPr>
        <p:txBody>
          <a:bodyPr/>
          <a:lstStyle/>
          <a:p>
            <a:r>
              <a:rPr lang="zh-CN" altLang="en-US" dirty="0"/>
              <a:t>表达式</a:t>
            </a:r>
          </a:p>
        </p:txBody>
      </p:sp>
      <p:pic>
        <p:nvPicPr>
          <p:cNvPr id="6" name="图片 5"/>
          <p:cNvPicPr>
            <a:picLocks noChangeAspect="1"/>
          </p:cNvPicPr>
          <p:nvPr/>
        </p:nvPicPr>
        <p:blipFill>
          <a:blip r:embed="rId2"/>
          <a:stretch>
            <a:fillRect/>
          </a:stretch>
        </p:blipFill>
        <p:spPr>
          <a:xfrm>
            <a:off x="1308153" y="2484428"/>
            <a:ext cx="6527691" cy="3404832"/>
          </a:xfrm>
          <a:prstGeom prst="rect">
            <a:avLst/>
          </a:prstGeo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en-US" dirty="0"/>
              <a:t>比较运算符 </a:t>
            </a:r>
            <a:endParaRPr lang="zh-CN" altLang="zh-CN" dirty="0"/>
          </a:p>
        </p:txBody>
      </p:sp>
      <p:sp>
        <p:nvSpPr>
          <p:cNvPr id="3" name="内容占位符 2"/>
          <p:cNvSpPr>
            <a:spLocks noGrp="1"/>
          </p:cNvSpPr>
          <p:nvPr>
            <p:ph sz="quarter" idx="14"/>
          </p:nvPr>
        </p:nvSpPr>
        <p:spPr>
          <a:xfrm>
            <a:off x="1077349" y="1355240"/>
            <a:ext cx="6989301" cy="1990225"/>
          </a:xfrm>
        </p:spPr>
        <p:txBody>
          <a:bodyPr>
            <a:normAutofit/>
          </a:bodyPr>
          <a:lstStyle/>
          <a:p>
            <a:pPr indent="457200">
              <a:lnSpc>
                <a:spcPct val="100000"/>
              </a:lnSpc>
            </a:pPr>
            <a:r>
              <a:rPr lang="zh-CN" altLang="en-US" sz="1800" dirty="0">
                <a:solidFill>
                  <a:schemeClr val="tx1">
                    <a:lumMod val="75000"/>
                    <a:lumOff val="25000"/>
                  </a:schemeClr>
                </a:solidFill>
                <a:latin typeface="+mn-ea"/>
              </a:rPr>
              <a:t>比较运算符用于判断同类型的对象是否相等，比较运算的结果是布尔值</a:t>
            </a:r>
            <a:r>
              <a:rPr lang="en-US" altLang="zh-CN" sz="1800" dirty="0">
                <a:solidFill>
                  <a:schemeClr val="tx1">
                    <a:lumMod val="75000"/>
                    <a:lumOff val="25000"/>
                  </a:schemeClr>
                </a:solidFill>
                <a:latin typeface="+mn-ea"/>
              </a:rPr>
              <a:t>Ture</a:t>
            </a:r>
            <a:r>
              <a:rPr lang="zh-CN" altLang="en-US" sz="1800" dirty="0">
                <a:solidFill>
                  <a:schemeClr val="tx1">
                    <a:lumMod val="75000"/>
                    <a:lumOff val="25000"/>
                  </a:schemeClr>
                </a:solidFill>
                <a:latin typeface="+mn-ea"/>
              </a:rPr>
              <a:t>或</a:t>
            </a:r>
            <a:r>
              <a:rPr lang="en-US" altLang="zh-CN" sz="1800" dirty="0">
                <a:solidFill>
                  <a:schemeClr val="tx1">
                    <a:lumMod val="75000"/>
                    <a:lumOff val="25000"/>
                  </a:schemeClr>
                </a:solidFill>
                <a:latin typeface="+mn-ea"/>
              </a:rPr>
              <a:t>False</a:t>
            </a:r>
            <a:r>
              <a:rPr lang="zh-CN" altLang="en-US" sz="1800" dirty="0">
                <a:solidFill>
                  <a:schemeClr val="tx1">
                    <a:lumMod val="75000"/>
                    <a:lumOff val="25000"/>
                  </a:schemeClr>
                </a:solidFill>
                <a:latin typeface="+mn-ea"/>
              </a:rPr>
              <a:t>，比较时因数据类型不同比较的依据不同。复数不可以比较大小，但可以比较是否相等。</a:t>
            </a:r>
            <a:endParaRPr lang="en-US" altLang="zh-CN" sz="1800" dirty="0">
              <a:solidFill>
                <a:schemeClr val="tx1">
                  <a:lumMod val="75000"/>
                  <a:lumOff val="25000"/>
                </a:schemeClr>
              </a:solidFill>
              <a:latin typeface="+mn-ea"/>
            </a:endParaRPr>
          </a:p>
          <a:p>
            <a:pPr indent="457200">
              <a:lnSpc>
                <a:spcPct val="100000"/>
              </a:lnSpc>
            </a:pPr>
            <a:r>
              <a:rPr lang="zh-CN" altLang="en-US" sz="1800" dirty="0">
                <a:solidFill>
                  <a:srgbClr val="00B0F0"/>
                </a:solidFill>
                <a:latin typeface="+mn-ea"/>
              </a:rPr>
              <a:t>在</a:t>
            </a:r>
            <a:r>
              <a:rPr lang="en-US" altLang="zh-CN" sz="1800" dirty="0">
                <a:solidFill>
                  <a:srgbClr val="00B0F0"/>
                </a:solidFill>
                <a:latin typeface="+mn-ea"/>
              </a:rPr>
              <a:t>Python</a:t>
            </a:r>
            <a:r>
              <a:rPr lang="zh-CN" altLang="en-US" sz="1800" dirty="0">
                <a:solidFill>
                  <a:srgbClr val="00B0F0"/>
                </a:solidFill>
                <a:latin typeface="+mn-ea"/>
              </a:rPr>
              <a:t>中比较的值相同时也不一定是同一个对象。</a:t>
            </a:r>
          </a:p>
        </p:txBody>
      </p:sp>
      <p:sp>
        <p:nvSpPr>
          <p:cNvPr id="4" name="内容占位符 3"/>
          <p:cNvSpPr>
            <a:spLocks noGrp="1"/>
          </p:cNvSpPr>
          <p:nvPr>
            <p:ph sz="quarter" idx="15"/>
          </p:nvPr>
        </p:nvSpPr>
        <p:spPr>
          <a:xfrm>
            <a:off x="244802" y="104401"/>
            <a:ext cx="3732213" cy="571500"/>
          </a:xfrm>
        </p:spPr>
        <p:txBody>
          <a:bodyPr/>
          <a:lstStyle/>
          <a:p>
            <a:r>
              <a:rPr lang="zh-CN" altLang="en-US" dirty="0"/>
              <a:t>表达式</a:t>
            </a:r>
          </a:p>
        </p:txBody>
      </p:sp>
      <p:pic>
        <p:nvPicPr>
          <p:cNvPr id="5" name="图片 4"/>
          <p:cNvPicPr>
            <a:picLocks noChangeAspect="1"/>
          </p:cNvPicPr>
          <p:nvPr/>
        </p:nvPicPr>
        <p:blipFill rotWithShape="1">
          <a:blip r:embed="rId2"/>
          <a:srcRect t="1133" b="-1"/>
          <a:stretch>
            <a:fillRect/>
          </a:stretch>
        </p:blipFill>
        <p:spPr>
          <a:xfrm>
            <a:off x="1176330" y="2974694"/>
            <a:ext cx="6791338" cy="2764322"/>
          </a:xfrm>
          <a:prstGeom prst="rect">
            <a:avLst/>
          </a:prstGeom>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en-US" dirty="0"/>
              <a:t>逻辑运算符</a:t>
            </a:r>
            <a:endParaRPr lang="zh-CN" altLang="zh-CN" dirty="0"/>
          </a:p>
        </p:txBody>
      </p:sp>
      <p:sp>
        <p:nvSpPr>
          <p:cNvPr id="3" name="内容占位符 2"/>
          <p:cNvSpPr>
            <a:spLocks noGrp="1"/>
          </p:cNvSpPr>
          <p:nvPr>
            <p:ph sz="quarter" idx="14"/>
          </p:nvPr>
        </p:nvSpPr>
        <p:spPr>
          <a:xfrm>
            <a:off x="2406721" y="1479397"/>
            <a:ext cx="5907074" cy="899444"/>
          </a:xfrm>
        </p:spPr>
        <p:txBody>
          <a:bodyPr>
            <a:normAutofit lnSpcReduction="10000"/>
          </a:bodyPr>
          <a:lstStyle/>
          <a:p>
            <a:pPr indent="457200">
              <a:lnSpc>
                <a:spcPct val="100000"/>
              </a:lnSpc>
            </a:pPr>
            <a:r>
              <a:rPr lang="zh-CN" altLang="en-US" sz="1800" dirty="0">
                <a:solidFill>
                  <a:schemeClr val="tx1">
                    <a:lumMod val="75000"/>
                    <a:lumOff val="25000"/>
                  </a:schemeClr>
                </a:solidFill>
                <a:latin typeface="+mn-ea"/>
              </a:rPr>
              <a:t>逻辑运算符为</a:t>
            </a:r>
            <a:r>
              <a:rPr lang="en-US" altLang="zh-CN" sz="1800" dirty="0">
                <a:solidFill>
                  <a:schemeClr val="tx1">
                    <a:lumMod val="75000"/>
                    <a:lumOff val="25000"/>
                  </a:schemeClr>
                </a:solidFill>
                <a:latin typeface="+mn-ea"/>
              </a:rPr>
              <a:t>and</a:t>
            </a:r>
            <a:r>
              <a:rPr lang="zh-CN" altLang="en-US" sz="1800" dirty="0">
                <a:solidFill>
                  <a:schemeClr val="tx1">
                    <a:lumMod val="75000"/>
                    <a:lumOff val="25000"/>
                  </a:schemeClr>
                </a:solidFill>
                <a:latin typeface="+mn-ea"/>
              </a:rPr>
              <a:t>（与）、</a:t>
            </a:r>
            <a:r>
              <a:rPr lang="en-US" altLang="zh-CN" sz="1800" dirty="0">
                <a:solidFill>
                  <a:schemeClr val="tx1">
                    <a:lumMod val="75000"/>
                    <a:lumOff val="25000"/>
                  </a:schemeClr>
                </a:solidFill>
                <a:latin typeface="+mn-ea"/>
              </a:rPr>
              <a:t>or</a:t>
            </a:r>
            <a:r>
              <a:rPr lang="zh-CN" altLang="en-US" sz="1800" dirty="0">
                <a:solidFill>
                  <a:schemeClr val="tx1">
                    <a:lumMod val="75000"/>
                    <a:lumOff val="25000"/>
                  </a:schemeClr>
                </a:solidFill>
                <a:latin typeface="+mn-ea"/>
              </a:rPr>
              <a:t>（或）、</a:t>
            </a:r>
            <a:r>
              <a:rPr lang="en-US" altLang="zh-CN" sz="1800" dirty="0">
                <a:solidFill>
                  <a:schemeClr val="tx1">
                    <a:lumMod val="75000"/>
                    <a:lumOff val="25000"/>
                  </a:schemeClr>
                </a:solidFill>
                <a:latin typeface="+mn-ea"/>
              </a:rPr>
              <a:t>not</a:t>
            </a:r>
            <a:r>
              <a:rPr lang="zh-CN" altLang="en-US" sz="1800" dirty="0">
                <a:solidFill>
                  <a:schemeClr val="tx1">
                    <a:lumMod val="75000"/>
                    <a:lumOff val="25000"/>
                  </a:schemeClr>
                </a:solidFill>
                <a:latin typeface="+mn-ea"/>
              </a:rPr>
              <a:t>（非）用于逻辑运算判断表达式的</a:t>
            </a:r>
            <a:r>
              <a:rPr lang="en-US" altLang="zh-CN" sz="1800" dirty="0">
                <a:solidFill>
                  <a:schemeClr val="tx1">
                    <a:lumMod val="75000"/>
                    <a:lumOff val="25000"/>
                  </a:schemeClr>
                </a:solidFill>
                <a:latin typeface="+mn-ea"/>
              </a:rPr>
              <a:t>True</a:t>
            </a:r>
            <a:r>
              <a:rPr lang="zh-CN" altLang="en-US" sz="1800" dirty="0">
                <a:solidFill>
                  <a:schemeClr val="tx1">
                    <a:lumMod val="75000"/>
                    <a:lumOff val="25000"/>
                  </a:schemeClr>
                </a:solidFill>
                <a:latin typeface="+mn-ea"/>
              </a:rPr>
              <a:t>或者</a:t>
            </a:r>
            <a:r>
              <a:rPr lang="en-US" altLang="zh-CN" sz="1800" dirty="0">
                <a:solidFill>
                  <a:schemeClr val="tx1">
                    <a:lumMod val="75000"/>
                    <a:lumOff val="25000"/>
                  </a:schemeClr>
                </a:solidFill>
                <a:latin typeface="+mn-ea"/>
              </a:rPr>
              <a:t>False</a:t>
            </a:r>
            <a:r>
              <a:rPr lang="zh-CN" altLang="en-US" sz="1800" dirty="0">
                <a:solidFill>
                  <a:schemeClr val="tx1">
                    <a:lumMod val="75000"/>
                    <a:lumOff val="25000"/>
                  </a:schemeClr>
                </a:solidFill>
                <a:latin typeface="+mn-ea"/>
              </a:rPr>
              <a:t>，通常与流程控制一起使用</a:t>
            </a:r>
          </a:p>
        </p:txBody>
      </p:sp>
      <p:sp>
        <p:nvSpPr>
          <p:cNvPr id="4" name="内容占位符 3"/>
          <p:cNvSpPr>
            <a:spLocks noGrp="1"/>
          </p:cNvSpPr>
          <p:nvPr>
            <p:ph sz="quarter" idx="15"/>
          </p:nvPr>
        </p:nvSpPr>
        <p:spPr>
          <a:xfrm>
            <a:off x="244802" y="104401"/>
            <a:ext cx="3732213" cy="571500"/>
          </a:xfrm>
        </p:spPr>
        <p:txBody>
          <a:bodyPr/>
          <a:lstStyle/>
          <a:p>
            <a:r>
              <a:rPr lang="zh-CN" altLang="en-US" dirty="0"/>
              <a:t>表达式</a:t>
            </a:r>
          </a:p>
        </p:txBody>
      </p:sp>
      <p:pic>
        <p:nvPicPr>
          <p:cNvPr id="5" name="图片 4"/>
          <p:cNvPicPr>
            <a:picLocks noChangeAspect="1"/>
          </p:cNvPicPr>
          <p:nvPr/>
        </p:nvPicPr>
        <p:blipFill>
          <a:blip r:embed="rId2"/>
          <a:stretch>
            <a:fillRect/>
          </a:stretch>
        </p:blipFill>
        <p:spPr>
          <a:xfrm>
            <a:off x="2406650" y="2239645"/>
            <a:ext cx="6167755" cy="3803015"/>
          </a:xfrm>
          <a:prstGeom prst="rect">
            <a:avLst/>
          </a:prstGeom>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en-US" altLang="zh-CN" dirty="0"/>
              <a:t>2.3.4 </a:t>
            </a:r>
            <a:r>
              <a:rPr lang="zh-CN" altLang="en-US" dirty="0"/>
              <a:t>复合赋值运算符</a:t>
            </a:r>
            <a:endParaRPr lang="zh-CN" altLang="zh-CN" dirty="0"/>
          </a:p>
        </p:txBody>
      </p:sp>
      <p:sp>
        <p:nvSpPr>
          <p:cNvPr id="3" name="内容占位符 2"/>
          <p:cNvSpPr>
            <a:spLocks noGrp="1"/>
          </p:cNvSpPr>
          <p:nvPr>
            <p:ph sz="quarter" idx="14"/>
          </p:nvPr>
        </p:nvSpPr>
        <p:spPr>
          <a:xfrm>
            <a:off x="1224008" y="1379416"/>
            <a:ext cx="6989301" cy="832376"/>
          </a:xfrm>
        </p:spPr>
        <p:txBody>
          <a:bodyPr>
            <a:normAutofit/>
          </a:bodyPr>
          <a:lstStyle/>
          <a:p>
            <a:pPr indent="457200">
              <a:lnSpc>
                <a:spcPct val="100000"/>
              </a:lnSpc>
            </a:pPr>
            <a:r>
              <a:rPr lang="zh-CN" altLang="en-US" sz="1800" dirty="0">
                <a:solidFill>
                  <a:schemeClr val="tx1">
                    <a:lumMod val="75000"/>
                    <a:lumOff val="25000"/>
                  </a:schemeClr>
                </a:solidFill>
                <a:latin typeface="+mn-ea"/>
              </a:rPr>
              <a:t>复合赋值运算符时将一个变量参与运算的运算结果赋值给改变量，即</a:t>
            </a:r>
            <a:r>
              <a:rPr lang="en-US" altLang="zh-CN" sz="1800" dirty="0">
                <a:solidFill>
                  <a:schemeClr val="tx1">
                    <a:lumMod val="75000"/>
                    <a:lumOff val="25000"/>
                  </a:schemeClr>
                </a:solidFill>
                <a:latin typeface="+mn-ea"/>
              </a:rPr>
              <a:t>a</a:t>
            </a:r>
            <a:r>
              <a:rPr lang="zh-CN" altLang="en-US" sz="1800" dirty="0">
                <a:solidFill>
                  <a:schemeClr val="tx1">
                    <a:lumMod val="75000"/>
                    <a:lumOff val="25000"/>
                  </a:schemeClr>
                </a:solidFill>
                <a:latin typeface="+mn-ea"/>
              </a:rPr>
              <a:t>参加了该运算，运算完成后结果赋值给</a:t>
            </a:r>
            <a:r>
              <a:rPr lang="en-US" altLang="zh-CN" sz="1800" dirty="0">
                <a:solidFill>
                  <a:schemeClr val="tx1">
                    <a:lumMod val="75000"/>
                    <a:lumOff val="25000"/>
                  </a:schemeClr>
                </a:solidFill>
                <a:latin typeface="+mn-ea"/>
              </a:rPr>
              <a:t>a</a:t>
            </a:r>
          </a:p>
        </p:txBody>
      </p:sp>
      <p:sp>
        <p:nvSpPr>
          <p:cNvPr id="4" name="内容占位符 3"/>
          <p:cNvSpPr>
            <a:spLocks noGrp="1"/>
          </p:cNvSpPr>
          <p:nvPr>
            <p:ph sz="quarter" idx="15"/>
          </p:nvPr>
        </p:nvSpPr>
        <p:spPr>
          <a:xfrm>
            <a:off x="244802" y="104401"/>
            <a:ext cx="3732213" cy="571500"/>
          </a:xfrm>
        </p:spPr>
        <p:txBody>
          <a:bodyPr/>
          <a:lstStyle/>
          <a:p>
            <a:r>
              <a:rPr lang="en-US" altLang="zh-CN" dirty="0"/>
              <a:t>2.3 </a:t>
            </a:r>
            <a:r>
              <a:rPr lang="zh-CN" altLang="en-US" dirty="0"/>
              <a:t>表达式</a:t>
            </a:r>
          </a:p>
        </p:txBody>
      </p:sp>
      <p:pic>
        <p:nvPicPr>
          <p:cNvPr id="5" name="图片 4"/>
          <p:cNvPicPr>
            <a:picLocks noChangeAspect="1"/>
          </p:cNvPicPr>
          <p:nvPr/>
        </p:nvPicPr>
        <p:blipFill>
          <a:blip r:embed="rId2"/>
          <a:stretch>
            <a:fillRect/>
          </a:stretch>
        </p:blipFill>
        <p:spPr>
          <a:xfrm>
            <a:off x="1263650" y="2031365"/>
            <a:ext cx="6616700" cy="4029075"/>
          </a:xfrm>
          <a:prstGeom prst="rect">
            <a:avLst/>
          </a:prstGeom>
        </p:spPr>
      </p:pic>
      <p:sp>
        <p:nvSpPr>
          <p:cNvPr id="14" name="文本框 27"/>
          <p:cNvSpPr txBox="1"/>
          <p:nvPr/>
        </p:nvSpPr>
        <p:spPr>
          <a:xfrm>
            <a:off x="6630203" y="234392"/>
            <a:ext cx="1536700" cy="300355"/>
          </a:xfrm>
          <a:prstGeom prst="rect">
            <a:avLst/>
          </a:prstGeom>
          <a:noFill/>
        </p:spPr>
        <p:txBody>
          <a:bodyPr wrap="none" rtlCol="0">
            <a:spAutoFit/>
          </a:bodyPr>
          <a:lstStyle/>
          <a:p>
            <a:pPr algn="l"/>
            <a:r>
              <a:rPr lang="zh-CN" altLang="en-US" sz="1355" dirty="0">
                <a:solidFill>
                  <a:prstClr val="white"/>
                </a:solidFill>
              </a:rPr>
              <a:t>第二章   基本语法</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en-US" dirty="0"/>
              <a:t>运算符优先级</a:t>
            </a:r>
            <a:endParaRPr lang="zh-CN" altLang="zh-CN" dirty="0"/>
          </a:p>
        </p:txBody>
      </p:sp>
      <p:sp>
        <p:nvSpPr>
          <p:cNvPr id="3" name="内容占位符 2"/>
          <p:cNvSpPr>
            <a:spLocks noGrp="1"/>
          </p:cNvSpPr>
          <p:nvPr>
            <p:ph sz="quarter" idx="14"/>
          </p:nvPr>
        </p:nvSpPr>
        <p:spPr>
          <a:xfrm>
            <a:off x="290270" y="1818227"/>
            <a:ext cx="2603403" cy="2452831"/>
          </a:xfrm>
        </p:spPr>
        <p:txBody>
          <a:bodyPr>
            <a:normAutofit fontScale="92500"/>
          </a:bodyPr>
          <a:lstStyle/>
          <a:p>
            <a:pPr indent="457200">
              <a:lnSpc>
                <a:spcPct val="100000"/>
              </a:lnSpc>
            </a:pPr>
            <a:r>
              <a:rPr lang="zh-CN" altLang="en-US" sz="1800" dirty="0">
                <a:solidFill>
                  <a:schemeClr val="tx1">
                    <a:lumMod val="75000"/>
                    <a:lumOff val="25000"/>
                  </a:schemeClr>
                </a:solidFill>
                <a:latin typeface="+mn-ea"/>
              </a:rPr>
              <a:t>由数值、变量、运算符组合的表达式和数学上相同，是有运算符优先级的，优先级高的运算符先进行运算，同级运算符，自左向右运算，遵从小括号优先原则。等号的同级运算时例外，一般都是自右向左进行运算。</a:t>
            </a:r>
          </a:p>
        </p:txBody>
      </p:sp>
      <p:sp>
        <p:nvSpPr>
          <p:cNvPr id="4" name="内容占位符 3"/>
          <p:cNvSpPr>
            <a:spLocks noGrp="1"/>
          </p:cNvSpPr>
          <p:nvPr>
            <p:ph sz="quarter" idx="15"/>
          </p:nvPr>
        </p:nvSpPr>
        <p:spPr>
          <a:xfrm>
            <a:off x="244802" y="104401"/>
            <a:ext cx="3732213" cy="571500"/>
          </a:xfrm>
        </p:spPr>
        <p:txBody>
          <a:bodyPr/>
          <a:lstStyle/>
          <a:p>
            <a:r>
              <a:rPr lang="zh-CN" altLang="en-US" dirty="0"/>
              <a:t>表达式</a:t>
            </a:r>
          </a:p>
        </p:txBody>
      </p:sp>
      <p:grpSp>
        <p:nvGrpSpPr>
          <p:cNvPr id="7" name="组合 6"/>
          <p:cNvGrpSpPr/>
          <p:nvPr/>
        </p:nvGrpSpPr>
        <p:grpSpPr>
          <a:xfrm>
            <a:off x="3504565" y="811530"/>
            <a:ext cx="5429885" cy="5234305"/>
            <a:chOff x="2893673" y="204166"/>
            <a:chExt cx="6152381" cy="6304762"/>
          </a:xfrm>
        </p:grpSpPr>
        <p:pic>
          <p:nvPicPr>
            <p:cNvPr id="5" name="图片 4"/>
            <p:cNvPicPr>
              <a:picLocks noChangeAspect="1"/>
            </p:cNvPicPr>
            <p:nvPr/>
          </p:nvPicPr>
          <p:blipFill>
            <a:blip r:embed="rId2"/>
            <a:stretch>
              <a:fillRect/>
            </a:stretch>
          </p:blipFill>
          <p:spPr>
            <a:xfrm>
              <a:off x="2893673" y="204166"/>
              <a:ext cx="6152381" cy="6304762"/>
            </a:xfrm>
            <a:prstGeom prst="rect">
              <a:avLst/>
            </a:prstGeom>
          </p:spPr>
        </p:pic>
        <p:sp>
          <p:nvSpPr>
            <p:cNvPr id="6" name="箭头: 下 5"/>
            <p:cNvSpPr/>
            <p:nvPr/>
          </p:nvSpPr>
          <p:spPr>
            <a:xfrm>
              <a:off x="2974693" y="1553066"/>
              <a:ext cx="625033" cy="41784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zh-CN" altLang="en-US" dirty="0"/>
              <a:t>用运算符和表达式</a:t>
            </a:r>
            <a:endParaRPr lang="zh-CN" altLang="zh-CN" dirty="0"/>
          </a:p>
        </p:txBody>
      </p:sp>
      <p:sp>
        <p:nvSpPr>
          <p:cNvPr id="3" name="内容占位符 2"/>
          <p:cNvSpPr>
            <a:spLocks noGrp="1"/>
          </p:cNvSpPr>
          <p:nvPr>
            <p:ph sz="quarter" idx="14"/>
          </p:nvPr>
        </p:nvSpPr>
        <p:spPr>
          <a:xfrm>
            <a:off x="1077349" y="1493716"/>
            <a:ext cx="6989301" cy="1106250"/>
          </a:xfrm>
        </p:spPr>
        <p:txBody>
          <a:bodyPr>
            <a:normAutofit/>
          </a:bodyPr>
          <a:lstStyle/>
          <a:p>
            <a:pPr indent="457200">
              <a:lnSpc>
                <a:spcPct val="100000"/>
              </a:lnSpc>
            </a:pPr>
            <a:r>
              <a:rPr lang="zh-CN" altLang="en-US" sz="1800" dirty="0">
                <a:solidFill>
                  <a:schemeClr val="tx1">
                    <a:lumMod val="75000"/>
                    <a:lumOff val="25000"/>
                  </a:schemeClr>
                </a:solidFill>
                <a:latin typeface="+mn-ea"/>
              </a:rPr>
              <a:t>由于</a:t>
            </a:r>
            <a:r>
              <a:rPr lang="en-US" altLang="zh-CN" sz="1800" dirty="0">
                <a:solidFill>
                  <a:schemeClr val="tx1">
                    <a:lumMod val="75000"/>
                    <a:lumOff val="25000"/>
                  </a:schemeClr>
                </a:solidFill>
                <a:latin typeface="+mn-ea"/>
              </a:rPr>
              <a:t>Python shell</a:t>
            </a:r>
            <a:r>
              <a:rPr lang="zh-CN" altLang="en-US" sz="1800" dirty="0">
                <a:solidFill>
                  <a:schemeClr val="tx1">
                    <a:lumMod val="75000"/>
                    <a:lumOff val="25000"/>
                  </a:schemeClr>
                </a:solidFill>
                <a:latin typeface="+mn-ea"/>
              </a:rPr>
              <a:t>可以直接当计算器使用，输入表达式后可以直接计算出结果，也可以使用变量。</a:t>
            </a:r>
          </a:p>
        </p:txBody>
      </p:sp>
      <p:sp>
        <p:nvSpPr>
          <p:cNvPr id="4" name="内容占位符 3"/>
          <p:cNvSpPr>
            <a:spLocks noGrp="1"/>
          </p:cNvSpPr>
          <p:nvPr>
            <p:ph sz="quarter" idx="15"/>
          </p:nvPr>
        </p:nvSpPr>
        <p:spPr>
          <a:xfrm>
            <a:off x="244802" y="104401"/>
            <a:ext cx="3732213" cy="571500"/>
          </a:xfrm>
        </p:spPr>
        <p:txBody>
          <a:bodyPr/>
          <a:lstStyle/>
          <a:p>
            <a:r>
              <a:rPr lang="zh-CN" altLang="en-US" dirty="0"/>
              <a:t>一个实例</a:t>
            </a:r>
          </a:p>
        </p:txBody>
      </p:sp>
      <p:sp>
        <p:nvSpPr>
          <p:cNvPr id="5" name="矩形 4"/>
          <p:cNvSpPr/>
          <p:nvPr/>
        </p:nvSpPr>
        <p:spPr>
          <a:xfrm>
            <a:off x="989736" y="2276800"/>
            <a:ext cx="6742254" cy="646331"/>
          </a:xfrm>
          <a:prstGeom prst="rect">
            <a:avLst/>
          </a:prstGeom>
        </p:spPr>
        <p:txBody>
          <a:bodyPr wrap="square">
            <a:spAutoFit/>
          </a:bodyPr>
          <a:lstStyle/>
          <a:p>
            <a:pPr marL="114300" indent="457200" algn="just">
              <a:spcAft>
                <a:spcPts val="0"/>
              </a:spcAft>
            </a:pPr>
            <a:r>
              <a:rPr lang="zh-CN" altLang="en-US" kern="100" dirty="0">
                <a:solidFill>
                  <a:schemeClr val="tx1">
                    <a:lumMod val="75000"/>
                    <a:lumOff val="25000"/>
                  </a:schemeClr>
                </a:solidFill>
                <a:latin typeface="+mn-ea"/>
              </a:rPr>
              <a:t>下面计算二的三次方加上三乘五除以十再加上二加一的结果，先使用直接计算，再使用变量。</a:t>
            </a:r>
          </a:p>
        </p:txBody>
      </p:sp>
      <p:sp>
        <p:nvSpPr>
          <p:cNvPr id="6" name="矩形 5"/>
          <p:cNvSpPr/>
          <p:nvPr/>
        </p:nvSpPr>
        <p:spPr>
          <a:xfrm>
            <a:off x="989736" y="3150668"/>
            <a:ext cx="6742254" cy="1754326"/>
          </a:xfrm>
          <a:prstGeom prst="rect">
            <a:avLst/>
          </a:prstGeom>
        </p:spPr>
        <p:txBody>
          <a:bodyPr wrap="square">
            <a:spAutoFit/>
          </a:bodyPr>
          <a:lstStyle/>
          <a:p>
            <a:pPr marL="114300" indent="457200" algn="just">
              <a:spcAft>
                <a:spcPts val="0"/>
              </a:spcAft>
            </a:pPr>
            <a:r>
              <a:rPr lang="zh-CN" altLang="en-US" kern="100" dirty="0">
                <a:solidFill>
                  <a:schemeClr val="tx1">
                    <a:lumMod val="75000"/>
                    <a:lumOff val="25000"/>
                  </a:schemeClr>
                </a:solidFill>
                <a:latin typeface="+mn-ea"/>
              </a:rPr>
              <a:t>实验实例如下：</a:t>
            </a:r>
          </a:p>
          <a:p>
            <a:pPr marL="114300" indent="457200" algn="just">
              <a:spcAft>
                <a:spcPts val="0"/>
              </a:spcAft>
            </a:pPr>
            <a:r>
              <a:rPr lang="en-US" altLang="zh-CN" kern="100" dirty="0">
                <a:solidFill>
                  <a:srgbClr val="00B0F0"/>
                </a:solidFill>
                <a:latin typeface="+mn-ea"/>
              </a:rPr>
              <a:t>&gt;&gt;&gt; 1 + 2 + 3*5/10 + 2**3           #</a:t>
            </a:r>
            <a:r>
              <a:rPr lang="zh-CN" altLang="en-US" kern="100" dirty="0">
                <a:solidFill>
                  <a:srgbClr val="00B0F0"/>
                </a:solidFill>
                <a:latin typeface="+mn-ea"/>
              </a:rPr>
              <a:t>输入表达式</a:t>
            </a:r>
          </a:p>
          <a:p>
            <a:pPr marL="114300" indent="457200" algn="just">
              <a:spcAft>
                <a:spcPts val="0"/>
              </a:spcAft>
            </a:pPr>
            <a:r>
              <a:rPr lang="en-US" altLang="zh-CN" kern="100" dirty="0">
                <a:solidFill>
                  <a:srgbClr val="00B0F0"/>
                </a:solidFill>
                <a:latin typeface="+mn-ea"/>
              </a:rPr>
              <a:t>12.5                                               #</a:t>
            </a:r>
            <a:r>
              <a:rPr lang="zh-CN" altLang="en-US" kern="100" dirty="0">
                <a:solidFill>
                  <a:srgbClr val="00B0F0"/>
                </a:solidFill>
                <a:latin typeface="+mn-ea"/>
              </a:rPr>
              <a:t>返回计算结果</a:t>
            </a:r>
          </a:p>
          <a:p>
            <a:pPr marL="114300" indent="457200" algn="just">
              <a:spcAft>
                <a:spcPts val="0"/>
              </a:spcAft>
            </a:pPr>
            <a:r>
              <a:rPr lang="en-US" altLang="zh-CN" kern="100" dirty="0">
                <a:solidFill>
                  <a:srgbClr val="00B0F0"/>
                </a:solidFill>
                <a:latin typeface="+mn-ea"/>
              </a:rPr>
              <a:t>&gt;&gt;&gt; a = 1 + 2 + 3*5/10 + 2**3   #</a:t>
            </a:r>
            <a:r>
              <a:rPr lang="zh-CN" altLang="en-US" kern="100" dirty="0">
                <a:solidFill>
                  <a:srgbClr val="00B0F0"/>
                </a:solidFill>
                <a:latin typeface="+mn-ea"/>
              </a:rPr>
              <a:t>给变量</a:t>
            </a:r>
            <a:r>
              <a:rPr lang="en-US" altLang="zh-CN" kern="100" dirty="0">
                <a:solidFill>
                  <a:srgbClr val="00B0F0"/>
                </a:solidFill>
                <a:latin typeface="+mn-ea"/>
              </a:rPr>
              <a:t>a</a:t>
            </a:r>
            <a:r>
              <a:rPr lang="zh-CN" altLang="en-US" kern="100" dirty="0">
                <a:solidFill>
                  <a:srgbClr val="00B0F0"/>
                </a:solidFill>
                <a:latin typeface="+mn-ea"/>
              </a:rPr>
              <a:t>赋值的表达式</a:t>
            </a:r>
          </a:p>
          <a:p>
            <a:pPr marL="114300" indent="457200" algn="just">
              <a:spcAft>
                <a:spcPts val="0"/>
              </a:spcAft>
            </a:pPr>
            <a:r>
              <a:rPr lang="en-US" altLang="zh-CN" kern="100" dirty="0">
                <a:solidFill>
                  <a:srgbClr val="00B0F0"/>
                </a:solidFill>
                <a:latin typeface="+mn-ea"/>
              </a:rPr>
              <a:t>&gt;&gt;&gt; print (a)                                #</a:t>
            </a:r>
            <a:r>
              <a:rPr lang="zh-CN" altLang="en-US" kern="100" dirty="0">
                <a:solidFill>
                  <a:srgbClr val="00B0F0"/>
                </a:solidFill>
                <a:latin typeface="+mn-ea"/>
              </a:rPr>
              <a:t>输出变量</a:t>
            </a:r>
          </a:p>
          <a:p>
            <a:pPr marL="114300" indent="457200" algn="just">
              <a:spcAft>
                <a:spcPts val="0"/>
              </a:spcAft>
            </a:pPr>
            <a:r>
              <a:rPr lang="en-US" altLang="zh-CN" kern="100" dirty="0">
                <a:solidFill>
                  <a:srgbClr val="00B0F0"/>
                </a:solidFill>
                <a:latin typeface="+mn-ea"/>
              </a:rPr>
              <a:t>12.5                                               #</a:t>
            </a:r>
            <a:r>
              <a:rPr lang="zh-CN" altLang="en-US" kern="100" dirty="0">
                <a:solidFill>
                  <a:srgbClr val="00B0F0"/>
                </a:solidFill>
                <a:latin typeface="+mn-ea"/>
              </a:rPr>
              <a:t>返回计算结果</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01400" y="949325"/>
            <a:ext cx="2385810" cy="544391"/>
          </a:xfrm>
        </p:spPr>
        <p:txBody>
          <a:bodyPr/>
          <a:lstStyle/>
          <a:p>
            <a:r>
              <a:rPr lang="en-US" altLang="zh-CN" dirty="0"/>
              <a:t>type()</a:t>
            </a:r>
            <a:r>
              <a:rPr lang="zh-CN" altLang="en-US" dirty="0"/>
              <a:t>函数的使用</a:t>
            </a:r>
            <a:endParaRPr lang="zh-CN" altLang="zh-CN" dirty="0"/>
          </a:p>
        </p:txBody>
      </p:sp>
      <p:sp>
        <p:nvSpPr>
          <p:cNvPr id="3" name="内容占位符 2"/>
          <p:cNvSpPr>
            <a:spLocks noGrp="1"/>
          </p:cNvSpPr>
          <p:nvPr>
            <p:ph sz="quarter" idx="14"/>
          </p:nvPr>
        </p:nvSpPr>
        <p:spPr>
          <a:xfrm>
            <a:off x="1077349" y="1493716"/>
            <a:ext cx="6989301" cy="1106250"/>
          </a:xfrm>
        </p:spPr>
        <p:txBody>
          <a:bodyPr>
            <a:normAutofit/>
          </a:bodyPr>
          <a:lstStyle/>
          <a:p>
            <a:pPr indent="457200">
              <a:lnSpc>
                <a:spcPct val="100000"/>
              </a:lnSpc>
            </a:pPr>
            <a:r>
              <a:rPr lang="en-US" altLang="zh-CN" sz="1800" dirty="0">
                <a:solidFill>
                  <a:schemeClr val="tx1">
                    <a:lumMod val="75000"/>
                    <a:lumOff val="25000"/>
                  </a:schemeClr>
                </a:solidFill>
                <a:latin typeface="+mn-ea"/>
              </a:rPr>
              <a:t>type()</a:t>
            </a:r>
            <a:r>
              <a:rPr lang="zh-CN" altLang="en-US" sz="1800" dirty="0">
                <a:solidFill>
                  <a:schemeClr val="tx1">
                    <a:lumMod val="75000"/>
                    <a:lumOff val="25000"/>
                  </a:schemeClr>
                </a:solidFill>
                <a:latin typeface="+mn-ea"/>
              </a:rPr>
              <a:t>函数是</a:t>
            </a:r>
            <a:r>
              <a:rPr lang="en-US" altLang="zh-CN" sz="1800" dirty="0">
                <a:solidFill>
                  <a:schemeClr val="tx1">
                    <a:lumMod val="75000"/>
                    <a:lumOff val="25000"/>
                  </a:schemeClr>
                </a:solidFill>
                <a:latin typeface="+mn-ea"/>
              </a:rPr>
              <a:t>Python</a:t>
            </a:r>
            <a:r>
              <a:rPr lang="zh-CN" altLang="en-US" sz="1800" dirty="0">
                <a:solidFill>
                  <a:schemeClr val="tx1">
                    <a:lumMod val="75000"/>
                    <a:lumOff val="25000"/>
                  </a:schemeClr>
                </a:solidFill>
                <a:latin typeface="+mn-ea"/>
              </a:rPr>
              <a:t>内置的函数用于返回数据类型，当我们要对一个变量赋值时，先要确定变量的数据类型，就会使用到</a:t>
            </a:r>
            <a:r>
              <a:rPr lang="en-US" altLang="zh-CN" sz="1800" dirty="0">
                <a:solidFill>
                  <a:schemeClr val="tx1">
                    <a:lumMod val="75000"/>
                    <a:lumOff val="25000"/>
                  </a:schemeClr>
                </a:solidFill>
                <a:latin typeface="+mn-ea"/>
              </a:rPr>
              <a:t>type()</a:t>
            </a:r>
            <a:r>
              <a:rPr lang="zh-CN" altLang="en-US" sz="1800" dirty="0">
                <a:solidFill>
                  <a:schemeClr val="tx1">
                    <a:lumMod val="75000"/>
                    <a:lumOff val="25000"/>
                  </a:schemeClr>
                </a:solidFill>
                <a:latin typeface="+mn-ea"/>
              </a:rPr>
              <a:t>函数。</a:t>
            </a:r>
          </a:p>
        </p:txBody>
      </p:sp>
      <p:sp>
        <p:nvSpPr>
          <p:cNvPr id="4" name="内容占位符 3"/>
          <p:cNvSpPr>
            <a:spLocks noGrp="1"/>
          </p:cNvSpPr>
          <p:nvPr>
            <p:ph sz="quarter" idx="15"/>
          </p:nvPr>
        </p:nvSpPr>
        <p:spPr>
          <a:xfrm>
            <a:off x="244802" y="104401"/>
            <a:ext cx="3732213" cy="571500"/>
          </a:xfrm>
        </p:spPr>
        <p:txBody>
          <a:bodyPr/>
          <a:lstStyle/>
          <a:p>
            <a:r>
              <a:rPr lang="zh-CN" altLang="en-US" dirty="0"/>
              <a:t>一个实例</a:t>
            </a:r>
          </a:p>
        </p:txBody>
      </p:sp>
      <p:sp>
        <p:nvSpPr>
          <p:cNvPr id="5" name="矩形 4"/>
          <p:cNvSpPr/>
          <p:nvPr/>
        </p:nvSpPr>
        <p:spPr>
          <a:xfrm>
            <a:off x="989736" y="2415300"/>
            <a:ext cx="6742254" cy="369332"/>
          </a:xfrm>
          <a:prstGeom prst="rect">
            <a:avLst/>
          </a:prstGeom>
        </p:spPr>
        <p:txBody>
          <a:bodyPr wrap="square">
            <a:spAutoFit/>
          </a:bodyPr>
          <a:lstStyle/>
          <a:p>
            <a:pPr marL="114300" indent="457200" algn="just">
              <a:spcAft>
                <a:spcPts val="0"/>
              </a:spcAft>
            </a:pPr>
            <a:r>
              <a:rPr lang="zh-CN" altLang="en-US" kern="100" dirty="0">
                <a:solidFill>
                  <a:schemeClr val="tx1">
                    <a:lumMod val="75000"/>
                    <a:lumOff val="25000"/>
                  </a:schemeClr>
                </a:solidFill>
                <a:latin typeface="+mn-ea"/>
              </a:rPr>
              <a:t>下面将对</a:t>
            </a:r>
            <a:r>
              <a:rPr lang="en-US" altLang="zh-CN" kern="100" dirty="0">
                <a:solidFill>
                  <a:schemeClr val="tx1">
                    <a:lumMod val="75000"/>
                    <a:lumOff val="25000"/>
                  </a:schemeClr>
                </a:solidFill>
                <a:latin typeface="+mn-ea"/>
              </a:rPr>
              <a:t>pi</a:t>
            </a:r>
            <a:r>
              <a:rPr lang="zh-CN" altLang="en-US" kern="100" dirty="0">
                <a:solidFill>
                  <a:schemeClr val="tx1">
                    <a:lumMod val="75000"/>
                    <a:lumOff val="25000"/>
                  </a:schemeClr>
                </a:solidFill>
                <a:latin typeface="+mn-ea"/>
              </a:rPr>
              <a:t>和一些变量进行</a:t>
            </a:r>
            <a:r>
              <a:rPr lang="en-US" altLang="zh-CN" kern="100" dirty="0">
                <a:solidFill>
                  <a:schemeClr val="tx1">
                    <a:lumMod val="75000"/>
                    <a:lumOff val="25000"/>
                  </a:schemeClr>
                </a:solidFill>
                <a:latin typeface="+mn-ea"/>
              </a:rPr>
              <a:t>type()</a:t>
            </a:r>
            <a:r>
              <a:rPr lang="zh-CN" altLang="en-US" kern="100" dirty="0">
                <a:solidFill>
                  <a:schemeClr val="tx1">
                    <a:lumMod val="75000"/>
                    <a:lumOff val="25000"/>
                  </a:schemeClr>
                </a:solidFill>
                <a:latin typeface="+mn-ea"/>
              </a:rPr>
              <a:t>函数的使用实验。</a:t>
            </a:r>
          </a:p>
        </p:txBody>
      </p:sp>
      <p:sp>
        <p:nvSpPr>
          <p:cNvPr id="6" name="矩形 5"/>
          <p:cNvSpPr/>
          <p:nvPr/>
        </p:nvSpPr>
        <p:spPr>
          <a:xfrm>
            <a:off x="1200872" y="2763619"/>
            <a:ext cx="6742254" cy="3969385"/>
          </a:xfrm>
          <a:prstGeom prst="rect">
            <a:avLst/>
          </a:prstGeom>
          <a:solidFill>
            <a:schemeClr val="bg1"/>
          </a:solidFill>
        </p:spPr>
        <p:txBody>
          <a:bodyPr wrap="square">
            <a:spAutoFit/>
          </a:bodyPr>
          <a:lstStyle/>
          <a:p>
            <a:pPr marL="114300" indent="457200" algn="just">
              <a:spcAft>
                <a:spcPts val="0"/>
              </a:spcAft>
            </a:pPr>
            <a:r>
              <a:rPr lang="zh-CN" altLang="en-US" kern="100" dirty="0">
                <a:solidFill>
                  <a:schemeClr val="tx1">
                    <a:lumMod val="75000"/>
                    <a:lumOff val="25000"/>
                  </a:schemeClr>
                </a:solidFill>
                <a:latin typeface="+mn-ea"/>
              </a:rPr>
              <a:t>实验实例如下：</a:t>
            </a:r>
            <a:endParaRPr lang="zh-CN" altLang="en-US" kern="100" dirty="0">
              <a:latin typeface="+mn-ea"/>
            </a:endParaRPr>
          </a:p>
          <a:p>
            <a:pPr marL="114300" indent="457200" algn="just">
              <a:spcAft>
                <a:spcPts val="0"/>
              </a:spcAft>
            </a:pPr>
            <a:r>
              <a:rPr lang="en-US" altLang="zh-CN" kern="100" dirty="0">
                <a:solidFill>
                  <a:srgbClr val="00B0F0"/>
                </a:solidFill>
                <a:latin typeface="+mn-ea"/>
              </a:rPr>
              <a:t>&gt;&gt;&gt; from math import *   #</a:t>
            </a:r>
            <a:r>
              <a:rPr lang="zh-CN" altLang="en-US" kern="100" dirty="0">
                <a:solidFill>
                  <a:srgbClr val="00B0F0"/>
                </a:solidFill>
                <a:latin typeface="+mn-ea"/>
              </a:rPr>
              <a:t>导入数学库</a:t>
            </a:r>
          </a:p>
          <a:p>
            <a:pPr marL="114300" indent="457200" algn="just">
              <a:spcAft>
                <a:spcPts val="0"/>
              </a:spcAft>
            </a:pPr>
            <a:r>
              <a:rPr lang="en-US" altLang="zh-CN" kern="100" dirty="0">
                <a:solidFill>
                  <a:srgbClr val="00B0F0"/>
                </a:solidFill>
                <a:latin typeface="+mn-ea"/>
              </a:rPr>
              <a:t>&gt;&gt;&gt; type(pi)              #</a:t>
            </a:r>
            <a:r>
              <a:rPr lang="zh-CN" altLang="en-US" kern="100" dirty="0">
                <a:solidFill>
                  <a:srgbClr val="00B0F0"/>
                </a:solidFill>
                <a:latin typeface="+mn-ea"/>
              </a:rPr>
              <a:t>查询</a:t>
            </a:r>
            <a:r>
              <a:rPr lang="en-US" altLang="zh-CN" kern="100" dirty="0">
                <a:solidFill>
                  <a:srgbClr val="00B0F0"/>
                </a:solidFill>
                <a:latin typeface="+mn-ea"/>
              </a:rPr>
              <a:t>pi</a:t>
            </a:r>
            <a:r>
              <a:rPr lang="zh-CN" altLang="en-US" kern="100" dirty="0">
                <a:solidFill>
                  <a:srgbClr val="00B0F0"/>
                </a:solidFill>
                <a:latin typeface="+mn-ea"/>
              </a:rPr>
              <a:t>的数据类型</a:t>
            </a:r>
          </a:p>
          <a:p>
            <a:pPr marL="114300" indent="457200" algn="just">
              <a:spcAft>
                <a:spcPts val="0"/>
              </a:spcAft>
            </a:pPr>
            <a:r>
              <a:rPr lang="en-US" altLang="zh-CN" kern="100" dirty="0">
                <a:solidFill>
                  <a:srgbClr val="00B0F0"/>
                </a:solidFill>
                <a:latin typeface="+mn-ea"/>
              </a:rPr>
              <a:t>&lt;class 'float'&gt;             #</a:t>
            </a:r>
            <a:r>
              <a:rPr lang="zh-CN" altLang="en-US" kern="100" dirty="0">
                <a:solidFill>
                  <a:srgbClr val="00B0F0"/>
                </a:solidFill>
                <a:latin typeface="+mn-ea"/>
              </a:rPr>
              <a:t>返回为</a:t>
            </a:r>
            <a:r>
              <a:rPr lang="en-US" altLang="zh-CN" kern="100" dirty="0">
                <a:solidFill>
                  <a:srgbClr val="00B0F0"/>
                </a:solidFill>
                <a:latin typeface="+mn-ea"/>
              </a:rPr>
              <a:t>float</a:t>
            </a:r>
            <a:r>
              <a:rPr lang="zh-CN" altLang="en-US" kern="100" dirty="0">
                <a:solidFill>
                  <a:srgbClr val="00B0F0"/>
                </a:solidFill>
                <a:latin typeface="+mn-ea"/>
              </a:rPr>
              <a:t>类型</a:t>
            </a:r>
          </a:p>
          <a:p>
            <a:pPr marL="114300" indent="457200" algn="just">
              <a:spcAft>
                <a:spcPts val="0"/>
              </a:spcAft>
            </a:pPr>
            <a:r>
              <a:rPr lang="en-US" altLang="zh-CN" kern="100" dirty="0">
                <a:solidFill>
                  <a:srgbClr val="00B0F0"/>
                </a:solidFill>
                <a:latin typeface="+mn-ea"/>
              </a:rPr>
              <a:t>&gt;&gt;&gt; a = 1               #</a:t>
            </a:r>
            <a:r>
              <a:rPr lang="zh-CN" altLang="en-US" kern="100" dirty="0">
                <a:solidFill>
                  <a:srgbClr val="00B0F0"/>
                </a:solidFill>
                <a:latin typeface="+mn-ea"/>
              </a:rPr>
              <a:t>定义变量</a:t>
            </a:r>
            <a:r>
              <a:rPr lang="en-US" altLang="zh-CN" kern="100" dirty="0">
                <a:solidFill>
                  <a:srgbClr val="00B0F0"/>
                </a:solidFill>
                <a:latin typeface="+mn-ea"/>
              </a:rPr>
              <a:t>a</a:t>
            </a:r>
            <a:r>
              <a:rPr lang="zh-CN" altLang="en-US" kern="100" dirty="0">
                <a:solidFill>
                  <a:srgbClr val="00B0F0"/>
                </a:solidFill>
                <a:latin typeface="+mn-ea"/>
              </a:rPr>
              <a:t>并赋值</a:t>
            </a:r>
          </a:p>
          <a:p>
            <a:pPr marL="114300" indent="457200" algn="just">
              <a:spcAft>
                <a:spcPts val="0"/>
              </a:spcAft>
            </a:pPr>
            <a:r>
              <a:rPr lang="en-US" altLang="zh-CN" kern="100" dirty="0">
                <a:solidFill>
                  <a:srgbClr val="00B0F0"/>
                </a:solidFill>
                <a:latin typeface="+mn-ea"/>
              </a:rPr>
              <a:t>&gt;&gt;&gt; b = "python"         #</a:t>
            </a:r>
            <a:r>
              <a:rPr lang="zh-CN" altLang="en-US" kern="100" dirty="0">
                <a:solidFill>
                  <a:srgbClr val="00B0F0"/>
                </a:solidFill>
                <a:latin typeface="+mn-ea"/>
              </a:rPr>
              <a:t>定义变量</a:t>
            </a:r>
            <a:r>
              <a:rPr lang="en-US" altLang="zh-CN" kern="100" dirty="0">
                <a:solidFill>
                  <a:srgbClr val="00B0F0"/>
                </a:solidFill>
                <a:latin typeface="+mn-ea"/>
              </a:rPr>
              <a:t>b</a:t>
            </a:r>
            <a:r>
              <a:rPr lang="zh-CN" altLang="en-US" kern="100" dirty="0">
                <a:solidFill>
                  <a:srgbClr val="00B0F0"/>
                </a:solidFill>
                <a:latin typeface="+mn-ea"/>
              </a:rPr>
              <a:t>并赋值</a:t>
            </a:r>
          </a:p>
          <a:p>
            <a:pPr marL="114300" indent="457200" algn="just">
              <a:spcAft>
                <a:spcPts val="0"/>
              </a:spcAft>
            </a:pPr>
            <a:r>
              <a:rPr lang="en-US" altLang="zh-CN" kern="100" dirty="0">
                <a:solidFill>
                  <a:srgbClr val="00B0F0"/>
                </a:solidFill>
                <a:latin typeface="+mn-ea"/>
              </a:rPr>
              <a:t>&gt;&gt;&gt; c = 2.5              #</a:t>
            </a:r>
            <a:r>
              <a:rPr lang="zh-CN" altLang="en-US" kern="100" dirty="0">
                <a:solidFill>
                  <a:srgbClr val="00B0F0"/>
                </a:solidFill>
                <a:latin typeface="+mn-ea"/>
              </a:rPr>
              <a:t>定义变量</a:t>
            </a:r>
            <a:r>
              <a:rPr lang="en-US" altLang="zh-CN" kern="100" dirty="0">
                <a:solidFill>
                  <a:srgbClr val="00B0F0"/>
                </a:solidFill>
                <a:latin typeface="+mn-ea"/>
              </a:rPr>
              <a:t>c</a:t>
            </a:r>
            <a:r>
              <a:rPr lang="zh-CN" altLang="en-US" kern="100" dirty="0">
                <a:solidFill>
                  <a:srgbClr val="00B0F0"/>
                </a:solidFill>
                <a:latin typeface="+mn-ea"/>
              </a:rPr>
              <a:t>并赋值</a:t>
            </a:r>
          </a:p>
          <a:p>
            <a:pPr marL="114300" indent="457200" algn="just">
              <a:spcAft>
                <a:spcPts val="0"/>
              </a:spcAft>
            </a:pPr>
            <a:r>
              <a:rPr lang="en-US" altLang="zh-CN" kern="100" dirty="0">
                <a:solidFill>
                  <a:srgbClr val="00B0F0"/>
                </a:solidFill>
                <a:latin typeface="+mn-ea"/>
              </a:rPr>
              <a:t>&gt;&gt;&gt;</a:t>
            </a:r>
          </a:p>
          <a:p>
            <a:pPr marL="114300" indent="457200" algn="just">
              <a:spcAft>
                <a:spcPts val="0"/>
              </a:spcAft>
            </a:pPr>
            <a:r>
              <a:rPr lang="en-US" altLang="zh-CN" kern="100" dirty="0">
                <a:solidFill>
                  <a:srgbClr val="00B0F0"/>
                </a:solidFill>
                <a:latin typeface="+mn-ea"/>
              </a:rPr>
              <a:t>&gt;&gt;&gt; type(a)               #</a:t>
            </a:r>
            <a:r>
              <a:rPr lang="zh-CN" altLang="en-US" kern="100" dirty="0">
                <a:solidFill>
                  <a:srgbClr val="00B0F0"/>
                </a:solidFill>
                <a:latin typeface="+mn-ea"/>
              </a:rPr>
              <a:t>查询</a:t>
            </a:r>
            <a:r>
              <a:rPr lang="en-US" altLang="zh-CN" kern="100" dirty="0">
                <a:solidFill>
                  <a:srgbClr val="00B0F0"/>
                </a:solidFill>
                <a:latin typeface="+mn-ea"/>
              </a:rPr>
              <a:t>a</a:t>
            </a:r>
            <a:r>
              <a:rPr lang="zh-CN" altLang="en-US" kern="100" dirty="0">
                <a:solidFill>
                  <a:srgbClr val="00B0F0"/>
                </a:solidFill>
                <a:latin typeface="+mn-ea"/>
              </a:rPr>
              <a:t>的数据类型</a:t>
            </a:r>
          </a:p>
          <a:p>
            <a:pPr marL="114300" indent="457200" algn="just">
              <a:spcAft>
                <a:spcPts val="0"/>
              </a:spcAft>
            </a:pPr>
            <a:r>
              <a:rPr lang="en-US" altLang="zh-CN" kern="100" dirty="0">
                <a:solidFill>
                  <a:srgbClr val="00B0F0"/>
                </a:solidFill>
                <a:latin typeface="+mn-ea"/>
              </a:rPr>
              <a:t>&lt;class 'int'&gt;               #</a:t>
            </a:r>
            <a:r>
              <a:rPr lang="zh-CN" altLang="en-US" kern="100" dirty="0">
                <a:solidFill>
                  <a:srgbClr val="00B0F0"/>
                </a:solidFill>
                <a:latin typeface="+mn-ea"/>
              </a:rPr>
              <a:t>返回</a:t>
            </a:r>
            <a:r>
              <a:rPr lang="en-US" altLang="zh-CN" kern="100" dirty="0">
                <a:solidFill>
                  <a:srgbClr val="00B0F0"/>
                </a:solidFill>
                <a:latin typeface="+mn-ea"/>
              </a:rPr>
              <a:t>int</a:t>
            </a:r>
            <a:r>
              <a:rPr lang="zh-CN" altLang="en-US" kern="100" dirty="0">
                <a:solidFill>
                  <a:srgbClr val="00B0F0"/>
                </a:solidFill>
                <a:latin typeface="+mn-ea"/>
              </a:rPr>
              <a:t>类型</a:t>
            </a:r>
          </a:p>
          <a:p>
            <a:pPr marL="114300" indent="457200" algn="just">
              <a:spcAft>
                <a:spcPts val="0"/>
              </a:spcAft>
            </a:pPr>
            <a:r>
              <a:rPr lang="en-US" altLang="zh-CN" kern="100" dirty="0">
                <a:solidFill>
                  <a:srgbClr val="00B0F0"/>
                </a:solidFill>
                <a:latin typeface="+mn-ea"/>
              </a:rPr>
              <a:t>&gt;&gt;&gt; type(b)               #</a:t>
            </a:r>
            <a:r>
              <a:rPr lang="zh-CN" altLang="en-US" kern="100" dirty="0">
                <a:solidFill>
                  <a:srgbClr val="00B0F0"/>
                </a:solidFill>
                <a:latin typeface="+mn-ea"/>
              </a:rPr>
              <a:t>查询</a:t>
            </a:r>
            <a:r>
              <a:rPr lang="en-US" altLang="zh-CN" kern="100" dirty="0">
                <a:solidFill>
                  <a:srgbClr val="00B0F0"/>
                </a:solidFill>
                <a:latin typeface="+mn-ea"/>
              </a:rPr>
              <a:t>b</a:t>
            </a:r>
            <a:r>
              <a:rPr lang="zh-CN" altLang="en-US" kern="100" dirty="0">
                <a:solidFill>
                  <a:srgbClr val="00B0F0"/>
                </a:solidFill>
                <a:latin typeface="+mn-ea"/>
              </a:rPr>
              <a:t>的数据类型</a:t>
            </a:r>
          </a:p>
          <a:p>
            <a:pPr marL="114300" indent="457200" algn="just">
              <a:spcAft>
                <a:spcPts val="0"/>
              </a:spcAft>
            </a:pPr>
            <a:r>
              <a:rPr lang="en-US" altLang="zh-CN" kern="100" dirty="0">
                <a:solidFill>
                  <a:srgbClr val="00B0F0"/>
                </a:solidFill>
                <a:latin typeface="+mn-ea"/>
              </a:rPr>
              <a:t>&lt;class 'str'&gt;               #</a:t>
            </a:r>
            <a:r>
              <a:rPr lang="zh-CN" altLang="en-US" kern="100" dirty="0">
                <a:solidFill>
                  <a:srgbClr val="00B0F0"/>
                </a:solidFill>
                <a:latin typeface="+mn-ea"/>
              </a:rPr>
              <a:t>返回</a:t>
            </a:r>
            <a:r>
              <a:rPr lang="en-US" altLang="zh-CN" kern="100" dirty="0">
                <a:solidFill>
                  <a:srgbClr val="00B0F0"/>
                </a:solidFill>
                <a:latin typeface="+mn-ea"/>
              </a:rPr>
              <a:t>str</a:t>
            </a:r>
            <a:r>
              <a:rPr lang="zh-CN" altLang="en-US" kern="100" dirty="0">
                <a:solidFill>
                  <a:srgbClr val="00B0F0"/>
                </a:solidFill>
                <a:latin typeface="+mn-ea"/>
              </a:rPr>
              <a:t>类型</a:t>
            </a:r>
          </a:p>
          <a:p>
            <a:pPr marL="114300" indent="457200" algn="just">
              <a:spcAft>
                <a:spcPts val="0"/>
              </a:spcAft>
            </a:pPr>
            <a:r>
              <a:rPr lang="en-US" altLang="zh-CN" kern="100" dirty="0">
                <a:solidFill>
                  <a:srgbClr val="00B0F0"/>
                </a:solidFill>
                <a:latin typeface="+mn-ea"/>
              </a:rPr>
              <a:t>&gt;&gt;&gt; type(c)               #</a:t>
            </a:r>
            <a:r>
              <a:rPr lang="zh-CN" altLang="en-US" kern="100" dirty="0">
                <a:solidFill>
                  <a:srgbClr val="00B0F0"/>
                </a:solidFill>
                <a:latin typeface="+mn-ea"/>
              </a:rPr>
              <a:t>查询</a:t>
            </a:r>
            <a:r>
              <a:rPr lang="en-US" altLang="zh-CN" kern="100" dirty="0">
                <a:solidFill>
                  <a:srgbClr val="00B0F0"/>
                </a:solidFill>
                <a:latin typeface="+mn-ea"/>
              </a:rPr>
              <a:t>c</a:t>
            </a:r>
            <a:r>
              <a:rPr lang="zh-CN" altLang="en-US" kern="100" dirty="0">
                <a:solidFill>
                  <a:srgbClr val="00B0F0"/>
                </a:solidFill>
                <a:latin typeface="+mn-ea"/>
              </a:rPr>
              <a:t>的数据类型</a:t>
            </a:r>
          </a:p>
          <a:p>
            <a:pPr marL="114300" indent="457200" algn="just">
              <a:spcAft>
                <a:spcPts val="0"/>
              </a:spcAft>
            </a:pPr>
            <a:r>
              <a:rPr lang="en-US" altLang="zh-CN" kern="100" dirty="0">
                <a:solidFill>
                  <a:srgbClr val="00B0F0"/>
                </a:solidFill>
                <a:latin typeface="+mn-ea"/>
              </a:rPr>
              <a:t>&lt;class 'float'&gt;              #</a:t>
            </a:r>
            <a:r>
              <a:rPr lang="zh-CN" altLang="en-US" kern="100" dirty="0">
                <a:solidFill>
                  <a:srgbClr val="00B0F0"/>
                </a:solidFill>
                <a:latin typeface="+mn-ea"/>
              </a:rPr>
              <a:t>返回</a:t>
            </a:r>
            <a:r>
              <a:rPr lang="en-US" altLang="zh-CN" kern="100" dirty="0">
                <a:solidFill>
                  <a:srgbClr val="00B0F0"/>
                </a:solidFill>
                <a:latin typeface="+mn-ea"/>
              </a:rPr>
              <a:t>float</a:t>
            </a:r>
            <a:r>
              <a:rPr lang="zh-CN" altLang="en-US" kern="100" dirty="0">
                <a:solidFill>
                  <a:srgbClr val="00B0F0"/>
                </a:solidFill>
                <a:latin typeface="+mn-ea"/>
              </a:rPr>
              <a:t>类型</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311162"/>
            <a:ext cx="7886700" cy="4044950"/>
          </a:xfrm>
        </p:spPr>
        <p:txBody>
          <a:bodyPr/>
          <a:lstStyle/>
          <a:p>
            <a:pPr indent="457200">
              <a:lnSpc>
                <a:spcPct val="150000"/>
              </a:lnSpc>
            </a:pPr>
            <a:r>
              <a:rPr lang="zh-CN" altLang="en-US" dirty="0">
                <a:solidFill>
                  <a:schemeClr val="tx1">
                    <a:lumMod val="75000"/>
                    <a:lumOff val="25000"/>
                  </a:schemeClr>
                </a:solidFill>
              </a:rPr>
              <a:t>流程控制是指在程序运行时，对指令运行顺序的控制。</a:t>
            </a:r>
          </a:p>
          <a:p>
            <a:pPr indent="457200">
              <a:lnSpc>
                <a:spcPct val="150000"/>
              </a:lnSpc>
            </a:pPr>
            <a:r>
              <a:rPr lang="zh-CN" altLang="en-US" dirty="0">
                <a:solidFill>
                  <a:schemeClr val="tx1">
                    <a:lumMod val="75000"/>
                    <a:lumOff val="25000"/>
                  </a:schemeClr>
                </a:solidFill>
              </a:rPr>
              <a:t>通常，程序流程结构分为三种：</a:t>
            </a:r>
            <a:r>
              <a:rPr lang="zh-CN" altLang="en-US" dirty="0">
                <a:solidFill>
                  <a:srgbClr val="FF0000"/>
                </a:solidFill>
              </a:rPr>
              <a:t>顺序结构、分支结构和循环结构</a:t>
            </a:r>
            <a:r>
              <a:rPr lang="zh-CN" altLang="en-US" dirty="0">
                <a:solidFill>
                  <a:schemeClr val="tx1">
                    <a:lumMod val="75000"/>
                    <a:lumOff val="25000"/>
                  </a:schemeClr>
                </a:solidFill>
              </a:rPr>
              <a:t>。顺序结构是程序中最常见的流程结构，按照程序中语句的先后顺序，自上而下依次执行，称为顺序结构；分支结构则根据</a:t>
            </a:r>
            <a:r>
              <a:rPr lang="en-US" altLang="zh-CN" dirty="0">
                <a:solidFill>
                  <a:schemeClr val="tx1">
                    <a:lumMod val="75000"/>
                    <a:lumOff val="25000"/>
                  </a:schemeClr>
                </a:solidFill>
              </a:rPr>
              <a:t>if</a:t>
            </a:r>
            <a:r>
              <a:rPr lang="zh-CN" altLang="en-US" dirty="0">
                <a:solidFill>
                  <a:schemeClr val="tx1">
                    <a:lumMod val="75000"/>
                    <a:lumOff val="25000"/>
                  </a:schemeClr>
                </a:solidFill>
              </a:rPr>
              <a:t>条件的真假（</a:t>
            </a:r>
            <a:r>
              <a:rPr lang="en-US" altLang="zh-CN" dirty="0">
                <a:solidFill>
                  <a:schemeClr val="tx1">
                    <a:lumMod val="75000"/>
                    <a:lumOff val="25000"/>
                  </a:schemeClr>
                </a:solidFill>
              </a:rPr>
              <a:t>True</a:t>
            </a:r>
            <a:r>
              <a:rPr lang="zh-CN" altLang="en-US" dirty="0">
                <a:solidFill>
                  <a:schemeClr val="tx1">
                    <a:lumMod val="75000"/>
                    <a:lumOff val="25000"/>
                  </a:schemeClr>
                </a:solidFill>
              </a:rPr>
              <a:t>或者</a:t>
            </a:r>
            <a:r>
              <a:rPr lang="en-US" altLang="zh-CN" dirty="0">
                <a:solidFill>
                  <a:schemeClr val="tx1">
                    <a:lumMod val="75000"/>
                    <a:lumOff val="25000"/>
                  </a:schemeClr>
                </a:solidFill>
              </a:rPr>
              <a:t>False</a:t>
            </a:r>
            <a:r>
              <a:rPr lang="zh-CN" altLang="en-US" dirty="0">
                <a:solidFill>
                  <a:schemeClr val="tx1">
                    <a:lumMod val="75000"/>
                    <a:lumOff val="25000"/>
                  </a:schemeClr>
                </a:solidFill>
              </a:rPr>
              <a:t>）来决定要执行的代码；循环结构则是重复执行相同的代码，直到整个循环完成或者使用</a:t>
            </a:r>
            <a:r>
              <a:rPr lang="en-US" altLang="zh-CN" dirty="0">
                <a:solidFill>
                  <a:schemeClr val="tx1">
                    <a:lumMod val="75000"/>
                    <a:lumOff val="25000"/>
                  </a:schemeClr>
                </a:solidFill>
              </a:rPr>
              <a:t>break</a:t>
            </a:r>
            <a:r>
              <a:rPr lang="zh-CN" altLang="en-US" dirty="0">
                <a:solidFill>
                  <a:schemeClr val="tx1">
                    <a:lumMod val="75000"/>
                    <a:lumOff val="25000"/>
                  </a:schemeClr>
                </a:solidFill>
              </a:rPr>
              <a:t>强制跳出循环。</a:t>
            </a:r>
          </a:p>
          <a:p>
            <a:pPr indent="457200">
              <a:lnSpc>
                <a:spcPct val="150000"/>
              </a:lnSpc>
            </a:pPr>
            <a:r>
              <a:rPr lang="en-US" altLang="zh-CN" dirty="0">
                <a:solidFill>
                  <a:schemeClr val="tx1">
                    <a:lumMod val="75000"/>
                    <a:lumOff val="25000"/>
                  </a:schemeClr>
                </a:solidFill>
              </a:rPr>
              <a:t>Python</a:t>
            </a:r>
            <a:r>
              <a:rPr lang="zh-CN" altLang="en-US" dirty="0">
                <a:solidFill>
                  <a:schemeClr val="tx1">
                    <a:lumMod val="75000"/>
                    <a:lumOff val="25000"/>
                  </a:schemeClr>
                </a:solidFill>
              </a:rPr>
              <a:t>语言中，一般来说，我们使用</a:t>
            </a:r>
            <a:r>
              <a:rPr lang="en-US" altLang="zh-CN" dirty="0">
                <a:solidFill>
                  <a:schemeClr val="tx1">
                    <a:lumMod val="75000"/>
                    <a:lumOff val="25000"/>
                  </a:schemeClr>
                </a:solidFill>
              </a:rPr>
              <a:t>if</a:t>
            </a:r>
            <a:r>
              <a:rPr lang="zh-CN" altLang="en-US" dirty="0">
                <a:solidFill>
                  <a:schemeClr val="tx1">
                    <a:lumMod val="75000"/>
                    <a:lumOff val="25000"/>
                  </a:schemeClr>
                </a:solidFill>
              </a:rPr>
              <a:t>语句实现分支结构，用</a:t>
            </a:r>
            <a:r>
              <a:rPr lang="en-US" altLang="zh-CN" dirty="0">
                <a:solidFill>
                  <a:schemeClr val="tx1">
                    <a:lumMod val="75000"/>
                    <a:lumOff val="25000"/>
                  </a:schemeClr>
                </a:solidFill>
              </a:rPr>
              <a:t>for</a:t>
            </a:r>
            <a:r>
              <a:rPr lang="zh-CN" altLang="en-US" dirty="0">
                <a:solidFill>
                  <a:schemeClr val="tx1">
                    <a:lumMod val="75000"/>
                    <a:lumOff val="25000"/>
                  </a:schemeClr>
                </a:solidFill>
              </a:rPr>
              <a:t>和</a:t>
            </a:r>
            <a:r>
              <a:rPr lang="en-US" altLang="zh-CN" dirty="0">
                <a:solidFill>
                  <a:schemeClr val="tx1">
                    <a:lumMod val="75000"/>
                    <a:lumOff val="25000"/>
                  </a:schemeClr>
                </a:solidFill>
              </a:rPr>
              <a:t>while</a:t>
            </a:r>
            <a:r>
              <a:rPr lang="zh-CN" altLang="en-US" dirty="0">
                <a:solidFill>
                  <a:schemeClr val="tx1">
                    <a:lumMod val="75000"/>
                    <a:lumOff val="25000"/>
                  </a:schemeClr>
                </a:solidFill>
              </a:rPr>
              <a:t>语句实现循环结构。</a:t>
            </a:r>
          </a:p>
        </p:txBody>
      </p:sp>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条件语句</a:t>
            </a:r>
            <a:endParaRPr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sz="quarter" idx="14"/>
          </p:nvPr>
        </p:nvSpPr>
        <p:spPr>
          <a:xfrm>
            <a:off x="53079" y="843379"/>
            <a:ext cx="7968748" cy="1242873"/>
          </a:xfrm>
        </p:spPr>
        <p:txBody>
          <a:bodyPr>
            <a:normAutofit/>
          </a:bodyPr>
          <a:lstStyle/>
          <a:p>
            <a:pPr indent="457200">
              <a:lnSpc>
                <a:spcPct val="100000"/>
              </a:lnSpc>
            </a:pPr>
            <a:r>
              <a:rPr lang="en-US" altLang="zh-CN" sz="3600" dirty="0">
                <a:hlinkClick r:id="rId2"/>
              </a:rPr>
              <a:t>https://blog.csdn.net/qq_43733499/article/details/102724182</a:t>
            </a:r>
            <a:endParaRPr lang="en-US" altLang="zh-CN" sz="3600" dirty="0"/>
          </a:p>
        </p:txBody>
      </p:sp>
      <p:sp>
        <p:nvSpPr>
          <p:cNvPr id="11" name="内容占位符 10"/>
          <p:cNvSpPr>
            <a:spLocks noGrp="1"/>
          </p:cNvSpPr>
          <p:nvPr>
            <p:ph sz="quarter" idx="15"/>
          </p:nvPr>
        </p:nvSpPr>
        <p:spPr>
          <a:xfrm>
            <a:off x="244802" y="104401"/>
            <a:ext cx="3732213" cy="571500"/>
          </a:xfrm>
        </p:spPr>
        <p:txBody>
          <a:bodyPr>
            <a:normAutofit/>
          </a:bodyPr>
          <a:lstStyle/>
          <a:p>
            <a:r>
              <a:rPr lang="zh-CN" altLang="en-US" dirty="0"/>
              <a:t>解题参考</a:t>
            </a:r>
          </a:p>
        </p:txBody>
      </p:sp>
      <p:pic>
        <p:nvPicPr>
          <p:cNvPr id="2" name="图片 1">
            <a:extLst>
              <a:ext uri="{FF2B5EF4-FFF2-40B4-BE49-F238E27FC236}">
                <a16:creationId xmlns:a16="http://schemas.microsoft.com/office/drawing/2014/main" id="{0D40CE87-F87E-4167-BF43-72FD8A935AA0}"/>
              </a:ext>
            </a:extLst>
          </p:cNvPr>
          <p:cNvPicPr>
            <a:picLocks noChangeAspect="1"/>
          </p:cNvPicPr>
          <p:nvPr/>
        </p:nvPicPr>
        <p:blipFill>
          <a:blip r:embed="rId3"/>
          <a:stretch>
            <a:fillRect/>
          </a:stretch>
        </p:blipFill>
        <p:spPr>
          <a:xfrm>
            <a:off x="0" y="2079265"/>
            <a:ext cx="9144000" cy="4674334"/>
          </a:xfrm>
          <a:prstGeom prst="rect">
            <a:avLst/>
          </a:prstGeom>
        </p:spPr>
      </p:pic>
    </p:spTree>
    <p:extLst>
      <p:ext uri="{BB962C8B-B14F-4D97-AF65-F5344CB8AC3E}">
        <p14:creationId xmlns:p14="http://schemas.microsoft.com/office/powerpoint/2010/main" val="259110100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151890"/>
            <a:ext cx="7886700" cy="4044950"/>
          </a:xfrm>
        </p:spPr>
        <p:txBody>
          <a:bodyPr/>
          <a:lstStyle/>
          <a:p>
            <a:r>
              <a:rPr lang="zh-CN" altLang="en-US" dirty="0">
                <a:solidFill>
                  <a:schemeClr val="tx1">
                    <a:lumMod val="75000"/>
                    <a:lumOff val="25000"/>
                  </a:schemeClr>
                </a:solidFill>
              </a:rPr>
              <a:t>流程图，是使用图形来表示流程控制的一种方法，是一种传统的算法表示方法，用特定的图形符号和文字对流程和算法加以说明，叫做算法的图，也称为流程图。俗话说千言万语不如一张图。</a:t>
            </a:r>
          </a:p>
          <a:p>
            <a:r>
              <a:rPr lang="zh-CN" altLang="en-US" dirty="0">
                <a:solidFill>
                  <a:schemeClr val="tx1">
                    <a:lumMod val="75000"/>
                    <a:lumOff val="25000"/>
                  </a:schemeClr>
                </a:solidFill>
              </a:rPr>
              <a:t>流程图有它自己的规范，按照这样的规范所画出的流程图，便于技术人员之间的交流，也是软件项目开发所必备的基本组成部分，因此画流程图也应是开发者的基本功。</a:t>
            </a:r>
          </a:p>
        </p:txBody>
      </p:sp>
      <p:graphicFrame>
        <p:nvGraphicFramePr>
          <p:cNvPr id="4" name="表格 3"/>
          <p:cNvGraphicFramePr>
            <a:graphicFrameLocks noGrp="1"/>
          </p:cNvGraphicFramePr>
          <p:nvPr/>
        </p:nvGraphicFramePr>
        <p:xfrm>
          <a:off x="1524000" y="3683635"/>
          <a:ext cx="6096000" cy="2225040"/>
        </p:xfrm>
        <a:graphic>
          <a:graphicData uri="http://schemas.openxmlformats.org/drawingml/2006/table">
            <a:tbl>
              <a:tblPr firstRow="1" bandRow="1">
                <a:tableStyleId>{5C22544A-7EE6-4342-B048-85BDC9FD1C3A}</a:tableStyleId>
              </a:tblPr>
              <a:tblGrid>
                <a:gridCol w="1007993">
                  <a:extLst>
                    <a:ext uri="{9D8B030D-6E8A-4147-A177-3AD203B41FA5}">
                      <a16:colId xmlns:a16="http://schemas.microsoft.com/office/drawing/2014/main" val="20000"/>
                    </a:ext>
                  </a:extLst>
                </a:gridCol>
                <a:gridCol w="5088007">
                  <a:extLst>
                    <a:ext uri="{9D8B030D-6E8A-4147-A177-3AD203B41FA5}">
                      <a16:colId xmlns:a16="http://schemas.microsoft.com/office/drawing/2014/main" val="20001"/>
                    </a:ext>
                  </a:extLst>
                </a:gridCol>
              </a:tblGrid>
              <a:tr h="370840">
                <a:tc>
                  <a:txBody>
                    <a:bodyPr/>
                    <a:lstStyle/>
                    <a:p>
                      <a:pPr algn="ctr"/>
                      <a:r>
                        <a:rPr lang="zh-CN" altLang="en-US" dirty="0"/>
                        <a:t>符号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t>说明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圆角矩形用来表示“开始”与“结束”。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1600" kern="1200" dirty="0">
                          <a:solidFill>
                            <a:schemeClr val="dk1"/>
                          </a:solidFill>
                          <a:latin typeface="+mn-lt"/>
                          <a:ea typeface="+mn-ea"/>
                          <a:cs typeface="+mn-cs"/>
                        </a:rPr>
                        <a:t>矩形用来表示要执行的动作或算法。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1600" kern="1200" dirty="0">
                          <a:solidFill>
                            <a:schemeClr val="dk1"/>
                          </a:solidFill>
                          <a:latin typeface="+mn-lt"/>
                          <a:ea typeface="+mn-ea"/>
                          <a:cs typeface="+mn-cs"/>
                        </a:rPr>
                        <a:t>菱形用来表示问题判断。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1600" kern="1200" dirty="0">
                          <a:solidFill>
                            <a:schemeClr val="dk1"/>
                          </a:solidFill>
                          <a:latin typeface="+mn-lt"/>
                          <a:ea typeface="+mn-ea"/>
                          <a:cs typeface="+mn-cs"/>
                        </a:rPr>
                        <a:t>平行四边形用来表示输入输出。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1600" kern="1200" dirty="0">
                          <a:solidFill>
                            <a:schemeClr val="dk1"/>
                          </a:solidFill>
                          <a:latin typeface="+mn-lt"/>
                          <a:ea typeface="+mn-ea"/>
                          <a:cs typeface="+mn-cs"/>
                        </a:rPr>
                        <a:t>箭头用来代表工作流方向。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1" name="组合 10"/>
          <p:cNvGrpSpPr/>
          <p:nvPr/>
        </p:nvGrpSpPr>
        <p:grpSpPr>
          <a:xfrm>
            <a:off x="1709531" y="4108178"/>
            <a:ext cx="530915" cy="1614969"/>
            <a:chOff x="1563757" y="4293706"/>
            <a:chExt cx="530915" cy="1614969"/>
          </a:xfrm>
          <a:noFill/>
        </p:grpSpPr>
        <p:sp>
          <p:nvSpPr>
            <p:cNvPr id="5" name="矩形: 圆角 4"/>
            <p:cNvSpPr/>
            <p:nvPr/>
          </p:nvSpPr>
          <p:spPr>
            <a:xfrm>
              <a:off x="1657350" y="4293706"/>
              <a:ext cx="437322" cy="238540"/>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endParaRPr>
            </a:p>
          </p:txBody>
        </p:sp>
        <p:sp>
          <p:nvSpPr>
            <p:cNvPr id="6" name="矩形 5"/>
            <p:cNvSpPr/>
            <p:nvPr/>
          </p:nvSpPr>
          <p:spPr>
            <a:xfrm>
              <a:off x="1657350" y="4664767"/>
              <a:ext cx="437322" cy="238070"/>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endParaRPr>
            </a:p>
          </p:txBody>
        </p:sp>
        <p:sp>
          <p:nvSpPr>
            <p:cNvPr id="7" name="流程图: 决策 6"/>
            <p:cNvSpPr/>
            <p:nvPr/>
          </p:nvSpPr>
          <p:spPr>
            <a:xfrm>
              <a:off x="1657350" y="5049080"/>
              <a:ext cx="437322" cy="224348"/>
            </a:xfrm>
            <a:prstGeom prst="flowChartDecision">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endParaRPr>
            </a:p>
          </p:txBody>
        </p:sp>
        <p:sp>
          <p:nvSpPr>
            <p:cNvPr id="8" name="流程图: 数据 7"/>
            <p:cNvSpPr/>
            <p:nvPr/>
          </p:nvSpPr>
          <p:spPr>
            <a:xfrm>
              <a:off x="1657350" y="5459896"/>
              <a:ext cx="437322" cy="170871"/>
            </a:xfrm>
            <a:prstGeom prst="flowChartInputOutpu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endParaRPr>
            </a:p>
          </p:txBody>
        </p:sp>
        <p:cxnSp>
          <p:nvCxnSpPr>
            <p:cNvPr id="10" name="直接箭头连接符 9"/>
            <p:cNvCxnSpPr/>
            <p:nvPr/>
          </p:nvCxnSpPr>
          <p:spPr>
            <a:xfrm>
              <a:off x="1563757" y="5908675"/>
              <a:ext cx="530915" cy="0"/>
            </a:xfrm>
            <a:prstGeom prst="straightConnector1">
              <a:avLst/>
            </a:prstGeom>
            <a:grpFill/>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条件语句</a:t>
            </a:r>
            <a:endParaRPr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995708"/>
            <a:ext cx="7886700" cy="1402935"/>
          </a:xfrm>
        </p:spPr>
        <p:txBody>
          <a:bodyPr/>
          <a:lstStyle/>
          <a:p>
            <a:r>
              <a:rPr lang="zh-CN" altLang="en-US" dirty="0">
                <a:solidFill>
                  <a:schemeClr val="tx1">
                    <a:lumMod val="75000"/>
                    <a:lumOff val="25000"/>
                  </a:schemeClr>
                </a:solidFill>
              </a:rPr>
              <a:t>顺序结构是程序中最常见的流程结构，按照程序中语句的先后顺序，自上而下依次执行，称为顺序结构；</a:t>
            </a:r>
          </a:p>
        </p:txBody>
      </p:sp>
      <p:grpSp>
        <p:nvGrpSpPr>
          <p:cNvPr id="16" name="组合 15"/>
          <p:cNvGrpSpPr/>
          <p:nvPr/>
        </p:nvGrpSpPr>
        <p:grpSpPr>
          <a:xfrm>
            <a:off x="1086678" y="2266122"/>
            <a:ext cx="1060174" cy="2619242"/>
            <a:chOff x="1086678" y="2266122"/>
            <a:chExt cx="1060174" cy="2619242"/>
          </a:xfrm>
        </p:grpSpPr>
        <p:sp>
          <p:nvSpPr>
            <p:cNvPr id="8" name="矩形 7"/>
            <p:cNvSpPr/>
            <p:nvPr/>
          </p:nvSpPr>
          <p:spPr>
            <a:xfrm>
              <a:off x="1086678" y="2266122"/>
              <a:ext cx="1046922" cy="4552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语句块</a:t>
              </a:r>
              <a:r>
                <a:rPr lang="en-US" altLang="zh-CN" dirty="0">
                  <a:solidFill>
                    <a:schemeClr val="tx1"/>
                  </a:solidFill>
                </a:rPr>
                <a:t>1</a:t>
              </a:r>
              <a:endParaRPr lang="zh-CN" altLang="en-US" dirty="0">
                <a:solidFill>
                  <a:schemeClr val="tx1"/>
                </a:solidFill>
              </a:endParaRPr>
            </a:p>
          </p:txBody>
        </p:sp>
        <p:sp>
          <p:nvSpPr>
            <p:cNvPr id="9" name="矩形 8"/>
            <p:cNvSpPr/>
            <p:nvPr/>
          </p:nvSpPr>
          <p:spPr>
            <a:xfrm>
              <a:off x="1099930" y="4430098"/>
              <a:ext cx="1046922" cy="4552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语句块</a:t>
              </a:r>
              <a:r>
                <a:rPr lang="en-US" altLang="zh-CN" dirty="0">
                  <a:solidFill>
                    <a:schemeClr val="tx1"/>
                  </a:solidFill>
                </a:rPr>
                <a:t>3</a:t>
              </a:r>
              <a:endParaRPr lang="zh-CN" altLang="en-US" dirty="0">
                <a:solidFill>
                  <a:schemeClr val="tx1"/>
                </a:solidFill>
              </a:endParaRPr>
            </a:p>
          </p:txBody>
        </p:sp>
        <p:sp>
          <p:nvSpPr>
            <p:cNvPr id="10" name="矩形 9"/>
            <p:cNvSpPr/>
            <p:nvPr/>
          </p:nvSpPr>
          <p:spPr>
            <a:xfrm>
              <a:off x="1099930" y="3348110"/>
              <a:ext cx="1046922" cy="4552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语句块</a:t>
              </a:r>
              <a:r>
                <a:rPr lang="en-US" altLang="zh-CN" dirty="0">
                  <a:solidFill>
                    <a:schemeClr val="tx1"/>
                  </a:solidFill>
                </a:rPr>
                <a:t>2</a:t>
              </a:r>
              <a:endParaRPr lang="zh-CN" altLang="en-US" dirty="0">
                <a:solidFill>
                  <a:schemeClr val="tx1"/>
                </a:solidFill>
              </a:endParaRPr>
            </a:p>
          </p:txBody>
        </p:sp>
        <p:cxnSp>
          <p:nvCxnSpPr>
            <p:cNvPr id="12" name="直接箭头连接符 11"/>
            <p:cNvCxnSpPr>
              <a:stCxn id="8" idx="2"/>
              <a:endCxn id="10" idx="0"/>
            </p:cNvCxnSpPr>
            <p:nvPr/>
          </p:nvCxnSpPr>
          <p:spPr>
            <a:xfrm>
              <a:off x="1610139" y="2721388"/>
              <a:ext cx="13252" cy="62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10" idx="2"/>
              <a:endCxn id="9" idx="0"/>
            </p:cNvCxnSpPr>
            <p:nvPr/>
          </p:nvCxnSpPr>
          <p:spPr>
            <a:xfrm>
              <a:off x="1623391" y="3803376"/>
              <a:ext cx="0" cy="62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17" name="图片 16"/>
          <p:cNvPicPr>
            <a:picLocks noChangeAspect="1"/>
          </p:cNvPicPr>
          <p:nvPr/>
        </p:nvPicPr>
        <p:blipFill>
          <a:blip r:embed="rId2"/>
          <a:stretch>
            <a:fillRect/>
          </a:stretch>
        </p:blipFill>
        <p:spPr>
          <a:xfrm>
            <a:off x="3788114" y="1964731"/>
            <a:ext cx="4255956" cy="3222023"/>
          </a:xfrm>
          <a:prstGeom prst="rect">
            <a:avLst/>
          </a:prstGeom>
        </p:spPr>
      </p:pic>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条件语句</a:t>
            </a:r>
            <a:endParaRPr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406525"/>
            <a:ext cx="7886700" cy="4044950"/>
          </a:xfrm>
        </p:spPr>
        <p:txBody>
          <a:bodyPr/>
          <a:lstStyle/>
          <a:p>
            <a:pPr indent="457200">
              <a:lnSpc>
                <a:spcPct val="150000"/>
              </a:lnSpc>
            </a:pPr>
            <a:r>
              <a:rPr lang="zh-CN" altLang="en-US" dirty="0">
                <a:solidFill>
                  <a:schemeClr val="tx1">
                    <a:lumMod val="75000"/>
                    <a:lumOff val="25000"/>
                  </a:schemeClr>
                </a:solidFill>
              </a:rPr>
              <a:t>条件语句是用来判断给定的条件是否满足，并根据判断的结果（</a:t>
            </a:r>
            <a:r>
              <a:rPr lang="en-US" altLang="zh-CN" dirty="0">
                <a:solidFill>
                  <a:schemeClr val="tx1">
                    <a:lumMod val="75000"/>
                    <a:lumOff val="25000"/>
                  </a:schemeClr>
                </a:solidFill>
              </a:rPr>
              <a:t>True</a:t>
            </a:r>
            <a:r>
              <a:rPr lang="zh-CN" altLang="en-US" dirty="0">
                <a:solidFill>
                  <a:schemeClr val="tx1">
                    <a:lumMod val="75000"/>
                    <a:lumOff val="25000"/>
                  </a:schemeClr>
                </a:solidFill>
              </a:rPr>
              <a:t>或</a:t>
            </a:r>
            <a:r>
              <a:rPr lang="en-US" altLang="zh-CN" dirty="0">
                <a:solidFill>
                  <a:schemeClr val="tx1">
                    <a:lumMod val="75000"/>
                    <a:lumOff val="25000"/>
                  </a:schemeClr>
                </a:solidFill>
              </a:rPr>
              <a:t>False</a:t>
            </a:r>
            <a:r>
              <a:rPr lang="zh-CN" altLang="en-US" dirty="0">
                <a:solidFill>
                  <a:schemeClr val="tx1">
                    <a:lumMod val="75000"/>
                    <a:lumOff val="25000"/>
                  </a:schemeClr>
                </a:solidFill>
              </a:rPr>
              <a:t>）决定是否执行或如何执行后续流</a:t>
            </a:r>
            <a:r>
              <a:rPr lang="en-US" altLang="zh-CN" dirty="0">
                <a:solidFill>
                  <a:schemeClr val="tx1">
                    <a:lumMod val="75000"/>
                    <a:lumOff val="25000"/>
                  </a:schemeClr>
                </a:solidFill>
              </a:rPr>
              <a:t>……</a:t>
            </a:r>
            <a:r>
              <a:rPr lang="zh-CN" altLang="en-US" dirty="0">
                <a:solidFill>
                  <a:schemeClr val="tx1">
                    <a:lumMod val="75000"/>
                    <a:lumOff val="25000"/>
                  </a:schemeClr>
                </a:solidFill>
              </a:rPr>
              <a:t>程的语句，它使代码的执行顺序有了更多选择，以实现更多的功能。</a:t>
            </a:r>
          </a:p>
          <a:p>
            <a:pPr indent="457200">
              <a:lnSpc>
                <a:spcPct val="150000"/>
              </a:lnSpc>
            </a:pPr>
            <a:r>
              <a:rPr lang="zh-CN" altLang="en-US" dirty="0">
                <a:solidFill>
                  <a:schemeClr val="tx1">
                    <a:lumMod val="75000"/>
                    <a:lumOff val="25000"/>
                  </a:schemeClr>
                </a:solidFill>
              </a:rPr>
              <a:t>一般来说，条件表达式是由条件运算符和相应的数据所构成的，在</a:t>
            </a:r>
            <a:r>
              <a:rPr lang="en-US" altLang="zh-CN" dirty="0">
                <a:solidFill>
                  <a:schemeClr val="tx1">
                    <a:lumMod val="75000"/>
                    <a:lumOff val="25000"/>
                  </a:schemeClr>
                </a:solidFill>
              </a:rPr>
              <a:t>Python</a:t>
            </a:r>
            <a:r>
              <a:rPr lang="zh-CN" altLang="en-US" dirty="0">
                <a:solidFill>
                  <a:schemeClr val="tx1">
                    <a:lumMod val="75000"/>
                    <a:lumOff val="25000"/>
                  </a:schemeClr>
                </a:solidFill>
              </a:rPr>
              <a:t>中，所有合法的表达式都可以作为条件表达式。条件表达式的值只要不是</a:t>
            </a:r>
            <a:r>
              <a:rPr lang="en-US" altLang="zh-CN" dirty="0">
                <a:solidFill>
                  <a:schemeClr val="tx1">
                    <a:lumMod val="75000"/>
                    <a:lumOff val="25000"/>
                  </a:schemeClr>
                </a:solidFill>
              </a:rPr>
              <a:t>False</a:t>
            </a:r>
            <a:r>
              <a:rPr lang="zh-CN" altLang="en-US" dirty="0">
                <a:solidFill>
                  <a:schemeClr val="tx1">
                    <a:lumMod val="75000"/>
                    <a:lumOff val="25000"/>
                  </a:schemeClr>
                </a:solidFill>
              </a:rPr>
              <a:t>、</a:t>
            </a:r>
            <a:r>
              <a:rPr lang="en-US" altLang="zh-CN" dirty="0">
                <a:solidFill>
                  <a:schemeClr val="tx1">
                    <a:lumMod val="75000"/>
                    <a:lumOff val="25000"/>
                  </a:schemeClr>
                </a:solidFill>
              </a:rPr>
              <a:t>0</a:t>
            </a:r>
            <a:r>
              <a:rPr lang="zh-CN" altLang="en-US" dirty="0">
                <a:solidFill>
                  <a:schemeClr val="tx1">
                    <a:lumMod val="75000"/>
                    <a:lumOff val="25000"/>
                  </a:schemeClr>
                </a:solidFill>
              </a:rPr>
              <a:t>、空值（</a:t>
            </a:r>
            <a:r>
              <a:rPr lang="en-US" altLang="zh-CN" dirty="0">
                <a:solidFill>
                  <a:schemeClr val="tx1">
                    <a:lumMod val="75000"/>
                    <a:lumOff val="25000"/>
                  </a:schemeClr>
                </a:solidFill>
              </a:rPr>
              <a:t>None</a:t>
            </a:r>
            <a:r>
              <a:rPr lang="zh-CN" altLang="en-US" dirty="0">
                <a:solidFill>
                  <a:schemeClr val="tx1">
                    <a:lumMod val="75000"/>
                    <a:lumOff val="25000"/>
                  </a:schemeClr>
                </a:solidFill>
              </a:rPr>
              <a:t>）、空列表、空集合、空元组、空字符串等，其它均为</a:t>
            </a:r>
            <a:r>
              <a:rPr lang="en-US" altLang="zh-CN" dirty="0">
                <a:solidFill>
                  <a:schemeClr val="tx1">
                    <a:lumMod val="75000"/>
                    <a:lumOff val="25000"/>
                  </a:schemeClr>
                </a:solidFill>
              </a:rPr>
              <a:t>True</a:t>
            </a:r>
            <a:r>
              <a:rPr lang="zh-CN" altLang="en-US" dirty="0">
                <a:solidFill>
                  <a:schemeClr val="tx1">
                    <a:lumMod val="75000"/>
                    <a:lumOff val="25000"/>
                  </a:schemeClr>
                </a:solidFill>
              </a:rPr>
              <a:t>。</a:t>
            </a:r>
          </a:p>
        </p:txBody>
      </p:sp>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条件语句</a:t>
            </a:r>
            <a:endParaRPr dirty="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59369"/>
            <a:ext cx="7886700" cy="4824596"/>
          </a:xfrm>
        </p:spPr>
        <p:txBody>
          <a:bodyPr>
            <a:normAutofit/>
          </a:bodyPr>
          <a:lstStyle/>
          <a:p>
            <a:r>
              <a:rPr lang="en-US" altLang="zh-CN" dirty="0">
                <a:solidFill>
                  <a:schemeClr val="tx1">
                    <a:lumMod val="75000"/>
                    <a:lumOff val="25000"/>
                  </a:schemeClr>
                </a:solidFill>
              </a:rPr>
              <a:t>f</a:t>
            </a:r>
            <a:r>
              <a:rPr lang="zh-CN" altLang="en-US" dirty="0">
                <a:solidFill>
                  <a:schemeClr val="tx1">
                    <a:lumMod val="75000"/>
                    <a:lumOff val="25000"/>
                  </a:schemeClr>
                </a:solidFill>
              </a:rPr>
              <a:t>语句是由</a:t>
            </a:r>
            <a:r>
              <a:rPr lang="en-US" altLang="zh-CN" dirty="0">
                <a:solidFill>
                  <a:schemeClr val="tx1">
                    <a:lumMod val="75000"/>
                    <a:lumOff val="25000"/>
                  </a:schemeClr>
                </a:solidFill>
              </a:rPr>
              <a:t>if</a:t>
            </a:r>
            <a:r>
              <a:rPr lang="zh-CN" altLang="en-US" dirty="0">
                <a:solidFill>
                  <a:schemeClr val="tx1">
                    <a:lumMod val="75000"/>
                    <a:lumOff val="25000"/>
                  </a:schemeClr>
                </a:solidFill>
              </a:rPr>
              <a:t>发起的一个条件语句，在满足此条件后执行相应内容，</a:t>
            </a:r>
            <a:r>
              <a:rPr lang="en-US" altLang="zh-CN" dirty="0">
                <a:solidFill>
                  <a:schemeClr val="tx1">
                    <a:lumMod val="75000"/>
                    <a:lumOff val="25000"/>
                  </a:schemeClr>
                </a:solidFill>
              </a:rPr>
              <a:t>Python</a:t>
            </a:r>
            <a:r>
              <a:rPr lang="zh-CN" altLang="en-US" dirty="0">
                <a:solidFill>
                  <a:schemeClr val="tx1">
                    <a:lumMod val="75000"/>
                    <a:lumOff val="25000"/>
                  </a:schemeClr>
                </a:solidFill>
              </a:rPr>
              <a:t>的语句基本结构如下。</a:t>
            </a:r>
            <a:endParaRPr lang="en-US" altLang="zh-CN" dirty="0">
              <a:solidFill>
                <a:schemeClr val="tx1">
                  <a:lumMod val="75000"/>
                  <a:lumOff val="25000"/>
                </a:schemeClr>
              </a:solidFill>
            </a:endParaRPr>
          </a:p>
          <a:p>
            <a:r>
              <a:rPr lang="en-US" altLang="zh-CN" dirty="0">
                <a:solidFill>
                  <a:schemeClr val="tx1">
                    <a:lumMod val="75000"/>
                    <a:lumOff val="25000"/>
                  </a:schemeClr>
                </a:solidFill>
              </a:rPr>
              <a:t>if </a:t>
            </a:r>
            <a:r>
              <a:rPr lang="zh-CN" altLang="en-US" dirty="0">
                <a:solidFill>
                  <a:schemeClr val="tx1">
                    <a:lumMod val="75000"/>
                    <a:lumOff val="25000"/>
                  </a:schemeClr>
                </a:solidFill>
              </a:rPr>
              <a:t>表达式</a:t>
            </a:r>
            <a:r>
              <a:rPr lang="en-US" altLang="zh-CN" dirty="0">
                <a:solidFill>
                  <a:schemeClr val="tx1">
                    <a:lumMod val="75000"/>
                    <a:lumOff val="25000"/>
                  </a:schemeClr>
                </a:solidFill>
              </a:rPr>
              <a:t>1:</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1</a:t>
            </a:r>
          </a:p>
          <a:p>
            <a:r>
              <a:rPr lang="en-US" altLang="zh-CN" dirty="0" err="1">
                <a:solidFill>
                  <a:schemeClr val="tx1">
                    <a:lumMod val="75000"/>
                    <a:lumOff val="25000"/>
                  </a:schemeClr>
                </a:solidFill>
              </a:rPr>
              <a:t>elif</a:t>
            </a:r>
            <a:r>
              <a:rPr lang="en-US" altLang="zh-CN" dirty="0">
                <a:solidFill>
                  <a:schemeClr val="tx1">
                    <a:lumMod val="75000"/>
                    <a:lumOff val="25000"/>
                  </a:schemeClr>
                </a:solidFill>
              </a:rPr>
              <a:t> </a:t>
            </a:r>
            <a:r>
              <a:rPr lang="zh-CN" altLang="en-US" dirty="0">
                <a:solidFill>
                  <a:schemeClr val="tx1">
                    <a:lumMod val="75000"/>
                    <a:lumOff val="25000"/>
                  </a:schemeClr>
                </a:solidFill>
              </a:rPr>
              <a:t>表达式</a:t>
            </a:r>
            <a:r>
              <a:rPr lang="en-US" altLang="zh-CN" dirty="0">
                <a:solidFill>
                  <a:schemeClr val="tx1">
                    <a:lumMod val="75000"/>
                    <a:lumOff val="25000"/>
                  </a:schemeClr>
                </a:solidFill>
              </a:rPr>
              <a:t>2:</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2</a:t>
            </a:r>
          </a:p>
          <a:p>
            <a:r>
              <a:rPr lang="en-US" altLang="zh-CN" dirty="0">
                <a:solidFill>
                  <a:schemeClr val="tx1">
                    <a:lumMod val="75000"/>
                    <a:lumOff val="25000"/>
                  </a:schemeClr>
                </a:solidFill>
              </a:rPr>
              <a:t>……</a:t>
            </a:r>
          </a:p>
          <a:p>
            <a:r>
              <a:rPr lang="en-US" altLang="zh-CN" dirty="0">
                <a:solidFill>
                  <a:schemeClr val="tx1">
                    <a:lumMod val="75000"/>
                    <a:lumOff val="25000"/>
                  </a:schemeClr>
                </a:solidFill>
              </a:rPr>
              <a:t>else:</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n</a:t>
            </a:r>
          </a:p>
          <a:p>
            <a:endParaRPr lang="en-US" altLang="zh-CN" dirty="0">
              <a:solidFill>
                <a:schemeClr val="tx1">
                  <a:lumMod val="75000"/>
                  <a:lumOff val="25000"/>
                </a:schemeClr>
              </a:solidFill>
            </a:endParaRPr>
          </a:p>
        </p:txBody>
      </p:sp>
      <p:sp>
        <p:nvSpPr>
          <p:cNvPr id="36" name="文本框 35"/>
          <p:cNvSpPr txBox="1"/>
          <p:nvPr/>
        </p:nvSpPr>
        <p:spPr>
          <a:xfrm>
            <a:off x="4124656" y="5432174"/>
            <a:ext cx="1963999" cy="338554"/>
          </a:xfrm>
          <a:prstGeom prst="rect">
            <a:avLst/>
          </a:prstGeom>
          <a:noFill/>
        </p:spPr>
        <p:txBody>
          <a:bodyPr wrap="none" rtlCol="0">
            <a:spAutoFit/>
          </a:bodyPr>
          <a:lstStyle/>
          <a:p>
            <a:r>
              <a:rPr lang="zh-CN" altLang="en-US" sz="1600" dirty="0"/>
              <a:t> 图</a:t>
            </a:r>
            <a:r>
              <a:rPr lang="en-US" altLang="zh-CN" sz="1600" dirty="0"/>
              <a:t>3.1</a:t>
            </a:r>
            <a:r>
              <a:rPr lang="zh-CN" altLang="en-US" sz="1600" dirty="0"/>
              <a:t>分支选择结构</a:t>
            </a:r>
          </a:p>
        </p:txBody>
      </p:sp>
      <p:grpSp>
        <p:nvGrpSpPr>
          <p:cNvPr id="37" name="组合 2"/>
          <p:cNvGrpSpPr/>
          <p:nvPr/>
        </p:nvGrpSpPr>
        <p:grpSpPr bwMode="auto">
          <a:xfrm>
            <a:off x="3428667" y="2302568"/>
            <a:ext cx="3355975" cy="2743200"/>
            <a:chOff x="1554163" y="2198688"/>
            <a:chExt cx="3356610" cy="2743200"/>
          </a:xfrm>
        </p:grpSpPr>
        <p:grpSp>
          <p:nvGrpSpPr>
            <p:cNvPr id="38" name="Group 5"/>
            <p:cNvGrpSpPr/>
            <p:nvPr/>
          </p:nvGrpSpPr>
          <p:grpSpPr bwMode="auto">
            <a:xfrm>
              <a:off x="1554163" y="2198688"/>
              <a:ext cx="3356610" cy="2743200"/>
              <a:chOff x="1800" y="5340"/>
              <a:chExt cx="5286" cy="3900"/>
            </a:xfrm>
          </p:grpSpPr>
          <p:sp>
            <p:nvSpPr>
              <p:cNvPr id="46" name="AutoShape 6"/>
              <p:cNvSpPr>
                <a:spLocks noChangeArrowheads="1"/>
              </p:cNvSpPr>
              <p:nvPr/>
            </p:nvSpPr>
            <p:spPr bwMode="auto">
              <a:xfrm>
                <a:off x="1800" y="5652"/>
                <a:ext cx="1980" cy="624"/>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000">
                    <a:latin typeface="Times New Roman" panose="02020603050405020304" pitchFamily="18" charset="0"/>
                  </a:rPr>
                  <a:t>表达式</a:t>
                </a:r>
                <a:r>
                  <a:rPr lang="en-US" altLang="zh-CN" sz="1000">
                    <a:latin typeface="Times New Roman" panose="02020603050405020304" pitchFamily="18" charset="0"/>
                  </a:rPr>
                  <a:t>1</a:t>
                </a:r>
              </a:p>
            </p:txBody>
          </p:sp>
          <p:sp>
            <p:nvSpPr>
              <p:cNvPr id="47" name="AutoShape 7"/>
              <p:cNvSpPr>
                <a:spLocks noChangeArrowheads="1"/>
              </p:cNvSpPr>
              <p:nvPr/>
            </p:nvSpPr>
            <p:spPr bwMode="auto">
              <a:xfrm>
                <a:off x="2160" y="7836"/>
                <a:ext cx="1260" cy="46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000">
                    <a:latin typeface="Times New Roman" panose="02020603050405020304" pitchFamily="18" charset="0"/>
                  </a:rPr>
                  <a:t>语 句 </a:t>
                </a:r>
                <a:r>
                  <a:rPr lang="en-US" altLang="zh-CN" sz="1000">
                    <a:latin typeface="Times New Roman" panose="02020603050405020304" pitchFamily="18" charset="0"/>
                  </a:rPr>
                  <a:t>1</a:t>
                </a:r>
              </a:p>
            </p:txBody>
          </p:sp>
          <p:sp>
            <p:nvSpPr>
              <p:cNvPr id="48" name="AutoShape 8"/>
              <p:cNvSpPr>
                <a:spLocks noChangeArrowheads="1"/>
              </p:cNvSpPr>
              <p:nvPr/>
            </p:nvSpPr>
            <p:spPr bwMode="auto">
              <a:xfrm>
                <a:off x="3672" y="6276"/>
                <a:ext cx="1980" cy="624"/>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1000">
                  <a:latin typeface="Times New Roman" panose="02020603050405020304" pitchFamily="18" charset="0"/>
                </a:endParaRPr>
              </a:p>
            </p:txBody>
          </p:sp>
          <p:sp>
            <p:nvSpPr>
              <p:cNvPr id="49" name="AutoShape 9"/>
              <p:cNvSpPr>
                <a:spLocks noChangeArrowheads="1"/>
              </p:cNvSpPr>
              <p:nvPr/>
            </p:nvSpPr>
            <p:spPr bwMode="auto">
              <a:xfrm>
                <a:off x="4050" y="7836"/>
                <a:ext cx="1260" cy="46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000">
                    <a:latin typeface="Times New Roman" panose="02020603050405020304" pitchFamily="18" charset="0"/>
                  </a:rPr>
                  <a:t>语 句 </a:t>
                </a:r>
                <a:r>
                  <a:rPr lang="en-US" altLang="zh-CN" sz="1000">
                    <a:latin typeface="Times New Roman" panose="02020603050405020304" pitchFamily="18" charset="0"/>
                  </a:rPr>
                  <a:t>2</a:t>
                </a:r>
              </a:p>
            </p:txBody>
          </p:sp>
          <p:sp>
            <p:nvSpPr>
              <p:cNvPr id="50" name="Line 10"/>
              <p:cNvSpPr>
                <a:spLocks noChangeShapeType="1"/>
              </p:cNvSpPr>
              <p:nvPr/>
            </p:nvSpPr>
            <p:spPr bwMode="auto">
              <a:xfrm>
                <a:off x="3756" y="5964"/>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1"/>
              <p:cNvSpPr>
                <a:spLocks noChangeShapeType="1"/>
              </p:cNvSpPr>
              <p:nvPr/>
            </p:nvSpPr>
            <p:spPr bwMode="auto">
              <a:xfrm>
                <a:off x="4656" y="5964"/>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AutoShape 13"/>
              <p:cNvSpPr>
                <a:spLocks noChangeArrowheads="1"/>
              </p:cNvSpPr>
              <p:nvPr/>
            </p:nvSpPr>
            <p:spPr bwMode="auto">
              <a:xfrm>
                <a:off x="5826" y="7827"/>
                <a:ext cx="1260" cy="46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1000">
                  <a:latin typeface="Times New Roman" panose="02020603050405020304" pitchFamily="18" charset="0"/>
                </a:endParaRPr>
              </a:p>
            </p:txBody>
          </p:sp>
          <p:sp>
            <p:nvSpPr>
              <p:cNvPr id="53" name="Line 14"/>
              <p:cNvSpPr>
                <a:spLocks noChangeShapeType="1"/>
              </p:cNvSpPr>
              <p:nvPr/>
            </p:nvSpPr>
            <p:spPr bwMode="auto">
              <a:xfrm>
                <a:off x="5580" y="6588"/>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Line 15"/>
              <p:cNvSpPr>
                <a:spLocks noChangeShapeType="1"/>
              </p:cNvSpPr>
              <p:nvPr/>
            </p:nvSpPr>
            <p:spPr bwMode="auto">
              <a:xfrm>
                <a:off x="6480" y="6588"/>
                <a:ext cx="48" cy="9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19"/>
              <p:cNvSpPr>
                <a:spLocks noChangeShapeType="1"/>
              </p:cNvSpPr>
              <p:nvPr/>
            </p:nvSpPr>
            <p:spPr bwMode="auto">
              <a:xfrm>
                <a:off x="6480" y="8304"/>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 name="Line 21"/>
              <p:cNvSpPr>
                <a:spLocks noChangeShapeType="1"/>
              </p:cNvSpPr>
              <p:nvPr/>
            </p:nvSpPr>
            <p:spPr bwMode="auto">
              <a:xfrm flipH="1">
                <a:off x="2724" y="8928"/>
                <a:ext cx="375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 name="Line 22"/>
              <p:cNvSpPr>
                <a:spLocks noChangeShapeType="1"/>
              </p:cNvSpPr>
              <p:nvPr/>
            </p:nvSpPr>
            <p:spPr bwMode="auto">
              <a:xfrm>
                <a:off x="2784" y="5340"/>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 name="Line 23"/>
              <p:cNvSpPr>
                <a:spLocks noChangeShapeType="1"/>
              </p:cNvSpPr>
              <p:nvPr/>
            </p:nvSpPr>
            <p:spPr bwMode="auto">
              <a:xfrm>
                <a:off x="2760" y="6276"/>
                <a:ext cx="0" cy="156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Line 24"/>
              <p:cNvSpPr>
                <a:spLocks noChangeShapeType="1"/>
              </p:cNvSpPr>
              <p:nvPr/>
            </p:nvSpPr>
            <p:spPr bwMode="auto">
              <a:xfrm>
                <a:off x="2745" y="8304"/>
                <a:ext cx="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Line 25"/>
              <p:cNvSpPr>
                <a:spLocks noChangeShapeType="1"/>
              </p:cNvSpPr>
              <p:nvPr/>
            </p:nvSpPr>
            <p:spPr bwMode="auto">
              <a:xfrm>
                <a:off x="4680" y="6900"/>
                <a:ext cx="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26"/>
              <p:cNvSpPr>
                <a:spLocks noChangeShapeType="1"/>
              </p:cNvSpPr>
              <p:nvPr/>
            </p:nvSpPr>
            <p:spPr bwMode="auto">
              <a:xfrm>
                <a:off x="4680" y="8304"/>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 name="Line 27"/>
              <p:cNvSpPr>
                <a:spLocks noChangeShapeType="1"/>
              </p:cNvSpPr>
              <p:nvPr/>
            </p:nvSpPr>
            <p:spPr bwMode="auto">
              <a:xfrm>
                <a:off x="6528" y="7520"/>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9" name="Text Box 28"/>
            <p:cNvSpPr txBox="1">
              <a:spLocks noChangeArrowheads="1"/>
            </p:cNvSpPr>
            <p:nvPr/>
          </p:nvSpPr>
          <p:spPr bwMode="auto">
            <a:xfrm>
              <a:off x="1704343" y="3249289"/>
              <a:ext cx="5753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200">
                  <a:latin typeface="Times New Roman" panose="02020603050405020304" pitchFamily="18" charset="0"/>
                </a:rPr>
                <a:t>True</a:t>
              </a:r>
              <a:endParaRPr kumimoji="1" lang="zh-CN" altLang="en-US" sz="1200">
                <a:latin typeface="Times New Roman" panose="02020603050405020304" pitchFamily="18" charset="0"/>
              </a:endParaRPr>
            </a:p>
          </p:txBody>
        </p:sp>
        <p:sp>
          <p:nvSpPr>
            <p:cNvPr id="40" name="Text Box 29"/>
            <p:cNvSpPr txBox="1">
              <a:spLocks noChangeArrowheads="1"/>
            </p:cNvSpPr>
            <p:nvPr/>
          </p:nvSpPr>
          <p:spPr bwMode="auto">
            <a:xfrm>
              <a:off x="2849562" y="2351088"/>
              <a:ext cx="5105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200">
                  <a:latin typeface="Times New Roman" panose="02020603050405020304" pitchFamily="18" charset="0"/>
                </a:rPr>
                <a:t>False</a:t>
              </a:r>
              <a:endParaRPr kumimoji="1" lang="zh-CN" altLang="en-US" sz="1200">
                <a:latin typeface="Times New Roman" panose="02020603050405020304" pitchFamily="18" charset="0"/>
              </a:endParaRPr>
            </a:p>
          </p:txBody>
        </p:sp>
        <p:sp>
          <p:nvSpPr>
            <p:cNvPr id="41" name="Text Box 30"/>
            <p:cNvSpPr txBox="1">
              <a:spLocks noChangeArrowheads="1"/>
            </p:cNvSpPr>
            <p:nvPr/>
          </p:nvSpPr>
          <p:spPr bwMode="auto">
            <a:xfrm>
              <a:off x="3001963" y="3417888"/>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sp>
          <p:nvSpPr>
            <p:cNvPr id="42" name="Text Box 31"/>
            <p:cNvSpPr txBox="1">
              <a:spLocks noChangeArrowheads="1"/>
            </p:cNvSpPr>
            <p:nvPr/>
          </p:nvSpPr>
          <p:spPr bwMode="auto">
            <a:xfrm>
              <a:off x="2947990" y="3428186"/>
              <a:ext cx="5333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200">
                  <a:latin typeface="Times New Roman" panose="02020603050405020304" pitchFamily="18" charset="0"/>
                </a:rPr>
                <a:t>True</a:t>
              </a:r>
              <a:endParaRPr kumimoji="1" lang="zh-CN" altLang="en-US" sz="1200">
                <a:latin typeface="Times New Roman" panose="02020603050405020304" pitchFamily="18" charset="0"/>
              </a:endParaRPr>
            </a:p>
          </p:txBody>
        </p:sp>
        <p:sp>
          <p:nvSpPr>
            <p:cNvPr id="43" name="Text Box 32"/>
            <p:cNvSpPr txBox="1">
              <a:spLocks noChangeArrowheads="1"/>
            </p:cNvSpPr>
            <p:nvPr/>
          </p:nvSpPr>
          <p:spPr bwMode="auto">
            <a:xfrm>
              <a:off x="3992562" y="2808288"/>
              <a:ext cx="594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200">
                  <a:latin typeface="Times New Roman" panose="02020603050405020304" pitchFamily="18" charset="0"/>
                </a:rPr>
                <a:t>False</a:t>
              </a:r>
              <a:endParaRPr kumimoji="1" lang="zh-CN" altLang="en-US" sz="1200">
                <a:latin typeface="Times New Roman" panose="02020603050405020304" pitchFamily="18" charset="0"/>
              </a:endParaRPr>
            </a:p>
          </p:txBody>
        </p:sp>
        <p:sp>
          <p:nvSpPr>
            <p:cNvPr id="44" name="Text Box 35"/>
            <p:cNvSpPr txBox="1">
              <a:spLocks noChangeArrowheads="1"/>
            </p:cNvSpPr>
            <p:nvPr/>
          </p:nvSpPr>
          <p:spPr bwMode="auto">
            <a:xfrm>
              <a:off x="3078163" y="2960688"/>
              <a:ext cx="914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200">
                  <a:latin typeface="Times New Roman" panose="02020603050405020304" pitchFamily="18" charset="0"/>
                </a:rPr>
                <a:t>表达式</a:t>
              </a:r>
              <a:r>
                <a:rPr kumimoji="1" lang="en-US" altLang="zh-CN" sz="1200">
                  <a:latin typeface="Times New Roman" panose="02020603050405020304" pitchFamily="18" charset="0"/>
                </a:rPr>
                <a:t>2</a:t>
              </a:r>
            </a:p>
          </p:txBody>
        </p:sp>
        <p:sp>
          <p:nvSpPr>
            <p:cNvPr id="45" name="Text Box 36"/>
            <p:cNvSpPr txBox="1">
              <a:spLocks noChangeArrowheads="1"/>
            </p:cNvSpPr>
            <p:nvPr/>
          </p:nvSpPr>
          <p:spPr bwMode="auto">
            <a:xfrm>
              <a:off x="4144963" y="395128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200">
                  <a:latin typeface="Times New Roman" panose="02020603050405020304" pitchFamily="18" charset="0"/>
                </a:rPr>
                <a:t>语句</a:t>
              </a:r>
              <a:r>
                <a:rPr kumimoji="1" lang="en-US" altLang="zh-CN" sz="1200">
                  <a:latin typeface="Times New Roman" panose="02020603050405020304" pitchFamily="18" charset="0"/>
                </a:rPr>
                <a:t>n</a:t>
              </a:r>
            </a:p>
          </p:txBody>
        </p:sp>
      </p:grpSp>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条件流程控制</a:t>
            </a:r>
            <a:endParaRPr lang="zh-CN"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59369"/>
            <a:ext cx="7886700" cy="4824596"/>
          </a:xfrm>
        </p:spPr>
        <p:txBody>
          <a:bodyPr>
            <a:normAutofit/>
          </a:bodyPr>
          <a:lstStyle/>
          <a:p>
            <a:r>
              <a:rPr lang="zh-CN" altLang="en-US" dirty="0">
                <a:solidFill>
                  <a:schemeClr val="tx1">
                    <a:lumMod val="75000"/>
                    <a:lumOff val="25000"/>
                  </a:schemeClr>
                </a:solidFill>
              </a:rPr>
              <a:t>这里的</a:t>
            </a:r>
            <a:r>
              <a:rPr lang="en-US" altLang="zh-CN" dirty="0" err="1">
                <a:solidFill>
                  <a:schemeClr val="tx1">
                    <a:lumMod val="75000"/>
                    <a:lumOff val="25000"/>
                  </a:schemeClr>
                </a:solidFill>
              </a:rPr>
              <a:t>elif</a:t>
            </a:r>
            <a:r>
              <a:rPr lang="zh-CN" altLang="en-US" dirty="0">
                <a:solidFill>
                  <a:schemeClr val="tx1">
                    <a:lumMod val="75000"/>
                    <a:lumOff val="25000"/>
                  </a:schemeClr>
                </a:solidFill>
              </a:rPr>
              <a:t>，为</a:t>
            </a:r>
            <a:r>
              <a:rPr lang="en-US" altLang="zh-CN" dirty="0">
                <a:solidFill>
                  <a:schemeClr val="tx1">
                    <a:lumMod val="75000"/>
                    <a:lumOff val="25000"/>
                  </a:schemeClr>
                </a:solidFill>
              </a:rPr>
              <a:t>else if </a:t>
            </a:r>
            <a:r>
              <a:rPr lang="zh-CN" altLang="en-US" dirty="0">
                <a:solidFill>
                  <a:schemeClr val="tx1">
                    <a:lumMod val="75000"/>
                    <a:lumOff val="25000"/>
                  </a:schemeClr>
                </a:solidFill>
              </a:rPr>
              <a:t>的缩写，同时需要注意的是：</a:t>
            </a:r>
          </a:p>
          <a:p>
            <a:r>
              <a:rPr lang="en-US" altLang="zh-CN" dirty="0">
                <a:solidFill>
                  <a:schemeClr val="tx1">
                    <a:lumMod val="75000"/>
                    <a:lumOff val="25000"/>
                  </a:schemeClr>
                </a:solidFill>
              </a:rPr>
              <a:t>1</a:t>
            </a:r>
            <a:r>
              <a:rPr lang="zh-CN" altLang="en-US" dirty="0">
                <a:solidFill>
                  <a:schemeClr val="tx1">
                    <a:lumMod val="75000"/>
                    <a:lumOff val="25000"/>
                  </a:schemeClr>
                </a:solidFill>
              </a:rPr>
              <a:t>、</a:t>
            </a:r>
            <a:r>
              <a:rPr lang="en-US" altLang="zh-CN" dirty="0">
                <a:solidFill>
                  <a:schemeClr val="tx1">
                    <a:lumMod val="75000"/>
                    <a:lumOff val="25000"/>
                  </a:schemeClr>
                </a:solidFill>
              </a:rPr>
              <a:t>else</a:t>
            </a:r>
            <a:r>
              <a:rPr lang="zh-CN" altLang="en-US" dirty="0">
                <a:solidFill>
                  <a:schemeClr val="tx1">
                    <a:lumMod val="75000"/>
                    <a:lumOff val="25000"/>
                  </a:schemeClr>
                </a:solidFill>
              </a:rPr>
              <a:t>、</a:t>
            </a:r>
            <a:r>
              <a:rPr lang="en-US" altLang="zh-CN" dirty="0" err="1">
                <a:solidFill>
                  <a:schemeClr val="tx1">
                    <a:lumMod val="75000"/>
                    <a:lumOff val="25000"/>
                  </a:schemeClr>
                </a:solidFill>
              </a:rPr>
              <a:t>elif</a:t>
            </a:r>
            <a:r>
              <a:rPr lang="zh-CN" altLang="en-US" dirty="0">
                <a:solidFill>
                  <a:schemeClr val="tx1">
                    <a:lumMod val="75000"/>
                    <a:lumOff val="25000"/>
                  </a:schemeClr>
                </a:solidFill>
              </a:rPr>
              <a:t>为</a:t>
            </a:r>
            <a:r>
              <a:rPr lang="en-US" altLang="zh-CN" dirty="0">
                <a:solidFill>
                  <a:schemeClr val="tx1">
                    <a:lumMod val="75000"/>
                    <a:lumOff val="25000"/>
                  </a:schemeClr>
                </a:solidFill>
              </a:rPr>
              <a:t>if</a:t>
            </a:r>
            <a:r>
              <a:rPr lang="zh-CN" altLang="en-US" dirty="0">
                <a:solidFill>
                  <a:schemeClr val="tx1">
                    <a:lumMod val="75000"/>
                    <a:lumOff val="25000"/>
                  </a:schemeClr>
                </a:solidFill>
              </a:rPr>
              <a:t>语句的子语句块，不能独立使用。</a:t>
            </a:r>
          </a:p>
          <a:p>
            <a:r>
              <a:rPr lang="en-US" altLang="zh-CN" dirty="0">
                <a:solidFill>
                  <a:schemeClr val="tx1">
                    <a:lumMod val="75000"/>
                    <a:lumOff val="25000"/>
                  </a:schemeClr>
                </a:solidFill>
              </a:rPr>
              <a:t>2</a:t>
            </a:r>
            <a:r>
              <a:rPr lang="zh-CN" altLang="en-US" dirty="0">
                <a:solidFill>
                  <a:schemeClr val="tx1">
                    <a:lumMod val="75000"/>
                    <a:lumOff val="25000"/>
                  </a:schemeClr>
                </a:solidFill>
              </a:rPr>
              <a:t>、每个条件后面要使用冒号“</a:t>
            </a:r>
            <a:r>
              <a:rPr lang="en-US" altLang="zh-CN" dirty="0">
                <a:solidFill>
                  <a:schemeClr val="tx1">
                    <a:lumMod val="75000"/>
                    <a:lumOff val="25000"/>
                  </a:schemeClr>
                </a:solidFill>
              </a:rPr>
              <a:t>:”</a:t>
            </a:r>
            <a:r>
              <a:rPr lang="zh-CN" altLang="en-US" dirty="0">
                <a:solidFill>
                  <a:schemeClr val="tx1">
                    <a:lumMod val="75000"/>
                    <a:lumOff val="25000"/>
                  </a:schemeClr>
                </a:solidFill>
              </a:rPr>
              <a:t>，表示满足条件后需要执行的语句块，后面几种其它形式的选择结构和循环结构中是冒号也是必须要有的。</a:t>
            </a:r>
          </a:p>
          <a:p>
            <a:r>
              <a:rPr lang="en-US" altLang="zh-CN" dirty="0">
                <a:solidFill>
                  <a:schemeClr val="tx1">
                    <a:lumMod val="75000"/>
                    <a:lumOff val="25000"/>
                  </a:schemeClr>
                </a:solidFill>
              </a:rPr>
              <a:t>3</a:t>
            </a:r>
            <a:r>
              <a:rPr lang="zh-CN" altLang="en-US" dirty="0">
                <a:solidFill>
                  <a:schemeClr val="tx1">
                    <a:lumMod val="75000"/>
                    <a:lumOff val="25000"/>
                  </a:schemeClr>
                </a:solidFill>
              </a:rPr>
              <a:t>、使用缩进来划分语句块，相同缩进数的语句组成一个语句块。</a:t>
            </a:r>
          </a:p>
          <a:p>
            <a:r>
              <a:rPr lang="en-US" altLang="zh-CN" dirty="0">
                <a:solidFill>
                  <a:schemeClr val="tx1">
                    <a:lumMod val="75000"/>
                    <a:lumOff val="25000"/>
                  </a:schemeClr>
                </a:solidFill>
              </a:rPr>
              <a:t>4</a:t>
            </a:r>
            <a:r>
              <a:rPr lang="zh-CN" altLang="en-US" dirty="0">
                <a:solidFill>
                  <a:schemeClr val="tx1">
                    <a:lumMod val="75000"/>
                    <a:lumOff val="25000"/>
                  </a:schemeClr>
                </a:solidFill>
              </a:rPr>
              <a:t>、在</a:t>
            </a:r>
            <a:r>
              <a:rPr lang="en-US" altLang="zh-CN" dirty="0">
                <a:solidFill>
                  <a:schemeClr val="tx1">
                    <a:lumMod val="75000"/>
                    <a:lumOff val="25000"/>
                  </a:schemeClr>
                </a:solidFill>
              </a:rPr>
              <a:t>Python</a:t>
            </a:r>
            <a:r>
              <a:rPr lang="zh-CN" altLang="en-US" dirty="0">
                <a:solidFill>
                  <a:schemeClr val="tx1">
                    <a:lumMod val="75000"/>
                    <a:lumOff val="25000"/>
                  </a:schemeClr>
                </a:solidFill>
              </a:rPr>
              <a:t>中没有</a:t>
            </a:r>
            <a:r>
              <a:rPr lang="en-US" altLang="zh-CN" dirty="0">
                <a:solidFill>
                  <a:schemeClr val="tx1">
                    <a:lumMod val="75000"/>
                    <a:lumOff val="25000"/>
                  </a:schemeClr>
                </a:solidFill>
              </a:rPr>
              <a:t>switch…case</a:t>
            </a:r>
            <a:r>
              <a:rPr lang="zh-CN" altLang="en-US" dirty="0">
                <a:solidFill>
                  <a:schemeClr val="tx1">
                    <a:lumMod val="75000"/>
                    <a:lumOff val="25000"/>
                  </a:schemeClr>
                </a:solidFill>
              </a:rPr>
              <a:t>语句。</a:t>
            </a:r>
          </a:p>
          <a:p>
            <a:endParaRPr lang="zh-CN" altLang="en-US" dirty="0">
              <a:solidFill>
                <a:schemeClr val="tx1">
                  <a:lumMod val="75000"/>
                  <a:lumOff val="25000"/>
                </a:schemeClr>
              </a:solidFill>
            </a:endParaRPr>
          </a:p>
        </p:txBody>
      </p:sp>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条件流程控制</a:t>
            </a:r>
            <a:endParaRPr lang="zh-CN"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8319" y="1152135"/>
            <a:ext cx="7886700" cy="4044950"/>
          </a:xfrm>
        </p:spPr>
        <p:txBody>
          <a:bodyPr/>
          <a:lstStyle/>
          <a:p>
            <a:r>
              <a:rPr lang="zh-CN" altLang="en-US" dirty="0">
                <a:solidFill>
                  <a:schemeClr val="tx1">
                    <a:lumMod val="75000"/>
                    <a:lumOff val="25000"/>
                  </a:schemeClr>
                </a:solidFill>
              </a:rPr>
              <a:t>单向分支选择结构是最简单的一种形式，不包含</a:t>
            </a:r>
            <a:r>
              <a:rPr lang="en-US" altLang="zh-CN" dirty="0" err="1">
                <a:solidFill>
                  <a:schemeClr val="tx1">
                    <a:lumMod val="75000"/>
                    <a:lumOff val="25000"/>
                  </a:schemeClr>
                </a:solidFill>
              </a:rPr>
              <a:t>elif</a:t>
            </a:r>
            <a:r>
              <a:rPr lang="zh-CN" altLang="en-US" dirty="0">
                <a:solidFill>
                  <a:schemeClr val="tx1">
                    <a:lumMod val="75000"/>
                    <a:lumOff val="25000"/>
                  </a:schemeClr>
                </a:solidFill>
              </a:rPr>
              <a:t>和</a:t>
            </a:r>
            <a:r>
              <a:rPr lang="en-US" altLang="zh-CN" dirty="0">
                <a:solidFill>
                  <a:schemeClr val="tx1">
                    <a:lumMod val="75000"/>
                    <a:lumOff val="25000"/>
                  </a:schemeClr>
                </a:solidFill>
              </a:rPr>
              <a:t>else</a:t>
            </a:r>
            <a:r>
              <a:rPr lang="zh-CN" altLang="en-US" dirty="0">
                <a:solidFill>
                  <a:schemeClr val="tx1">
                    <a:lumMod val="75000"/>
                    <a:lumOff val="25000"/>
                  </a:schemeClr>
                </a:solidFill>
              </a:rPr>
              <a:t>，当表达式值为</a:t>
            </a:r>
            <a:r>
              <a:rPr lang="en-US" altLang="zh-CN" dirty="0">
                <a:solidFill>
                  <a:schemeClr val="tx1">
                    <a:lumMod val="75000"/>
                    <a:lumOff val="25000"/>
                  </a:schemeClr>
                </a:solidFill>
              </a:rPr>
              <a:t>True</a:t>
            </a:r>
            <a:r>
              <a:rPr lang="zh-CN" altLang="en-US" dirty="0">
                <a:solidFill>
                  <a:schemeClr val="tx1">
                    <a:lumMod val="75000"/>
                    <a:lumOff val="25000"/>
                  </a:schemeClr>
                </a:solidFill>
              </a:rPr>
              <a:t>时，执行语句块，否则该语句块不执行，继续执行后面的代码。其语法如下。</a:t>
            </a:r>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pPr indent="0"/>
            <a:r>
              <a:rPr lang="en-US" altLang="zh-CN" dirty="0"/>
              <a:t>if  </a:t>
            </a:r>
            <a:r>
              <a:rPr lang="zh-CN" altLang="en-US" dirty="0"/>
              <a:t>表达式</a:t>
            </a:r>
            <a:r>
              <a:rPr lang="en-US" altLang="zh-CN" dirty="0"/>
              <a:t>:</a:t>
            </a:r>
          </a:p>
          <a:p>
            <a:pPr indent="0"/>
            <a:r>
              <a:rPr lang="en-US" altLang="zh-CN" dirty="0"/>
              <a:t>    </a:t>
            </a:r>
            <a:r>
              <a:rPr lang="zh-CN" altLang="en-US" dirty="0"/>
              <a:t>语句块</a:t>
            </a:r>
          </a:p>
          <a:p>
            <a:endParaRPr lang="zh-CN" altLang="en-US" dirty="0"/>
          </a:p>
        </p:txBody>
      </p:sp>
      <p:grpSp>
        <p:nvGrpSpPr>
          <p:cNvPr id="6" name="组合 2"/>
          <p:cNvGrpSpPr/>
          <p:nvPr/>
        </p:nvGrpSpPr>
        <p:grpSpPr bwMode="auto">
          <a:xfrm>
            <a:off x="1394593" y="2004218"/>
            <a:ext cx="2185987" cy="2849563"/>
            <a:chOff x="6516216" y="2235819"/>
            <a:chExt cx="2185511" cy="2849361"/>
          </a:xfrm>
        </p:grpSpPr>
        <p:grpSp>
          <p:nvGrpSpPr>
            <p:cNvPr id="7" name="Group 38"/>
            <p:cNvGrpSpPr/>
            <p:nvPr/>
          </p:nvGrpSpPr>
          <p:grpSpPr bwMode="auto">
            <a:xfrm>
              <a:off x="6516216" y="2235819"/>
              <a:ext cx="1676400" cy="2849361"/>
              <a:chOff x="4032" y="1296"/>
              <a:chExt cx="1056" cy="1488"/>
            </a:xfrm>
          </p:grpSpPr>
          <p:sp>
            <p:nvSpPr>
              <p:cNvPr id="10" name="Line 29"/>
              <p:cNvSpPr>
                <a:spLocks noChangeShapeType="1"/>
              </p:cNvSpPr>
              <p:nvPr/>
            </p:nvSpPr>
            <p:spPr bwMode="auto">
              <a:xfrm>
                <a:off x="4416" y="1296"/>
                <a:ext cx="0" cy="24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AutoShape 30"/>
              <p:cNvSpPr>
                <a:spLocks noChangeArrowheads="1"/>
              </p:cNvSpPr>
              <p:nvPr/>
            </p:nvSpPr>
            <p:spPr bwMode="auto">
              <a:xfrm>
                <a:off x="4032" y="1536"/>
                <a:ext cx="768" cy="336"/>
              </a:xfrm>
              <a:prstGeom prst="flowChartDecision">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dirty="0">
                    <a:latin typeface="Times New Roman" panose="02020603050405020304" pitchFamily="18" charset="0"/>
                  </a:rPr>
                  <a:t>表达式</a:t>
                </a:r>
              </a:p>
            </p:txBody>
          </p:sp>
          <p:sp>
            <p:nvSpPr>
              <p:cNvPr id="12" name="Line 31"/>
              <p:cNvSpPr>
                <a:spLocks noChangeShapeType="1"/>
              </p:cNvSpPr>
              <p:nvPr/>
            </p:nvSpPr>
            <p:spPr bwMode="auto">
              <a:xfrm>
                <a:off x="4416" y="1872"/>
                <a:ext cx="0" cy="288"/>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AutoShape 32"/>
              <p:cNvSpPr>
                <a:spLocks noChangeArrowheads="1"/>
              </p:cNvSpPr>
              <p:nvPr/>
            </p:nvSpPr>
            <p:spPr bwMode="auto">
              <a:xfrm>
                <a:off x="4128" y="2160"/>
                <a:ext cx="624" cy="288"/>
              </a:xfrm>
              <a:prstGeom prst="flowChartProcess">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dirty="0">
                    <a:latin typeface="Times New Roman" panose="02020603050405020304" pitchFamily="18" charset="0"/>
                  </a:rPr>
                  <a:t>语句块</a:t>
                </a:r>
              </a:p>
            </p:txBody>
          </p:sp>
          <p:sp>
            <p:nvSpPr>
              <p:cNvPr id="14" name="Line 33"/>
              <p:cNvSpPr>
                <a:spLocks noChangeShapeType="1"/>
              </p:cNvSpPr>
              <p:nvPr/>
            </p:nvSpPr>
            <p:spPr bwMode="auto">
              <a:xfrm>
                <a:off x="4416" y="2448"/>
                <a:ext cx="0" cy="336"/>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34"/>
              <p:cNvSpPr>
                <a:spLocks noChangeShapeType="1"/>
              </p:cNvSpPr>
              <p:nvPr/>
            </p:nvSpPr>
            <p:spPr bwMode="auto">
              <a:xfrm>
                <a:off x="4800" y="1707"/>
                <a:ext cx="288"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35"/>
              <p:cNvSpPr>
                <a:spLocks noChangeShapeType="1"/>
              </p:cNvSpPr>
              <p:nvPr/>
            </p:nvSpPr>
            <p:spPr bwMode="auto">
              <a:xfrm>
                <a:off x="5088" y="1707"/>
                <a:ext cx="0" cy="816"/>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37"/>
              <p:cNvSpPr>
                <a:spLocks noChangeShapeType="1"/>
              </p:cNvSpPr>
              <p:nvPr/>
            </p:nvSpPr>
            <p:spPr bwMode="auto">
              <a:xfrm flipH="1">
                <a:off x="4416" y="2523"/>
                <a:ext cx="672"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 name="矩形 1"/>
            <p:cNvSpPr>
              <a:spLocks noChangeArrowheads="1"/>
            </p:cNvSpPr>
            <p:nvPr/>
          </p:nvSpPr>
          <p:spPr bwMode="auto">
            <a:xfrm>
              <a:off x="7087720" y="3470069"/>
              <a:ext cx="571496" cy="237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dirty="0"/>
                <a:t>True</a:t>
              </a:r>
              <a:endParaRPr lang="zh-CN" altLang="en-US" sz="1200" b="1" dirty="0"/>
            </a:p>
          </p:txBody>
        </p:sp>
        <p:sp>
          <p:nvSpPr>
            <p:cNvPr id="9" name="矩形 26"/>
            <p:cNvSpPr>
              <a:spLocks noChangeArrowheads="1"/>
            </p:cNvSpPr>
            <p:nvPr/>
          </p:nvSpPr>
          <p:spPr bwMode="auto">
            <a:xfrm>
              <a:off x="8130231" y="3470069"/>
              <a:ext cx="571496" cy="237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dirty="0"/>
                <a:t>False</a:t>
              </a:r>
              <a:endParaRPr lang="zh-CN" altLang="en-US" sz="1200" b="1" dirty="0"/>
            </a:p>
          </p:txBody>
        </p:sp>
      </p:grpSp>
      <p:sp>
        <p:nvSpPr>
          <p:cNvPr id="18" name="文本框 17"/>
          <p:cNvSpPr txBox="1"/>
          <p:nvPr/>
        </p:nvSpPr>
        <p:spPr>
          <a:xfrm>
            <a:off x="1222746" y="5048053"/>
            <a:ext cx="2169184" cy="338554"/>
          </a:xfrm>
          <a:prstGeom prst="rect">
            <a:avLst/>
          </a:prstGeom>
          <a:noFill/>
        </p:spPr>
        <p:txBody>
          <a:bodyPr wrap="none" rtlCol="0">
            <a:spAutoFit/>
          </a:bodyPr>
          <a:lstStyle/>
          <a:p>
            <a:r>
              <a:rPr lang="zh-CN" altLang="en-US" sz="1600" dirty="0"/>
              <a:t>图</a:t>
            </a:r>
            <a:r>
              <a:rPr lang="en-US" altLang="zh-CN" sz="1600" dirty="0"/>
              <a:t>3.2</a:t>
            </a:r>
            <a:r>
              <a:rPr lang="zh-CN" altLang="en-US" sz="1600" dirty="0"/>
              <a:t>单分支选择结构 </a:t>
            </a:r>
          </a:p>
        </p:txBody>
      </p:sp>
      <p:pic>
        <p:nvPicPr>
          <p:cNvPr id="19" name="图片 18"/>
          <p:cNvPicPr>
            <a:picLocks noChangeAspect="1"/>
          </p:cNvPicPr>
          <p:nvPr/>
        </p:nvPicPr>
        <p:blipFill>
          <a:blip r:embed="rId2"/>
          <a:stretch>
            <a:fillRect/>
          </a:stretch>
        </p:blipFill>
        <p:spPr>
          <a:xfrm>
            <a:off x="3827191" y="2177389"/>
            <a:ext cx="5190476" cy="2790476"/>
          </a:xfrm>
          <a:prstGeom prst="rect">
            <a:avLst/>
          </a:prstGeom>
        </p:spPr>
      </p:pic>
      <p:sp>
        <p:nvSpPr>
          <p:cNvPr id="4"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条件流程控制</a:t>
            </a:r>
            <a:endParaRPr lang="zh-CN"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152135"/>
            <a:ext cx="7886700" cy="4044950"/>
          </a:xfrm>
        </p:spPr>
        <p:txBody>
          <a:bodyPr/>
          <a:lstStyle/>
          <a:p>
            <a:r>
              <a:rPr lang="zh-CN" altLang="en-US" dirty="0">
                <a:solidFill>
                  <a:schemeClr val="tx1">
                    <a:lumMod val="75000"/>
                    <a:lumOff val="25000"/>
                  </a:schemeClr>
                </a:solidFill>
              </a:rPr>
              <a:t>双分支语句是由</a:t>
            </a:r>
            <a:r>
              <a:rPr lang="en-US" altLang="zh-CN" dirty="0">
                <a:solidFill>
                  <a:schemeClr val="tx1">
                    <a:lumMod val="75000"/>
                    <a:lumOff val="25000"/>
                  </a:schemeClr>
                </a:solidFill>
              </a:rPr>
              <a:t>if</a:t>
            </a:r>
            <a:r>
              <a:rPr lang="zh-CN" altLang="en-US" dirty="0">
                <a:solidFill>
                  <a:schemeClr val="tx1">
                    <a:lumMod val="75000"/>
                    <a:lumOff val="25000"/>
                  </a:schemeClr>
                </a:solidFill>
              </a:rPr>
              <a:t>和</a:t>
            </a:r>
            <a:r>
              <a:rPr lang="en-US" altLang="zh-CN" dirty="0">
                <a:solidFill>
                  <a:schemeClr val="tx1">
                    <a:lumMod val="75000"/>
                    <a:lumOff val="25000"/>
                  </a:schemeClr>
                </a:solidFill>
              </a:rPr>
              <a:t>else</a:t>
            </a:r>
            <a:r>
              <a:rPr lang="zh-CN" altLang="en-US" dirty="0">
                <a:solidFill>
                  <a:schemeClr val="tx1">
                    <a:lumMod val="75000"/>
                    <a:lumOff val="25000"/>
                  </a:schemeClr>
                </a:solidFill>
              </a:rPr>
              <a:t>两部分组成，当表达式的值为</a:t>
            </a:r>
            <a:r>
              <a:rPr lang="en-US" altLang="zh-CN" dirty="0">
                <a:solidFill>
                  <a:schemeClr val="tx1">
                    <a:lumMod val="75000"/>
                    <a:lumOff val="25000"/>
                  </a:schemeClr>
                </a:solidFill>
              </a:rPr>
              <a:t>True</a:t>
            </a:r>
            <a:r>
              <a:rPr lang="zh-CN" altLang="en-US" dirty="0">
                <a:solidFill>
                  <a:schemeClr val="tx1">
                    <a:lumMod val="75000"/>
                    <a:lumOff val="25000"/>
                  </a:schemeClr>
                </a:solidFill>
              </a:rPr>
              <a:t>时，执行语句块</a:t>
            </a:r>
            <a:r>
              <a:rPr lang="en-US" altLang="zh-CN" dirty="0">
                <a:solidFill>
                  <a:schemeClr val="tx1">
                    <a:lumMod val="75000"/>
                    <a:lumOff val="25000"/>
                  </a:schemeClr>
                </a:solidFill>
              </a:rPr>
              <a:t>1</a:t>
            </a:r>
            <a:r>
              <a:rPr lang="zh-CN" altLang="en-US" dirty="0">
                <a:solidFill>
                  <a:schemeClr val="tx1">
                    <a:lumMod val="75000"/>
                    <a:lumOff val="25000"/>
                  </a:schemeClr>
                </a:solidFill>
              </a:rPr>
              <a:t>否则执行语句块</a:t>
            </a:r>
            <a:r>
              <a:rPr lang="en-US" altLang="zh-CN" dirty="0">
                <a:solidFill>
                  <a:schemeClr val="tx1">
                    <a:lumMod val="75000"/>
                    <a:lumOff val="25000"/>
                  </a:schemeClr>
                </a:solidFill>
              </a:rPr>
              <a:t>2</a:t>
            </a:r>
            <a:r>
              <a:rPr lang="zh-CN" altLang="en-US" dirty="0">
                <a:solidFill>
                  <a:schemeClr val="tx1">
                    <a:lumMod val="75000"/>
                    <a:lumOff val="25000"/>
                  </a:schemeClr>
                </a:solidFill>
              </a:rPr>
              <a:t>。双分支选择结构的语法如下。</a:t>
            </a:r>
            <a:endParaRPr lang="en-US" altLang="zh-CN" dirty="0">
              <a:solidFill>
                <a:schemeClr val="tx1">
                  <a:lumMod val="75000"/>
                  <a:lumOff val="25000"/>
                </a:schemeClr>
              </a:solidFill>
            </a:endParaRPr>
          </a:p>
          <a:p>
            <a:pPr indent="0"/>
            <a:r>
              <a:rPr lang="en-US" altLang="zh-CN" dirty="0">
                <a:solidFill>
                  <a:schemeClr val="tx1">
                    <a:lumMod val="75000"/>
                    <a:lumOff val="25000"/>
                  </a:schemeClr>
                </a:solidFill>
              </a:rPr>
              <a:t>if  </a:t>
            </a:r>
            <a:r>
              <a:rPr lang="zh-CN" altLang="en-US" dirty="0">
                <a:solidFill>
                  <a:schemeClr val="tx1">
                    <a:lumMod val="75000"/>
                    <a:lumOff val="25000"/>
                  </a:schemeClr>
                </a:solidFill>
              </a:rPr>
              <a:t>表达式</a:t>
            </a:r>
            <a:r>
              <a:rPr lang="en-US" altLang="zh-CN" dirty="0">
                <a:solidFill>
                  <a:schemeClr val="tx1">
                    <a:lumMod val="75000"/>
                    <a:lumOff val="25000"/>
                  </a:schemeClr>
                </a:solidFill>
              </a:rPr>
              <a:t>:</a:t>
            </a:r>
          </a:p>
          <a:p>
            <a:pPr indent="0"/>
            <a:r>
              <a:rPr lang="zh-CN" altLang="en-US" dirty="0">
                <a:solidFill>
                  <a:schemeClr val="tx1">
                    <a:lumMod val="75000"/>
                    <a:lumOff val="25000"/>
                  </a:schemeClr>
                </a:solidFill>
              </a:rPr>
              <a:t>    语句块</a:t>
            </a:r>
            <a:r>
              <a:rPr lang="en-US" altLang="zh-CN" dirty="0">
                <a:solidFill>
                  <a:schemeClr val="tx1">
                    <a:lumMod val="75000"/>
                    <a:lumOff val="25000"/>
                  </a:schemeClr>
                </a:solidFill>
              </a:rPr>
              <a:t>1</a:t>
            </a:r>
          </a:p>
          <a:p>
            <a:pPr indent="0"/>
            <a:r>
              <a:rPr lang="en-US" altLang="zh-CN" dirty="0">
                <a:solidFill>
                  <a:schemeClr val="tx1">
                    <a:lumMod val="75000"/>
                    <a:lumOff val="25000"/>
                  </a:schemeClr>
                </a:solidFill>
              </a:rPr>
              <a:t>else:</a:t>
            </a:r>
          </a:p>
          <a:p>
            <a:pPr indent="0"/>
            <a:r>
              <a:rPr lang="zh-CN" altLang="en-US" dirty="0">
                <a:solidFill>
                  <a:schemeClr val="tx1">
                    <a:lumMod val="75000"/>
                    <a:lumOff val="25000"/>
                  </a:schemeClr>
                </a:solidFill>
              </a:rPr>
              <a:t>    语句块</a:t>
            </a:r>
            <a:r>
              <a:rPr lang="en-US" altLang="zh-CN" dirty="0">
                <a:solidFill>
                  <a:schemeClr val="tx1">
                    <a:lumMod val="75000"/>
                    <a:lumOff val="25000"/>
                  </a:schemeClr>
                </a:solidFill>
              </a:rPr>
              <a:t>2</a:t>
            </a:r>
          </a:p>
          <a:p>
            <a:endParaRPr lang="en-US" altLang="zh-CN" dirty="0">
              <a:solidFill>
                <a:schemeClr val="tx1">
                  <a:lumMod val="75000"/>
                  <a:lumOff val="25000"/>
                </a:schemeClr>
              </a:solidFill>
            </a:endParaRPr>
          </a:p>
        </p:txBody>
      </p:sp>
      <p:grpSp>
        <p:nvGrpSpPr>
          <p:cNvPr id="6" name="组合 1"/>
          <p:cNvGrpSpPr/>
          <p:nvPr/>
        </p:nvGrpSpPr>
        <p:grpSpPr bwMode="auto">
          <a:xfrm>
            <a:off x="3490184" y="1995166"/>
            <a:ext cx="3429000" cy="2438400"/>
            <a:chOff x="952500" y="2133600"/>
            <a:chExt cx="3429000" cy="2438400"/>
          </a:xfrm>
        </p:grpSpPr>
        <p:grpSp>
          <p:nvGrpSpPr>
            <p:cNvPr id="7" name="Group 17"/>
            <p:cNvGrpSpPr/>
            <p:nvPr/>
          </p:nvGrpSpPr>
          <p:grpSpPr bwMode="auto">
            <a:xfrm>
              <a:off x="1219200" y="2133600"/>
              <a:ext cx="2819400" cy="2438400"/>
              <a:chOff x="960" y="1200"/>
              <a:chExt cx="1776" cy="1536"/>
            </a:xfrm>
          </p:grpSpPr>
          <p:sp>
            <p:nvSpPr>
              <p:cNvPr id="9" name="Line 7"/>
              <p:cNvSpPr>
                <a:spLocks noChangeShapeType="1"/>
              </p:cNvSpPr>
              <p:nvPr/>
            </p:nvSpPr>
            <p:spPr bwMode="auto">
              <a:xfrm>
                <a:off x="1248" y="1584"/>
                <a:ext cx="0" cy="384"/>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4"/>
              <p:cNvSpPr>
                <a:spLocks noChangeShapeType="1"/>
              </p:cNvSpPr>
              <p:nvPr/>
            </p:nvSpPr>
            <p:spPr bwMode="auto">
              <a:xfrm>
                <a:off x="1872" y="1200"/>
                <a:ext cx="0" cy="24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AutoShape 5"/>
              <p:cNvSpPr>
                <a:spLocks noChangeArrowheads="1"/>
              </p:cNvSpPr>
              <p:nvPr/>
            </p:nvSpPr>
            <p:spPr bwMode="auto">
              <a:xfrm>
                <a:off x="1488" y="1440"/>
                <a:ext cx="768" cy="288"/>
              </a:xfrm>
              <a:prstGeom prst="flowChartDecision">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rPr>
                  <a:t>表达式</a:t>
                </a:r>
                <a:endParaRPr kumimoji="1" lang="en-US" altLang="zh-CN" sz="1600" b="1">
                  <a:latin typeface="Times New Roman" panose="02020603050405020304" pitchFamily="18" charset="0"/>
                </a:endParaRPr>
              </a:p>
            </p:txBody>
          </p:sp>
          <p:sp>
            <p:nvSpPr>
              <p:cNvPr id="12" name="Line 6"/>
              <p:cNvSpPr>
                <a:spLocks noChangeShapeType="1"/>
              </p:cNvSpPr>
              <p:nvPr/>
            </p:nvSpPr>
            <p:spPr bwMode="auto">
              <a:xfrm>
                <a:off x="1248" y="1584"/>
                <a:ext cx="24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8"/>
              <p:cNvSpPr>
                <a:spLocks noChangeShapeType="1"/>
              </p:cNvSpPr>
              <p:nvPr/>
            </p:nvSpPr>
            <p:spPr bwMode="auto">
              <a:xfrm>
                <a:off x="2256" y="1584"/>
                <a:ext cx="192"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9"/>
              <p:cNvSpPr>
                <a:spLocks noChangeShapeType="1"/>
              </p:cNvSpPr>
              <p:nvPr/>
            </p:nvSpPr>
            <p:spPr bwMode="auto">
              <a:xfrm>
                <a:off x="2448" y="1584"/>
                <a:ext cx="0" cy="384"/>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Rectangle 10"/>
              <p:cNvSpPr>
                <a:spLocks noChangeArrowheads="1"/>
              </p:cNvSpPr>
              <p:nvPr/>
            </p:nvSpPr>
            <p:spPr bwMode="auto">
              <a:xfrm>
                <a:off x="960" y="1968"/>
                <a:ext cx="576" cy="240"/>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rPr>
                  <a:t>语句块</a:t>
                </a:r>
                <a:r>
                  <a:rPr kumimoji="1" lang="en-US" altLang="zh-CN" sz="1600" b="1">
                    <a:latin typeface="Times New Roman" panose="02020603050405020304" pitchFamily="18" charset="0"/>
                  </a:rPr>
                  <a:t>1</a:t>
                </a:r>
              </a:p>
            </p:txBody>
          </p:sp>
          <p:sp>
            <p:nvSpPr>
              <p:cNvPr id="16" name="Rectangle 11"/>
              <p:cNvSpPr>
                <a:spLocks noChangeArrowheads="1"/>
              </p:cNvSpPr>
              <p:nvPr/>
            </p:nvSpPr>
            <p:spPr bwMode="auto">
              <a:xfrm>
                <a:off x="2160" y="1968"/>
                <a:ext cx="576" cy="240"/>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rPr>
                  <a:t>语句块</a:t>
                </a:r>
                <a:r>
                  <a:rPr kumimoji="1" lang="en-US" altLang="zh-CN" sz="1600" b="1">
                    <a:latin typeface="Times New Roman" panose="02020603050405020304" pitchFamily="18" charset="0"/>
                  </a:rPr>
                  <a:t>2</a:t>
                </a:r>
              </a:p>
            </p:txBody>
          </p:sp>
          <p:sp>
            <p:nvSpPr>
              <p:cNvPr id="17" name="Line 12"/>
              <p:cNvSpPr>
                <a:spLocks noChangeShapeType="1"/>
              </p:cNvSpPr>
              <p:nvPr/>
            </p:nvSpPr>
            <p:spPr bwMode="auto">
              <a:xfrm>
                <a:off x="1248" y="2208"/>
                <a:ext cx="0" cy="336"/>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3"/>
              <p:cNvSpPr>
                <a:spLocks noChangeShapeType="1"/>
              </p:cNvSpPr>
              <p:nvPr/>
            </p:nvSpPr>
            <p:spPr bwMode="auto">
              <a:xfrm>
                <a:off x="2448" y="2208"/>
                <a:ext cx="0" cy="336"/>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4"/>
              <p:cNvSpPr>
                <a:spLocks noChangeShapeType="1"/>
              </p:cNvSpPr>
              <p:nvPr/>
            </p:nvSpPr>
            <p:spPr bwMode="auto">
              <a:xfrm>
                <a:off x="1248" y="2544"/>
                <a:ext cx="12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5"/>
              <p:cNvSpPr>
                <a:spLocks noChangeShapeType="1"/>
              </p:cNvSpPr>
              <p:nvPr/>
            </p:nvSpPr>
            <p:spPr bwMode="auto">
              <a:xfrm>
                <a:off x="1872" y="2544"/>
                <a:ext cx="0" cy="192"/>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 name="Text Box 19"/>
            <p:cNvSpPr txBox="1">
              <a:spLocks noChangeArrowheads="1"/>
            </p:cNvSpPr>
            <p:nvPr/>
          </p:nvSpPr>
          <p:spPr bwMode="auto">
            <a:xfrm>
              <a:off x="952500" y="2414587"/>
              <a:ext cx="3429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rPr>
                <a:t>           True</a:t>
              </a:r>
              <a:r>
                <a:rPr kumimoji="1" lang="zh-CN" altLang="en-US" sz="1400" b="1">
                  <a:latin typeface="Times New Roman" panose="02020603050405020304" pitchFamily="18" charset="0"/>
                </a:rPr>
                <a:t>　　　　　　　</a:t>
              </a: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grpSp>
      <p:sp>
        <p:nvSpPr>
          <p:cNvPr id="2" name="文本框 1"/>
          <p:cNvSpPr txBox="1"/>
          <p:nvPr/>
        </p:nvSpPr>
        <p:spPr>
          <a:xfrm>
            <a:off x="4148946" y="4521387"/>
            <a:ext cx="2111475" cy="338554"/>
          </a:xfrm>
          <a:prstGeom prst="rect">
            <a:avLst/>
          </a:prstGeom>
          <a:noFill/>
        </p:spPr>
        <p:txBody>
          <a:bodyPr wrap="none" rtlCol="0">
            <a:spAutoFit/>
          </a:bodyPr>
          <a:lstStyle/>
          <a:p>
            <a:r>
              <a:rPr lang="zh-CN" altLang="zh-CN" sz="1600" dirty="0"/>
              <a:t>图</a:t>
            </a:r>
            <a:r>
              <a:rPr lang="en-US" altLang="zh-CN" sz="1600" dirty="0"/>
              <a:t>3.3</a:t>
            </a:r>
            <a:r>
              <a:rPr lang="zh-CN" altLang="zh-CN" sz="1600" dirty="0"/>
              <a:t>双分支选择结构</a:t>
            </a:r>
            <a:endParaRPr lang="zh-CN" altLang="en-US" sz="1600" dirty="0"/>
          </a:p>
        </p:txBody>
      </p:sp>
      <p:sp>
        <p:nvSpPr>
          <p:cNvPr id="22"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条件流程控制</a:t>
            </a:r>
            <a:endParaRPr lang="zh-CN" dirty="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913596"/>
            <a:ext cx="7886700" cy="1127239"/>
          </a:xfrm>
        </p:spPr>
        <p:txBody>
          <a:bodyPr/>
          <a:lstStyle/>
          <a:p>
            <a:r>
              <a:rPr lang="zh-CN" altLang="en-US" dirty="0">
                <a:solidFill>
                  <a:schemeClr val="tx1">
                    <a:lumMod val="75000"/>
                    <a:lumOff val="25000"/>
                  </a:schemeClr>
                </a:solidFill>
              </a:rPr>
              <a:t>例如判断条件表达式的值是否为</a:t>
            </a:r>
            <a:r>
              <a:rPr lang="en-US" altLang="zh-CN" dirty="0">
                <a:solidFill>
                  <a:schemeClr val="tx1">
                    <a:lumMod val="75000"/>
                    <a:lumOff val="25000"/>
                  </a:schemeClr>
                </a:solidFill>
              </a:rPr>
              <a:t>True</a:t>
            </a:r>
            <a:r>
              <a:rPr lang="zh-CN" altLang="en-US" dirty="0">
                <a:solidFill>
                  <a:schemeClr val="tx1">
                    <a:lumMod val="75000"/>
                    <a:lumOff val="25000"/>
                  </a:schemeClr>
                </a:solidFill>
              </a:rPr>
              <a:t>，是则执行语句块</a:t>
            </a:r>
            <a:r>
              <a:rPr lang="en-US" altLang="zh-CN" dirty="0">
                <a:solidFill>
                  <a:schemeClr val="tx1">
                    <a:lumMod val="75000"/>
                    <a:lumOff val="25000"/>
                  </a:schemeClr>
                </a:solidFill>
              </a:rPr>
              <a:t>1</a:t>
            </a:r>
            <a:r>
              <a:rPr lang="zh-CN" altLang="en-US" dirty="0">
                <a:solidFill>
                  <a:schemeClr val="tx1">
                    <a:lumMod val="75000"/>
                    <a:lumOff val="25000"/>
                  </a:schemeClr>
                </a:solidFill>
              </a:rPr>
              <a:t>，否则执行</a:t>
            </a:r>
            <a:r>
              <a:rPr lang="en-US" altLang="zh-CN" dirty="0">
                <a:solidFill>
                  <a:schemeClr val="tx1">
                    <a:lumMod val="75000"/>
                    <a:lumOff val="25000"/>
                  </a:schemeClr>
                </a:solidFill>
              </a:rPr>
              <a:t>else</a:t>
            </a:r>
            <a:r>
              <a:rPr lang="zh-CN" altLang="en-US" dirty="0">
                <a:solidFill>
                  <a:schemeClr val="tx1">
                    <a:lumMod val="75000"/>
                    <a:lumOff val="25000"/>
                  </a:schemeClr>
                </a:solidFill>
              </a:rPr>
              <a:t>部分，最后再输出</a:t>
            </a:r>
            <a:r>
              <a:rPr lang="en-US" altLang="zh-CN" dirty="0">
                <a:solidFill>
                  <a:schemeClr val="tx1">
                    <a:lumMod val="75000"/>
                    <a:lumOff val="25000"/>
                  </a:schemeClr>
                </a:solidFill>
              </a:rPr>
              <a:t>a</a:t>
            </a:r>
            <a:r>
              <a:rPr lang="zh-CN" altLang="en-US" dirty="0">
                <a:solidFill>
                  <a:schemeClr val="tx1">
                    <a:lumMod val="75000"/>
                    <a:lumOff val="25000"/>
                  </a:schemeClr>
                </a:solidFill>
              </a:rPr>
              <a:t>的值。</a:t>
            </a:r>
          </a:p>
        </p:txBody>
      </p:sp>
      <p:pic>
        <p:nvPicPr>
          <p:cNvPr id="4" name="图片 3"/>
          <p:cNvPicPr>
            <a:picLocks noChangeAspect="1"/>
          </p:cNvPicPr>
          <p:nvPr/>
        </p:nvPicPr>
        <p:blipFill>
          <a:blip r:embed="rId2"/>
          <a:stretch>
            <a:fillRect/>
          </a:stretch>
        </p:blipFill>
        <p:spPr>
          <a:xfrm>
            <a:off x="1452953" y="1773130"/>
            <a:ext cx="6238095" cy="3914286"/>
          </a:xfrm>
          <a:prstGeom prst="rect">
            <a:avLst/>
          </a:prstGeom>
        </p:spPr>
      </p:pic>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条件流程控制</a:t>
            </a:r>
            <a:endParaRPr lang="zh-CN" dirty="0"/>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778979"/>
            <a:ext cx="7886700" cy="5688080"/>
          </a:xfrm>
        </p:spPr>
        <p:txBody>
          <a:bodyPr>
            <a:normAutofit/>
          </a:bodyPr>
          <a:lstStyle/>
          <a:p>
            <a:r>
              <a:rPr lang="zh-CN" altLang="en-US" dirty="0">
                <a:solidFill>
                  <a:schemeClr val="tx1">
                    <a:lumMod val="75000"/>
                    <a:lumOff val="25000"/>
                  </a:schemeClr>
                </a:solidFill>
              </a:rPr>
              <a:t>多分支选择结构由</a:t>
            </a:r>
            <a:r>
              <a:rPr lang="en-US" altLang="zh-CN" dirty="0">
                <a:solidFill>
                  <a:schemeClr val="tx1">
                    <a:lumMod val="75000"/>
                    <a:lumOff val="25000"/>
                  </a:schemeClr>
                </a:solidFill>
              </a:rPr>
              <a:t>if</a:t>
            </a:r>
            <a:r>
              <a:rPr lang="zh-CN" altLang="en-US" dirty="0">
                <a:solidFill>
                  <a:schemeClr val="tx1">
                    <a:lumMod val="75000"/>
                    <a:lumOff val="25000"/>
                  </a:schemeClr>
                </a:solidFill>
              </a:rPr>
              <a:t>、一个或多个</a:t>
            </a:r>
            <a:r>
              <a:rPr lang="en-US" altLang="zh-CN" dirty="0" err="1">
                <a:solidFill>
                  <a:schemeClr val="tx1">
                    <a:lumMod val="75000"/>
                    <a:lumOff val="25000"/>
                  </a:schemeClr>
                </a:solidFill>
              </a:rPr>
              <a:t>elif</a:t>
            </a:r>
            <a:r>
              <a:rPr lang="zh-CN" altLang="en-US" dirty="0">
                <a:solidFill>
                  <a:schemeClr val="tx1">
                    <a:lumMod val="75000"/>
                    <a:lumOff val="25000"/>
                  </a:schemeClr>
                </a:solidFill>
              </a:rPr>
              <a:t>和一个</a:t>
            </a:r>
            <a:r>
              <a:rPr lang="en-US" altLang="zh-CN" dirty="0">
                <a:solidFill>
                  <a:schemeClr val="tx1">
                    <a:lumMod val="75000"/>
                    <a:lumOff val="25000"/>
                  </a:schemeClr>
                </a:solidFill>
              </a:rPr>
              <a:t>else</a:t>
            </a:r>
            <a:r>
              <a:rPr lang="zh-CN" altLang="en-US" dirty="0">
                <a:solidFill>
                  <a:schemeClr val="tx1">
                    <a:lumMod val="75000"/>
                    <a:lumOff val="25000"/>
                  </a:schemeClr>
                </a:solidFill>
              </a:rPr>
              <a:t>子块组成，</a:t>
            </a:r>
            <a:r>
              <a:rPr lang="en-US" altLang="zh-CN" dirty="0">
                <a:solidFill>
                  <a:schemeClr val="tx1">
                    <a:lumMod val="75000"/>
                    <a:lumOff val="25000"/>
                  </a:schemeClr>
                </a:solidFill>
              </a:rPr>
              <a:t>else</a:t>
            </a:r>
            <a:r>
              <a:rPr lang="zh-CN" altLang="en-US" dirty="0">
                <a:solidFill>
                  <a:schemeClr val="tx1">
                    <a:lumMod val="75000"/>
                    <a:lumOff val="25000"/>
                  </a:schemeClr>
                </a:solidFill>
              </a:rPr>
              <a:t>子块可省略。一个</a:t>
            </a:r>
            <a:r>
              <a:rPr lang="en-US" altLang="zh-CN" dirty="0">
                <a:solidFill>
                  <a:schemeClr val="tx1">
                    <a:lumMod val="75000"/>
                    <a:lumOff val="25000"/>
                  </a:schemeClr>
                </a:solidFill>
              </a:rPr>
              <a:t>if</a:t>
            </a:r>
            <a:r>
              <a:rPr lang="zh-CN" altLang="en-US" dirty="0">
                <a:solidFill>
                  <a:schemeClr val="tx1">
                    <a:lumMod val="75000"/>
                    <a:lumOff val="25000"/>
                  </a:schemeClr>
                </a:solidFill>
              </a:rPr>
              <a:t>语句可以包含多个</a:t>
            </a:r>
            <a:r>
              <a:rPr lang="en-US" altLang="zh-CN" dirty="0" err="1">
                <a:solidFill>
                  <a:schemeClr val="tx1">
                    <a:lumMod val="75000"/>
                    <a:lumOff val="25000"/>
                  </a:schemeClr>
                </a:solidFill>
              </a:rPr>
              <a:t>elif</a:t>
            </a:r>
            <a:r>
              <a:rPr lang="zh-CN" altLang="en-US" dirty="0">
                <a:solidFill>
                  <a:schemeClr val="tx1">
                    <a:lumMod val="75000"/>
                    <a:lumOff val="25000"/>
                  </a:schemeClr>
                </a:solidFill>
              </a:rPr>
              <a:t>语句，但结尾最多只能有一个</a:t>
            </a:r>
            <a:r>
              <a:rPr lang="en-US" altLang="zh-CN" dirty="0">
                <a:solidFill>
                  <a:schemeClr val="tx1">
                    <a:lumMod val="75000"/>
                    <a:lumOff val="25000"/>
                  </a:schemeClr>
                </a:solidFill>
              </a:rPr>
              <a:t>else</a:t>
            </a:r>
            <a:r>
              <a:rPr lang="zh-CN" altLang="en-US" dirty="0">
                <a:solidFill>
                  <a:schemeClr val="tx1">
                    <a:lumMod val="75000"/>
                    <a:lumOff val="25000"/>
                  </a:schemeClr>
                </a:solidFill>
              </a:rPr>
              <a:t>。多分支选择结构的语法如下。</a:t>
            </a:r>
            <a:endParaRPr lang="en-US" altLang="zh-CN" dirty="0">
              <a:solidFill>
                <a:schemeClr val="tx1">
                  <a:lumMod val="75000"/>
                  <a:lumOff val="25000"/>
                </a:schemeClr>
              </a:solidFill>
            </a:endParaRPr>
          </a:p>
          <a:p>
            <a:r>
              <a:rPr lang="en-US" altLang="zh-CN" dirty="0">
                <a:solidFill>
                  <a:schemeClr val="tx1">
                    <a:lumMod val="75000"/>
                    <a:lumOff val="25000"/>
                  </a:schemeClr>
                </a:solidFill>
              </a:rPr>
              <a:t>if  </a:t>
            </a:r>
            <a:r>
              <a:rPr lang="zh-CN" altLang="en-US" dirty="0">
                <a:solidFill>
                  <a:schemeClr val="tx1">
                    <a:lumMod val="75000"/>
                    <a:lumOff val="25000"/>
                  </a:schemeClr>
                </a:solidFill>
              </a:rPr>
              <a:t>表达式</a:t>
            </a:r>
            <a:r>
              <a:rPr lang="en-US" altLang="zh-CN" dirty="0">
                <a:solidFill>
                  <a:schemeClr val="tx1">
                    <a:lumMod val="75000"/>
                    <a:lumOff val="25000"/>
                  </a:schemeClr>
                </a:solidFill>
              </a:rPr>
              <a:t>1:</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1</a:t>
            </a:r>
          </a:p>
          <a:p>
            <a:r>
              <a:rPr lang="en-US" altLang="zh-CN" dirty="0" err="1">
                <a:solidFill>
                  <a:schemeClr val="tx1">
                    <a:lumMod val="75000"/>
                    <a:lumOff val="25000"/>
                  </a:schemeClr>
                </a:solidFill>
              </a:rPr>
              <a:t>elif</a:t>
            </a:r>
            <a:r>
              <a:rPr lang="en-US" altLang="zh-CN" dirty="0">
                <a:solidFill>
                  <a:schemeClr val="tx1">
                    <a:lumMod val="75000"/>
                    <a:lumOff val="25000"/>
                  </a:schemeClr>
                </a:solidFill>
              </a:rPr>
              <a:t>  </a:t>
            </a:r>
            <a:r>
              <a:rPr lang="zh-CN" altLang="en-US" dirty="0">
                <a:solidFill>
                  <a:schemeClr val="tx1">
                    <a:lumMod val="75000"/>
                    <a:lumOff val="25000"/>
                  </a:schemeClr>
                </a:solidFill>
              </a:rPr>
              <a:t>表达式</a:t>
            </a:r>
            <a:r>
              <a:rPr lang="en-US" altLang="zh-CN" dirty="0">
                <a:solidFill>
                  <a:schemeClr val="tx1">
                    <a:lumMod val="75000"/>
                    <a:lumOff val="25000"/>
                  </a:schemeClr>
                </a:solidFill>
              </a:rPr>
              <a:t>2:</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2</a:t>
            </a:r>
          </a:p>
          <a:p>
            <a:r>
              <a:rPr lang="en-US" altLang="zh-CN" dirty="0" err="1">
                <a:solidFill>
                  <a:schemeClr val="tx1">
                    <a:lumMod val="75000"/>
                    <a:lumOff val="25000"/>
                  </a:schemeClr>
                </a:solidFill>
              </a:rPr>
              <a:t>elif</a:t>
            </a:r>
            <a:r>
              <a:rPr lang="en-US" altLang="zh-CN" dirty="0">
                <a:solidFill>
                  <a:schemeClr val="tx1">
                    <a:lumMod val="75000"/>
                    <a:lumOff val="25000"/>
                  </a:schemeClr>
                </a:solidFill>
              </a:rPr>
              <a:t>  </a:t>
            </a:r>
            <a:r>
              <a:rPr lang="zh-CN" altLang="en-US" dirty="0">
                <a:solidFill>
                  <a:schemeClr val="tx1">
                    <a:lumMod val="75000"/>
                    <a:lumOff val="25000"/>
                  </a:schemeClr>
                </a:solidFill>
              </a:rPr>
              <a:t>表达式</a:t>
            </a:r>
            <a:r>
              <a:rPr lang="en-US" altLang="zh-CN" dirty="0">
                <a:solidFill>
                  <a:schemeClr val="tx1">
                    <a:lumMod val="75000"/>
                    <a:lumOff val="25000"/>
                  </a:schemeClr>
                </a:solidFill>
              </a:rPr>
              <a:t>3:</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3</a:t>
            </a:r>
          </a:p>
          <a:p>
            <a:r>
              <a:rPr lang="en-US" altLang="zh-CN" dirty="0">
                <a:solidFill>
                  <a:schemeClr val="tx1">
                    <a:lumMod val="75000"/>
                    <a:lumOff val="25000"/>
                  </a:schemeClr>
                </a:solidFill>
              </a:rPr>
              <a:t>……</a:t>
            </a:r>
          </a:p>
          <a:p>
            <a:r>
              <a:rPr lang="en-US" altLang="zh-CN" dirty="0">
                <a:solidFill>
                  <a:schemeClr val="tx1">
                    <a:lumMod val="75000"/>
                    <a:lumOff val="25000"/>
                  </a:schemeClr>
                </a:solidFill>
              </a:rPr>
              <a:t>else:</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n</a:t>
            </a:r>
          </a:p>
          <a:p>
            <a:endParaRPr lang="en-US" altLang="zh-CN" dirty="0">
              <a:solidFill>
                <a:schemeClr val="tx1">
                  <a:lumMod val="75000"/>
                  <a:lumOff val="25000"/>
                </a:schemeClr>
              </a:solidFill>
            </a:endParaRPr>
          </a:p>
        </p:txBody>
      </p:sp>
      <p:grpSp>
        <p:nvGrpSpPr>
          <p:cNvPr id="6" name="组合 2"/>
          <p:cNvGrpSpPr/>
          <p:nvPr/>
        </p:nvGrpSpPr>
        <p:grpSpPr bwMode="auto">
          <a:xfrm>
            <a:off x="2855604" y="1895061"/>
            <a:ext cx="5208588" cy="3657600"/>
            <a:chOff x="1353080" y="2565400"/>
            <a:chExt cx="5207353" cy="3657600"/>
          </a:xfrm>
        </p:grpSpPr>
        <p:grpSp>
          <p:nvGrpSpPr>
            <p:cNvPr id="7" name="Group 5"/>
            <p:cNvGrpSpPr/>
            <p:nvPr/>
          </p:nvGrpSpPr>
          <p:grpSpPr bwMode="auto">
            <a:xfrm>
              <a:off x="1547813" y="2565400"/>
              <a:ext cx="4596048" cy="3657600"/>
              <a:chOff x="2160" y="5496"/>
              <a:chExt cx="6013" cy="4212"/>
            </a:xfrm>
          </p:grpSpPr>
          <p:sp>
            <p:nvSpPr>
              <p:cNvPr id="19" name="AutoShape 6"/>
              <p:cNvSpPr>
                <a:spLocks noChangeArrowheads="1"/>
              </p:cNvSpPr>
              <p:nvPr/>
            </p:nvSpPr>
            <p:spPr bwMode="auto">
              <a:xfrm>
                <a:off x="2160" y="5964"/>
                <a:ext cx="1440" cy="624"/>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1200">
                  <a:latin typeface="Times New Roman" panose="02020603050405020304" pitchFamily="18" charset="0"/>
                </a:endParaRPr>
              </a:p>
            </p:txBody>
          </p:sp>
          <p:sp>
            <p:nvSpPr>
              <p:cNvPr id="20" name="AutoShape 7"/>
              <p:cNvSpPr>
                <a:spLocks noChangeArrowheads="1"/>
              </p:cNvSpPr>
              <p:nvPr/>
            </p:nvSpPr>
            <p:spPr bwMode="auto">
              <a:xfrm>
                <a:off x="3780" y="6588"/>
                <a:ext cx="1440" cy="624"/>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1000">
                  <a:latin typeface="Times New Roman" panose="02020603050405020304" pitchFamily="18" charset="0"/>
                </a:endParaRPr>
              </a:p>
            </p:txBody>
          </p:sp>
          <p:sp>
            <p:nvSpPr>
              <p:cNvPr id="21" name="AutoShape 8"/>
              <p:cNvSpPr>
                <a:spLocks noChangeArrowheads="1"/>
              </p:cNvSpPr>
              <p:nvPr/>
            </p:nvSpPr>
            <p:spPr bwMode="auto">
              <a:xfrm>
                <a:off x="5496" y="7200"/>
                <a:ext cx="1620" cy="624"/>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1400">
                  <a:latin typeface="Times New Roman" panose="02020603050405020304" pitchFamily="18" charset="0"/>
                </a:endParaRPr>
              </a:p>
            </p:txBody>
          </p:sp>
          <p:sp>
            <p:nvSpPr>
              <p:cNvPr id="22" name="AutoShape 9"/>
              <p:cNvSpPr>
                <a:spLocks noChangeArrowheads="1"/>
              </p:cNvSpPr>
              <p:nvPr/>
            </p:nvSpPr>
            <p:spPr bwMode="auto">
              <a:xfrm>
                <a:off x="2436" y="8148"/>
                <a:ext cx="1068" cy="46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1</a:t>
                </a:r>
              </a:p>
            </p:txBody>
          </p:sp>
          <p:sp>
            <p:nvSpPr>
              <p:cNvPr id="23" name="AutoShape 10"/>
              <p:cNvSpPr>
                <a:spLocks noChangeArrowheads="1"/>
              </p:cNvSpPr>
              <p:nvPr/>
            </p:nvSpPr>
            <p:spPr bwMode="auto">
              <a:xfrm>
                <a:off x="4056" y="8148"/>
                <a:ext cx="1068" cy="46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2</a:t>
                </a:r>
              </a:p>
            </p:txBody>
          </p:sp>
          <p:sp>
            <p:nvSpPr>
              <p:cNvPr id="24" name="Line 13"/>
              <p:cNvSpPr>
                <a:spLocks noChangeShapeType="1"/>
              </p:cNvSpPr>
              <p:nvPr/>
            </p:nvSpPr>
            <p:spPr bwMode="auto">
              <a:xfrm>
                <a:off x="2880" y="6588"/>
                <a:ext cx="0" cy="15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4"/>
              <p:cNvSpPr>
                <a:spLocks noChangeShapeType="1"/>
              </p:cNvSpPr>
              <p:nvPr/>
            </p:nvSpPr>
            <p:spPr bwMode="auto">
              <a:xfrm>
                <a:off x="3600" y="6276"/>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5"/>
              <p:cNvSpPr>
                <a:spLocks noChangeShapeType="1"/>
              </p:cNvSpPr>
              <p:nvPr/>
            </p:nvSpPr>
            <p:spPr bwMode="auto">
              <a:xfrm>
                <a:off x="4500" y="7212"/>
                <a:ext cx="0" cy="93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16"/>
              <p:cNvSpPr>
                <a:spLocks noChangeShapeType="1"/>
              </p:cNvSpPr>
              <p:nvPr/>
            </p:nvSpPr>
            <p:spPr bwMode="auto">
              <a:xfrm>
                <a:off x="5220" y="6900"/>
                <a:ext cx="10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17"/>
              <p:cNvSpPr>
                <a:spLocks noChangeShapeType="1"/>
              </p:cNvSpPr>
              <p:nvPr/>
            </p:nvSpPr>
            <p:spPr bwMode="auto">
              <a:xfrm>
                <a:off x="6300" y="783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18"/>
              <p:cNvSpPr>
                <a:spLocks noChangeShapeType="1"/>
              </p:cNvSpPr>
              <p:nvPr/>
            </p:nvSpPr>
            <p:spPr bwMode="auto">
              <a:xfrm flipV="1">
                <a:off x="7104" y="7511"/>
                <a:ext cx="106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19"/>
              <p:cNvSpPr>
                <a:spLocks noChangeShapeType="1"/>
              </p:cNvSpPr>
              <p:nvPr/>
            </p:nvSpPr>
            <p:spPr bwMode="auto">
              <a:xfrm>
                <a:off x="8148" y="8616"/>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20"/>
              <p:cNvSpPr>
                <a:spLocks noChangeShapeType="1"/>
              </p:cNvSpPr>
              <p:nvPr/>
            </p:nvSpPr>
            <p:spPr bwMode="auto">
              <a:xfrm>
                <a:off x="2880" y="8616"/>
                <a:ext cx="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21"/>
              <p:cNvSpPr>
                <a:spLocks noChangeShapeType="1"/>
              </p:cNvSpPr>
              <p:nvPr/>
            </p:nvSpPr>
            <p:spPr bwMode="auto">
              <a:xfrm flipH="1">
                <a:off x="2928" y="9084"/>
                <a:ext cx="52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22"/>
              <p:cNvSpPr>
                <a:spLocks noChangeShapeType="1"/>
              </p:cNvSpPr>
              <p:nvPr/>
            </p:nvSpPr>
            <p:spPr bwMode="auto">
              <a:xfrm>
                <a:off x="4500" y="8616"/>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23"/>
              <p:cNvSpPr>
                <a:spLocks noChangeShapeType="1"/>
              </p:cNvSpPr>
              <p:nvPr/>
            </p:nvSpPr>
            <p:spPr bwMode="auto">
              <a:xfrm>
                <a:off x="6300" y="8616"/>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24"/>
              <p:cNvSpPr>
                <a:spLocks noChangeShapeType="1"/>
              </p:cNvSpPr>
              <p:nvPr/>
            </p:nvSpPr>
            <p:spPr bwMode="auto">
              <a:xfrm>
                <a:off x="2880" y="5496"/>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25"/>
              <p:cNvSpPr>
                <a:spLocks noChangeShapeType="1"/>
              </p:cNvSpPr>
              <p:nvPr/>
            </p:nvSpPr>
            <p:spPr bwMode="auto">
              <a:xfrm>
                <a:off x="4500" y="6276"/>
                <a:ext cx="0" cy="3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26"/>
              <p:cNvSpPr>
                <a:spLocks noChangeShapeType="1"/>
              </p:cNvSpPr>
              <p:nvPr/>
            </p:nvSpPr>
            <p:spPr bwMode="auto">
              <a:xfrm>
                <a:off x="6300" y="6900"/>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27"/>
              <p:cNvSpPr>
                <a:spLocks noChangeShapeType="1"/>
              </p:cNvSpPr>
              <p:nvPr/>
            </p:nvSpPr>
            <p:spPr bwMode="auto">
              <a:xfrm flipH="1">
                <a:off x="8160" y="7511"/>
                <a:ext cx="13" cy="67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 name="Text Box 28"/>
            <p:cNvSpPr txBox="1">
              <a:spLocks noChangeArrowheads="1"/>
            </p:cNvSpPr>
            <p:nvPr/>
          </p:nvSpPr>
          <p:spPr bwMode="auto">
            <a:xfrm>
              <a:off x="1353080" y="3632200"/>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9" name="Text Box 34"/>
            <p:cNvSpPr txBox="1">
              <a:spLocks noChangeArrowheads="1"/>
            </p:cNvSpPr>
            <p:nvPr/>
          </p:nvSpPr>
          <p:spPr bwMode="auto">
            <a:xfrm>
              <a:off x="2933700" y="3630711"/>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2</a:t>
              </a:r>
            </a:p>
          </p:txBody>
        </p:sp>
        <p:sp>
          <p:nvSpPr>
            <p:cNvPr id="10" name="Text Box 34"/>
            <p:cNvSpPr txBox="1">
              <a:spLocks noChangeArrowheads="1"/>
            </p:cNvSpPr>
            <p:nvPr/>
          </p:nvSpPr>
          <p:spPr bwMode="auto">
            <a:xfrm>
              <a:off x="1712208" y="3091555"/>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1</a:t>
              </a:r>
            </a:p>
          </p:txBody>
        </p:sp>
        <p:sp>
          <p:nvSpPr>
            <p:cNvPr id="11" name="Text Box 34"/>
            <p:cNvSpPr txBox="1">
              <a:spLocks noChangeArrowheads="1"/>
            </p:cNvSpPr>
            <p:nvPr/>
          </p:nvSpPr>
          <p:spPr bwMode="auto">
            <a:xfrm>
              <a:off x="4297363" y="4175184"/>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3</a:t>
              </a:r>
            </a:p>
          </p:txBody>
        </p:sp>
        <p:sp>
          <p:nvSpPr>
            <p:cNvPr id="12" name="AutoShape 10"/>
            <p:cNvSpPr>
              <a:spLocks noChangeArrowheads="1"/>
            </p:cNvSpPr>
            <p:nvPr/>
          </p:nvSpPr>
          <p:spPr bwMode="auto">
            <a:xfrm>
              <a:off x="4297363" y="4851399"/>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3</a:t>
              </a:r>
            </a:p>
          </p:txBody>
        </p:sp>
        <p:sp>
          <p:nvSpPr>
            <p:cNvPr id="13" name="AutoShape 10"/>
            <p:cNvSpPr>
              <a:spLocks noChangeArrowheads="1"/>
            </p:cNvSpPr>
            <p:nvPr/>
          </p:nvSpPr>
          <p:spPr bwMode="auto">
            <a:xfrm>
              <a:off x="5744105" y="4859866"/>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n</a:t>
              </a:r>
            </a:p>
          </p:txBody>
        </p:sp>
        <p:sp>
          <p:nvSpPr>
            <p:cNvPr id="14" name="Text Box 28"/>
            <p:cNvSpPr txBox="1">
              <a:spLocks noChangeArrowheads="1"/>
            </p:cNvSpPr>
            <p:nvPr/>
          </p:nvSpPr>
          <p:spPr bwMode="auto">
            <a:xfrm>
              <a:off x="2822046" y="4203839"/>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15" name="Text Box 28"/>
            <p:cNvSpPr txBox="1">
              <a:spLocks noChangeArrowheads="1"/>
            </p:cNvSpPr>
            <p:nvPr/>
          </p:nvSpPr>
          <p:spPr bwMode="auto">
            <a:xfrm>
              <a:off x="4243741" y="4526688"/>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16" name="Text Box 28"/>
            <p:cNvSpPr txBox="1">
              <a:spLocks noChangeArrowheads="1"/>
            </p:cNvSpPr>
            <p:nvPr/>
          </p:nvSpPr>
          <p:spPr bwMode="auto">
            <a:xfrm>
              <a:off x="2691343" y="2899600"/>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sp>
          <p:nvSpPr>
            <p:cNvPr id="17" name="Text Box 28"/>
            <p:cNvSpPr txBox="1">
              <a:spLocks noChangeArrowheads="1"/>
            </p:cNvSpPr>
            <p:nvPr/>
          </p:nvSpPr>
          <p:spPr bwMode="auto">
            <a:xfrm>
              <a:off x="3913012" y="3509226"/>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sp>
          <p:nvSpPr>
            <p:cNvPr id="18" name="Text Box 28"/>
            <p:cNvSpPr txBox="1">
              <a:spLocks noChangeArrowheads="1"/>
            </p:cNvSpPr>
            <p:nvPr/>
          </p:nvSpPr>
          <p:spPr bwMode="auto">
            <a:xfrm>
              <a:off x="5358519" y="4049950"/>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grpSp>
      <p:sp>
        <p:nvSpPr>
          <p:cNvPr id="39" name="文本框 38"/>
          <p:cNvSpPr txBox="1"/>
          <p:nvPr/>
        </p:nvSpPr>
        <p:spPr>
          <a:xfrm>
            <a:off x="4324918" y="5552660"/>
            <a:ext cx="2111475" cy="338554"/>
          </a:xfrm>
          <a:prstGeom prst="rect">
            <a:avLst/>
          </a:prstGeom>
          <a:noFill/>
        </p:spPr>
        <p:txBody>
          <a:bodyPr wrap="none" rtlCol="0">
            <a:spAutoFit/>
          </a:bodyPr>
          <a:lstStyle/>
          <a:p>
            <a:r>
              <a:rPr lang="zh-CN" altLang="en-US" sz="1600" dirty="0"/>
              <a:t>图</a:t>
            </a:r>
            <a:r>
              <a:rPr lang="en-US" altLang="zh-CN" sz="1600" dirty="0"/>
              <a:t>3.4</a:t>
            </a:r>
            <a:r>
              <a:rPr lang="zh-CN" altLang="en-US" sz="1600" dirty="0"/>
              <a:t>多分支选择结构</a:t>
            </a:r>
          </a:p>
        </p:txBody>
      </p:sp>
      <p:sp>
        <p:nvSpPr>
          <p:cNvPr id="4"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条件流程控制</a:t>
            </a:r>
            <a:endParaRPr lang="zh-CN"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32062"/>
            <a:ext cx="7886700" cy="4321012"/>
          </a:xfrm>
        </p:spPr>
        <p:txBody>
          <a:bodyPr>
            <a:normAutofit/>
          </a:bodyPr>
          <a:lstStyle/>
          <a:p>
            <a:r>
              <a:rPr lang="zh-CN" altLang="en-US" dirty="0">
                <a:solidFill>
                  <a:schemeClr val="tx1">
                    <a:lumMod val="75000"/>
                    <a:lumOff val="25000"/>
                  </a:schemeClr>
                </a:solidFill>
              </a:rPr>
              <a:t>例如请输入一个正整数，判断它是否能同时被</a:t>
            </a:r>
            <a:r>
              <a:rPr lang="en-US" altLang="zh-CN" dirty="0">
                <a:solidFill>
                  <a:schemeClr val="tx1">
                    <a:lumMod val="75000"/>
                    <a:lumOff val="25000"/>
                  </a:schemeClr>
                </a:solidFill>
              </a:rPr>
              <a:t>2</a:t>
            </a:r>
            <a:r>
              <a:rPr lang="zh-CN" altLang="en-US" dirty="0">
                <a:solidFill>
                  <a:schemeClr val="tx1">
                    <a:lumMod val="75000"/>
                    <a:lumOff val="25000"/>
                  </a:schemeClr>
                </a:solidFill>
              </a:rPr>
              <a:t>和</a:t>
            </a:r>
            <a:r>
              <a:rPr lang="en-US" altLang="zh-CN" dirty="0">
                <a:solidFill>
                  <a:schemeClr val="tx1">
                    <a:lumMod val="75000"/>
                    <a:lumOff val="25000"/>
                  </a:schemeClr>
                </a:solidFill>
              </a:rPr>
              <a:t>3</a:t>
            </a:r>
            <a:r>
              <a:rPr lang="zh-CN" altLang="en-US" dirty="0">
                <a:solidFill>
                  <a:schemeClr val="tx1">
                    <a:lumMod val="75000"/>
                    <a:lumOff val="25000"/>
                  </a:schemeClr>
                </a:solidFill>
              </a:rPr>
              <a:t>整除。</a:t>
            </a:r>
          </a:p>
        </p:txBody>
      </p:sp>
      <p:pic>
        <p:nvPicPr>
          <p:cNvPr id="2" name="图片 1"/>
          <p:cNvPicPr>
            <a:picLocks noChangeAspect="1"/>
          </p:cNvPicPr>
          <p:nvPr/>
        </p:nvPicPr>
        <p:blipFill>
          <a:blip r:embed="rId2"/>
          <a:stretch>
            <a:fillRect/>
          </a:stretch>
        </p:blipFill>
        <p:spPr>
          <a:xfrm>
            <a:off x="548191" y="1707924"/>
            <a:ext cx="8047619" cy="4104762"/>
          </a:xfrm>
          <a:prstGeom prst="rect">
            <a:avLst/>
          </a:prstGeom>
        </p:spPr>
      </p:pic>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条件流程控制</a:t>
            </a:r>
            <a:endParaRPr lang="zh-CN"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sz="quarter" idx="14"/>
          </p:nvPr>
        </p:nvSpPr>
        <p:spPr>
          <a:xfrm>
            <a:off x="860144" y="1864307"/>
            <a:ext cx="6046683" cy="1341880"/>
          </a:xfrm>
        </p:spPr>
        <p:txBody>
          <a:bodyPr>
            <a:normAutofit/>
          </a:bodyPr>
          <a:lstStyle/>
          <a:p>
            <a:pPr indent="457200">
              <a:lnSpc>
                <a:spcPct val="100000"/>
              </a:lnSpc>
            </a:pPr>
            <a:r>
              <a:rPr lang="en-US" altLang="zh-CN" sz="1800" dirty="0">
                <a:solidFill>
                  <a:schemeClr val="tx1">
                    <a:lumMod val="75000"/>
                    <a:lumOff val="25000"/>
                  </a:schemeClr>
                </a:solidFill>
              </a:rPr>
              <a:t>Python3</a:t>
            </a:r>
            <a:r>
              <a:rPr lang="zh-CN" altLang="zh-CN" sz="1800" dirty="0">
                <a:solidFill>
                  <a:schemeClr val="tx1">
                    <a:lumMod val="75000"/>
                    <a:lumOff val="25000"/>
                  </a:schemeClr>
                </a:solidFill>
              </a:rPr>
              <a:t>安装完成后，其自有的集成开发和学习环境</a:t>
            </a:r>
            <a:r>
              <a:rPr lang="en-US" altLang="zh-CN" sz="1800" dirty="0">
                <a:solidFill>
                  <a:schemeClr val="tx1">
                    <a:lumMod val="75000"/>
                    <a:lumOff val="25000"/>
                  </a:schemeClr>
                </a:solidFill>
              </a:rPr>
              <a:t>IDLE</a:t>
            </a:r>
            <a:r>
              <a:rPr lang="zh-CN" altLang="zh-CN" sz="1800" dirty="0">
                <a:solidFill>
                  <a:schemeClr val="tx1">
                    <a:lumMod val="75000"/>
                    <a:lumOff val="25000"/>
                  </a:schemeClr>
                </a:solidFill>
              </a:rPr>
              <a:t>（</a:t>
            </a:r>
            <a:r>
              <a:rPr lang="en-US" altLang="zh-CN" sz="1800" dirty="0">
                <a:solidFill>
                  <a:schemeClr val="tx1">
                    <a:lumMod val="75000"/>
                    <a:lumOff val="25000"/>
                  </a:schemeClr>
                </a:solidFill>
              </a:rPr>
              <a:t>Python’s Integrated Development and Learning Environment</a:t>
            </a:r>
            <a:r>
              <a:rPr lang="zh-CN" altLang="zh-CN" sz="1800" dirty="0">
                <a:solidFill>
                  <a:schemeClr val="tx1">
                    <a:lumMod val="75000"/>
                    <a:lumOff val="25000"/>
                  </a:schemeClr>
                </a:solidFill>
              </a:rPr>
              <a:t>）</a:t>
            </a:r>
            <a:r>
              <a:rPr lang="zh-CN" altLang="en-US" sz="1800" dirty="0">
                <a:solidFill>
                  <a:schemeClr val="tx1">
                    <a:lumMod val="75000"/>
                    <a:lumOff val="25000"/>
                  </a:schemeClr>
                </a:solidFill>
              </a:rPr>
              <a:t>就可以开始进行编程了。</a:t>
            </a:r>
            <a:endParaRPr lang="en-US" altLang="zh-CN" sz="1800" dirty="0">
              <a:solidFill>
                <a:schemeClr val="tx1">
                  <a:lumMod val="75000"/>
                  <a:lumOff val="25000"/>
                </a:schemeClr>
              </a:solidFill>
            </a:endParaRPr>
          </a:p>
          <a:p>
            <a:pPr indent="457200">
              <a:lnSpc>
                <a:spcPct val="100000"/>
              </a:lnSpc>
            </a:pPr>
            <a:r>
              <a:rPr lang="zh-CN" altLang="zh-CN" dirty="0">
                <a:solidFill>
                  <a:schemeClr val="tx1">
                    <a:lumMod val="75000"/>
                    <a:lumOff val="25000"/>
                  </a:schemeClr>
                </a:solidFill>
              </a:rPr>
              <a:t>编写并执行我们的第一个</a:t>
            </a:r>
            <a:r>
              <a:rPr lang="en-US" altLang="zh-CN" dirty="0">
                <a:solidFill>
                  <a:schemeClr val="tx1">
                    <a:lumMod val="75000"/>
                    <a:lumOff val="25000"/>
                  </a:schemeClr>
                </a:solidFill>
              </a:rPr>
              <a:t>Python</a:t>
            </a:r>
            <a:r>
              <a:rPr lang="zh-CN" altLang="zh-CN" dirty="0">
                <a:solidFill>
                  <a:schemeClr val="tx1">
                    <a:lumMod val="75000"/>
                    <a:lumOff val="25000"/>
                  </a:schemeClr>
                </a:solidFill>
              </a:rPr>
              <a:t>程序“</a:t>
            </a:r>
            <a:r>
              <a:rPr lang="en-US" altLang="zh-CN" dirty="0">
                <a:solidFill>
                  <a:schemeClr val="tx1">
                    <a:lumMod val="75000"/>
                    <a:lumOff val="25000"/>
                  </a:schemeClr>
                </a:solidFill>
              </a:rPr>
              <a:t>Hello World!</a:t>
            </a:r>
            <a:r>
              <a:rPr lang="zh-CN" altLang="zh-CN" dirty="0">
                <a:solidFill>
                  <a:schemeClr val="tx1">
                    <a:lumMod val="75000"/>
                    <a:lumOff val="25000"/>
                  </a:schemeClr>
                </a:solidFill>
              </a:rPr>
              <a:t>”</a:t>
            </a:r>
            <a:endParaRPr lang="zh-CN" altLang="zh-CN" sz="1800" dirty="0">
              <a:solidFill>
                <a:schemeClr val="tx1">
                  <a:lumMod val="75000"/>
                  <a:lumOff val="25000"/>
                </a:schemeClr>
              </a:solidFill>
            </a:endParaRPr>
          </a:p>
        </p:txBody>
      </p:sp>
      <p:sp>
        <p:nvSpPr>
          <p:cNvPr id="11" name="内容占位符 10"/>
          <p:cNvSpPr>
            <a:spLocks noGrp="1"/>
          </p:cNvSpPr>
          <p:nvPr>
            <p:ph sz="quarter" idx="15"/>
          </p:nvPr>
        </p:nvSpPr>
        <p:spPr>
          <a:xfrm>
            <a:off x="244802" y="104401"/>
            <a:ext cx="3732213" cy="571500"/>
          </a:xfrm>
        </p:spPr>
        <p:txBody>
          <a:bodyPr>
            <a:normAutofit/>
          </a:bodyPr>
          <a:lstStyle/>
          <a:p>
            <a:r>
              <a:rPr lang="zh-CN" altLang="en-US" dirty="0"/>
              <a:t>第一个程序 </a:t>
            </a:r>
            <a:r>
              <a:rPr lang="en-US" altLang="zh-CN" dirty="0"/>
              <a:t>Hello World!</a:t>
            </a:r>
            <a:endParaRPr lang="zh-CN" altLang="en-US" dirty="0"/>
          </a:p>
        </p:txBody>
      </p:sp>
      <p:sp>
        <p:nvSpPr>
          <p:cNvPr id="4" name="矩形 3"/>
          <p:cNvSpPr/>
          <p:nvPr/>
        </p:nvSpPr>
        <p:spPr>
          <a:xfrm>
            <a:off x="2176041" y="3651814"/>
            <a:ext cx="3750198" cy="584775"/>
          </a:xfrm>
          <a:prstGeom prst="rect">
            <a:avLst/>
          </a:prstGeom>
        </p:spPr>
        <p:txBody>
          <a:bodyPr wrap="square">
            <a:spAutoFit/>
          </a:bodyPr>
          <a:lstStyle/>
          <a:p>
            <a:r>
              <a:rPr lang="en-US" altLang="zh-CN" sz="3200" kern="100" dirty="0">
                <a:solidFill>
                  <a:srgbClr val="00B0F0"/>
                </a:solidFill>
                <a:latin typeface="Times New Roman" panose="02020603050405020304" pitchFamily="18" charset="0"/>
                <a:ea typeface="宋体" panose="02010600030101010101" pitchFamily="2" charset="-122"/>
              </a:rPr>
              <a:t>print("Hello World!")</a:t>
            </a:r>
            <a:endParaRPr lang="zh-CN" altLang="en-US" sz="3200" dirty="0">
              <a:solidFill>
                <a:srgbClr val="00B0F0"/>
              </a:solidFill>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49" y="940100"/>
            <a:ext cx="7886700" cy="5460699"/>
          </a:xfrm>
        </p:spPr>
        <p:txBody>
          <a:bodyPr>
            <a:normAutofit/>
          </a:bodyPr>
          <a:lstStyle/>
          <a:p>
            <a:r>
              <a:rPr lang="zh-CN" altLang="en-US" dirty="0">
                <a:solidFill>
                  <a:schemeClr val="tx1">
                    <a:lumMod val="75000"/>
                    <a:lumOff val="25000"/>
                  </a:schemeClr>
                </a:solidFill>
              </a:rPr>
              <a:t>选择结构可以进行嵌套来表达更复杂的逻辑关系。使用选择结构嵌套时，一定要控制好不同级别的代码块的缩进，否则就不能被</a:t>
            </a:r>
            <a:r>
              <a:rPr lang="en-US" altLang="zh-CN" dirty="0">
                <a:solidFill>
                  <a:schemeClr val="tx1">
                    <a:lumMod val="75000"/>
                    <a:lumOff val="25000"/>
                  </a:schemeClr>
                </a:solidFill>
              </a:rPr>
              <a:t>Python</a:t>
            </a:r>
            <a:r>
              <a:rPr lang="zh-CN" altLang="en-US" dirty="0">
                <a:solidFill>
                  <a:schemeClr val="tx1">
                    <a:lumMod val="75000"/>
                    <a:lumOff val="25000"/>
                  </a:schemeClr>
                </a:solidFill>
              </a:rPr>
              <a:t>正确理解和执行。在</a:t>
            </a:r>
            <a:r>
              <a:rPr lang="en-US" altLang="zh-CN" dirty="0">
                <a:solidFill>
                  <a:schemeClr val="tx1">
                    <a:lumMod val="75000"/>
                    <a:lumOff val="25000"/>
                  </a:schemeClr>
                </a:solidFill>
              </a:rPr>
              <a:t>if </a:t>
            </a:r>
            <a:r>
              <a:rPr lang="zh-CN" altLang="en-US" dirty="0">
                <a:solidFill>
                  <a:schemeClr val="tx1">
                    <a:lumMod val="75000"/>
                    <a:lumOff val="25000"/>
                  </a:schemeClr>
                </a:solidFill>
              </a:rPr>
              <a:t>语句嵌套中， </a:t>
            </a:r>
            <a:r>
              <a:rPr lang="en-US" altLang="zh-CN" dirty="0">
                <a:solidFill>
                  <a:schemeClr val="tx1">
                    <a:lumMod val="75000"/>
                    <a:lumOff val="25000"/>
                  </a:schemeClr>
                </a:solidFill>
              </a:rPr>
              <a:t>if</a:t>
            </a:r>
            <a:r>
              <a:rPr lang="zh-CN" altLang="en-US" dirty="0">
                <a:solidFill>
                  <a:schemeClr val="tx1">
                    <a:lumMod val="75000"/>
                    <a:lumOff val="25000"/>
                  </a:schemeClr>
                </a:solidFill>
              </a:rPr>
              <a:t>、</a:t>
            </a:r>
            <a:r>
              <a:rPr lang="en-US" altLang="zh-CN" dirty="0">
                <a:solidFill>
                  <a:schemeClr val="tx1">
                    <a:lumMod val="75000"/>
                    <a:lumOff val="25000"/>
                  </a:schemeClr>
                </a:solidFill>
              </a:rPr>
              <a:t>if...else</a:t>
            </a:r>
            <a:r>
              <a:rPr lang="zh-CN" altLang="en-US" dirty="0">
                <a:solidFill>
                  <a:schemeClr val="tx1">
                    <a:lumMod val="75000"/>
                    <a:lumOff val="25000"/>
                  </a:schemeClr>
                </a:solidFill>
              </a:rPr>
              <a:t>、</a:t>
            </a:r>
            <a:r>
              <a:rPr lang="en-US" altLang="zh-CN" dirty="0">
                <a:solidFill>
                  <a:schemeClr val="tx1">
                    <a:lumMod val="75000"/>
                    <a:lumOff val="25000"/>
                  </a:schemeClr>
                </a:solidFill>
              </a:rPr>
              <a:t>if...</a:t>
            </a:r>
            <a:r>
              <a:rPr lang="en-US" altLang="zh-CN" dirty="0" err="1">
                <a:solidFill>
                  <a:schemeClr val="tx1">
                    <a:lumMod val="75000"/>
                    <a:lumOff val="25000"/>
                  </a:schemeClr>
                </a:solidFill>
              </a:rPr>
              <a:t>elif</a:t>
            </a:r>
            <a:r>
              <a:rPr lang="en-US" altLang="zh-CN" dirty="0">
                <a:solidFill>
                  <a:schemeClr val="tx1">
                    <a:lumMod val="75000"/>
                    <a:lumOff val="25000"/>
                  </a:schemeClr>
                </a:solidFill>
              </a:rPr>
              <a:t>...else</a:t>
            </a:r>
            <a:r>
              <a:rPr lang="zh-CN" altLang="en-US" dirty="0">
                <a:solidFill>
                  <a:schemeClr val="tx1">
                    <a:lumMod val="75000"/>
                    <a:lumOff val="25000"/>
                  </a:schemeClr>
                </a:solidFill>
              </a:rPr>
              <a:t>它们可以进行一次或多次相互嵌套，例如结构如下。</a:t>
            </a:r>
            <a:endParaRPr lang="en-US" altLang="zh-CN" dirty="0">
              <a:solidFill>
                <a:schemeClr val="tx1">
                  <a:lumMod val="75000"/>
                  <a:lumOff val="25000"/>
                </a:schemeClr>
              </a:solidFill>
            </a:endParaRPr>
          </a:p>
          <a:p>
            <a:pPr>
              <a:lnSpc>
                <a:spcPct val="110000"/>
              </a:lnSpc>
            </a:pPr>
            <a:r>
              <a:rPr lang="en-US" altLang="zh-CN" dirty="0">
                <a:solidFill>
                  <a:schemeClr val="tx1">
                    <a:lumMod val="75000"/>
                    <a:lumOff val="25000"/>
                  </a:schemeClr>
                </a:solidFill>
              </a:rPr>
              <a:t>if  </a:t>
            </a:r>
            <a:r>
              <a:rPr lang="zh-CN" altLang="en-US" dirty="0">
                <a:solidFill>
                  <a:schemeClr val="tx1">
                    <a:lumMod val="75000"/>
                    <a:lumOff val="25000"/>
                  </a:schemeClr>
                </a:solidFill>
              </a:rPr>
              <a:t>表达式</a:t>
            </a:r>
            <a:r>
              <a:rPr lang="en-US" altLang="zh-CN" dirty="0">
                <a:solidFill>
                  <a:schemeClr val="tx1">
                    <a:lumMod val="75000"/>
                    <a:lumOff val="25000"/>
                  </a:schemeClr>
                </a:solidFill>
              </a:rPr>
              <a:t>1:</a:t>
            </a:r>
          </a:p>
          <a:p>
            <a:pPr>
              <a:lnSpc>
                <a:spcPct val="110000"/>
              </a:lnSpc>
            </a:pPr>
            <a:r>
              <a:rPr lang="zh-CN" altLang="en-US" dirty="0">
                <a:solidFill>
                  <a:schemeClr val="tx1">
                    <a:lumMod val="75000"/>
                    <a:lumOff val="25000"/>
                  </a:schemeClr>
                </a:solidFill>
              </a:rPr>
              <a:t>    语句块</a:t>
            </a:r>
            <a:r>
              <a:rPr lang="en-US" altLang="zh-CN" dirty="0">
                <a:solidFill>
                  <a:schemeClr val="tx1">
                    <a:lumMod val="75000"/>
                    <a:lumOff val="25000"/>
                  </a:schemeClr>
                </a:solidFill>
              </a:rPr>
              <a:t>1</a:t>
            </a:r>
          </a:p>
          <a:p>
            <a:pPr>
              <a:lnSpc>
                <a:spcPct val="110000"/>
              </a:lnSpc>
            </a:pPr>
            <a:r>
              <a:rPr lang="en-US" altLang="zh-CN" dirty="0">
                <a:solidFill>
                  <a:schemeClr val="tx1">
                    <a:lumMod val="75000"/>
                    <a:lumOff val="25000"/>
                  </a:schemeClr>
                </a:solidFill>
              </a:rPr>
              <a:t>if  </a:t>
            </a:r>
            <a:r>
              <a:rPr lang="zh-CN" altLang="en-US" dirty="0">
                <a:solidFill>
                  <a:schemeClr val="tx1">
                    <a:lumMod val="75000"/>
                    <a:lumOff val="25000"/>
                  </a:schemeClr>
                </a:solidFill>
              </a:rPr>
              <a:t>表达式</a:t>
            </a:r>
            <a:r>
              <a:rPr lang="en-US" altLang="zh-CN" dirty="0">
                <a:solidFill>
                  <a:schemeClr val="tx1">
                    <a:lumMod val="75000"/>
                    <a:lumOff val="25000"/>
                  </a:schemeClr>
                </a:solidFill>
              </a:rPr>
              <a:t>2:</a:t>
            </a:r>
          </a:p>
          <a:p>
            <a:pPr>
              <a:lnSpc>
                <a:spcPct val="110000"/>
              </a:lnSpc>
            </a:pPr>
            <a:r>
              <a:rPr lang="zh-CN" altLang="en-US" dirty="0">
                <a:solidFill>
                  <a:schemeClr val="tx1">
                    <a:lumMod val="75000"/>
                    <a:lumOff val="25000"/>
                  </a:schemeClr>
                </a:solidFill>
              </a:rPr>
              <a:t>    语句块</a:t>
            </a:r>
            <a:r>
              <a:rPr lang="en-US" altLang="zh-CN" dirty="0">
                <a:solidFill>
                  <a:schemeClr val="tx1">
                    <a:lumMod val="75000"/>
                    <a:lumOff val="25000"/>
                  </a:schemeClr>
                </a:solidFill>
              </a:rPr>
              <a:t>2</a:t>
            </a:r>
          </a:p>
          <a:p>
            <a:pPr>
              <a:lnSpc>
                <a:spcPct val="110000"/>
              </a:lnSpc>
            </a:pPr>
            <a:r>
              <a:rPr lang="en-US" altLang="zh-CN" dirty="0">
                <a:solidFill>
                  <a:schemeClr val="tx1">
                    <a:lumMod val="75000"/>
                    <a:lumOff val="25000"/>
                  </a:schemeClr>
                </a:solidFill>
              </a:rPr>
              <a:t>else:</a:t>
            </a:r>
          </a:p>
          <a:p>
            <a:pPr>
              <a:lnSpc>
                <a:spcPct val="110000"/>
              </a:lnSpc>
            </a:pPr>
            <a:r>
              <a:rPr lang="en-US" altLang="zh-CN" dirty="0">
                <a:solidFill>
                  <a:schemeClr val="tx1">
                    <a:lumMod val="75000"/>
                    <a:lumOff val="25000"/>
                  </a:schemeClr>
                </a:solidFill>
              </a:rPr>
              <a:t>    if  </a:t>
            </a:r>
            <a:r>
              <a:rPr lang="zh-CN" altLang="en-US" dirty="0">
                <a:solidFill>
                  <a:schemeClr val="tx1">
                    <a:lumMod val="75000"/>
                    <a:lumOff val="25000"/>
                  </a:schemeClr>
                </a:solidFill>
              </a:rPr>
              <a:t>表达式</a:t>
            </a:r>
            <a:r>
              <a:rPr lang="en-US" altLang="zh-CN" dirty="0">
                <a:solidFill>
                  <a:schemeClr val="tx1">
                    <a:lumMod val="75000"/>
                    <a:lumOff val="25000"/>
                  </a:schemeClr>
                </a:solidFill>
              </a:rPr>
              <a:t>3:</a:t>
            </a:r>
          </a:p>
          <a:p>
            <a:pPr>
              <a:lnSpc>
                <a:spcPct val="110000"/>
              </a:lnSpc>
            </a:pPr>
            <a:r>
              <a:rPr lang="zh-CN" altLang="en-US" dirty="0">
                <a:solidFill>
                  <a:schemeClr val="tx1">
                    <a:lumMod val="75000"/>
                    <a:lumOff val="25000"/>
                  </a:schemeClr>
                </a:solidFill>
              </a:rPr>
              <a:t>        语句块</a:t>
            </a:r>
            <a:r>
              <a:rPr lang="en-US" altLang="zh-CN" dirty="0">
                <a:solidFill>
                  <a:schemeClr val="tx1">
                    <a:lumMod val="75000"/>
                    <a:lumOff val="25000"/>
                  </a:schemeClr>
                </a:solidFill>
              </a:rPr>
              <a:t>3</a:t>
            </a:r>
          </a:p>
          <a:p>
            <a:pPr>
              <a:lnSpc>
                <a:spcPct val="110000"/>
              </a:lnSpc>
            </a:pPr>
            <a:r>
              <a:rPr lang="en-US" altLang="zh-CN" dirty="0">
                <a:solidFill>
                  <a:schemeClr val="tx1">
                    <a:lumMod val="75000"/>
                    <a:lumOff val="25000"/>
                  </a:schemeClr>
                </a:solidFill>
              </a:rPr>
              <a:t>    else:</a:t>
            </a:r>
          </a:p>
          <a:p>
            <a:pPr>
              <a:lnSpc>
                <a:spcPct val="110000"/>
              </a:lnSpc>
            </a:pPr>
            <a:r>
              <a:rPr lang="zh-CN" altLang="en-US" dirty="0">
                <a:solidFill>
                  <a:schemeClr val="tx1">
                    <a:lumMod val="75000"/>
                    <a:lumOff val="25000"/>
                  </a:schemeClr>
                </a:solidFill>
              </a:rPr>
              <a:t>        语句块</a:t>
            </a:r>
            <a:r>
              <a:rPr lang="en-US" altLang="zh-CN" dirty="0">
                <a:solidFill>
                  <a:schemeClr val="tx1">
                    <a:lumMod val="75000"/>
                    <a:lumOff val="25000"/>
                  </a:schemeClr>
                </a:solidFill>
              </a:rPr>
              <a:t>4</a:t>
            </a:r>
          </a:p>
          <a:p>
            <a:endParaRPr lang="en-US" altLang="zh-CN" dirty="0">
              <a:solidFill>
                <a:schemeClr val="tx1">
                  <a:lumMod val="75000"/>
                  <a:lumOff val="25000"/>
                </a:schemeClr>
              </a:solidFill>
            </a:endParaRPr>
          </a:p>
        </p:txBody>
      </p:sp>
      <p:grpSp>
        <p:nvGrpSpPr>
          <p:cNvPr id="5" name="组合 13"/>
          <p:cNvGrpSpPr/>
          <p:nvPr/>
        </p:nvGrpSpPr>
        <p:grpSpPr bwMode="auto">
          <a:xfrm>
            <a:off x="3366812" y="2101642"/>
            <a:ext cx="4032250" cy="3614737"/>
            <a:chOff x="2915816" y="1916832"/>
            <a:chExt cx="4032448" cy="3613551"/>
          </a:xfrm>
        </p:grpSpPr>
        <p:grpSp>
          <p:nvGrpSpPr>
            <p:cNvPr id="6" name="组合 10"/>
            <p:cNvGrpSpPr/>
            <p:nvPr/>
          </p:nvGrpSpPr>
          <p:grpSpPr bwMode="auto">
            <a:xfrm>
              <a:off x="2915816" y="1916832"/>
              <a:ext cx="4032448" cy="3613551"/>
              <a:chOff x="3038541" y="2166458"/>
              <a:chExt cx="4032448" cy="3613551"/>
            </a:xfrm>
          </p:grpSpPr>
          <p:sp>
            <p:nvSpPr>
              <p:cNvPr id="9" name="AutoShape 6"/>
              <p:cNvSpPr>
                <a:spLocks noChangeArrowheads="1"/>
              </p:cNvSpPr>
              <p:nvPr/>
            </p:nvSpPr>
            <p:spPr bwMode="auto">
              <a:xfrm>
                <a:off x="3038541" y="2572858"/>
                <a:ext cx="1100667" cy="541867"/>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1200">
                  <a:latin typeface="Times New Roman" panose="02020603050405020304" pitchFamily="18" charset="0"/>
                </a:endParaRPr>
              </a:p>
            </p:txBody>
          </p:sp>
          <p:sp>
            <p:nvSpPr>
              <p:cNvPr id="10" name="AutoShape 7"/>
              <p:cNvSpPr>
                <a:spLocks noChangeArrowheads="1"/>
              </p:cNvSpPr>
              <p:nvPr/>
            </p:nvSpPr>
            <p:spPr bwMode="auto">
              <a:xfrm>
                <a:off x="3058281" y="3924309"/>
                <a:ext cx="1100667" cy="541867"/>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1000">
                  <a:latin typeface="Times New Roman" panose="02020603050405020304" pitchFamily="18" charset="0"/>
                </a:endParaRPr>
              </a:p>
            </p:txBody>
          </p:sp>
          <p:sp>
            <p:nvSpPr>
              <p:cNvPr id="11" name="AutoShape 8"/>
              <p:cNvSpPr>
                <a:spLocks noChangeArrowheads="1"/>
              </p:cNvSpPr>
              <p:nvPr/>
            </p:nvSpPr>
            <p:spPr bwMode="auto">
              <a:xfrm>
                <a:off x="4791385" y="3927524"/>
                <a:ext cx="1238250" cy="541867"/>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1400">
                  <a:latin typeface="Times New Roman" panose="02020603050405020304" pitchFamily="18" charset="0"/>
                </a:endParaRPr>
              </a:p>
            </p:txBody>
          </p:sp>
          <p:sp>
            <p:nvSpPr>
              <p:cNvPr id="12" name="AutoShape 9"/>
              <p:cNvSpPr>
                <a:spLocks noChangeArrowheads="1"/>
              </p:cNvSpPr>
              <p:nvPr/>
            </p:nvSpPr>
            <p:spPr bwMode="auto">
              <a:xfrm>
                <a:off x="3192940" y="3394342"/>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1</a:t>
                </a:r>
              </a:p>
            </p:txBody>
          </p:sp>
          <p:sp>
            <p:nvSpPr>
              <p:cNvPr id="13" name="AutoShape 10"/>
              <p:cNvSpPr>
                <a:spLocks noChangeArrowheads="1"/>
              </p:cNvSpPr>
              <p:nvPr/>
            </p:nvSpPr>
            <p:spPr bwMode="auto">
              <a:xfrm>
                <a:off x="3192940" y="4699889"/>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2</a:t>
                </a:r>
              </a:p>
            </p:txBody>
          </p:sp>
          <p:sp>
            <p:nvSpPr>
              <p:cNvPr id="14" name="Line 13"/>
              <p:cNvSpPr>
                <a:spLocks noChangeShapeType="1"/>
              </p:cNvSpPr>
              <p:nvPr/>
            </p:nvSpPr>
            <p:spPr bwMode="auto">
              <a:xfrm>
                <a:off x="3588874" y="3114725"/>
                <a:ext cx="0" cy="27093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ShapeType="1"/>
              </p:cNvSpPr>
              <p:nvPr/>
            </p:nvSpPr>
            <p:spPr bwMode="auto">
              <a:xfrm>
                <a:off x="6638941" y="5132331"/>
                <a:ext cx="0" cy="2408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17"/>
              <p:cNvSpPr>
                <a:spLocks noChangeShapeType="1"/>
              </p:cNvSpPr>
              <p:nvPr/>
            </p:nvSpPr>
            <p:spPr bwMode="auto">
              <a:xfrm>
                <a:off x="5410510" y="5102277"/>
                <a:ext cx="0" cy="27093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20"/>
              <p:cNvSpPr>
                <a:spLocks noChangeShapeType="1"/>
              </p:cNvSpPr>
              <p:nvPr/>
            </p:nvSpPr>
            <p:spPr bwMode="auto">
              <a:xfrm>
                <a:off x="3563888" y="5132330"/>
                <a:ext cx="0" cy="64767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flipH="1">
                <a:off x="3563887" y="5373210"/>
                <a:ext cx="3075045" cy="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24"/>
              <p:cNvSpPr>
                <a:spLocks noChangeShapeType="1"/>
              </p:cNvSpPr>
              <p:nvPr/>
            </p:nvSpPr>
            <p:spPr bwMode="auto">
              <a:xfrm>
                <a:off x="3588874" y="2166458"/>
                <a:ext cx="0" cy="4064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8"/>
              <p:cNvSpPr txBox="1">
                <a:spLocks noChangeArrowheads="1"/>
              </p:cNvSpPr>
              <p:nvPr/>
            </p:nvSpPr>
            <p:spPr bwMode="auto">
              <a:xfrm>
                <a:off x="3081743" y="3096985"/>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21" name="Text Box 34"/>
              <p:cNvSpPr txBox="1">
                <a:spLocks noChangeArrowheads="1"/>
              </p:cNvSpPr>
              <p:nvPr/>
            </p:nvSpPr>
            <p:spPr bwMode="auto">
              <a:xfrm>
                <a:off x="3185281" y="4057700"/>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2</a:t>
                </a:r>
              </a:p>
            </p:txBody>
          </p:sp>
          <p:sp>
            <p:nvSpPr>
              <p:cNvPr id="22" name="Text Box 34"/>
              <p:cNvSpPr txBox="1">
                <a:spLocks noChangeArrowheads="1"/>
              </p:cNvSpPr>
              <p:nvPr/>
            </p:nvSpPr>
            <p:spPr bwMode="auto">
              <a:xfrm>
                <a:off x="3202936" y="2692613"/>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1</a:t>
                </a:r>
              </a:p>
            </p:txBody>
          </p:sp>
          <p:sp>
            <p:nvSpPr>
              <p:cNvPr id="23" name="Text Box 34"/>
              <p:cNvSpPr txBox="1">
                <a:spLocks noChangeArrowheads="1"/>
              </p:cNvSpPr>
              <p:nvPr/>
            </p:nvSpPr>
            <p:spPr bwMode="auto">
              <a:xfrm>
                <a:off x="5025046" y="4057699"/>
                <a:ext cx="915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400" b="1">
                    <a:latin typeface="Times New Roman" panose="02020603050405020304" pitchFamily="18" charset="0"/>
                  </a:rPr>
                  <a:t>表达式</a:t>
                </a:r>
                <a:r>
                  <a:rPr kumimoji="1" lang="en-US" altLang="zh-CN" sz="1400" b="1">
                    <a:latin typeface="Times New Roman" panose="02020603050405020304" pitchFamily="18" charset="0"/>
                  </a:rPr>
                  <a:t>3</a:t>
                </a:r>
              </a:p>
            </p:txBody>
          </p:sp>
          <p:sp>
            <p:nvSpPr>
              <p:cNvPr id="24" name="AutoShape 10"/>
              <p:cNvSpPr>
                <a:spLocks noChangeArrowheads="1"/>
              </p:cNvSpPr>
              <p:nvPr/>
            </p:nvSpPr>
            <p:spPr bwMode="auto">
              <a:xfrm>
                <a:off x="4979808" y="4699889"/>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3</a:t>
                </a:r>
              </a:p>
            </p:txBody>
          </p:sp>
          <p:sp>
            <p:nvSpPr>
              <p:cNvPr id="25" name="AutoShape 10"/>
              <p:cNvSpPr>
                <a:spLocks noChangeArrowheads="1"/>
              </p:cNvSpPr>
              <p:nvPr/>
            </p:nvSpPr>
            <p:spPr bwMode="auto">
              <a:xfrm>
                <a:off x="6254661" y="4716496"/>
                <a:ext cx="816328" cy="40640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b="1">
                    <a:latin typeface="Times New Roman" panose="02020603050405020304" pitchFamily="18" charset="0"/>
                  </a:rPr>
                  <a:t>语句块</a:t>
                </a:r>
                <a:r>
                  <a:rPr lang="en-US" altLang="zh-CN" sz="1400" b="1">
                    <a:latin typeface="Times New Roman" panose="02020603050405020304" pitchFamily="18" charset="0"/>
                  </a:rPr>
                  <a:t>4</a:t>
                </a:r>
              </a:p>
            </p:txBody>
          </p:sp>
          <p:sp>
            <p:nvSpPr>
              <p:cNvPr id="26" name="Text Box 28"/>
              <p:cNvSpPr txBox="1">
                <a:spLocks noChangeArrowheads="1"/>
              </p:cNvSpPr>
              <p:nvPr/>
            </p:nvSpPr>
            <p:spPr bwMode="auto">
              <a:xfrm>
                <a:off x="3141552" y="4427337"/>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27" name="Text Box 28"/>
              <p:cNvSpPr txBox="1">
                <a:spLocks noChangeArrowheads="1"/>
              </p:cNvSpPr>
              <p:nvPr/>
            </p:nvSpPr>
            <p:spPr bwMode="auto">
              <a:xfrm>
                <a:off x="4914785" y="4419814"/>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True</a:t>
                </a:r>
                <a:endParaRPr kumimoji="1" lang="zh-CN" altLang="en-US" sz="1400" b="1">
                  <a:latin typeface="Times New Roman" panose="02020603050405020304" pitchFamily="18" charset="0"/>
                </a:endParaRPr>
              </a:p>
            </p:txBody>
          </p:sp>
          <p:sp>
            <p:nvSpPr>
              <p:cNvPr id="28" name="Text Box 28"/>
              <p:cNvSpPr txBox="1">
                <a:spLocks noChangeArrowheads="1"/>
              </p:cNvSpPr>
              <p:nvPr/>
            </p:nvSpPr>
            <p:spPr bwMode="auto">
              <a:xfrm>
                <a:off x="4619586" y="2593704"/>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sp>
            <p:nvSpPr>
              <p:cNvPr id="29" name="Text Box 28"/>
              <p:cNvSpPr txBox="1">
                <a:spLocks noChangeArrowheads="1"/>
              </p:cNvSpPr>
              <p:nvPr/>
            </p:nvSpPr>
            <p:spPr bwMode="auto">
              <a:xfrm>
                <a:off x="4117874" y="3890092"/>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sp>
            <p:nvSpPr>
              <p:cNvPr id="30" name="Line 13"/>
              <p:cNvSpPr>
                <a:spLocks noChangeShapeType="1"/>
              </p:cNvSpPr>
              <p:nvPr/>
            </p:nvSpPr>
            <p:spPr bwMode="auto">
              <a:xfrm>
                <a:off x="3608615" y="3788762"/>
                <a:ext cx="0" cy="1446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13"/>
              <p:cNvSpPr>
                <a:spLocks noChangeShapeType="1"/>
              </p:cNvSpPr>
              <p:nvPr/>
            </p:nvSpPr>
            <p:spPr bwMode="auto">
              <a:xfrm>
                <a:off x="3608615" y="4469391"/>
                <a:ext cx="0" cy="23049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32" name="连接符: 肘形 3"/>
              <p:cNvCxnSpPr>
                <a:stCxn id="9" idx="3"/>
                <a:endCxn id="25" idx="0"/>
              </p:cNvCxnSpPr>
              <p:nvPr/>
            </p:nvCxnSpPr>
            <p:spPr bwMode="auto">
              <a:xfrm>
                <a:off x="4139208" y="2843792"/>
                <a:ext cx="2523617" cy="1872704"/>
              </a:xfrm>
              <a:prstGeom prst="bentConnector2">
                <a:avLst/>
              </a:prstGeom>
              <a:noFill/>
              <a:ln w="9525" algn="ctr">
                <a:solidFill>
                  <a:schemeClr val="tx1"/>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8"/>
              <p:cNvCxnSpPr>
                <a:cxnSpLocks noChangeShapeType="1"/>
                <a:stCxn id="10" idx="3"/>
              </p:cNvCxnSpPr>
              <p:nvPr/>
            </p:nvCxnSpPr>
            <p:spPr bwMode="auto">
              <a:xfrm flipV="1">
                <a:off x="4158948" y="4195242"/>
                <a:ext cx="621027" cy="1"/>
              </a:xfrm>
              <a:prstGeom prst="straightConnector1">
                <a:avLst/>
              </a:prstGeom>
              <a:noFill/>
              <a:ln w="9525" algn="ctr">
                <a:solidFill>
                  <a:schemeClr val="tx1"/>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Line 13"/>
              <p:cNvSpPr>
                <a:spLocks noChangeShapeType="1"/>
              </p:cNvSpPr>
              <p:nvPr/>
            </p:nvSpPr>
            <p:spPr bwMode="auto">
              <a:xfrm>
                <a:off x="5410510" y="4465976"/>
                <a:ext cx="0" cy="23049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cxnSp>
          <p:nvCxnSpPr>
            <p:cNvPr id="7" name="连接符: 肘形 12"/>
            <p:cNvCxnSpPr>
              <a:cxnSpLocks noChangeShapeType="1"/>
              <a:stCxn id="11" idx="3"/>
            </p:cNvCxnSpPr>
            <p:nvPr/>
          </p:nvCxnSpPr>
          <p:spPr bwMode="auto">
            <a:xfrm>
              <a:off x="5906910" y="3948832"/>
              <a:ext cx="119690" cy="1174752"/>
            </a:xfrm>
            <a:prstGeom prst="bentConnector2">
              <a:avLst/>
            </a:prstGeom>
            <a:noFill/>
            <a:ln w="9525" algn="ctr">
              <a:solidFill>
                <a:schemeClr val="tx1"/>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 Box 28"/>
            <p:cNvSpPr txBox="1">
              <a:spLocks noChangeArrowheads="1"/>
            </p:cNvSpPr>
            <p:nvPr/>
          </p:nvSpPr>
          <p:spPr bwMode="auto">
            <a:xfrm>
              <a:off x="5814604" y="3687406"/>
              <a:ext cx="6519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False</a:t>
              </a:r>
              <a:endParaRPr kumimoji="1" lang="zh-CN" altLang="en-US" sz="1400" b="1">
                <a:latin typeface="Times New Roman" panose="02020603050405020304" pitchFamily="18" charset="0"/>
              </a:endParaRPr>
            </a:p>
          </p:txBody>
        </p:sp>
      </p:grpSp>
      <p:sp>
        <p:nvSpPr>
          <p:cNvPr id="35" name="文本框 34"/>
          <p:cNvSpPr txBox="1"/>
          <p:nvPr/>
        </p:nvSpPr>
        <p:spPr>
          <a:xfrm>
            <a:off x="4615768" y="5570947"/>
            <a:ext cx="1906291" cy="338554"/>
          </a:xfrm>
          <a:prstGeom prst="rect">
            <a:avLst/>
          </a:prstGeom>
          <a:noFill/>
        </p:spPr>
        <p:txBody>
          <a:bodyPr wrap="none" rtlCol="0">
            <a:spAutoFit/>
          </a:bodyPr>
          <a:lstStyle/>
          <a:p>
            <a:r>
              <a:rPr lang="zh-CN" altLang="en-US" sz="1600" dirty="0"/>
              <a:t>图</a:t>
            </a:r>
            <a:r>
              <a:rPr lang="en-US" altLang="zh-CN" sz="1600" dirty="0"/>
              <a:t>3.5</a:t>
            </a:r>
            <a:r>
              <a:rPr lang="zh-CN" altLang="en-US" sz="1600" dirty="0"/>
              <a:t>选择结构嵌套</a:t>
            </a:r>
          </a:p>
        </p:txBody>
      </p:sp>
      <p:sp>
        <p:nvSpPr>
          <p:cNvPr id="3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条件流程控制</a:t>
            </a:r>
            <a:endParaRPr lang="zh-CN"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49" y="940100"/>
            <a:ext cx="7886700" cy="5460699"/>
          </a:xfrm>
        </p:spPr>
        <p:txBody>
          <a:bodyPr>
            <a:normAutofit/>
          </a:bodyPr>
          <a:lstStyle/>
          <a:p>
            <a:r>
              <a:rPr lang="zh-CN" altLang="en-US" dirty="0"/>
              <a:t>例如请输入一个正整数，判断它是否能同时被</a:t>
            </a:r>
            <a:r>
              <a:rPr lang="en-US" altLang="zh-CN" dirty="0"/>
              <a:t>2</a:t>
            </a:r>
            <a:r>
              <a:rPr lang="zh-CN" altLang="en-US" dirty="0"/>
              <a:t>和</a:t>
            </a:r>
            <a:r>
              <a:rPr lang="en-US" altLang="zh-CN" dirty="0"/>
              <a:t>3</a:t>
            </a:r>
            <a:r>
              <a:rPr lang="zh-CN" altLang="en-US" dirty="0"/>
              <a:t>整除。</a:t>
            </a:r>
            <a:endParaRPr lang="en-US" altLang="zh-CN" dirty="0"/>
          </a:p>
          <a:p>
            <a:endParaRPr lang="zh-CN" altLang="en-US" dirty="0"/>
          </a:p>
        </p:txBody>
      </p:sp>
      <p:pic>
        <p:nvPicPr>
          <p:cNvPr id="2" name="图片 1"/>
          <p:cNvPicPr>
            <a:picLocks noChangeAspect="1"/>
          </p:cNvPicPr>
          <p:nvPr/>
        </p:nvPicPr>
        <p:blipFill>
          <a:blip r:embed="rId2"/>
          <a:stretch>
            <a:fillRect/>
          </a:stretch>
        </p:blipFill>
        <p:spPr>
          <a:xfrm>
            <a:off x="1708244" y="1585551"/>
            <a:ext cx="5727513" cy="4332349"/>
          </a:xfrm>
          <a:prstGeom prst="rect">
            <a:avLst/>
          </a:prstGeom>
        </p:spPr>
      </p:pic>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条件流程控制</a:t>
            </a:r>
            <a:endParaRPr lang="zh-CN" dirty="0"/>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22212"/>
            <a:ext cx="7886700" cy="4044950"/>
          </a:xfrm>
        </p:spPr>
        <p:txBody>
          <a:bodyPr/>
          <a:lstStyle/>
          <a:p>
            <a:r>
              <a:rPr lang="zh-CN" altLang="en-US" dirty="0">
                <a:solidFill>
                  <a:schemeClr val="tx1">
                    <a:lumMod val="75000"/>
                    <a:lumOff val="25000"/>
                  </a:schemeClr>
                </a:solidFill>
              </a:rPr>
              <a:t>循环，是我们生活中常见的，比如每天都要吃饭、上课、睡觉等，这就是典型的循环。循环结构是指在程序中需要反复执行某个功能而设置的一种程序结构。</a:t>
            </a:r>
            <a:endParaRPr lang="en-US" altLang="zh-CN" dirty="0">
              <a:solidFill>
                <a:schemeClr val="tx1">
                  <a:lumMod val="75000"/>
                  <a:lumOff val="25000"/>
                </a:schemeClr>
              </a:solidFill>
            </a:endParaRPr>
          </a:p>
          <a:p>
            <a:r>
              <a:rPr lang="en-US" altLang="zh-CN" dirty="0">
                <a:solidFill>
                  <a:schemeClr val="tx1">
                    <a:lumMod val="75000"/>
                    <a:lumOff val="25000"/>
                  </a:schemeClr>
                </a:solidFill>
              </a:rPr>
              <a:t>Python</a:t>
            </a:r>
            <a:r>
              <a:rPr lang="zh-CN" altLang="en-US" dirty="0">
                <a:solidFill>
                  <a:schemeClr val="tx1">
                    <a:lumMod val="75000"/>
                    <a:lumOff val="25000"/>
                  </a:schemeClr>
                </a:solidFill>
              </a:rPr>
              <a:t>提供</a:t>
            </a:r>
            <a:r>
              <a:rPr lang="en-US" altLang="zh-CN" dirty="0">
                <a:solidFill>
                  <a:schemeClr val="tx1">
                    <a:lumMod val="75000"/>
                    <a:lumOff val="25000"/>
                  </a:schemeClr>
                </a:solidFill>
              </a:rPr>
              <a:t>for</a:t>
            </a:r>
            <a:r>
              <a:rPr lang="zh-CN" altLang="en-US" dirty="0">
                <a:solidFill>
                  <a:schemeClr val="tx1">
                    <a:lumMod val="75000"/>
                    <a:lumOff val="25000"/>
                  </a:schemeClr>
                </a:solidFill>
              </a:rPr>
              <a:t>和</a:t>
            </a:r>
            <a:r>
              <a:rPr lang="en-US" altLang="zh-CN" dirty="0">
                <a:solidFill>
                  <a:schemeClr val="tx1">
                    <a:lumMod val="75000"/>
                    <a:lumOff val="25000"/>
                  </a:schemeClr>
                </a:solidFill>
              </a:rPr>
              <a:t>while</a:t>
            </a:r>
            <a:r>
              <a:rPr lang="zh-CN" altLang="en-US" dirty="0">
                <a:solidFill>
                  <a:schemeClr val="tx1">
                    <a:lumMod val="75000"/>
                    <a:lumOff val="25000"/>
                  </a:schemeClr>
                </a:solidFill>
              </a:rPr>
              <a:t>两种循环语句。</a:t>
            </a:r>
            <a:r>
              <a:rPr lang="en-US" altLang="zh-CN" dirty="0">
                <a:solidFill>
                  <a:schemeClr val="tx1">
                    <a:lumMod val="75000"/>
                    <a:lumOff val="25000"/>
                  </a:schemeClr>
                </a:solidFill>
              </a:rPr>
              <a:t>for</a:t>
            </a:r>
            <a:r>
              <a:rPr lang="zh-CN" altLang="en-US" dirty="0">
                <a:solidFill>
                  <a:schemeClr val="tx1">
                    <a:lumMod val="75000"/>
                    <a:lumOff val="25000"/>
                  </a:schemeClr>
                </a:solidFill>
              </a:rPr>
              <a:t>语句，用来遍历序列对象内的元素，通常用在已知的循环次数；</a:t>
            </a:r>
            <a:r>
              <a:rPr lang="en-US" altLang="zh-CN" dirty="0">
                <a:solidFill>
                  <a:schemeClr val="tx1">
                    <a:lumMod val="75000"/>
                    <a:lumOff val="25000"/>
                  </a:schemeClr>
                </a:solidFill>
              </a:rPr>
              <a:t>while</a:t>
            </a:r>
            <a:r>
              <a:rPr lang="zh-CN" altLang="en-US" dirty="0">
                <a:solidFill>
                  <a:schemeClr val="tx1">
                    <a:lumMod val="75000"/>
                    <a:lumOff val="25000"/>
                  </a:schemeClr>
                </a:solidFill>
              </a:rPr>
              <a:t>语句，提供了编写通用循环的方法。</a:t>
            </a:r>
          </a:p>
        </p:txBody>
      </p:sp>
      <p:grpSp>
        <p:nvGrpSpPr>
          <p:cNvPr id="5" name="组合 10"/>
          <p:cNvGrpSpPr/>
          <p:nvPr/>
        </p:nvGrpSpPr>
        <p:grpSpPr bwMode="auto">
          <a:xfrm>
            <a:off x="3441700" y="2673350"/>
            <a:ext cx="2260600" cy="3059113"/>
            <a:chOff x="3441300" y="2674076"/>
            <a:chExt cx="2261399" cy="3057688"/>
          </a:xfrm>
        </p:grpSpPr>
        <p:grpSp>
          <p:nvGrpSpPr>
            <p:cNvPr id="6" name="组合 6"/>
            <p:cNvGrpSpPr/>
            <p:nvPr/>
          </p:nvGrpSpPr>
          <p:grpSpPr bwMode="auto">
            <a:xfrm>
              <a:off x="3441300" y="3140965"/>
              <a:ext cx="2261399" cy="2590799"/>
              <a:chOff x="1960282" y="2667001"/>
              <a:chExt cx="2261399" cy="2590799"/>
            </a:xfrm>
          </p:grpSpPr>
          <p:sp>
            <p:nvSpPr>
              <p:cNvPr id="8" name="AutoShape 5"/>
              <p:cNvSpPr>
                <a:spLocks noChangeArrowheads="1"/>
              </p:cNvSpPr>
              <p:nvPr/>
            </p:nvSpPr>
            <p:spPr bwMode="auto">
              <a:xfrm>
                <a:off x="1960282" y="2695161"/>
                <a:ext cx="1680882" cy="699880"/>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en-US" sz="1600">
                  <a:latin typeface="Times New Roman" panose="02020603050405020304" pitchFamily="18" charset="0"/>
                </a:endParaRPr>
              </a:p>
            </p:txBody>
          </p:sp>
          <p:sp>
            <p:nvSpPr>
              <p:cNvPr id="9" name="AutoShape 6"/>
              <p:cNvSpPr>
                <a:spLocks noChangeArrowheads="1"/>
              </p:cNvSpPr>
              <p:nvPr/>
            </p:nvSpPr>
            <p:spPr bwMode="auto">
              <a:xfrm>
                <a:off x="2415987" y="4073387"/>
                <a:ext cx="859867" cy="419928"/>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语句块</a:t>
                </a:r>
              </a:p>
            </p:txBody>
          </p:sp>
          <p:sp>
            <p:nvSpPr>
              <p:cNvPr id="10" name="Line 7"/>
              <p:cNvSpPr>
                <a:spLocks noChangeShapeType="1"/>
              </p:cNvSpPr>
              <p:nvPr/>
            </p:nvSpPr>
            <p:spPr bwMode="auto">
              <a:xfrm>
                <a:off x="2796988" y="3384274"/>
                <a:ext cx="0" cy="6998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3"/>
              <p:cNvSpPr>
                <a:spLocks noChangeShapeType="1"/>
              </p:cNvSpPr>
              <p:nvPr/>
            </p:nvSpPr>
            <p:spPr bwMode="auto">
              <a:xfrm>
                <a:off x="3618753" y="3028950"/>
                <a:ext cx="33617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14"/>
              <p:cNvSpPr>
                <a:spLocks noChangeShapeType="1"/>
              </p:cNvSpPr>
              <p:nvPr/>
            </p:nvSpPr>
            <p:spPr bwMode="auto">
              <a:xfrm>
                <a:off x="3954929" y="3028950"/>
                <a:ext cx="0" cy="16797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15"/>
              <p:cNvSpPr>
                <a:spLocks noChangeShapeType="1"/>
              </p:cNvSpPr>
              <p:nvPr/>
            </p:nvSpPr>
            <p:spPr bwMode="auto">
              <a:xfrm>
                <a:off x="3177988" y="4697896"/>
                <a:ext cx="7844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6"/>
              <p:cNvSpPr>
                <a:spLocks noChangeShapeType="1"/>
              </p:cNvSpPr>
              <p:nvPr/>
            </p:nvSpPr>
            <p:spPr bwMode="auto">
              <a:xfrm>
                <a:off x="3177988" y="4697896"/>
                <a:ext cx="0" cy="5599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7"/>
              <p:cNvSpPr txBox="1">
                <a:spLocks noChangeArrowheads="1"/>
              </p:cNvSpPr>
              <p:nvPr/>
            </p:nvSpPr>
            <p:spPr bwMode="auto">
              <a:xfrm>
                <a:off x="2267744" y="3609581"/>
                <a:ext cx="6484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rPr>
                  <a:t>True</a:t>
                </a:r>
                <a:endParaRPr kumimoji="1" lang="zh-CN" altLang="en-US" sz="1600" b="1">
                  <a:latin typeface="Times New Roman" panose="02020603050405020304" pitchFamily="18" charset="0"/>
                </a:endParaRPr>
              </a:p>
            </p:txBody>
          </p:sp>
          <p:sp>
            <p:nvSpPr>
              <p:cNvPr id="16" name="Text Box 18"/>
              <p:cNvSpPr txBox="1">
                <a:spLocks noChangeArrowheads="1"/>
              </p:cNvSpPr>
              <p:nvPr/>
            </p:nvSpPr>
            <p:spPr bwMode="auto">
              <a:xfrm>
                <a:off x="3566462" y="2667001"/>
                <a:ext cx="655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rPr>
                  <a:t>False</a:t>
                </a:r>
                <a:endParaRPr kumimoji="1" lang="zh-CN" altLang="en-US" sz="1600" b="1">
                  <a:latin typeface="Times New Roman" panose="02020603050405020304" pitchFamily="18" charset="0"/>
                </a:endParaRPr>
              </a:p>
            </p:txBody>
          </p:sp>
          <p:cxnSp>
            <p:nvCxnSpPr>
              <p:cNvPr id="17" name="连接符: 肘形 2"/>
              <p:cNvCxnSpPr>
                <a:stCxn id="9" idx="2"/>
                <a:endCxn id="8" idx="0"/>
              </p:cNvCxnSpPr>
              <p:nvPr/>
            </p:nvCxnSpPr>
            <p:spPr bwMode="auto">
              <a:xfrm rot="5400000" flipH="1">
                <a:off x="1924245" y="3571639"/>
                <a:ext cx="1798154" cy="45198"/>
              </a:xfrm>
              <a:prstGeom prst="bentConnector5">
                <a:avLst>
                  <a:gd name="adj1" fmla="val -12713"/>
                  <a:gd name="adj2" fmla="val 2465241"/>
                  <a:gd name="adj3" fmla="val 112713"/>
                </a:avLst>
              </a:prstGeom>
              <a:noFill/>
              <a:ln w="9525" algn="ctr">
                <a:solidFill>
                  <a:schemeClr val="tx1"/>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6"/>
              <p:cNvSpPr>
                <a:spLocks noChangeArrowheads="1"/>
              </p:cNvSpPr>
              <p:nvPr/>
            </p:nvSpPr>
            <p:spPr bwMode="auto">
              <a:xfrm>
                <a:off x="2327301" y="2877399"/>
                <a:ext cx="1037238" cy="419928"/>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循环条件</a:t>
                </a:r>
              </a:p>
            </p:txBody>
          </p:sp>
        </p:grpSp>
        <p:cxnSp>
          <p:nvCxnSpPr>
            <p:cNvPr id="7" name="直接箭头连接符 8"/>
            <p:cNvCxnSpPr>
              <a:endCxn id="8" idx="0"/>
            </p:cNvCxnSpPr>
            <p:nvPr/>
          </p:nvCxnSpPr>
          <p:spPr bwMode="auto">
            <a:xfrm>
              <a:off x="4281741" y="2674076"/>
              <a:ext cx="0" cy="495049"/>
            </a:xfrm>
            <a:prstGeom prst="straightConnector1">
              <a:avLst/>
            </a:prstGeom>
            <a:noFill/>
            <a:ln w="9525" algn="ctr">
              <a:solidFill>
                <a:schemeClr val="tx1"/>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文本框 18"/>
          <p:cNvSpPr txBox="1"/>
          <p:nvPr/>
        </p:nvSpPr>
        <p:spPr>
          <a:xfrm>
            <a:off x="3427556" y="5731231"/>
            <a:ext cx="1701107" cy="338554"/>
          </a:xfrm>
          <a:prstGeom prst="rect">
            <a:avLst/>
          </a:prstGeom>
          <a:noFill/>
        </p:spPr>
        <p:txBody>
          <a:bodyPr wrap="none" rtlCol="0">
            <a:spAutoFit/>
          </a:bodyPr>
          <a:lstStyle/>
          <a:p>
            <a:r>
              <a:rPr lang="zh-CN" altLang="zh-CN" sz="1600" dirty="0">
                <a:solidFill>
                  <a:schemeClr val="tx1">
                    <a:lumMod val="75000"/>
                    <a:lumOff val="25000"/>
                  </a:schemeClr>
                </a:solidFill>
              </a:rPr>
              <a:t>图</a:t>
            </a:r>
            <a:r>
              <a:rPr lang="en-US" altLang="zh-CN" sz="1600" dirty="0">
                <a:solidFill>
                  <a:schemeClr val="tx1">
                    <a:lumMod val="75000"/>
                    <a:lumOff val="25000"/>
                  </a:schemeClr>
                </a:solidFill>
              </a:rPr>
              <a:t>3.6</a:t>
            </a:r>
            <a:r>
              <a:rPr lang="zh-CN" altLang="zh-CN" sz="1600" dirty="0">
                <a:solidFill>
                  <a:schemeClr val="tx1">
                    <a:lumMod val="75000"/>
                    <a:lumOff val="25000"/>
                  </a:schemeClr>
                </a:solidFill>
              </a:rPr>
              <a:t>循环流程图</a:t>
            </a: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循环流程控制</a:t>
            </a:r>
            <a:endParaRPr dirty="0"/>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19613"/>
            <a:ext cx="7886700" cy="4996873"/>
          </a:xfrm>
        </p:spPr>
        <p:txBody>
          <a:bodyPr>
            <a:normAutofit/>
          </a:bodyPr>
          <a:lstStyle/>
          <a:p>
            <a:r>
              <a:rPr lang="en-US" altLang="zh-CN" dirty="0">
                <a:solidFill>
                  <a:schemeClr val="tx1">
                    <a:lumMod val="75000"/>
                    <a:lumOff val="25000"/>
                  </a:schemeClr>
                </a:solidFill>
              </a:rPr>
              <a:t>for</a:t>
            </a:r>
            <a:r>
              <a:rPr lang="zh-CN" altLang="en-US" dirty="0">
                <a:solidFill>
                  <a:schemeClr val="tx1">
                    <a:lumMod val="75000"/>
                    <a:lumOff val="25000"/>
                  </a:schemeClr>
                </a:solidFill>
              </a:rPr>
              <a:t>循环的语法结构跟前面讲的</a:t>
            </a:r>
            <a:r>
              <a:rPr lang="en-US" altLang="zh-CN" dirty="0">
                <a:solidFill>
                  <a:schemeClr val="tx1">
                    <a:lumMod val="75000"/>
                    <a:lumOff val="25000"/>
                  </a:schemeClr>
                </a:solidFill>
              </a:rPr>
              <a:t>if...else</a:t>
            </a:r>
            <a:r>
              <a:rPr lang="zh-CN" altLang="en-US" dirty="0">
                <a:solidFill>
                  <a:schemeClr val="tx1">
                    <a:lumMod val="75000"/>
                    <a:lumOff val="25000"/>
                  </a:schemeClr>
                </a:solidFill>
              </a:rPr>
              <a:t>有点类似，记的时候不要记混淆了。</a:t>
            </a:r>
            <a:r>
              <a:rPr lang="en-US" altLang="zh-CN" dirty="0">
                <a:solidFill>
                  <a:schemeClr val="tx1">
                    <a:lumMod val="75000"/>
                    <a:lumOff val="25000"/>
                  </a:schemeClr>
                </a:solidFill>
              </a:rPr>
              <a:t>for</a:t>
            </a:r>
            <a:r>
              <a:rPr lang="zh-CN" altLang="en-US" dirty="0">
                <a:solidFill>
                  <a:schemeClr val="tx1">
                    <a:lumMod val="75000"/>
                    <a:lumOff val="25000"/>
                  </a:schemeClr>
                </a:solidFill>
              </a:rPr>
              <a:t>执行时，依次将可迭代对象中的值赋给变量，变量每赋值一次，则执行一次循环体。循环执行结束时，如果有</a:t>
            </a:r>
            <a:r>
              <a:rPr lang="en-US" altLang="zh-CN" dirty="0">
                <a:solidFill>
                  <a:schemeClr val="tx1">
                    <a:lumMod val="75000"/>
                    <a:lumOff val="25000"/>
                  </a:schemeClr>
                </a:solidFill>
              </a:rPr>
              <a:t>else</a:t>
            </a:r>
            <a:r>
              <a:rPr lang="zh-CN" altLang="en-US" dirty="0">
                <a:solidFill>
                  <a:schemeClr val="tx1">
                    <a:lumMod val="75000"/>
                    <a:lumOff val="25000"/>
                  </a:schemeClr>
                </a:solidFill>
              </a:rPr>
              <a:t>部分，则执行对应的语句块。</a:t>
            </a:r>
            <a:r>
              <a:rPr lang="en-US" altLang="zh-CN" dirty="0">
                <a:solidFill>
                  <a:schemeClr val="tx1">
                    <a:lumMod val="75000"/>
                    <a:lumOff val="25000"/>
                  </a:schemeClr>
                </a:solidFill>
              </a:rPr>
              <a:t>else</a:t>
            </a:r>
            <a:r>
              <a:rPr lang="zh-CN" altLang="en-US" dirty="0">
                <a:solidFill>
                  <a:schemeClr val="tx1">
                    <a:lumMod val="75000"/>
                    <a:lumOff val="25000"/>
                  </a:schemeClr>
                </a:solidFill>
              </a:rPr>
              <a:t>只有在循环正常结束时执行。如果使用</a:t>
            </a:r>
            <a:r>
              <a:rPr lang="en-US" altLang="zh-CN" dirty="0">
                <a:solidFill>
                  <a:schemeClr val="tx1">
                    <a:lumMod val="75000"/>
                    <a:lumOff val="25000"/>
                  </a:schemeClr>
                </a:solidFill>
              </a:rPr>
              <a:t>break</a:t>
            </a:r>
            <a:r>
              <a:rPr lang="zh-CN" altLang="en-US" dirty="0">
                <a:solidFill>
                  <a:schemeClr val="tx1">
                    <a:lumMod val="75000"/>
                    <a:lumOff val="25000"/>
                  </a:schemeClr>
                </a:solidFill>
              </a:rPr>
              <a:t>跳出循环，则不会执行</a:t>
            </a:r>
            <a:r>
              <a:rPr lang="en-US" altLang="zh-CN" dirty="0">
                <a:solidFill>
                  <a:schemeClr val="tx1">
                    <a:lumMod val="75000"/>
                    <a:lumOff val="25000"/>
                  </a:schemeClr>
                </a:solidFill>
              </a:rPr>
              <a:t>else</a:t>
            </a:r>
            <a:r>
              <a:rPr lang="zh-CN" altLang="en-US" dirty="0">
                <a:solidFill>
                  <a:schemeClr val="tx1">
                    <a:lumMod val="75000"/>
                    <a:lumOff val="25000"/>
                  </a:schemeClr>
                </a:solidFill>
              </a:rPr>
              <a:t>部分，且根据实际编程需求，</a:t>
            </a:r>
            <a:r>
              <a:rPr lang="en-US" altLang="zh-CN" dirty="0">
                <a:solidFill>
                  <a:schemeClr val="tx1">
                    <a:lumMod val="75000"/>
                    <a:lumOff val="25000"/>
                  </a:schemeClr>
                </a:solidFill>
              </a:rPr>
              <a:t>else</a:t>
            </a:r>
            <a:r>
              <a:rPr lang="zh-CN" altLang="en-US" dirty="0">
                <a:solidFill>
                  <a:schemeClr val="tx1">
                    <a:lumMod val="75000"/>
                    <a:lumOff val="25000"/>
                  </a:schemeClr>
                </a:solidFill>
              </a:rPr>
              <a:t>部分可以省略。其结构如下。</a:t>
            </a:r>
            <a:endParaRPr lang="en-US" altLang="zh-CN" dirty="0">
              <a:solidFill>
                <a:schemeClr val="tx1">
                  <a:lumMod val="75000"/>
                  <a:lumOff val="25000"/>
                </a:schemeClr>
              </a:solidFill>
            </a:endParaRPr>
          </a:p>
          <a:p>
            <a:r>
              <a:rPr lang="en-US" altLang="zh-CN" dirty="0">
                <a:solidFill>
                  <a:schemeClr val="tx1">
                    <a:lumMod val="75000"/>
                    <a:lumOff val="25000"/>
                  </a:schemeClr>
                </a:solidFill>
              </a:rPr>
              <a:t>for  </a:t>
            </a:r>
            <a:r>
              <a:rPr lang="zh-CN" altLang="zh-CN" dirty="0">
                <a:solidFill>
                  <a:schemeClr val="tx1">
                    <a:lumMod val="75000"/>
                    <a:lumOff val="25000"/>
                  </a:schemeClr>
                </a:solidFill>
              </a:rPr>
              <a:t>变量</a:t>
            </a:r>
            <a:r>
              <a:rPr lang="en-US" altLang="zh-CN" dirty="0">
                <a:solidFill>
                  <a:schemeClr val="tx1">
                    <a:lumMod val="75000"/>
                    <a:lumOff val="25000"/>
                  </a:schemeClr>
                </a:solidFill>
              </a:rPr>
              <a:t> in </a:t>
            </a:r>
            <a:r>
              <a:rPr lang="zh-CN" altLang="zh-CN" dirty="0">
                <a:solidFill>
                  <a:schemeClr val="tx1">
                    <a:lumMod val="75000"/>
                    <a:lumOff val="25000"/>
                  </a:schemeClr>
                </a:solidFill>
                <a:highlight>
                  <a:srgbClr val="FFFF00"/>
                </a:highlight>
              </a:rPr>
              <a:t>序列或迭代对象</a:t>
            </a:r>
            <a:r>
              <a:rPr lang="en-US" altLang="zh-CN" dirty="0">
                <a:solidFill>
                  <a:schemeClr val="tx1">
                    <a:lumMod val="75000"/>
                    <a:lumOff val="25000"/>
                  </a:schemeClr>
                </a:solidFill>
                <a:highlight>
                  <a:srgbClr val="FFFF00"/>
                </a:highlight>
              </a:rPr>
              <a:t>:</a:t>
            </a:r>
            <a:endParaRPr lang="zh-CN" altLang="zh-CN" dirty="0">
              <a:solidFill>
                <a:schemeClr val="tx1">
                  <a:lumMod val="75000"/>
                  <a:lumOff val="25000"/>
                </a:schemeClr>
              </a:solidFill>
              <a:highlight>
                <a:srgbClr val="FFFF00"/>
              </a:highlight>
            </a:endParaRPr>
          </a:p>
          <a:p>
            <a:r>
              <a:rPr lang="en-US" altLang="zh-CN" dirty="0">
                <a:solidFill>
                  <a:schemeClr val="tx1">
                    <a:lumMod val="75000"/>
                    <a:lumOff val="25000"/>
                  </a:schemeClr>
                </a:solidFill>
              </a:rPr>
              <a:t>    </a:t>
            </a:r>
            <a:r>
              <a:rPr lang="zh-CN" altLang="zh-CN" dirty="0">
                <a:solidFill>
                  <a:schemeClr val="tx1">
                    <a:lumMod val="75000"/>
                    <a:lumOff val="25000"/>
                  </a:schemeClr>
                </a:solidFill>
              </a:rPr>
              <a:t>循环体（语句块</a:t>
            </a:r>
            <a:r>
              <a:rPr lang="en-US" altLang="zh-CN" dirty="0">
                <a:solidFill>
                  <a:schemeClr val="tx1">
                    <a:lumMod val="75000"/>
                    <a:lumOff val="25000"/>
                  </a:schemeClr>
                </a:solidFill>
              </a:rPr>
              <a:t>1</a:t>
            </a:r>
            <a:r>
              <a:rPr lang="zh-CN" altLang="zh-CN" dirty="0">
                <a:solidFill>
                  <a:schemeClr val="tx1">
                    <a:lumMod val="75000"/>
                    <a:lumOff val="25000"/>
                  </a:schemeClr>
                </a:solidFill>
              </a:rPr>
              <a:t>）</a:t>
            </a:r>
          </a:p>
          <a:p>
            <a:r>
              <a:rPr lang="en-US" altLang="zh-CN" dirty="0">
                <a:solidFill>
                  <a:schemeClr val="tx1">
                    <a:lumMod val="75000"/>
                    <a:lumOff val="25000"/>
                  </a:schemeClr>
                </a:solidFill>
              </a:rPr>
              <a:t>else:</a:t>
            </a:r>
            <a:endParaRPr lang="zh-CN" altLang="zh-CN" dirty="0">
              <a:solidFill>
                <a:schemeClr val="tx1">
                  <a:lumMod val="75000"/>
                  <a:lumOff val="25000"/>
                </a:schemeClr>
              </a:solidFill>
            </a:endParaRPr>
          </a:p>
          <a:p>
            <a:r>
              <a:rPr lang="en-US" altLang="zh-CN" dirty="0">
                <a:solidFill>
                  <a:schemeClr val="tx1">
                    <a:lumMod val="75000"/>
                    <a:lumOff val="25000"/>
                  </a:schemeClr>
                </a:solidFill>
              </a:rPr>
              <a:t>    </a:t>
            </a:r>
            <a:r>
              <a:rPr lang="zh-CN" altLang="zh-CN" dirty="0">
                <a:solidFill>
                  <a:schemeClr val="tx1">
                    <a:lumMod val="75000"/>
                    <a:lumOff val="25000"/>
                  </a:schemeClr>
                </a:solidFill>
              </a:rPr>
              <a:t>语句块</a:t>
            </a:r>
            <a:r>
              <a:rPr lang="en-US" altLang="zh-CN" dirty="0">
                <a:solidFill>
                  <a:schemeClr val="tx1">
                    <a:lumMod val="75000"/>
                    <a:lumOff val="25000"/>
                  </a:schemeClr>
                </a:solidFill>
              </a:rPr>
              <a:t>2</a:t>
            </a:r>
            <a:endParaRPr lang="zh-CN" altLang="zh-CN" dirty="0">
              <a:solidFill>
                <a:schemeClr val="tx1">
                  <a:lumMod val="75000"/>
                  <a:lumOff val="25000"/>
                </a:schemeClr>
              </a:solidFill>
            </a:endParaRPr>
          </a:p>
          <a:p>
            <a:r>
              <a:rPr lang="zh-CN" altLang="en-US" dirty="0">
                <a:solidFill>
                  <a:schemeClr val="tx1">
                    <a:lumMod val="75000"/>
                    <a:lumOff val="25000"/>
                  </a:schemeClr>
                </a:solidFill>
              </a:rPr>
              <a:t>注意：</a:t>
            </a:r>
          </a:p>
          <a:p>
            <a:r>
              <a:rPr lang="en-US" altLang="zh-CN" dirty="0">
                <a:solidFill>
                  <a:schemeClr val="tx1">
                    <a:lumMod val="75000"/>
                    <a:lumOff val="25000"/>
                  </a:schemeClr>
                </a:solidFill>
              </a:rPr>
              <a:t>for</a:t>
            </a:r>
            <a:r>
              <a:rPr lang="zh-CN" altLang="en-US" dirty="0">
                <a:solidFill>
                  <a:schemeClr val="tx1">
                    <a:lumMod val="75000"/>
                    <a:lumOff val="25000"/>
                  </a:schemeClr>
                </a:solidFill>
              </a:rPr>
              <a:t>和</a:t>
            </a:r>
            <a:r>
              <a:rPr lang="en-US" altLang="zh-CN" dirty="0">
                <a:solidFill>
                  <a:schemeClr val="tx1">
                    <a:lumMod val="75000"/>
                    <a:lumOff val="25000"/>
                  </a:schemeClr>
                </a:solidFill>
              </a:rPr>
              <a:t>else</a:t>
            </a:r>
            <a:r>
              <a:rPr lang="zh-CN" altLang="en-US" dirty="0">
                <a:solidFill>
                  <a:schemeClr val="tx1">
                    <a:lumMod val="75000"/>
                    <a:lumOff val="25000"/>
                  </a:schemeClr>
                </a:solidFill>
              </a:rPr>
              <a:t>后面冒号不能丢，循环体、语句块缩进严格对齐。</a:t>
            </a:r>
          </a:p>
          <a:p>
            <a:endParaRPr lang="zh-CN" altLang="en-US" dirty="0">
              <a:solidFill>
                <a:schemeClr val="tx1">
                  <a:lumMod val="75000"/>
                  <a:lumOff val="25000"/>
                </a:schemeClr>
              </a:solidFill>
            </a:endParaRP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循环流程控制</a:t>
            </a:r>
            <a:endParaRPr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575642" y="771536"/>
            <a:ext cx="3638551" cy="1560846"/>
          </a:xfrm>
        </p:spPr>
        <p:txBody>
          <a:bodyPr>
            <a:normAutofit/>
          </a:bodyPr>
          <a:lstStyle/>
          <a:p>
            <a:r>
              <a:rPr lang="zh-CN" altLang="en-US" dirty="0">
                <a:solidFill>
                  <a:schemeClr val="tx1">
                    <a:lumMod val="75000"/>
                    <a:lumOff val="25000"/>
                  </a:schemeClr>
                </a:solidFill>
              </a:rPr>
              <a:t>例如求</a:t>
            </a:r>
            <a:r>
              <a:rPr lang="en-US" altLang="zh-CN" dirty="0">
                <a:solidFill>
                  <a:schemeClr val="tx1">
                    <a:lumMod val="75000"/>
                    <a:lumOff val="25000"/>
                  </a:schemeClr>
                </a:solidFill>
              </a:rPr>
              <a:t>1~100</a:t>
            </a:r>
            <a:r>
              <a:rPr lang="zh-CN" altLang="en-US" dirty="0">
                <a:solidFill>
                  <a:schemeClr val="tx1">
                    <a:lumMod val="75000"/>
                    <a:lumOff val="25000"/>
                  </a:schemeClr>
                </a:solidFill>
              </a:rPr>
              <a:t>的累加和，</a:t>
            </a:r>
            <a:r>
              <a:rPr lang="en-US" altLang="zh-CN" dirty="0">
                <a:solidFill>
                  <a:schemeClr val="tx1">
                    <a:lumMod val="75000"/>
                    <a:lumOff val="25000"/>
                  </a:schemeClr>
                </a:solidFill>
              </a:rPr>
              <a:t>range()</a:t>
            </a:r>
            <a:r>
              <a:rPr lang="zh-CN" altLang="en-US" dirty="0">
                <a:solidFill>
                  <a:schemeClr val="tx1">
                    <a:lumMod val="75000"/>
                    <a:lumOff val="25000"/>
                  </a:schemeClr>
                </a:solidFill>
              </a:rPr>
              <a:t>函数是生成</a:t>
            </a:r>
            <a:r>
              <a:rPr lang="en-US" altLang="zh-CN" dirty="0">
                <a:solidFill>
                  <a:schemeClr val="tx1">
                    <a:lumMod val="75000"/>
                    <a:lumOff val="25000"/>
                  </a:schemeClr>
                </a:solidFill>
              </a:rPr>
              <a:t>1</a:t>
            </a:r>
            <a:r>
              <a:rPr lang="zh-CN" altLang="en-US" dirty="0">
                <a:solidFill>
                  <a:schemeClr val="tx1">
                    <a:lumMod val="75000"/>
                    <a:lumOff val="25000"/>
                  </a:schemeClr>
                </a:solidFill>
              </a:rPr>
              <a:t>到</a:t>
            </a:r>
            <a:r>
              <a:rPr lang="en-US" altLang="zh-CN" dirty="0">
                <a:solidFill>
                  <a:schemeClr val="tx1">
                    <a:lumMod val="75000"/>
                    <a:lumOff val="25000"/>
                  </a:schemeClr>
                </a:solidFill>
              </a:rPr>
              <a:t>100</a:t>
            </a:r>
            <a:r>
              <a:rPr lang="zh-CN" altLang="en-US" dirty="0">
                <a:solidFill>
                  <a:schemeClr val="tx1">
                    <a:lumMod val="75000"/>
                    <a:lumOff val="25000"/>
                  </a:schemeClr>
                </a:solidFill>
              </a:rPr>
              <a:t>的整数，</a:t>
            </a:r>
            <a:r>
              <a:rPr lang="en-US" altLang="zh-CN" dirty="0">
                <a:solidFill>
                  <a:schemeClr val="tx1">
                    <a:lumMod val="75000"/>
                    <a:lumOff val="25000"/>
                  </a:schemeClr>
                </a:solidFill>
              </a:rPr>
              <a:t>Sum</a:t>
            </a:r>
            <a:r>
              <a:rPr lang="zh-CN" altLang="en-US" dirty="0">
                <a:solidFill>
                  <a:schemeClr val="tx1">
                    <a:lumMod val="75000"/>
                    <a:lumOff val="25000"/>
                  </a:schemeClr>
                </a:solidFill>
              </a:rPr>
              <a:t>是累加的和。</a:t>
            </a:r>
          </a:p>
        </p:txBody>
      </p:sp>
      <p:pic>
        <p:nvPicPr>
          <p:cNvPr id="6" name="图片 5"/>
          <p:cNvPicPr>
            <a:picLocks noChangeAspect="1"/>
          </p:cNvPicPr>
          <p:nvPr/>
        </p:nvPicPr>
        <p:blipFill>
          <a:blip r:embed="rId2"/>
          <a:stretch>
            <a:fillRect/>
          </a:stretch>
        </p:blipFill>
        <p:spPr>
          <a:xfrm>
            <a:off x="0" y="2332382"/>
            <a:ext cx="4507923" cy="2093844"/>
          </a:xfrm>
          <a:prstGeom prst="rect">
            <a:avLst/>
          </a:prstGeom>
        </p:spPr>
      </p:pic>
      <p:sp>
        <p:nvSpPr>
          <p:cNvPr id="7" name="内容占位符 2"/>
          <p:cNvSpPr txBox="1"/>
          <p:nvPr/>
        </p:nvSpPr>
        <p:spPr>
          <a:xfrm>
            <a:off x="5083565" y="848424"/>
            <a:ext cx="3638551" cy="1560846"/>
          </a:xfrm>
          <a:prstGeom prst="rect">
            <a:avLst/>
          </a:prstGeom>
        </p:spPr>
        <p:txBody>
          <a:bodyPr vert="horz" lIns="91440" tIns="45720" rIns="91440" bIns="45720" rtlCol="0">
            <a:normAutofit/>
          </a:bodyPr>
          <a:lstStyle>
            <a:lvl1pPr marL="0" indent="457200" algn="l" defTabSz="914400" rtl="0" eaLnBrk="1" latinLnBrk="0" hangingPunct="1">
              <a:lnSpc>
                <a:spcPct val="15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tx1">
                    <a:lumMod val="75000"/>
                    <a:lumOff val="25000"/>
                  </a:schemeClr>
                </a:solidFill>
              </a:rPr>
              <a:t>例如删除列表对象中所有偶数。</a:t>
            </a:r>
          </a:p>
        </p:txBody>
      </p:sp>
      <p:pic>
        <p:nvPicPr>
          <p:cNvPr id="8" name="图片 7"/>
          <p:cNvPicPr>
            <a:picLocks noChangeAspect="1"/>
          </p:cNvPicPr>
          <p:nvPr/>
        </p:nvPicPr>
        <p:blipFill>
          <a:blip r:embed="rId3"/>
          <a:stretch>
            <a:fillRect/>
          </a:stretch>
        </p:blipFill>
        <p:spPr>
          <a:xfrm>
            <a:off x="4572000" y="1796643"/>
            <a:ext cx="4572000" cy="2643776"/>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循环流程控制</a:t>
            </a:r>
            <a:endParaRPr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461412" y="741319"/>
            <a:ext cx="7886700" cy="2200664"/>
          </a:xfrm>
        </p:spPr>
        <p:txBody>
          <a:bodyPr/>
          <a:lstStyle/>
          <a:p>
            <a:r>
              <a:rPr lang="en-US" altLang="zh-CN" dirty="0">
                <a:solidFill>
                  <a:schemeClr val="tx1">
                    <a:lumMod val="75000"/>
                    <a:lumOff val="25000"/>
                  </a:schemeClr>
                </a:solidFill>
              </a:rPr>
              <a:t>for</a:t>
            </a:r>
            <a:r>
              <a:rPr lang="zh-CN" altLang="en-US" dirty="0">
                <a:solidFill>
                  <a:schemeClr val="tx1">
                    <a:lumMod val="75000"/>
                    <a:lumOff val="25000"/>
                  </a:schemeClr>
                </a:solidFill>
              </a:rPr>
              <a:t>循环嵌套是指在</a:t>
            </a:r>
            <a:r>
              <a:rPr lang="en-US" altLang="zh-CN" dirty="0">
                <a:solidFill>
                  <a:schemeClr val="tx1">
                    <a:lumMod val="75000"/>
                    <a:lumOff val="25000"/>
                  </a:schemeClr>
                </a:solidFill>
              </a:rPr>
              <a:t>for</a:t>
            </a:r>
            <a:r>
              <a:rPr lang="zh-CN" altLang="en-US" dirty="0">
                <a:solidFill>
                  <a:schemeClr val="tx1">
                    <a:lumMod val="75000"/>
                    <a:lumOff val="25000"/>
                  </a:schemeClr>
                </a:solidFill>
              </a:rPr>
              <a:t>循环里有一个或多个</a:t>
            </a:r>
            <a:r>
              <a:rPr lang="en-US" altLang="zh-CN" dirty="0">
                <a:solidFill>
                  <a:schemeClr val="tx1">
                    <a:lumMod val="75000"/>
                    <a:lumOff val="25000"/>
                  </a:schemeClr>
                </a:solidFill>
              </a:rPr>
              <a:t>for</a:t>
            </a:r>
            <a:r>
              <a:rPr lang="zh-CN" altLang="en-US" dirty="0">
                <a:solidFill>
                  <a:schemeClr val="tx1">
                    <a:lumMod val="75000"/>
                    <a:lumOff val="25000"/>
                  </a:schemeClr>
                </a:solidFill>
              </a:rPr>
              <a:t>语句，循环里面再嵌套一重循环的叫双重循环，嵌套两层以上的叫多重循环。</a:t>
            </a:r>
          </a:p>
          <a:p>
            <a:r>
              <a:rPr lang="zh-CN" altLang="en-US" dirty="0">
                <a:solidFill>
                  <a:schemeClr val="tx1">
                    <a:lumMod val="75000"/>
                    <a:lumOff val="25000"/>
                  </a:schemeClr>
                </a:solidFill>
              </a:rPr>
              <a:t>例如使用两个</a:t>
            </a:r>
            <a:r>
              <a:rPr lang="en-US" altLang="zh-CN" dirty="0">
                <a:solidFill>
                  <a:schemeClr val="tx1">
                    <a:lumMod val="75000"/>
                    <a:lumOff val="25000"/>
                  </a:schemeClr>
                </a:solidFill>
              </a:rPr>
              <a:t>for</a:t>
            </a:r>
            <a:r>
              <a:rPr lang="zh-CN" altLang="en-US" dirty="0">
                <a:solidFill>
                  <a:schemeClr val="tx1">
                    <a:lumMod val="75000"/>
                    <a:lumOff val="25000"/>
                  </a:schemeClr>
                </a:solidFill>
              </a:rPr>
              <a:t>循环打印出九九乘法表，使用</a:t>
            </a:r>
            <a:r>
              <a:rPr lang="en-US" altLang="zh-CN" dirty="0">
                <a:solidFill>
                  <a:schemeClr val="tx1">
                    <a:lumMod val="75000"/>
                    <a:lumOff val="25000"/>
                  </a:schemeClr>
                </a:solidFill>
              </a:rPr>
              <a:t>for</a:t>
            </a:r>
            <a:r>
              <a:rPr lang="zh-CN" altLang="en-US" dirty="0">
                <a:solidFill>
                  <a:schemeClr val="tx1">
                    <a:lumMod val="75000"/>
                    <a:lumOff val="25000"/>
                  </a:schemeClr>
                </a:solidFill>
              </a:rPr>
              <a:t>循环和</a:t>
            </a:r>
            <a:r>
              <a:rPr lang="en-US" altLang="zh-CN" dirty="0">
                <a:solidFill>
                  <a:schemeClr val="tx1">
                    <a:lumMod val="75000"/>
                    <a:lumOff val="25000"/>
                  </a:schemeClr>
                </a:solidFill>
              </a:rPr>
              <a:t>range()</a:t>
            </a:r>
            <a:r>
              <a:rPr lang="zh-CN" altLang="en-US" dirty="0">
                <a:solidFill>
                  <a:schemeClr val="tx1">
                    <a:lumMod val="75000"/>
                    <a:lumOff val="25000"/>
                  </a:schemeClr>
                </a:solidFill>
              </a:rPr>
              <a:t>函数，变量</a:t>
            </a:r>
            <a:r>
              <a:rPr lang="en-US" altLang="zh-CN" dirty="0" err="1">
                <a:solidFill>
                  <a:schemeClr val="tx1">
                    <a:lumMod val="75000"/>
                    <a:lumOff val="25000"/>
                  </a:schemeClr>
                </a:solidFill>
              </a:rPr>
              <a:t>i</a:t>
            </a:r>
            <a:r>
              <a:rPr lang="zh-CN" altLang="en-US" dirty="0">
                <a:solidFill>
                  <a:schemeClr val="tx1">
                    <a:lumMod val="75000"/>
                    <a:lumOff val="25000"/>
                  </a:schemeClr>
                </a:solidFill>
              </a:rPr>
              <a:t>控制外层循环，变量</a:t>
            </a:r>
            <a:r>
              <a:rPr lang="en-US" altLang="zh-CN" dirty="0">
                <a:solidFill>
                  <a:schemeClr val="tx1">
                    <a:lumMod val="75000"/>
                    <a:lumOff val="25000"/>
                  </a:schemeClr>
                </a:solidFill>
              </a:rPr>
              <a:t>j</a:t>
            </a:r>
            <a:r>
              <a:rPr lang="zh-CN" altLang="en-US" dirty="0">
                <a:solidFill>
                  <a:schemeClr val="tx1">
                    <a:lumMod val="75000"/>
                    <a:lumOff val="25000"/>
                  </a:schemeClr>
                </a:solidFill>
              </a:rPr>
              <a:t>是控制内层循环的次数。</a:t>
            </a:r>
          </a:p>
        </p:txBody>
      </p:sp>
      <p:pic>
        <p:nvPicPr>
          <p:cNvPr id="5" name="图片 4"/>
          <p:cNvPicPr>
            <a:picLocks noChangeAspect="1"/>
          </p:cNvPicPr>
          <p:nvPr/>
        </p:nvPicPr>
        <p:blipFill>
          <a:blip r:embed="rId2"/>
          <a:stretch>
            <a:fillRect/>
          </a:stretch>
        </p:blipFill>
        <p:spPr>
          <a:xfrm>
            <a:off x="694157" y="2345344"/>
            <a:ext cx="7755687" cy="3771337"/>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循环流程控制</a:t>
            </a:r>
            <a:endParaRPr dirty="0"/>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714410" y="807214"/>
            <a:ext cx="4481649" cy="1498298"/>
          </a:xfrm>
        </p:spPr>
        <p:txBody>
          <a:bodyPr/>
          <a:lstStyle/>
          <a:p>
            <a:r>
              <a:rPr lang="zh-CN" altLang="en-US" dirty="0">
                <a:solidFill>
                  <a:schemeClr val="tx1">
                    <a:lumMod val="75000"/>
                    <a:lumOff val="25000"/>
                  </a:schemeClr>
                </a:solidFill>
              </a:rPr>
              <a:t>例如求</a:t>
            </a:r>
            <a:r>
              <a:rPr lang="en-US" altLang="zh-CN" dirty="0">
                <a:solidFill>
                  <a:schemeClr val="tx1">
                    <a:lumMod val="75000"/>
                    <a:lumOff val="25000"/>
                  </a:schemeClr>
                </a:solidFill>
              </a:rPr>
              <a:t>1</a:t>
            </a:r>
            <a:r>
              <a:rPr lang="zh-CN" altLang="en-US" dirty="0">
                <a:solidFill>
                  <a:schemeClr val="tx1">
                    <a:lumMod val="75000"/>
                    <a:lumOff val="25000"/>
                  </a:schemeClr>
                </a:solidFill>
              </a:rPr>
              <a:t>！</a:t>
            </a:r>
            <a:r>
              <a:rPr lang="en-US" altLang="zh-CN" dirty="0">
                <a:solidFill>
                  <a:schemeClr val="tx1">
                    <a:lumMod val="75000"/>
                    <a:lumOff val="25000"/>
                  </a:schemeClr>
                </a:solidFill>
              </a:rPr>
              <a:t>+2</a:t>
            </a:r>
            <a:r>
              <a:rPr lang="zh-CN" altLang="en-US" dirty="0">
                <a:solidFill>
                  <a:schemeClr val="tx1">
                    <a:lumMod val="75000"/>
                    <a:lumOff val="25000"/>
                  </a:schemeClr>
                </a:solidFill>
              </a:rPr>
              <a:t>！</a:t>
            </a:r>
            <a:r>
              <a:rPr lang="en-US" altLang="zh-CN" dirty="0">
                <a:solidFill>
                  <a:schemeClr val="tx1">
                    <a:lumMod val="75000"/>
                    <a:lumOff val="25000"/>
                  </a:schemeClr>
                </a:solidFill>
              </a:rPr>
              <a:t>+3</a:t>
            </a:r>
            <a:r>
              <a:rPr lang="zh-CN" altLang="en-US" dirty="0">
                <a:solidFill>
                  <a:schemeClr val="tx1">
                    <a:lumMod val="75000"/>
                    <a:lumOff val="25000"/>
                  </a:schemeClr>
                </a:solidFill>
              </a:rPr>
              <a:t>！</a:t>
            </a:r>
            <a:r>
              <a:rPr lang="en-US" altLang="zh-CN" dirty="0">
                <a:solidFill>
                  <a:schemeClr val="tx1">
                    <a:lumMod val="75000"/>
                    <a:lumOff val="25000"/>
                  </a:schemeClr>
                </a:solidFill>
              </a:rPr>
              <a:t>+4</a:t>
            </a:r>
            <a:r>
              <a:rPr lang="zh-CN" altLang="en-US" dirty="0">
                <a:solidFill>
                  <a:schemeClr val="tx1">
                    <a:lumMod val="75000"/>
                    <a:lumOff val="25000"/>
                  </a:schemeClr>
                </a:solidFill>
              </a:rPr>
              <a:t>！</a:t>
            </a:r>
            <a:r>
              <a:rPr lang="en-US" altLang="zh-CN" dirty="0">
                <a:solidFill>
                  <a:schemeClr val="tx1">
                    <a:lumMod val="75000"/>
                    <a:lumOff val="25000"/>
                  </a:schemeClr>
                </a:solidFill>
              </a:rPr>
              <a:t>+…+10</a:t>
            </a:r>
            <a:r>
              <a:rPr lang="zh-CN" altLang="en-US" dirty="0">
                <a:solidFill>
                  <a:schemeClr val="tx1">
                    <a:lumMod val="75000"/>
                    <a:lumOff val="25000"/>
                  </a:schemeClr>
                </a:solidFill>
              </a:rPr>
              <a:t>！的和</a:t>
            </a:r>
          </a:p>
        </p:txBody>
      </p:sp>
      <p:pic>
        <p:nvPicPr>
          <p:cNvPr id="2" name="图片 1"/>
          <p:cNvPicPr>
            <a:picLocks noChangeAspect="1"/>
          </p:cNvPicPr>
          <p:nvPr/>
        </p:nvPicPr>
        <p:blipFill>
          <a:blip r:embed="rId2"/>
          <a:stretch>
            <a:fillRect/>
          </a:stretch>
        </p:blipFill>
        <p:spPr>
          <a:xfrm>
            <a:off x="849102" y="1435790"/>
            <a:ext cx="7445797" cy="4699064"/>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循环流程控制</a:t>
            </a:r>
            <a:endParaRPr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953352"/>
            <a:ext cx="7886700" cy="4044950"/>
          </a:xfrm>
        </p:spPr>
        <p:txBody>
          <a:bodyPr/>
          <a:lstStyle/>
          <a:p>
            <a:r>
              <a:rPr lang="en-US" altLang="zh-CN" dirty="0">
                <a:solidFill>
                  <a:schemeClr val="tx1">
                    <a:lumMod val="75000"/>
                    <a:lumOff val="25000"/>
                  </a:schemeClr>
                </a:solidFill>
              </a:rPr>
              <a:t>break</a:t>
            </a:r>
            <a:r>
              <a:rPr lang="zh-CN" altLang="en-US" dirty="0">
                <a:solidFill>
                  <a:schemeClr val="tx1">
                    <a:lumMod val="75000"/>
                    <a:lumOff val="25000"/>
                  </a:schemeClr>
                </a:solidFill>
              </a:rPr>
              <a:t>语句，它的作用是跳出循环或叫终止循环，执行循环后面的语句。</a:t>
            </a:r>
            <a:r>
              <a:rPr lang="en-US" altLang="zh-CN" dirty="0">
                <a:solidFill>
                  <a:schemeClr val="tx1">
                    <a:lumMod val="75000"/>
                    <a:lumOff val="25000"/>
                  </a:schemeClr>
                </a:solidFill>
              </a:rPr>
              <a:t>continue</a:t>
            </a:r>
            <a:r>
              <a:rPr lang="zh-CN" altLang="en-US" dirty="0">
                <a:solidFill>
                  <a:schemeClr val="tx1">
                    <a:lumMod val="75000"/>
                    <a:lumOff val="25000"/>
                  </a:schemeClr>
                </a:solidFill>
              </a:rPr>
              <a:t>语句是结束本次循环（循环体中</a:t>
            </a:r>
            <a:r>
              <a:rPr lang="en-US" altLang="zh-CN" dirty="0">
                <a:solidFill>
                  <a:schemeClr val="tx1">
                    <a:lumMod val="75000"/>
                    <a:lumOff val="25000"/>
                  </a:schemeClr>
                </a:solidFill>
              </a:rPr>
              <a:t>continue</a:t>
            </a:r>
            <a:r>
              <a:rPr lang="zh-CN" altLang="en-US" dirty="0">
                <a:solidFill>
                  <a:schemeClr val="tx1">
                    <a:lumMod val="75000"/>
                    <a:lumOff val="25000"/>
                  </a:schemeClr>
                </a:solidFill>
              </a:rPr>
              <a:t>后面的语句不执行），进入下一次循环。</a:t>
            </a:r>
          </a:p>
          <a:p>
            <a:r>
              <a:rPr lang="zh-CN" altLang="en-US" dirty="0">
                <a:solidFill>
                  <a:schemeClr val="tx1">
                    <a:lumMod val="75000"/>
                    <a:lumOff val="25000"/>
                  </a:schemeClr>
                </a:solidFill>
              </a:rPr>
              <a:t>例如循环条件为</a:t>
            </a:r>
            <a:r>
              <a:rPr lang="en-US" altLang="zh-CN" dirty="0">
                <a:solidFill>
                  <a:schemeClr val="tx1">
                    <a:lumMod val="75000"/>
                    <a:lumOff val="25000"/>
                  </a:schemeClr>
                </a:solidFill>
              </a:rPr>
              <a:t>True</a:t>
            </a:r>
            <a:r>
              <a:rPr lang="zh-CN" altLang="en-US" dirty="0">
                <a:solidFill>
                  <a:schemeClr val="tx1">
                    <a:lumMod val="75000"/>
                    <a:lumOff val="25000"/>
                  </a:schemeClr>
                </a:solidFill>
              </a:rPr>
              <a:t>，当</a:t>
            </a:r>
            <a:r>
              <a:rPr lang="en-US" altLang="zh-CN" dirty="0" err="1">
                <a:solidFill>
                  <a:schemeClr val="tx1">
                    <a:lumMod val="75000"/>
                    <a:lumOff val="25000"/>
                  </a:schemeClr>
                </a:solidFill>
              </a:rPr>
              <a:t>i</a:t>
            </a:r>
            <a:r>
              <a:rPr lang="zh-CN" altLang="en-US" dirty="0">
                <a:solidFill>
                  <a:schemeClr val="tx1">
                    <a:lumMod val="75000"/>
                    <a:lumOff val="25000"/>
                  </a:schemeClr>
                </a:solidFill>
              </a:rPr>
              <a:t>等于</a:t>
            </a:r>
            <a:r>
              <a:rPr lang="en-US" altLang="zh-CN" dirty="0">
                <a:solidFill>
                  <a:schemeClr val="tx1">
                    <a:lumMod val="75000"/>
                    <a:lumOff val="25000"/>
                  </a:schemeClr>
                </a:solidFill>
              </a:rPr>
              <a:t>7</a:t>
            </a:r>
            <a:r>
              <a:rPr lang="zh-CN" altLang="en-US" dirty="0">
                <a:solidFill>
                  <a:schemeClr val="tx1">
                    <a:lumMod val="75000"/>
                    <a:lumOff val="25000"/>
                  </a:schemeClr>
                </a:solidFill>
              </a:rPr>
              <a:t>的时候强制跳出循环。</a:t>
            </a:r>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1654812" y="2351224"/>
            <a:ext cx="5834376" cy="3677039"/>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循环流程控制</a:t>
            </a:r>
            <a:endParaRPr dirty="0"/>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953352"/>
            <a:ext cx="7886700" cy="4044950"/>
          </a:xfrm>
        </p:spPr>
        <p:txBody>
          <a:bodyPr/>
          <a:lstStyle/>
          <a:p>
            <a:r>
              <a:rPr lang="zh-CN" altLang="en-US" dirty="0"/>
              <a:t>例如把</a:t>
            </a:r>
            <a:r>
              <a:rPr lang="en-US" altLang="zh-CN" dirty="0"/>
              <a:t>50~80</a:t>
            </a:r>
            <a:r>
              <a:rPr lang="zh-CN" altLang="en-US" dirty="0"/>
              <a:t>的不能被</a:t>
            </a:r>
            <a:r>
              <a:rPr lang="en-US" altLang="zh-CN" dirty="0"/>
              <a:t>3</a:t>
            </a:r>
            <a:r>
              <a:rPr lang="zh-CN" altLang="en-US" dirty="0"/>
              <a:t>整除的数输出。</a:t>
            </a:r>
          </a:p>
        </p:txBody>
      </p:sp>
      <p:pic>
        <p:nvPicPr>
          <p:cNvPr id="2" name="图片 1"/>
          <p:cNvPicPr>
            <a:picLocks noChangeAspect="1"/>
          </p:cNvPicPr>
          <p:nvPr/>
        </p:nvPicPr>
        <p:blipFill>
          <a:blip r:embed="rId2"/>
          <a:stretch>
            <a:fillRect/>
          </a:stretch>
        </p:blipFill>
        <p:spPr>
          <a:xfrm>
            <a:off x="628650" y="1803476"/>
            <a:ext cx="8094605" cy="3709428"/>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循环流程控制</a:t>
            </a:r>
            <a:endParaRPr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589505" y="766528"/>
            <a:ext cx="7886700" cy="4044950"/>
          </a:xfrm>
        </p:spPr>
        <p:txBody>
          <a:bodyPr/>
          <a:lstStyle/>
          <a:p>
            <a:r>
              <a:rPr lang="zh-CN" altLang="en-US" dirty="0">
                <a:solidFill>
                  <a:schemeClr val="tx1">
                    <a:lumMod val="75000"/>
                    <a:lumOff val="25000"/>
                  </a:schemeClr>
                </a:solidFill>
              </a:rPr>
              <a:t>在循环体中可以包含另一个循环或分支语句，在分支语句中也可以包含另一个分支或循环。</a:t>
            </a:r>
          </a:p>
          <a:p>
            <a:r>
              <a:rPr lang="zh-CN" altLang="en-US" dirty="0">
                <a:solidFill>
                  <a:schemeClr val="tx1">
                    <a:lumMod val="75000"/>
                    <a:lumOff val="25000"/>
                  </a:schemeClr>
                </a:solidFill>
              </a:rPr>
              <a:t>例如将小写字母转换成大写字母，大写字母转换成小写字母，注意代码缩进。</a:t>
            </a:r>
          </a:p>
          <a:p>
            <a:endParaRPr lang="zh-CN" altLang="en-US" dirty="0">
              <a:solidFill>
                <a:schemeClr val="tx1">
                  <a:lumMod val="75000"/>
                  <a:lumOff val="25000"/>
                </a:schemeClr>
              </a:solidFill>
            </a:endParaRPr>
          </a:p>
        </p:txBody>
      </p:sp>
      <p:pic>
        <p:nvPicPr>
          <p:cNvPr id="5" name="图片 4"/>
          <p:cNvPicPr>
            <a:picLocks noChangeAspect="1"/>
          </p:cNvPicPr>
          <p:nvPr/>
        </p:nvPicPr>
        <p:blipFill>
          <a:blip r:embed="rId2"/>
          <a:stretch>
            <a:fillRect/>
          </a:stretch>
        </p:blipFill>
        <p:spPr>
          <a:xfrm>
            <a:off x="1" y="2005490"/>
            <a:ext cx="9144000" cy="4085982"/>
          </a:xfrm>
          <a:prstGeom prst="rect">
            <a:avLst/>
          </a:prstGeom>
        </p:spPr>
      </p:pic>
      <p:sp>
        <p:nvSpPr>
          <p:cNvPr id="2"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循环流程控制</a:t>
            </a:r>
            <a:endParaRPr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244802" y="104401"/>
            <a:ext cx="3732213" cy="571500"/>
          </a:xfrm>
        </p:spPr>
        <p:txBody>
          <a:bodyPr>
            <a:normAutofit/>
          </a:bodyPr>
          <a:lstStyle/>
          <a:p>
            <a:r>
              <a:rPr lang="en-US" altLang="zh-CN" dirty="0"/>
              <a:t> </a:t>
            </a:r>
            <a:r>
              <a:rPr lang="zh-CN" altLang="en-US" dirty="0"/>
              <a:t>第一个程序 </a:t>
            </a:r>
            <a:r>
              <a:rPr lang="en-US" altLang="zh-CN" dirty="0"/>
              <a:t>Hello World!</a:t>
            </a:r>
            <a:endParaRPr lang="zh-CN" altLang="en-US" dirty="0"/>
          </a:p>
        </p:txBody>
      </p:sp>
      <p:sp>
        <p:nvSpPr>
          <p:cNvPr id="5" name="Rectangle 2"/>
          <p:cNvSpPr>
            <a:spLocks noChangeArrowheads="1"/>
          </p:cNvSpPr>
          <p:nvPr/>
        </p:nvSpPr>
        <p:spPr bwMode="auto">
          <a:xfrm>
            <a:off x="628650" y="1087242"/>
            <a:ext cx="738103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第一种方法，在命令行模式下，进入</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Python</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解释器进行代码编写，该方法可以简单快速的开始我们的编程。</a:t>
            </a:r>
            <a:endParaRPr kumimoji="0" lang="zh-CN" altLang="en-US" b="0" i="0" u="none" strike="noStrike" cap="none" normalizeH="0" baseline="0" dirty="0">
              <a:ln>
                <a:noFill/>
              </a:ln>
              <a:solidFill>
                <a:schemeClr val="tx1">
                  <a:lumMod val="75000"/>
                  <a:lumOff val="25000"/>
                </a:schemeClr>
              </a:solidFill>
              <a:effectLst/>
              <a:latin typeface="+mn-ea"/>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在</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Windows</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Windows 7</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或</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10</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）操作系统中，使用快捷键“</a:t>
            </a:r>
            <a:r>
              <a:rPr kumimoji="0" lang="en-US" altLang="zh-CN" b="0" i="0" u="none" strike="noStrike" cap="none" normalizeH="0" baseline="0" dirty="0" err="1">
                <a:ln>
                  <a:noFill/>
                </a:ln>
                <a:solidFill>
                  <a:schemeClr val="tx1">
                    <a:lumMod val="75000"/>
                    <a:lumOff val="25000"/>
                  </a:schemeClr>
                </a:solidFill>
                <a:effectLst/>
                <a:latin typeface="+mn-ea"/>
                <a:cs typeface="Times New Roman" panose="02020603050405020304" pitchFamily="18" charset="0"/>
              </a:rPr>
              <a:t>win”+“R</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，弹出“运行”窗口，输入</a:t>
            </a:r>
            <a:r>
              <a:rPr kumimoji="0" lang="en-US" altLang="zh-CN" b="0" i="0" u="none" strike="noStrike" cap="none" normalizeH="0" baseline="0" dirty="0" err="1">
                <a:ln>
                  <a:noFill/>
                </a:ln>
                <a:solidFill>
                  <a:schemeClr val="tx1">
                    <a:lumMod val="75000"/>
                    <a:lumOff val="25000"/>
                  </a:schemeClr>
                </a:solidFill>
                <a:effectLst/>
                <a:latin typeface="+mn-ea"/>
                <a:cs typeface="Times New Roman" panose="02020603050405020304" pitchFamily="18" charset="0"/>
              </a:rPr>
              <a:t>cmd</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并确定，输入</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Python</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进入</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Python</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命令行，在提示符“</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&gt;&gt;&gt;”</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之后，可以输入程序代码。这里输入第一个</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Python</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程序的代码：</a:t>
            </a:r>
            <a:endParaRPr kumimoji="0" lang="zh-CN" altLang="en-US" b="0" i="0" u="none" strike="noStrike" cap="none" normalizeH="0" baseline="0" dirty="0">
              <a:ln>
                <a:noFill/>
              </a:ln>
              <a:solidFill>
                <a:schemeClr val="tx1">
                  <a:lumMod val="75000"/>
                  <a:lumOff val="25000"/>
                </a:schemeClr>
              </a:solidFill>
              <a:effectLst/>
              <a:latin typeface="+mn-ea"/>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B0F0"/>
                </a:solidFill>
                <a:effectLst/>
                <a:latin typeface="+mn-ea"/>
                <a:cs typeface="Arial" panose="020B0604020202020204" pitchFamily="34" charset="0"/>
              </a:rPr>
              <a:t>&gt;&gt;&gt; print("Hello World!")</a:t>
            </a:r>
            <a:endParaRPr kumimoji="0" lang="en-US" altLang="zh-CN" b="0" i="0" u="none" strike="noStrike" cap="none" normalizeH="0" baseline="0" dirty="0">
              <a:ln>
                <a:noFill/>
              </a:ln>
              <a:solidFill>
                <a:srgbClr val="00B0F0"/>
              </a:solidFill>
              <a:effectLst/>
              <a:latin typeface="+mn-ea"/>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完成输入后回车执行，执行结果显示在该代码下一行，如下所示：</a:t>
            </a:r>
            <a:endParaRPr kumimoji="0" lang="zh-CN" altLang="en-US" b="0" i="0" u="none" strike="noStrike" cap="none" normalizeH="0" baseline="0" dirty="0">
              <a:ln>
                <a:noFill/>
              </a:ln>
              <a:solidFill>
                <a:schemeClr val="tx1">
                  <a:lumMod val="75000"/>
                  <a:lumOff val="25000"/>
                </a:schemeClr>
              </a:solidFill>
              <a:effectLst/>
              <a:latin typeface="+mn-ea"/>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chemeClr val="tx1">
                  <a:lumMod val="75000"/>
                  <a:lumOff val="25000"/>
                </a:schemeClr>
              </a:solidFill>
              <a:effectLst/>
              <a:latin typeface="+mn-ea"/>
            </a:endParaRPr>
          </a:p>
        </p:txBody>
      </p:sp>
      <p:pic>
        <p:nvPicPr>
          <p:cNvPr id="1025" name="图片 9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44" y="3556321"/>
            <a:ext cx="8524111" cy="1695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84581"/>
            <a:ext cx="7886700" cy="4044950"/>
          </a:xfrm>
        </p:spPr>
        <p:txBody>
          <a:bodyPr/>
          <a:lstStyle/>
          <a:p>
            <a:r>
              <a:rPr lang="zh-CN" altLang="en-US" dirty="0">
                <a:solidFill>
                  <a:schemeClr val="tx1">
                    <a:lumMod val="75000"/>
                    <a:lumOff val="25000"/>
                  </a:schemeClr>
                </a:solidFill>
              </a:rPr>
              <a:t>当不知道循环次数，但知道循环条件时，一般使用</a:t>
            </a:r>
            <a:r>
              <a:rPr lang="en-US" altLang="zh-CN" dirty="0">
                <a:solidFill>
                  <a:schemeClr val="tx1">
                    <a:lumMod val="75000"/>
                    <a:lumOff val="25000"/>
                  </a:schemeClr>
                </a:solidFill>
              </a:rPr>
              <a:t>while</a:t>
            </a:r>
            <a:r>
              <a:rPr lang="zh-CN" altLang="en-US" dirty="0">
                <a:solidFill>
                  <a:schemeClr val="tx1">
                    <a:lumMod val="75000"/>
                    <a:lumOff val="25000"/>
                  </a:schemeClr>
                </a:solidFill>
              </a:rPr>
              <a:t>语句。与</a:t>
            </a:r>
            <a:r>
              <a:rPr lang="en-US" altLang="zh-CN" dirty="0">
                <a:solidFill>
                  <a:schemeClr val="tx1">
                    <a:lumMod val="75000"/>
                    <a:lumOff val="25000"/>
                  </a:schemeClr>
                </a:solidFill>
              </a:rPr>
              <a:t>for</a:t>
            </a:r>
            <a:r>
              <a:rPr lang="zh-CN" altLang="en-US" dirty="0">
                <a:solidFill>
                  <a:schemeClr val="tx1">
                    <a:lumMod val="75000"/>
                    <a:lumOff val="25000"/>
                  </a:schemeClr>
                </a:solidFill>
              </a:rPr>
              <a:t>循环类似，可在循环体中使用</a:t>
            </a:r>
            <a:r>
              <a:rPr lang="en-US" altLang="zh-CN" dirty="0">
                <a:solidFill>
                  <a:schemeClr val="tx1">
                    <a:lumMod val="75000"/>
                    <a:lumOff val="25000"/>
                  </a:schemeClr>
                </a:solidFill>
              </a:rPr>
              <a:t>break</a:t>
            </a:r>
            <a:r>
              <a:rPr lang="zh-CN" altLang="en-US" dirty="0">
                <a:solidFill>
                  <a:schemeClr val="tx1">
                    <a:lumMod val="75000"/>
                    <a:lumOff val="25000"/>
                  </a:schemeClr>
                </a:solidFill>
              </a:rPr>
              <a:t>和</a:t>
            </a:r>
            <a:r>
              <a:rPr lang="en-US" altLang="zh-CN" dirty="0">
                <a:solidFill>
                  <a:schemeClr val="tx1">
                    <a:lumMod val="75000"/>
                    <a:lumOff val="25000"/>
                  </a:schemeClr>
                </a:solidFill>
              </a:rPr>
              <a:t>continue</a:t>
            </a:r>
            <a:r>
              <a:rPr lang="zh-CN" altLang="en-US" dirty="0">
                <a:solidFill>
                  <a:schemeClr val="tx1">
                    <a:lumMod val="75000"/>
                    <a:lumOff val="25000"/>
                  </a:schemeClr>
                </a:solidFill>
              </a:rPr>
              <a:t>语句。</a:t>
            </a:r>
            <a:r>
              <a:rPr lang="en-US" altLang="zh-CN" dirty="0">
                <a:solidFill>
                  <a:schemeClr val="tx1">
                    <a:lumMod val="75000"/>
                    <a:lumOff val="25000"/>
                  </a:schemeClr>
                </a:solidFill>
              </a:rPr>
              <a:t>else</a:t>
            </a:r>
            <a:r>
              <a:rPr lang="zh-CN" altLang="en-US" dirty="0">
                <a:solidFill>
                  <a:schemeClr val="tx1">
                    <a:lumMod val="75000"/>
                    <a:lumOff val="25000"/>
                  </a:schemeClr>
                </a:solidFill>
              </a:rPr>
              <a:t>部分可以省略。</a:t>
            </a:r>
            <a:endParaRPr lang="en-US" altLang="zh-CN" dirty="0">
              <a:solidFill>
                <a:schemeClr val="tx1">
                  <a:lumMod val="75000"/>
                  <a:lumOff val="25000"/>
                </a:schemeClr>
              </a:solidFill>
            </a:endParaRPr>
          </a:p>
          <a:p>
            <a:r>
              <a:rPr lang="zh-CN" altLang="en-US" dirty="0">
                <a:solidFill>
                  <a:schemeClr val="tx1">
                    <a:lumMod val="75000"/>
                    <a:lumOff val="25000"/>
                  </a:schemeClr>
                </a:solidFill>
              </a:rPr>
              <a:t>注意：在</a:t>
            </a:r>
            <a:r>
              <a:rPr lang="en-US" altLang="zh-CN" dirty="0">
                <a:solidFill>
                  <a:schemeClr val="tx1">
                    <a:lumMod val="75000"/>
                    <a:lumOff val="25000"/>
                  </a:schemeClr>
                </a:solidFill>
              </a:rPr>
              <a:t>Python</a:t>
            </a:r>
            <a:r>
              <a:rPr lang="zh-CN" altLang="en-US" dirty="0">
                <a:solidFill>
                  <a:schemeClr val="tx1">
                    <a:lumMod val="75000"/>
                    <a:lumOff val="25000"/>
                  </a:schemeClr>
                </a:solidFill>
              </a:rPr>
              <a:t>中没有</a:t>
            </a:r>
            <a:r>
              <a:rPr lang="en-US" altLang="zh-CN" dirty="0">
                <a:solidFill>
                  <a:schemeClr val="tx1">
                    <a:lumMod val="75000"/>
                    <a:lumOff val="25000"/>
                  </a:schemeClr>
                </a:solidFill>
              </a:rPr>
              <a:t>do...while</a:t>
            </a:r>
            <a:r>
              <a:rPr lang="zh-CN" altLang="en-US" dirty="0">
                <a:solidFill>
                  <a:schemeClr val="tx1">
                    <a:lumMod val="75000"/>
                    <a:lumOff val="25000"/>
                  </a:schemeClr>
                </a:solidFill>
              </a:rPr>
              <a:t>语句。其语法结构如下。</a:t>
            </a:r>
            <a:endParaRPr lang="en-US" altLang="zh-CN" dirty="0">
              <a:solidFill>
                <a:schemeClr val="tx1">
                  <a:lumMod val="75000"/>
                  <a:lumOff val="25000"/>
                </a:schemeClr>
              </a:solidFill>
            </a:endParaRPr>
          </a:p>
          <a:p>
            <a:r>
              <a:rPr lang="en-US" altLang="zh-CN" dirty="0">
                <a:solidFill>
                  <a:schemeClr val="tx1">
                    <a:lumMod val="75000"/>
                    <a:lumOff val="25000"/>
                  </a:schemeClr>
                </a:solidFill>
              </a:rPr>
              <a:t>while </a:t>
            </a:r>
            <a:r>
              <a:rPr lang="zh-CN" altLang="en-US" dirty="0">
                <a:solidFill>
                  <a:schemeClr val="tx1">
                    <a:lumMod val="75000"/>
                    <a:lumOff val="25000"/>
                  </a:schemeClr>
                </a:solidFill>
              </a:rPr>
              <a:t>循环条件</a:t>
            </a:r>
            <a:r>
              <a:rPr lang="en-US" altLang="zh-CN" dirty="0">
                <a:solidFill>
                  <a:schemeClr val="tx1">
                    <a:lumMod val="75000"/>
                    <a:lumOff val="25000"/>
                  </a:schemeClr>
                </a:solidFill>
              </a:rPr>
              <a:t>:</a:t>
            </a:r>
          </a:p>
          <a:p>
            <a:r>
              <a:rPr lang="zh-CN" altLang="en-US" dirty="0">
                <a:solidFill>
                  <a:schemeClr val="tx1">
                    <a:lumMod val="75000"/>
                    <a:lumOff val="25000"/>
                  </a:schemeClr>
                </a:solidFill>
              </a:rPr>
              <a:t>    循环体（语句块</a:t>
            </a:r>
            <a:r>
              <a:rPr lang="en-US" altLang="zh-CN" dirty="0">
                <a:solidFill>
                  <a:schemeClr val="tx1">
                    <a:lumMod val="75000"/>
                    <a:lumOff val="25000"/>
                  </a:schemeClr>
                </a:solidFill>
              </a:rPr>
              <a:t>1</a:t>
            </a:r>
            <a:r>
              <a:rPr lang="zh-CN" altLang="en-US" dirty="0">
                <a:solidFill>
                  <a:schemeClr val="tx1">
                    <a:lumMod val="75000"/>
                    <a:lumOff val="25000"/>
                  </a:schemeClr>
                </a:solidFill>
              </a:rPr>
              <a:t>）</a:t>
            </a:r>
          </a:p>
          <a:p>
            <a:r>
              <a:rPr lang="en-US" altLang="zh-CN" dirty="0">
                <a:solidFill>
                  <a:schemeClr val="tx1">
                    <a:lumMod val="75000"/>
                    <a:lumOff val="25000"/>
                  </a:schemeClr>
                </a:solidFill>
              </a:rPr>
              <a:t>else:</a:t>
            </a:r>
          </a:p>
          <a:p>
            <a:r>
              <a:rPr lang="zh-CN" altLang="en-US" dirty="0">
                <a:solidFill>
                  <a:schemeClr val="tx1">
                    <a:lumMod val="75000"/>
                    <a:lumOff val="25000"/>
                  </a:schemeClr>
                </a:solidFill>
              </a:rPr>
              <a:t>    语句块</a:t>
            </a:r>
            <a:r>
              <a:rPr lang="en-US" altLang="zh-CN" dirty="0">
                <a:solidFill>
                  <a:schemeClr val="tx1">
                    <a:lumMod val="75000"/>
                    <a:lumOff val="25000"/>
                  </a:schemeClr>
                </a:solidFill>
              </a:rPr>
              <a:t>2</a:t>
            </a:r>
          </a:p>
          <a:p>
            <a:endParaRPr lang="en-US" altLang="zh-CN" dirty="0">
              <a:solidFill>
                <a:schemeClr val="tx1">
                  <a:lumMod val="75000"/>
                  <a:lumOff val="25000"/>
                </a:schemeClr>
              </a:solidFill>
            </a:endParaRPr>
          </a:p>
        </p:txBody>
      </p:sp>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循环流程控制</a:t>
            </a:r>
            <a:endParaRPr dirty="0"/>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84581"/>
            <a:ext cx="7886700" cy="4044950"/>
          </a:xfrm>
        </p:spPr>
        <p:txBody>
          <a:bodyPr/>
          <a:lstStyle/>
          <a:p>
            <a:r>
              <a:rPr lang="zh-CN" altLang="en-US" dirty="0">
                <a:solidFill>
                  <a:schemeClr val="tx1">
                    <a:lumMod val="75000"/>
                    <a:lumOff val="25000"/>
                  </a:schemeClr>
                </a:solidFill>
              </a:rPr>
              <a:t>例如使用双重</a:t>
            </a:r>
            <a:r>
              <a:rPr lang="en-US" altLang="zh-CN" dirty="0">
                <a:solidFill>
                  <a:schemeClr val="tx1">
                    <a:lumMod val="75000"/>
                    <a:lumOff val="25000"/>
                  </a:schemeClr>
                </a:solidFill>
              </a:rPr>
              <a:t>while</a:t>
            </a:r>
            <a:r>
              <a:rPr lang="zh-CN" altLang="en-US" dirty="0">
                <a:solidFill>
                  <a:schemeClr val="tx1">
                    <a:lumMod val="75000"/>
                    <a:lumOff val="25000"/>
                  </a:schemeClr>
                </a:solidFill>
              </a:rPr>
              <a:t>循环打印出一个倒三角形图案。</a:t>
            </a:r>
          </a:p>
        </p:txBody>
      </p:sp>
      <p:pic>
        <p:nvPicPr>
          <p:cNvPr id="5" name="图片 4"/>
          <p:cNvPicPr>
            <a:picLocks noChangeAspect="1"/>
          </p:cNvPicPr>
          <p:nvPr/>
        </p:nvPicPr>
        <p:blipFill>
          <a:blip r:embed="rId2"/>
          <a:stretch>
            <a:fillRect/>
          </a:stretch>
        </p:blipFill>
        <p:spPr>
          <a:xfrm>
            <a:off x="1312927" y="1435760"/>
            <a:ext cx="6518146" cy="4688981"/>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循环流程控制</a:t>
            </a:r>
            <a:endParaRPr dirty="0"/>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84581"/>
            <a:ext cx="7886700" cy="4044950"/>
          </a:xfrm>
        </p:spPr>
        <p:txBody>
          <a:bodyPr/>
          <a:lstStyle/>
          <a:p>
            <a:r>
              <a:rPr lang="zh-CN" altLang="en-US" dirty="0"/>
              <a:t>例如求</a:t>
            </a:r>
            <a:r>
              <a:rPr lang="en-US" altLang="zh-CN" dirty="0"/>
              <a:t>50</a:t>
            </a:r>
            <a:r>
              <a:rPr lang="zh-CN" altLang="en-US" dirty="0"/>
              <a:t>以内所有</a:t>
            </a:r>
            <a:r>
              <a:rPr lang="en-US" altLang="zh-CN" dirty="0"/>
              <a:t>5</a:t>
            </a:r>
            <a:r>
              <a:rPr lang="zh-CN" altLang="en-US" dirty="0"/>
              <a:t>的倍数的和。</a:t>
            </a:r>
          </a:p>
        </p:txBody>
      </p:sp>
      <p:pic>
        <p:nvPicPr>
          <p:cNvPr id="2" name="图片 1"/>
          <p:cNvPicPr>
            <a:picLocks noChangeAspect="1"/>
          </p:cNvPicPr>
          <p:nvPr/>
        </p:nvPicPr>
        <p:blipFill>
          <a:blip r:embed="rId2"/>
          <a:stretch>
            <a:fillRect/>
          </a:stretch>
        </p:blipFill>
        <p:spPr>
          <a:xfrm>
            <a:off x="1377223" y="1507816"/>
            <a:ext cx="6389555" cy="4570243"/>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循环流程控制</a:t>
            </a:r>
            <a:endParaRPr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667795" y="781688"/>
            <a:ext cx="7886700" cy="941708"/>
          </a:xfrm>
          <a:prstGeom prst="rect">
            <a:avLst/>
          </a:prstGeom>
        </p:spPr>
        <p:txBody>
          <a:bodyPr vert="horz" lIns="91440" tIns="45720" rIns="91440" bIns="45720" rtlCol="0">
            <a:normAutofit/>
          </a:bodyPr>
          <a:lstStyle>
            <a:lvl1pPr marL="0" indent="457200" algn="l" defTabSz="914400" rtl="0" eaLnBrk="1" latinLnBrk="0" hangingPunct="1">
              <a:lnSpc>
                <a:spcPct val="15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chemeClr val="tx1">
                    <a:lumMod val="75000"/>
                    <a:lumOff val="25000"/>
                  </a:schemeClr>
                </a:solidFill>
              </a:rPr>
              <a:t>1</a:t>
            </a:r>
            <a:r>
              <a:rPr lang="zh-CN" altLang="en-US">
                <a:solidFill>
                  <a:schemeClr val="tx1">
                    <a:lumMod val="75000"/>
                    <a:lumOff val="25000"/>
                  </a:schemeClr>
                </a:solidFill>
              </a:rPr>
              <a:t>、从键盘输入三个同学的成绩，然后找出最高分。</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2"/>
          <a:stretch>
            <a:fillRect/>
          </a:stretch>
        </p:blipFill>
        <p:spPr>
          <a:xfrm>
            <a:off x="1116823" y="1252542"/>
            <a:ext cx="6910355" cy="4697684"/>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一个实例</a:t>
            </a:r>
            <a:endParaRPr lang="zh-CN" dirty="0"/>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4"/>
          </p:nvPr>
        </p:nvSpPr>
        <p:spPr>
          <a:xfrm>
            <a:off x="667795" y="777135"/>
            <a:ext cx="7886700" cy="544391"/>
          </a:xfrm>
        </p:spPr>
        <p:txBody>
          <a:bodyPr/>
          <a:lstStyle/>
          <a:p>
            <a:r>
              <a:rPr lang="en-US" altLang="zh-CN" dirty="0">
                <a:solidFill>
                  <a:schemeClr val="tx1">
                    <a:lumMod val="75000"/>
                    <a:lumOff val="25000"/>
                  </a:schemeClr>
                </a:solidFill>
              </a:rPr>
              <a:t>2</a:t>
            </a:r>
            <a:r>
              <a:rPr lang="zh-CN" altLang="en-US" dirty="0">
                <a:solidFill>
                  <a:schemeClr val="tx1">
                    <a:lumMod val="75000"/>
                    <a:lumOff val="25000"/>
                  </a:schemeClr>
                </a:solidFill>
              </a:rPr>
              <a:t>、输入三个同学的成绩，然后大到小排列。</a:t>
            </a:r>
          </a:p>
        </p:txBody>
      </p:sp>
      <p:grpSp>
        <p:nvGrpSpPr>
          <p:cNvPr id="11" name="组合 10"/>
          <p:cNvGrpSpPr/>
          <p:nvPr/>
        </p:nvGrpSpPr>
        <p:grpSpPr>
          <a:xfrm>
            <a:off x="-22703" y="1129229"/>
            <a:ext cx="8959690" cy="2209525"/>
            <a:chOff x="0" y="1219475"/>
            <a:chExt cx="8959690" cy="2209525"/>
          </a:xfrm>
        </p:grpSpPr>
        <p:pic>
          <p:nvPicPr>
            <p:cNvPr id="8" name="图片 7"/>
            <p:cNvPicPr>
              <a:picLocks noChangeAspect="1"/>
            </p:cNvPicPr>
            <p:nvPr/>
          </p:nvPicPr>
          <p:blipFill>
            <a:blip r:embed="rId2"/>
            <a:stretch>
              <a:fillRect/>
            </a:stretch>
          </p:blipFill>
          <p:spPr>
            <a:xfrm>
              <a:off x="0" y="1219476"/>
              <a:ext cx="4457143" cy="2209524"/>
            </a:xfrm>
            <a:prstGeom prst="rect">
              <a:avLst/>
            </a:prstGeom>
          </p:spPr>
        </p:pic>
        <p:pic>
          <p:nvPicPr>
            <p:cNvPr id="9" name="图片 8"/>
            <p:cNvPicPr>
              <a:picLocks noChangeAspect="1"/>
            </p:cNvPicPr>
            <p:nvPr/>
          </p:nvPicPr>
          <p:blipFill>
            <a:blip r:embed="rId3"/>
            <a:stretch>
              <a:fillRect/>
            </a:stretch>
          </p:blipFill>
          <p:spPr>
            <a:xfrm>
              <a:off x="4457143" y="1219475"/>
              <a:ext cx="4502547" cy="2209524"/>
            </a:xfrm>
            <a:prstGeom prst="rect">
              <a:avLst/>
            </a:prstGeom>
          </p:spPr>
        </p:pic>
      </p:grpSp>
      <p:pic>
        <p:nvPicPr>
          <p:cNvPr id="10" name="图片 9"/>
          <p:cNvPicPr>
            <a:picLocks noChangeAspect="1"/>
          </p:cNvPicPr>
          <p:nvPr/>
        </p:nvPicPr>
        <p:blipFill>
          <a:blip r:embed="rId4"/>
          <a:stretch>
            <a:fillRect/>
          </a:stretch>
        </p:blipFill>
        <p:spPr>
          <a:xfrm>
            <a:off x="1842857" y="3428999"/>
            <a:ext cx="5228571" cy="1904762"/>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一个实例</a:t>
            </a:r>
            <a:endParaRPr lang="zh-CN" dirty="0"/>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4"/>
          </p:nvPr>
        </p:nvSpPr>
        <p:spPr>
          <a:xfrm>
            <a:off x="667795" y="777135"/>
            <a:ext cx="7886700" cy="1011908"/>
          </a:xfrm>
        </p:spPr>
        <p:txBody>
          <a:bodyPr>
            <a:normAutofit/>
          </a:bodyPr>
          <a:lstStyle/>
          <a:p>
            <a:r>
              <a:rPr lang="en-US" altLang="zh-CN" dirty="0">
                <a:solidFill>
                  <a:schemeClr val="tx1">
                    <a:lumMod val="75000"/>
                    <a:lumOff val="25000"/>
                  </a:schemeClr>
                </a:solidFill>
              </a:rPr>
              <a:t>1</a:t>
            </a:r>
            <a:r>
              <a:rPr lang="zh-CN" altLang="en-US" dirty="0">
                <a:solidFill>
                  <a:schemeClr val="tx1">
                    <a:lumMod val="75000"/>
                    <a:lumOff val="25000"/>
                  </a:schemeClr>
                </a:solidFill>
              </a:rPr>
              <a:t>、求出</a:t>
            </a:r>
            <a:r>
              <a:rPr lang="en-US" altLang="zh-CN" dirty="0">
                <a:solidFill>
                  <a:schemeClr val="tx1">
                    <a:lumMod val="75000"/>
                    <a:lumOff val="25000"/>
                  </a:schemeClr>
                </a:solidFill>
              </a:rPr>
              <a:t>1000</a:t>
            </a:r>
            <a:r>
              <a:rPr lang="zh-CN" altLang="en-US" dirty="0">
                <a:solidFill>
                  <a:schemeClr val="tx1">
                    <a:lumMod val="75000"/>
                    <a:lumOff val="25000"/>
                  </a:schemeClr>
                </a:solidFill>
              </a:rPr>
              <a:t>以内的所有完数，如</a:t>
            </a:r>
            <a:r>
              <a:rPr lang="en-US" altLang="zh-CN" dirty="0">
                <a:solidFill>
                  <a:schemeClr val="tx1">
                    <a:lumMod val="75000"/>
                    <a:lumOff val="25000"/>
                  </a:schemeClr>
                </a:solidFill>
              </a:rPr>
              <a:t>6=1+2+3</a:t>
            </a:r>
            <a:r>
              <a:rPr lang="zh-CN" altLang="en-US" dirty="0">
                <a:solidFill>
                  <a:schemeClr val="tx1">
                    <a:lumMod val="75000"/>
                    <a:lumOff val="25000"/>
                  </a:schemeClr>
                </a:solidFill>
              </a:rPr>
              <a:t>除了它自身以外的因子之和等于它本身叫完数。</a:t>
            </a:r>
          </a:p>
        </p:txBody>
      </p:sp>
      <p:pic>
        <p:nvPicPr>
          <p:cNvPr id="2" name="图片 1"/>
          <p:cNvPicPr>
            <a:picLocks noChangeAspect="1"/>
          </p:cNvPicPr>
          <p:nvPr/>
        </p:nvPicPr>
        <p:blipFill>
          <a:blip r:embed="rId2"/>
          <a:stretch>
            <a:fillRect/>
          </a:stretch>
        </p:blipFill>
        <p:spPr>
          <a:xfrm>
            <a:off x="247448" y="1890902"/>
            <a:ext cx="8649103" cy="3935897"/>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一个实例</a:t>
            </a:r>
            <a:endParaRPr lang="zh-CN" dirty="0"/>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4"/>
          </p:nvPr>
        </p:nvSpPr>
        <p:spPr>
          <a:xfrm>
            <a:off x="667795" y="777135"/>
            <a:ext cx="7886700" cy="1011908"/>
          </a:xfrm>
        </p:spPr>
        <p:txBody>
          <a:bodyPr>
            <a:normAutofit/>
          </a:bodyPr>
          <a:lstStyle/>
          <a:p>
            <a:r>
              <a:rPr lang="en-US" altLang="zh-CN" dirty="0">
                <a:solidFill>
                  <a:schemeClr val="tx1">
                    <a:lumMod val="75000"/>
                    <a:lumOff val="25000"/>
                  </a:schemeClr>
                </a:solidFill>
              </a:rPr>
              <a:t>2</a:t>
            </a:r>
            <a:r>
              <a:rPr lang="zh-CN" altLang="en-US" dirty="0">
                <a:solidFill>
                  <a:schemeClr val="tx1">
                    <a:lumMod val="75000"/>
                    <a:lumOff val="25000"/>
                  </a:schemeClr>
                </a:solidFill>
              </a:rPr>
              <a:t>、用循环语句求</a:t>
            </a:r>
            <a:r>
              <a:rPr lang="en-US" altLang="zh-CN" dirty="0">
                <a:solidFill>
                  <a:schemeClr val="tx1">
                    <a:lumMod val="75000"/>
                    <a:lumOff val="25000"/>
                  </a:schemeClr>
                </a:solidFill>
              </a:rPr>
              <a:t>1+22+333+4444+55555</a:t>
            </a:r>
            <a:r>
              <a:rPr lang="zh-CN" altLang="en-US" dirty="0">
                <a:solidFill>
                  <a:schemeClr val="tx1">
                    <a:lumMod val="75000"/>
                    <a:lumOff val="25000"/>
                  </a:schemeClr>
                </a:solidFill>
              </a:rPr>
              <a:t>的和。</a:t>
            </a:r>
          </a:p>
        </p:txBody>
      </p:sp>
      <p:pic>
        <p:nvPicPr>
          <p:cNvPr id="3" name="图片 2"/>
          <p:cNvPicPr>
            <a:picLocks noChangeAspect="1"/>
          </p:cNvPicPr>
          <p:nvPr/>
        </p:nvPicPr>
        <p:blipFill>
          <a:blip r:embed="rId2"/>
          <a:stretch>
            <a:fillRect/>
          </a:stretch>
        </p:blipFill>
        <p:spPr>
          <a:xfrm>
            <a:off x="744715" y="1283089"/>
            <a:ext cx="7654570" cy="4645474"/>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一个实例</a:t>
            </a:r>
            <a:endParaRPr lang="zh-CN" dirty="0"/>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1006361"/>
            <a:ext cx="7886700" cy="1087482"/>
          </a:xfrm>
        </p:spPr>
        <p:txBody>
          <a:bodyPr/>
          <a:lstStyle/>
          <a:p>
            <a:r>
              <a:rPr lang="en-US" altLang="zh-CN" dirty="0">
                <a:solidFill>
                  <a:schemeClr val="tx1">
                    <a:lumMod val="75000"/>
                    <a:lumOff val="25000"/>
                  </a:schemeClr>
                </a:solidFill>
              </a:rPr>
              <a:t>1</a:t>
            </a:r>
            <a:r>
              <a:rPr lang="zh-CN" altLang="en-US" dirty="0">
                <a:solidFill>
                  <a:schemeClr val="tx1">
                    <a:lumMod val="75000"/>
                    <a:lumOff val="25000"/>
                  </a:schemeClr>
                </a:solidFill>
              </a:rPr>
              <a:t>、求出</a:t>
            </a:r>
            <a:r>
              <a:rPr lang="en-US" altLang="zh-CN" dirty="0">
                <a:solidFill>
                  <a:schemeClr val="tx1">
                    <a:lumMod val="75000"/>
                    <a:lumOff val="25000"/>
                  </a:schemeClr>
                </a:solidFill>
              </a:rPr>
              <a:t>2000-2100</a:t>
            </a:r>
            <a:r>
              <a:rPr lang="zh-CN" altLang="en-US" dirty="0">
                <a:solidFill>
                  <a:schemeClr val="tx1">
                    <a:lumMod val="75000"/>
                    <a:lumOff val="25000"/>
                  </a:schemeClr>
                </a:solidFill>
              </a:rPr>
              <a:t>的所有闰年，条件是能同时被</a:t>
            </a:r>
            <a:r>
              <a:rPr lang="en-US" altLang="zh-CN" dirty="0">
                <a:solidFill>
                  <a:schemeClr val="tx1">
                    <a:lumMod val="75000"/>
                    <a:lumOff val="25000"/>
                  </a:schemeClr>
                </a:solidFill>
              </a:rPr>
              <a:t>4</a:t>
            </a:r>
            <a:r>
              <a:rPr lang="zh-CN" altLang="en-US" dirty="0">
                <a:solidFill>
                  <a:schemeClr val="tx1">
                    <a:lumMod val="75000"/>
                    <a:lumOff val="25000"/>
                  </a:schemeClr>
                </a:solidFill>
              </a:rPr>
              <a:t>和</a:t>
            </a:r>
            <a:r>
              <a:rPr lang="en-US" altLang="zh-CN" dirty="0">
                <a:solidFill>
                  <a:schemeClr val="tx1">
                    <a:lumMod val="75000"/>
                    <a:lumOff val="25000"/>
                  </a:schemeClr>
                </a:solidFill>
              </a:rPr>
              <a:t>100</a:t>
            </a:r>
            <a:r>
              <a:rPr lang="zh-CN" altLang="en-US" dirty="0">
                <a:solidFill>
                  <a:schemeClr val="tx1">
                    <a:lumMod val="75000"/>
                    <a:lumOff val="25000"/>
                  </a:schemeClr>
                </a:solidFill>
              </a:rPr>
              <a:t>整除，或者能被</a:t>
            </a:r>
            <a:r>
              <a:rPr lang="en-US" altLang="zh-CN" dirty="0">
                <a:solidFill>
                  <a:schemeClr val="tx1">
                    <a:lumMod val="75000"/>
                    <a:lumOff val="25000"/>
                  </a:schemeClr>
                </a:solidFill>
              </a:rPr>
              <a:t>400</a:t>
            </a:r>
            <a:r>
              <a:rPr lang="zh-CN" altLang="en-US" dirty="0">
                <a:solidFill>
                  <a:schemeClr val="tx1">
                    <a:lumMod val="75000"/>
                    <a:lumOff val="25000"/>
                  </a:schemeClr>
                </a:solidFill>
              </a:rPr>
              <a:t>整除的是闰年。</a:t>
            </a:r>
          </a:p>
        </p:txBody>
      </p:sp>
      <p:pic>
        <p:nvPicPr>
          <p:cNvPr id="6" name="图片 5"/>
          <p:cNvPicPr>
            <a:picLocks noChangeAspect="1"/>
          </p:cNvPicPr>
          <p:nvPr/>
        </p:nvPicPr>
        <p:blipFill>
          <a:blip r:embed="rId2"/>
          <a:stretch>
            <a:fillRect/>
          </a:stretch>
        </p:blipFill>
        <p:spPr>
          <a:xfrm>
            <a:off x="0" y="2209239"/>
            <a:ext cx="9144000" cy="2906100"/>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一个实例</a:t>
            </a:r>
            <a:endParaRPr lang="zh-CN" dirty="0"/>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842343"/>
            <a:ext cx="7886700" cy="835691"/>
          </a:xfrm>
        </p:spPr>
        <p:txBody>
          <a:bodyPr/>
          <a:lstStyle/>
          <a:p>
            <a:r>
              <a:rPr lang="en-US" altLang="zh-CN" dirty="0">
                <a:solidFill>
                  <a:schemeClr val="tx1">
                    <a:lumMod val="75000"/>
                    <a:lumOff val="25000"/>
                  </a:schemeClr>
                </a:solidFill>
              </a:rPr>
              <a:t>2</a:t>
            </a:r>
            <a:r>
              <a:rPr lang="zh-CN" altLang="en-US" dirty="0">
                <a:solidFill>
                  <a:schemeClr val="tx1">
                    <a:lumMod val="75000"/>
                    <a:lumOff val="25000"/>
                  </a:schemeClr>
                </a:solidFill>
              </a:rPr>
              <a:t>、输入两个正整数，并求出它们的最大公约数和最小公倍数。</a:t>
            </a:r>
          </a:p>
        </p:txBody>
      </p:sp>
      <p:pic>
        <p:nvPicPr>
          <p:cNvPr id="2" name="图片 1"/>
          <p:cNvPicPr>
            <a:picLocks noChangeAspect="1"/>
          </p:cNvPicPr>
          <p:nvPr/>
        </p:nvPicPr>
        <p:blipFill>
          <a:blip r:embed="rId2"/>
          <a:stretch>
            <a:fillRect/>
          </a:stretch>
        </p:blipFill>
        <p:spPr>
          <a:xfrm>
            <a:off x="1182532" y="1260188"/>
            <a:ext cx="6778936" cy="4828571"/>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一个实例</a:t>
            </a:r>
            <a:endParaRPr lang="zh-CN" dirty="0"/>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42123" y="849019"/>
            <a:ext cx="7886700" cy="835691"/>
          </a:xfrm>
        </p:spPr>
        <p:txBody>
          <a:bodyPr/>
          <a:lstStyle/>
          <a:p>
            <a:r>
              <a:rPr lang="en-US" altLang="zh-CN" dirty="0">
                <a:solidFill>
                  <a:schemeClr val="tx1">
                    <a:lumMod val="75000"/>
                    <a:lumOff val="25000"/>
                  </a:schemeClr>
                </a:solidFill>
              </a:rPr>
              <a:t>1</a:t>
            </a:r>
            <a:r>
              <a:rPr lang="zh-CN" altLang="en-US" dirty="0">
                <a:solidFill>
                  <a:schemeClr val="tx1">
                    <a:lumMod val="75000"/>
                    <a:lumOff val="25000"/>
                  </a:schemeClr>
                </a:solidFill>
              </a:rPr>
              <a:t>、输出</a:t>
            </a:r>
            <a:r>
              <a:rPr lang="en-US" altLang="zh-CN" dirty="0">
                <a:solidFill>
                  <a:schemeClr val="tx1">
                    <a:lumMod val="75000"/>
                    <a:lumOff val="25000"/>
                  </a:schemeClr>
                </a:solidFill>
              </a:rPr>
              <a:t>100</a:t>
            </a:r>
            <a:r>
              <a:rPr lang="zh-CN" altLang="en-US" dirty="0">
                <a:solidFill>
                  <a:schemeClr val="tx1">
                    <a:lumMod val="75000"/>
                    <a:lumOff val="25000"/>
                  </a:schemeClr>
                </a:solidFill>
              </a:rPr>
              <a:t>以内的所有质数。</a:t>
            </a:r>
          </a:p>
        </p:txBody>
      </p:sp>
      <p:pic>
        <p:nvPicPr>
          <p:cNvPr id="6" name="图片 5"/>
          <p:cNvPicPr>
            <a:picLocks noChangeAspect="1"/>
          </p:cNvPicPr>
          <p:nvPr/>
        </p:nvPicPr>
        <p:blipFill>
          <a:blip r:embed="rId2"/>
          <a:stretch>
            <a:fillRect/>
          </a:stretch>
        </p:blipFill>
        <p:spPr>
          <a:xfrm>
            <a:off x="460201" y="1520693"/>
            <a:ext cx="8068621" cy="4422344"/>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一个实例</a:t>
            </a:r>
            <a:endParaRPr lang="zh-CN"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244802" y="104401"/>
            <a:ext cx="3732213" cy="571500"/>
          </a:xfrm>
        </p:spPr>
        <p:txBody>
          <a:bodyPr>
            <a:normAutofit/>
          </a:bodyPr>
          <a:lstStyle/>
          <a:p>
            <a:r>
              <a:rPr lang="en-US" altLang="zh-CN" dirty="0"/>
              <a:t> </a:t>
            </a:r>
            <a:r>
              <a:rPr lang="zh-CN" altLang="en-US" dirty="0"/>
              <a:t>第一个程序 </a:t>
            </a:r>
            <a:r>
              <a:rPr lang="en-US" altLang="zh-CN" dirty="0"/>
              <a:t>Hello World!</a:t>
            </a:r>
            <a:endParaRPr lang="zh-CN" altLang="en-US" dirty="0"/>
          </a:p>
        </p:txBody>
      </p:sp>
      <p:pic>
        <p:nvPicPr>
          <p:cNvPr id="2050" name="图片 9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399" y="1014968"/>
            <a:ext cx="3405644" cy="1284764"/>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9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1494" y="4142125"/>
            <a:ext cx="5681727" cy="11584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92113" y="1119535"/>
            <a:ext cx="436508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第二种方法，点击</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Windows</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的“开始”菜单，从程序组中找到“</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Python 3.6”</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下的“</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IDLE (Python 3.6 32-bit)”</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快捷方式，如右图所示</a:t>
            </a:r>
            <a:r>
              <a:rPr kumimoji="0" lang="zh-CN" altLang="en-US" sz="1000" b="0" i="0" u="none" strike="noStrike" cap="none" normalizeH="0" baseline="0" dirty="0">
                <a:ln>
                  <a:noFill/>
                </a:ln>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600" b="0" i="0" u="none" strike="noStrike" cap="none" normalizeH="0" baseline="0" dirty="0">
              <a:ln>
                <a:noFill/>
              </a:ln>
              <a:solidFill>
                <a:schemeClr val="tx1">
                  <a:lumMod val="75000"/>
                  <a:lumOff val="25000"/>
                </a:schemeClr>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6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6" name="Rectangle 4"/>
          <p:cNvSpPr>
            <a:spLocks noChangeArrowheads="1"/>
          </p:cNvSpPr>
          <p:nvPr/>
        </p:nvSpPr>
        <p:spPr bwMode="auto">
          <a:xfrm>
            <a:off x="554239" y="2664797"/>
            <a:ext cx="701064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点击并进入到</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Python IDLE Shell</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窗口，在提示符“</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&gt;&gt;&gt;”</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之后，输入第一个</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Python</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程序的代码：</a:t>
            </a:r>
            <a:endParaRPr kumimoji="0" lang="zh-CN" altLang="en-US" b="0" i="0" u="none" strike="noStrike" cap="none" normalizeH="0" baseline="0" dirty="0">
              <a:ln>
                <a:noFill/>
              </a:ln>
              <a:solidFill>
                <a:schemeClr val="tx1">
                  <a:lumMod val="75000"/>
                  <a:lumOff val="25000"/>
                </a:schemeClr>
              </a:solidFill>
              <a:effectLst/>
              <a:latin typeface="+mn-ea"/>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B0F0"/>
                </a:solidFill>
                <a:effectLst/>
                <a:latin typeface="+mn-ea"/>
                <a:cs typeface="Arial" panose="020B0604020202020204" pitchFamily="34" charset="0"/>
              </a:rPr>
              <a:t>&gt;&gt;&gt; print("Hello World!")</a:t>
            </a:r>
            <a:endParaRPr kumimoji="0" lang="en-US" altLang="zh-CN" b="0" i="0" u="none" strike="noStrike" cap="none" normalizeH="0" baseline="0" dirty="0">
              <a:ln>
                <a:noFill/>
              </a:ln>
              <a:solidFill>
                <a:srgbClr val="00B0F0"/>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完成输入后回车执行，如下图所示：</a:t>
            </a:r>
            <a:endParaRPr kumimoji="0" lang="zh-CN" altLang="en-US" b="0" i="0" u="none" strike="noStrike" cap="none" normalizeH="0" baseline="0" dirty="0">
              <a:ln>
                <a:noFill/>
              </a:ln>
              <a:solidFill>
                <a:schemeClr val="tx1"/>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chemeClr val="tx1"/>
              </a:solidFill>
              <a:effectLst/>
              <a:latin typeface="+mn-ea"/>
            </a:endParaRPr>
          </a:p>
        </p:txBody>
      </p:sp>
      <p:sp>
        <p:nvSpPr>
          <p:cNvPr id="7" name="Rectangle 5"/>
          <p:cNvSpPr>
            <a:spLocks noChangeArrowheads="1"/>
          </p:cNvSpPr>
          <p:nvPr/>
        </p:nvSpPr>
        <p:spPr bwMode="auto">
          <a:xfrm>
            <a:off x="0" y="1657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28650" y="961408"/>
            <a:ext cx="7886700" cy="835691"/>
          </a:xfrm>
        </p:spPr>
        <p:txBody>
          <a:bodyPr/>
          <a:lstStyle/>
          <a:p>
            <a:r>
              <a:rPr lang="en-US" altLang="zh-CN" dirty="0">
                <a:solidFill>
                  <a:schemeClr val="tx1">
                    <a:lumMod val="75000"/>
                    <a:lumOff val="25000"/>
                  </a:schemeClr>
                </a:solidFill>
              </a:rPr>
              <a:t>1</a:t>
            </a:r>
            <a:r>
              <a:rPr lang="zh-CN" altLang="en-US" dirty="0">
                <a:solidFill>
                  <a:schemeClr val="tx1">
                    <a:lumMod val="75000"/>
                    <a:lumOff val="25000"/>
                  </a:schemeClr>
                </a:solidFill>
              </a:rPr>
              <a:t>、求</a:t>
            </a:r>
            <a:r>
              <a:rPr lang="en-US" altLang="zh-CN" dirty="0">
                <a:solidFill>
                  <a:schemeClr val="tx1">
                    <a:lumMod val="75000"/>
                    <a:lumOff val="25000"/>
                  </a:schemeClr>
                </a:solidFill>
              </a:rPr>
              <a:t>1-10</a:t>
            </a:r>
            <a:r>
              <a:rPr lang="zh-CN" altLang="en-US" dirty="0">
                <a:solidFill>
                  <a:schemeClr val="tx1">
                    <a:lumMod val="75000"/>
                    <a:lumOff val="25000"/>
                  </a:schemeClr>
                </a:solidFill>
              </a:rPr>
              <a:t>的所有偶数的和。</a:t>
            </a:r>
          </a:p>
        </p:txBody>
      </p:sp>
      <p:pic>
        <p:nvPicPr>
          <p:cNvPr id="9" name="图片 8"/>
          <p:cNvPicPr>
            <a:picLocks noChangeAspect="1"/>
          </p:cNvPicPr>
          <p:nvPr/>
        </p:nvPicPr>
        <p:blipFill>
          <a:blip r:embed="rId2"/>
          <a:stretch>
            <a:fillRect/>
          </a:stretch>
        </p:blipFill>
        <p:spPr>
          <a:xfrm>
            <a:off x="914400" y="1413683"/>
            <a:ext cx="7182678" cy="4595298"/>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一个实例</a:t>
            </a:r>
            <a:endParaRPr lang="zh-CN" dirty="0"/>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642123" y="849019"/>
            <a:ext cx="7886700" cy="835691"/>
          </a:xfrm>
        </p:spPr>
        <p:txBody>
          <a:bodyPr/>
          <a:lstStyle/>
          <a:p>
            <a:r>
              <a:rPr lang="en-US" altLang="zh-CN" dirty="0">
                <a:solidFill>
                  <a:schemeClr val="tx1">
                    <a:lumMod val="75000"/>
                    <a:lumOff val="25000"/>
                  </a:schemeClr>
                </a:solidFill>
              </a:rPr>
              <a:t>2</a:t>
            </a:r>
            <a:r>
              <a:rPr lang="zh-CN" altLang="en-US" dirty="0">
                <a:solidFill>
                  <a:schemeClr val="tx1">
                    <a:lumMod val="75000"/>
                    <a:lumOff val="25000"/>
                  </a:schemeClr>
                </a:solidFill>
              </a:rPr>
              <a:t>、将</a:t>
            </a:r>
            <a:r>
              <a:rPr lang="en-US" altLang="zh-CN" dirty="0">
                <a:solidFill>
                  <a:schemeClr val="tx1">
                    <a:lumMod val="75000"/>
                    <a:lumOff val="25000"/>
                  </a:schemeClr>
                </a:solidFill>
              </a:rPr>
              <a:t>10-20</a:t>
            </a:r>
            <a:r>
              <a:rPr lang="zh-CN" altLang="en-US" dirty="0">
                <a:solidFill>
                  <a:schemeClr val="tx1">
                    <a:lumMod val="75000"/>
                    <a:lumOff val="25000"/>
                  </a:schemeClr>
                </a:solidFill>
              </a:rPr>
              <a:t>不能被</a:t>
            </a:r>
            <a:r>
              <a:rPr lang="en-US" altLang="zh-CN" dirty="0">
                <a:solidFill>
                  <a:schemeClr val="tx1">
                    <a:lumMod val="75000"/>
                    <a:lumOff val="25000"/>
                  </a:schemeClr>
                </a:solidFill>
              </a:rPr>
              <a:t>2</a:t>
            </a:r>
            <a:r>
              <a:rPr lang="zh-CN" altLang="en-US" dirty="0">
                <a:solidFill>
                  <a:schemeClr val="tx1">
                    <a:lumMod val="75000"/>
                    <a:lumOff val="25000"/>
                  </a:schemeClr>
                </a:solidFill>
              </a:rPr>
              <a:t>或</a:t>
            </a:r>
            <a:r>
              <a:rPr lang="en-US" altLang="zh-CN" dirty="0">
                <a:solidFill>
                  <a:schemeClr val="tx1">
                    <a:lumMod val="75000"/>
                    <a:lumOff val="25000"/>
                  </a:schemeClr>
                </a:solidFill>
              </a:rPr>
              <a:t>3</a:t>
            </a:r>
            <a:r>
              <a:rPr lang="zh-CN" altLang="en-US" dirty="0">
                <a:solidFill>
                  <a:schemeClr val="tx1">
                    <a:lumMod val="75000"/>
                    <a:lumOff val="25000"/>
                  </a:schemeClr>
                </a:solidFill>
              </a:rPr>
              <a:t>整除的数输出。</a:t>
            </a:r>
          </a:p>
        </p:txBody>
      </p:sp>
      <p:pic>
        <p:nvPicPr>
          <p:cNvPr id="7" name="图片 6"/>
          <p:cNvPicPr>
            <a:picLocks noChangeAspect="1"/>
          </p:cNvPicPr>
          <p:nvPr/>
        </p:nvPicPr>
        <p:blipFill>
          <a:blip r:embed="rId2"/>
          <a:stretch>
            <a:fillRect/>
          </a:stretch>
        </p:blipFill>
        <p:spPr>
          <a:xfrm>
            <a:off x="139942" y="1684710"/>
            <a:ext cx="8864116" cy="3470386"/>
          </a:xfrm>
          <a:prstGeom prst="rect">
            <a:avLst/>
          </a:prstGeom>
        </p:spPr>
      </p:pic>
      <p:sp>
        <p:nvSpPr>
          <p:cNvPr id="21"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一个实例</a:t>
            </a:r>
            <a:endParaRPr lang="zh-CN" dirty="0"/>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5798" y="2105561"/>
            <a:ext cx="7130535" cy="769441"/>
          </a:xfrm>
          <a:prstGeom prst="rect">
            <a:avLst/>
          </a:prstGeom>
        </p:spPr>
        <p:txBody>
          <a:bodyPr wrap="square">
            <a:spAutoFit/>
          </a:bodyPr>
          <a:lstStyle/>
          <a:p>
            <a:pPr indent="457200">
              <a:lnSpc>
                <a:spcPct val="100000"/>
              </a:lnSpc>
            </a:pPr>
            <a:r>
              <a:rPr lang="zh-CN" altLang="en-US" sz="4400" dirty="0"/>
              <a:t>第</a:t>
            </a:r>
            <a:r>
              <a:rPr lang="en-US" altLang="zh-CN" sz="4400" dirty="0"/>
              <a:t>2</a:t>
            </a:r>
            <a:r>
              <a:rPr lang="zh-CN" altLang="en-US" sz="4400" dirty="0"/>
              <a:t>章</a:t>
            </a:r>
            <a:r>
              <a:rPr lang="en-US" altLang="zh-CN" sz="4400" dirty="0"/>
              <a:t>-1</a:t>
            </a:r>
            <a:r>
              <a:rPr lang="zh-CN" altLang="en-US" sz="4400" dirty="0"/>
              <a:t>，</a:t>
            </a:r>
            <a:r>
              <a:rPr lang="en-US" altLang="zh-CN" sz="4400" dirty="0"/>
              <a:t>2</a:t>
            </a:r>
            <a:r>
              <a:rPr lang="zh-CN" altLang="en-US" sz="4400" dirty="0"/>
              <a:t>，</a:t>
            </a:r>
            <a:r>
              <a:rPr lang="en-US" altLang="zh-CN" sz="4400" dirty="0"/>
              <a:t>4</a:t>
            </a:r>
            <a:r>
              <a:rPr lang="zh-CN" altLang="en-US" sz="4400" dirty="0"/>
              <a:t>，</a:t>
            </a:r>
            <a:r>
              <a:rPr lang="en-US" altLang="zh-CN" sz="4400" dirty="0"/>
              <a:t>11</a:t>
            </a:r>
            <a:r>
              <a:rPr lang="zh-CN" altLang="en-US" sz="4400" dirty="0"/>
              <a:t>，</a:t>
            </a:r>
            <a:r>
              <a:rPr lang="en-US" altLang="zh-CN" sz="4400" dirty="0"/>
              <a:t>12</a:t>
            </a:r>
          </a:p>
        </p:txBody>
      </p:sp>
      <p:sp>
        <p:nvSpPr>
          <p:cNvPr id="3" name="文本占位符 2"/>
          <p:cNvSpPr>
            <a:spLocks noGrp="1"/>
          </p:cNvSpPr>
          <p:nvPr>
            <p:ph type="body" sz="quarter" idx="13"/>
          </p:nvPr>
        </p:nvSpPr>
        <p:spPr>
          <a:xfrm>
            <a:off x="921065" y="874932"/>
            <a:ext cx="2895097" cy="544391"/>
          </a:xfrm>
        </p:spPr>
        <p:txBody>
          <a:bodyPr/>
          <a:lstStyle/>
          <a:p>
            <a:r>
              <a:rPr lang="zh-CN" altLang="en-US" dirty="0"/>
              <a:t>完成在线编程</a:t>
            </a:r>
          </a:p>
        </p:txBody>
      </p:sp>
    </p:spTree>
    <p:extLst>
      <p:ext uri="{BB962C8B-B14F-4D97-AF65-F5344CB8AC3E}">
        <p14:creationId xmlns:p14="http://schemas.microsoft.com/office/powerpoint/2010/main" val="3034554644"/>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
        <p:nvSpPr>
          <p:cNvPr id="2" name="矩形 1"/>
          <p:cNvSpPr/>
          <p:nvPr/>
        </p:nvSpPr>
        <p:spPr>
          <a:xfrm>
            <a:off x="1045799" y="2105561"/>
            <a:ext cx="6630124" cy="1204817"/>
          </a:xfrm>
          <a:prstGeom prst="rect">
            <a:avLst/>
          </a:prstGeom>
        </p:spPr>
        <p:txBody>
          <a:bodyPr wrap="square">
            <a:spAutoFit/>
          </a:bodyPr>
          <a:lstStyle/>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列表（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Lists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）属于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中的序列类型，它是任意对象的有序集合，通过“位置”或者“索引”访问其中的元素，它具有可变对象、可变长度、异构和任意嵌套的特点。</a:t>
            </a:r>
          </a:p>
        </p:txBody>
      </p:sp>
      <p:sp>
        <p:nvSpPr>
          <p:cNvPr id="3" name="文本占位符 2"/>
          <p:cNvSpPr>
            <a:spLocks noGrp="1"/>
          </p:cNvSpPr>
          <p:nvPr>
            <p:ph type="body" sz="quarter" idx="13"/>
          </p:nvPr>
        </p:nvSpPr>
        <p:spPr>
          <a:xfrm>
            <a:off x="947698" y="874932"/>
            <a:ext cx="2895097" cy="544391"/>
          </a:xfrm>
        </p:spPr>
        <p:txBody>
          <a:bodyPr/>
          <a:lstStyle/>
          <a:p>
            <a:r>
              <a:rPr lang="en-US" altLang="zh-CN" dirty="0"/>
              <a:t>4.1.1 </a:t>
            </a:r>
            <a:r>
              <a:rPr lang="zh-CN" altLang="en-US" dirty="0"/>
              <a:t>创建列表</a:t>
            </a: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7980" y="1419323"/>
            <a:ext cx="7768039" cy="3513591"/>
          </a:xfrm>
          <a:prstGeom prst="rect">
            <a:avLst/>
          </a:prstGeom>
        </p:spPr>
        <p:txBody>
          <a:bodyPr wrap="square">
            <a:spAutoFit/>
          </a:bodyPr>
          <a:lstStyle/>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列表里第一个元素的“位置”或者“索引”是从“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开始，第二个元素的则是“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，以此类推。</a:t>
            </a:r>
          </a:p>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在创建列表时，列表元素放置在方括号</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中，以逗号来分隔各元素，格式如下：</a:t>
            </a:r>
          </a:p>
          <a:p>
            <a:pPr indent="457200">
              <a:lnSpc>
                <a:spcPts val="3000"/>
              </a:lnSpc>
              <a:defRPr/>
            </a:pPr>
            <a:r>
              <a:rPr lang="en-US" altLang="zh-CN" dirty="0" err="1">
                <a:solidFill>
                  <a:srgbClr val="00B0F0"/>
                </a:solidFill>
                <a:latin typeface="微软雅黑" panose="020B0503020204020204" pitchFamily="34" charset="-122"/>
                <a:ea typeface="微软雅黑" panose="020B0503020204020204" pitchFamily="34" charset="-122"/>
              </a:rPr>
              <a:t>listname</a:t>
            </a:r>
            <a:r>
              <a:rPr lang="en-US" altLang="zh-CN" dirty="0">
                <a:solidFill>
                  <a:srgbClr val="00B0F0"/>
                </a:solidFill>
                <a:latin typeface="微软雅黑" panose="020B0503020204020204" pitchFamily="34" charset="-122"/>
                <a:ea typeface="微软雅黑" panose="020B0503020204020204" pitchFamily="34" charset="-122"/>
              </a:rPr>
              <a:t> = [</a:t>
            </a:r>
            <a:r>
              <a:rPr lang="zh-CN" altLang="en-US" dirty="0">
                <a:solidFill>
                  <a:srgbClr val="00B0F0"/>
                </a:solidFill>
                <a:latin typeface="微软雅黑" panose="020B0503020204020204" pitchFamily="34" charset="-122"/>
                <a:ea typeface="微软雅黑" panose="020B0503020204020204" pitchFamily="34" charset="-122"/>
              </a:rPr>
              <a:t>元素</a:t>
            </a:r>
            <a:r>
              <a:rPr lang="en-US" altLang="zh-CN" dirty="0">
                <a:solidFill>
                  <a:srgbClr val="00B0F0"/>
                </a:solidFill>
                <a:latin typeface="微软雅黑" panose="020B0503020204020204" pitchFamily="34" charset="-122"/>
                <a:ea typeface="微软雅黑" panose="020B0503020204020204" pitchFamily="34" charset="-122"/>
              </a:rPr>
              <a:t>1, </a:t>
            </a:r>
            <a:r>
              <a:rPr lang="zh-CN" altLang="en-US" dirty="0">
                <a:solidFill>
                  <a:srgbClr val="00B0F0"/>
                </a:solidFill>
                <a:latin typeface="微软雅黑" panose="020B0503020204020204" pitchFamily="34" charset="-122"/>
                <a:ea typeface="微软雅黑" panose="020B0503020204020204" pitchFamily="34" charset="-122"/>
              </a:rPr>
              <a:t>元素</a:t>
            </a:r>
            <a:r>
              <a:rPr lang="en-US" altLang="zh-CN" dirty="0">
                <a:solidFill>
                  <a:srgbClr val="00B0F0"/>
                </a:solidFill>
                <a:latin typeface="微软雅黑" panose="020B0503020204020204" pitchFamily="34" charset="-122"/>
                <a:ea typeface="微软雅黑" panose="020B0503020204020204" pitchFamily="34" charset="-122"/>
              </a:rPr>
              <a:t>2, </a:t>
            </a:r>
            <a:r>
              <a:rPr lang="zh-CN" altLang="en-US" dirty="0">
                <a:solidFill>
                  <a:srgbClr val="00B0F0"/>
                </a:solidFill>
                <a:latin typeface="微软雅黑" panose="020B0503020204020204" pitchFamily="34" charset="-122"/>
                <a:ea typeface="微软雅黑" panose="020B0503020204020204" pitchFamily="34" charset="-122"/>
              </a:rPr>
              <a:t>元素</a:t>
            </a:r>
            <a:r>
              <a:rPr lang="en-US" altLang="zh-CN" dirty="0">
                <a:solidFill>
                  <a:srgbClr val="00B0F0"/>
                </a:solidFill>
                <a:latin typeface="微软雅黑" panose="020B0503020204020204" pitchFamily="34" charset="-122"/>
                <a:ea typeface="微软雅黑" panose="020B0503020204020204" pitchFamily="34" charset="-122"/>
              </a:rPr>
              <a:t>3, ……, </a:t>
            </a:r>
            <a:r>
              <a:rPr lang="zh-CN" altLang="en-US" dirty="0">
                <a:solidFill>
                  <a:srgbClr val="00B0F0"/>
                </a:solidFill>
                <a:latin typeface="微软雅黑" panose="020B0503020204020204" pitchFamily="34" charset="-122"/>
                <a:ea typeface="微软雅黑" panose="020B0503020204020204" pitchFamily="34" charset="-122"/>
              </a:rPr>
              <a:t>元素</a:t>
            </a:r>
            <a:r>
              <a:rPr lang="en-US" altLang="zh-CN" dirty="0">
                <a:solidFill>
                  <a:srgbClr val="00B0F0"/>
                </a:solidFill>
                <a:latin typeface="微软雅黑" panose="020B0503020204020204" pitchFamily="34" charset="-122"/>
                <a:ea typeface="微软雅黑" panose="020B0503020204020204" pitchFamily="34" charset="-122"/>
              </a:rPr>
              <a:t>n]</a:t>
            </a:r>
          </a:p>
          <a:p>
            <a:pPr indent="457200">
              <a:lnSpc>
                <a:spcPts val="3000"/>
              </a:lnSpc>
              <a:defRPr/>
            </a:pPr>
            <a:r>
              <a:rPr lang="zh-CN" altLang="en-US" dirty="0">
                <a:latin typeface="微软雅黑" panose="020B0503020204020204" pitchFamily="34" charset="-122"/>
                <a:ea typeface="微软雅黑" panose="020B0503020204020204" pitchFamily="34" charset="-122"/>
              </a:rPr>
              <a:t>举例如下：</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sample_list1 = [0, 1, 2, 3, 4]</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sample_list2 = ["P", "y", "t", "h", "o", "n"]</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sample_list3 = ['Python', 'sample', 'list', 'for', 'your', 'reference']</a:t>
            </a:r>
          </a:p>
        </p:txBody>
      </p:sp>
      <p:sp>
        <p:nvSpPr>
          <p:cNvPr id="6" name="文本占位符 5"/>
          <p:cNvSpPr>
            <a:spLocks noGrp="1"/>
          </p:cNvSpPr>
          <p:nvPr>
            <p:ph type="body" sz="quarter" idx="13"/>
          </p:nvPr>
        </p:nvSpPr>
        <p:spPr>
          <a:xfrm>
            <a:off x="947698" y="874932"/>
            <a:ext cx="2895097" cy="544391"/>
          </a:xfrm>
        </p:spPr>
        <p:txBody>
          <a:bodyPr/>
          <a:lstStyle/>
          <a:p>
            <a:r>
              <a:rPr lang="zh-CN" altLang="en-US" dirty="0"/>
              <a:t>创建列表</a:t>
            </a:r>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3" y="1287484"/>
            <a:ext cx="8295434" cy="4283032"/>
          </a:xfrm>
          <a:prstGeom prst="rect">
            <a:avLst/>
          </a:prstGeom>
        </p:spPr>
        <p:txBody>
          <a:bodyPr wrap="square">
            <a:spAutoFit/>
          </a:bodyPr>
          <a:lstStyle/>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代码运行如下：</a:t>
            </a:r>
            <a:endParaRPr lang="zh-CN" altLang="en-US" dirty="0">
              <a:latin typeface="微软雅黑" panose="020B0503020204020204" pitchFamily="34" charset="-122"/>
              <a:ea typeface="微软雅黑" panose="020B0503020204020204" pitchFamily="34" charset="-122"/>
            </a:endParaRP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sample_list1 = [0, 1, 2, 3, 4]            #</a:t>
            </a:r>
            <a:r>
              <a:rPr lang="zh-CN" altLang="en-US" dirty="0">
                <a:solidFill>
                  <a:srgbClr val="00B0F0"/>
                </a:solidFill>
                <a:latin typeface="微软雅黑" panose="020B0503020204020204" pitchFamily="34" charset="-122"/>
                <a:ea typeface="微软雅黑" panose="020B0503020204020204" pitchFamily="34" charset="-122"/>
              </a:rPr>
              <a:t>列表</a:t>
            </a:r>
            <a:r>
              <a:rPr lang="en-US" altLang="zh-CN" dirty="0">
                <a:solidFill>
                  <a:srgbClr val="00B0F0"/>
                </a:solidFill>
                <a:latin typeface="微软雅黑" panose="020B0503020204020204" pitchFamily="34" charset="-122"/>
                <a:ea typeface="微软雅黑" panose="020B0503020204020204" pitchFamily="34" charset="-122"/>
              </a:rPr>
              <a:t>sample_list1</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sample_list2 = ["P", "y", "t", "h", "o", "n"]  #</a:t>
            </a:r>
            <a:r>
              <a:rPr lang="zh-CN" altLang="en-US" dirty="0">
                <a:solidFill>
                  <a:srgbClr val="00B0F0"/>
                </a:solidFill>
                <a:latin typeface="微软雅黑" panose="020B0503020204020204" pitchFamily="34" charset="-122"/>
                <a:ea typeface="微软雅黑" panose="020B0503020204020204" pitchFamily="34" charset="-122"/>
              </a:rPr>
              <a:t>列表</a:t>
            </a:r>
            <a:r>
              <a:rPr lang="en-US" altLang="zh-CN" dirty="0">
                <a:solidFill>
                  <a:srgbClr val="00B0F0"/>
                </a:solidFill>
                <a:latin typeface="微软雅黑" panose="020B0503020204020204" pitchFamily="34" charset="-122"/>
                <a:ea typeface="微软雅黑" panose="020B0503020204020204" pitchFamily="34" charset="-122"/>
              </a:rPr>
              <a:t>sample_list2</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sample_list3 = ['Python', 'sample', 'list', 'for', 'your', 'reference']        #</a:t>
            </a:r>
            <a:r>
              <a:rPr lang="zh-CN" altLang="en-US" dirty="0">
                <a:solidFill>
                  <a:srgbClr val="00B0F0"/>
                </a:solidFill>
                <a:latin typeface="微软雅黑" panose="020B0503020204020204" pitchFamily="34" charset="-122"/>
                <a:ea typeface="微软雅黑" panose="020B0503020204020204" pitchFamily="34" charset="-122"/>
              </a:rPr>
              <a:t>列表</a:t>
            </a:r>
            <a:r>
              <a:rPr lang="en-US" altLang="zh-CN" dirty="0">
                <a:solidFill>
                  <a:srgbClr val="00B0F0"/>
                </a:solidFill>
                <a:latin typeface="微软雅黑" panose="020B0503020204020204" pitchFamily="34" charset="-122"/>
                <a:ea typeface="微软雅黑" panose="020B0503020204020204" pitchFamily="34" charset="-122"/>
              </a:rPr>
              <a:t>sample_list3</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print (sample_list1)                      #</a:t>
            </a:r>
            <a:r>
              <a:rPr lang="zh-CN" altLang="en-US" dirty="0">
                <a:solidFill>
                  <a:srgbClr val="00B0F0"/>
                </a:solidFill>
                <a:latin typeface="微软雅黑" panose="020B0503020204020204" pitchFamily="34" charset="-122"/>
                <a:ea typeface="微软雅黑" panose="020B0503020204020204" pitchFamily="34" charset="-122"/>
              </a:rPr>
              <a:t>打印输出列表</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[0, 1, 2, 3, 4]                                #</a:t>
            </a:r>
            <a:r>
              <a:rPr lang="zh-CN" altLang="en-US" dirty="0">
                <a:solidFill>
                  <a:srgbClr val="00B0F0"/>
                </a:solidFill>
                <a:latin typeface="微软雅黑" panose="020B0503020204020204" pitchFamily="34" charset="-122"/>
                <a:ea typeface="微软雅黑" panose="020B0503020204020204" pitchFamily="34" charset="-122"/>
              </a:rPr>
              <a:t>输出结果</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print (sample_list2)                      #</a:t>
            </a:r>
            <a:r>
              <a:rPr lang="zh-CN" altLang="en-US" dirty="0">
                <a:solidFill>
                  <a:srgbClr val="00B0F0"/>
                </a:solidFill>
                <a:latin typeface="微软雅黑" panose="020B0503020204020204" pitchFamily="34" charset="-122"/>
                <a:ea typeface="微软雅黑" panose="020B0503020204020204" pitchFamily="34" charset="-122"/>
              </a:rPr>
              <a:t>打印输出列表</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['p', 'y', 't', 'h', 'o', 'n']                         #</a:t>
            </a:r>
            <a:r>
              <a:rPr lang="zh-CN" altLang="en-US" dirty="0">
                <a:solidFill>
                  <a:srgbClr val="00B0F0"/>
                </a:solidFill>
                <a:latin typeface="微软雅黑" panose="020B0503020204020204" pitchFamily="34" charset="-122"/>
                <a:ea typeface="微软雅黑" panose="020B0503020204020204" pitchFamily="34" charset="-122"/>
              </a:rPr>
              <a:t>输出结果</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print (sample_list3)                       #</a:t>
            </a:r>
            <a:r>
              <a:rPr lang="zh-CN" altLang="en-US" dirty="0">
                <a:solidFill>
                  <a:srgbClr val="00B0F0"/>
                </a:solidFill>
                <a:latin typeface="微软雅黑" panose="020B0503020204020204" pitchFamily="34" charset="-122"/>
                <a:ea typeface="微软雅黑" panose="020B0503020204020204" pitchFamily="34" charset="-122"/>
              </a:rPr>
              <a:t>打印输出列表</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['Python', 'sample', 'list', 'for', 'your', 'reference']  #</a:t>
            </a:r>
            <a:r>
              <a:rPr lang="zh-CN" altLang="en-US" dirty="0">
                <a:solidFill>
                  <a:srgbClr val="00B0F0"/>
                </a:solidFill>
                <a:latin typeface="微软雅黑" panose="020B0503020204020204" pitchFamily="34" charset="-122"/>
                <a:ea typeface="微软雅黑" panose="020B0503020204020204" pitchFamily="34" charset="-122"/>
              </a:rPr>
              <a:t>输出结果</a:t>
            </a:r>
          </a:p>
        </p:txBody>
      </p:sp>
      <p:sp>
        <p:nvSpPr>
          <p:cNvPr id="6" name="文本占位符 5"/>
          <p:cNvSpPr>
            <a:spLocks noGrp="1"/>
          </p:cNvSpPr>
          <p:nvPr>
            <p:ph type="body" sz="quarter" idx="13"/>
          </p:nvPr>
        </p:nvSpPr>
        <p:spPr>
          <a:xfrm>
            <a:off x="947698" y="874932"/>
            <a:ext cx="2895097" cy="544391"/>
          </a:xfrm>
        </p:spPr>
        <p:txBody>
          <a:bodyPr/>
          <a:lstStyle/>
          <a:p>
            <a:r>
              <a:rPr lang="zh-CN" altLang="en-US" dirty="0"/>
              <a:t>创建列表</a:t>
            </a:r>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30595"/>
            <a:ext cx="9699585" cy="5052473"/>
          </a:xfrm>
          <a:prstGeom prst="rect">
            <a:avLst/>
          </a:prstGeom>
        </p:spPr>
        <p:txBody>
          <a:bodyPr wrap="square">
            <a:spAutoFit/>
          </a:bodyPr>
          <a:lstStyle/>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列表中允许有不同数据类型的元素，例如：</a:t>
            </a:r>
            <a:endParaRPr lang="zh-CN" altLang="en-US" dirty="0">
              <a:latin typeface="微软雅黑" panose="020B0503020204020204" pitchFamily="34" charset="-122"/>
              <a:ea typeface="微软雅黑" panose="020B0503020204020204" pitchFamily="34" charset="-122"/>
            </a:endParaRP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sample_list4 = [0,‘y’, 3.14,  </a:t>
            </a:r>
            <a:r>
              <a:rPr lang="en-US" altLang="zh-CN" dirty="0" err="1">
                <a:solidFill>
                  <a:srgbClr val="00B0F0"/>
                </a:solidFill>
                <a:latin typeface="微软雅黑" panose="020B0503020204020204" pitchFamily="34" charset="-122"/>
                <a:ea typeface="微软雅黑" panose="020B0503020204020204" pitchFamily="34" charset="-122"/>
              </a:rPr>
              <a:t>Fasle</a:t>
            </a:r>
            <a:r>
              <a:rPr lang="en-US" altLang="zh-CN" dirty="0">
                <a:solidFill>
                  <a:srgbClr val="00B0F0"/>
                </a:solidFill>
                <a:latin typeface="微软雅黑" panose="020B0503020204020204" pitchFamily="34" charset="-122"/>
                <a:ea typeface="微软雅黑" panose="020B0503020204020204" pitchFamily="34" charset="-122"/>
              </a:rPr>
              <a:t>,  [1,2,3],  'Python']</a:t>
            </a:r>
          </a:p>
          <a:p>
            <a:pPr indent="457200">
              <a:lnSpc>
                <a:spcPts val="3000"/>
              </a:lnSpc>
              <a:defRPr/>
            </a:pPr>
            <a:r>
              <a:rPr lang="zh-CN" altLang="en-US" dirty="0">
                <a:solidFill>
                  <a:srgbClr val="FF0000"/>
                </a:solidFill>
                <a:latin typeface="微软雅黑" panose="020B0503020204020204" pitchFamily="34" charset="-122"/>
                <a:ea typeface="微软雅黑" panose="020B0503020204020204" pitchFamily="34" charset="-122"/>
              </a:rPr>
              <a:t>但通常建议列表中元素最好使用相同的数据类型。</a:t>
            </a:r>
          </a:p>
          <a:p>
            <a:pPr indent="457200">
              <a:lnSpc>
                <a:spcPts val="3000"/>
              </a:lnSpc>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列表可以嵌套使用，例如：</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sample_list5 = [sample_list1, sample_list2, sample_list3]</a:t>
            </a:r>
          </a:p>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运行结果如下：</a:t>
            </a:r>
            <a:endParaRPr lang="zh-CN" altLang="en-US" dirty="0">
              <a:latin typeface="微软雅黑" panose="020B0503020204020204" pitchFamily="34" charset="-122"/>
              <a:ea typeface="微软雅黑" panose="020B0503020204020204" pitchFamily="34" charset="-122"/>
            </a:endParaRPr>
          </a:p>
          <a:p>
            <a:pPr indent="457200">
              <a:lnSpc>
                <a:spcPts val="3000"/>
              </a:lnSpc>
              <a:defRPr/>
            </a:pPr>
            <a:r>
              <a:rPr lang="en-US" altLang="zh-CN" sz="1600" dirty="0">
                <a:solidFill>
                  <a:srgbClr val="00B0F0"/>
                </a:solidFill>
                <a:latin typeface="微软雅黑" panose="020B0503020204020204" pitchFamily="34" charset="-122"/>
                <a:ea typeface="微软雅黑" panose="020B0503020204020204" pitchFamily="34" charset="-122"/>
              </a:rPr>
              <a:t>&gt;&gt;&gt; sample_list1 = [0, 1, 2, 3, 4]</a:t>
            </a:r>
          </a:p>
          <a:p>
            <a:pPr indent="457200">
              <a:lnSpc>
                <a:spcPts val="3000"/>
              </a:lnSpc>
              <a:defRPr/>
            </a:pPr>
            <a:r>
              <a:rPr lang="en-US" altLang="zh-CN" sz="1600" dirty="0">
                <a:solidFill>
                  <a:srgbClr val="00B0F0"/>
                </a:solidFill>
                <a:latin typeface="微软雅黑" panose="020B0503020204020204" pitchFamily="34" charset="-122"/>
                <a:ea typeface="微软雅黑" panose="020B0503020204020204" pitchFamily="34" charset="-122"/>
              </a:rPr>
              <a:t>&gt;&gt;&gt; sample_list2 = ["P", "y", "t", "h", "o", "n"]</a:t>
            </a:r>
          </a:p>
          <a:p>
            <a:pPr indent="457200">
              <a:lnSpc>
                <a:spcPts val="3000"/>
              </a:lnSpc>
              <a:defRPr/>
            </a:pPr>
            <a:r>
              <a:rPr lang="en-US" altLang="zh-CN" sz="1600" dirty="0">
                <a:solidFill>
                  <a:srgbClr val="00B0F0"/>
                </a:solidFill>
                <a:latin typeface="微软雅黑" panose="020B0503020204020204" pitchFamily="34" charset="-122"/>
                <a:ea typeface="微软雅黑" panose="020B0503020204020204" pitchFamily="34" charset="-122"/>
              </a:rPr>
              <a:t>&gt;&gt;&gt; sample_list3 = ['Python', 'sample', 'list', 'for', 'your', 'reference']</a:t>
            </a:r>
          </a:p>
          <a:p>
            <a:pPr indent="457200">
              <a:lnSpc>
                <a:spcPts val="3000"/>
              </a:lnSpc>
              <a:defRPr/>
            </a:pPr>
            <a:r>
              <a:rPr lang="en-US" altLang="zh-CN" sz="1600" dirty="0">
                <a:solidFill>
                  <a:srgbClr val="00B0F0"/>
                </a:solidFill>
                <a:latin typeface="微软雅黑" panose="020B0503020204020204" pitchFamily="34" charset="-122"/>
                <a:ea typeface="微软雅黑" panose="020B0503020204020204" pitchFamily="34" charset="-122"/>
              </a:rPr>
              <a:t>&gt;&gt;&gt; sample_list5 = [sample_list1, sample_list2, sample_list3] #</a:t>
            </a:r>
            <a:r>
              <a:rPr lang="zh-CN" altLang="en-US" sz="1600" dirty="0">
                <a:solidFill>
                  <a:srgbClr val="00B0F0"/>
                </a:solidFill>
                <a:latin typeface="微软雅黑" panose="020B0503020204020204" pitchFamily="34" charset="-122"/>
                <a:ea typeface="微软雅黑" panose="020B0503020204020204" pitchFamily="34" charset="-122"/>
              </a:rPr>
              <a:t>创建一个嵌套列表</a:t>
            </a:r>
          </a:p>
          <a:p>
            <a:pPr indent="457200">
              <a:lnSpc>
                <a:spcPts val="3000"/>
              </a:lnSpc>
              <a:defRPr/>
            </a:pPr>
            <a:r>
              <a:rPr lang="en-US" altLang="zh-CN" sz="1600" dirty="0">
                <a:solidFill>
                  <a:srgbClr val="00B0F0"/>
                </a:solidFill>
                <a:latin typeface="微软雅黑" panose="020B0503020204020204" pitchFamily="34" charset="-122"/>
                <a:ea typeface="微软雅黑" panose="020B0503020204020204" pitchFamily="34" charset="-122"/>
              </a:rPr>
              <a:t>&gt;&gt;&gt; print (sample_list5)</a:t>
            </a:r>
          </a:p>
          <a:p>
            <a:pPr indent="457200">
              <a:lnSpc>
                <a:spcPts val="3000"/>
              </a:lnSpc>
              <a:defRPr/>
            </a:pPr>
            <a:r>
              <a:rPr lang="en-US" altLang="zh-CN" sz="1600" dirty="0">
                <a:solidFill>
                  <a:srgbClr val="00B0F0"/>
                </a:solidFill>
                <a:latin typeface="微软雅黑" panose="020B0503020204020204" pitchFamily="34" charset="-122"/>
                <a:ea typeface="微软雅黑" panose="020B0503020204020204" pitchFamily="34" charset="-122"/>
              </a:rPr>
              <a:t>[[0, 1, 2, 3, 4], ['P', 'y', 't', 'h', 'o', 'n'], ['Python', 'sample', 'list', 'for', 'your', 'reference']]</a:t>
            </a:r>
          </a:p>
        </p:txBody>
      </p:sp>
      <p:sp>
        <p:nvSpPr>
          <p:cNvPr id="6" name="文本占位符 5"/>
          <p:cNvSpPr>
            <a:spLocks noGrp="1"/>
          </p:cNvSpPr>
          <p:nvPr>
            <p:ph type="body" sz="quarter" idx="13"/>
          </p:nvPr>
        </p:nvSpPr>
        <p:spPr>
          <a:xfrm>
            <a:off x="663359" y="698577"/>
            <a:ext cx="2895097" cy="544391"/>
          </a:xfrm>
        </p:spPr>
        <p:txBody>
          <a:bodyPr/>
          <a:lstStyle/>
          <a:p>
            <a:r>
              <a:rPr lang="zh-CN" altLang="en-US" dirty="0"/>
              <a:t>创建列表</a:t>
            </a:r>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3" y="1287484"/>
            <a:ext cx="8295434" cy="3513591"/>
          </a:xfrm>
          <a:prstGeom prst="rect">
            <a:avLst/>
          </a:prstGeom>
        </p:spPr>
        <p:txBody>
          <a:bodyPr wrap="square">
            <a:spAutoFit/>
          </a:bodyPr>
          <a:lstStyle/>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通过使用“位置”或者“索引”来访问列表中的值，将放在方括号中。特别注意，“位置”或者“索引”是从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开始，例如引用上一节列表示例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sample_list1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中的第</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个，可以写成：</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sample_list1[0]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；引用第</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个值，可以写成：</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sample_list1[2]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。代码示例为：</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sample_list1 = [0, 1, 2, 3, 4]</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print ("sample_list1[0]: ", sample_list1[0])  #</a:t>
            </a:r>
            <a:r>
              <a:rPr lang="zh-CN" altLang="en-US" dirty="0">
                <a:solidFill>
                  <a:srgbClr val="00B0F0"/>
                </a:solidFill>
                <a:latin typeface="微软雅黑" panose="020B0503020204020204" pitchFamily="34" charset="-122"/>
                <a:ea typeface="微软雅黑" panose="020B0503020204020204" pitchFamily="34" charset="-122"/>
              </a:rPr>
              <a:t>输出索引为</a:t>
            </a:r>
            <a:r>
              <a:rPr lang="en-US" altLang="zh-CN" dirty="0">
                <a:solidFill>
                  <a:srgbClr val="00B0F0"/>
                </a:solidFill>
                <a:latin typeface="微软雅黑" panose="020B0503020204020204" pitchFamily="34" charset="-122"/>
                <a:ea typeface="微软雅黑" panose="020B0503020204020204" pitchFamily="34" charset="-122"/>
              </a:rPr>
              <a:t>0</a:t>
            </a:r>
            <a:r>
              <a:rPr lang="zh-CN" altLang="en-US" dirty="0">
                <a:solidFill>
                  <a:srgbClr val="00B0F0"/>
                </a:solidFill>
                <a:latin typeface="微软雅黑" panose="020B0503020204020204" pitchFamily="34" charset="-122"/>
                <a:ea typeface="微软雅黑" panose="020B0503020204020204" pitchFamily="34" charset="-122"/>
              </a:rPr>
              <a:t>的元素</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sample_list1[0]:  0</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print ("sample_list1[2]: ", sample_list1[2])  #</a:t>
            </a:r>
            <a:r>
              <a:rPr lang="zh-CN" altLang="en-US" dirty="0">
                <a:solidFill>
                  <a:srgbClr val="00B0F0"/>
                </a:solidFill>
                <a:latin typeface="微软雅黑" panose="020B0503020204020204" pitchFamily="34" charset="-122"/>
                <a:ea typeface="微软雅黑" panose="020B0503020204020204" pitchFamily="34" charset="-122"/>
              </a:rPr>
              <a:t>输出索引为</a:t>
            </a:r>
            <a:r>
              <a:rPr lang="en-US" altLang="zh-CN" dirty="0">
                <a:solidFill>
                  <a:srgbClr val="00B0F0"/>
                </a:solidFill>
                <a:latin typeface="微软雅黑" panose="020B0503020204020204" pitchFamily="34" charset="-122"/>
                <a:ea typeface="微软雅黑" panose="020B0503020204020204" pitchFamily="34" charset="-122"/>
              </a:rPr>
              <a:t>2</a:t>
            </a:r>
            <a:r>
              <a:rPr lang="zh-CN" altLang="en-US" dirty="0">
                <a:solidFill>
                  <a:srgbClr val="00B0F0"/>
                </a:solidFill>
                <a:latin typeface="微软雅黑" panose="020B0503020204020204" pitchFamily="34" charset="-122"/>
                <a:ea typeface="微软雅黑" panose="020B0503020204020204" pitchFamily="34" charset="-122"/>
              </a:rPr>
              <a:t>的元素</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sample_list1[2]:  2</a:t>
            </a:r>
          </a:p>
        </p:txBody>
      </p:sp>
      <p:sp>
        <p:nvSpPr>
          <p:cNvPr id="6" name="文本占位符 5"/>
          <p:cNvSpPr>
            <a:spLocks noGrp="1"/>
          </p:cNvSpPr>
          <p:nvPr>
            <p:ph type="body" sz="quarter" idx="13"/>
          </p:nvPr>
        </p:nvSpPr>
        <p:spPr>
          <a:xfrm>
            <a:off x="947698" y="874932"/>
            <a:ext cx="2895097" cy="544391"/>
          </a:xfrm>
        </p:spPr>
        <p:txBody>
          <a:bodyPr/>
          <a:lstStyle/>
          <a:p>
            <a:r>
              <a:rPr lang="zh-CN" altLang="en-US" dirty="0"/>
              <a:t>使用列表 </a:t>
            </a:r>
            <a:endParaRPr lang="en-US" altLang="zh-CN" dirty="0"/>
          </a:p>
          <a:p>
            <a:endParaRPr lang="zh-CN" altLang="en-US" dirty="0"/>
          </a:p>
        </p:txBody>
      </p:sp>
      <p:sp>
        <p:nvSpPr>
          <p:cNvPr id="4"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2" y="1287484"/>
            <a:ext cx="8488224" cy="2359428"/>
          </a:xfrm>
          <a:prstGeom prst="rect">
            <a:avLst/>
          </a:prstGeom>
        </p:spPr>
        <p:txBody>
          <a:bodyPr wrap="square">
            <a:spAutoFit/>
          </a:bodyPr>
          <a:lstStyle/>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可以在方括号中使用“负整数”，如：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sample_list1[-2]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，意为从列表的右侧开始倒数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个的元素，即索引倒数第</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的元素。</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sample_list1 = [0, 1, 2, 3, 4]</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print ("sample_list1[-2]: ", sample_list1[-2])#</a:t>
            </a:r>
            <a:r>
              <a:rPr lang="zh-CN" altLang="en-US" dirty="0">
                <a:solidFill>
                  <a:srgbClr val="00B0F0"/>
                </a:solidFill>
                <a:latin typeface="微软雅黑" panose="020B0503020204020204" pitchFamily="34" charset="-122"/>
                <a:ea typeface="微软雅黑" panose="020B0503020204020204" pitchFamily="34" charset="-122"/>
              </a:rPr>
              <a:t>输出索引倒数第</a:t>
            </a:r>
            <a:r>
              <a:rPr lang="en-US" altLang="zh-CN" dirty="0">
                <a:solidFill>
                  <a:srgbClr val="00B0F0"/>
                </a:solidFill>
                <a:latin typeface="微软雅黑" panose="020B0503020204020204" pitchFamily="34" charset="-122"/>
                <a:ea typeface="微软雅黑" panose="020B0503020204020204" pitchFamily="34" charset="-122"/>
              </a:rPr>
              <a:t>2</a:t>
            </a:r>
            <a:r>
              <a:rPr lang="zh-CN" altLang="en-US" dirty="0">
                <a:solidFill>
                  <a:srgbClr val="00B0F0"/>
                </a:solidFill>
                <a:latin typeface="微软雅黑" panose="020B0503020204020204" pitchFamily="34" charset="-122"/>
                <a:ea typeface="微软雅黑" panose="020B0503020204020204" pitchFamily="34" charset="-122"/>
              </a:rPr>
              <a:t>的元素</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sample_list1[-2]:  3</a:t>
            </a:r>
          </a:p>
          <a:p>
            <a:pPr indent="457200">
              <a:lnSpc>
                <a:spcPts val="3000"/>
              </a:lnSpc>
              <a:defRPr/>
            </a:pPr>
            <a:endParaRPr lang="en-US" altLang="zh-CN" dirty="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3"/>
          </p:nvPr>
        </p:nvSpPr>
        <p:spPr>
          <a:xfrm>
            <a:off x="947698" y="874932"/>
            <a:ext cx="2895097" cy="544391"/>
          </a:xfrm>
        </p:spPr>
        <p:txBody>
          <a:bodyPr/>
          <a:lstStyle/>
          <a:p>
            <a:r>
              <a:rPr lang="zh-CN" altLang="en-US" dirty="0"/>
              <a:t>使用列表 </a:t>
            </a:r>
            <a:endParaRPr lang="en-US" altLang="zh-CN" dirty="0"/>
          </a:p>
          <a:p>
            <a:endParaRPr lang="zh-CN" altLang="en-US" dirty="0"/>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2" y="1287484"/>
            <a:ext cx="8488224" cy="2744149"/>
          </a:xfrm>
          <a:prstGeom prst="rect">
            <a:avLst/>
          </a:prstGeom>
        </p:spPr>
        <p:txBody>
          <a:bodyPr wrap="square">
            <a:spAutoFit/>
          </a:bodyPr>
          <a:lstStyle/>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以在方括号中用冒号分开的两个整数来截取列表中的元素，例如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sample_list2[2:4]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，可取得列表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sample_list2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中的第</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个和第</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个元素，不包含第</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个元素。</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sample_list2 = ["p", "y", "t", "h", "o", "n"]</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print ("sample_list2[2:4]:", sample_list2[2:4])</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sample_list2[2:4]: ['t', 'h']</a:t>
            </a:r>
          </a:p>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该类操作被称为“切片”操作（</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slice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6" name="文本占位符 5"/>
          <p:cNvSpPr>
            <a:spLocks noGrp="1"/>
          </p:cNvSpPr>
          <p:nvPr>
            <p:ph type="body" sz="quarter" idx="13"/>
          </p:nvPr>
        </p:nvSpPr>
        <p:spPr>
          <a:xfrm>
            <a:off x="947698" y="874932"/>
            <a:ext cx="2895097" cy="544391"/>
          </a:xfrm>
        </p:spPr>
        <p:txBody>
          <a:bodyPr/>
          <a:lstStyle/>
          <a:p>
            <a:r>
              <a:rPr lang="zh-CN" altLang="en-US" dirty="0"/>
              <a:t>使用列表 </a:t>
            </a:r>
            <a:endParaRPr lang="en-US" altLang="zh-CN" dirty="0"/>
          </a:p>
          <a:p>
            <a:endParaRPr lang="zh-CN" altLang="en-US" dirty="0"/>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程序简析</a:t>
            </a:r>
          </a:p>
        </p:txBody>
      </p:sp>
      <p:sp>
        <p:nvSpPr>
          <p:cNvPr id="3" name="内容占位符 2"/>
          <p:cNvSpPr>
            <a:spLocks noGrp="1"/>
          </p:cNvSpPr>
          <p:nvPr>
            <p:ph sz="quarter" idx="14"/>
          </p:nvPr>
        </p:nvSpPr>
        <p:spPr>
          <a:xfrm>
            <a:off x="1413558" y="3611503"/>
            <a:ext cx="6073092" cy="995222"/>
          </a:xfrm>
        </p:spPr>
        <p:txBody>
          <a:bodyPr>
            <a:normAutofit/>
          </a:bodyPr>
          <a:lstStyle/>
          <a:p>
            <a:r>
              <a:rPr lang="en-US" altLang="zh-CN" sz="1800" dirty="0">
                <a:solidFill>
                  <a:schemeClr val="tx1">
                    <a:lumMod val="75000"/>
                    <a:lumOff val="25000"/>
                  </a:schemeClr>
                </a:solidFill>
              </a:rPr>
              <a:t>print()</a:t>
            </a:r>
            <a:r>
              <a:rPr lang="zh-CN" altLang="en-US" sz="1800" dirty="0">
                <a:solidFill>
                  <a:schemeClr val="tx1">
                    <a:lumMod val="75000"/>
                    <a:lumOff val="25000"/>
                  </a:schemeClr>
                </a:solidFill>
              </a:rPr>
              <a:t>：</a:t>
            </a:r>
            <a:r>
              <a:rPr lang="en-US" altLang="zh-CN" sz="1800" dirty="0">
                <a:solidFill>
                  <a:schemeClr val="tx1">
                    <a:lumMod val="75000"/>
                    <a:lumOff val="25000"/>
                  </a:schemeClr>
                </a:solidFill>
              </a:rPr>
              <a:t>Python</a:t>
            </a:r>
            <a:r>
              <a:rPr lang="zh-CN" altLang="en-US" sz="1800" dirty="0">
                <a:solidFill>
                  <a:schemeClr val="tx1">
                    <a:lumMod val="75000"/>
                    <a:lumOff val="25000"/>
                  </a:schemeClr>
                </a:solidFill>
              </a:rPr>
              <a:t>内置函数名称，作用是输出括号中的内容；</a:t>
            </a:r>
          </a:p>
          <a:p>
            <a:r>
              <a:rPr lang="en-US" altLang="zh-CN" sz="1800" dirty="0">
                <a:solidFill>
                  <a:schemeClr val="tx1">
                    <a:lumMod val="75000"/>
                    <a:lumOff val="25000"/>
                  </a:schemeClr>
                </a:solidFill>
              </a:rPr>
              <a:t>"Hello World"</a:t>
            </a:r>
            <a:r>
              <a:rPr lang="zh-CN" altLang="en-US" sz="1800" dirty="0">
                <a:solidFill>
                  <a:schemeClr val="tx1">
                    <a:lumMod val="75000"/>
                    <a:lumOff val="25000"/>
                  </a:schemeClr>
                </a:solidFill>
              </a:rPr>
              <a:t>：字符串类型的数据，作为参数传递给</a:t>
            </a:r>
            <a:r>
              <a:rPr lang="en-US" altLang="zh-CN" sz="1800" dirty="0">
                <a:solidFill>
                  <a:schemeClr val="tx1">
                    <a:lumMod val="75000"/>
                    <a:lumOff val="25000"/>
                  </a:schemeClr>
                </a:solidFill>
              </a:rPr>
              <a:t>print</a:t>
            </a:r>
            <a:r>
              <a:rPr lang="zh-CN" altLang="en-US" sz="1800" dirty="0">
                <a:solidFill>
                  <a:schemeClr val="tx1">
                    <a:lumMod val="75000"/>
                    <a:lumOff val="25000"/>
                  </a:schemeClr>
                </a:solidFill>
              </a:rPr>
              <a:t>函数</a:t>
            </a:r>
          </a:p>
          <a:p>
            <a:endParaRPr lang="zh-CN" altLang="en-US" sz="1800" dirty="0">
              <a:solidFill>
                <a:schemeClr val="tx1">
                  <a:lumMod val="75000"/>
                  <a:lumOff val="25000"/>
                </a:schemeClr>
              </a:solidFill>
            </a:endParaRPr>
          </a:p>
        </p:txBody>
      </p:sp>
      <p:sp>
        <p:nvSpPr>
          <p:cNvPr id="4" name="内容占位符 3"/>
          <p:cNvSpPr>
            <a:spLocks noGrp="1"/>
          </p:cNvSpPr>
          <p:nvPr>
            <p:ph sz="quarter" idx="15"/>
          </p:nvPr>
        </p:nvSpPr>
        <p:spPr>
          <a:xfrm>
            <a:off x="244802" y="104401"/>
            <a:ext cx="3732213" cy="571500"/>
          </a:xfrm>
        </p:spPr>
        <p:txBody>
          <a:bodyPr>
            <a:normAutofit/>
          </a:bodyPr>
          <a:lstStyle/>
          <a:p>
            <a:r>
              <a:rPr lang="zh-CN" altLang="en-US" dirty="0"/>
              <a:t>第一个程序 </a:t>
            </a:r>
            <a:r>
              <a:rPr lang="en-US" altLang="zh-CN" dirty="0"/>
              <a:t>Hello World!</a:t>
            </a:r>
            <a:endParaRPr lang="zh-CN" altLang="en-US" dirty="0"/>
          </a:p>
        </p:txBody>
      </p:sp>
      <p:sp>
        <p:nvSpPr>
          <p:cNvPr id="5" name="矩形 4"/>
          <p:cNvSpPr/>
          <p:nvPr/>
        </p:nvSpPr>
        <p:spPr>
          <a:xfrm>
            <a:off x="2708477" y="2309260"/>
            <a:ext cx="3727046" cy="584775"/>
          </a:xfrm>
          <a:prstGeom prst="rect">
            <a:avLst/>
          </a:prstGeom>
        </p:spPr>
        <p:txBody>
          <a:bodyPr wrap="none">
            <a:spAutoFit/>
          </a:bodyPr>
          <a:lstStyle/>
          <a:p>
            <a:r>
              <a:rPr lang="en-US" altLang="zh-CN" sz="3200" kern="100" dirty="0">
                <a:solidFill>
                  <a:srgbClr val="00B0F0"/>
                </a:solidFill>
                <a:latin typeface="Times New Roman" panose="02020603050405020304" pitchFamily="18" charset="0"/>
                <a:ea typeface="宋体" panose="02010600030101010101" pitchFamily="2" charset="-122"/>
              </a:rPr>
              <a:t>print("Hello World!")</a:t>
            </a:r>
            <a:endParaRPr lang="zh-CN" altLang="en-US" sz="3200" dirty="0">
              <a:solidFill>
                <a:srgbClr val="00B0F0"/>
              </a:solidFill>
            </a:endParaRP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2" y="1287484"/>
            <a:ext cx="8488224" cy="2744149"/>
          </a:xfrm>
          <a:prstGeom prst="rect">
            <a:avLst/>
          </a:prstGeom>
        </p:spPr>
        <p:txBody>
          <a:bodyPr wrap="square">
            <a:spAutoFit/>
          </a:bodyPr>
          <a:lstStyle/>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对列表的元素进行修改时，可以使用赋值语句：</a:t>
            </a:r>
            <a:endParaRPr lang="zh-CN" altLang="en-US" dirty="0">
              <a:latin typeface="微软雅黑" panose="020B0503020204020204" pitchFamily="34" charset="-122"/>
              <a:ea typeface="微软雅黑" panose="020B0503020204020204" pitchFamily="34" charset="-122"/>
            </a:endParaRP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sample_list3 = ['python', 'sample', 'list', 'for', 'your', 'reference']</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sample_list3[4] = 'my'</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print ("sample_list3[4]:", sample_list3[4])</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sample_list3[4]: my</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&gt;&gt;&gt; print ("sample_list3:", sample_list3)</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sample_list3: ['python', 'sample', 'list', 'for', 'my', 'reference']</a:t>
            </a:r>
          </a:p>
        </p:txBody>
      </p:sp>
      <p:sp>
        <p:nvSpPr>
          <p:cNvPr id="6" name="文本占位符 5"/>
          <p:cNvSpPr>
            <a:spLocks noGrp="1"/>
          </p:cNvSpPr>
          <p:nvPr>
            <p:ph type="body" sz="quarter" idx="13"/>
          </p:nvPr>
        </p:nvSpPr>
        <p:spPr>
          <a:xfrm>
            <a:off x="947698" y="874932"/>
            <a:ext cx="2895097" cy="544391"/>
          </a:xfrm>
        </p:spPr>
        <p:txBody>
          <a:bodyPr/>
          <a:lstStyle/>
          <a:p>
            <a:r>
              <a:rPr lang="zh-CN" altLang="en-US" dirty="0"/>
              <a:t>使用列表 </a:t>
            </a:r>
            <a:endParaRPr lang="en-US" altLang="zh-CN" dirty="0"/>
          </a:p>
          <a:p>
            <a:endParaRPr lang="zh-CN" altLang="en-US" dirty="0"/>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3" y="1377217"/>
            <a:ext cx="8295434" cy="1205266"/>
          </a:xfrm>
          <a:prstGeom prst="rect">
            <a:avLst/>
          </a:prstGeom>
        </p:spPr>
        <p:txBody>
          <a:bodyPr wrap="square">
            <a:spAutoFit/>
          </a:bodyPr>
          <a:lstStyle/>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删除列表的元素，可以使用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del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语句，格式为：</a:t>
            </a:r>
          </a:p>
          <a:p>
            <a:pPr indent="457200">
              <a:lnSpc>
                <a:spcPts val="3000"/>
              </a:lnSpc>
              <a:defRPr/>
            </a:pPr>
            <a:r>
              <a:rPr lang="en-US" altLang="zh-CN" dirty="0">
                <a:solidFill>
                  <a:srgbClr val="00B0F0"/>
                </a:solidFill>
                <a:latin typeface="微软雅黑" panose="020B0503020204020204" pitchFamily="34" charset="-122"/>
                <a:ea typeface="微软雅黑" panose="020B0503020204020204" pitchFamily="34" charset="-122"/>
              </a:rPr>
              <a:t>del </a:t>
            </a:r>
            <a:r>
              <a:rPr lang="en-US" altLang="zh-CN" dirty="0" err="1">
                <a:solidFill>
                  <a:srgbClr val="00B0F0"/>
                </a:solidFill>
                <a:latin typeface="微软雅黑" panose="020B0503020204020204" pitchFamily="34" charset="-122"/>
                <a:ea typeface="微软雅黑" panose="020B0503020204020204" pitchFamily="34" charset="-122"/>
              </a:rPr>
              <a:t>listname</a:t>
            </a:r>
            <a:r>
              <a:rPr lang="en-US" altLang="zh-CN" dirty="0">
                <a:solidFill>
                  <a:srgbClr val="00B0F0"/>
                </a:solidFill>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索引</a:t>
            </a:r>
            <a:r>
              <a:rPr lang="en-US" altLang="zh-CN" dirty="0">
                <a:solidFill>
                  <a:srgbClr val="00B0F0"/>
                </a:solidFill>
                <a:latin typeface="微软雅黑" panose="020B0503020204020204" pitchFamily="34" charset="-122"/>
                <a:ea typeface="微软雅黑" panose="020B0503020204020204" pitchFamily="34" charset="-122"/>
              </a:rPr>
              <a:t>]</a:t>
            </a:r>
          </a:p>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该索引的元素被删除后，后面的元素将会自动移动并填补该位置。</a:t>
            </a:r>
          </a:p>
        </p:txBody>
      </p:sp>
      <p:sp>
        <p:nvSpPr>
          <p:cNvPr id="6" name="文本占位符 5"/>
          <p:cNvSpPr>
            <a:spLocks noGrp="1"/>
          </p:cNvSpPr>
          <p:nvPr>
            <p:ph type="body" sz="quarter" idx="13"/>
          </p:nvPr>
        </p:nvSpPr>
        <p:spPr>
          <a:xfrm>
            <a:off x="947698" y="874932"/>
            <a:ext cx="2895097" cy="544391"/>
          </a:xfrm>
        </p:spPr>
        <p:txBody>
          <a:bodyPr/>
          <a:lstStyle/>
          <a:p>
            <a:r>
              <a:rPr lang="zh-CN" altLang="en-US" dirty="0"/>
              <a:t>删除列表元素</a:t>
            </a:r>
          </a:p>
        </p:txBody>
      </p:sp>
      <p:sp>
        <p:nvSpPr>
          <p:cNvPr id="3" name="矩形 2"/>
          <p:cNvSpPr/>
          <p:nvPr/>
        </p:nvSpPr>
        <p:spPr>
          <a:xfrm>
            <a:off x="767544" y="2736377"/>
            <a:ext cx="7161114" cy="923330"/>
          </a:xfrm>
          <a:prstGeom prst="rect">
            <a:avLst/>
          </a:prstGeom>
        </p:spPr>
        <p:txBody>
          <a:bodyPr wrap="square">
            <a:spAutoFit/>
          </a:bodyPr>
          <a:lstStyle/>
          <a:p>
            <a:pPr marL="114300" algn="just">
              <a:spcAft>
                <a:spcPts val="0"/>
              </a:spcAft>
            </a:pPr>
            <a:r>
              <a:rPr lang="zh-CN" altLang="zh-CN" kern="100" dirty="0">
                <a:solidFill>
                  <a:schemeClr val="tx1">
                    <a:lumMod val="75000"/>
                    <a:lumOff val="25000"/>
                  </a:schemeClr>
                </a:solidFill>
                <a:latin typeface="+mn-ea"/>
              </a:rPr>
              <a:t>在不知道或不关心元素的索引时，可以使用列表内置方法</a:t>
            </a:r>
            <a:r>
              <a:rPr lang="en-US" altLang="zh-CN" kern="100" dirty="0">
                <a:solidFill>
                  <a:schemeClr val="tx1">
                    <a:lumMod val="75000"/>
                    <a:lumOff val="25000"/>
                  </a:schemeClr>
                </a:solidFill>
                <a:latin typeface="+mn-ea"/>
              </a:rPr>
              <a:t>remove()</a:t>
            </a:r>
            <a:r>
              <a:rPr lang="zh-CN" altLang="zh-CN" kern="100" dirty="0">
                <a:solidFill>
                  <a:schemeClr val="tx1">
                    <a:lumMod val="75000"/>
                    <a:lumOff val="25000"/>
                  </a:schemeClr>
                </a:solidFill>
                <a:latin typeface="+mn-ea"/>
              </a:rPr>
              <a:t>来删除指定的值，例如：</a:t>
            </a:r>
          </a:p>
          <a:p>
            <a:pPr marL="114935" algn="just" latinLnBrk="1">
              <a:spcAft>
                <a:spcPts val="0"/>
              </a:spcAft>
            </a:pPr>
            <a:r>
              <a:rPr lang="en-US" altLang="zh-CN" kern="100" dirty="0" err="1">
                <a:solidFill>
                  <a:srgbClr val="00B0F0"/>
                </a:solidFill>
                <a:latin typeface="+mn-ea"/>
              </a:rPr>
              <a:t>listname.remove</a:t>
            </a:r>
            <a:r>
              <a:rPr lang="en-US" altLang="zh-CN" kern="100" dirty="0">
                <a:solidFill>
                  <a:srgbClr val="00B0F0"/>
                </a:solidFill>
                <a:latin typeface="+mn-ea"/>
              </a:rPr>
              <a:t>('</a:t>
            </a:r>
            <a:r>
              <a:rPr lang="zh-CN" altLang="zh-CN" kern="100" dirty="0">
                <a:solidFill>
                  <a:srgbClr val="00B0F0"/>
                </a:solidFill>
                <a:latin typeface="+mn-ea"/>
              </a:rPr>
              <a:t>值</a:t>
            </a:r>
            <a:r>
              <a:rPr lang="en-US" altLang="zh-CN" kern="100" dirty="0">
                <a:solidFill>
                  <a:srgbClr val="00B0F0"/>
                </a:solidFill>
                <a:latin typeface="+mn-ea"/>
              </a:rPr>
              <a:t>')</a:t>
            </a:r>
            <a:endParaRPr lang="zh-CN" altLang="zh-CN" kern="100" dirty="0">
              <a:solidFill>
                <a:srgbClr val="00B0F0"/>
              </a:solidFill>
              <a:effectLst/>
              <a:latin typeface="+mn-ea"/>
            </a:endParaRPr>
          </a:p>
        </p:txBody>
      </p:sp>
      <p:sp>
        <p:nvSpPr>
          <p:cNvPr id="4" name="矩形 3"/>
          <p:cNvSpPr/>
          <p:nvPr/>
        </p:nvSpPr>
        <p:spPr>
          <a:xfrm>
            <a:off x="767544" y="3813601"/>
            <a:ext cx="7161114" cy="923330"/>
          </a:xfrm>
          <a:prstGeom prst="rect">
            <a:avLst/>
          </a:prstGeom>
        </p:spPr>
        <p:txBody>
          <a:bodyPr wrap="square">
            <a:spAutoFit/>
          </a:bodyPr>
          <a:lstStyle/>
          <a:p>
            <a:pPr marL="114300" algn="just">
              <a:spcAft>
                <a:spcPts val="0"/>
              </a:spcAft>
            </a:pPr>
            <a:r>
              <a:rPr lang="zh-CN" altLang="zh-CN" kern="100" dirty="0">
                <a:solidFill>
                  <a:schemeClr val="tx1">
                    <a:lumMod val="75000"/>
                    <a:lumOff val="25000"/>
                  </a:schemeClr>
                </a:solidFill>
                <a:latin typeface="+mn-ea"/>
              </a:rPr>
              <a:t>清空列表，可以采用重新创建一个与原列表名相同的空列表的方法，例如：</a:t>
            </a:r>
            <a:endParaRPr lang="zh-CN" altLang="zh-CN" kern="100" dirty="0">
              <a:latin typeface="+mn-ea"/>
            </a:endParaRPr>
          </a:p>
          <a:p>
            <a:pPr marL="114935" algn="just" latinLnBrk="1">
              <a:spcAft>
                <a:spcPts val="0"/>
              </a:spcAft>
            </a:pPr>
            <a:r>
              <a:rPr lang="en-US" altLang="zh-CN" kern="100" dirty="0" err="1">
                <a:solidFill>
                  <a:srgbClr val="00B0F0"/>
                </a:solidFill>
                <a:latin typeface="+mn-ea"/>
              </a:rPr>
              <a:t>listname</a:t>
            </a:r>
            <a:r>
              <a:rPr lang="en-US" altLang="zh-CN" kern="100" dirty="0">
                <a:solidFill>
                  <a:srgbClr val="00B0F0"/>
                </a:solidFill>
                <a:latin typeface="+mn-ea"/>
              </a:rPr>
              <a:t> = []</a:t>
            </a:r>
            <a:endParaRPr lang="zh-CN" altLang="zh-CN" kern="100" dirty="0">
              <a:solidFill>
                <a:srgbClr val="00B0F0"/>
              </a:solidFill>
              <a:effectLst/>
              <a:latin typeface="+mn-ea"/>
            </a:endParaRPr>
          </a:p>
        </p:txBody>
      </p:sp>
      <p:sp>
        <p:nvSpPr>
          <p:cNvPr id="5" name="矩形 4"/>
          <p:cNvSpPr/>
          <p:nvPr/>
        </p:nvSpPr>
        <p:spPr>
          <a:xfrm>
            <a:off x="767544" y="4890825"/>
            <a:ext cx="4233342" cy="923330"/>
          </a:xfrm>
          <a:prstGeom prst="rect">
            <a:avLst/>
          </a:prstGeom>
        </p:spPr>
        <p:txBody>
          <a:bodyPr wrap="square">
            <a:spAutoFit/>
          </a:bodyPr>
          <a:lstStyle/>
          <a:p>
            <a:pPr marL="114300" algn="just">
              <a:spcAft>
                <a:spcPts val="0"/>
              </a:spcAft>
            </a:pPr>
            <a:r>
              <a:rPr lang="zh-CN" altLang="zh-CN" kern="100" dirty="0">
                <a:solidFill>
                  <a:schemeClr val="tx1">
                    <a:lumMod val="75000"/>
                    <a:lumOff val="25000"/>
                  </a:schemeClr>
                </a:solidFill>
                <a:latin typeface="+mn-ea"/>
              </a:rPr>
              <a:t>删除整个列表，也可以使用</a:t>
            </a:r>
            <a:r>
              <a:rPr lang="en-US" altLang="zh-CN" kern="100" dirty="0">
                <a:solidFill>
                  <a:schemeClr val="tx1">
                    <a:lumMod val="75000"/>
                    <a:lumOff val="25000"/>
                  </a:schemeClr>
                </a:solidFill>
                <a:latin typeface="+mn-ea"/>
              </a:rPr>
              <a:t>del</a:t>
            </a:r>
            <a:r>
              <a:rPr lang="zh-CN" altLang="zh-CN" kern="100" dirty="0">
                <a:solidFill>
                  <a:schemeClr val="tx1">
                    <a:lumMod val="75000"/>
                    <a:lumOff val="25000"/>
                  </a:schemeClr>
                </a:solidFill>
                <a:latin typeface="+mn-ea"/>
              </a:rPr>
              <a:t>语句，格式为：</a:t>
            </a:r>
            <a:endParaRPr lang="zh-CN" altLang="zh-CN" kern="100" dirty="0">
              <a:latin typeface="+mn-ea"/>
            </a:endParaRPr>
          </a:p>
          <a:p>
            <a:pPr marL="114935" algn="just" latinLnBrk="1">
              <a:spcAft>
                <a:spcPts val="0"/>
              </a:spcAft>
            </a:pPr>
            <a:r>
              <a:rPr lang="en-US" altLang="zh-CN" kern="100" dirty="0">
                <a:solidFill>
                  <a:srgbClr val="00B0F0"/>
                </a:solidFill>
                <a:latin typeface="+mn-ea"/>
              </a:rPr>
              <a:t>del </a:t>
            </a:r>
            <a:r>
              <a:rPr lang="en-US" altLang="zh-CN" kern="100" dirty="0" err="1">
                <a:solidFill>
                  <a:srgbClr val="00B0F0"/>
                </a:solidFill>
                <a:latin typeface="+mn-ea"/>
              </a:rPr>
              <a:t>listname</a:t>
            </a:r>
            <a:endParaRPr lang="zh-CN" altLang="zh-CN" kern="100" dirty="0">
              <a:solidFill>
                <a:srgbClr val="00B0F0"/>
              </a:solidFill>
              <a:effectLst/>
              <a:latin typeface="+mn-ea"/>
            </a:endParaRPr>
          </a:p>
        </p:txBody>
      </p:sp>
      <p:sp>
        <p:nvSpPr>
          <p:cNvPr id="7"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47127"/>
            <a:ext cx="8295434" cy="4909036"/>
          </a:xfrm>
          <a:prstGeom prst="rect">
            <a:avLst/>
          </a:prstGeom>
        </p:spPr>
        <p:txBody>
          <a:bodyPr wrap="square">
            <a:spAutoFit/>
          </a:bodyPr>
          <a:lstStyle/>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代码示例如下：</a:t>
            </a:r>
            <a:endParaRPr lang="zh-CN" altLang="en-US" dirty="0">
              <a:latin typeface="微软雅黑" panose="020B0503020204020204" pitchFamily="34" charset="-122"/>
              <a:ea typeface="微软雅黑" panose="020B0503020204020204" pitchFamily="34" charset="-122"/>
            </a:endParaRP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sample_list4 = [0, "y", 2, "h", 4, </a:t>
            </a:r>
            <a:r>
              <a:rPr lang="en-US" altLang="zh-CN" dirty="0">
                <a:solidFill>
                  <a:srgbClr val="FF0000"/>
                </a:solidFill>
                <a:latin typeface="微软雅黑" panose="020B0503020204020204" pitchFamily="34" charset="-122"/>
                <a:ea typeface="微软雅黑" panose="020B0503020204020204" pitchFamily="34" charset="-122"/>
              </a:rPr>
              <a:t>"n", </a:t>
            </a:r>
            <a:r>
              <a:rPr lang="en-US" altLang="zh-CN" dirty="0">
                <a:solidFill>
                  <a:srgbClr val="00B0F0"/>
                </a:solidFill>
                <a:latin typeface="微软雅黑" panose="020B0503020204020204" pitchFamily="34" charset="-122"/>
                <a:ea typeface="微软雅黑" panose="020B0503020204020204" pitchFamily="34" charset="-122"/>
              </a:rPr>
              <a:t>'Python']</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del sample_list4[5]                #</a:t>
            </a:r>
            <a:r>
              <a:rPr lang="zh-CN" altLang="en-US" dirty="0">
                <a:solidFill>
                  <a:srgbClr val="00B0F0"/>
                </a:solidFill>
                <a:latin typeface="微软雅黑" panose="020B0503020204020204" pitchFamily="34" charset="-122"/>
                <a:ea typeface="微软雅黑" panose="020B0503020204020204" pitchFamily="34" charset="-122"/>
              </a:rPr>
              <a:t>删除列表中索引为</a:t>
            </a:r>
            <a:r>
              <a:rPr lang="en-US" altLang="zh-CN" dirty="0">
                <a:solidFill>
                  <a:srgbClr val="00B0F0"/>
                </a:solidFill>
                <a:latin typeface="微软雅黑" panose="020B0503020204020204" pitchFamily="34" charset="-122"/>
                <a:ea typeface="微软雅黑" panose="020B0503020204020204" pitchFamily="34" charset="-122"/>
              </a:rPr>
              <a:t>5</a:t>
            </a:r>
            <a:r>
              <a:rPr lang="zh-CN" altLang="en-US" dirty="0">
                <a:solidFill>
                  <a:srgbClr val="00B0F0"/>
                </a:solidFill>
                <a:latin typeface="微软雅黑" panose="020B0503020204020204" pitchFamily="34" charset="-122"/>
                <a:ea typeface="微软雅黑" panose="020B0503020204020204" pitchFamily="34" charset="-122"/>
              </a:rPr>
              <a:t>的元素</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print ("after deletion, sample_list4: ", sample_list4) </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after deletion, sample_list4:  [0, 'y', 2, 'h', 4, 'Python’]</a:t>
            </a:r>
          </a:p>
          <a:p>
            <a:pPr indent="457200">
              <a:defRPr/>
            </a:pPr>
            <a:r>
              <a:rPr lang="en-US" altLang="zh-CN" dirty="0">
                <a:solidFill>
                  <a:srgbClr val="00B050"/>
                </a:solidFill>
                <a:latin typeface="微软雅黑" panose="020B0503020204020204" pitchFamily="34" charset="-122"/>
                <a:ea typeface="微软雅黑" panose="020B0503020204020204" pitchFamily="34" charset="-122"/>
              </a:rPr>
              <a:t>&gt;&gt;&gt; sample_list4.remove('Python')      #</a:t>
            </a:r>
            <a:r>
              <a:rPr lang="zh-CN" altLang="en-US" dirty="0">
                <a:solidFill>
                  <a:srgbClr val="00B050"/>
                </a:solidFill>
                <a:latin typeface="微软雅黑" panose="020B0503020204020204" pitchFamily="34" charset="-122"/>
                <a:ea typeface="微软雅黑" panose="020B0503020204020204" pitchFamily="34" charset="-122"/>
              </a:rPr>
              <a:t>删除列表中值为</a:t>
            </a:r>
            <a:r>
              <a:rPr lang="en-US" altLang="zh-CN" dirty="0">
                <a:solidFill>
                  <a:srgbClr val="00B050"/>
                </a:solidFill>
                <a:latin typeface="微软雅黑" panose="020B0503020204020204" pitchFamily="34" charset="-122"/>
                <a:ea typeface="微软雅黑" panose="020B0503020204020204" pitchFamily="34" charset="-122"/>
              </a:rPr>
              <a:t>Python</a:t>
            </a:r>
            <a:r>
              <a:rPr lang="zh-CN" altLang="en-US" dirty="0">
                <a:solidFill>
                  <a:srgbClr val="00B050"/>
                </a:solidFill>
                <a:latin typeface="微软雅黑" panose="020B0503020204020204" pitchFamily="34" charset="-122"/>
                <a:ea typeface="微软雅黑" panose="020B0503020204020204" pitchFamily="34" charset="-122"/>
              </a:rPr>
              <a:t>的元素</a:t>
            </a:r>
          </a:p>
          <a:p>
            <a:pPr indent="457200">
              <a:defRPr/>
            </a:pPr>
            <a:r>
              <a:rPr lang="en-US" altLang="zh-CN" dirty="0">
                <a:solidFill>
                  <a:srgbClr val="00B050"/>
                </a:solidFill>
                <a:latin typeface="微软雅黑" panose="020B0503020204020204" pitchFamily="34" charset="-122"/>
                <a:ea typeface="微软雅黑" panose="020B0503020204020204" pitchFamily="34" charset="-122"/>
              </a:rPr>
              <a:t>&gt;&gt;&gt; print ("after removing, sample_list4: ", sample_list4)</a:t>
            </a:r>
          </a:p>
          <a:p>
            <a:pPr indent="457200">
              <a:defRPr/>
            </a:pPr>
            <a:r>
              <a:rPr lang="en-US" altLang="zh-CN" dirty="0">
                <a:solidFill>
                  <a:srgbClr val="00B050"/>
                </a:solidFill>
                <a:latin typeface="微软雅黑" panose="020B0503020204020204" pitchFamily="34" charset="-122"/>
                <a:ea typeface="微软雅黑" panose="020B0503020204020204" pitchFamily="34" charset="-122"/>
              </a:rPr>
              <a:t>after removing, sample_list4:  [0, 'y', 2, 'h', 4]</a:t>
            </a:r>
          </a:p>
          <a:p>
            <a:pPr indent="457200">
              <a:defRPr/>
            </a:pPr>
            <a:r>
              <a:rPr lang="en-US" altLang="zh-CN" dirty="0">
                <a:solidFill>
                  <a:schemeClr val="accent4">
                    <a:lumMod val="50000"/>
                  </a:schemeClr>
                </a:solidFill>
                <a:latin typeface="微软雅黑" panose="020B0503020204020204" pitchFamily="34" charset="-122"/>
                <a:ea typeface="微软雅黑" panose="020B0503020204020204" pitchFamily="34" charset="-122"/>
              </a:rPr>
              <a:t>&gt;&gt;&gt; sample_list4 = []                 #</a:t>
            </a:r>
            <a:r>
              <a:rPr lang="zh-CN" altLang="en-US" dirty="0">
                <a:solidFill>
                  <a:schemeClr val="accent4">
                    <a:lumMod val="50000"/>
                  </a:schemeClr>
                </a:solidFill>
                <a:latin typeface="微软雅黑" panose="020B0503020204020204" pitchFamily="34" charset="-122"/>
                <a:ea typeface="微软雅黑" panose="020B0503020204020204" pitchFamily="34" charset="-122"/>
              </a:rPr>
              <a:t>重新创建列表并置为空</a:t>
            </a:r>
          </a:p>
          <a:p>
            <a:pPr indent="457200">
              <a:defRPr/>
            </a:pPr>
            <a:r>
              <a:rPr lang="en-US" altLang="zh-CN" dirty="0">
                <a:solidFill>
                  <a:schemeClr val="accent4">
                    <a:lumMod val="50000"/>
                  </a:schemeClr>
                </a:solidFill>
                <a:latin typeface="微软雅黑" panose="020B0503020204020204" pitchFamily="34" charset="-122"/>
                <a:ea typeface="微软雅黑" panose="020B0503020204020204" pitchFamily="34" charset="-122"/>
              </a:rPr>
              <a:t>&gt;&gt;&gt; print (sample_list4)               #</a:t>
            </a:r>
            <a:r>
              <a:rPr lang="zh-CN" altLang="en-US" dirty="0">
                <a:solidFill>
                  <a:schemeClr val="accent4">
                    <a:lumMod val="50000"/>
                  </a:schemeClr>
                </a:solidFill>
                <a:latin typeface="微软雅黑" panose="020B0503020204020204" pitchFamily="34" charset="-122"/>
                <a:ea typeface="微软雅黑" panose="020B0503020204020204" pitchFamily="34" charset="-122"/>
              </a:rPr>
              <a:t>输出该列表</a:t>
            </a:r>
          </a:p>
          <a:p>
            <a:pPr indent="457200">
              <a:defRPr/>
            </a:pPr>
            <a:r>
              <a:rPr lang="en-US" altLang="zh-CN" dirty="0">
                <a:solidFill>
                  <a:schemeClr val="accent4">
                    <a:lumMod val="50000"/>
                  </a:schemeClr>
                </a:solidFill>
                <a:latin typeface="微软雅黑" panose="020B0503020204020204" pitchFamily="34" charset="-122"/>
                <a:ea typeface="微软雅黑" panose="020B0503020204020204" pitchFamily="34" charset="-122"/>
              </a:rPr>
              <a:t>[]</a:t>
            </a:r>
          </a:p>
          <a:p>
            <a:pPr indent="457200">
              <a:defRPr/>
            </a:pPr>
            <a:r>
              <a:rPr lang="en-US" altLang="zh-CN" dirty="0">
                <a:latin typeface="微软雅黑" panose="020B0503020204020204" pitchFamily="34" charset="-122"/>
                <a:ea typeface="微软雅黑" panose="020B0503020204020204" pitchFamily="34" charset="-122"/>
              </a:rPr>
              <a:t>&gt;&gt;&gt; del sample_list4                  #</a:t>
            </a:r>
            <a:r>
              <a:rPr lang="zh-CN" altLang="en-US" dirty="0">
                <a:latin typeface="微软雅黑" panose="020B0503020204020204" pitchFamily="34" charset="-122"/>
                <a:ea typeface="微软雅黑" panose="020B0503020204020204" pitchFamily="34" charset="-122"/>
              </a:rPr>
              <a:t>删除整个列表</a:t>
            </a:r>
          </a:p>
          <a:p>
            <a:pPr indent="457200">
              <a:defRPr/>
            </a:pPr>
            <a:r>
              <a:rPr lang="en-US" altLang="zh-CN" dirty="0">
                <a:latin typeface="微软雅黑" panose="020B0503020204020204" pitchFamily="34" charset="-122"/>
                <a:ea typeface="微软雅黑" panose="020B0503020204020204" pitchFamily="34" charset="-122"/>
              </a:rPr>
              <a:t>&gt;&gt;&gt; print (sample_list4)                #</a:t>
            </a:r>
            <a:r>
              <a:rPr lang="zh-CN" altLang="en-US" dirty="0">
                <a:latin typeface="微软雅黑" panose="020B0503020204020204" pitchFamily="34" charset="-122"/>
                <a:ea typeface="微软雅黑" panose="020B0503020204020204" pitchFamily="34" charset="-122"/>
              </a:rPr>
              <a:t>打印输出整个列表</a:t>
            </a:r>
          </a:p>
          <a:p>
            <a:pPr indent="457200">
              <a:defRPr/>
            </a:pPr>
            <a:r>
              <a:rPr lang="en-US" altLang="zh-CN" dirty="0">
                <a:latin typeface="微软雅黑" panose="020B0503020204020204" pitchFamily="34" charset="-122"/>
                <a:ea typeface="微软雅黑" panose="020B0503020204020204" pitchFamily="34" charset="-122"/>
              </a:rPr>
              <a:t>Traceback (most recent call last):</a:t>
            </a:r>
          </a:p>
          <a:p>
            <a:pPr indent="457200">
              <a:defRPr/>
            </a:pPr>
            <a:r>
              <a:rPr lang="en-US" altLang="zh-CN" dirty="0">
                <a:latin typeface="微软雅黑" panose="020B0503020204020204" pitchFamily="34" charset="-122"/>
                <a:ea typeface="微软雅黑" panose="020B0503020204020204" pitchFamily="34" charset="-122"/>
              </a:rPr>
              <a:t>  File "&lt;pyshell#108&gt;", line 1, in &lt;module&gt;</a:t>
            </a:r>
          </a:p>
          <a:p>
            <a:pPr indent="457200">
              <a:defRPr/>
            </a:pPr>
            <a:r>
              <a:rPr lang="en-US" altLang="zh-CN" dirty="0">
                <a:latin typeface="微软雅黑" panose="020B0503020204020204" pitchFamily="34" charset="-122"/>
                <a:ea typeface="微软雅黑" panose="020B0503020204020204" pitchFamily="34" charset="-122"/>
              </a:rPr>
              <a:t>    print (sample_list4)</a:t>
            </a:r>
          </a:p>
          <a:p>
            <a:pPr indent="457200">
              <a:defRPr/>
            </a:pPr>
            <a:r>
              <a:rPr lang="en-US" altLang="zh-CN" dirty="0" err="1">
                <a:latin typeface="微软雅黑" panose="020B0503020204020204" pitchFamily="34" charset="-122"/>
                <a:ea typeface="微软雅黑" panose="020B0503020204020204" pitchFamily="34" charset="-122"/>
              </a:rPr>
              <a:t>NameError</a:t>
            </a:r>
            <a:r>
              <a:rPr lang="en-US" altLang="zh-CN" dirty="0">
                <a:latin typeface="微软雅黑" panose="020B0503020204020204" pitchFamily="34" charset="-122"/>
                <a:ea typeface="微软雅黑" panose="020B0503020204020204" pitchFamily="34" charset="-122"/>
              </a:rPr>
              <a:t>: name 'sample_list4' is not defined #</a:t>
            </a:r>
            <a:r>
              <a:rPr lang="zh-CN" altLang="en-US" dirty="0">
                <a:latin typeface="微软雅黑" panose="020B0503020204020204" pitchFamily="34" charset="-122"/>
                <a:ea typeface="微软雅黑" panose="020B0503020204020204" pitchFamily="34" charset="-122"/>
              </a:rPr>
              <a:t>系统报告该列表未定义</a:t>
            </a:r>
            <a:endParaRPr lang="zh-CN" altLang="en-US" sz="1600" dirty="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3"/>
          </p:nvPr>
        </p:nvSpPr>
        <p:spPr>
          <a:xfrm>
            <a:off x="477181" y="801837"/>
            <a:ext cx="2895097" cy="544391"/>
          </a:xfrm>
        </p:spPr>
        <p:txBody>
          <a:bodyPr/>
          <a:lstStyle/>
          <a:p>
            <a:r>
              <a:rPr lang="zh-CN" altLang="en-US" dirty="0"/>
              <a:t>删除列表元素</a:t>
            </a:r>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316" y="3674744"/>
            <a:ext cx="8295434" cy="2308324"/>
          </a:xfrm>
          <a:prstGeom prst="rect">
            <a:avLst/>
          </a:prstGeom>
        </p:spPr>
        <p:txBody>
          <a:bodyPr wrap="square">
            <a:spAutoFit/>
          </a:bodyPr>
          <a:lstStyle/>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代码示例如下：</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sample_list1 = [0, 1, 2, 3, 4]</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a:t>
            </a:r>
            <a:r>
              <a:rPr lang="en-US" altLang="zh-CN" dirty="0" err="1">
                <a:solidFill>
                  <a:srgbClr val="00B0F0"/>
                </a:solidFill>
                <a:latin typeface="微软雅黑" panose="020B0503020204020204" pitchFamily="34" charset="-122"/>
                <a:ea typeface="微软雅黑" panose="020B0503020204020204" pitchFamily="34" charset="-122"/>
              </a:rPr>
              <a:t>len</a:t>
            </a:r>
            <a:r>
              <a:rPr lang="en-US" altLang="zh-CN" dirty="0">
                <a:solidFill>
                  <a:srgbClr val="00B0F0"/>
                </a:solidFill>
                <a:latin typeface="微软雅黑" panose="020B0503020204020204" pitchFamily="34" charset="-122"/>
                <a:ea typeface="微软雅黑" panose="020B0503020204020204" pitchFamily="34" charset="-122"/>
              </a:rPr>
              <a:t>(sample_list1)        #</a:t>
            </a:r>
            <a:r>
              <a:rPr lang="zh-CN" altLang="en-US" dirty="0">
                <a:solidFill>
                  <a:srgbClr val="00B0F0"/>
                </a:solidFill>
                <a:latin typeface="微软雅黑" panose="020B0503020204020204" pitchFamily="34" charset="-122"/>
                <a:ea typeface="微软雅黑" panose="020B0503020204020204" pitchFamily="34" charset="-122"/>
              </a:rPr>
              <a:t>列表的元素数量</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5</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max(sample_list1)       #</a:t>
            </a:r>
            <a:r>
              <a:rPr lang="zh-CN" altLang="en-US" dirty="0">
                <a:solidFill>
                  <a:srgbClr val="00B0F0"/>
                </a:solidFill>
                <a:latin typeface="微软雅黑" panose="020B0503020204020204" pitchFamily="34" charset="-122"/>
                <a:ea typeface="微软雅黑" panose="020B0503020204020204" pitchFamily="34" charset="-122"/>
              </a:rPr>
              <a:t>列表中元素的最大值</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4</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min(sample_list1)        #</a:t>
            </a:r>
            <a:r>
              <a:rPr lang="zh-CN" altLang="en-US" dirty="0">
                <a:solidFill>
                  <a:srgbClr val="00B0F0"/>
                </a:solidFill>
                <a:latin typeface="微软雅黑" panose="020B0503020204020204" pitchFamily="34" charset="-122"/>
                <a:ea typeface="微软雅黑" panose="020B0503020204020204" pitchFamily="34" charset="-122"/>
              </a:rPr>
              <a:t>列表中元素的最小值</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0</a:t>
            </a:r>
          </a:p>
        </p:txBody>
      </p:sp>
      <p:sp>
        <p:nvSpPr>
          <p:cNvPr id="6" name="文本占位符 5"/>
          <p:cNvSpPr>
            <a:spLocks noGrp="1"/>
          </p:cNvSpPr>
          <p:nvPr>
            <p:ph type="body" sz="quarter" idx="13"/>
          </p:nvPr>
        </p:nvSpPr>
        <p:spPr>
          <a:xfrm>
            <a:off x="947698" y="874932"/>
            <a:ext cx="3207613" cy="544391"/>
          </a:xfrm>
        </p:spPr>
        <p:txBody>
          <a:bodyPr/>
          <a:lstStyle/>
          <a:p>
            <a:r>
              <a:rPr lang="zh-CN" altLang="en-US" dirty="0"/>
              <a:t>列表的内置函数与其他方法</a:t>
            </a:r>
          </a:p>
        </p:txBody>
      </p:sp>
      <p:pic>
        <p:nvPicPr>
          <p:cNvPr id="3" name="图片 2"/>
          <p:cNvPicPr>
            <a:picLocks noChangeAspect="1"/>
          </p:cNvPicPr>
          <p:nvPr/>
        </p:nvPicPr>
        <p:blipFill>
          <a:blip r:embed="rId2"/>
          <a:stretch>
            <a:fillRect/>
          </a:stretch>
        </p:blipFill>
        <p:spPr>
          <a:xfrm>
            <a:off x="1343428" y="1208077"/>
            <a:ext cx="6457143" cy="2466667"/>
          </a:xfrm>
          <a:prstGeom prst="rect">
            <a:avLst/>
          </a:prstGeom>
        </p:spPr>
      </p:pic>
      <p:sp>
        <p:nvSpPr>
          <p:cNvPr id="4" name="矩形 3"/>
          <p:cNvSpPr/>
          <p:nvPr/>
        </p:nvSpPr>
        <p:spPr>
          <a:xfrm>
            <a:off x="628648" y="6209816"/>
            <a:ext cx="7050408" cy="369332"/>
          </a:xfrm>
          <a:prstGeom prst="rect">
            <a:avLst/>
          </a:prstGeom>
          <a:solidFill>
            <a:schemeClr val="bg1"/>
          </a:solidFill>
        </p:spPr>
        <p:txBody>
          <a:bodyPr wrap="square">
            <a:spAutoFit/>
          </a:bodyPr>
          <a:lstStyle/>
          <a:p>
            <a:r>
              <a:rPr lang="zh-CN" altLang="en-US" dirty="0"/>
              <a:t>注意：</a:t>
            </a:r>
            <a:r>
              <a:rPr lang="en-US" altLang="zh-CN" dirty="0"/>
              <a:t>Python 3 </a:t>
            </a:r>
            <a:r>
              <a:rPr lang="zh-CN" altLang="en-US" dirty="0"/>
              <a:t>中已经没有了</a:t>
            </a:r>
            <a:r>
              <a:rPr lang="en-US" altLang="zh-CN" dirty="0"/>
              <a:t>Python 2</a:t>
            </a:r>
            <a:r>
              <a:rPr lang="zh-CN" altLang="en-US" dirty="0"/>
              <a:t>中用于列表比较的</a:t>
            </a:r>
            <a:r>
              <a:rPr lang="en-US" altLang="zh-CN" dirty="0" err="1"/>
              <a:t>cmp</a:t>
            </a:r>
            <a:r>
              <a:rPr lang="zh-CN" altLang="en-US" dirty="0"/>
              <a:t>函数。</a:t>
            </a:r>
          </a:p>
        </p:txBody>
      </p:sp>
      <p:sp>
        <p:nvSpPr>
          <p:cNvPr id="5"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947698" y="874932"/>
            <a:ext cx="3207613" cy="544391"/>
          </a:xfrm>
        </p:spPr>
        <p:txBody>
          <a:bodyPr/>
          <a:lstStyle/>
          <a:p>
            <a:r>
              <a:rPr lang="zh-CN" altLang="en-US" dirty="0"/>
              <a:t>列表的内置函数与其他方法</a:t>
            </a:r>
          </a:p>
        </p:txBody>
      </p:sp>
      <p:graphicFrame>
        <p:nvGraphicFramePr>
          <p:cNvPr id="7" name="表格 6"/>
          <p:cNvGraphicFramePr>
            <a:graphicFrameLocks noGrp="1"/>
          </p:cNvGraphicFramePr>
          <p:nvPr/>
        </p:nvGraphicFramePr>
        <p:xfrm>
          <a:off x="224110" y="1240343"/>
          <a:ext cx="8695780" cy="5456071"/>
        </p:xfrm>
        <a:graphic>
          <a:graphicData uri="http://schemas.openxmlformats.org/drawingml/2006/table">
            <a:tbl>
              <a:tblPr firstRow="1" firstCol="1" bandRow="1">
                <a:tableStyleId>{5C22544A-7EE6-4342-B048-85BDC9FD1C3A}</a:tableStyleId>
              </a:tblPr>
              <a:tblGrid>
                <a:gridCol w="3671068">
                  <a:extLst>
                    <a:ext uri="{9D8B030D-6E8A-4147-A177-3AD203B41FA5}">
                      <a16:colId xmlns:a16="http://schemas.microsoft.com/office/drawing/2014/main" val="20000"/>
                    </a:ext>
                  </a:extLst>
                </a:gridCol>
                <a:gridCol w="5024712">
                  <a:extLst>
                    <a:ext uri="{9D8B030D-6E8A-4147-A177-3AD203B41FA5}">
                      <a16:colId xmlns:a16="http://schemas.microsoft.com/office/drawing/2014/main" val="20001"/>
                    </a:ext>
                  </a:extLst>
                </a:gridCol>
              </a:tblGrid>
              <a:tr h="240638">
                <a:tc>
                  <a:txBody>
                    <a:bodyPr/>
                    <a:lstStyle/>
                    <a:p>
                      <a:pPr marL="114300" indent="0" algn="ctr">
                        <a:lnSpc>
                          <a:spcPct val="100000"/>
                        </a:lnSpc>
                        <a:spcAft>
                          <a:spcPts val="0"/>
                        </a:spcAft>
                      </a:pPr>
                      <a:r>
                        <a:rPr lang="zh-CN" sz="1600" kern="100">
                          <a:effectLst/>
                        </a:rPr>
                        <a:t>方法</a:t>
                      </a:r>
                      <a:endParaRPr lang="zh-CN" sz="1600" kern="100">
                        <a:effectLst/>
                        <a:latin typeface="Times New Roman" panose="02020603050405020304" pitchFamily="18" charset="0"/>
                        <a:ea typeface="宋体" panose="02010600030101010101" pitchFamily="2" charset="-122"/>
                      </a:endParaRPr>
                    </a:p>
                  </a:txBody>
                  <a:tcPr marL="58114" marR="58114" marT="0" marB="0"/>
                </a:tc>
                <a:tc>
                  <a:txBody>
                    <a:bodyPr/>
                    <a:lstStyle/>
                    <a:p>
                      <a:pPr marL="114300" indent="0" algn="ctr">
                        <a:lnSpc>
                          <a:spcPct val="100000"/>
                        </a:lnSpc>
                        <a:spcAft>
                          <a:spcPts val="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00"/>
                  </a:ext>
                </a:extLst>
              </a:tr>
              <a:tr h="291478">
                <a:tc>
                  <a:txBody>
                    <a:bodyPr/>
                    <a:lstStyle/>
                    <a:p>
                      <a:pPr marL="114300" indent="0" algn="just">
                        <a:lnSpc>
                          <a:spcPct val="100000"/>
                        </a:lnSpc>
                        <a:spcAft>
                          <a:spcPts val="0"/>
                        </a:spcAft>
                      </a:pPr>
                      <a:r>
                        <a:rPr lang="en-US" sz="1600" kern="100">
                          <a:effectLst/>
                        </a:rPr>
                        <a:t>listname.append(</a:t>
                      </a:r>
                      <a:r>
                        <a:rPr lang="zh-CN" sz="1600" kern="100">
                          <a:effectLst/>
                        </a:rPr>
                        <a:t>元素</a:t>
                      </a:r>
                      <a:r>
                        <a:rPr lang="en-US" sz="1600" kern="100">
                          <a:effectLst/>
                        </a:rPr>
                        <a:t>)</a:t>
                      </a:r>
                      <a:endParaRPr lang="zh-CN" sz="1600" kern="100">
                        <a:effectLst/>
                        <a:latin typeface="Times New Roman" panose="02020603050405020304" pitchFamily="18" charset="0"/>
                        <a:ea typeface="宋体" panose="02010600030101010101" pitchFamily="2" charset="-122"/>
                      </a:endParaRPr>
                    </a:p>
                  </a:txBody>
                  <a:tcPr marL="58114" marR="58114" marT="0" marB="0" anchor="ctr"/>
                </a:tc>
                <a:tc>
                  <a:txBody>
                    <a:bodyPr/>
                    <a:lstStyle/>
                    <a:p>
                      <a:pPr marL="114300" indent="0" algn="just">
                        <a:lnSpc>
                          <a:spcPct val="100000"/>
                        </a:lnSpc>
                        <a:spcAft>
                          <a:spcPts val="0"/>
                        </a:spcAft>
                      </a:pPr>
                      <a:r>
                        <a:rPr lang="zh-CN" sz="1600" kern="100">
                          <a:solidFill>
                            <a:schemeClr val="tx1">
                              <a:lumMod val="75000"/>
                              <a:lumOff val="25000"/>
                            </a:schemeClr>
                          </a:solidFill>
                          <a:effectLst/>
                        </a:rPr>
                        <a:t>添加新的元素在列表末尾</a:t>
                      </a:r>
                      <a:endParaRPr lang="zh-CN" sz="1600" kern="1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01"/>
                  </a:ext>
                </a:extLst>
              </a:tr>
              <a:tr h="291616">
                <a:tc>
                  <a:txBody>
                    <a:bodyPr/>
                    <a:lstStyle/>
                    <a:p>
                      <a:pPr marL="114300" indent="0" algn="just">
                        <a:lnSpc>
                          <a:spcPct val="100000"/>
                        </a:lnSpc>
                        <a:spcAft>
                          <a:spcPts val="0"/>
                        </a:spcAft>
                      </a:pPr>
                      <a:r>
                        <a:rPr lang="en-US" sz="1600" kern="100" dirty="0" err="1">
                          <a:effectLst/>
                        </a:rPr>
                        <a:t>listname.count</a:t>
                      </a:r>
                      <a:r>
                        <a:rPr lang="en-US" sz="1600" kern="100" dirty="0">
                          <a:effectLst/>
                        </a:rPr>
                        <a:t>(</a:t>
                      </a:r>
                      <a:r>
                        <a:rPr lang="zh-CN" sz="1600" kern="100" dirty="0">
                          <a:effectLst/>
                        </a:rPr>
                        <a:t>元素</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58114" marR="58114" marT="0" marB="0" anchor="ctr"/>
                </a:tc>
                <a:tc>
                  <a:txBody>
                    <a:bodyPr/>
                    <a:lstStyle/>
                    <a:p>
                      <a:pPr marL="114300" indent="0" algn="just">
                        <a:lnSpc>
                          <a:spcPct val="100000"/>
                        </a:lnSpc>
                        <a:spcAft>
                          <a:spcPts val="0"/>
                        </a:spcAft>
                      </a:pPr>
                      <a:r>
                        <a:rPr lang="zh-CN" sz="1600" kern="100">
                          <a:solidFill>
                            <a:schemeClr val="tx1">
                              <a:lumMod val="75000"/>
                              <a:lumOff val="25000"/>
                            </a:schemeClr>
                          </a:solidFill>
                          <a:effectLst/>
                        </a:rPr>
                        <a:t>统计该元素在列表中出现的次数</a:t>
                      </a:r>
                      <a:endParaRPr lang="zh-CN" sz="1600" kern="1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02"/>
                  </a:ext>
                </a:extLst>
              </a:tr>
              <a:tr h="721914">
                <a:tc>
                  <a:txBody>
                    <a:bodyPr/>
                    <a:lstStyle/>
                    <a:p>
                      <a:pPr marL="114300" indent="0" algn="just">
                        <a:lnSpc>
                          <a:spcPct val="100000"/>
                        </a:lnSpc>
                        <a:spcAft>
                          <a:spcPts val="0"/>
                        </a:spcAft>
                      </a:pPr>
                      <a:r>
                        <a:rPr lang="en-US" sz="1600" kern="100" dirty="0" err="1">
                          <a:effectLst/>
                        </a:rPr>
                        <a:t>listname.extend</a:t>
                      </a:r>
                      <a:r>
                        <a:rPr lang="en-US" sz="1600" kern="100" dirty="0">
                          <a:effectLst/>
                        </a:rPr>
                        <a:t>(</a:t>
                      </a:r>
                      <a:r>
                        <a:rPr lang="zh-CN" sz="1600" kern="100" dirty="0">
                          <a:effectLst/>
                        </a:rPr>
                        <a:t>序列</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58114" marR="58114" marT="0" marB="0" anchor="ctr"/>
                </a:tc>
                <a:tc>
                  <a:txBody>
                    <a:bodyPr/>
                    <a:lstStyle/>
                    <a:p>
                      <a:pPr marL="114300" indent="0" algn="just">
                        <a:lnSpc>
                          <a:spcPct val="100000"/>
                        </a:lnSpc>
                        <a:spcAft>
                          <a:spcPts val="0"/>
                        </a:spcAft>
                      </a:pPr>
                      <a:r>
                        <a:rPr lang="zh-CN" sz="1600" kern="100">
                          <a:solidFill>
                            <a:schemeClr val="tx1">
                              <a:lumMod val="75000"/>
                              <a:lumOff val="25000"/>
                            </a:schemeClr>
                          </a:solidFill>
                          <a:effectLst/>
                        </a:rPr>
                        <a:t>追加另一个序列类型中的多个值，到该列表末尾（用新列表扩展原来的列表）</a:t>
                      </a:r>
                      <a:endParaRPr lang="zh-CN" sz="1600" kern="1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03"/>
                  </a:ext>
                </a:extLst>
              </a:tr>
              <a:tr h="481276">
                <a:tc>
                  <a:txBody>
                    <a:bodyPr/>
                    <a:lstStyle/>
                    <a:p>
                      <a:pPr marL="114300" indent="0" algn="just">
                        <a:lnSpc>
                          <a:spcPct val="100000"/>
                        </a:lnSpc>
                        <a:spcAft>
                          <a:spcPts val="0"/>
                        </a:spcAft>
                      </a:pPr>
                      <a:r>
                        <a:rPr lang="en-US" sz="1600" kern="100" dirty="0" err="1">
                          <a:effectLst/>
                        </a:rPr>
                        <a:t>listname.index</a:t>
                      </a:r>
                      <a:r>
                        <a:rPr lang="en-US" sz="1600" kern="100" dirty="0">
                          <a:effectLst/>
                        </a:rPr>
                        <a:t>(</a:t>
                      </a:r>
                      <a:r>
                        <a:rPr lang="zh-CN" sz="1600" kern="100" dirty="0">
                          <a:effectLst/>
                        </a:rPr>
                        <a:t>元素</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58114" marR="58114" marT="0" marB="0" anchor="ctr"/>
                </a:tc>
                <a:tc>
                  <a:txBody>
                    <a:bodyPr/>
                    <a:lstStyle/>
                    <a:p>
                      <a:pPr marL="114300" indent="0" algn="just">
                        <a:lnSpc>
                          <a:spcPct val="100000"/>
                        </a:lnSpc>
                        <a:spcAft>
                          <a:spcPts val="0"/>
                        </a:spcAft>
                      </a:pPr>
                      <a:r>
                        <a:rPr lang="zh-CN" sz="1600" kern="100">
                          <a:solidFill>
                            <a:schemeClr val="tx1">
                              <a:lumMod val="75000"/>
                              <a:lumOff val="25000"/>
                            </a:schemeClr>
                          </a:solidFill>
                          <a:effectLst/>
                        </a:rPr>
                        <a:t>从列表中找出某个值第一个匹配元素的索引位置</a:t>
                      </a:r>
                      <a:endParaRPr lang="zh-CN" sz="1600" kern="1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04"/>
                  </a:ext>
                </a:extLst>
              </a:tr>
              <a:tr h="481276">
                <a:tc>
                  <a:txBody>
                    <a:bodyPr/>
                    <a:lstStyle/>
                    <a:p>
                      <a:pPr marL="114300" indent="0" algn="just">
                        <a:lnSpc>
                          <a:spcPct val="100000"/>
                        </a:lnSpc>
                        <a:spcAft>
                          <a:spcPts val="0"/>
                        </a:spcAft>
                      </a:pPr>
                      <a:r>
                        <a:rPr lang="en-US" sz="1600" kern="100">
                          <a:effectLst/>
                        </a:rPr>
                        <a:t>listname.insert(</a:t>
                      </a:r>
                      <a:r>
                        <a:rPr lang="zh-CN" sz="1600" kern="100">
                          <a:effectLst/>
                        </a:rPr>
                        <a:t>位置</a:t>
                      </a:r>
                      <a:r>
                        <a:rPr lang="en-US" sz="1600" kern="100">
                          <a:effectLst/>
                        </a:rPr>
                        <a:t>, </a:t>
                      </a:r>
                      <a:r>
                        <a:rPr lang="zh-CN" sz="1600" kern="100">
                          <a:effectLst/>
                        </a:rPr>
                        <a:t>元素</a:t>
                      </a:r>
                      <a:r>
                        <a:rPr lang="en-US" sz="1600" kern="100">
                          <a:effectLst/>
                        </a:rPr>
                        <a:t>)</a:t>
                      </a:r>
                      <a:endParaRPr lang="zh-CN" sz="1600" kern="100">
                        <a:effectLst/>
                        <a:latin typeface="Times New Roman" panose="02020603050405020304" pitchFamily="18" charset="0"/>
                        <a:ea typeface="宋体" panose="02010600030101010101" pitchFamily="2" charset="-122"/>
                      </a:endParaRPr>
                    </a:p>
                  </a:txBody>
                  <a:tcPr marL="58114" marR="58114" marT="0" marB="0" anchor="ctr"/>
                </a:tc>
                <a:tc>
                  <a:txBody>
                    <a:bodyPr/>
                    <a:lstStyle/>
                    <a:p>
                      <a:pPr marL="114300" indent="0" algn="just">
                        <a:lnSpc>
                          <a:spcPct val="100000"/>
                        </a:lnSpc>
                        <a:spcAft>
                          <a:spcPts val="0"/>
                        </a:spcAft>
                      </a:pPr>
                      <a:r>
                        <a:rPr lang="zh-CN" sz="1600" kern="100">
                          <a:solidFill>
                            <a:schemeClr val="tx1">
                              <a:lumMod val="75000"/>
                              <a:lumOff val="25000"/>
                            </a:schemeClr>
                          </a:solidFill>
                          <a:effectLst/>
                        </a:rPr>
                        <a:t>将元素插入列表</a:t>
                      </a:r>
                      <a:endParaRPr lang="zh-CN" sz="1600" kern="1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05"/>
                  </a:ext>
                </a:extLst>
              </a:tr>
              <a:tr h="962552">
                <a:tc>
                  <a:txBody>
                    <a:bodyPr/>
                    <a:lstStyle/>
                    <a:p>
                      <a:pPr marL="114300" indent="0" algn="just">
                        <a:lnSpc>
                          <a:spcPct val="100000"/>
                        </a:lnSpc>
                        <a:spcAft>
                          <a:spcPts val="0"/>
                        </a:spcAft>
                      </a:pPr>
                      <a:r>
                        <a:rPr lang="en-US" sz="1600" kern="100" dirty="0" err="1">
                          <a:effectLst/>
                        </a:rPr>
                        <a:t>listname.pop</a:t>
                      </a:r>
                      <a:r>
                        <a:rPr lang="en-US" sz="1600" kern="100" dirty="0">
                          <a:effectLst/>
                        </a:rPr>
                        <a:t>([index=-1])</a:t>
                      </a:r>
                      <a:endParaRPr lang="zh-CN" sz="1600" kern="100" dirty="0">
                        <a:effectLst/>
                        <a:latin typeface="Times New Roman" panose="02020603050405020304" pitchFamily="18" charset="0"/>
                        <a:ea typeface="宋体" panose="02010600030101010101" pitchFamily="2" charset="-122"/>
                      </a:endParaRPr>
                    </a:p>
                  </a:txBody>
                  <a:tcPr marL="58114" marR="58114" marT="0" marB="0" anchor="ctr"/>
                </a:tc>
                <a:tc>
                  <a:txBody>
                    <a:bodyPr/>
                    <a:lstStyle/>
                    <a:p>
                      <a:pPr marL="114300" indent="0" algn="just">
                        <a:lnSpc>
                          <a:spcPct val="100000"/>
                        </a:lnSpc>
                        <a:spcAft>
                          <a:spcPts val="0"/>
                        </a:spcAft>
                      </a:pPr>
                      <a:r>
                        <a:rPr lang="zh-CN" sz="1600" kern="100">
                          <a:solidFill>
                            <a:schemeClr val="tx1">
                              <a:lumMod val="75000"/>
                              <a:lumOff val="25000"/>
                            </a:schemeClr>
                          </a:solidFill>
                          <a:effectLst/>
                        </a:rPr>
                        <a:t>移除列表中的一个元素（“</a:t>
                      </a:r>
                      <a:r>
                        <a:rPr lang="en-US" sz="1600" kern="100">
                          <a:solidFill>
                            <a:schemeClr val="tx1">
                              <a:lumMod val="75000"/>
                              <a:lumOff val="25000"/>
                            </a:schemeClr>
                          </a:solidFill>
                          <a:effectLst/>
                        </a:rPr>
                        <a:t>-1</a:t>
                      </a:r>
                      <a:r>
                        <a:rPr lang="zh-CN" sz="1600" kern="100">
                          <a:solidFill>
                            <a:schemeClr val="tx1">
                              <a:lumMod val="75000"/>
                              <a:lumOff val="25000"/>
                            </a:schemeClr>
                          </a:solidFill>
                          <a:effectLst/>
                        </a:rPr>
                        <a:t>”表示从右侧数第一个元素，也就是最后一个索引的元素），并且返回该元素的值</a:t>
                      </a:r>
                      <a:endParaRPr lang="zh-CN" sz="1600" kern="1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06"/>
                  </a:ext>
                </a:extLst>
              </a:tr>
              <a:tr h="481276">
                <a:tc>
                  <a:txBody>
                    <a:bodyPr/>
                    <a:lstStyle/>
                    <a:p>
                      <a:pPr marL="114300" indent="0" algn="just">
                        <a:lnSpc>
                          <a:spcPct val="100000"/>
                        </a:lnSpc>
                        <a:spcAft>
                          <a:spcPts val="0"/>
                        </a:spcAft>
                      </a:pPr>
                      <a:r>
                        <a:rPr lang="en-US" sz="1600" kern="100" dirty="0" err="1">
                          <a:effectLst/>
                        </a:rPr>
                        <a:t>listname.remove</a:t>
                      </a:r>
                      <a:r>
                        <a:rPr lang="en-US" sz="1600" kern="100" dirty="0">
                          <a:effectLst/>
                        </a:rPr>
                        <a:t>(</a:t>
                      </a:r>
                      <a:r>
                        <a:rPr lang="zh-CN" sz="1600" kern="100" dirty="0">
                          <a:effectLst/>
                        </a:rPr>
                        <a:t>元素</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58114" marR="58114" marT="0" marB="0" anchor="ctr"/>
                </a:tc>
                <a:tc>
                  <a:txBody>
                    <a:bodyPr/>
                    <a:lstStyle/>
                    <a:p>
                      <a:pPr marL="114300" indent="0" algn="just">
                        <a:lnSpc>
                          <a:spcPct val="100000"/>
                        </a:lnSpc>
                        <a:spcAft>
                          <a:spcPts val="0"/>
                        </a:spcAft>
                      </a:pPr>
                      <a:r>
                        <a:rPr lang="zh-CN" sz="1600" kern="100">
                          <a:solidFill>
                            <a:schemeClr val="tx1">
                              <a:lumMod val="75000"/>
                              <a:lumOff val="25000"/>
                            </a:schemeClr>
                          </a:solidFill>
                          <a:effectLst/>
                        </a:rPr>
                        <a:t>移除列表中的第一个匹配某个值的元素</a:t>
                      </a:r>
                      <a:endParaRPr lang="zh-CN" sz="1600" kern="1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07"/>
                  </a:ext>
                </a:extLst>
              </a:tr>
              <a:tr h="291249">
                <a:tc>
                  <a:txBody>
                    <a:bodyPr/>
                    <a:lstStyle/>
                    <a:p>
                      <a:pPr marL="114300" indent="0" algn="just">
                        <a:lnSpc>
                          <a:spcPct val="100000"/>
                        </a:lnSpc>
                        <a:spcAft>
                          <a:spcPts val="0"/>
                        </a:spcAft>
                      </a:pPr>
                      <a:r>
                        <a:rPr lang="en-US" sz="1600" kern="100" dirty="0" err="1">
                          <a:effectLst/>
                        </a:rPr>
                        <a:t>listname.reverse</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58114" marR="58114" marT="0" marB="0" anchor="ctr"/>
                </a:tc>
                <a:tc>
                  <a:txBody>
                    <a:bodyPr/>
                    <a:lstStyle/>
                    <a:p>
                      <a:pPr marL="114300" indent="0" algn="just">
                        <a:lnSpc>
                          <a:spcPct val="100000"/>
                        </a:lnSpc>
                        <a:spcAft>
                          <a:spcPts val="0"/>
                        </a:spcAft>
                      </a:pPr>
                      <a:r>
                        <a:rPr lang="zh-CN" sz="1600" kern="100">
                          <a:solidFill>
                            <a:schemeClr val="tx1">
                              <a:lumMod val="75000"/>
                              <a:lumOff val="25000"/>
                            </a:schemeClr>
                          </a:solidFill>
                          <a:effectLst/>
                        </a:rPr>
                        <a:t>将列表中元素反向</a:t>
                      </a:r>
                      <a:endParaRPr lang="zh-CN" sz="1600" kern="1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08"/>
                  </a:ext>
                </a:extLst>
              </a:tr>
              <a:tr h="721914">
                <a:tc>
                  <a:txBody>
                    <a:bodyPr/>
                    <a:lstStyle/>
                    <a:p>
                      <a:pPr marL="114300" indent="0" algn="just">
                        <a:lnSpc>
                          <a:spcPct val="100000"/>
                        </a:lnSpc>
                        <a:spcAft>
                          <a:spcPts val="0"/>
                        </a:spcAft>
                      </a:pPr>
                      <a:r>
                        <a:rPr lang="en-US" sz="1600" kern="100" dirty="0" err="1">
                          <a:effectLst/>
                        </a:rPr>
                        <a:t>listname.sort</a:t>
                      </a:r>
                      <a:r>
                        <a:rPr lang="en-US" sz="1600" kern="100" dirty="0">
                          <a:effectLst/>
                        </a:rPr>
                        <a:t>(</a:t>
                      </a:r>
                      <a:r>
                        <a:rPr lang="en-US" sz="1600" kern="100" dirty="0" err="1">
                          <a:effectLst/>
                        </a:rPr>
                        <a:t>cmp</a:t>
                      </a:r>
                      <a:r>
                        <a:rPr lang="en-US" sz="1600" kern="100" dirty="0">
                          <a:effectLst/>
                        </a:rPr>
                        <a:t>=None, key=None, reverse=False)</a:t>
                      </a:r>
                      <a:endParaRPr lang="zh-CN" sz="1600" kern="100" dirty="0">
                        <a:effectLst/>
                        <a:latin typeface="Times New Roman" panose="02020603050405020304" pitchFamily="18" charset="0"/>
                        <a:ea typeface="宋体" panose="02010600030101010101" pitchFamily="2" charset="-122"/>
                      </a:endParaRPr>
                    </a:p>
                  </a:txBody>
                  <a:tcPr marL="58114" marR="58114" marT="0" marB="0" anchor="ctr"/>
                </a:tc>
                <a:tc>
                  <a:txBody>
                    <a:bodyPr/>
                    <a:lstStyle/>
                    <a:p>
                      <a:pPr marL="114300" indent="0" algn="just">
                        <a:lnSpc>
                          <a:spcPct val="100000"/>
                        </a:lnSpc>
                        <a:spcAft>
                          <a:spcPts val="0"/>
                        </a:spcAft>
                      </a:pPr>
                      <a:r>
                        <a:rPr lang="zh-CN" sz="1600" kern="100">
                          <a:solidFill>
                            <a:schemeClr val="tx1">
                              <a:lumMod val="75000"/>
                              <a:lumOff val="25000"/>
                            </a:schemeClr>
                          </a:solidFill>
                          <a:effectLst/>
                        </a:rPr>
                        <a:t>对列表进行排序</a:t>
                      </a:r>
                      <a:endParaRPr lang="zh-CN" sz="1600" kern="1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09"/>
                  </a:ext>
                </a:extLst>
              </a:tr>
              <a:tr h="240638">
                <a:tc>
                  <a:txBody>
                    <a:bodyPr/>
                    <a:lstStyle/>
                    <a:p>
                      <a:pPr marL="114300" indent="0" algn="just">
                        <a:lnSpc>
                          <a:spcPct val="100000"/>
                        </a:lnSpc>
                        <a:spcAft>
                          <a:spcPts val="0"/>
                        </a:spcAft>
                      </a:pPr>
                      <a:r>
                        <a:rPr lang="en-US" sz="1600" kern="100">
                          <a:effectLst/>
                        </a:rPr>
                        <a:t>listname.clear()</a:t>
                      </a:r>
                      <a:endParaRPr lang="zh-CN" sz="1600" kern="100">
                        <a:effectLst/>
                        <a:latin typeface="Times New Roman" panose="02020603050405020304" pitchFamily="18" charset="0"/>
                        <a:ea typeface="宋体" panose="02010600030101010101" pitchFamily="2" charset="-122"/>
                      </a:endParaRPr>
                    </a:p>
                  </a:txBody>
                  <a:tcPr marL="58114" marR="58114" marT="0" marB="0" anchor="ctr"/>
                </a:tc>
                <a:tc>
                  <a:txBody>
                    <a:bodyPr/>
                    <a:lstStyle/>
                    <a:p>
                      <a:pPr marL="114300" indent="0" algn="just">
                        <a:lnSpc>
                          <a:spcPct val="100000"/>
                        </a:lnSpc>
                        <a:spcAft>
                          <a:spcPts val="0"/>
                        </a:spcAft>
                      </a:pPr>
                      <a:r>
                        <a:rPr lang="zh-CN" sz="1600" kern="100">
                          <a:solidFill>
                            <a:schemeClr val="tx1">
                              <a:lumMod val="75000"/>
                              <a:lumOff val="25000"/>
                            </a:schemeClr>
                          </a:solidFill>
                          <a:effectLst/>
                        </a:rPr>
                        <a:t>清空列表</a:t>
                      </a:r>
                      <a:endParaRPr lang="zh-CN" sz="1600" kern="1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10"/>
                  </a:ext>
                </a:extLst>
              </a:tr>
              <a:tr h="240638">
                <a:tc>
                  <a:txBody>
                    <a:bodyPr/>
                    <a:lstStyle/>
                    <a:p>
                      <a:pPr marL="114300" indent="0" algn="just">
                        <a:lnSpc>
                          <a:spcPct val="100000"/>
                        </a:lnSpc>
                        <a:spcAft>
                          <a:spcPts val="0"/>
                        </a:spcAft>
                      </a:pPr>
                      <a:r>
                        <a:rPr lang="en-US" sz="1600" kern="100">
                          <a:effectLst/>
                        </a:rPr>
                        <a:t>listname.copy()</a:t>
                      </a:r>
                      <a:endParaRPr lang="zh-CN" sz="1600" kern="100">
                        <a:effectLst/>
                        <a:latin typeface="Times New Roman" panose="02020603050405020304" pitchFamily="18" charset="0"/>
                        <a:ea typeface="宋体" panose="02010600030101010101" pitchFamily="2" charset="-122"/>
                      </a:endParaRPr>
                    </a:p>
                  </a:txBody>
                  <a:tcPr marL="58114" marR="58114" marT="0" marB="0" anchor="ctr"/>
                </a:tc>
                <a:tc>
                  <a:txBody>
                    <a:bodyPr/>
                    <a:lstStyle/>
                    <a:p>
                      <a:pPr marL="114300" indent="0" algn="just">
                        <a:lnSpc>
                          <a:spcPct val="100000"/>
                        </a:lnSpc>
                        <a:spcAft>
                          <a:spcPts val="0"/>
                        </a:spcAft>
                      </a:pPr>
                      <a:r>
                        <a:rPr lang="zh-CN" sz="1600" kern="100" dirty="0">
                          <a:solidFill>
                            <a:schemeClr val="tx1">
                              <a:lumMod val="75000"/>
                              <a:lumOff val="25000"/>
                            </a:schemeClr>
                          </a:solidFill>
                          <a:effectLst/>
                        </a:rPr>
                        <a:t>复制列表</a:t>
                      </a:r>
                      <a:endParaRPr lang="zh-CN" sz="1600" kern="100" dirty="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58114" marR="58114" marT="0" marB="0" anchor="ctr"/>
                </a:tc>
                <a:extLst>
                  <a:ext uri="{0D108BD9-81ED-4DB2-BD59-A6C34878D82A}">
                    <a16:rowId xmlns:a16="http://schemas.microsoft.com/office/drawing/2014/main" val="10011"/>
                  </a:ext>
                </a:extLst>
              </a:tr>
            </a:tbl>
          </a:graphicData>
        </a:graphic>
      </p:graphicFrame>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列表</a:t>
            </a: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元组</a:t>
            </a:r>
          </a:p>
        </p:txBody>
      </p:sp>
      <p:sp>
        <p:nvSpPr>
          <p:cNvPr id="2" name="矩形 1"/>
          <p:cNvSpPr/>
          <p:nvPr/>
        </p:nvSpPr>
        <p:spPr>
          <a:xfrm>
            <a:off x="1045799" y="2105561"/>
            <a:ext cx="6630124" cy="1589538"/>
          </a:xfrm>
          <a:prstGeom prst="rect">
            <a:avLst/>
          </a:prstGeom>
        </p:spPr>
        <p:txBody>
          <a:bodyPr wrap="square">
            <a:spAutoFit/>
          </a:bodyPr>
          <a:lstStyle/>
          <a:p>
            <a:pPr indent="457200">
              <a:lnSpc>
                <a:spcPts val="3000"/>
              </a:lnSpc>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元组（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Tuples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）与列表一样，属于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中的序列类型，它是任意对象的有序集合，通过“位置”或者“索引”访问其中的元素，它具有可变长度、异构和任意嵌套的特点，与列表不同的是：元组中的元素是不可修改的。</a:t>
            </a:r>
          </a:p>
        </p:txBody>
      </p:sp>
      <p:sp>
        <p:nvSpPr>
          <p:cNvPr id="3" name="文本占位符 5"/>
          <p:cNvSpPr>
            <a:spLocks noGrp="1"/>
          </p:cNvSpPr>
          <p:nvPr/>
        </p:nvSpPr>
        <p:spPr>
          <a:xfrm>
            <a:off x="947698" y="874932"/>
            <a:ext cx="3207613"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创建元组</a:t>
            </a: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3" y="1764922"/>
            <a:ext cx="8295434" cy="2308324"/>
          </a:xfrm>
          <a:prstGeom prst="rect">
            <a:avLst/>
          </a:prstGeom>
        </p:spPr>
        <p:txBody>
          <a:bodyPr wrap="square">
            <a:spAutoFit/>
          </a:bodyPr>
          <a:lstStyle/>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元组的创建很简单，把元素放入小括号，并在每两个元素中间使用逗号隔开即可，格式为：</a:t>
            </a:r>
            <a:endParaRPr lang="zh-CN" altLang="en-US" dirty="0">
              <a:latin typeface="微软雅黑" panose="020B0503020204020204" pitchFamily="34" charset="-122"/>
              <a:ea typeface="微软雅黑" panose="020B0503020204020204" pitchFamily="34" charset="-122"/>
            </a:endParaRPr>
          </a:p>
          <a:p>
            <a:pPr indent="457200">
              <a:defRPr/>
            </a:pPr>
            <a:r>
              <a:rPr lang="en-US" altLang="zh-CN" dirty="0" err="1">
                <a:solidFill>
                  <a:srgbClr val="00B0F0"/>
                </a:solidFill>
                <a:latin typeface="微软雅黑" panose="020B0503020204020204" pitchFamily="34" charset="-122"/>
                <a:ea typeface="微软雅黑" panose="020B0503020204020204" pitchFamily="34" charset="-122"/>
              </a:rPr>
              <a:t>tuplename</a:t>
            </a:r>
            <a:r>
              <a:rPr lang="en-US" altLang="zh-CN" dirty="0">
                <a:solidFill>
                  <a:srgbClr val="00B0F0"/>
                </a:solidFill>
                <a:latin typeface="微软雅黑" panose="020B0503020204020204" pitchFamily="34" charset="-122"/>
                <a:ea typeface="微软雅黑" panose="020B0503020204020204" pitchFamily="34" charset="-122"/>
              </a:rPr>
              <a:t> = (</a:t>
            </a:r>
            <a:r>
              <a:rPr lang="zh-CN" altLang="en-US" dirty="0">
                <a:solidFill>
                  <a:srgbClr val="00B0F0"/>
                </a:solidFill>
                <a:latin typeface="微软雅黑" panose="020B0503020204020204" pitchFamily="34" charset="-122"/>
                <a:ea typeface="微软雅黑" panose="020B0503020204020204" pitchFamily="34" charset="-122"/>
              </a:rPr>
              <a:t>元素</a:t>
            </a:r>
            <a:r>
              <a:rPr lang="en-US" altLang="zh-CN" dirty="0">
                <a:solidFill>
                  <a:srgbClr val="00B0F0"/>
                </a:solidFill>
                <a:latin typeface="微软雅黑" panose="020B0503020204020204" pitchFamily="34" charset="-122"/>
                <a:ea typeface="微软雅黑" panose="020B0503020204020204" pitchFamily="34" charset="-122"/>
              </a:rPr>
              <a:t>1, </a:t>
            </a:r>
            <a:r>
              <a:rPr lang="zh-CN" altLang="en-US" dirty="0">
                <a:solidFill>
                  <a:srgbClr val="00B0F0"/>
                </a:solidFill>
                <a:latin typeface="微软雅黑" panose="020B0503020204020204" pitchFamily="34" charset="-122"/>
                <a:ea typeface="微软雅黑" panose="020B0503020204020204" pitchFamily="34" charset="-122"/>
              </a:rPr>
              <a:t>元素</a:t>
            </a:r>
            <a:r>
              <a:rPr lang="en-US" altLang="zh-CN" dirty="0">
                <a:solidFill>
                  <a:srgbClr val="00B0F0"/>
                </a:solidFill>
                <a:latin typeface="微软雅黑" panose="020B0503020204020204" pitchFamily="34" charset="-122"/>
                <a:ea typeface="微软雅黑" panose="020B0503020204020204" pitchFamily="34" charset="-122"/>
              </a:rPr>
              <a:t>2, </a:t>
            </a:r>
            <a:r>
              <a:rPr lang="zh-CN" altLang="en-US" dirty="0">
                <a:solidFill>
                  <a:srgbClr val="00B0F0"/>
                </a:solidFill>
                <a:latin typeface="微软雅黑" panose="020B0503020204020204" pitchFamily="34" charset="-122"/>
                <a:ea typeface="微软雅黑" panose="020B0503020204020204" pitchFamily="34" charset="-122"/>
              </a:rPr>
              <a:t>元素</a:t>
            </a:r>
            <a:r>
              <a:rPr lang="en-US" altLang="zh-CN" dirty="0">
                <a:solidFill>
                  <a:srgbClr val="00B0F0"/>
                </a:solidFill>
                <a:latin typeface="微软雅黑" panose="020B0503020204020204" pitchFamily="34" charset="-122"/>
                <a:ea typeface="微软雅黑" panose="020B0503020204020204" pitchFamily="34" charset="-122"/>
              </a:rPr>
              <a:t>3, ……, </a:t>
            </a:r>
            <a:r>
              <a:rPr lang="zh-CN" altLang="en-US" dirty="0">
                <a:solidFill>
                  <a:srgbClr val="00B0F0"/>
                </a:solidFill>
                <a:latin typeface="微软雅黑" panose="020B0503020204020204" pitchFamily="34" charset="-122"/>
                <a:ea typeface="微软雅黑" panose="020B0503020204020204" pitchFamily="34" charset="-122"/>
              </a:rPr>
              <a:t>元素</a:t>
            </a:r>
            <a:r>
              <a:rPr lang="en-US" altLang="zh-CN" dirty="0">
                <a:solidFill>
                  <a:srgbClr val="00B0F0"/>
                </a:solidFill>
                <a:latin typeface="微软雅黑" panose="020B0503020204020204" pitchFamily="34" charset="-122"/>
                <a:ea typeface="微软雅黑" panose="020B0503020204020204" pitchFamily="34" charset="-122"/>
              </a:rPr>
              <a:t>n)</a:t>
            </a:r>
          </a:p>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举例如下：</a:t>
            </a:r>
            <a:endParaRPr lang="zh-CN" altLang="en-US" dirty="0">
              <a:latin typeface="微软雅黑" panose="020B0503020204020204" pitchFamily="34" charset="-122"/>
              <a:ea typeface="微软雅黑" panose="020B0503020204020204" pitchFamily="34" charset="-122"/>
            </a:endParaRP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sample_tuple1 = (1, 2, 3, 4, 5, 6)</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sample_tuple2 = "p", "y", "t", "h", "o", "n"</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sample_tuple3 = ('python', 'sample', 'tuple', 'for', 'your', 'reference')</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sample_tuple4 = ('python', 'sample', 'tuple', 1989, 1991, 2018)</a:t>
            </a:r>
          </a:p>
        </p:txBody>
      </p:sp>
      <p:sp>
        <p:nvSpPr>
          <p:cNvPr id="6" name="文本占位符 5"/>
          <p:cNvSpPr>
            <a:spLocks noGrp="1"/>
          </p:cNvSpPr>
          <p:nvPr>
            <p:ph type="body" sz="quarter" idx="13"/>
          </p:nvPr>
        </p:nvSpPr>
        <p:spPr>
          <a:xfrm>
            <a:off x="947698" y="874932"/>
            <a:ext cx="3207613" cy="544391"/>
          </a:xfrm>
        </p:spPr>
        <p:txBody>
          <a:bodyPr/>
          <a:lstStyle/>
          <a:p>
            <a:r>
              <a:rPr lang="zh-CN" altLang="en-US" dirty="0"/>
              <a:t>创建元组</a:t>
            </a:r>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元组</a:t>
            </a: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3" y="1764922"/>
            <a:ext cx="8295434" cy="1477328"/>
          </a:xfrm>
          <a:prstGeom prst="rect">
            <a:avLst/>
          </a:prstGeom>
        </p:spPr>
        <p:txBody>
          <a:bodyPr wrap="square">
            <a:spAutoFit/>
          </a:bodyPr>
          <a:lstStyle/>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元组也可以为空：</a:t>
            </a:r>
            <a:endParaRPr lang="zh-CN" altLang="en-US" dirty="0">
              <a:latin typeface="微软雅黑" panose="020B0503020204020204" pitchFamily="34" charset="-122"/>
              <a:ea typeface="微软雅黑" panose="020B0503020204020204" pitchFamily="34" charset="-122"/>
            </a:endParaRP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sample_tuple5 = ()</a:t>
            </a:r>
          </a:p>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需要注意的是，为避免歧义，当元组中只有一个元素时，必须在该元素后加上逗号，否则括号会被当作运算符，例如：</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sample_tuple6 = (123,)</a:t>
            </a:r>
          </a:p>
        </p:txBody>
      </p:sp>
      <p:sp>
        <p:nvSpPr>
          <p:cNvPr id="6" name="文本占位符 5"/>
          <p:cNvSpPr>
            <a:spLocks noGrp="1"/>
          </p:cNvSpPr>
          <p:nvPr>
            <p:ph type="body" sz="quarter" idx="13"/>
          </p:nvPr>
        </p:nvSpPr>
        <p:spPr>
          <a:xfrm>
            <a:off x="947698" y="874932"/>
            <a:ext cx="3207613" cy="544391"/>
          </a:xfrm>
        </p:spPr>
        <p:txBody>
          <a:bodyPr/>
          <a:lstStyle/>
          <a:p>
            <a:r>
              <a:rPr lang="zh-CN" altLang="en-US" dirty="0"/>
              <a:t>创建元组</a:t>
            </a:r>
          </a:p>
        </p:txBody>
      </p:sp>
      <p:sp>
        <p:nvSpPr>
          <p:cNvPr id="5" name="矩形 4"/>
          <p:cNvSpPr/>
          <p:nvPr/>
        </p:nvSpPr>
        <p:spPr>
          <a:xfrm>
            <a:off x="628648" y="6209816"/>
            <a:ext cx="7050408" cy="369332"/>
          </a:xfrm>
          <a:prstGeom prst="rect">
            <a:avLst/>
          </a:prstGeom>
          <a:solidFill>
            <a:schemeClr val="bg1"/>
          </a:solidFill>
        </p:spPr>
        <p:txBody>
          <a:bodyPr wrap="square">
            <a:spAutoFit/>
          </a:bodyPr>
          <a:lstStyle/>
          <a:p>
            <a:r>
              <a:rPr lang="zh-CN" altLang="en-US" dirty="0"/>
              <a:t>元组中的元素可以是各种可迭代的数据类型。</a:t>
            </a:r>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元组</a:t>
            </a: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3" y="1764922"/>
            <a:ext cx="8295434" cy="1754326"/>
          </a:xfrm>
          <a:prstGeom prst="rect">
            <a:avLst/>
          </a:prstGeom>
        </p:spPr>
        <p:txBody>
          <a:bodyPr wrap="square">
            <a:spAutoFit/>
          </a:bodyPr>
          <a:lstStyle/>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元组也可以嵌套使用，例如：</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sample_tuple1 = (1, 2, 3, 4, 5, 6)</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sample_tuple2 = "P", "y", "t", "h", "o", "n"</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sample_tuple7 = (sample_tuple1, sample_tuple2)</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print (sample_tuple7)</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((1, 2, 3, 4, 5, 6), ('P', 'y', 't', 'h', 'o', 'n'))</a:t>
            </a:r>
          </a:p>
        </p:txBody>
      </p:sp>
      <p:sp>
        <p:nvSpPr>
          <p:cNvPr id="6" name="文本占位符 5"/>
          <p:cNvSpPr>
            <a:spLocks noGrp="1"/>
          </p:cNvSpPr>
          <p:nvPr>
            <p:ph type="body" sz="quarter" idx="13"/>
          </p:nvPr>
        </p:nvSpPr>
        <p:spPr>
          <a:xfrm>
            <a:off x="947698" y="874932"/>
            <a:ext cx="3207613" cy="544391"/>
          </a:xfrm>
        </p:spPr>
        <p:txBody>
          <a:bodyPr/>
          <a:lstStyle/>
          <a:p>
            <a:r>
              <a:rPr lang="zh-CN" altLang="en-US" dirty="0"/>
              <a:t>创建元组</a:t>
            </a:r>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元组</a:t>
            </a: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3" y="1764922"/>
            <a:ext cx="8295434" cy="2308324"/>
          </a:xfrm>
          <a:prstGeom prst="rect">
            <a:avLst/>
          </a:prstGeom>
        </p:spPr>
        <p:txBody>
          <a:bodyPr wrap="square">
            <a:spAutoFit/>
          </a:bodyPr>
          <a:lstStyle/>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代码示例为：</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sample_tuple1 = (1, 2, 3, 4, 5, 6)</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print (sample_tuple1[1])    #</a:t>
            </a:r>
            <a:r>
              <a:rPr lang="zh-CN" altLang="en-US" dirty="0">
                <a:solidFill>
                  <a:srgbClr val="00B0F0"/>
                </a:solidFill>
                <a:latin typeface="微软雅黑" panose="020B0503020204020204" pitchFamily="34" charset="-122"/>
                <a:ea typeface="微软雅黑" panose="020B0503020204020204" pitchFamily="34" charset="-122"/>
              </a:rPr>
              <a:t>截取第</a:t>
            </a:r>
            <a:r>
              <a:rPr lang="en-US" altLang="zh-CN" dirty="0">
                <a:solidFill>
                  <a:srgbClr val="00B0F0"/>
                </a:solidFill>
                <a:latin typeface="微软雅黑" panose="020B0503020204020204" pitchFamily="34" charset="-122"/>
                <a:ea typeface="微软雅黑" panose="020B0503020204020204" pitchFamily="34" charset="-122"/>
              </a:rPr>
              <a:t>2</a:t>
            </a:r>
            <a:r>
              <a:rPr lang="zh-CN" altLang="en-US" dirty="0">
                <a:solidFill>
                  <a:srgbClr val="00B0F0"/>
                </a:solidFill>
                <a:latin typeface="微软雅黑" panose="020B0503020204020204" pitchFamily="34" charset="-122"/>
                <a:ea typeface="微软雅黑" panose="020B0503020204020204" pitchFamily="34" charset="-122"/>
              </a:rPr>
              <a:t>个元素</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2</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print (sample_tuple1[3:5])   #</a:t>
            </a:r>
            <a:r>
              <a:rPr lang="zh-CN" altLang="en-US" dirty="0">
                <a:solidFill>
                  <a:srgbClr val="00B0F0"/>
                </a:solidFill>
                <a:latin typeface="微软雅黑" panose="020B0503020204020204" pitchFamily="34" charset="-122"/>
                <a:ea typeface="微软雅黑" panose="020B0503020204020204" pitchFamily="34" charset="-122"/>
              </a:rPr>
              <a:t>第</a:t>
            </a:r>
            <a:r>
              <a:rPr lang="en-US" altLang="zh-CN" dirty="0">
                <a:solidFill>
                  <a:srgbClr val="00B0F0"/>
                </a:solidFill>
                <a:latin typeface="微软雅黑" panose="020B0503020204020204" pitchFamily="34" charset="-122"/>
                <a:ea typeface="微软雅黑" panose="020B0503020204020204" pitchFamily="34" charset="-122"/>
              </a:rPr>
              <a:t>4</a:t>
            </a:r>
            <a:r>
              <a:rPr lang="zh-CN" altLang="en-US" dirty="0">
                <a:solidFill>
                  <a:srgbClr val="00B0F0"/>
                </a:solidFill>
                <a:latin typeface="微软雅黑" panose="020B0503020204020204" pitchFamily="34" charset="-122"/>
                <a:ea typeface="微软雅黑" panose="020B0503020204020204" pitchFamily="34" charset="-122"/>
              </a:rPr>
              <a:t>个和第</a:t>
            </a:r>
            <a:r>
              <a:rPr lang="en-US" altLang="zh-CN" dirty="0">
                <a:solidFill>
                  <a:srgbClr val="00B0F0"/>
                </a:solidFill>
                <a:latin typeface="微软雅黑" panose="020B0503020204020204" pitchFamily="34" charset="-122"/>
                <a:ea typeface="微软雅黑" panose="020B0503020204020204" pitchFamily="34" charset="-122"/>
              </a:rPr>
              <a:t>5</a:t>
            </a:r>
            <a:r>
              <a:rPr lang="zh-CN" altLang="en-US" dirty="0">
                <a:solidFill>
                  <a:srgbClr val="00B0F0"/>
                </a:solidFill>
                <a:latin typeface="微软雅黑" panose="020B0503020204020204" pitchFamily="34" charset="-122"/>
                <a:ea typeface="微软雅黑" panose="020B0503020204020204" pitchFamily="34" charset="-122"/>
              </a:rPr>
              <a:t>个元素，不包含第</a:t>
            </a:r>
            <a:r>
              <a:rPr lang="en-US" altLang="zh-CN" dirty="0">
                <a:solidFill>
                  <a:srgbClr val="00B0F0"/>
                </a:solidFill>
                <a:latin typeface="微软雅黑" panose="020B0503020204020204" pitchFamily="34" charset="-122"/>
                <a:ea typeface="微软雅黑" panose="020B0503020204020204" pitchFamily="34" charset="-122"/>
              </a:rPr>
              <a:t>6</a:t>
            </a:r>
            <a:r>
              <a:rPr lang="zh-CN" altLang="en-US" dirty="0">
                <a:solidFill>
                  <a:srgbClr val="00B0F0"/>
                </a:solidFill>
                <a:latin typeface="微软雅黑" panose="020B0503020204020204" pitchFamily="34" charset="-122"/>
                <a:ea typeface="微软雅黑" panose="020B0503020204020204" pitchFamily="34" charset="-122"/>
              </a:rPr>
              <a:t>个元素</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(4, 5)</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print (sample_tuple1[-2])    #</a:t>
            </a:r>
            <a:r>
              <a:rPr lang="zh-CN" altLang="en-US" dirty="0">
                <a:solidFill>
                  <a:srgbClr val="00B0F0"/>
                </a:solidFill>
                <a:latin typeface="微软雅黑" panose="020B0503020204020204" pitchFamily="34" charset="-122"/>
                <a:ea typeface="微软雅黑" panose="020B0503020204020204" pitchFamily="34" charset="-122"/>
              </a:rPr>
              <a:t>从右侧向左数的第</a:t>
            </a:r>
            <a:r>
              <a:rPr lang="en-US" altLang="zh-CN" dirty="0">
                <a:solidFill>
                  <a:srgbClr val="00B0F0"/>
                </a:solidFill>
                <a:latin typeface="微软雅黑" panose="020B0503020204020204" pitchFamily="34" charset="-122"/>
                <a:ea typeface="微软雅黑" panose="020B0503020204020204" pitchFamily="34" charset="-122"/>
              </a:rPr>
              <a:t>2</a:t>
            </a:r>
            <a:r>
              <a:rPr lang="zh-CN" altLang="en-US" dirty="0">
                <a:solidFill>
                  <a:srgbClr val="00B0F0"/>
                </a:solidFill>
                <a:latin typeface="微软雅黑" panose="020B0503020204020204" pitchFamily="34" charset="-122"/>
                <a:ea typeface="微软雅黑" panose="020B0503020204020204" pitchFamily="34" charset="-122"/>
              </a:rPr>
              <a:t>个元素</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5</a:t>
            </a:r>
          </a:p>
        </p:txBody>
      </p:sp>
      <p:sp>
        <p:nvSpPr>
          <p:cNvPr id="6" name="文本占位符 5"/>
          <p:cNvSpPr>
            <a:spLocks noGrp="1"/>
          </p:cNvSpPr>
          <p:nvPr>
            <p:ph type="body" sz="quarter" idx="13"/>
          </p:nvPr>
        </p:nvSpPr>
        <p:spPr>
          <a:xfrm>
            <a:off x="947698" y="874932"/>
            <a:ext cx="3207613" cy="544391"/>
          </a:xfrm>
        </p:spPr>
        <p:txBody>
          <a:bodyPr/>
          <a:lstStyle/>
          <a:p>
            <a:r>
              <a:rPr lang="zh-CN" altLang="en-US" dirty="0"/>
              <a:t>使用元组</a:t>
            </a:r>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元组</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print()</a:t>
            </a:r>
            <a:r>
              <a:rPr lang="zh-CN" altLang="zh-CN" dirty="0"/>
              <a:t>函数</a:t>
            </a:r>
          </a:p>
        </p:txBody>
      </p:sp>
      <p:sp>
        <p:nvSpPr>
          <p:cNvPr id="4" name="内容占位符 3"/>
          <p:cNvSpPr>
            <a:spLocks noGrp="1"/>
          </p:cNvSpPr>
          <p:nvPr>
            <p:ph sz="quarter" idx="15"/>
          </p:nvPr>
        </p:nvSpPr>
        <p:spPr>
          <a:xfrm>
            <a:off x="244802" y="104401"/>
            <a:ext cx="3732213" cy="571500"/>
          </a:xfrm>
        </p:spPr>
        <p:txBody>
          <a:bodyPr>
            <a:normAutofit/>
          </a:bodyPr>
          <a:lstStyle/>
          <a:p>
            <a:r>
              <a:rPr lang="zh-CN" altLang="en-US" dirty="0"/>
              <a:t>第一个程序 </a:t>
            </a:r>
            <a:r>
              <a:rPr lang="en-US" altLang="zh-CN" dirty="0"/>
              <a:t>Hello World!</a:t>
            </a:r>
            <a:endParaRPr lang="zh-CN" altLang="en-US" dirty="0"/>
          </a:p>
        </p:txBody>
      </p:sp>
      <p:sp>
        <p:nvSpPr>
          <p:cNvPr id="5" name="矩形 4"/>
          <p:cNvSpPr/>
          <p:nvPr/>
        </p:nvSpPr>
        <p:spPr>
          <a:xfrm>
            <a:off x="995523" y="1841670"/>
            <a:ext cx="7361398" cy="1229995"/>
          </a:xfrm>
          <a:prstGeom prst="rect">
            <a:avLst/>
          </a:prstGeom>
        </p:spPr>
        <p:txBody>
          <a:bodyPr wrap="square">
            <a:spAutoFit/>
          </a:bodyPr>
          <a:lstStyle/>
          <a:p>
            <a:pPr marL="114300" indent="457200" algn="just">
              <a:spcAft>
                <a:spcPts val="0"/>
              </a:spcAft>
            </a:pPr>
            <a:r>
              <a:rPr lang="en-US" altLang="zh-CN" kern="100" dirty="0">
                <a:solidFill>
                  <a:schemeClr val="tx1">
                    <a:lumMod val="75000"/>
                    <a:lumOff val="25000"/>
                  </a:schemeClr>
                </a:solidFill>
                <a:latin typeface="+mn-ea"/>
              </a:rPr>
              <a:t>print()</a:t>
            </a:r>
            <a:r>
              <a:rPr lang="zh-CN" altLang="zh-CN" kern="100" dirty="0">
                <a:solidFill>
                  <a:schemeClr val="tx1">
                    <a:lumMod val="75000"/>
                    <a:lumOff val="25000"/>
                  </a:schemeClr>
                </a:solidFill>
                <a:latin typeface="+mn-ea"/>
              </a:rPr>
              <a:t>函数做进一步说明，它的基本用法是：</a:t>
            </a:r>
          </a:p>
          <a:p>
            <a:pPr marL="114935" indent="457200" algn="just" latinLnBrk="1">
              <a:spcAft>
                <a:spcPts val="0"/>
              </a:spcAft>
            </a:pPr>
            <a:r>
              <a:rPr lang="en-US" altLang="zh-CN" sz="2000" b="1" kern="100" dirty="0">
                <a:solidFill>
                  <a:srgbClr val="00B0F0"/>
                </a:solidFill>
                <a:latin typeface="+mn-ea"/>
              </a:rPr>
              <a:t>print("</a:t>
            </a:r>
            <a:r>
              <a:rPr lang="zh-CN" altLang="zh-CN" sz="2000" b="1" kern="100" dirty="0">
                <a:solidFill>
                  <a:srgbClr val="00B0F0"/>
                </a:solidFill>
                <a:latin typeface="+mn-ea"/>
              </a:rPr>
              <a:t>参数</a:t>
            </a:r>
            <a:r>
              <a:rPr lang="en-US" altLang="zh-CN" sz="2000" b="1" kern="100" dirty="0">
                <a:solidFill>
                  <a:srgbClr val="00B0F0"/>
                </a:solidFill>
                <a:latin typeface="+mn-ea"/>
              </a:rPr>
              <a:t>")</a:t>
            </a:r>
            <a:endParaRPr lang="zh-CN" altLang="zh-CN" sz="2000" b="1" kern="100" dirty="0">
              <a:solidFill>
                <a:srgbClr val="00B0F0"/>
              </a:solidFill>
              <a:latin typeface="+mn-ea"/>
            </a:endParaRPr>
          </a:p>
          <a:p>
            <a:pPr indent="457200" algn="just"/>
            <a:r>
              <a:rPr lang="en-US" altLang="zh-CN" kern="100" dirty="0">
                <a:solidFill>
                  <a:schemeClr val="tx1">
                    <a:lumMod val="75000"/>
                    <a:lumOff val="25000"/>
                  </a:schemeClr>
                </a:solidFill>
                <a:latin typeface="+mn-ea"/>
              </a:rPr>
              <a:t> print()</a:t>
            </a:r>
            <a:r>
              <a:rPr lang="zh-CN" altLang="zh-CN" kern="100" dirty="0">
                <a:solidFill>
                  <a:schemeClr val="tx1">
                    <a:lumMod val="75000"/>
                    <a:lumOff val="25000"/>
                  </a:schemeClr>
                </a:solidFill>
                <a:latin typeface="+mn-ea"/>
                <a:cs typeface="Times New Roman" panose="02020603050405020304" pitchFamily="18" charset="0"/>
              </a:rPr>
              <a:t>是函数，参数就是需要输出的内容，这些内容可以是数值、字符串、布尔、列表或字典等数据类型</a:t>
            </a:r>
            <a:r>
              <a:rPr lang="zh-CN" altLang="en-US" kern="100" dirty="0">
                <a:solidFill>
                  <a:schemeClr val="tx1">
                    <a:lumMod val="75000"/>
                    <a:lumOff val="25000"/>
                  </a:schemeClr>
                </a:solidFill>
                <a:latin typeface="+mn-ea"/>
                <a:cs typeface="Times New Roman" panose="02020603050405020304" pitchFamily="18" charset="0"/>
              </a:rPr>
              <a:t>。</a:t>
            </a:r>
          </a:p>
        </p:txBody>
      </p:sp>
      <p:sp>
        <p:nvSpPr>
          <p:cNvPr id="6" name="矩形 5"/>
          <p:cNvSpPr/>
          <p:nvPr/>
        </p:nvSpPr>
        <p:spPr>
          <a:xfrm>
            <a:off x="891301" y="3205868"/>
            <a:ext cx="7361398" cy="2215991"/>
          </a:xfrm>
          <a:prstGeom prst="rect">
            <a:avLst/>
          </a:prstGeom>
        </p:spPr>
        <p:txBody>
          <a:bodyPr wrap="square">
            <a:spAutoFit/>
          </a:bodyPr>
          <a:lstStyle/>
          <a:p>
            <a:pPr marL="114300" indent="457200" algn="just">
              <a:spcAft>
                <a:spcPts val="0"/>
              </a:spcAft>
            </a:pPr>
            <a:r>
              <a:rPr lang="zh-CN" altLang="zh-CN" kern="100" dirty="0">
                <a:solidFill>
                  <a:schemeClr val="tx1">
                    <a:lumMod val="75000"/>
                    <a:lumOff val="25000"/>
                  </a:schemeClr>
                </a:solidFill>
                <a:latin typeface="+mn-ea"/>
              </a:rPr>
              <a:t>如果要输出多个参数，参数与参数之间用逗号隔开，如：</a:t>
            </a:r>
            <a:endParaRPr lang="zh-CN" altLang="zh-CN" kern="100" dirty="0">
              <a:latin typeface="+mn-ea"/>
            </a:endParaRPr>
          </a:p>
          <a:p>
            <a:pPr marL="114935" indent="457200" algn="just" latinLnBrk="1">
              <a:spcAft>
                <a:spcPts val="0"/>
              </a:spcAft>
            </a:pPr>
            <a:r>
              <a:rPr lang="en-US" altLang="zh-CN" sz="2400" b="1" kern="100" dirty="0">
                <a:solidFill>
                  <a:srgbClr val="00B0F0"/>
                </a:solidFill>
                <a:latin typeface="+mn-ea"/>
              </a:rPr>
              <a:t>print("China", countries)</a:t>
            </a:r>
            <a:endParaRPr lang="zh-CN" altLang="zh-CN" sz="2400" b="1" kern="100" dirty="0">
              <a:solidFill>
                <a:srgbClr val="00B0F0"/>
              </a:solidFill>
              <a:latin typeface="+mn-ea"/>
            </a:endParaRPr>
          </a:p>
          <a:p>
            <a:pPr marL="114300" indent="457200" algn="just">
              <a:spcAft>
                <a:spcPts val="0"/>
              </a:spcAft>
            </a:pPr>
            <a:r>
              <a:rPr lang="zh-CN" altLang="zh-CN" kern="100" dirty="0">
                <a:solidFill>
                  <a:schemeClr val="tx1">
                    <a:lumMod val="75000"/>
                    <a:lumOff val="25000"/>
                  </a:schemeClr>
                </a:solidFill>
                <a:latin typeface="+mn-ea"/>
              </a:rPr>
              <a:t>双引号（或者使用单引号）内的内容称为字符串常量，照原样输出内容；没有引号的</a:t>
            </a:r>
            <a:r>
              <a:rPr lang="en-US" altLang="zh-CN" kern="100" dirty="0">
                <a:solidFill>
                  <a:schemeClr val="tx1">
                    <a:lumMod val="75000"/>
                    <a:lumOff val="25000"/>
                  </a:schemeClr>
                </a:solidFill>
                <a:latin typeface="+mn-ea"/>
              </a:rPr>
              <a:t>countries</a:t>
            </a:r>
            <a:r>
              <a:rPr lang="zh-CN" altLang="zh-CN" kern="100" dirty="0">
                <a:solidFill>
                  <a:schemeClr val="tx1">
                    <a:lumMod val="75000"/>
                    <a:lumOff val="25000"/>
                  </a:schemeClr>
                </a:solidFill>
                <a:latin typeface="+mn-ea"/>
              </a:rPr>
              <a:t>是变量，会输出代表内容；</a:t>
            </a:r>
            <a:r>
              <a:rPr lang="en-US" altLang="zh-CN" kern="100" dirty="0">
                <a:solidFill>
                  <a:schemeClr val="tx1">
                    <a:lumMod val="75000"/>
                    <a:lumOff val="25000"/>
                  </a:schemeClr>
                </a:solidFill>
                <a:latin typeface="+mn-ea"/>
              </a:rPr>
              <a:t>print()</a:t>
            </a:r>
            <a:r>
              <a:rPr lang="zh-CN" altLang="zh-CN" kern="100" dirty="0">
                <a:solidFill>
                  <a:schemeClr val="tx1">
                    <a:lumMod val="75000"/>
                    <a:lumOff val="25000"/>
                  </a:schemeClr>
                </a:solidFill>
                <a:latin typeface="+mn-ea"/>
              </a:rPr>
              <a:t>函数执行完成后默认换行，如不需要换行，则在输出内容之后加上</a:t>
            </a:r>
            <a:r>
              <a:rPr lang="en-US" altLang="zh-CN" kern="100" dirty="0">
                <a:solidFill>
                  <a:schemeClr val="tx1">
                    <a:lumMod val="75000"/>
                    <a:lumOff val="25000"/>
                  </a:schemeClr>
                </a:solidFill>
                <a:latin typeface="+mn-ea"/>
              </a:rPr>
              <a:t>end = ‘’</a:t>
            </a:r>
            <a:r>
              <a:rPr lang="zh-CN" altLang="zh-CN" kern="100" dirty="0">
                <a:solidFill>
                  <a:schemeClr val="tx1">
                    <a:lumMod val="75000"/>
                    <a:lumOff val="25000"/>
                  </a:schemeClr>
                </a:solidFill>
                <a:latin typeface="+mn-ea"/>
              </a:rPr>
              <a:t>，如：</a:t>
            </a:r>
          </a:p>
          <a:p>
            <a:pPr marL="114935" indent="457200" algn="just" latinLnBrk="1">
              <a:spcAft>
                <a:spcPts val="0"/>
              </a:spcAft>
            </a:pPr>
            <a:r>
              <a:rPr lang="en-US" altLang="zh-CN" sz="2400" b="1" kern="100" dirty="0">
                <a:solidFill>
                  <a:srgbClr val="00B0F0"/>
                </a:solidFill>
                <a:latin typeface="+mn-ea"/>
              </a:rPr>
              <a:t>print(</a:t>
            </a:r>
            <a:r>
              <a:rPr lang="en-US" altLang="zh-CN" sz="2400" b="1" kern="100" dirty="0" err="1">
                <a:solidFill>
                  <a:srgbClr val="00B0F0"/>
                </a:solidFill>
                <a:latin typeface="+mn-ea"/>
              </a:rPr>
              <a:t>i,end</a:t>
            </a:r>
            <a:r>
              <a:rPr lang="en-US" altLang="zh-CN" sz="2400" b="1" kern="100" dirty="0">
                <a:solidFill>
                  <a:srgbClr val="00B0F0"/>
                </a:solidFill>
                <a:latin typeface="+mn-ea"/>
              </a:rPr>
              <a:t>='')</a:t>
            </a:r>
            <a:endParaRPr lang="zh-CN" altLang="zh-CN" sz="2400" b="1" kern="100" dirty="0">
              <a:solidFill>
                <a:srgbClr val="00B0F0"/>
              </a:solidFill>
              <a:effectLst/>
              <a:latin typeface="+mn-ea"/>
            </a:endParaRP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字典</a:t>
            </a:r>
          </a:p>
        </p:txBody>
      </p:sp>
      <p:sp>
        <p:nvSpPr>
          <p:cNvPr id="2" name="矩形 1"/>
          <p:cNvSpPr/>
          <p:nvPr/>
        </p:nvSpPr>
        <p:spPr>
          <a:xfrm>
            <a:off x="392113" y="2447828"/>
            <a:ext cx="8295434" cy="646331"/>
          </a:xfrm>
          <a:prstGeom prst="rect">
            <a:avLst/>
          </a:prstGeom>
        </p:spPr>
        <p:txBody>
          <a:bodyPr wrap="square">
            <a:spAutoFit/>
          </a:bodyPr>
          <a:lstStyle/>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字典（</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Dictionaries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），属于映射类型，它是通过键实现元素存取，具有无序、可变长度、异构、嵌套和可变类型容器等特点。</a:t>
            </a:r>
          </a:p>
        </p:txBody>
      </p:sp>
      <p:sp>
        <p:nvSpPr>
          <p:cNvPr id="6" name="文本占位符 5"/>
          <p:cNvSpPr>
            <a:spLocks noGrp="1"/>
          </p:cNvSpPr>
          <p:nvPr>
            <p:ph type="body" sz="quarter" idx="13"/>
          </p:nvPr>
        </p:nvSpPr>
        <p:spPr>
          <a:xfrm>
            <a:off x="947698" y="874932"/>
            <a:ext cx="3207613" cy="544391"/>
          </a:xfrm>
        </p:spPr>
        <p:txBody>
          <a:bodyPr/>
          <a:lstStyle/>
          <a:p>
            <a:r>
              <a:rPr lang="zh-CN" altLang="en-US" dirty="0"/>
              <a:t>创建字典</a:t>
            </a: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3" y="1764922"/>
            <a:ext cx="8295434" cy="1200329"/>
          </a:xfrm>
          <a:prstGeom prst="rect">
            <a:avLst/>
          </a:prstGeom>
        </p:spPr>
        <p:txBody>
          <a:bodyPr wrap="square">
            <a:spAutoFit/>
          </a:bodyPr>
          <a:lstStyle/>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字典中的键和值有单引号，他们成对出现，中间用冒号分割，每对直接用逗号分割，并放置在花括号中，格式如下：</a:t>
            </a:r>
          </a:p>
          <a:p>
            <a:pPr indent="457200">
              <a:defRPr/>
            </a:pPr>
            <a:r>
              <a:rPr lang="en-US" altLang="zh-CN" dirty="0" err="1">
                <a:solidFill>
                  <a:srgbClr val="00B0F0"/>
                </a:solidFill>
                <a:latin typeface="微软雅黑" panose="020B0503020204020204" pitchFamily="34" charset="-122"/>
                <a:ea typeface="微软雅黑" panose="020B0503020204020204" pitchFamily="34" charset="-122"/>
              </a:rPr>
              <a:t>dictname</a:t>
            </a:r>
            <a:r>
              <a:rPr lang="en-US" altLang="zh-CN" dirty="0">
                <a:solidFill>
                  <a:srgbClr val="00B0F0"/>
                </a:solidFill>
                <a:latin typeface="微软雅黑" panose="020B0503020204020204" pitchFamily="34" charset="-122"/>
                <a:ea typeface="微软雅黑" panose="020B0503020204020204" pitchFamily="34" charset="-122"/>
              </a:rPr>
              <a:t> = {</a:t>
            </a: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1: </a:t>
            </a:r>
            <a:r>
              <a:rPr lang="zh-CN" altLang="en-US" dirty="0">
                <a:solidFill>
                  <a:srgbClr val="00B0F0"/>
                </a:solidFill>
                <a:latin typeface="微软雅黑" panose="020B0503020204020204" pitchFamily="34" charset="-122"/>
                <a:ea typeface="微软雅黑" panose="020B0503020204020204" pitchFamily="34" charset="-122"/>
              </a:rPr>
              <a:t>值</a:t>
            </a:r>
            <a:r>
              <a:rPr lang="en-US" altLang="zh-CN" dirty="0">
                <a:solidFill>
                  <a:srgbClr val="00B0F0"/>
                </a:solidFill>
                <a:latin typeface="微软雅黑" panose="020B0503020204020204" pitchFamily="34" charset="-122"/>
                <a:ea typeface="微软雅黑" panose="020B0503020204020204" pitchFamily="34" charset="-122"/>
              </a:rPr>
              <a:t>1, </a:t>
            </a: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2: </a:t>
            </a:r>
            <a:r>
              <a:rPr lang="zh-CN" altLang="en-US" dirty="0">
                <a:solidFill>
                  <a:srgbClr val="00B0F0"/>
                </a:solidFill>
                <a:latin typeface="微软雅黑" panose="020B0503020204020204" pitchFamily="34" charset="-122"/>
                <a:ea typeface="微软雅黑" panose="020B0503020204020204" pitchFamily="34" charset="-122"/>
              </a:rPr>
              <a:t>值</a:t>
            </a:r>
            <a:r>
              <a:rPr lang="en-US" altLang="zh-CN" dirty="0">
                <a:solidFill>
                  <a:srgbClr val="00B0F0"/>
                </a:solidFill>
                <a:latin typeface="微软雅黑" panose="020B0503020204020204" pitchFamily="34" charset="-122"/>
                <a:ea typeface="微软雅黑" panose="020B0503020204020204" pitchFamily="34" charset="-122"/>
              </a:rPr>
              <a:t>2, </a:t>
            </a: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3: </a:t>
            </a:r>
            <a:r>
              <a:rPr lang="zh-CN" altLang="en-US" dirty="0">
                <a:solidFill>
                  <a:srgbClr val="00B0F0"/>
                </a:solidFill>
                <a:latin typeface="微软雅黑" panose="020B0503020204020204" pitchFamily="34" charset="-122"/>
                <a:ea typeface="微软雅黑" panose="020B0503020204020204" pitchFamily="34" charset="-122"/>
              </a:rPr>
              <a:t>值</a:t>
            </a:r>
            <a:r>
              <a:rPr lang="en-US" altLang="zh-CN" dirty="0">
                <a:solidFill>
                  <a:srgbClr val="00B0F0"/>
                </a:solidFill>
                <a:latin typeface="微软雅黑" panose="020B0503020204020204" pitchFamily="34" charset="-122"/>
                <a:ea typeface="微软雅黑" panose="020B0503020204020204" pitchFamily="34" charset="-122"/>
              </a:rPr>
              <a:t>3, ……, </a:t>
            </a: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n: </a:t>
            </a:r>
            <a:r>
              <a:rPr lang="zh-CN" altLang="en-US" dirty="0">
                <a:solidFill>
                  <a:srgbClr val="00B0F0"/>
                </a:solidFill>
                <a:latin typeface="微软雅黑" panose="020B0503020204020204" pitchFamily="34" charset="-122"/>
                <a:ea typeface="微软雅黑" panose="020B0503020204020204" pitchFamily="34" charset="-122"/>
              </a:rPr>
              <a:t>值</a:t>
            </a:r>
            <a:r>
              <a:rPr lang="en-US" altLang="zh-CN" dirty="0">
                <a:solidFill>
                  <a:srgbClr val="00B0F0"/>
                </a:solidFill>
                <a:latin typeface="微软雅黑" panose="020B0503020204020204" pitchFamily="34" charset="-122"/>
                <a:ea typeface="微软雅黑" panose="020B0503020204020204" pitchFamily="34" charset="-122"/>
              </a:rPr>
              <a:t>n}</a:t>
            </a:r>
          </a:p>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在同一个字典中，键应该是唯一的，但值则无此限制。</a:t>
            </a:r>
          </a:p>
        </p:txBody>
      </p:sp>
      <p:sp>
        <p:nvSpPr>
          <p:cNvPr id="6" name="文本占位符 5"/>
          <p:cNvSpPr>
            <a:spLocks noGrp="1"/>
          </p:cNvSpPr>
          <p:nvPr>
            <p:ph type="body" sz="quarter" idx="13"/>
          </p:nvPr>
        </p:nvSpPr>
        <p:spPr>
          <a:xfrm>
            <a:off x="947698" y="874932"/>
            <a:ext cx="3207613" cy="544391"/>
          </a:xfrm>
        </p:spPr>
        <p:txBody>
          <a:bodyPr/>
          <a:lstStyle/>
          <a:p>
            <a:r>
              <a:rPr lang="zh-CN" altLang="en-US" dirty="0"/>
              <a:t>创建字典</a:t>
            </a:r>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字典</a:t>
            </a:r>
          </a:p>
        </p:txBody>
      </p:sp>
      <p:sp>
        <p:nvSpPr>
          <p:cNvPr id="4" name="Rectangle 1">
            <a:extLst>
              <a:ext uri="{FF2B5EF4-FFF2-40B4-BE49-F238E27FC236}">
                <a16:creationId xmlns:a16="http://schemas.microsoft.com/office/drawing/2014/main" id="{89344669-3AAF-421D-9A60-57E6736CD5B1}"/>
              </a:ext>
            </a:extLst>
          </p:cNvPr>
          <p:cNvSpPr>
            <a:spLocks noChangeArrowheads="1"/>
          </p:cNvSpPr>
          <p:nvPr/>
        </p:nvSpPr>
        <p:spPr bwMode="auto">
          <a:xfrm>
            <a:off x="251467" y="3069387"/>
            <a:ext cx="7711803"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a:ln>
                  <a:noFill/>
                </a:ln>
                <a:solidFill>
                  <a:srgbClr val="080808"/>
                </a:solidFill>
                <a:effectLst/>
                <a:latin typeface="Consolas" panose="020B0609020204030204" pitchFamily="49" charset="0"/>
              </a:rPr>
              <a:t>xiaoming = {</a:t>
            </a:r>
            <a:r>
              <a:rPr kumimoji="0" lang="zh-CN" altLang="zh-CN" sz="2600" b="1" i="0" u="none" strike="noStrike" cap="none" normalizeH="0" baseline="0">
                <a:ln>
                  <a:noFill/>
                </a:ln>
                <a:solidFill>
                  <a:srgbClr val="008080"/>
                </a:solidFill>
                <a:effectLst/>
                <a:latin typeface="Consolas" panose="020B0609020204030204" pitchFamily="49" charset="0"/>
              </a:rPr>
              <a:t>"name"</a:t>
            </a:r>
            <a:r>
              <a:rPr kumimoji="0" lang="zh-CN" altLang="zh-CN" sz="2600" b="0" i="0" u="none" strike="noStrike" cap="none" normalizeH="0" baseline="0">
                <a:ln>
                  <a:noFill/>
                </a:ln>
                <a:solidFill>
                  <a:srgbClr val="080808"/>
                </a:solidFill>
                <a:effectLst/>
                <a:latin typeface="Consolas" panose="020B0609020204030204" pitchFamily="49" charset="0"/>
              </a:rPr>
              <a:t>: </a:t>
            </a:r>
            <a:r>
              <a:rPr kumimoji="0" lang="zh-CN" altLang="zh-CN" sz="2600" b="1" i="0" u="none" strike="noStrike" cap="none" normalizeH="0" baseline="0">
                <a:ln>
                  <a:noFill/>
                </a:ln>
                <a:solidFill>
                  <a:srgbClr val="008080"/>
                </a:solidFill>
                <a:effectLst/>
                <a:latin typeface="Consolas" panose="020B0609020204030204" pitchFamily="49" charset="0"/>
              </a:rPr>
              <a:t>"</a:t>
            </a:r>
            <a:r>
              <a:rPr kumimoji="0" lang="zh-CN" altLang="zh-CN" sz="2600" b="1" i="0" u="none" strike="noStrike" cap="none" normalizeH="0" baseline="0">
                <a:ln>
                  <a:noFill/>
                </a:ln>
                <a:solidFill>
                  <a:srgbClr val="008080"/>
                </a:solidFill>
                <a:effectLst/>
                <a:latin typeface="宋体" panose="02010600030101010101" pitchFamily="2" charset="-122"/>
                <a:ea typeface="宋体" panose="02010600030101010101" pitchFamily="2" charset="-122"/>
              </a:rPr>
              <a:t>小明</a:t>
            </a:r>
            <a:r>
              <a:rPr kumimoji="0" lang="zh-CN" altLang="zh-CN" sz="2600" b="1" i="0" u="none" strike="noStrike" cap="none" normalizeH="0" baseline="0">
                <a:ln>
                  <a:noFill/>
                </a:ln>
                <a:solidFill>
                  <a:srgbClr val="008080"/>
                </a:solidFill>
                <a:effectLst/>
                <a:latin typeface="Consolas" panose="020B0609020204030204" pitchFamily="49" charset="0"/>
              </a:rPr>
              <a:t>"</a:t>
            </a:r>
            <a:r>
              <a:rPr kumimoji="0" lang="zh-CN" altLang="zh-CN" sz="2600" b="0" i="0" u="none" strike="noStrike" cap="none" normalizeH="0" baseline="0">
                <a:ln>
                  <a:noFill/>
                </a:ln>
                <a:solidFill>
                  <a:srgbClr val="080808"/>
                </a:solidFill>
                <a:effectLst/>
                <a:latin typeface="Consolas" panose="020B0609020204030204" pitchFamily="49" charset="0"/>
              </a:rPr>
              <a:t>,</a:t>
            </a:r>
            <a:br>
              <a:rPr kumimoji="0" lang="zh-CN" altLang="zh-CN" sz="2600" b="0" i="0" u="none" strike="noStrike" cap="none" normalizeH="0" baseline="0">
                <a:ln>
                  <a:noFill/>
                </a:ln>
                <a:solidFill>
                  <a:srgbClr val="080808"/>
                </a:solidFill>
                <a:effectLst/>
                <a:latin typeface="Consolas" panose="020B0609020204030204" pitchFamily="49" charset="0"/>
              </a:rPr>
            </a:br>
            <a:r>
              <a:rPr kumimoji="0" lang="zh-CN" altLang="zh-CN" sz="2600" b="0" i="0" u="none" strike="noStrike" cap="none" normalizeH="0" baseline="0">
                <a:ln>
                  <a:noFill/>
                </a:ln>
                <a:solidFill>
                  <a:srgbClr val="080808"/>
                </a:solidFill>
                <a:effectLst/>
                <a:latin typeface="Consolas" panose="020B0609020204030204" pitchFamily="49" charset="0"/>
              </a:rPr>
              <a:t>            </a:t>
            </a:r>
            <a:r>
              <a:rPr kumimoji="0" lang="zh-CN" altLang="zh-CN" sz="2600" b="1" i="0" u="none" strike="noStrike" cap="none" normalizeH="0" baseline="0">
                <a:ln>
                  <a:noFill/>
                </a:ln>
                <a:solidFill>
                  <a:srgbClr val="008080"/>
                </a:solidFill>
                <a:effectLst/>
                <a:latin typeface="Consolas" panose="020B0609020204030204" pitchFamily="49" charset="0"/>
              </a:rPr>
              <a:t>"age"</a:t>
            </a:r>
            <a:r>
              <a:rPr kumimoji="0" lang="zh-CN" altLang="zh-CN" sz="2600" b="0" i="0" u="none" strike="noStrike" cap="none" normalizeH="0" baseline="0">
                <a:ln>
                  <a:noFill/>
                </a:ln>
                <a:solidFill>
                  <a:srgbClr val="080808"/>
                </a:solidFill>
                <a:effectLst/>
                <a:latin typeface="Consolas" panose="020B0609020204030204" pitchFamily="49" charset="0"/>
              </a:rPr>
              <a:t>: </a:t>
            </a:r>
            <a:r>
              <a:rPr kumimoji="0" lang="zh-CN" altLang="zh-CN" sz="2600" b="0" i="0" u="none" strike="noStrike" cap="none" normalizeH="0" baseline="0">
                <a:ln>
                  <a:noFill/>
                </a:ln>
                <a:solidFill>
                  <a:srgbClr val="1750EB"/>
                </a:solidFill>
                <a:effectLst/>
                <a:latin typeface="Consolas" panose="020B0609020204030204" pitchFamily="49" charset="0"/>
              </a:rPr>
              <a:t>18</a:t>
            </a:r>
            <a:r>
              <a:rPr kumimoji="0" lang="zh-CN" altLang="zh-CN" sz="2600" b="0" i="0" u="none" strike="noStrike" cap="none" normalizeH="0" baseline="0">
                <a:ln>
                  <a:noFill/>
                </a:ln>
                <a:solidFill>
                  <a:srgbClr val="080808"/>
                </a:solidFill>
                <a:effectLst/>
                <a:latin typeface="Consolas" panose="020B0609020204030204" pitchFamily="49" charset="0"/>
              </a:rPr>
              <a:t>,</a:t>
            </a:r>
            <a:br>
              <a:rPr kumimoji="0" lang="zh-CN" altLang="zh-CN" sz="2600" b="0" i="0" u="none" strike="noStrike" cap="none" normalizeH="0" baseline="0">
                <a:ln>
                  <a:noFill/>
                </a:ln>
                <a:solidFill>
                  <a:srgbClr val="080808"/>
                </a:solidFill>
                <a:effectLst/>
                <a:latin typeface="Consolas" panose="020B0609020204030204" pitchFamily="49" charset="0"/>
              </a:rPr>
            </a:br>
            <a:r>
              <a:rPr kumimoji="0" lang="zh-CN" altLang="zh-CN" sz="2600" b="0" i="0" u="none" strike="noStrike" cap="none" normalizeH="0" baseline="0">
                <a:ln>
                  <a:noFill/>
                </a:ln>
                <a:solidFill>
                  <a:srgbClr val="080808"/>
                </a:solidFill>
                <a:effectLst/>
                <a:latin typeface="Consolas" panose="020B0609020204030204" pitchFamily="49" charset="0"/>
              </a:rPr>
              <a:t>            </a:t>
            </a:r>
            <a:r>
              <a:rPr kumimoji="0" lang="zh-CN" altLang="zh-CN" sz="2600" b="1" i="0" u="none" strike="noStrike" cap="none" normalizeH="0" baseline="0">
                <a:ln>
                  <a:noFill/>
                </a:ln>
                <a:solidFill>
                  <a:srgbClr val="008080"/>
                </a:solidFill>
                <a:effectLst/>
                <a:latin typeface="Consolas" panose="020B0609020204030204" pitchFamily="49" charset="0"/>
              </a:rPr>
              <a:t>"gender"</a:t>
            </a:r>
            <a:r>
              <a:rPr kumimoji="0" lang="zh-CN" altLang="zh-CN" sz="2600" b="0" i="0" u="none" strike="noStrike" cap="none" normalizeH="0" baseline="0">
                <a:ln>
                  <a:noFill/>
                </a:ln>
                <a:solidFill>
                  <a:srgbClr val="080808"/>
                </a:solidFill>
                <a:effectLst/>
                <a:latin typeface="Consolas" panose="020B0609020204030204" pitchFamily="49" charset="0"/>
              </a:rPr>
              <a:t>: </a:t>
            </a:r>
            <a:r>
              <a:rPr kumimoji="0" lang="zh-CN" altLang="zh-CN" sz="2600" b="0" i="0" u="none" strike="noStrike" cap="none" normalizeH="0" baseline="0">
                <a:ln>
                  <a:noFill/>
                </a:ln>
                <a:solidFill>
                  <a:srgbClr val="0033B3"/>
                </a:solidFill>
                <a:effectLst/>
                <a:latin typeface="Consolas" panose="020B0609020204030204" pitchFamily="49" charset="0"/>
              </a:rPr>
              <a:t>True</a:t>
            </a:r>
            <a:r>
              <a:rPr kumimoji="0" lang="zh-CN" altLang="zh-CN" sz="2600" b="0" i="0" u="none" strike="noStrike" cap="none" normalizeH="0" baseline="0">
                <a:ln>
                  <a:noFill/>
                </a:ln>
                <a:solidFill>
                  <a:srgbClr val="080808"/>
                </a:solidFill>
                <a:effectLst/>
                <a:latin typeface="Consolas" panose="020B0609020204030204" pitchFamily="49" charset="0"/>
              </a:rPr>
              <a:t>,</a:t>
            </a:r>
            <a:br>
              <a:rPr kumimoji="0" lang="zh-CN" altLang="zh-CN" sz="2600" b="0" i="0" u="none" strike="noStrike" cap="none" normalizeH="0" baseline="0">
                <a:ln>
                  <a:noFill/>
                </a:ln>
                <a:solidFill>
                  <a:srgbClr val="080808"/>
                </a:solidFill>
                <a:effectLst/>
                <a:latin typeface="Consolas" panose="020B0609020204030204" pitchFamily="49" charset="0"/>
              </a:rPr>
            </a:br>
            <a:r>
              <a:rPr kumimoji="0" lang="zh-CN" altLang="zh-CN" sz="2600" b="0" i="0" u="none" strike="noStrike" cap="none" normalizeH="0" baseline="0">
                <a:ln>
                  <a:noFill/>
                </a:ln>
                <a:solidFill>
                  <a:srgbClr val="080808"/>
                </a:solidFill>
                <a:effectLst/>
                <a:latin typeface="Consolas" panose="020B0609020204030204" pitchFamily="49" charset="0"/>
              </a:rPr>
              <a:t>            </a:t>
            </a:r>
            <a:r>
              <a:rPr kumimoji="0" lang="zh-CN" altLang="zh-CN" sz="2600" b="1" i="0" u="none" strike="noStrike" cap="none" normalizeH="0" baseline="0">
                <a:ln>
                  <a:noFill/>
                </a:ln>
                <a:solidFill>
                  <a:srgbClr val="008080"/>
                </a:solidFill>
                <a:effectLst/>
                <a:latin typeface="Consolas" panose="020B0609020204030204" pitchFamily="49" charset="0"/>
              </a:rPr>
              <a:t>"height"</a:t>
            </a:r>
            <a:r>
              <a:rPr kumimoji="0" lang="zh-CN" altLang="zh-CN" sz="2600" b="0" i="0" u="none" strike="noStrike" cap="none" normalizeH="0" baseline="0">
                <a:ln>
                  <a:noFill/>
                </a:ln>
                <a:solidFill>
                  <a:srgbClr val="080808"/>
                </a:solidFill>
                <a:effectLst/>
                <a:latin typeface="Consolas" panose="020B0609020204030204" pitchFamily="49" charset="0"/>
              </a:rPr>
              <a:t>: </a:t>
            </a:r>
            <a:r>
              <a:rPr kumimoji="0" lang="zh-CN" altLang="zh-CN" sz="2600" b="0" i="0" u="none" strike="noStrike" cap="none" normalizeH="0" baseline="0">
                <a:ln>
                  <a:noFill/>
                </a:ln>
                <a:solidFill>
                  <a:srgbClr val="1750EB"/>
                </a:solidFill>
                <a:effectLst/>
                <a:latin typeface="Consolas" panose="020B0609020204030204" pitchFamily="49" charset="0"/>
              </a:rPr>
              <a:t>1.75</a:t>
            </a:r>
            <a:r>
              <a:rPr kumimoji="0" lang="zh-CN" altLang="zh-CN" sz="2600" b="0" i="0" u="none" strike="noStrike" cap="none" normalizeH="0" baseline="0">
                <a:ln>
                  <a:noFill/>
                </a:ln>
                <a:solidFill>
                  <a:srgbClr val="080808"/>
                </a:solidFill>
                <a:effectLst/>
                <a:latin typeface="Consolas" panose="020B0609020204030204" pitchFamily="49" charset="0"/>
              </a:rPr>
              <a:t>}</a:t>
            </a:r>
            <a:br>
              <a:rPr kumimoji="0" lang="zh-CN" altLang="zh-CN" sz="2600" b="0" i="0" u="none" strike="noStrike" cap="none" normalizeH="0" baseline="0">
                <a:ln>
                  <a:noFill/>
                </a:ln>
                <a:solidFill>
                  <a:srgbClr val="080808"/>
                </a:solidFill>
                <a:effectLst/>
                <a:latin typeface="Consolas" panose="020B0609020204030204" pitchFamily="49"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3" y="1764922"/>
            <a:ext cx="8295434" cy="1200329"/>
          </a:xfrm>
          <a:prstGeom prst="rect">
            <a:avLst/>
          </a:prstGeom>
        </p:spPr>
        <p:txBody>
          <a:bodyPr wrap="square">
            <a:spAutoFit/>
          </a:bodyPr>
          <a:lstStyle/>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创建字典时，同一个键被两次赋值，那么第一个值无效，第二个值被认为是该键的值。</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sample_dict4 = {'Model': 'PC', 'Brand': 'Lenovo', 'Brand': '</a:t>
            </a:r>
            <a:r>
              <a:rPr lang="en-US" altLang="zh-CN" dirty="0" err="1">
                <a:solidFill>
                  <a:srgbClr val="00B0F0"/>
                </a:solidFill>
                <a:latin typeface="微软雅黑" panose="020B0503020204020204" pitchFamily="34" charset="-122"/>
                <a:ea typeface="微软雅黑" panose="020B0503020204020204" pitchFamily="34" charset="-122"/>
              </a:rPr>
              <a:t>Thinkpad</a:t>
            </a:r>
            <a:r>
              <a:rPr lang="en-US" altLang="zh-CN" dirty="0">
                <a:solidFill>
                  <a:srgbClr val="00B0F0"/>
                </a:solidFill>
                <a:latin typeface="微软雅黑" panose="020B0503020204020204" pitchFamily="34" charset="-122"/>
                <a:ea typeface="微软雅黑" panose="020B0503020204020204" pitchFamily="34" charset="-122"/>
              </a:rPr>
              <a:t>'}</a:t>
            </a:r>
          </a:p>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这里的键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Brand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生效的值是</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Thinkpad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6" name="文本占位符 5"/>
          <p:cNvSpPr>
            <a:spLocks noGrp="1"/>
          </p:cNvSpPr>
          <p:nvPr>
            <p:ph type="body" sz="quarter" idx="13"/>
          </p:nvPr>
        </p:nvSpPr>
        <p:spPr>
          <a:xfrm>
            <a:off x="947698" y="874932"/>
            <a:ext cx="3207613" cy="544391"/>
          </a:xfrm>
        </p:spPr>
        <p:txBody>
          <a:bodyPr/>
          <a:lstStyle/>
          <a:p>
            <a:r>
              <a:rPr lang="zh-CN" altLang="en-US" dirty="0"/>
              <a:t>创建字典</a:t>
            </a:r>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字典</a:t>
            </a:r>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83" y="1764922"/>
            <a:ext cx="8295434" cy="2308324"/>
          </a:xfrm>
          <a:prstGeom prst="rect">
            <a:avLst/>
          </a:prstGeom>
        </p:spPr>
        <p:txBody>
          <a:bodyPr wrap="square">
            <a:spAutoFit/>
          </a:bodyPr>
          <a:lstStyle/>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字典也支持嵌套，格式如下：</a:t>
            </a:r>
          </a:p>
          <a:p>
            <a:pPr indent="457200">
              <a:defRPr/>
            </a:pPr>
            <a:r>
              <a:rPr lang="en-US" altLang="zh-CN" dirty="0" err="1">
                <a:solidFill>
                  <a:srgbClr val="00B0F0"/>
                </a:solidFill>
                <a:latin typeface="微软雅黑" panose="020B0503020204020204" pitchFamily="34" charset="-122"/>
                <a:ea typeface="微软雅黑" panose="020B0503020204020204" pitchFamily="34" charset="-122"/>
              </a:rPr>
              <a:t>dictname</a:t>
            </a:r>
            <a:r>
              <a:rPr lang="en-US" altLang="zh-CN" dirty="0">
                <a:solidFill>
                  <a:srgbClr val="00B0F0"/>
                </a:solidFill>
                <a:latin typeface="微软雅黑" panose="020B0503020204020204" pitchFamily="34" charset="-122"/>
                <a:ea typeface="微软雅黑" panose="020B0503020204020204" pitchFamily="34" charset="-122"/>
              </a:rPr>
              <a:t> = {</a:t>
            </a: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1: {</a:t>
            </a: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11: </a:t>
            </a:r>
            <a:r>
              <a:rPr lang="zh-CN" altLang="en-US" dirty="0">
                <a:solidFill>
                  <a:srgbClr val="00B0F0"/>
                </a:solidFill>
                <a:latin typeface="微软雅黑" panose="020B0503020204020204" pitchFamily="34" charset="-122"/>
                <a:ea typeface="微软雅黑" panose="020B0503020204020204" pitchFamily="34" charset="-122"/>
              </a:rPr>
              <a:t>值</a:t>
            </a:r>
            <a:r>
              <a:rPr lang="en-US" altLang="zh-CN" dirty="0">
                <a:solidFill>
                  <a:srgbClr val="00B0F0"/>
                </a:solidFill>
                <a:latin typeface="微软雅黑" panose="020B0503020204020204" pitchFamily="34" charset="-122"/>
                <a:ea typeface="微软雅黑" panose="020B0503020204020204" pitchFamily="34" charset="-122"/>
              </a:rPr>
              <a:t>11, </a:t>
            </a: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12: </a:t>
            </a:r>
            <a:r>
              <a:rPr lang="zh-CN" altLang="en-US" dirty="0">
                <a:solidFill>
                  <a:srgbClr val="00B0F0"/>
                </a:solidFill>
                <a:latin typeface="微软雅黑" panose="020B0503020204020204" pitchFamily="34" charset="-122"/>
                <a:ea typeface="微软雅黑" panose="020B0503020204020204" pitchFamily="34" charset="-122"/>
              </a:rPr>
              <a:t>值</a:t>
            </a:r>
            <a:r>
              <a:rPr lang="en-US" altLang="zh-CN" dirty="0">
                <a:solidFill>
                  <a:srgbClr val="00B0F0"/>
                </a:solidFill>
                <a:latin typeface="微软雅黑" panose="020B0503020204020204" pitchFamily="34" charset="-122"/>
                <a:ea typeface="微软雅黑" panose="020B0503020204020204" pitchFamily="34" charset="-122"/>
              </a:rPr>
              <a:t>12 }, </a:t>
            </a:r>
          </a:p>
          <a:p>
            <a:pPr indent="457200">
              <a:defRPr/>
            </a:pP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2:{ </a:t>
            </a: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21: </a:t>
            </a:r>
            <a:r>
              <a:rPr lang="zh-CN" altLang="en-US" dirty="0">
                <a:solidFill>
                  <a:srgbClr val="00B0F0"/>
                </a:solidFill>
                <a:latin typeface="微软雅黑" panose="020B0503020204020204" pitchFamily="34" charset="-122"/>
                <a:ea typeface="微软雅黑" panose="020B0503020204020204" pitchFamily="34" charset="-122"/>
              </a:rPr>
              <a:t>值</a:t>
            </a:r>
            <a:r>
              <a:rPr lang="en-US" altLang="zh-CN" dirty="0">
                <a:solidFill>
                  <a:srgbClr val="00B0F0"/>
                </a:solidFill>
                <a:latin typeface="微软雅黑" panose="020B0503020204020204" pitchFamily="34" charset="-122"/>
                <a:ea typeface="微软雅黑" panose="020B0503020204020204" pitchFamily="34" charset="-122"/>
              </a:rPr>
              <a:t>21, </a:t>
            </a: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2: </a:t>
            </a:r>
            <a:r>
              <a:rPr lang="zh-CN" altLang="en-US" dirty="0">
                <a:solidFill>
                  <a:srgbClr val="00B0F0"/>
                </a:solidFill>
                <a:latin typeface="微软雅黑" panose="020B0503020204020204" pitchFamily="34" charset="-122"/>
                <a:ea typeface="微软雅黑" panose="020B0503020204020204" pitchFamily="34" charset="-122"/>
              </a:rPr>
              <a:t>值</a:t>
            </a:r>
            <a:r>
              <a:rPr lang="en-US" altLang="zh-CN" dirty="0">
                <a:solidFill>
                  <a:srgbClr val="00B0F0"/>
                </a:solidFill>
                <a:latin typeface="微软雅黑" panose="020B0503020204020204" pitchFamily="34" charset="-122"/>
                <a:ea typeface="微软雅黑" panose="020B0503020204020204" pitchFamily="34" charset="-122"/>
              </a:rPr>
              <a:t>22}, </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 </a:t>
            </a:r>
          </a:p>
          <a:p>
            <a:pPr indent="457200">
              <a:defRPr/>
            </a:pP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n: {</a:t>
            </a: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n1: </a:t>
            </a:r>
            <a:r>
              <a:rPr lang="zh-CN" altLang="en-US" dirty="0">
                <a:solidFill>
                  <a:srgbClr val="00B0F0"/>
                </a:solidFill>
                <a:latin typeface="微软雅黑" panose="020B0503020204020204" pitchFamily="34" charset="-122"/>
                <a:ea typeface="微软雅黑" panose="020B0503020204020204" pitchFamily="34" charset="-122"/>
              </a:rPr>
              <a:t>值</a:t>
            </a:r>
            <a:r>
              <a:rPr lang="en-US" altLang="zh-CN" dirty="0">
                <a:solidFill>
                  <a:srgbClr val="00B0F0"/>
                </a:solidFill>
                <a:latin typeface="微软雅黑" panose="020B0503020204020204" pitchFamily="34" charset="-122"/>
                <a:ea typeface="微软雅黑" panose="020B0503020204020204" pitchFamily="34" charset="-122"/>
              </a:rPr>
              <a:t>n1, </a:t>
            </a:r>
            <a:r>
              <a:rPr lang="zh-CN" altLang="en-US" dirty="0">
                <a:solidFill>
                  <a:srgbClr val="00B0F0"/>
                </a:solidFill>
                <a:latin typeface="微软雅黑" panose="020B0503020204020204" pitchFamily="34" charset="-122"/>
                <a:ea typeface="微软雅黑" panose="020B0503020204020204" pitchFamily="34" charset="-122"/>
              </a:rPr>
              <a:t>键</a:t>
            </a:r>
            <a:r>
              <a:rPr lang="en-US" altLang="zh-CN" dirty="0">
                <a:solidFill>
                  <a:srgbClr val="00B0F0"/>
                </a:solidFill>
                <a:latin typeface="微软雅黑" panose="020B0503020204020204" pitchFamily="34" charset="-122"/>
                <a:ea typeface="微软雅黑" panose="020B0503020204020204" pitchFamily="34" charset="-122"/>
              </a:rPr>
              <a:t>n2: </a:t>
            </a:r>
            <a:r>
              <a:rPr lang="zh-CN" altLang="en-US" dirty="0">
                <a:solidFill>
                  <a:srgbClr val="00B0F0"/>
                </a:solidFill>
                <a:latin typeface="微软雅黑" panose="020B0503020204020204" pitchFamily="34" charset="-122"/>
                <a:ea typeface="微软雅黑" panose="020B0503020204020204" pitchFamily="34" charset="-122"/>
              </a:rPr>
              <a:t>值</a:t>
            </a:r>
            <a:r>
              <a:rPr lang="en-US" altLang="zh-CN" dirty="0">
                <a:solidFill>
                  <a:srgbClr val="00B0F0"/>
                </a:solidFill>
                <a:latin typeface="微软雅黑" panose="020B0503020204020204" pitchFamily="34" charset="-122"/>
                <a:ea typeface="微软雅黑" panose="020B0503020204020204" pitchFamily="34" charset="-122"/>
              </a:rPr>
              <a:t>n2}}</a:t>
            </a:r>
          </a:p>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sample_dict5 = {'office':{ 'room1':'Finance ', 'room2':'logistics'}, </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               'lab':{'lab1':'Physics', 'lab2':'Chemistry'}}</a:t>
            </a:r>
          </a:p>
        </p:txBody>
      </p:sp>
      <p:sp>
        <p:nvSpPr>
          <p:cNvPr id="6" name="文本占位符 5"/>
          <p:cNvSpPr>
            <a:spLocks noGrp="1"/>
          </p:cNvSpPr>
          <p:nvPr>
            <p:ph type="body" sz="quarter" idx="13"/>
          </p:nvPr>
        </p:nvSpPr>
        <p:spPr>
          <a:xfrm>
            <a:off x="947698" y="874932"/>
            <a:ext cx="3207613" cy="544391"/>
          </a:xfrm>
        </p:spPr>
        <p:txBody>
          <a:bodyPr/>
          <a:lstStyle/>
          <a:p>
            <a:r>
              <a:rPr lang="zh-CN" altLang="en-US" dirty="0"/>
              <a:t>创建字典</a:t>
            </a:r>
          </a:p>
        </p:txBody>
      </p:sp>
      <p:sp>
        <p:nvSpPr>
          <p:cNvPr id="3"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字典</a:t>
            </a: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13"/>
          <p:cNvSpPr txBox="1"/>
          <p:nvPr/>
        </p:nvSpPr>
        <p:spPr>
          <a:xfrm>
            <a:off x="244802" y="104401"/>
            <a:ext cx="3732213"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一个实例</a:t>
            </a:r>
          </a:p>
        </p:txBody>
      </p:sp>
      <p:sp>
        <p:nvSpPr>
          <p:cNvPr id="2" name="矩形 1"/>
          <p:cNvSpPr/>
          <p:nvPr/>
        </p:nvSpPr>
        <p:spPr>
          <a:xfrm>
            <a:off x="424283" y="1419323"/>
            <a:ext cx="8295434" cy="2861310"/>
          </a:xfrm>
          <a:prstGeom prst="rect">
            <a:avLst/>
          </a:prstGeom>
        </p:spPr>
        <p:txBody>
          <a:bodyPr wrap="square">
            <a:spAutoFit/>
          </a:bodyPr>
          <a:lstStyle/>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将元组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(1, 2, 3, 4)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中第二个元素修改为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5</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a:t>
            </a:r>
            <a:r>
              <a:rPr lang="en-US" altLang="zh-CN" dirty="0" err="1">
                <a:solidFill>
                  <a:srgbClr val="00B0F0"/>
                </a:solidFill>
                <a:latin typeface="微软雅黑" panose="020B0503020204020204" pitchFamily="34" charset="-122"/>
                <a:ea typeface="微软雅黑" panose="020B0503020204020204" pitchFamily="34" charset="-122"/>
              </a:rPr>
              <a:t>sample_x</a:t>
            </a:r>
            <a:r>
              <a:rPr lang="en-US" altLang="zh-CN" dirty="0">
                <a:solidFill>
                  <a:srgbClr val="00B0F0"/>
                </a:solidFill>
                <a:latin typeface="微软雅黑" panose="020B0503020204020204" pitchFamily="34" charset="-122"/>
                <a:ea typeface="微软雅黑" panose="020B0503020204020204" pitchFamily="34" charset="-122"/>
              </a:rPr>
              <a:t> = (1, 2, 3, 4)              #</a:t>
            </a:r>
            <a:r>
              <a:rPr lang="zh-CN" altLang="en-US" dirty="0">
                <a:solidFill>
                  <a:srgbClr val="00B0F0"/>
                </a:solidFill>
                <a:latin typeface="微软雅黑" panose="020B0503020204020204" pitchFamily="34" charset="-122"/>
                <a:ea typeface="微软雅黑" panose="020B0503020204020204" pitchFamily="34" charset="-122"/>
              </a:rPr>
              <a:t>创建元组</a:t>
            </a:r>
            <a:r>
              <a:rPr lang="en-US" altLang="zh-CN" dirty="0">
                <a:solidFill>
                  <a:srgbClr val="00B0F0"/>
                </a:solidFill>
                <a:latin typeface="微软雅黑" panose="020B0503020204020204" pitchFamily="34" charset="-122"/>
                <a:ea typeface="微软雅黑" panose="020B0503020204020204" pitchFamily="34" charset="-122"/>
              </a:rPr>
              <a:t>x</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a:t>
            </a:r>
            <a:r>
              <a:rPr lang="en-US" altLang="zh-CN" dirty="0" err="1">
                <a:solidFill>
                  <a:srgbClr val="00B0F0"/>
                </a:solidFill>
                <a:latin typeface="微软雅黑" panose="020B0503020204020204" pitchFamily="34" charset="-122"/>
                <a:ea typeface="微软雅黑" panose="020B0503020204020204" pitchFamily="34" charset="-122"/>
              </a:rPr>
              <a:t>sample_x</a:t>
            </a:r>
            <a:r>
              <a:rPr lang="en-US" altLang="zh-CN" dirty="0">
                <a:solidFill>
                  <a:srgbClr val="00B0F0"/>
                </a:solidFill>
                <a:latin typeface="微软雅黑" panose="020B0503020204020204" pitchFamily="34" charset="-122"/>
                <a:ea typeface="微软雅黑" panose="020B0503020204020204" pitchFamily="34" charset="-122"/>
              </a:rPr>
              <a:t> = list(x)                   #</a:t>
            </a:r>
            <a:r>
              <a:rPr lang="zh-CN" altLang="en-US" dirty="0">
                <a:solidFill>
                  <a:srgbClr val="00B0F0"/>
                </a:solidFill>
                <a:latin typeface="微软雅黑" panose="020B0503020204020204" pitchFamily="34" charset="-122"/>
                <a:ea typeface="微软雅黑" panose="020B0503020204020204" pitchFamily="34" charset="-122"/>
              </a:rPr>
              <a:t>首先将元组转为列表类型</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a:t>
            </a:r>
            <a:r>
              <a:rPr lang="en-US" altLang="zh-CN" dirty="0" err="1">
                <a:solidFill>
                  <a:srgbClr val="00B0F0"/>
                </a:solidFill>
                <a:latin typeface="微软雅黑" panose="020B0503020204020204" pitchFamily="34" charset="-122"/>
                <a:ea typeface="微软雅黑" panose="020B0503020204020204" pitchFamily="34" charset="-122"/>
              </a:rPr>
              <a:t>sample_x</a:t>
            </a:r>
            <a:r>
              <a:rPr lang="en-US" altLang="zh-CN" dirty="0">
                <a:solidFill>
                  <a:srgbClr val="00B0F0"/>
                </a:solidFill>
                <a:latin typeface="微软雅黑" panose="020B0503020204020204" pitchFamily="34" charset="-122"/>
                <a:ea typeface="微软雅黑" panose="020B0503020204020204" pitchFamily="34" charset="-122"/>
              </a:rPr>
              <a:t>[1] = 5                     #</a:t>
            </a:r>
            <a:r>
              <a:rPr lang="zh-CN" altLang="en-US" dirty="0">
                <a:solidFill>
                  <a:srgbClr val="00B0F0"/>
                </a:solidFill>
                <a:latin typeface="微软雅黑" panose="020B0503020204020204" pitchFamily="34" charset="-122"/>
                <a:ea typeface="微软雅黑" panose="020B0503020204020204" pitchFamily="34" charset="-122"/>
              </a:rPr>
              <a:t>在列表类型上修改内容</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print(</a:t>
            </a:r>
            <a:r>
              <a:rPr lang="en-US" altLang="zh-CN" dirty="0" err="1">
                <a:solidFill>
                  <a:srgbClr val="00B0F0"/>
                </a:solidFill>
                <a:latin typeface="微软雅黑" panose="020B0503020204020204" pitchFamily="34" charset="-122"/>
                <a:ea typeface="微软雅黑" panose="020B0503020204020204" pitchFamily="34" charset="-122"/>
              </a:rPr>
              <a:t>sample_x</a:t>
            </a:r>
            <a:r>
              <a:rPr lang="en-US" altLang="zh-CN" dirty="0">
                <a:solidFill>
                  <a:srgbClr val="00B0F0"/>
                </a:solidFill>
                <a:latin typeface="微软雅黑" panose="020B0503020204020204" pitchFamily="34" charset="-122"/>
                <a:ea typeface="微软雅黑" panose="020B0503020204020204" pitchFamily="34" charset="-122"/>
              </a:rPr>
              <a:t>)</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a:t>
            </a:r>
            <a:r>
              <a:rPr lang="en-US" altLang="zh-CN" dirty="0" err="1">
                <a:solidFill>
                  <a:srgbClr val="00B0F0"/>
                </a:solidFill>
                <a:latin typeface="微软雅黑" panose="020B0503020204020204" pitchFamily="34" charset="-122"/>
                <a:ea typeface="微软雅黑" panose="020B0503020204020204" pitchFamily="34" charset="-122"/>
              </a:rPr>
              <a:t>sample_tuple</a:t>
            </a:r>
            <a:r>
              <a:rPr lang="en-US" altLang="zh-CN" dirty="0">
                <a:solidFill>
                  <a:srgbClr val="00B0F0"/>
                </a:solidFill>
                <a:latin typeface="微软雅黑" panose="020B0503020204020204" pitchFamily="34" charset="-122"/>
                <a:ea typeface="微软雅黑" panose="020B0503020204020204" pitchFamily="34" charset="-122"/>
              </a:rPr>
              <a:t> = tuple(</a:t>
            </a:r>
            <a:r>
              <a:rPr lang="en-US" altLang="zh-CN" dirty="0" err="1">
                <a:solidFill>
                  <a:srgbClr val="00B0F0"/>
                </a:solidFill>
                <a:latin typeface="微软雅黑" panose="020B0503020204020204" pitchFamily="34" charset="-122"/>
                <a:ea typeface="微软雅黑" panose="020B0503020204020204" pitchFamily="34" charset="-122"/>
              </a:rPr>
              <a:t>sample_x</a:t>
            </a:r>
            <a:r>
              <a:rPr lang="en-US" altLang="zh-CN" dirty="0">
                <a:solidFill>
                  <a:srgbClr val="00B0F0"/>
                </a:solidFill>
                <a:latin typeface="微软雅黑" panose="020B0503020204020204" pitchFamily="34" charset="-122"/>
                <a:ea typeface="微软雅黑" panose="020B0503020204020204" pitchFamily="34" charset="-122"/>
              </a:rPr>
              <a:t>)         #</a:t>
            </a:r>
            <a:r>
              <a:rPr lang="zh-CN" altLang="en-US" dirty="0">
                <a:solidFill>
                  <a:srgbClr val="00B0F0"/>
                </a:solidFill>
                <a:latin typeface="微软雅黑" panose="020B0503020204020204" pitchFamily="34" charset="-122"/>
                <a:ea typeface="微软雅黑" panose="020B0503020204020204" pitchFamily="34" charset="-122"/>
              </a:rPr>
              <a:t>将列表转为元组</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&gt;&gt;&gt; print(type(</a:t>
            </a:r>
            <a:r>
              <a:rPr lang="en-US" altLang="zh-CN" dirty="0" err="1">
                <a:solidFill>
                  <a:srgbClr val="00B0F0"/>
                </a:solidFill>
                <a:latin typeface="微软雅黑" panose="020B0503020204020204" pitchFamily="34" charset="-122"/>
                <a:ea typeface="微软雅黑" panose="020B0503020204020204" pitchFamily="34" charset="-122"/>
              </a:rPr>
              <a:t>sample_tuple</a:t>
            </a:r>
            <a:r>
              <a:rPr lang="en-US" altLang="zh-CN" dirty="0">
                <a:solidFill>
                  <a:srgbClr val="00B0F0"/>
                </a:solidFill>
                <a:latin typeface="微软雅黑" panose="020B0503020204020204" pitchFamily="34" charset="-122"/>
                <a:ea typeface="微软雅黑" panose="020B0503020204020204" pitchFamily="34" charset="-122"/>
              </a:rPr>
              <a:t>), </a:t>
            </a:r>
            <a:r>
              <a:rPr lang="en-US" altLang="zh-CN" dirty="0" err="1">
                <a:solidFill>
                  <a:srgbClr val="00B0F0"/>
                </a:solidFill>
                <a:latin typeface="微软雅黑" panose="020B0503020204020204" pitchFamily="34" charset="-122"/>
                <a:ea typeface="微软雅黑" panose="020B0503020204020204" pitchFamily="34" charset="-122"/>
              </a:rPr>
              <a:t>sample_tuple</a:t>
            </a:r>
            <a:r>
              <a:rPr lang="en-US" altLang="zh-CN" dirty="0">
                <a:solidFill>
                  <a:srgbClr val="00B0F0"/>
                </a:solidFill>
                <a:latin typeface="微软雅黑" panose="020B0503020204020204" pitchFamily="34" charset="-122"/>
                <a:ea typeface="微软雅黑" panose="020B0503020204020204" pitchFamily="34" charset="-122"/>
              </a:rPr>
              <a:t>)</a:t>
            </a:r>
          </a:p>
          <a:p>
            <a:pPr indent="457200">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运行结果如下：</a:t>
            </a:r>
            <a:endParaRPr lang="zh-CN" altLang="en-US" dirty="0">
              <a:latin typeface="微软雅黑" panose="020B0503020204020204" pitchFamily="34" charset="-122"/>
              <a:ea typeface="微软雅黑" panose="020B0503020204020204" pitchFamily="34" charset="-122"/>
            </a:endParaRP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[1, 5, 3, 4]</a:t>
            </a:r>
          </a:p>
          <a:p>
            <a:pPr indent="457200">
              <a:defRPr/>
            </a:pPr>
            <a:r>
              <a:rPr lang="en-US" altLang="zh-CN" dirty="0">
                <a:solidFill>
                  <a:srgbClr val="00B0F0"/>
                </a:solidFill>
                <a:latin typeface="微软雅黑" panose="020B0503020204020204" pitchFamily="34" charset="-122"/>
                <a:ea typeface="微软雅黑" panose="020B0503020204020204" pitchFamily="34" charset="-122"/>
              </a:rPr>
              <a:t>&lt;class 'tuple'&gt; (1, 5, 3, 4)</a:t>
            </a:r>
          </a:p>
        </p:txBody>
      </p:sp>
      <p:sp>
        <p:nvSpPr>
          <p:cNvPr id="6" name="文本占位符 5"/>
          <p:cNvSpPr>
            <a:spLocks noGrp="1"/>
          </p:cNvSpPr>
          <p:nvPr>
            <p:ph type="body" sz="quarter" idx="13"/>
          </p:nvPr>
        </p:nvSpPr>
        <p:spPr>
          <a:xfrm>
            <a:off x="947698" y="874932"/>
            <a:ext cx="3207613" cy="544391"/>
          </a:xfrm>
        </p:spPr>
        <p:txBody>
          <a:bodyPr/>
          <a:lstStyle/>
          <a:p>
            <a:r>
              <a:rPr lang="zh-CN" altLang="en-US" dirty="0"/>
              <a:t>元组的使用</a:t>
            </a: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  </a:t>
            </a:r>
            <a:r>
              <a:rPr lang="zh-CN" altLang="en-US" sz="2000" dirty="0"/>
              <a:t>函数的定义</a:t>
            </a:r>
          </a:p>
        </p:txBody>
      </p:sp>
      <p:sp>
        <p:nvSpPr>
          <p:cNvPr id="3" name="内容占位符 2"/>
          <p:cNvSpPr>
            <a:spLocks noGrp="1"/>
          </p:cNvSpPr>
          <p:nvPr>
            <p:ph sz="quarter" idx="14"/>
          </p:nvPr>
        </p:nvSpPr>
        <p:spPr>
          <a:xfrm>
            <a:off x="364881" y="1441694"/>
            <a:ext cx="7886700" cy="4044950"/>
          </a:xfrm>
        </p:spPr>
        <p:txBody>
          <a:bodyPr/>
          <a:lstStyle/>
          <a:p>
            <a:pPr>
              <a:lnSpc>
                <a:spcPct val="150000"/>
              </a:lnSpc>
            </a:pPr>
            <a:r>
              <a:rPr lang="zh-CN" altLang="en-US" sz="2000" dirty="0"/>
              <a:t>        </a:t>
            </a:r>
            <a:r>
              <a:rPr lang="zh-CN" altLang="en-US" sz="2000" dirty="0">
                <a:solidFill>
                  <a:schemeClr val="tx1">
                    <a:lumMod val="75000"/>
                    <a:lumOff val="25000"/>
                  </a:schemeClr>
                </a:solidFill>
              </a:rPr>
              <a:t>一个程序可以按不同的功能实现拆分成不同的模块，而函数就是能实现某一部分功能的代码块</a:t>
            </a:r>
            <a:r>
              <a:rPr lang="zh-CN" altLang="zh-CN" sz="2000" dirty="0">
                <a:solidFill>
                  <a:schemeClr val="tx1">
                    <a:lumMod val="75000"/>
                    <a:lumOff val="25000"/>
                  </a:schemeClr>
                </a:solidFill>
              </a:rPr>
              <a:t>。</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中，定义一个函数要使用</a:t>
            </a:r>
            <a:r>
              <a:rPr lang="en-US" altLang="zh-CN" sz="2000" dirty="0" err="1">
                <a:solidFill>
                  <a:srgbClr val="FF0000"/>
                </a:solidFill>
              </a:rPr>
              <a:t>def</a:t>
            </a:r>
            <a:r>
              <a:rPr lang="zh-CN" altLang="en-US" sz="2000" dirty="0">
                <a:solidFill>
                  <a:srgbClr val="FF0000"/>
                </a:solidFill>
              </a:rPr>
              <a:t>语句</a:t>
            </a:r>
            <a:r>
              <a:rPr lang="zh-CN" altLang="en-US" sz="2000" dirty="0">
                <a:solidFill>
                  <a:schemeClr val="tx1">
                    <a:lumMod val="75000"/>
                    <a:lumOff val="25000"/>
                  </a:schemeClr>
                </a:solidFill>
              </a:rPr>
              <a:t>，依次写出函数名、括号、括号中的参数和冒号</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，然后在缩进块中编写函数体，函数的返回值用</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语句返回</a:t>
            </a:r>
            <a:r>
              <a:rPr lang="zh-CN" altLang="zh-CN" sz="2000" dirty="0">
                <a:solidFill>
                  <a:schemeClr val="tx1">
                    <a:lumMod val="75000"/>
                    <a:lumOff val="25000"/>
                  </a:schemeClr>
                </a:solidFill>
              </a:rPr>
              <a:t>。</a:t>
            </a:r>
            <a:endParaRPr lang="en-US" altLang="zh-CN" sz="2000" dirty="0">
              <a:solidFill>
                <a:schemeClr val="tx1">
                  <a:lumMod val="75000"/>
                  <a:lumOff val="25000"/>
                </a:schemeClr>
              </a:solidFill>
            </a:endParaRPr>
          </a:p>
          <a:p>
            <a:pPr>
              <a:lnSpc>
                <a:spcPct val="150000"/>
              </a:lnSpc>
            </a:pPr>
            <a:r>
              <a:rPr lang="zh-CN" altLang="en-US" sz="2000" dirty="0">
                <a:solidFill>
                  <a:srgbClr val="FF0000"/>
                </a:solidFill>
              </a:rPr>
              <a:t>         注意：</a:t>
            </a:r>
            <a:r>
              <a:rPr lang="en-US" altLang="zh-CN" sz="2000" dirty="0">
                <a:solidFill>
                  <a:srgbClr val="FF0000"/>
                </a:solidFill>
              </a:rPr>
              <a:t>Python</a:t>
            </a:r>
            <a:r>
              <a:rPr lang="zh-CN" altLang="en-US" sz="2000" dirty="0">
                <a:solidFill>
                  <a:srgbClr val="FF0000"/>
                </a:solidFill>
              </a:rPr>
              <a:t>是靠缩进块来标明函数的作用域范围的，缩进块内是函数体，这和其它高级编程语言是有区别的，比如：</a:t>
            </a:r>
            <a:r>
              <a:rPr lang="en-US" altLang="zh-CN" sz="2000" dirty="0">
                <a:solidFill>
                  <a:srgbClr val="FF0000"/>
                </a:solidFill>
              </a:rPr>
              <a:t>C/C++/java/R</a:t>
            </a:r>
            <a:r>
              <a:rPr lang="zh-CN" altLang="en-US" sz="2000" dirty="0">
                <a:solidFill>
                  <a:srgbClr val="FF0000"/>
                </a:solidFill>
              </a:rPr>
              <a:t>语言大括号</a:t>
            </a:r>
            <a:r>
              <a:rPr lang="en-US" altLang="zh-CN" sz="2000" dirty="0">
                <a:solidFill>
                  <a:srgbClr val="FF0000"/>
                </a:solidFill>
              </a:rPr>
              <a:t>{ }</a:t>
            </a:r>
            <a:r>
              <a:rPr lang="zh-CN" altLang="en-US" sz="2000" dirty="0">
                <a:solidFill>
                  <a:srgbClr val="FF0000"/>
                </a:solidFill>
              </a:rPr>
              <a:t>内的是函数体。</a:t>
            </a:r>
            <a:endParaRPr lang="zh-CN"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函数的概述</a:t>
            </a:r>
            <a:endParaRPr lang="en-US" altLang="zh-CN" sz="2100" b="1" spc="225" dirty="0">
              <a:solidFill>
                <a:prstClr val="white"/>
              </a:solidFill>
            </a:endParaRPr>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990134"/>
            <a:ext cx="7886700" cy="4044950"/>
          </a:xfrm>
        </p:spPr>
        <p:txBody>
          <a:bodyPr>
            <a:normAutofit/>
          </a:bodyPr>
          <a:lstStyle/>
          <a:p>
            <a:pPr>
              <a:lnSpc>
                <a:spcPct val="150000"/>
              </a:lnSpc>
            </a:pPr>
            <a:r>
              <a:rPr lang="zh-CN" altLang="en-US" sz="2000" dirty="0"/>
              <a:t>        </a:t>
            </a:r>
            <a:r>
              <a:rPr lang="zh-CN" altLang="en-US" sz="2000" dirty="0">
                <a:solidFill>
                  <a:schemeClr val="tx1">
                    <a:lumMod val="75000"/>
                    <a:lumOff val="25000"/>
                  </a:schemeClr>
                </a:solidFill>
              </a:rPr>
              <a:t>我们以自定义一个求正方形面积的函数</a:t>
            </a:r>
            <a:r>
              <a:rPr lang="en-US" altLang="zh-CN" sz="2000" dirty="0" err="1">
                <a:solidFill>
                  <a:schemeClr val="tx1">
                    <a:lumMod val="75000"/>
                    <a:lumOff val="25000"/>
                  </a:schemeClr>
                </a:solidFill>
              </a:rPr>
              <a:t>area_of_square</a:t>
            </a:r>
            <a:r>
              <a:rPr lang="zh-CN" altLang="en-US" sz="2000" dirty="0">
                <a:solidFill>
                  <a:schemeClr val="tx1">
                    <a:lumMod val="75000"/>
                    <a:lumOff val="25000"/>
                  </a:schemeClr>
                </a:solidFill>
              </a:rPr>
              <a:t>为例，示例代码如下：</a:t>
            </a:r>
          </a:p>
          <a:p>
            <a:pPr>
              <a:lnSpc>
                <a:spcPct val="150000"/>
              </a:lnSpc>
            </a:pPr>
            <a:r>
              <a:rPr lang="en-US" altLang="zh-CN" sz="2000" dirty="0">
                <a:solidFill>
                  <a:schemeClr val="tx1">
                    <a:lumMod val="75000"/>
                    <a:lumOff val="25000"/>
                  </a:schemeClr>
                </a:solidFill>
              </a:rPr>
              <a:t>        </a:t>
            </a:r>
            <a:r>
              <a:rPr lang="en-US" altLang="zh-CN" dirty="0" err="1">
                <a:solidFill>
                  <a:schemeClr val="tx1">
                    <a:lumMod val="75000"/>
                    <a:lumOff val="25000"/>
                  </a:schemeClr>
                </a:solidFill>
              </a:rPr>
              <a:t>def</a:t>
            </a:r>
            <a:r>
              <a:rPr lang="en-US" altLang="zh-CN" dirty="0">
                <a:solidFill>
                  <a:schemeClr val="tx1">
                    <a:lumMod val="75000"/>
                    <a:lumOff val="25000"/>
                  </a:schemeClr>
                </a:solidFill>
              </a:rPr>
              <a:t> </a:t>
            </a:r>
            <a:r>
              <a:rPr lang="en-US" altLang="zh-CN" dirty="0" err="1">
                <a:solidFill>
                  <a:schemeClr val="tx1">
                    <a:lumMod val="75000"/>
                    <a:lumOff val="25000"/>
                  </a:schemeClr>
                </a:solidFill>
              </a:rPr>
              <a:t>area_of_square</a:t>
            </a:r>
            <a:r>
              <a:rPr lang="en-US" altLang="zh-CN" dirty="0">
                <a:solidFill>
                  <a:schemeClr val="tx1">
                    <a:lumMod val="75000"/>
                    <a:lumOff val="25000"/>
                  </a:schemeClr>
                </a:solidFill>
              </a:rPr>
              <a:t>(x):</a:t>
            </a:r>
          </a:p>
          <a:p>
            <a:pPr>
              <a:lnSpc>
                <a:spcPct val="150000"/>
              </a:lnSpc>
            </a:pPr>
            <a:r>
              <a:rPr lang="en-US" altLang="zh-CN" dirty="0">
                <a:solidFill>
                  <a:schemeClr val="tx1">
                    <a:lumMod val="75000"/>
                    <a:lumOff val="25000"/>
                  </a:schemeClr>
                </a:solidFill>
              </a:rPr>
              <a:t>                s = x * x</a:t>
            </a:r>
          </a:p>
          <a:p>
            <a:pPr>
              <a:lnSpc>
                <a:spcPct val="150000"/>
              </a:lnSpc>
            </a:pPr>
            <a:r>
              <a:rPr lang="en-US" altLang="zh-CN" dirty="0">
                <a:solidFill>
                  <a:schemeClr val="tx1">
                    <a:lumMod val="75000"/>
                    <a:lumOff val="25000"/>
                  </a:schemeClr>
                </a:solidFill>
              </a:rPr>
              <a:t>                return s</a:t>
            </a:r>
          </a:p>
          <a:p>
            <a:pPr>
              <a:lnSpc>
                <a:spcPct val="150000"/>
              </a:lnSpc>
            </a:pPr>
            <a:r>
              <a:rPr lang="en-US" altLang="zh-CN" sz="2000" dirty="0">
                <a:solidFill>
                  <a:schemeClr val="tx1">
                    <a:lumMod val="75000"/>
                    <a:lumOff val="25000"/>
                  </a:schemeClr>
                </a:solidFill>
              </a:rPr>
              <a:t>        Python</a:t>
            </a:r>
            <a:r>
              <a:rPr lang="zh-CN" altLang="en-US" sz="2000" dirty="0">
                <a:solidFill>
                  <a:schemeClr val="tx1">
                    <a:lumMod val="75000"/>
                    <a:lumOff val="25000"/>
                  </a:schemeClr>
                </a:solidFill>
              </a:rPr>
              <a:t>不但能非常灵活地定义函数，而且本身内置了很多有用的函数，可以直接调用。</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函数的概述</a:t>
            </a:r>
            <a:endParaRPr lang="en-US" altLang="zh-CN" sz="2100" b="1" spc="225" dirty="0">
              <a:solidFill>
                <a:prstClr val="white"/>
              </a:solidFill>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12711"/>
            <a:ext cx="8304986" cy="4801063"/>
          </a:xfrm>
        </p:spPr>
        <p:txBody>
          <a:bodyPr>
            <a:normAutofit fontScale="47500" lnSpcReduction="20000"/>
          </a:bodyPr>
          <a:lstStyle/>
          <a:p>
            <a:pPr>
              <a:lnSpc>
                <a:spcPct val="150000"/>
              </a:lnSpc>
            </a:pPr>
            <a:r>
              <a:rPr lang="zh-CN" altLang="en-US" sz="4200" dirty="0">
                <a:solidFill>
                  <a:schemeClr val="tx1">
                    <a:lumMod val="75000"/>
                    <a:lumOff val="25000"/>
                  </a:schemeClr>
                </a:solidFill>
              </a:rPr>
              <a:t>函数的参数就是使得函数个性化的一个实例。代码如下所示：</a:t>
            </a:r>
          </a:p>
          <a:p>
            <a:pPr>
              <a:lnSpc>
                <a:spcPct val="150000"/>
              </a:lnSpc>
            </a:pPr>
            <a:r>
              <a:rPr lang="en-US" altLang="zh-CN" sz="3400" dirty="0">
                <a:solidFill>
                  <a:schemeClr val="tx1">
                    <a:lumMod val="75000"/>
                    <a:lumOff val="25000"/>
                  </a:schemeClr>
                </a:solidFill>
              </a:rPr>
              <a:t>           &gt;&gt;&gt; </a:t>
            </a:r>
            <a:r>
              <a:rPr lang="en-US" altLang="zh-CN" sz="3400" dirty="0" err="1">
                <a:solidFill>
                  <a:schemeClr val="tx1">
                    <a:lumMod val="75000"/>
                    <a:lumOff val="25000"/>
                  </a:schemeClr>
                </a:solidFill>
              </a:rPr>
              <a:t>def</a:t>
            </a:r>
            <a:r>
              <a:rPr lang="en-US" altLang="zh-CN" sz="3400" dirty="0">
                <a:solidFill>
                  <a:schemeClr val="tx1">
                    <a:lumMod val="75000"/>
                    <a:lumOff val="25000"/>
                  </a:schemeClr>
                </a:solidFill>
              </a:rPr>
              <a:t> </a:t>
            </a:r>
            <a:r>
              <a:rPr lang="en-US" altLang="zh-CN" sz="3400" dirty="0" err="1">
                <a:solidFill>
                  <a:schemeClr val="tx1">
                    <a:lumMod val="75000"/>
                    <a:lumOff val="25000"/>
                  </a:schemeClr>
                </a:solidFill>
              </a:rPr>
              <a:t>MyFirstFunction</a:t>
            </a:r>
            <a:r>
              <a:rPr lang="en-US" altLang="zh-CN" sz="3400" dirty="0">
                <a:solidFill>
                  <a:schemeClr val="tx1">
                    <a:lumMod val="75000"/>
                    <a:lumOff val="25000"/>
                  </a:schemeClr>
                </a:solidFill>
              </a:rPr>
              <a:t>(</a:t>
            </a:r>
            <a:r>
              <a:rPr lang="en-US" altLang="zh-CN" sz="3400" dirty="0" err="1">
                <a:solidFill>
                  <a:schemeClr val="tx1">
                    <a:lumMod val="75000"/>
                    <a:lumOff val="25000"/>
                  </a:schemeClr>
                </a:solidFill>
              </a:rPr>
              <a:t>name_city</a:t>
            </a:r>
            <a:r>
              <a:rPr lang="en-US" altLang="zh-CN" sz="3400" dirty="0">
                <a:solidFill>
                  <a:schemeClr val="tx1">
                    <a:lumMod val="75000"/>
                    <a:lumOff val="25000"/>
                  </a:schemeClr>
                </a:solidFill>
              </a:rPr>
              <a:t>):</a:t>
            </a:r>
          </a:p>
          <a:p>
            <a:pPr>
              <a:lnSpc>
                <a:spcPct val="150000"/>
              </a:lnSpc>
            </a:pPr>
            <a:r>
              <a:rPr lang="en-US" altLang="zh-CN" sz="3400" dirty="0">
                <a:solidFill>
                  <a:schemeClr val="tx1">
                    <a:lumMod val="75000"/>
                    <a:lumOff val="25000"/>
                  </a:schemeClr>
                </a:solidFill>
              </a:rPr>
              <a:t>	     print(‘</a:t>
            </a:r>
            <a:r>
              <a:rPr lang="zh-CN" altLang="en-US" sz="3400" dirty="0">
                <a:solidFill>
                  <a:schemeClr val="tx1">
                    <a:lumMod val="75000"/>
                    <a:lumOff val="25000"/>
                  </a:schemeClr>
                </a:solidFill>
              </a:rPr>
              <a:t>我喜欢的城市</a:t>
            </a:r>
            <a:r>
              <a:rPr lang="en-US" altLang="zh-CN" sz="3400" dirty="0">
                <a:solidFill>
                  <a:schemeClr val="tx1">
                    <a:lumMod val="75000"/>
                    <a:lumOff val="25000"/>
                  </a:schemeClr>
                </a:solidFill>
              </a:rPr>
              <a:t>:’ + </a:t>
            </a:r>
            <a:r>
              <a:rPr lang="en-US" altLang="zh-CN" sz="3400" dirty="0" err="1">
                <a:solidFill>
                  <a:schemeClr val="tx1">
                    <a:lumMod val="75000"/>
                    <a:lumOff val="25000"/>
                  </a:schemeClr>
                </a:solidFill>
              </a:rPr>
              <a:t>name_city</a:t>
            </a:r>
            <a:r>
              <a:rPr lang="en-US" altLang="zh-CN" sz="3400" dirty="0">
                <a:solidFill>
                  <a:schemeClr val="tx1">
                    <a:lumMod val="75000"/>
                    <a:lumOff val="25000"/>
                  </a:schemeClr>
                </a:solidFill>
              </a:rPr>
              <a:t>)</a:t>
            </a:r>
          </a:p>
          <a:p>
            <a:pPr>
              <a:lnSpc>
                <a:spcPct val="150000"/>
              </a:lnSpc>
            </a:pPr>
            <a:r>
              <a:rPr lang="zh-CN" altLang="en-US" sz="4200" dirty="0">
                <a:solidFill>
                  <a:schemeClr val="tx1">
                    <a:lumMod val="75000"/>
                    <a:lumOff val="25000"/>
                  </a:schemeClr>
                </a:solidFill>
              </a:rPr>
              <a:t>运行结果如下：</a:t>
            </a:r>
          </a:p>
          <a:p>
            <a:pPr>
              <a:lnSpc>
                <a:spcPct val="150000"/>
              </a:lnSpc>
            </a:pPr>
            <a:r>
              <a:rPr lang="en-US" altLang="zh-CN" sz="3400" dirty="0">
                <a:solidFill>
                  <a:schemeClr val="tx1">
                    <a:lumMod val="75000"/>
                    <a:lumOff val="25000"/>
                  </a:schemeClr>
                </a:solidFill>
              </a:rPr>
              <a:t>          &gt;&gt;&gt; </a:t>
            </a:r>
            <a:r>
              <a:rPr lang="en-US" altLang="zh-CN" sz="3400" dirty="0" err="1">
                <a:solidFill>
                  <a:schemeClr val="tx1">
                    <a:lumMod val="75000"/>
                    <a:lumOff val="25000"/>
                  </a:schemeClr>
                </a:solidFill>
              </a:rPr>
              <a:t>MyFirstFunction</a:t>
            </a:r>
            <a:r>
              <a:rPr lang="en-US" altLang="zh-CN" sz="3400" dirty="0">
                <a:solidFill>
                  <a:schemeClr val="tx1">
                    <a:lumMod val="75000"/>
                    <a:lumOff val="25000"/>
                  </a:schemeClr>
                </a:solidFill>
              </a:rPr>
              <a:t>('</a:t>
            </a:r>
            <a:r>
              <a:rPr lang="zh-CN" altLang="en-US" sz="3400" dirty="0">
                <a:solidFill>
                  <a:schemeClr val="tx1">
                    <a:lumMod val="75000"/>
                    <a:lumOff val="25000"/>
                  </a:schemeClr>
                </a:solidFill>
              </a:rPr>
              <a:t>南京</a:t>
            </a:r>
            <a:r>
              <a:rPr lang="en-US" altLang="zh-CN" sz="3400" dirty="0">
                <a:solidFill>
                  <a:schemeClr val="tx1">
                    <a:lumMod val="75000"/>
                    <a:lumOff val="25000"/>
                  </a:schemeClr>
                </a:solidFill>
              </a:rPr>
              <a:t>')</a:t>
            </a:r>
          </a:p>
          <a:p>
            <a:pPr>
              <a:lnSpc>
                <a:spcPct val="150000"/>
              </a:lnSpc>
            </a:pPr>
            <a:r>
              <a:rPr lang="zh-CN" altLang="en-US" sz="3400" dirty="0">
                <a:solidFill>
                  <a:schemeClr val="tx1">
                    <a:lumMod val="75000"/>
                    <a:lumOff val="25000"/>
                  </a:schemeClr>
                </a:solidFill>
              </a:rPr>
              <a:t>                 我喜欢的城市</a:t>
            </a:r>
            <a:r>
              <a:rPr lang="en-US" altLang="zh-CN" sz="3400" dirty="0">
                <a:solidFill>
                  <a:schemeClr val="tx1">
                    <a:lumMod val="75000"/>
                    <a:lumOff val="25000"/>
                  </a:schemeClr>
                </a:solidFill>
              </a:rPr>
              <a:t>:</a:t>
            </a:r>
            <a:r>
              <a:rPr lang="zh-CN" altLang="en-US" sz="3400" dirty="0">
                <a:solidFill>
                  <a:schemeClr val="tx1">
                    <a:lumMod val="75000"/>
                    <a:lumOff val="25000"/>
                  </a:schemeClr>
                </a:solidFill>
              </a:rPr>
              <a:t>南京</a:t>
            </a:r>
          </a:p>
          <a:p>
            <a:pPr>
              <a:lnSpc>
                <a:spcPct val="150000"/>
              </a:lnSpc>
            </a:pPr>
            <a:r>
              <a:rPr lang="en-US" altLang="zh-CN" sz="3400" dirty="0">
                <a:solidFill>
                  <a:schemeClr val="tx1">
                    <a:lumMod val="75000"/>
                    <a:lumOff val="25000"/>
                  </a:schemeClr>
                </a:solidFill>
              </a:rPr>
              <a:t>          &gt;&gt;&gt; </a:t>
            </a:r>
            <a:r>
              <a:rPr lang="en-US" altLang="zh-CN" sz="3400" dirty="0" err="1">
                <a:solidFill>
                  <a:schemeClr val="tx1">
                    <a:lumMod val="75000"/>
                    <a:lumOff val="25000"/>
                  </a:schemeClr>
                </a:solidFill>
              </a:rPr>
              <a:t>MyFirstFunction</a:t>
            </a:r>
            <a:r>
              <a:rPr lang="en-US" altLang="zh-CN" sz="3400" dirty="0">
                <a:solidFill>
                  <a:schemeClr val="tx1">
                    <a:lumMod val="75000"/>
                    <a:lumOff val="25000"/>
                  </a:schemeClr>
                </a:solidFill>
              </a:rPr>
              <a:t>('</a:t>
            </a:r>
            <a:r>
              <a:rPr lang="zh-CN" altLang="en-US" sz="3400" dirty="0">
                <a:solidFill>
                  <a:schemeClr val="tx1">
                    <a:lumMod val="75000"/>
                    <a:lumOff val="25000"/>
                  </a:schemeClr>
                </a:solidFill>
              </a:rPr>
              <a:t>上海</a:t>
            </a:r>
            <a:r>
              <a:rPr lang="en-US" altLang="zh-CN" sz="3400" dirty="0">
                <a:solidFill>
                  <a:schemeClr val="tx1">
                    <a:lumMod val="75000"/>
                    <a:lumOff val="25000"/>
                  </a:schemeClr>
                </a:solidFill>
              </a:rPr>
              <a:t>')</a:t>
            </a:r>
          </a:p>
          <a:p>
            <a:pPr>
              <a:lnSpc>
                <a:spcPct val="150000"/>
              </a:lnSpc>
            </a:pPr>
            <a:r>
              <a:rPr lang="zh-CN" altLang="en-US" sz="3400" dirty="0">
                <a:solidFill>
                  <a:schemeClr val="tx1">
                    <a:lumMod val="75000"/>
                    <a:lumOff val="25000"/>
                  </a:schemeClr>
                </a:solidFill>
              </a:rPr>
              <a:t>                 我喜欢的城市</a:t>
            </a:r>
            <a:r>
              <a:rPr lang="en-US" altLang="zh-CN" sz="3400" dirty="0">
                <a:solidFill>
                  <a:schemeClr val="tx1">
                    <a:lumMod val="75000"/>
                    <a:lumOff val="25000"/>
                  </a:schemeClr>
                </a:solidFill>
              </a:rPr>
              <a:t>:</a:t>
            </a:r>
            <a:r>
              <a:rPr lang="zh-CN" altLang="en-US" sz="3400" dirty="0">
                <a:solidFill>
                  <a:schemeClr val="tx1">
                    <a:lumMod val="75000"/>
                    <a:lumOff val="25000"/>
                  </a:schemeClr>
                </a:solidFill>
              </a:rPr>
              <a:t>上海</a:t>
            </a:r>
          </a:p>
          <a:p>
            <a:pPr>
              <a:lnSpc>
                <a:spcPct val="150000"/>
              </a:lnSpc>
            </a:pPr>
            <a:r>
              <a:rPr lang="zh-CN" altLang="en-US" sz="4200" dirty="0">
                <a:solidFill>
                  <a:schemeClr val="tx1">
                    <a:lumMod val="75000"/>
                    <a:lumOff val="25000"/>
                  </a:schemeClr>
                </a:solidFill>
              </a:rPr>
              <a:t>        在上例中，我们对函数</a:t>
            </a:r>
            <a:r>
              <a:rPr lang="en-US" altLang="zh-CN" sz="4200" dirty="0" err="1">
                <a:solidFill>
                  <a:schemeClr val="tx1">
                    <a:lumMod val="75000"/>
                    <a:lumOff val="25000"/>
                  </a:schemeClr>
                </a:solidFill>
              </a:rPr>
              <a:t>MyFirstFunction</a:t>
            </a:r>
            <a:r>
              <a:rPr lang="zh-CN" altLang="en-US" sz="4200" dirty="0">
                <a:solidFill>
                  <a:schemeClr val="tx1">
                    <a:lumMod val="75000"/>
                    <a:lumOff val="25000"/>
                  </a:schemeClr>
                </a:solidFill>
              </a:rPr>
              <a:t>的形参</a:t>
            </a:r>
            <a:r>
              <a:rPr lang="en-US" altLang="zh-CN" sz="4200" dirty="0" err="1">
                <a:solidFill>
                  <a:schemeClr val="tx1">
                    <a:lumMod val="75000"/>
                    <a:lumOff val="25000"/>
                  </a:schemeClr>
                </a:solidFill>
              </a:rPr>
              <a:t>name_city</a:t>
            </a:r>
            <a:r>
              <a:rPr lang="zh-CN" altLang="en-US" sz="4200" dirty="0">
                <a:solidFill>
                  <a:schemeClr val="tx1">
                    <a:lumMod val="75000"/>
                    <a:lumOff val="25000"/>
                  </a:schemeClr>
                </a:solidFill>
              </a:rPr>
              <a:t>赋予不同的实参“南京”、“上海”后，函数就输出不同的结果。</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12711"/>
            <a:ext cx="8304986" cy="4801063"/>
          </a:xfrm>
        </p:spPr>
        <p:txBody>
          <a:bodyPr>
            <a:noAutofit/>
          </a:bodyPr>
          <a:lstStyle/>
          <a:p>
            <a:pPr>
              <a:lnSpc>
                <a:spcPct val="150000"/>
              </a:lnSpc>
            </a:pPr>
            <a:r>
              <a:rPr lang="zh-CN" altLang="en-US" sz="2000" dirty="0"/>
              <a:t>        </a:t>
            </a:r>
            <a:r>
              <a:rPr lang="zh-CN" altLang="en-US" sz="2000" dirty="0">
                <a:solidFill>
                  <a:schemeClr val="tx1">
                    <a:lumMod val="75000"/>
                    <a:lumOff val="25000"/>
                  </a:schemeClr>
                </a:solidFill>
              </a:rPr>
              <a:t>函数有了参数之后，函数的输出结果变得可变了，如果需要多个参数，函数用逗号“，”</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英文状态下输入</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隔开即可。</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中对函数参数的数量没有限制，但是定义函数参数的个数不宜太多，一般</a:t>
            </a:r>
            <a:r>
              <a:rPr lang="en-US" altLang="zh-CN" sz="2000" dirty="0">
                <a:solidFill>
                  <a:schemeClr val="tx1">
                    <a:lumMod val="75000"/>
                    <a:lumOff val="25000"/>
                  </a:schemeClr>
                </a:solidFill>
              </a:rPr>
              <a:t>2~3</a:t>
            </a:r>
            <a:r>
              <a:rPr lang="zh-CN" altLang="en-US" sz="2000" dirty="0">
                <a:solidFill>
                  <a:schemeClr val="tx1">
                    <a:lumMod val="75000"/>
                    <a:lumOff val="25000"/>
                  </a:schemeClr>
                </a:solidFill>
              </a:rPr>
              <a:t>个即可。在定义函数时，一般要把函数参数的意义注释清楚，便于阅读程序。</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那什么是形参和实参呢？</a:t>
            </a:r>
          </a:p>
          <a:p>
            <a:pPr>
              <a:lnSpc>
                <a:spcPct val="150000"/>
              </a:lnSpc>
            </a:pPr>
            <a:r>
              <a:rPr lang="zh-CN" altLang="en-US" sz="2000" dirty="0">
                <a:solidFill>
                  <a:schemeClr val="tx1">
                    <a:lumMod val="75000"/>
                    <a:lumOff val="25000"/>
                  </a:schemeClr>
                </a:solidFill>
              </a:rPr>
              <a:t>        函数小括号“（）”内的参数叫形参。</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而实参则是指函数在调用过程中传递进来的参数。</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中，将函数参数分为三类：位置参数、可变参数、关键字参数。</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位置参数</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直接传入参数数据即可，如果有多个参数，位置先后顺序不能改变。</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可变参数。</a:t>
            </a:r>
          </a:p>
          <a:p>
            <a:pPr>
              <a:lnSpc>
                <a:spcPct val="150000"/>
              </a:lnSpc>
            </a:pPr>
            <a:r>
              <a:rPr lang="zh-CN" altLang="en-US" sz="2000" dirty="0">
                <a:solidFill>
                  <a:schemeClr val="tx1">
                    <a:lumMod val="75000"/>
                    <a:lumOff val="25000"/>
                  </a:schemeClr>
                </a:solidFill>
              </a:rPr>
              <a:t>有</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种传递方式：</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是直接传入参数值；</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是先封装成列表</a:t>
            </a:r>
            <a:r>
              <a:rPr lang="en-US" altLang="zh-CN" sz="2000" dirty="0">
                <a:solidFill>
                  <a:schemeClr val="tx1">
                    <a:lumMod val="75000"/>
                    <a:lumOff val="25000"/>
                  </a:schemeClr>
                </a:solidFill>
              </a:rPr>
              <a:t>(list)</a:t>
            </a:r>
            <a:r>
              <a:rPr lang="zh-CN" altLang="en-US" sz="2000" dirty="0">
                <a:solidFill>
                  <a:schemeClr val="tx1">
                    <a:lumMod val="75000"/>
                    <a:lumOff val="25000"/>
                  </a:schemeClr>
                </a:solidFill>
              </a:rPr>
              <a:t>或元组</a:t>
            </a:r>
            <a:r>
              <a:rPr lang="en-US" altLang="zh-CN" sz="2000" dirty="0">
                <a:solidFill>
                  <a:schemeClr val="tx1">
                    <a:lumMod val="75000"/>
                    <a:lumOff val="25000"/>
                  </a:schemeClr>
                </a:solidFill>
              </a:rPr>
              <a:t>(tuple)</a:t>
            </a:r>
            <a:r>
              <a:rPr lang="zh-CN" altLang="en-US" sz="2000" dirty="0">
                <a:solidFill>
                  <a:schemeClr val="tx1">
                    <a:lumMod val="75000"/>
                    <a:lumOff val="25000"/>
                  </a:schemeClr>
                </a:solidFill>
              </a:rPr>
              <a:t>，再在封装后的列表或元组前面添加一个星号“*”传入。</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(3)</a:t>
            </a:r>
            <a:r>
              <a:rPr lang="zh-CN" altLang="en-US" sz="2000" dirty="0">
                <a:solidFill>
                  <a:schemeClr val="tx1">
                    <a:lumMod val="75000"/>
                    <a:lumOff val="25000"/>
                  </a:schemeClr>
                </a:solidFill>
              </a:rPr>
              <a:t>关键字参数。</a:t>
            </a:r>
          </a:p>
          <a:p>
            <a:pPr>
              <a:lnSpc>
                <a:spcPct val="150000"/>
              </a:lnSpc>
            </a:pPr>
            <a:r>
              <a:rPr lang="zh-CN" altLang="en-US" sz="2000" dirty="0">
                <a:solidFill>
                  <a:schemeClr val="tx1">
                    <a:lumMod val="75000"/>
                    <a:lumOff val="25000"/>
                  </a:schemeClr>
                </a:solidFill>
              </a:rPr>
              <a:t>有</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种传递方式：</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是直接传入参数值；</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是可以先将参数封装成字典</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dict</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，再在封装后的字典前添加</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个星号“**”传入。</a:t>
            </a: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zh-CN" altLang="en-US" sz="2100" b="1" spc="225" dirty="0">
                <a:solidFill>
                  <a:prstClr val="white"/>
                </a:solidFill>
              </a:rPr>
              <a:t>函数的参数和返回值</a:t>
            </a:r>
            <a:endParaRPr lang="en-US" altLang="zh-CN" sz="2100" b="1" spc="225" dirty="0">
              <a:solidFill>
                <a:prstClr val="white"/>
              </a:solidFill>
            </a:endParaRP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  </a:t>
            </a:r>
            <a:r>
              <a:rPr lang="zh-CN" altLang="en-US" sz="2000" dirty="0"/>
              <a:t>参数传递的方式</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9023</Words>
  <Application>Microsoft Office PowerPoint</Application>
  <PresentationFormat>全屏显示(4:3)</PresentationFormat>
  <Paragraphs>868</Paragraphs>
  <Slides>123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123</vt:i4>
      </vt:variant>
    </vt:vector>
  </HeadingPairs>
  <TitlesOfParts>
    <vt:vector size="135" baseType="lpstr">
      <vt:lpstr>Arial Unicode MS</vt:lpstr>
      <vt:lpstr>方正粗黑宋简体</vt:lpstr>
      <vt:lpstr>黑体</vt:lpstr>
      <vt:lpstr>宋体</vt:lpstr>
      <vt:lpstr>微软雅黑</vt:lpstr>
      <vt:lpstr>Arial</vt:lpstr>
      <vt:lpstr>Calibri</vt:lpstr>
      <vt:lpstr>Consolas</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45</cp:revision>
  <dcterms:created xsi:type="dcterms:W3CDTF">2018-03-01T02:03:00Z</dcterms:created>
  <dcterms:modified xsi:type="dcterms:W3CDTF">2020-11-23T00:13:57Z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