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 id="2147483678" r:id="rId3"/>
  </p:sldMasterIdLst>
  <p:notesMasterIdLst>
    <p:notesMasterId r:id="rId43"/>
  </p:notesMasterIdLst>
  <p:handoutMasterIdLst>
    <p:handoutMasterId r:id="rId44"/>
  </p:handoutMasterIdLst>
  <p:sldIdLst>
    <p:sldId id="594" r:id="rId4"/>
    <p:sldId id="400" r:id="rId5"/>
    <p:sldId id="459" r:id="rId6"/>
    <p:sldId id="460" r:id="rId7"/>
    <p:sldId id="461" r:id="rId8"/>
    <p:sldId id="462" r:id="rId9"/>
    <p:sldId id="463" r:id="rId10"/>
    <p:sldId id="464" r:id="rId11"/>
    <p:sldId id="465" r:id="rId12"/>
    <p:sldId id="466" r:id="rId13"/>
    <p:sldId id="467" r:id="rId14"/>
    <p:sldId id="500" r:id="rId15"/>
    <p:sldId id="498" r:id="rId16"/>
    <p:sldId id="507" r:id="rId17"/>
    <p:sldId id="448" r:id="rId18"/>
    <p:sldId id="584" r:id="rId19"/>
    <p:sldId id="585" r:id="rId20"/>
    <p:sldId id="586" r:id="rId21"/>
    <p:sldId id="587" r:id="rId22"/>
    <p:sldId id="595" r:id="rId23"/>
    <p:sldId id="588" r:id="rId24"/>
    <p:sldId id="583" r:id="rId25"/>
    <p:sldId id="593" r:id="rId26"/>
    <p:sldId id="596" r:id="rId27"/>
    <p:sldId id="437" r:id="rId28"/>
    <p:sldId id="610" r:id="rId29"/>
    <p:sldId id="602" r:id="rId30"/>
    <p:sldId id="598" r:id="rId31"/>
    <p:sldId id="599" r:id="rId32"/>
    <p:sldId id="600" r:id="rId33"/>
    <p:sldId id="601" r:id="rId34"/>
    <p:sldId id="603" r:id="rId35"/>
    <p:sldId id="614" r:id="rId36"/>
    <p:sldId id="604" r:id="rId37"/>
    <p:sldId id="605" r:id="rId38"/>
    <p:sldId id="607" r:id="rId39"/>
    <p:sldId id="611" r:id="rId40"/>
    <p:sldId id="609" r:id="rId41"/>
    <p:sldId id="613" r:id="rId4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800" b="1" i="0" u="none" kern="1200" baseline="0">
        <a:solidFill>
          <a:srgbClr val="990099"/>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rgbClr val="990099"/>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rgbClr val="990099"/>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rgbClr val="990099"/>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rgbClr val="990099"/>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1" i="0" u="none" kern="1200" baseline="0">
        <a:solidFill>
          <a:srgbClr val="990099"/>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1" i="0" u="none" kern="1200" baseline="0">
        <a:solidFill>
          <a:srgbClr val="990099"/>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1" i="0" u="none" kern="1200" baseline="0">
        <a:solidFill>
          <a:srgbClr val="990099"/>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1" i="0" u="none" kern="1200" baseline="0">
        <a:solidFill>
          <a:srgbClr val="9900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3"/>
  </p:normalViewPr>
  <p:slideViewPr>
    <p:cSldViewPr showGuides="1">
      <p:cViewPr varScale="1">
        <p:scale>
          <a:sx n="81" d="100"/>
          <a:sy n="81" d="100"/>
        </p:scale>
        <p:origin x="1498" y="72"/>
      </p:cViewPr>
      <p:guideLst>
        <p:guide orient="horz" pos="2160"/>
        <p:guide pos="286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2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0" hangingPunct="0">
              <a:defRPr sz="1200" b="0" smtClean="0">
                <a:solidFill>
                  <a:schemeClr val="tx1"/>
                </a:solidFill>
                <a:latin typeface="Times"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pitchFamily="18" charset="0"/>
              <a:ea typeface="宋体" panose="02010600030101010101" pitchFamily="2" charset="-122"/>
              <a:cs typeface="+mn-cs"/>
            </a:endParaRPr>
          </a:p>
        </p:txBody>
      </p:sp>
      <p:sp>
        <p:nvSpPr>
          <p:cNvPr id="101379"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b="0" smtClean="0">
                <a:solidFill>
                  <a:schemeClr val="tx1"/>
                </a:solidFill>
                <a:latin typeface="Times" pitchFamily="18"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pitchFamily="18" charset="0"/>
              <a:ea typeface="宋体" panose="02010600030101010101" pitchFamily="2" charset="-122"/>
              <a:cs typeface="+mn-cs"/>
            </a:endParaRPr>
          </a:p>
        </p:txBody>
      </p:sp>
      <p:sp>
        <p:nvSpPr>
          <p:cNvPr id="101380"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0" hangingPunct="0">
              <a:defRPr sz="1200" b="0" smtClean="0">
                <a:solidFill>
                  <a:schemeClr val="tx1"/>
                </a:solidFill>
                <a:latin typeface="Times"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pitchFamily="18" charset="0"/>
              <a:ea typeface="宋体" panose="02010600030101010101" pitchFamily="2" charset="-122"/>
              <a:cs typeface="+mn-cs"/>
            </a:endParaRPr>
          </a:p>
        </p:txBody>
      </p:sp>
      <p:sp>
        <p:nvSpPr>
          <p:cNvPr id="101381"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a:buNone/>
            </a:pPr>
            <a:fld id="{9A0DB2DC-4C9A-4742-B13C-FB6460FD3503}" type="slidenum">
              <a:rPr lang="zh-CN" altLang="en-US" sz="1200" b="0" dirty="0">
                <a:solidFill>
                  <a:schemeClr val="tx1"/>
                </a:solidFill>
                <a:latin typeface="Times" pitchFamily="18" charset="0"/>
                <a:ea typeface="宋体" panose="02010600030101010101" pitchFamily="2" charset="-122"/>
              </a:rPr>
              <a:t>‹#›</a:t>
            </a:fld>
            <a:endParaRPr lang="zh-CN" altLang="en-US" sz="1200" b="0" dirty="0">
              <a:solidFill>
                <a:schemeClr val="tx1"/>
              </a:solidFill>
              <a:latin typeface="Times"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0" hangingPunct="0">
              <a:defRPr sz="1200" b="0" smtClean="0">
                <a:solidFill>
                  <a:schemeClr val="tx1"/>
                </a:solidFill>
                <a:latin typeface="Times"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pitchFamily="18" charset="0"/>
              <a:ea typeface="宋体" panose="02010600030101010101" pitchFamily="2" charset="-122"/>
              <a:cs typeface="+mn-cs"/>
            </a:endParaRPr>
          </a:p>
        </p:txBody>
      </p:sp>
      <p:sp>
        <p:nvSpPr>
          <p:cNvPr id="3072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b="0" smtClean="0">
                <a:solidFill>
                  <a:schemeClr val="tx1"/>
                </a:solidFill>
                <a:latin typeface="Times" pitchFamily="18"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pitchFamily="18" charset="0"/>
              <a:ea typeface="宋体" panose="02010600030101010101" pitchFamily="2" charset="-122"/>
              <a:cs typeface="+mn-cs"/>
            </a:endParaRPr>
          </a:p>
        </p:txBody>
      </p:sp>
      <p:sp>
        <p:nvSpPr>
          <p:cNvPr id="962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2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pitchFamily="18" charset="0"/>
                <a:ea typeface="+mn-ea"/>
                <a:cs typeface="+mn-cs"/>
              </a:rPr>
              <a:t>Fifth level</a:t>
            </a:r>
          </a:p>
        </p:txBody>
      </p:sp>
      <p:sp>
        <p:nvSpPr>
          <p:cNvPr id="3072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0" hangingPunct="0">
              <a:defRPr sz="1200" b="0" smtClean="0">
                <a:solidFill>
                  <a:schemeClr val="tx1"/>
                </a:solidFill>
                <a:latin typeface="Times"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pitchFamily="18" charset="0"/>
              <a:ea typeface="宋体" panose="02010600030101010101" pitchFamily="2" charset="-122"/>
              <a:cs typeface="+mn-cs"/>
            </a:endParaRPr>
          </a:p>
        </p:txBody>
      </p:sp>
      <p:sp>
        <p:nvSpPr>
          <p:cNvPr id="3072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a:buNone/>
            </a:pPr>
            <a:fld id="{9A0DB2DC-4C9A-4742-B13C-FB6460FD3503}" type="slidenum">
              <a:rPr lang="zh-CN" altLang="en-US" sz="1200" b="0" dirty="0">
                <a:solidFill>
                  <a:schemeClr val="tx1"/>
                </a:solidFill>
                <a:latin typeface="Times" pitchFamily="18" charset="0"/>
                <a:ea typeface="宋体" panose="02010600030101010101" pitchFamily="2" charset="-122"/>
              </a:rPr>
              <a:t>‹#›</a:t>
            </a:fld>
            <a:endParaRPr lang="zh-CN" altLang="en-US" sz="1200" b="0" dirty="0">
              <a:solidFill>
                <a:schemeClr val="tx1"/>
              </a:solidFill>
              <a:latin typeface="Times"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a:buNone/>
            </a:pPr>
            <a:fld id="{9A0DB2DC-4C9A-4742-B13C-FB6460FD3503}" type="slidenum">
              <a:rPr lang="zh-CN" altLang="en-US" sz="1200" b="0" dirty="0">
                <a:solidFill>
                  <a:schemeClr val="tx1"/>
                </a:solidFill>
                <a:latin typeface="Times" pitchFamily="18" charset="0"/>
                <a:ea typeface="宋体" panose="02010600030101010101" pitchFamily="2" charset="-122"/>
              </a:rPr>
              <a:t>12</a:t>
            </a:fld>
            <a:endParaRPr lang="zh-CN" altLang="en-US" sz="1200" b="0" dirty="0">
              <a:solidFill>
                <a:schemeClr val="tx1"/>
              </a:solidFill>
              <a:latin typeface="Times" pitchFamily="18" charset="0"/>
              <a:ea typeface="宋体" panose="02010600030101010101" pitchFamily="2" charset="-122"/>
            </a:endParaRPr>
          </a:p>
        </p:txBody>
      </p:sp>
      <p:sp>
        <p:nvSpPr>
          <p:cNvPr id="98307" name="Rectangle 2"/>
          <p:cNvSpPr>
            <a:spLocks noGrp="1" noRot="1" noChangeAspect="1" noTextEdit="1"/>
          </p:cNvSpPr>
          <p:nvPr>
            <p:ph type="sldImg"/>
          </p:nvPr>
        </p:nvSpPr>
        <p:spPr/>
      </p:sp>
      <p:sp>
        <p:nvSpPr>
          <p:cNvPr id="98308" name="Rectangle 3"/>
          <p:cNvSpPr>
            <a:spLocks noGrp="1"/>
          </p:cNvSpPr>
          <p:nvPr>
            <p:ph type="body" idx="1"/>
          </p:nvPr>
        </p:nvSpPr>
        <p:spPr>
          <a:xfrm>
            <a:off x="685800" y="4343400"/>
            <a:ext cx="5486400" cy="4114800"/>
          </a:xfrm>
        </p:spPr>
        <p:txBody>
          <a:bodyPr wrap="square" lIns="91440" tIns="45720" rIns="91440" bIns="45720" anchor="t"/>
          <a:lstStyle/>
          <a:p>
            <a:pPr lvl="0" eaLnBrk="1" hangingPunct="1"/>
            <a:r>
              <a:rPr lang="zh-CN" altLang="en-US" dirty="0">
                <a:ea typeface="宋体" panose="02010600030101010101" pitchFamily="2" charset="-122"/>
              </a:rPr>
              <a:t>要做到这些，需要一些额外的数据结构来存储相关信息，对应的为</a:t>
            </a:r>
            <a:r>
              <a:rPr lang="en-US" altLang="zh-CN" dirty="0">
                <a:ea typeface="宋体" panose="02010600030101010101" pitchFamily="2" charset="-122"/>
              </a:rPr>
              <a:t>open,closed,</a:t>
            </a:r>
            <a:r>
              <a:rPr lang="zh-CN" altLang="en-US" dirty="0">
                <a:ea typeface="宋体" panose="02010600030101010101" pitchFamily="2" charset="-122"/>
              </a:rPr>
              <a:t>和指向父节点的指针</a:t>
            </a:r>
          </a:p>
        </p:txBody>
      </p:sp>
    </p:spTree>
    <p:extLst>
      <p:ext uri="{BB962C8B-B14F-4D97-AF65-F5344CB8AC3E}">
        <p14:creationId xmlns:p14="http://schemas.microsoft.com/office/powerpoint/2010/main" val="3563994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215900"/>
            <a:ext cx="1947862" cy="5803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03313" y="215900"/>
            <a:ext cx="5692775" cy="5803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03313" y="215900"/>
            <a:ext cx="7793037" cy="696913"/>
          </a:xfrm>
        </p:spPr>
        <p:txBody>
          <a:bodyPr/>
          <a:lstStyle/>
          <a:p>
            <a:r>
              <a:rPr lang="zh-CN" altLang="en-US"/>
              <a:t>单击此处编辑母版标题样式</a:t>
            </a:r>
          </a:p>
        </p:txBody>
      </p:sp>
      <p:sp>
        <p:nvSpPr>
          <p:cNvPr id="3" name="文本占位符 2"/>
          <p:cNvSpPr>
            <a:spLocks noGrp="1"/>
          </p:cNvSpPr>
          <p:nvPr>
            <p:ph type="body" sz="half" idx="1"/>
          </p:nvPr>
        </p:nvSpPr>
        <p:spPr>
          <a:xfrm>
            <a:off x="1123950" y="1508125"/>
            <a:ext cx="3810000" cy="4511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6350" y="1508125"/>
            <a:ext cx="3810000" cy="4511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103313" y="215900"/>
            <a:ext cx="7793037" cy="696913"/>
          </a:xfrm>
        </p:spPr>
        <p:txBody>
          <a:bodyPr/>
          <a:lstStyle/>
          <a:p>
            <a:r>
              <a:rPr lang="zh-CN" altLang="en-US"/>
              <a:t>单击此处编辑母版标题样式</a:t>
            </a:r>
          </a:p>
        </p:txBody>
      </p:sp>
      <p:sp>
        <p:nvSpPr>
          <p:cNvPr id="3" name="内容占位符 2"/>
          <p:cNvSpPr>
            <a:spLocks noGrp="1"/>
          </p:cNvSpPr>
          <p:nvPr>
            <p:ph sz="half" idx="1"/>
          </p:nvPr>
        </p:nvSpPr>
        <p:spPr>
          <a:xfrm>
            <a:off x="1123950" y="1508125"/>
            <a:ext cx="7772400" cy="2179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123950" y="3840163"/>
            <a:ext cx="7772400" cy="21796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3313" y="215900"/>
            <a:ext cx="7793037" cy="696913"/>
          </a:xfrm>
        </p:spPr>
        <p:txBody>
          <a:bodyPr/>
          <a:lstStyle/>
          <a:p>
            <a:r>
              <a:rPr lang="zh-CN" altLang="en-US"/>
              <a:t>单击此处编辑母版标题样式</a:t>
            </a:r>
          </a:p>
        </p:txBody>
      </p:sp>
      <p:sp>
        <p:nvSpPr>
          <p:cNvPr id="3" name="文本占位符 2"/>
          <p:cNvSpPr>
            <a:spLocks noGrp="1"/>
          </p:cNvSpPr>
          <p:nvPr>
            <p:ph type="body" sz="half" idx="1"/>
          </p:nvPr>
        </p:nvSpPr>
        <p:spPr>
          <a:xfrm>
            <a:off x="1123950" y="1508125"/>
            <a:ext cx="7772400" cy="2179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123950" y="3840163"/>
            <a:ext cx="7772400" cy="21796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3313" y="215900"/>
            <a:ext cx="7793037" cy="696913"/>
          </a:xfrm>
        </p:spPr>
        <p:txBody>
          <a:bodyPr/>
          <a:lstStyle/>
          <a:p>
            <a:r>
              <a:rPr lang="zh-CN" altLang="en-US"/>
              <a:t>单击此处编辑母版标题样式</a:t>
            </a:r>
          </a:p>
        </p:txBody>
      </p:sp>
      <p:sp>
        <p:nvSpPr>
          <p:cNvPr id="3" name="表格占位符 2"/>
          <p:cNvSpPr>
            <a:spLocks noGrp="1"/>
          </p:cNvSpPr>
          <p:nvPr>
            <p:ph type="tbl" idx="1"/>
          </p:nvPr>
        </p:nvSpPr>
        <p:spPr>
          <a:xfrm>
            <a:off x="1123950" y="1508125"/>
            <a:ext cx="7772400" cy="45116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Blip>
                <a:blip r:embed="rId2"/>
              </a:buBlip>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直角三角形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grpSp>
        <p:nvGrpSpPr>
          <p:cNvPr id="8195" name="组合 15"/>
          <p:cNvGrpSpPr/>
          <p:nvPr/>
        </p:nvGrpSpPr>
        <p:grpSpPr>
          <a:xfrm>
            <a:off x="-3175" y="4953000"/>
            <a:ext cx="9147175" cy="1911350"/>
            <a:chOff x="-3765" y="4832896"/>
            <a:chExt cx="9147765" cy="2032192"/>
          </a:xfrm>
        </p:grpSpPr>
        <p:sp>
          <p:nvSpPr>
            <p:cNvPr id="2" name="任意多边形 16"/>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rgbClr val="990099"/>
                </a:solidFill>
                <a:effectLst/>
                <a:uLnTx/>
                <a:uFillTx/>
                <a:latin typeface="Arial" panose="020B0604020202020204" pitchFamily="34" charset="0"/>
                <a:ea typeface="楷体_GB2312" pitchFamily="49" charset="-122"/>
                <a:cs typeface="+mn-cs"/>
              </a:endParaRPr>
            </a:p>
          </p:txBody>
        </p:sp>
        <p:sp>
          <p:nvSpPr>
            <p:cNvPr id="19" name="任意多边形 18"/>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rgbClr val="990099"/>
                </a:solidFill>
                <a:effectLst/>
                <a:uLnTx/>
                <a:uFillTx/>
                <a:latin typeface="Arial" panose="020B0604020202020204" pitchFamily="34" charset="0"/>
                <a:ea typeface="楷体_GB2312" pitchFamily="49" charset="-122"/>
                <a:cs typeface="+mn-cs"/>
              </a:endParaRPr>
            </a:p>
          </p:txBody>
        </p:sp>
        <p:sp>
          <p:nvSpPr>
            <p:cNvPr id="20" name="任意多边形 19"/>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cxnSp>
          <p:nvCxnSpPr>
            <p:cNvPr id="21"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23" name="日期占位符 29"/>
          <p:cNvSpPr>
            <a:spLocks noGrp="1"/>
          </p:cNvSpPr>
          <p:nvPr>
            <p:ph type="dt" sz="half" idx="2"/>
          </p:nvPr>
        </p:nvSpPr>
        <p:spPr>
          <a:xfrm>
            <a:off x="6727825" y="6408738"/>
            <a:ext cx="1919288" cy="365125"/>
          </a:xfrm>
          <a:prstGeom prst="rect">
            <a:avLst/>
          </a:prstGeom>
        </p:spPr>
        <p:txBody>
          <a:bodyPr vert="horz" anchor="b"/>
          <a:lstStyle>
            <a:lvl1pPr>
              <a:defRPr>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24" name="页脚占位符 18"/>
          <p:cNvSpPr>
            <a:spLocks noGrp="1"/>
          </p:cNvSpPr>
          <p:nvPr>
            <p:ph type="ftr" sz="quarter" idx="3"/>
          </p:nvPr>
        </p:nvSpPr>
        <p:spPr>
          <a:xfrm>
            <a:off x="4379913" y="6408738"/>
            <a:ext cx="2351088" cy="365125"/>
          </a:xfrm>
          <a:prstGeom prst="rect">
            <a:avLst/>
          </a:prstGeom>
        </p:spPr>
        <p:txBody>
          <a:bodyPr vert="horz" anchor="b"/>
          <a:lstStyle>
            <a:lvl1pPr>
              <a:defRPr>
                <a:solidFill>
                  <a:schemeClr val="accent1">
                    <a:tint val="20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accent1">
                  <a:tint val="20000"/>
                </a:schemeClr>
              </a:solidFill>
              <a:effectLst/>
              <a:uLnTx/>
              <a:uFillTx/>
              <a:latin typeface="Arial" panose="020B0604020202020204" pitchFamily="34" charset="0"/>
              <a:ea typeface="楷体_GB2312" pitchFamily="49" charset="-122"/>
              <a:cs typeface="+mn-cs"/>
            </a:endParaRPr>
          </a:p>
        </p:txBody>
      </p:sp>
      <p:sp>
        <p:nvSpPr>
          <p:cNvPr id="25" name="灯片编号占位符 26"/>
          <p:cNvSpPr>
            <a:spLocks noGrp="1"/>
          </p:cNvSpPr>
          <p:nvPr>
            <p:ph type="sldNum" sz="quarter" idx="4"/>
          </p:nvPr>
        </p:nvSpPr>
        <p:spPr>
          <a:xfrm>
            <a:off x="8647113" y="6408738"/>
            <a:ext cx="366713" cy="365125"/>
          </a:xfrm>
          <a:prstGeom prst="rect">
            <a:avLst/>
          </a:prstGeom>
        </p:spPr>
        <p:txBody>
          <a:bodyPr vert="horz" anchor="b"/>
          <a:lstStyle>
            <a:lvl1pPr>
              <a:defRPr>
                <a:solidFill>
                  <a:srgbClr val="FFFFFF"/>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4" name="页脚占位符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11" name="燕尾形 10"/>
          <p:cNvSpPr/>
          <p:nvPr/>
        </p:nvSpPr>
        <p:spPr>
          <a:xfrm>
            <a:off x="3636963" y="3005138"/>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16"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17" name="日期占位符 3"/>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9" name="页脚占位符 4"/>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20" name="灯片编号占位符 5"/>
          <p:cNvSpPr>
            <a:spLocks noGrp="1"/>
          </p:cNvSpPr>
          <p:nvPr>
            <p:ph type="sldNum" sz="quarter" idx="4"/>
          </p:nvPr>
        </p:nvSpPr>
        <p:spPr>
          <a:xfrm>
            <a:off x="8647113" y="6408738"/>
            <a:ext cx="366713"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日期占位符 6"/>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6" name="页脚占位符 7"/>
          <p:cNvSpPr>
            <a:spLocks noGrp="1"/>
          </p:cNvSpPr>
          <p:nvPr>
            <p:ph type="ftr" sz="quarter" idx="1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7" name="灯片编号占位符 8"/>
          <p:cNvSpPr>
            <a:spLocks noGrp="1"/>
          </p:cNvSpPr>
          <p:nvPr>
            <p:ph type="sldNum" sz="quarter" idx="14"/>
          </p:nvPr>
        </p:nvSpPr>
        <p:spPr>
          <a:xfrm>
            <a:off x="8647113" y="6408738"/>
            <a:ext cx="366713"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11" name="日期占位符 2"/>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6" name="页脚占位符 3"/>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7" name="灯片编号占位符 4"/>
          <p:cNvSpPr>
            <a:spLocks noGrp="1"/>
          </p:cNvSpPr>
          <p:nvPr>
            <p:ph type="sldNum" sz="quarter" idx="4"/>
          </p:nvPr>
        </p:nvSpPr>
        <p:spPr>
          <a:xfrm>
            <a:off x="8647113" y="6408738"/>
            <a:ext cx="366713"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3" name="页脚占位符 2"/>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11" name="任意多边形 10"/>
          <p:cNvSpPr/>
          <p:nvPr/>
        </p:nvSpPr>
        <p:spPr bwMode="auto">
          <a:xfrm>
            <a:off x="715963" y="5002213"/>
            <a:ext cx="3802063" cy="144303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rgbClr val="990099"/>
              </a:solidFill>
              <a:effectLst/>
              <a:uLnTx/>
              <a:uFillTx/>
              <a:latin typeface="Arial" panose="020B0604020202020204" pitchFamily="34" charset="0"/>
              <a:ea typeface="楷体_GB2312" pitchFamily="49" charset="-122"/>
              <a:cs typeface="+mn-cs"/>
            </a:endParaRPr>
          </a:p>
        </p:txBody>
      </p:sp>
      <p:sp>
        <p:nvSpPr>
          <p:cNvPr id="16" name="任意多边形 15"/>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rgbClr val="990099"/>
              </a:solidFill>
              <a:effectLst/>
              <a:uLnTx/>
              <a:uFillTx/>
              <a:latin typeface="Arial" panose="020B0604020202020204" pitchFamily="34" charset="0"/>
              <a:ea typeface="楷体_GB2312" pitchFamily="49" charset="-122"/>
              <a:cs typeface="+mn-cs"/>
            </a:endParaRPr>
          </a:p>
        </p:txBody>
      </p:sp>
      <p:sp>
        <p:nvSpPr>
          <p:cNvPr id="17" name="直角三角形 16"/>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cxnSp>
        <p:nvCxnSpPr>
          <p:cNvPr id="19"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21"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23" name="日期占位符 4"/>
          <p:cNvSpPr>
            <a:spLocks noGrp="1"/>
          </p:cNvSpPr>
          <p:nvPr>
            <p:ph type="dt" sz="half" idx="12"/>
          </p:nvPr>
        </p:nvSpPr>
        <p:spPr>
          <a:xfrm>
            <a:off x="6727825" y="6408738"/>
            <a:ext cx="1919288" cy="365125"/>
          </a:xfrm>
          <a:prstGeom prst="rect">
            <a:avLst/>
          </a:prstGeom>
        </p:spPr>
        <p:txBody>
          <a:bodyPr vert="horz" anchor="b"/>
          <a:lstStyle>
            <a:lvl1pPr>
              <a:defRPr>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24" name="页脚占位符 5"/>
          <p:cNvSpPr>
            <a:spLocks noGrp="1"/>
          </p:cNvSpPr>
          <p:nvPr>
            <p:ph type="ftr" sz="quarter" idx="3"/>
          </p:nvPr>
        </p:nvSpPr>
        <p:spPr>
          <a:xfrm>
            <a:off x="4379913" y="6408738"/>
            <a:ext cx="2351088" cy="365125"/>
          </a:xfrm>
          <a:prstGeom prst="rect">
            <a:avLst/>
          </a:prstGeom>
        </p:spPr>
        <p:txBody>
          <a:bodyPr vert="horz" anchor="b"/>
          <a:lstStyle>
            <a:lvl1pPr>
              <a:defRPr>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25" name="灯片编号占位符 6"/>
          <p:cNvSpPr>
            <a:spLocks noGrp="1"/>
          </p:cNvSpPr>
          <p:nvPr>
            <p:ph type="sldNum" sz="quarter" idx="4"/>
          </p:nvPr>
        </p:nvSpPr>
        <p:spPr>
          <a:xfrm>
            <a:off x="8647113" y="6408738"/>
            <a:ext cx="366713" cy="365125"/>
          </a:xfrm>
          <a:prstGeom prst="rect">
            <a:avLst/>
          </a:prstGeom>
        </p:spPr>
        <p:txBody>
          <a:bodyPr vert="horz" anchor="b"/>
          <a:lstStyle>
            <a:lvl1pPr>
              <a:defRPr>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3313" y="215900"/>
            <a:ext cx="7793037" cy="696913"/>
          </a:xfrm>
        </p:spPr>
        <p:txBody>
          <a:bodyPr/>
          <a:lstStyle/>
          <a:p>
            <a:r>
              <a:rPr lang="zh-CN" altLang="en-US"/>
              <a:t>单击此处编辑母版标题样式</a:t>
            </a:r>
          </a:p>
        </p:txBody>
      </p:sp>
      <p:sp>
        <p:nvSpPr>
          <p:cNvPr id="3" name="文本占位符 2"/>
          <p:cNvSpPr>
            <a:spLocks noGrp="1"/>
          </p:cNvSpPr>
          <p:nvPr>
            <p:ph type="body" sz="half" idx="1"/>
          </p:nvPr>
        </p:nvSpPr>
        <p:spPr>
          <a:xfrm>
            <a:off x="1123950" y="1508125"/>
            <a:ext cx="7772400" cy="2179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123950" y="3840163"/>
            <a:ext cx="7772400" cy="21796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4"/>
          <p:cNvSpPr>
            <a:spLocks noGrp="1"/>
          </p:cNvSpPr>
          <p:nvPr>
            <p:ph type="dt" sz="half" idx="12"/>
          </p:nvPr>
        </p:nvSpPr>
        <p:spPr>
          <a:xfrm>
            <a:off x="914400" y="6383338"/>
            <a:ext cx="1905000" cy="457200"/>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6" name="页脚占位符 5"/>
          <p:cNvSpPr>
            <a:spLocks noGrp="1"/>
          </p:cNvSpPr>
          <p:nvPr>
            <p:ph type="ftr" sz="quarter" idx="3"/>
          </p:nvPr>
        </p:nvSpPr>
        <p:spPr>
          <a:xfrm>
            <a:off x="3352800" y="6383338"/>
            <a:ext cx="2895600" cy="457200"/>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7" name="灯片编号占位符 6"/>
          <p:cNvSpPr>
            <a:spLocks noGrp="1"/>
          </p:cNvSpPr>
          <p:nvPr>
            <p:ph type="sldNum" sz="quarter" idx="4"/>
          </p:nvPr>
        </p:nvSpPr>
        <p:spPr>
          <a:xfrm>
            <a:off x="7010400" y="6307138"/>
            <a:ext cx="1905000" cy="474663"/>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直角三角形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grpSp>
        <p:nvGrpSpPr>
          <p:cNvPr id="8195" name="组合 15"/>
          <p:cNvGrpSpPr/>
          <p:nvPr/>
        </p:nvGrpSpPr>
        <p:grpSpPr>
          <a:xfrm>
            <a:off x="-3175" y="4953000"/>
            <a:ext cx="9147175" cy="1911350"/>
            <a:chOff x="-3765" y="4832896"/>
            <a:chExt cx="9147765" cy="2032192"/>
          </a:xfrm>
        </p:grpSpPr>
        <p:sp>
          <p:nvSpPr>
            <p:cNvPr id="2" name="任意多边形 16"/>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rgbClr val="990099"/>
                </a:solidFill>
                <a:effectLst/>
                <a:uLnTx/>
                <a:uFillTx/>
                <a:latin typeface="Arial" panose="020B0604020202020204" pitchFamily="34" charset="0"/>
                <a:ea typeface="楷体_GB2312" pitchFamily="49" charset="-122"/>
                <a:cs typeface="+mn-cs"/>
              </a:endParaRPr>
            </a:p>
          </p:txBody>
        </p:sp>
        <p:sp>
          <p:nvSpPr>
            <p:cNvPr id="19" name="任意多边形 18"/>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rgbClr val="990099"/>
                </a:solidFill>
                <a:effectLst/>
                <a:uLnTx/>
                <a:uFillTx/>
                <a:latin typeface="Arial" panose="020B0604020202020204" pitchFamily="34" charset="0"/>
                <a:ea typeface="楷体_GB2312" pitchFamily="49" charset="-122"/>
                <a:cs typeface="+mn-cs"/>
              </a:endParaRPr>
            </a:p>
          </p:txBody>
        </p:sp>
        <p:sp>
          <p:nvSpPr>
            <p:cNvPr id="20" name="任意多边形 19"/>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cxnSp>
          <p:nvCxnSpPr>
            <p:cNvPr id="21"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23" name="日期占位符 29"/>
          <p:cNvSpPr>
            <a:spLocks noGrp="1"/>
          </p:cNvSpPr>
          <p:nvPr>
            <p:ph type="dt" sz="half" idx="2"/>
          </p:nvPr>
        </p:nvSpPr>
        <p:spPr>
          <a:xfrm>
            <a:off x="6727825" y="6408738"/>
            <a:ext cx="1919288" cy="365125"/>
          </a:xfrm>
          <a:prstGeom prst="rect">
            <a:avLst/>
          </a:prstGeom>
        </p:spPr>
        <p:txBody>
          <a:bodyPr vert="horz" anchor="b"/>
          <a:lstStyle>
            <a:lvl1pPr>
              <a:defRPr>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24" name="页脚占位符 18"/>
          <p:cNvSpPr>
            <a:spLocks noGrp="1"/>
          </p:cNvSpPr>
          <p:nvPr>
            <p:ph type="ftr" sz="quarter" idx="3"/>
          </p:nvPr>
        </p:nvSpPr>
        <p:spPr>
          <a:xfrm>
            <a:off x="4379913" y="6408738"/>
            <a:ext cx="2351088" cy="365125"/>
          </a:xfrm>
          <a:prstGeom prst="rect">
            <a:avLst/>
          </a:prstGeom>
        </p:spPr>
        <p:txBody>
          <a:bodyPr vert="horz" anchor="b"/>
          <a:lstStyle>
            <a:lvl1pPr>
              <a:defRPr>
                <a:solidFill>
                  <a:schemeClr val="accent1">
                    <a:tint val="20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accent1">
                  <a:tint val="20000"/>
                </a:schemeClr>
              </a:solidFill>
              <a:effectLst/>
              <a:uLnTx/>
              <a:uFillTx/>
              <a:latin typeface="Arial" panose="020B0604020202020204" pitchFamily="34" charset="0"/>
              <a:ea typeface="楷体_GB2312" pitchFamily="49" charset="-122"/>
              <a:cs typeface="+mn-cs"/>
            </a:endParaRPr>
          </a:p>
        </p:txBody>
      </p:sp>
      <p:sp>
        <p:nvSpPr>
          <p:cNvPr id="25" name="灯片编号占位符 26"/>
          <p:cNvSpPr>
            <a:spLocks noGrp="1"/>
          </p:cNvSpPr>
          <p:nvPr>
            <p:ph type="sldNum" sz="quarter" idx="4"/>
          </p:nvPr>
        </p:nvSpPr>
        <p:spPr>
          <a:xfrm>
            <a:off x="8647113" y="6408738"/>
            <a:ext cx="366713" cy="365125"/>
          </a:xfrm>
          <a:prstGeom prst="rect">
            <a:avLst/>
          </a:prstGeom>
        </p:spPr>
        <p:txBody>
          <a:bodyPr vert="horz" anchor="b"/>
          <a:lstStyle>
            <a:lvl1pPr>
              <a:defRPr>
                <a:solidFill>
                  <a:srgbClr val="FFFFFF"/>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4" name="页脚占位符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11" name="燕尾形 10"/>
          <p:cNvSpPr/>
          <p:nvPr/>
        </p:nvSpPr>
        <p:spPr>
          <a:xfrm>
            <a:off x="3636963" y="3005138"/>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16"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17" name="日期占位符 3"/>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9" name="页脚占位符 4"/>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20" name="灯片编号占位符 5"/>
          <p:cNvSpPr>
            <a:spLocks noGrp="1"/>
          </p:cNvSpPr>
          <p:nvPr>
            <p:ph type="sldNum" sz="quarter" idx="4"/>
          </p:nvPr>
        </p:nvSpPr>
        <p:spPr>
          <a:xfrm>
            <a:off x="8647113" y="6408738"/>
            <a:ext cx="366713"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日期占位符 6"/>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6" name="页脚占位符 7"/>
          <p:cNvSpPr>
            <a:spLocks noGrp="1"/>
          </p:cNvSpPr>
          <p:nvPr>
            <p:ph type="ftr" sz="quarter" idx="1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7" name="灯片编号占位符 8"/>
          <p:cNvSpPr>
            <a:spLocks noGrp="1"/>
          </p:cNvSpPr>
          <p:nvPr>
            <p:ph type="sldNum" sz="quarter" idx="14"/>
          </p:nvPr>
        </p:nvSpPr>
        <p:spPr>
          <a:xfrm>
            <a:off x="8647113" y="6408738"/>
            <a:ext cx="366713"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11" name="日期占位符 2"/>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6" name="页脚占位符 3"/>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7" name="灯片编号占位符 4"/>
          <p:cNvSpPr>
            <a:spLocks noGrp="1"/>
          </p:cNvSpPr>
          <p:nvPr>
            <p:ph type="sldNum" sz="quarter" idx="4"/>
          </p:nvPr>
        </p:nvSpPr>
        <p:spPr>
          <a:xfrm>
            <a:off x="8647113" y="6408738"/>
            <a:ext cx="366713"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3" name="页脚占位符 2"/>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11" name="任意多边形 10"/>
          <p:cNvSpPr/>
          <p:nvPr/>
        </p:nvSpPr>
        <p:spPr bwMode="auto">
          <a:xfrm>
            <a:off x="715963" y="5002213"/>
            <a:ext cx="3802063" cy="144303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rgbClr val="990099"/>
              </a:solidFill>
              <a:effectLst/>
              <a:uLnTx/>
              <a:uFillTx/>
              <a:latin typeface="Arial" panose="020B0604020202020204" pitchFamily="34" charset="0"/>
              <a:ea typeface="楷体_GB2312" pitchFamily="49" charset="-122"/>
              <a:cs typeface="+mn-cs"/>
            </a:endParaRPr>
          </a:p>
        </p:txBody>
      </p:sp>
      <p:sp>
        <p:nvSpPr>
          <p:cNvPr id="16" name="任意多边形 15"/>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rgbClr val="990099"/>
              </a:solidFill>
              <a:effectLst/>
              <a:uLnTx/>
              <a:uFillTx/>
              <a:latin typeface="Arial" panose="020B0604020202020204" pitchFamily="34" charset="0"/>
              <a:ea typeface="楷体_GB2312" pitchFamily="49" charset="-122"/>
              <a:cs typeface="+mn-cs"/>
            </a:endParaRPr>
          </a:p>
        </p:txBody>
      </p:sp>
      <p:sp>
        <p:nvSpPr>
          <p:cNvPr id="17" name="直角三角形 16"/>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cxnSp>
        <p:nvCxnSpPr>
          <p:cNvPr id="19"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21"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23" name="日期占位符 4"/>
          <p:cNvSpPr>
            <a:spLocks noGrp="1"/>
          </p:cNvSpPr>
          <p:nvPr>
            <p:ph type="dt" sz="half" idx="12"/>
          </p:nvPr>
        </p:nvSpPr>
        <p:spPr>
          <a:xfrm>
            <a:off x="6727825" y="6408738"/>
            <a:ext cx="1919288" cy="365125"/>
          </a:xfrm>
          <a:prstGeom prst="rect">
            <a:avLst/>
          </a:prstGeom>
        </p:spPr>
        <p:txBody>
          <a:bodyPr vert="horz" anchor="b"/>
          <a:lstStyle>
            <a:lvl1pPr>
              <a:defRPr>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24" name="页脚占位符 5"/>
          <p:cNvSpPr>
            <a:spLocks noGrp="1"/>
          </p:cNvSpPr>
          <p:nvPr>
            <p:ph type="ftr" sz="quarter" idx="3"/>
          </p:nvPr>
        </p:nvSpPr>
        <p:spPr>
          <a:xfrm>
            <a:off x="4379913" y="6408738"/>
            <a:ext cx="2351088" cy="365125"/>
          </a:xfrm>
          <a:prstGeom prst="rect">
            <a:avLst/>
          </a:prstGeom>
        </p:spPr>
        <p:txBody>
          <a:bodyPr vert="horz" anchor="b"/>
          <a:lstStyle>
            <a:lvl1pPr>
              <a:defRPr>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25" name="灯片编号占位符 6"/>
          <p:cNvSpPr>
            <a:spLocks noGrp="1"/>
          </p:cNvSpPr>
          <p:nvPr>
            <p:ph type="sldNum" sz="quarter" idx="4"/>
          </p:nvPr>
        </p:nvSpPr>
        <p:spPr>
          <a:xfrm>
            <a:off x="8647113" y="6408738"/>
            <a:ext cx="366713" cy="365125"/>
          </a:xfrm>
          <a:prstGeom prst="rect">
            <a:avLst/>
          </a:prstGeom>
        </p:spPr>
        <p:txBody>
          <a:bodyPr vert="horz" anchor="b"/>
          <a:lstStyle>
            <a:lvl1pPr>
              <a:defRPr>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3313" y="215900"/>
            <a:ext cx="7793037" cy="696913"/>
          </a:xfrm>
        </p:spPr>
        <p:txBody>
          <a:bodyPr/>
          <a:lstStyle/>
          <a:p>
            <a:r>
              <a:rPr lang="zh-CN" altLang="en-US"/>
              <a:t>单击此处编辑母版标题样式</a:t>
            </a:r>
          </a:p>
        </p:txBody>
      </p:sp>
      <p:sp>
        <p:nvSpPr>
          <p:cNvPr id="3" name="文本占位符 2"/>
          <p:cNvSpPr>
            <a:spLocks noGrp="1"/>
          </p:cNvSpPr>
          <p:nvPr>
            <p:ph type="body" sz="half" idx="1"/>
          </p:nvPr>
        </p:nvSpPr>
        <p:spPr>
          <a:xfrm>
            <a:off x="1123950" y="1508125"/>
            <a:ext cx="7772400" cy="2179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123950" y="3840163"/>
            <a:ext cx="7772400" cy="21796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4"/>
          <p:cNvSpPr>
            <a:spLocks noGrp="1"/>
          </p:cNvSpPr>
          <p:nvPr>
            <p:ph type="dt" sz="half" idx="12"/>
          </p:nvPr>
        </p:nvSpPr>
        <p:spPr>
          <a:xfrm>
            <a:off x="914400" y="6383338"/>
            <a:ext cx="1905000" cy="457200"/>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6" name="页脚占位符 5"/>
          <p:cNvSpPr>
            <a:spLocks noGrp="1"/>
          </p:cNvSpPr>
          <p:nvPr>
            <p:ph type="ftr" sz="quarter" idx="3"/>
          </p:nvPr>
        </p:nvSpPr>
        <p:spPr>
          <a:xfrm>
            <a:off x="3352800" y="6383338"/>
            <a:ext cx="2895600" cy="457200"/>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7" name="灯片编号占位符 6"/>
          <p:cNvSpPr>
            <a:spLocks noGrp="1"/>
          </p:cNvSpPr>
          <p:nvPr>
            <p:ph type="sldNum" sz="quarter" idx="4"/>
          </p:nvPr>
        </p:nvSpPr>
        <p:spPr>
          <a:xfrm>
            <a:off x="7010400" y="6307138"/>
            <a:ext cx="1905000" cy="474663"/>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23950" y="1508125"/>
            <a:ext cx="3810000" cy="451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6350" y="1508125"/>
            <a:ext cx="3810000" cy="451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3313" y="215900"/>
            <a:ext cx="7793037" cy="696913"/>
          </a:xfrm>
        </p:spPr>
        <p:txBody>
          <a:bodyPr/>
          <a:lstStyle/>
          <a:p>
            <a:r>
              <a:rPr lang="zh-CN" altLang="en-US"/>
              <a:t>单击此处编辑母版标题样式</a:t>
            </a:r>
          </a:p>
        </p:txBody>
      </p:sp>
      <p:sp>
        <p:nvSpPr>
          <p:cNvPr id="3" name="表格占位符 2"/>
          <p:cNvSpPr>
            <a:spLocks noGrp="1"/>
          </p:cNvSpPr>
          <p:nvPr>
            <p:ph type="tbl" idx="1"/>
          </p:nvPr>
        </p:nvSpPr>
        <p:spPr>
          <a:xfrm>
            <a:off x="1123950" y="1508125"/>
            <a:ext cx="7772400" cy="4511675"/>
          </a:xfrm>
        </p:spPr>
        <p:txBody>
          <a:bodyPr vert="horz" wrap="square" lIns="91440" tIns="45720" rIns="91440" bIns="45720" numCol="1" anchor="t" anchorCtr="0" compatLnSpc="1">
            <a:normAutofit/>
          </a:bodyPr>
          <a:lstStyle/>
          <a:p>
            <a:pPr marL="365125" marR="0" lvl="0" indent="-255905"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Char char=""/>
              <a:defRPr/>
            </a:pPr>
            <a:endParaRPr kumimoji="0" lang="zh-CN" altLang="en-US" sz="2700" b="0" i="0" u="none" strike="noStrike" kern="1200" cap="none" spc="0" normalizeH="0" baseline="0" noProof="0">
              <a:ln>
                <a:noFill/>
              </a:ln>
              <a:solidFill>
                <a:schemeClr val="tx1"/>
              </a:solidFill>
              <a:effectLst/>
              <a:uLnTx/>
              <a:uFillTx/>
              <a:latin typeface="+mn-lt"/>
              <a:ea typeface="+mn-ea"/>
              <a:cs typeface="+mn-cs"/>
            </a:endParaRPr>
          </a:p>
        </p:txBody>
      </p:sp>
      <p:sp>
        <p:nvSpPr>
          <p:cNvPr id="11" name="日期占位符 3"/>
          <p:cNvSpPr>
            <a:spLocks noGrp="1"/>
          </p:cNvSpPr>
          <p:nvPr>
            <p:ph type="dt" sz="half" idx="2"/>
          </p:nvPr>
        </p:nvSpPr>
        <p:spPr>
          <a:xfrm>
            <a:off x="914400" y="6383338"/>
            <a:ext cx="1905000" cy="457200"/>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6" name="页脚占位符 4"/>
          <p:cNvSpPr>
            <a:spLocks noGrp="1"/>
          </p:cNvSpPr>
          <p:nvPr>
            <p:ph type="ftr" sz="quarter" idx="3"/>
          </p:nvPr>
        </p:nvSpPr>
        <p:spPr>
          <a:xfrm>
            <a:off x="3352800" y="6383338"/>
            <a:ext cx="2895600" cy="457200"/>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7" name="灯片编号占位符 5"/>
          <p:cNvSpPr>
            <a:spLocks noGrp="1"/>
          </p:cNvSpPr>
          <p:nvPr>
            <p:ph type="sldNum" sz="quarter" idx="4"/>
          </p:nvPr>
        </p:nvSpPr>
        <p:spPr>
          <a:xfrm>
            <a:off x="7010400" y="6307138"/>
            <a:ext cx="1905000" cy="474663"/>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2020/11/28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内容占位符 9"/>
          <p:cNvSpPr>
            <a:spLocks noGrp="1"/>
          </p:cNvSpPr>
          <p:nvPr>
            <p:ph sz="quarter" idx="15" hasCustomPrompt="1"/>
          </p:nvPr>
        </p:nvSpPr>
        <p:spPr>
          <a:xfrm>
            <a:off x="628650" y="204166"/>
            <a:ext cx="3732213" cy="571500"/>
          </a:xfrm>
        </p:spPr>
        <p:txBody>
          <a:bodyPr/>
          <a:lstStyle>
            <a:lvl1pPr marL="0" indent="0">
              <a:buNone/>
              <a:defRPr b="1">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171164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5.jpe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826" name="Rectangle 34"/>
          <p:cNvSpPr>
            <a:spLocks noGrp="1" noChangeArrowheads="1"/>
          </p:cNvSpPr>
          <p:nvPr>
            <p:ph type="title"/>
          </p:nvPr>
        </p:nvSpPr>
        <p:spPr bwMode="auto">
          <a:xfrm>
            <a:off x="1103313" y="215900"/>
            <a:ext cx="7793038" cy="696913"/>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sp>
        <p:nvSpPr>
          <p:cNvPr id="205827" name="Rectangle 35"/>
          <p:cNvSpPr>
            <a:spLocks noGrp="1"/>
          </p:cNvSpPr>
          <p:nvPr>
            <p:ph type="body" idx="1"/>
          </p:nvPr>
        </p:nvSpPr>
        <p:spPr>
          <a:xfrm>
            <a:off x="1123950" y="1508125"/>
            <a:ext cx="7772400" cy="45116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4548" name="Rectangle 36"/>
          <p:cNvSpPr>
            <a:spLocks noGrp="1" noChangeArrowheads="1"/>
          </p:cNvSpPr>
          <p:nvPr>
            <p:ph type="dt" sz="half" idx="2"/>
          </p:nvPr>
        </p:nvSpPr>
        <p:spPr bwMode="auto">
          <a:xfrm>
            <a:off x="914400" y="6383338"/>
            <a:ext cx="1905000" cy="457200"/>
          </a:xfrm>
          <a:prstGeom prst="rect">
            <a:avLst/>
          </a:prstGeom>
          <a:noFill/>
          <a:ln w="9525">
            <a:noFill/>
            <a:miter lim="800000"/>
          </a:ln>
          <a:effectLst/>
        </p:spPr>
        <p:txBody>
          <a:bodyPr vert="horz" wrap="square" lIns="91440" tIns="45720" rIns="91440" bIns="45720" numCol="1" anchor="b" anchorCtr="0" compatLnSpc="1"/>
          <a:lstStyle>
            <a:lvl1pPr algn="l">
              <a:defRPr kumimoji="0" sz="1400" b="0">
                <a:solidFill>
                  <a:schemeClr val="tx1"/>
                </a:solidFill>
                <a:latin typeface="Tahoma" panose="020B0604030504040204" pitchFamily="34" charset="0"/>
                <a:ea typeface="+mj-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4549" name="Rectangle 37"/>
          <p:cNvSpPr>
            <a:spLocks noGrp="1" noChangeArrowheads="1"/>
          </p:cNvSpPr>
          <p:nvPr>
            <p:ph type="ftr" sz="quarter" idx="3"/>
          </p:nvPr>
        </p:nvSpPr>
        <p:spPr bwMode="auto">
          <a:xfrm>
            <a:off x="3352800" y="638333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b="0">
                <a:solidFill>
                  <a:schemeClr val="tx1"/>
                </a:solidFill>
                <a:latin typeface="Tahoma" panose="020B0604030504040204" pitchFamily="34" charset="0"/>
                <a:ea typeface="+mj-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4550" name="Rectangle 38"/>
          <p:cNvSpPr>
            <a:spLocks noGrp="1" noChangeArrowheads="1"/>
          </p:cNvSpPr>
          <p:nvPr>
            <p:ph type="sldNum" sz="quarter" idx="4"/>
          </p:nvPr>
        </p:nvSpPr>
        <p:spPr bwMode="auto">
          <a:xfrm>
            <a:off x="7010400" y="6307138"/>
            <a:ext cx="1905000" cy="474663"/>
          </a:xfrm>
          <a:prstGeom prst="rect">
            <a:avLst/>
          </a:prstGeom>
          <a:noFill/>
          <a:ln w="9525">
            <a:noFill/>
            <a:miter lim="800000"/>
          </a:ln>
          <a:effectLst/>
        </p:spPr>
        <p:txBody>
          <a:bodyPr vert="horz" wrap="square" lIns="91440" tIns="45720" rIns="91440" bIns="45720" numCol="1" anchor="b" anchorCtr="0" compatLnSpc="1"/>
          <a:lstStyle>
            <a:lvl1pPr algn="r">
              <a:defRPr sz="1400" b="0" smtClean="0">
                <a:solidFill>
                  <a:srgbClr val="022EBA"/>
                </a:solidFill>
                <a:latin typeface="+mn-lt"/>
                <a:ea typeface="黑体" panose="020106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22EBA"/>
              </a:solidFill>
              <a:effectLst/>
              <a:uLnTx/>
              <a:uFillTx/>
              <a:latin typeface="+mn-lt"/>
              <a:ea typeface="黑体" panose="02010609060101010101" pitchFamily="49" charset="-122"/>
              <a:cs typeface="+mn-cs"/>
            </a:endParaRPr>
          </a:p>
        </p:txBody>
      </p:sp>
      <p:sp>
        <p:nvSpPr>
          <p:cNvPr id="64552" name="Rectangle 40"/>
          <p:cNvSpPr>
            <a:spLocks noChangeArrowheads="1"/>
          </p:cNvSpPr>
          <p:nvPr/>
        </p:nvSpPr>
        <p:spPr bwMode="ltGray">
          <a:xfrm>
            <a:off x="290513" y="133350"/>
            <a:ext cx="438150" cy="587375"/>
          </a:xfrm>
          <a:prstGeom prst="rect">
            <a:avLst/>
          </a:prstGeom>
          <a:solidFill>
            <a:schemeClr val="accent2"/>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4553" name="Rectangle 41"/>
          <p:cNvSpPr>
            <a:spLocks noChangeArrowheads="1"/>
          </p:cNvSpPr>
          <p:nvPr/>
        </p:nvSpPr>
        <p:spPr bwMode="ltGray">
          <a:xfrm>
            <a:off x="673100" y="133350"/>
            <a:ext cx="328613" cy="587375"/>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4554" name="Rectangle 42"/>
          <p:cNvSpPr>
            <a:spLocks noChangeArrowheads="1"/>
          </p:cNvSpPr>
          <p:nvPr/>
        </p:nvSpPr>
        <p:spPr bwMode="ltGray">
          <a:xfrm>
            <a:off x="414338" y="655638"/>
            <a:ext cx="422275" cy="587375"/>
          </a:xfrm>
          <a:prstGeom prst="rect">
            <a:avLst/>
          </a:prstGeom>
          <a:solidFill>
            <a:schemeClr val="folHlink"/>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4555" name="Rectangle 43"/>
          <p:cNvSpPr>
            <a:spLocks noChangeArrowheads="1"/>
          </p:cNvSpPr>
          <p:nvPr/>
        </p:nvSpPr>
        <p:spPr bwMode="ltGray">
          <a:xfrm>
            <a:off x="784225" y="655638"/>
            <a:ext cx="368300" cy="587375"/>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4556" name="Rectangle 44"/>
          <p:cNvSpPr>
            <a:spLocks noChangeArrowheads="1"/>
          </p:cNvSpPr>
          <p:nvPr/>
        </p:nvSpPr>
        <p:spPr bwMode="ltGray">
          <a:xfrm>
            <a:off x="0" y="565150"/>
            <a:ext cx="560388" cy="522288"/>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4557" name="Rectangle 45"/>
          <p:cNvSpPr>
            <a:spLocks noChangeArrowheads="1"/>
          </p:cNvSpPr>
          <p:nvPr/>
        </p:nvSpPr>
        <p:spPr bwMode="gray">
          <a:xfrm>
            <a:off x="533400" y="0"/>
            <a:ext cx="31750" cy="1301750"/>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4558" name="Rectangle 46"/>
          <p:cNvSpPr>
            <a:spLocks noChangeArrowheads="1"/>
          </p:cNvSpPr>
          <p:nvPr/>
        </p:nvSpPr>
        <p:spPr bwMode="gray">
          <a:xfrm>
            <a:off x="315913" y="977900"/>
            <a:ext cx="8226425" cy="39688"/>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4560" name="Rectangle 48"/>
          <p:cNvSpPr>
            <a:spLocks noChangeAspect="1" noChangeArrowheads="1"/>
          </p:cNvSpPr>
          <p:nvPr/>
        </p:nvSpPr>
        <p:spPr bwMode="ltGray">
          <a:xfrm flipH="1">
            <a:off x="8337550" y="6348413"/>
            <a:ext cx="254000" cy="282575"/>
          </a:xfrm>
          <a:prstGeom prst="rect">
            <a:avLst/>
          </a:prstGeom>
          <a:solidFill>
            <a:schemeClr val="folHlink"/>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4561" name="Rectangle 49"/>
          <p:cNvSpPr>
            <a:spLocks noChangeAspect="1" noChangeArrowheads="1"/>
          </p:cNvSpPr>
          <p:nvPr/>
        </p:nvSpPr>
        <p:spPr bwMode="ltGray">
          <a:xfrm flipH="1">
            <a:off x="8148638" y="6348413"/>
            <a:ext cx="220663" cy="282575"/>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4563" name="Line 51"/>
          <p:cNvSpPr>
            <a:spLocks noChangeShapeType="1"/>
          </p:cNvSpPr>
          <p:nvPr/>
        </p:nvSpPr>
        <p:spPr bwMode="auto">
          <a:xfrm>
            <a:off x="5715000" y="6477000"/>
            <a:ext cx="3200400" cy="0"/>
          </a:xfrm>
          <a:prstGeom prst="line">
            <a:avLst/>
          </a:prstGeom>
          <a:noFill/>
          <a:ln w="9525">
            <a:solidFill>
              <a:schemeClr val="tx1"/>
            </a:solidFill>
            <a:rou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565" name="Line 53"/>
          <p:cNvSpPr>
            <a:spLocks noChangeShapeType="1"/>
          </p:cNvSpPr>
          <p:nvPr/>
        </p:nvSpPr>
        <p:spPr bwMode="auto">
          <a:xfrm>
            <a:off x="8370888" y="6305550"/>
            <a:ext cx="0" cy="552450"/>
          </a:xfrm>
          <a:prstGeom prst="line">
            <a:avLst/>
          </a:prstGeom>
          <a:noFill/>
          <a:ln w="9525">
            <a:solidFill>
              <a:schemeClr val="tx1"/>
            </a:solidFill>
            <a:rou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6162" name="Picture 60" descr="csu"/>
          <p:cNvPicPr>
            <a:picLocks noChangeAspect="1"/>
          </p:cNvPicPr>
          <p:nvPr/>
        </p:nvPicPr>
        <p:blipFill>
          <a:blip r:embed="rId17"/>
          <a:stretch>
            <a:fillRect/>
          </a:stretch>
        </p:blipFill>
        <p:spPr>
          <a:xfrm>
            <a:off x="7772400" y="133350"/>
            <a:ext cx="1209675" cy="1209675"/>
          </a:xfrm>
          <a:prstGeom prst="rect">
            <a:avLst/>
          </a:prstGeom>
          <a:noFill/>
          <a:ln w="9525">
            <a:noFill/>
          </a:ln>
        </p:spPr>
      </p:pic>
      <p:sp>
        <p:nvSpPr>
          <p:cNvPr id="64574" name="Rectangle 62"/>
          <p:cNvSpPr>
            <a:spLocks noChangeArrowheads="1"/>
          </p:cNvSpPr>
          <p:nvPr/>
        </p:nvSpPr>
        <p:spPr bwMode="auto">
          <a:xfrm>
            <a:off x="1543050" y="-1066800"/>
            <a:ext cx="9144000" cy="0"/>
          </a:xfrm>
          <a:prstGeom prst="rect">
            <a:avLst/>
          </a:prstGeom>
          <a:noFill/>
          <a:ln w="9525">
            <a:noFill/>
            <a:miter lim="800000"/>
          </a:ln>
          <a:effectLst/>
        </p:spPr>
        <p:txBody>
          <a:bodyPr lIns="91372" tIns="45686" rIns="91372" bIns="45686">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576" name="Rectangle 64"/>
          <p:cNvSpPr>
            <a:spLocks noChangeArrowheads="1"/>
          </p:cNvSpPr>
          <p:nvPr/>
        </p:nvSpPr>
        <p:spPr bwMode="auto">
          <a:xfrm>
            <a:off x="1543050" y="-1066800"/>
            <a:ext cx="9144000" cy="0"/>
          </a:xfrm>
          <a:prstGeom prst="rect">
            <a:avLst/>
          </a:prstGeom>
          <a:noFill/>
          <a:ln w="9525">
            <a:noFill/>
            <a:miter lim="800000"/>
          </a:ln>
          <a:effectLst/>
        </p:spPr>
        <p:txBody>
          <a:bodyPr lIns="91372" tIns="45686" rIns="91372" bIns="45686">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578" name="Rectangle 66"/>
          <p:cNvSpPr>
            <a:spLocks noChangeArrowheads="1"/>
          </p:cNvSpPr>
          <p:nvPr/>
        </p:nvSpPr>
        <p:spPr bwMode="auto">
          <a:xfrm>
            <a:off x="1543050" y="-1066800"/>
            <a:ext cx="9144000" cy="0"/>
          </a:xfrm>
          <a:prstGeom prst="rect">
            <a:avLst/>
          </a:prstGeom>
          <a:noFill/>
          <a:ln w="9525">
            <a:noFill/>
            <a:miter lim="800000"/>
          </a:ln>
          <a:effectLst/>
        </p:spPr>
        <p:txBody>
          <a:bodyPr lIns="91372" tIns="45686" rIns="91372" bIns="45686">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580" name="Rectangle 68"/>
          <p:cNvSpPr>
            <a:spLocks noChangeArrowheads="1"/>
          </p:cNvSpPr>
          <p:nvPr/>
        </p:nvSpPr>
        <p:spPr bwMode="auto">
          <a:xfrm>
            <a:off x="1543050" y="-1066800"/>
            <a:ext cx="9144000" cy="0"/>
          </a:xfrm>
          <a:prstGeom prst="rect">
            <a:avLst/>
          </a:prstGeom>
          <a:noFill/>
          <a:ln w="9525">
            <a:noFill/>
            <a:miter lim="800000"/>
          </a:ln>
          <a:effectLst/>
        </p:spPr>
        <p:txBody>
          <a:bodyPr lIns="91372" tIns="45686" rIns="91372" bIns="45686">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584" name="Rectangle 72"/>
          <p:cNvSpPr>
            <a:spLocks noChangeArrowheads="1"/>
          </p:cNvSpPr>
          <p:nvPr/>
        </p:nvSpPr>
        <p:spPr bwMode="auto">
          <a:xfrm>
            <a:off x="1543050" y="-1066800"/>
            <a:ext cx="9144000" cy="0"/>
          </a:xfrm>
          <a:prstGeom prst="rect">
            <a:avLst/>
          </a:prstGeom>
          <a:noFill/>
          <a:ln w="9525">
            <a:noFill/>
            <a:miter lim="800000"/>
          </a:ln>
          <a:effectLst/>
        </p:spPr>
        <p:txBody>
          <a:bodyPr lIns="91372" tIns="45686" rIns="91372" bIns="45686">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Rectangle 40"/>
          <p:cNvSpPr>
            <a:spLocks noChangeArrowheads="1"/>
          </p:cNvSpPr>
          <p:nvPr/>
        </p:nvSpPr>
        <p:spPr bwMode="ltGray">
          <a:xfrm>
            <a:off x="290513" y="133350"/>
            <a:ext cx="438150" cy="587375"/>
          </a:xfrm>
          <a:prstGeom prst="rect">
            <a:avLst/>
          </a:prstGeom>
          <a:solidFill>
            <a:schemeClr val="accent2"/>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Rectangle 41"/>
          <p:cNvSpPr>
            <a:spLocks noChangeArrowheads="1"/>
          </p:cNvSpPr>
          <p:nvPr/>
        </p:nvSpPr>
        <p:spPr bwMode="ltGray">
          <a:xfrm>
            <a:off x="673100" y="133350"/>
            <a:ext cx="328613" cy="587375"/>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Rectangle 42"/>
          <p:cNvSpPr>
            <a:spLocks noChangeArrowheads="1"/>
          </p:cNvSpPr>
          <p:nvPr/>
        </p:nvSpPr>
        <p:spPr bwMode="ltGray">
          <a:xfrm>
            <a:off x="414338" y="655638"/>
            <a:ext cx="422275" cy="587375"/>
          </a:xfrm>
          <a:prstGeom prst="rect">
            <a:avLst/>
          </a:prstGeom>
          <a:solidFill>
            <a:schemeClr val="folHlink"/>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Rectangle 43"/>
          <p:cNvSpPr>
            <a:spLocks noChangeArrowheads="1"/>
          </p:cNvSpPr>
          <p:nvPr/>
        </p:nvSpPr>
        <p:spPr bwMode="ltGray">
          <a:xfrm>
            <a:off x="784225" y="655638"/>
            <a:ext cx="368300" cy="587375"/>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Rectangle 44"/>
          <p:cNvSpPr>
            <a:spLocks noChangeArrowheads="1"/>
          </p:cNvSpPr>
          <p:nvPr/>
        </p:nvSpPr>
        <p:spPr bwMode="ltGray">
          <a:xfrm>
            <a:off x="0" y="565150"/>
            <a:ext cx="560388" cy="522288"/>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Rectangle 45"/>
          <p:cNvSpPr>
            <a:spLocks noChangeArrowheads="1"/>
          </p:cNvSpPr>
          <p:nvPr/>
        </p:nvSpPr>
        <p:spPr bwMode="gray">
          <a:xfrm>
            <a:off x="533400" y="0"/>
            <a:ext cx="31750" cy="1301750"/>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Rectangle 46"/>
          <p:cNvSpPr>
            <a:spLocks noChangeArrowheads="1"/>
          </p:cNvSpPr>
          <p:nvPr/>
        </p:nvSpPr>
        <p:spPr bwMode="gray">
          <a:xfrm>
            <a:off x="315913" y="977900"/>
            <a:ext cx="8226425" cy="39688"/>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Rectangle 48"/>
          <p:cNvSpPr>
            <a:spLocks noChangeAspect="1" noChangeArrowheads="1"/>
          </p:cNvSpPr>
          <p:nvPr/>
        </p:nvSpPr>
        <p:spPr bwMode="ltGray">
          <a:xfrm flipH="1">
            <a:off x="8337550" y="6348413"/>
            <a:ext cx="254000" cy="282575"/>
          </a:xfrm>
          <a:prstGeom prst="rect">
            <a:avLst/>
          </a:prstGeom>
          <a:solidFill>
            <a:schemeClr val="folHlink"/>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 name="Rectangle 49"/>
          <p:cNvSpPr>
            <a:spLocks noChangeAspect="1" noChangeArrowheads="1"/>
          </p:cNvSpPr>
          <p:nvPr/>
        </p:nvSpPr>
        <p:spPr bwMode="ltGray">
          <a:xfrm flipH="1">
            <a:off x="8148638" y="6348413"/>
            <a:ext cx="220663" cy="282575"/>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 name="Line 51"/>
          <p:cNvSpPr>
            <a:spLocks noChangeShapeType="1"/>
          </p:cNvSpPr>
          <p:nvPr/>
        </p:nvSpPr>
        <p:spPr bwMode="auto">
          <a:xfrm>
            <a:off x="5715000" y="6477000"/>
            <a:ext cx="3200400" cy="0"/>
          </a:xfrm>
          <a:prstGeom prst="line">
            <a:avLst/>
          </a:prstGeom>
          <a:noFill/>
          <a:ln w="9525">
            <a:solidFill>
              <a:schemeClr val="tx1"/>
            </a:solidFill>
            <a:rou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Line 53"/>
          <p:cNvSpPr>
            <a:spLocks noChangeShapeType="1"/>
          </p:cNvSpPr>
          <p:nvPr/>
        </p:nvSpPr>
        <p:spPr bwMode="auto">
          <a:xfrm>
            <a:off x="8370888" y="6305550"/>
            <a:ext cx="0" cy="552450"/>
          </a:xfrm>
          <a:prstGeom prst="line">
            <a:avLst/>
          </a:prstGeom>
          <a:noFill/>
          <a:ln w="9525">
            <a:solidFill>
              <a:schemeClr val="tx1"/>
            </a:solidFill>
            <a:rou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6179" name="Picture 60" descr="csu"/>
          <p:cNvPicPr>
            <a:picLocks noChangeAspect="1"/>
          </p:cNvPicPr>
          <p:nvPr/>
        </p:nvPicPr>
        <p:blipFill>
          <a:blip r:embed="rId17"/>
          <a:stretch>
            <a:fillRect/>
          </a:stretch>
        </p:blipFill>
        <p:spPr>
          <a:xfrm>
            <a:off x="7772400" y="133350"/>
            <a:ext cx="1209675" cy="1209675"/>
          </a:xfrm>
          <a:prstGeom prst="rect">
            <a:avLst/>
          </a:prstGeom>
          <a:noFill/>
          <a:ln w="9525">
            <a:noFill/>
          </a:ln>
        </p:spPr>
      </p:pic>
      <p:sp>
        <p:nvSpPr>
          <p:cNvPr id="13" name="Rectangle 62"/>
          <p:cNvSpPr>
            <a:spLocks noChangeArrowheads="1"/>
          </p:cNvSpPr>
          <p:nvPr/>
        </p:nvSpPr>
        <p:spPr bwMode="auto">
          <a:xfrm>
            <a:off x="1543050" y="-1066800"/>
            <a:ext cx="9144000" cy="0"/>
          </a:xfrm>
          <a:prstGeom prst="rect">
            <a:avLst/>
          </a:prstGeom>
          <a:noFill/>
          <a:ln w="9525">
            <a:noFill/>
            <a:miter lim="800000"/>
          </a:ln>
          <a:effectLst/>
        </p:spPr>
        <p:txBody>
          <a:bodyPr lIns="91372" tIns="45686" rIns="91372" bIns="45686">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64"/>
          <p:cNvSpPr>
            <a:spLocks noChangeArrowheads="1"/>
          </p:cNvSpPr>
          <p:nvPr/>
        </p:nvSpPr>
        <p:spPr bwMode="auto">
          <a:xfrm>
            <a:off x="1543050" y="-1066800"/>
            <a:ext cx="9144000" cy="0"/>
          </a:xfrm>
          <a:prstGeom prst="rect">
            <a:avLst/>
          </a:prstGeom>
          <a:noFill/>
          <a:ln w="9525">
            <a:noFill/>
            <a:miter lim="800000"/>
          </a:ln>
          <a:effectLst/>
        </p:spPr>
        <p:txBody>
          <a:bodyPr lIns="91372" tIns="45686" rIns="91372" bIns="45686">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66"/>
          <p:cNvSpPr>
            <a:spLocks noChangeArrowheads="1"/>
          </p:cNvSpPr>
          <p:nvPr/>
        </p:nvSpPr>
        <p:spPr bwMode="auto">
          <a:xfrm>
            <a:off x="1543050" y="-1066800"/>
            <a:ext cx="9144000" cy="0"/>
          </a:xfrm>
          <a:prstGeom prst="rect">
            <a:avLst/>
          </a:prstGeom>
          <a:noFill/>
          <a:ln w="9525">
            <a:noFill/>
            <a:miter lim="800000"/>
          </a:ln>
          <a:effectLst/>
        </p:spPr>
        <p:txBody>
          <a:bodyPr lIns="91372" tIns="45686" rIns="91372" bIns="45686">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Rectangle 68"/>
          <p:cNvSpPr>
            <a:spLocks noChangeArrowheads="1"/>
          </p:cNvSpPr>
          <p:nvPr/>
        </p:nvSpPr>
        <p:spPr bwMode="auto">
          <a:xfrm>
            <a:off x="1543050" y="-1066800"/>
            <a:ext cx="9144000" cy="0"/>
          </a:xfrm>
          <a:prstGeom prst="rect">
            <a:avLst/>
          </a:prstGeom>
          <a:noFill/>
          <a:ln w="9525">
            <a:noFill/>
            <a:miter lim="800000"/>
          </a:ln>
          <a:effectLst/>
        </p:spPr>
        <p:txBody>
          <a:bodyPr lIns="91372" tIns="45686" rIns="91372" bIns="45686">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Rectangle 72"/>
          <p:cNvSpPr>
            <a:spLocks noChangeArrowheads="1"/>
          </p:cNvSpPr>
          <p:nvPr/>
        </p:nvSpPr>
        <p:spPr bwMode="auto">
          <a:xfrm>
            <a:off x="1543050" y="-1066800"/>
            <a:ext cx="9144000" cy="0"/>
          </a:xfrm>
          <a:prstGeom prst="rect">
            <a:avLst/>
          </a:prstGeom>
          <a:noFill/>
          <a:ln w="9525">
            <a:noFill/>
            <a:miter lim="800000"/>
          </a:ln>
          <a:effectLst/>
        </p:spPr>
        <p:txBody>
          <a:bodyPr lIns="91372" tIns="45686" rIns="91372" bIns="45686">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865" name="Rectangle 4"/>
          <p:cNvSpPr>
            <a:spLocks noChangeArrowheads="1"/>
          </p:cNvSpPr>
          <p:nvPr/>
        </p:nvSpPr>
        <p:spPr bwMode="auto">
          <a:xfrm>
            <a:off x="4140200" y="6453188"/>
            <a:ext cx="4013200" cy="274638"/>
          </a:xfrm>
          <a:prstGeom prst="rect">
            <a:avLst/>
          </a:prstGeom>
          <a:noFill/>
          <a:ln w="9525">
            <a:noFill/>
            <a:miter lim="800000"/>
          </a:ln>
        </p:spPr>
        <p:txBody>
          <a:bodyPr anchor="ctr">
            <a:spAutoFit/>
          </a:bodyPr>
          <a:lstStyle/>
          <a:p>
            <a:pPr marL="0" marR="0" lvl="0" indent="0" algn="r"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zh-CN" altLang="en-US" sz="12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rPr>
              <a:t>智能科学与技术系</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blinds(horizontal)">
                                      <p:cBhvr>
                                        <p:cTn id="7" dur="500"/>
                                        <p:tgtEl>
                                          <p:spTgt spid="205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827">
                                            <p:txEl>
                                              <p:pRg st="1" end="1"/>
                                            </p:txEl>
                                          </p:spTgt>
                                        </p:tgtEl>
                                        <p:attrNameLst>
                                          <p:attrName>style.visibility</p:attrName>
                                        </p:attrNameLst>
                                      </p:cBhvr>
                                      <p:to>
                                        <p:strVal val="visible"/>
                                      </p:to>
                                    </p:set>
                                    <p:animEffect transition="in" filter="blinds(horizontal)">
                                      <p:cBhvr>
                                        <p:cTn id="12" dur="500"/>
                                        <p:tgtEl>
                                          <p:spTgt spid="20582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5827">
                                            <p:txEl>
                                              <p:pRg st="2" end="2"/>
                                            </p:txEl>
                                          </p:spTgt>
                                        </p:tgtEl>
                                        <p:attrNameLst>
                                          <p:attrName>style.visibility</p:attrName>
                                        </p:attrNameLst>
                                      </p:cBhvr>
                                      <p:to>
                                        <p:strVal val="visible"/>
                                      </p:to>
                                    </p:set>
                                    <p:animEffect transition="in" filter="blinds(horizontal)">
                                      <p:cBhvr>
                                        <p:cTn id="15" dur="500"/>
                                        <p:tgtEl>
                                          <p:spTgt spid="20582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5827">
                                            <p:txEl>
                                              <p:pRg st="3" end="3"/>
                                            </p:txEl>
                                          </p:spTgt>
                                        </p:tgtEl>
                                        <p:attrNameLst>
                                          <p:attrName>style.visibility</p:attrName>
                                        </p:attrNameLst>
                                      </p:cBhvr>
                                      <p:to>
                                        <p:strVal val="visible"/>
                                      </p:to>
                                    </p:set>
                                    <p:animEffect transition="in" filter="blinds(horizontal)">
                                      <p:cBhvr>
                                        <p:cTn id="18" dur="500"/>
                                        <p:tgtEl>
                                          <p:spTgt spid="20582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05827">
                                            <p:txEl>
                                              <p:pRg st="4" end="4"/>
                                            </p:txEl>
                                          </p:spTgt>
                                        </p:tgtEl>
                                        <p:attrNameLst>
                                          <p:attrName>style.visibility</p:attrName>
                                        </p:attrNameLst>
                                      </p:cBhvr>
                                      <p:to>
                                        <p:strVal val="visible"/>
                                      </p:to>
                                    </p:set>
                                    <p:animEffect transition="in" filter="blinds(horizontal)">
                                      <p:cBhvr>
                                        <p:cTn id="21" dur="500"/>
                                        <p:tgtEl>
                                          <p:spTgt spid="205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bldLvl="2">
        <p:tmplLst>
          <p:tmpl lvl="1">
            <p:tnLst>
              <p:par>
                <p:cTn presetID="3" presetClass="entr" presetSubtype="10" fill="hold" nodeType="clickEffect">
                  <p:stCondLst>
                    <p:cond delay="0"/>
                  </p:stCondLst>
                  <p:childTnLst>
                    <p:set>
                      <p:cBhvr>
                        <p:cTn dur="1" fill="hold">
                          <p:stCondLst>
                            <p:cond delay="0"/>
                          </p:stCondLst>
                        </p:cTn>
                        <p:tgtEl>
                          <p:spTgt spid="205827"/>
                        </p:tgtEl>
                        <p:attrNameLst>
                          <p:attrName>style.visibility</p:attrName>
                        </p:attrNameLst>
                      </p:cBhvr>
                      <p:to>
                        <p:strVal val="visible"/>
                      </p:to>
                    </p:set>
                    <p:animEffect transition="in" filter="blinds(horizontal)">
                      <p:cBhvr>
                        <p:cTn dur="500"/>
                        <p:tgtEl>
                          <p:spTgt spid="205827"/>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205827"/>
                        </p:tgtEl>
                        <p:attrNameLst>
                          <p:attrName>style.visibility</p:attrName>
                        </p:attrNameLst>
                      </p:cBhvr>
                      <p:to>
                        <p:strVal val="visible"/>
                      </p:to>
                    </p:set>
                    <p:animEffect transition="in" filter="blinds(horizontal)">
                      <p:cBhvr>
                        <p:cTn dur="500"/>
                        <p:tgtEl>
                          <p:spTgt spid="205827"/>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205827"/>
                        </p:tgtEl>
                        <p:attrNameLst>
                          <p:attrName>style.visibility</p:attrName>
                        </p:attrNameLst>
                      </p:cBhvr>
                      <p:to>
                        <p:strVal val="visible"/>
                      </p:to>
                    </p:set>
                    <p:animEffect transition="in" filter="blinds(horizontal)">
                      <p:cBhvr>
                        <p:cTn dur="500"/>
                        <p:tgtEl>
                          <p:spTgt spid="205827"/>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205827"/>
                        </p:tgtEl>
                        <p:attrNameLst>
                          <p:attrName>style.visibility</p:attrName>
                        </p:attrNameLst>
                      </p:cBhvr>
                      <p:to>
                        <p:strVal val="visible"/>
                      </p:to>
                    </p:set>
                    <p:animEffect transition="in" filter="blinds(horizontal)">
                      <p:cBhvr>
                        <p:cTn dur="500"/>
                        <p:tgtEl>
                          <p:spTgt spid="205827"/>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205827"/>
                        </p:tgtEl>
                        <p:attrNameLst>
                          <p:attrName>style.visibility</p:attrName>
                        </p:attrNameLst>
                      </p:cBhvr>
                      <p:to>
                        <p:strVal val="visible"/>
                      </p:to>
                    </p:set>
                    <p:animEffect transition="in" filter="blinds(horizontal)">
                      <p:cBhvr>
                        <p:cTn dur="500"/>
                        <p:tgtEl>
                          <p:spTgt spid="205827"/>
                        </p:tgtEl>
                      </p:cBhvr>
                    </p:animEffect>
                  </p:childTnLst>
                </p:cTn>
              </p:par>
            </p:tnLst>
          </p:tmpl>
        </p:tmplLst>
      </p:bldP>
    </p:bldLst>
  </p:timing>
  <p:hf sldNum="0" hdr="0" ftr="0" dt="0"/>
  <p:txStyles>
    <p:titleStyle>
      <a:lvl1pPr algn="l" rtl="0" eaLnBrk="0" fontAlgn="base" hangingPunct="0">
        <a:spcBef>
          <a:spcPct val="0"/>
        </a:spcBef>
        <a:spcAft>
          <a:spcPct val="0"/>
        </a:spcAft>
        <a:defRPr sz="32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2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2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2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2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Blip>
          <a:blip r:embed="rId18"/>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Blip>
          <a:blip r:embed="rId19"/>
        </a:buBlip>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Blip>
          <a:blip r:embed="rId18"/>
        </a:buBlip>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Blip>
          <a:blip r:embed="rId20"/>
        </a:buBlip>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16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16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16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3" cy="144303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rgbClr val="990099"/>
              </a:solidFill>
              <a:effectLst/>
              <a:uLnTx/>
              <a:uFillTx/>
              <a:latin typeface="Arial" panose="020B0604020202020204" pitchFamily="34" charset="0"/>
              <a:ea typeface="楷体_GB2312" pitchFamily="49" charset="-122"/>
              <a:cs typeface="+mn-cs"/>
            </a:endParaRPr>
          </a:p>
        </p:txBody>
      </p:sp>
      <p:sp>
        <p:nvSpPr>
          <p:cNvPr id="12" name="任意多边形 11"/>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rgbClr val="990099"/>
              </a:solidFill>
              <a:effectLst/>
              <a:uLnTx/>
              <a:uFillTx/>
              <a:latin typeface="Arial" panose="020B0604020202020204" pitchFamily="34" charset="0"/>
              <a:ea typeface="楷体_GB2312" pitchFamily="49" charset="-122"/>
              <a:cs typeface="+mn-cs"/>
            </a:endParaRPr>
          </a:p>
        </p:txBody>
      </p:sp>
      <p:sp>
        <p:nvSpPr>
          <p:cNvPr id="14" name="直角三角形 13"/>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scene3d>
              <a:camera prst="orthographicFront"/>
              <a:lightRig rig="soft" dir="t"/>
            </a:scene3d>
            <a:sp3d prstMaterial="softEdge">
              <a:bevelT w="25400" h="25400"/>
            </a:sp3d>
          </a:bodyPr>
          <a:lstStyle/>
          <a:p>
            <a:pPr lvl="0"/>
            <a:r>
              <a:rPr lang="zh-CN" altLang="en-US" dirty="0"/>
              <a:t>单击此处编辑母版标题样式</a:t>
            </a:r>
            <a:endParaRPr lang="en-US" altLang="zh-CN" dirty="0"/>
          </a:p>
        </p:txBody>
      </p:sp>
      <p:sp>
        <p:nvSpPr>
          <p:cNvPr id="30" name="文本占位符 29"/>
          <p:cNvSpPr>
            <a:spLocks noGrp="1"/>
          </p:cNvSpPr>
          <p:nvPr>
            <p:ph type="body" idx="1"/>
          </p:nvPr>
        </p:nvSpPr>
        <p:spPr>
          <a:xfrm>
            <a:off x="457200" y="1481138"/>
            <a:ext cx="8229600" cy="452596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22" name="页脚占位符 21"/>
          <p:cNvSpPr>
            <a:spLocks noGrp="1"/>
          </p:cNvSpPr>
          <p:nvPr>
            <p:ph type="ftr" sz="quarter" idx="3"/>
          </p:nvPr>
        </p:nvSpPr>
        <p:spPr>
          <a:xfrm>
            <a:off x="4379913" y="6408738"/>
            <a:ext cx="2351088" cy="365125"/>
          </a:xfrm>
          <a:prstGeom prst="rect">
            <a:avLst/>
          </a:prstGeom>
        </p:spPr>
        <p:txBody>
          <a:bodyPr vert="horz" anchor="b"/>
          <a:lstStyle>
            <a:lvl1pPr algn="r" eaLnBrk="1" latinLnBrk="0" hangingPunct="1">
              <a:defRPr kumimoji="0" sz="10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8" name="灯片编号占位符 17"/>
          <p:cNvSpPr>
            <a:spLocks noGrp="1"/>
          </p:cNvSpPr>
          <p:nvPr>
            <p:ph type="sldNum" sz="quarter" idx="4"/>
          </p:nvPr>
        </p:nvSpPr>
        <p:spPr>
          <a:xfrm>
            <a:off x="8647113" y="6408738"/>
            <a:ext cx="366713" cy="365125"/>
          </a:xfrm>
          <a:prstGeom prst="rect">
            <a:avLst/>
          </a:prstGeom>
        </p:spPr>
        <p:txBody>
          <a:bodyPr vert="horz" anchor="b"/>
          <a:lstStyle>
            <a:lvl1pPr algn="r" eaLnBrk="1" latinLnBrk="0" hangingPunct="1">
              <a:defRPr kumimoji="0" sz="1000" b="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blinds(horizontal)">
                                      <p:cBhvr>
                                        <p:cTn id="7" dur="500"/>
                                        <p:tgtEl>
                                          <p:spTgt spid="3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
                                            <p:txEl>
                                              <p:pRg st="1" end="1"/>
                                            </p:txEl>
                                          </p:spTgt>
                                        </p:tgtEl>
                                        <p:attrNameLst>
                                          <p:attrName>style.visibility</p:attrName>
                                        </p:attrNameLst>
                                      </p:cBhvr>
                                      <p:to>
                                        <p:strVal val="visible"/>
                                      </p:to>
                                    </p:set>
                                    <p:animEffect transition="in" filter="blinds(horizontal)">
                                      <p:cBhvr>
                                        <p:cTn id="10" dur="500"/>
                                        <p:tgtEl>
                                          <p:spTgt spid="3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animEffect transition="in" filter="blinds(horizontal)">
                                      <p:cBhvr>
                                        <p:cTn id="13" dur="500"/>
                                        <p:tgtEl>
                                          <p:spTgt spid="30">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
                                            <p:txEl>
                                              <p:pRg st="3" end="3"/>
                                            </p:txEl>
                                          </p:spTgt>
                                        </p:tgtEl>
                                        <p:attrNameLst>
                                          <p:attrName>style.visibility</p:attrName>
                                        </p:attrNameLst>
                                      </p:cBhvr>
                                      <p:to>
                                        <p:strVal val="visible"/>
                                      </p:to>
                                    </p:set>
                                    <p:animEffect transition="in" filter="blinds(horizontal)">
                                      <p:cBhvr>
                                        <p:cTn id="16" dur="500"/>
                                        <p:tgtEl>
                                          <p:spTgt spid="30">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
                                            <p:txEl>
                                              <p:pRg st="4" end="4"/>
                                            </p:txEl>
                                          </p:spTgt>
                                        </p:tgtEl>
                                        <p:attrNameLst>
                                          <p:attrName>style.visibility</p:attrName>
                                        </p:attrNameLst>
                                      </p:cBhvr>
                                      <p:to>
                                        <p:strVal val="visible"/>
                                      </p:to>
                                    </p:set>
                                    <p:animEffect transition="in" filter="blinds(horizontal)">
                                      <p:cBhvr>
                                        <p:cTn id="19"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3" presetClass="entr" presetSubtype="10" fill="hold" nodeType="clickEffect">
                  <p:stCondLst>
                    <p:cond delay="0"/>
                  </p:stCondLst>
                  <p:childTnLst>
                    <p:set>
                      <p:cBhvr>
                        <p:cTn dur="1" fill="hold">
                          <p:stCondLst>
                            <p:cond delay="0"/>
                          </p:stCondLst>
                        </p:cTn>
                        <p:tgtEl>
                          <p:spTgt spid="30">
                            <p:txEl>
                              <p:pRg st="0" end="0"/>
                            </p:txEl>
                          </p:spTgt>
                        </p:tgtEl>
                        <p:attrNameLst>
                          <p:attrName>style.visibility</p:attrName>
                        </p:attrNameLst>
                      </p:cBhvr>
                      <p:to>
                        <p:strVal val="visible"/>
                      </p:to>
                    </p:set>
                    <p:animEffect transition="in" filter="blinds(horizontal)">
                      <p:cBhvr>
                        <p:cTn dur="500"/>
                        <p:tgtEl>
                          <p:spTgt spid="30">
                            <p:txEl>
                              <p:pRg st="0" end="0"/>
                            </p:txEl>
                          </p:spTgt>
                        </p:tgtEl>
                      </p:cBhvr>
                    </p:animEffect>
                  </p:childTnLst>
                </p:cTn>
              </p:par>
            </p:tnLst>
          </p:tmpl>
          <p:tmpl lvl="2">
            <p:tnLst>
              <p:par>
                <p:cTn presetID="3" presetClass="entr" presetSubtype="10" fill="hold" nodeType="withEffect">
                  <p:stCondLst>
                    <p:cond delay="0"/>
                  </p:stCondLst>
                  <p:childTnLst>
                    <p:set>
                      <p:cBhvr>
                        <p:cTn dur="1" fill="hold">
                          <p:stCondLst>
                            <p:cond delay="0"/>
                          </p:stCondLst>
                        </p:cTn>
                        <p:tgtEl>
                          <p:spTgt spid="30">
                            <p:txEl>
                              <p:pRg st="1" end="1"/>
                            </p:txEl>
                          </p:spTgt>
                        </p:tgtEl>
                        <p:attrNameLst>
                          <p:attrName>style.visibility</p:attrName>
                        </p:attrNameLst>
                      </p:cBhvr>
                      <p:to>
                        <p:strVal val="visible"/>
                      </p:to>
                    </p:set>
                    <p:animEffect transition="in" filter="blinds(horizontal)">
                      <p:cBhvr>
                        <p:cTn dur="500"/>
                        <p:tgtEl>
                          <p:spTgt spid="30">
                            <p:txEl>
                              <p:pRg st="1" end="1"/>
                            </p:txEl>
                          </p:spTgt>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30">
                            <p:txEl>
                              <p:pRg st="2" end="2"/>
                            </p:txEl>
                          </p:spTgt>
                        </p:tgtEl>
                        <p:attrNameLst>
                          <p:attrName>style.visibility</p:attrName>
                        </p:attrNameLst>
                      </p:cBhvr>
                      <p:to>
                        <p:strVal val="visible"/>
                      </p:to>
                    </p:set>
                    <p:animEffect transition="in" filter="blinds(horizontal)">
                      <p:cBhvr>
                        <p:cTn dur="500"/>
                        <p:tgtEl>
                          <p:spTgt spid="30">
                            <p:txEl>
                              <p:pRg st="2" end="2"/>
                            </p:txEl>
                          </p:spTgt>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30">
                            <p:txEl>
                              <p:pRg st="3" end="3"/>
                            </p:txEl>
                          </p:spTgt>
                        </p:tgtEl>
                        <p:attrNameLst>
                          <p:attrName>style.visibility</p:attrName>
                        </p:attrNameLst>
                      </p:cBhvr>
                      <p:to>
                        <p:strVal val="visible"/>
                      </p:to>
                    </p:set>
                    <p:animEffect transition="in" filter="blinds(horizontal)">
                      <p:cBhvr>
                        <p:cTn dur="500"/>
                        <p:tgtEl>
                          <p:spTgt spid="30">
                            <p:txEl>
                              <p:pRg st="3" end="3"/>
                            </p:txEl>
                          </p:spTgt>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30">
                            <p:txEl>
                              <p:pRg st="4" end="4"/>
                            </p:txEl>
                          </p:spTgt>
                        </p:tgtEl>
                        <p:attrNameLst>
                          <p:attrName>style.visibility</p:attrName>
                        </p:attrNameLst>
                      </p:cBhvr>
                      <p:to>
                        <p:strVal val="visible"/>
                      </p:to>
                    </p:set>
                    <p:animEffect transition="in" filter="blinds(horizontal)">
                      <p:cBhvr>
                        <p:cTn dur="500"/>
                        <p:tgtEl>
                          <p:spTgt spid="30">
                            <p:txEl>
                              <p:pRg st="4" end="4"/>
                            </p:txEl>
                          </p:spTgt>
                        </p:tgtEl>
                      </p:cBhvr>
                    </p:animEffect>
                  </p:childTnLst>
                </p:cTn>
              </p:par>
            </p:tnLst>
          </p:tmpl>
        </p:tmplLst>
      </p:bldP>
    </p:bldLst>
  </p:timing>
  <p:hf sldNum="0"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3" cy="144303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rgbClr val="990099"/>
              </a:solidFill>
              <a:effectLst/>
              <a:uLnTx/>
              <a:uFillTx/>
              <a:latin typeface="Arial" panose="020B0604020202020204" pitchFamily="34" charset="0"/>
              <a:ea typeface="楷体_GB2312" pitchFamily="49" charset="-122"/>
              <a:cs typeface="+mn-cs"/>
            </a:endParaRPr>
          </a:p>
        </p:txBody>
      </p:sp>
      <p:sp>
        <p:nvSpPr>
          <p:cNvPr id="12" name="任意多边形 11"/>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rgbClr val="990099"/>
              </a:solidFill>
              <a:effectLst/>
              <a:uLnTx/>
              <a:uFillTx/>
              <a:latin typeface="Arial" panose="020B0604020202020204" pitchFamily="34" charset="0"/>
              <a:ea typeface="楷体_GB2312" pitchFamily="49" charset="-122"/>
              <a:cs typeface="+mn-cs"/>
            </a:endParaRPr>
          </a:p>
        </p:txBody>
      </p:sp>
      <p:sp>
        <p:nvSpPr>
          <p:cNvPr id="14" name="直角三角形 13"/>
          <p:cNvSpPr/>
          <p:nvPr/>
        </p:nvSpPr>
        <p:spPr bwMode="auto">
          <a:xfrm>
            <a:off x="-6042" y="5791253"/>
            <a:ext cx="3402314" cy="1080868"/>
          </a:xfrm>
          <a:prstGeom prst="rtTriangle">
            <a:avLst/>
          </a:prstGeom>
          <a:blipFill>
            <a:blip r:embed="rId1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chemeClr val="lt1"/>
              </a:solidFill>
              <a:effectLst/>
              <a:uLnTx/>
              <a:uFillTx/>
              <a:latin typeface="+mn-lt"/>
              <a:ea typeface="+mn-ea"/>
              <a:cs typeface="+mn-cs"/>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scene3d>
              <a:camera prst="orthographicFront"/>
              <a:lightRig rig="soft" dir="t"/>
            </a:scene3d>
            <a:sp3d prstMaterial="softEdge">
              <a:bevelT w="25400" h="25400"/>
            </a:sp3d>
          </a:bodyPr>
          <a:lstStyle/>
          <a:p>
            <a:pPr lvl="0"/>
            <a:r>
              <a:rPr lang="zh-CN" altLang="en-US" dirty="0"/>
              <a:t>单击此处编辑母版标题样式</a:t>
            </a:r>
            <a:endParaRPr lang="en-US" altLang="zh-CN" dirty="0"/>
          </a:p>
        </p:txBody>
      </p:sp>
      <p:sp>
        <p:nvSpPr>
          <p:cNvPr id="30" name="文本占位符 29"/>
          <p:cNvSpPr>
            <a:spLocks noGrp="1"/>
          </p:cNvSpPr>
          <p:nvPr>
            <p:ph type="body" idx="1"/>
          </p:nvPr>
        </p:nvSpPr>
        <p:spPr>
          <a:xfrm>
            <a:off x="457200" y="1481138"/>
            <a:ext cx="8229600" cy="452596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22" name="页脚占位符 21"/>
          <p:cNvSpPr>
            <a:spLocks noGrp="1"/>
          </p:cNvSpPr>
          <p:nvPr>
            <p:ph type="ftr" sz="quarter" idx="3"/>
          </p:nvPr>
        </p:nvSpPr>
        <p:spPr>
          <a:xfrm>
            <a:off x="4379913" y="6408738"/>
            <a:ext cx="2351088" cy="365125"/>
          </a:xfrm>
          <a:prstGeom prst="rect">
            <a:avLst/>
          </a:prstGeom>
        </p:spPr>
        <p:txBody>
          <a:bodyPr vert="horz" anchor="b"/>
          <a:lstStyle>
            <a:lvl1pPr algn="r" eaLnBrk="1" latinLnBrk="0" hangingPunct="1">
              <a:defRPr kumimoji="0" sz="10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8" name="灯片编号占位符 17"/>
          <p:cNvSpPr>
            <a:spLocks noGrp="1"/>
          </p:cNvSpPr>
          <p:nvPr>
            <p:ph type="sldNum" sz="quarter" idx="4"/>
          </p:nvPr>
        </p:nvSpPr>
        <p:spPr>
          <a:xfrm>
            <a:off x="8647113" y="6408738"/>
            <a:ext cx="366713" cy="365125"/>
          </a:xfrm>
          <a:prstGeom prst="rect">
            <a:avLst/>
          </a:prstGeom>
        </p:spPr>
        <p:txBody>
          <a:bodyPr vert="horz" anchor="b"/>
          <a:lstStyle>
            <a:lvl1pPr algn="r" eaLnBrk="1" latinLnBrk="0" hangingPunct="1">
              <a:defRPr kumimoji="0" sz="1000" b="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blinds(horizontal)">
                                      <p:cBhvr>
                                        <p:cTn id="7" dur="500"/>
                                        <p:tgtEl>
                                          <p:spTgt spid="3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
                                            <p:txEl>
                                              <p:pRg st="1" end="1"/>
                                            </p:txEl>
                                          </p:spTgt>
                                        </p:tgtEl>
                                        <p:attrNameLst>
                                          <p:attrName>style.visibility</p:attrName>
                                        </p:attrNameLst>
                                      </p:cBhvr>
                                      <p:to>
                                        <p:strVal val="visible"/>
                                      </p:to>
                                    </p:set>
                                    <p:animEffect transition="in" filter="blinds(horizontal)">
                                      <p:cBhvr>
                                        <p:cTn id="10" dur="500"/>
                                        <p:tgtEl>
                                          <p:spTgt spid="3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animEffect transition="in" filter="blinds(horizontal)">
                                      <p:cBhvr>
                                        <p:cTn id="13" dur="500"/>
                                        <p:tgtEl>
                                          <p:spTgt spid="30">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
                                            <p:txEl>
                                              <p:pRg st="3" end="3"/>
                                            </p:txEl>
                                          </p:spTgt>
                                        </p:tgtEl>
                                        <p:attrNameLst>
                                          <p:attrName>style.visibility</p:attrName>
                                        </p:attrNameLst>
                                      </p:cBhvr>
                                      <p:to>
                                        <p:strVal val="visible"/>
                                      </p:to>
                                    </p:set>
                                    <p:animEffect transition="in" filter="blinds(horizontal)">
                                      <p:cBhvr>
                                        <p:cTn id="16" dur="500"/>
                                        <p:tgtEl>
                                          <p:spTgt spid="30">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
                                            <p:txEl>
                                              <p:pRg st="4" end="4"/>
                                            </p:txEl>
                                          </p:spTgt>
                                        </p:tgtEl>
                                        <p:attrNameLst>
                                          <p:attrName>style.visibility</p:attrName>
                                        </p:attrNameLst>
                                      </p:cBhvr>
                                      <p:to>
                                        <p:strVal val="visible"/>
                                      </p:to>
                                    </p:set>
                                    <p:animEffect transition="in" filter="blinds(horizontal)">
                                      <p:cBhvr>
                                        <p:cTn id="19"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3" presetClass="entr" presetSubtype="10" fill="hold" nodeType="clickEffect">
                  <p:stCondLst>
                    <p:cond delay="0"/>
                  </p:stCondLst>
                  <p:childTnLst>
                    <p:set>
                      <p:cBhvr>
                        <p:cTn dur="1" fill="hold">
                          <p:stCondLst>
                            <p:cond delay="0"/>
                          </p:stCondLst>
                        </p:cTn>
                        <p:tgtEl>
                          <p:spTgt spid="30">
                            <p:txEl>
                              <p:pRg st="0" end="0"/>
                            </p:txEl>
                          </p:spTgt>
                        </p:tgtEl>
                        <p:attrNameLst>
                          <p:attrName>style.visibility</p:attrName>
                        </p:attrNameLst>
                      </p:cBhvr>
                      <p:to>
                        <p:strVal val="visible"/>
                      </p:to>
                    </p:set>
                    <p:animEffect transition="in" filter="blinds(horizontal)">
                      <p:cBhvr>
                        <p:cTn dur="500"/>
                        <p:tgtEl>
                          <p:spTgt spid="30">
                            <p:txEl>
                              <p:pRg st="0" end="0"/>
                            </p:txEl>
                          </p:spTgt>
                        </p:tgtEl>
                      </p:cBhvr>
                    </p:animEffect>
                  </p:childTnLst>
                </p:cTn>
              </p:par>
            </p:tnLst>
          </p:tmpl>
          <p:tmpl lvl="2">
            <p:tnLst>
              <p:par>
                <p:cTn presetID="3" presetClass="entr" presetSubtype="10" fill="hold" nodeType="withEffect">
                  <p:stCondLst>
                    <p:cond delay="0"/>
                  </p:stCondLst>
                  <p:childTnLst>
                    <p:set>
                      <p:cBhvr>
                        <p:cTn dur="1" fill="hold">
                          <p:stCondLst>
                            <p:cond delay="0"/>
                          </p:stCondLst>
                        </p:cTn>
                        <p:tgtEl>
                          <p:spTgt spid="30">
                            <p:txEl>
                              <p:pRg st="1" end="1"/>
                            </p:txEl>
                          </p:spTgt>
                        </p:tgtEl>
                        <p:attrNameLst>
                          <p:attrName>style.visibility</p:attrName>
                        </p:attrNameLst>
                      </p:cBhvr>
                      <p:to>
                        <p:strVal val="visible"/>
                      </p:to>
                    </p:set>
                    <p:animEffect transition="in" filter="blinds(horizontal)">
                      <p:cBhvr>
                        <p:cTn dur="500"/>
                        <p:tgtEl>
                          <p:spTgt spid="30">
                            <p:txEl>
                              <p:pRg st="1" end="1"/>
                            </p:txEl>
                          </p:spTgt>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30">
                            <p:txEl>
                              <p:pRg st="2" end="2"/>
                            </p:txEl>
                          </p:spTgt>
                        </p:tgtEl>
                        <p:attrNameLst>
                          <p:attrName>style.visibility</p:attrName>
                        </p:attrNameLst>
                      </p:cBhvr>
                      <p:to>
                        <p:strVal val="visible"/>
                      </p:to>
                    </p:set>
                    <p:animEffect transition="in" filter="blinds(horizontal)">
                      <p:cBhvr>
                        <p:cTn dur="500"/>
                        <p:tgtEl>
                          <p:spTgt spid="30">
                            <p:txEl>
                              <p:pRg st="2" end="2"/>
                            </p:txEl>
                          </p:spTgt>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30">
                            <p:txEl>
                              <p:pRg st="3" end="3"/>
                            </p:txEl>
                          </p:spTgt>
                        </p:tgtEl>
                        <p:attrNameLst>
                          <p:attrName>style.visibility</p:attrName>
                        </p:attrNameLst>
                      </p:cBhvr>
                      <p:to>
                        <p:strVal val="visible"/>
                      </p:to>
                    </p:set>
                    <p:animEffect transition="in" filter="blinds(horizontal)">
                      <p:cBhvr>
                        <p:cTn dur="500"/>
                        <p:tgtEl>
                          <p:spTgt spid="30">
                            <p:txEl>
                              <p:pRg st="3" end="3"/>
                            </p:txEl>
                          </p:spTgt>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30">
                            <p:txEl>
                              <p:pRg st="4" end="4"/>
                            </p:txEl>
                          </p:spTgt>
                        </p:tgtEl>
                        <p:attrNameLst>
                          <p:attrName>style.visibility</p:attrName>
                        </p:attrNameLst>
                      </p:cBhvr>
                      <p:to>
                        <p:strVal val="visible"/>
                      </p:to>
                    </p:set>
                    <p:animEffect transition="in" filter="blinds(horizontal)">
                      <p:cBhvr>
                        <p:cTn dur="500"/>
                        <p:tgtEl>
                          <p:spTgt spid="30">
                            <p:txEl>
                              <p:pRg st="4" end="4"/>
                            </p:txEl>
                          </p:spTgt>
                        </p:tgtEl>
                      </p:cBhvr>
                    </p:animEffect>
                  </p:childTnLst>
                </p:cTn>
              </p:par>
            </p:tnLst>
          </p:tmpl>
        </p:tmplLst>
      </p:bldP>
    </p:bldLst>
  </p:timing>
  <p:hf sldNum="0"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7.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4.xml"/><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7.xml"/><Relationship Id="rId1" Type="http://schemas.openxmlformats.org/officeDocument/2006/relationships/tags" Target="../tags/tag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3" Type="http://schemas.openxmlformats.org/officeDocument/2006/relationships/hyperlink" Target="mailto:1060596782@qq.com" TargetMode="External"/><Relationship Id="rId2" Type="http://schemas.openxmlformats.org/officeDocument/2006/relationships/slideLayout" Target="../slideLayouts/slideLayout29.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p:cNvSpPr>
          <p:nvPr>
            <p:ph idx="1"/>
          </p:nvPr>
        </p:nvSpPr>
        <p:spPr>
          <a:xfrm>
            <a:off x="685800" y="859992"/>
            <a:ext cx="7772400" cy="1944687"/>
          </a:xfrm>
        </p:spPr>
        <p:txBody>
          <a:bodyPr vert="horz" wrap="square" lIns="91440" tIns="45720" rIns="91440" bIns="45720" anchor="t"/>
          <a:lstStyle/>
          <a:p>
            <a:pPr marL="109220" indent="0" eaLnBrk="1" hangingPunct="1">
              <a:buNone/>
            </a:pPr>
            <a:r>
              <a:rPr lang="zh-CN" altLang="en-US" sz="8000" dirty="0">
                <a:ea typeface="黑体" panose="02010609060101010101" pitchFamily="49" charset="-122"/>
              </a:rPr>
              <a:t>人工智能 实验</a:t>
            </a:r>
            <a:r>
              <a:rPr lang="en-US" altLang="zh-CN" sz="8000" dirty="0">
                <a:ea typeface="黑体" panose="02010609060101010101" pitchFamily="49" charset="-122"/>
              </a:rPr>
              <a:t>2</a:t>
            </a:r>
          </a:p>
          <a:p>
            <a:pPr marL="109220" indent="0" eaLnBrk="1" hangingPunct="1">
              <a:buNone/>
            </a:pPr>
            <a:endParaRPr lang="en-US" altLang="zh-CN" dirty="0">
              <a:ea typeface="黑体" panose="02010609060101010101" pitchFamily="49" charset="-122"/>
            </a:endParaRPr>
          </a:p>
          <a:p>
            <a:pPr marL="109220" indent="0" algn="ctr" eaLnBrk="1" hangingPunct="1">
              <a:buNone/>
            </a:pPr>
            <a:endParaRPr lang="en-US" altLang="zh-CN" sz="3600" dirty="0"/>
          </a:p>
          <a:p>
            <a:pPr marL="109220" indent="0" algn="ctr" eaLnBrk="1" hangingPunct="1">
              <a:buNone/>
            </a:pPr>
            <a:r>
              <a:rPr lang="zh-CN" altLang="en-US" sz="3600" dirty="0"/>
              <a:t>盲目搜索 </a:t>
            </a:r>
            <a:r>
              <a:rPr lang="en-US" altLang="zh-CN" sz="3600" dirty="0"/>
              <a:t>BFS</a:t>
            </a:r>
            <a:r>
              <a:rPr lang="zh-CN" altLang="en-US" sz="3600" dirty="0"/>
              <a:t>、</a:t>
            </a:r>
            <a:r>
              <a:rPr lang="en-US" altLang="zh-CN" sz="3600" dirty="0"/>
              <a:t>DFS</a:t>
            </a:r>
            <a:r>
              <a:rPr lang="zh-CN" altLang="en-US" sz="3600" dirty="0"/>
              <a:t>求解</a:t>
            </a:r>
            <a:r>
              <a:rPr lang="zh-CN" altLang="en-US" sz="3600" dirty="0">
                <a:highlight>
                  <a:srgbClr val="FFFF00"/>
                </a:highlight>
              </a:rPr>
              <a:t>迷宫</a:t>
            </a:r>
            <a:r>
              <a:rPr lang="zh-CN" altLang="en-US" sz="3600" dirty="0"/>
              <a:t>问题</a:t>
            </a:r>
            <a:endParaRPr lang="zh-CN" altLang="en-US" sz="3600" dirty="0">
              <a:ea typeface="黑体" panose="02010609060101010101" pitchFamily="49" charset="-122"/>
            </a:endParaRPr>
          </a:p>
        </p:txBody>
      </p:sp>
    </p:spTree>
    <p:custDataLst>
      <p:tags r:id="rId1"/>
    </p:custDataLst>
    <p:extLst>
      <p:ext uri="{BB962C8B-B14F-4D97-AF65-F5344CB8AC3E}">
        <p14:creationId xmlns:p14="http://schemas.microsoft.com/office/powerpoint/2010/main" val="2181655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a:xfrm>
            <a:off x="428625" y="1357313"/>
            <a:ext cx="8229600" cy="1090612"/>
          </a:xfrm>
        </p:spPr>
        <p:txBody>
          <a:bodyPr vert="horz" wrap="square" lIns="91440" tIns="45720" rIns="91440" bIns="45720" anchor="t"/>
          <a:lstStyle/>
          <a:p>
            <a:pPr eaLnBrk="1" hangingPunct="1">
              <a:buNone/>
            </a:pPr>
            <a:r>
              <a:rPr lang="en-US" altLang="zh-CN" b="1" dirty="0">
                <a:ea typeface="黑体" panose="02010609060101010101" pitchFamily="49" charset="-122"/>
              </a:rPr>
              <a:t>generalSearch(problem, Queue) </a:t>
            </a:r>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Example: BFS</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4" name="表格 3"/>
          <p:cNvGraphicFramePr>
            <a:graphicFrameLocks noGrp="1"/>
          </p:cNvGraphicFramePr>
          <p:nvPr/>
        </p:nvGraphicFramePr>
        <p:xfrm>
          <a:off x="428625" y="2428875"/>
          <a:ext cx="3929090" cy="3291840"/>
        </p:xfrm>
        <a:graphic>
          <a:graphicData uri="http://schemas.openxmlformats.org/drawingml/2006/table">
            <a:tbl>
              <a:tblPr firstRow="1" bandRow="1">
                <a:tableStyleId>{5C22544A-7EE6-4342-B048-85BDC9FD1C3A}</a:tableStyleId>
              </a:tblPr>
              <a:tblGrid>
                <a:gridCol w="1643074">
                  <a:extLst>
                    <a:ext uri="{9D8B030D-6E8A-4147-A177-3AD203B41FA5}">
                      <a16:colId xmlns:a16="http://schemas.microsoft.com/office/drawing/2014/main" val="20000"/>
                    </a:ext>
                  </a:extLst>
                </a:gridCol>
                <a:gridCol w="2286016">
                  <a:extLst>
                    <a:ext uri="{9D8B030D-6E8A-4147-A177-3AD203B41FA5}">
                      <a16:colId xmlns:a16="http://schemas.microsoft.com/office/drawing/2014/main" val="20001"/>
                    </a:ext>
                  </a:extLst>
                </a:gridCol>
              </a:tblGrid>
              <a:tr h="335121">
                <a:tc>
                  <a:txBody>
                    <a:bodyPr/>
                    <a:lstStyle/>
                    <a:p>
                      <a:pPr algn="ctr"/>
                      <a:r>
                        <a:rPr kumimoji="0" lang="en-US" altLang="zh-CN" sz="1800" b="1" kern="1200" baseline="0" dirty="0">
                          <a:solidFill>
                            <a:schemeClr val="lt1"/>
                          </a:solidFill>
                          <a:latin typeface="+mn-lt"/>
                          <a:ea typeface="+mn-ea"/>
                          <a:cs typeface="+mn-cs"/>
                        </a:rPr>
                        <a:t>Expnd. node</a:t>
                      </a:r>
                    </a:p>
                  </a:txBody>
                  <a:tcPr/>
                </a:tc>
                <a:tc>
                  <a:txBody>
                    <a:bodyPr/>
                    <a:lstStyle/>
                    <a:p>
                      <a:pPr algn="ctr"/>
                      <a:r>
                        <a:rPr lang="en-US" altLang="zh-CN" dirty="0"/>
                        <a:t>Open list</a:t>
                      </a:r>
                      <a:endParaRPr lang="zh-CN" altLang="en-US" dirty="0"/>
                    </a:p>
                  </a:txBody>
                  <a:tcPr/>
                </a:tc>
                <a:extLst>
                  <a:ext uri="{0D108BD9-81ED-4DB2-BD59-A6C34878D82A}">
                    <a16:rowId xmlns:a16="http://schemas.microsoft.com/office/drawing/2014/main" val="10000"/>
                  </a:ext>
                </a:extLst>
              </a:tr>
              <a:tr h="335121">
                <a:tc>
                  <a:txBody>
                    <a:bodyPr/>
                    <a:lstStyle/>
                    <a:p>
                      <a:endParaRPr lang="zh-CN" altLang="en-US" dirty="0"/>
                    </a:p>
                  </a:txBody>
                  <a:tcPr/>
                </a:tc>
                <a:tc>
                  <a:txBody>
                    <a:bodyPr/>
                    <a:lstStyle/>
                    <a:p>
                      <a:r>
                        <a:rPr kumimoji="0" lang="en-US" altLang="zh-CN" sz="1800" kern="1200" baseline="0" dirty="0">
                          <a:solidFill>
                            <a:schemeClr val="dk1"/>
                          </a:solidFill>
                          <a:latin typeface="+mn-lt"/>
                          <a:ea typeface="+mn-ea"/>
                          <a:cs typeface="+mn-cs"/>
                        </a:rPr>
                        <a:t>{S}</a:t>
                      </a:r>
                      <a:endParaRPr lang="zh-CN" altLang="en-US" dirty="0"/>
                    </a:p>
                  </a:txBody>
                  <a:tcPr/>
                </a:tc>
                <a:extLst>
                  <a:ext uri="{0D108BD9-81ED-4DB2-BD59-A6C34878D82A}">
                    <a16:rowId xmlns:a16="http://schemas.microsoft.com/office/drawing/2014/main" val="10001"/>
                  </a:ext>
                </a:extLst>
              </a:tr>
              <a:tr h="335121">
                <a:tc>
                  <a:txBody>
                    <a:bodyPr/>
                    <a:lstStyle/>
                    <a:p>
                      <a:r>
                        <a:rPr kumimoji="0" lang="en-US" altLang="zh-CN" sz="1800" kern="1200" baseline="0" dirty="0">
                          <a:solidFill>
                            <a:schemeClr val="dk1"/>
                          </a:solidFill>
                          <a:latin typeface="+mn-lt"/>
                          <a:ea typeface="+mn-ea"/>
                          <a:cs typeface="+mn-cs"/>
                        </a:rPr>
                        <a:t>S</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{A,B,C} </a:t>
                      </a:r>
                      <a:endParaRPr lang="zh-CN" altLang="en-US" dirty="0"/>
                    </a:p>
                  </a:txBody>
                  <a:tcPr/>
                </a:tc>
                <a:extLst>
                  <a:ext uri="{0D108BD9-81ED-4DB2-BD59-A6C34878D82A}">
                    <a16:rowId xmlns:a16="http://schemas.microsoft.com/office/drawing/2014/main" val="10002"/>
                  </a:ext>
                </a:extLst>
              </a:tr>
              <a:tr h="335121">
                <a:tc>
                  <a:txBody>
                    <a:bodyPr/>
                    <a:lstStyle/>
                    <a:p>
                      <a:r>
                        <a:rPr kumimoji="0" lang="en-US" altLang="zh-CN" sz="1800" kern="1200" baseline="0" dirty="0">
                          <a:solidFill>
                            <a:schemeClr val="dk1"/>
                          </a:solidFill>
                          <a:latin typeface="+mn-lt"/>
                          <a:ea typeface="+mn-ea"/>
                          <a:cs typeface="+mn-cs"/>
                        </a:rPr>
                        <a:t>A</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{B,C,D,E}</a:t>
                      </a:r>
                      <a:endParaRPr lang="zh-CN" altLang="en-US" dirty="0"/>
                    </a:p>
                  </a:txBody>
                  <a:tcPr/>
                </a:tc>
                <a:extLst>
                  <a:ext uri="{0D108BD9-81ED-4DB2-BD59-A6C34878D82A}">
                    <a16:rowId xmlns:a16="http://schemas.microsoft.com/office/drawing/2014/main" val="10003"/>
                  </a:ext>
                </a:extLst>
              </a:tr>
              <a:tr h="33512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800" kern="1200" baseline="0" dirty="0">
                          <a:solidFill>
                            <a:schemeClr val="tx1"/>
                          </a:solidFill>
                          <a:latin typeface="+mn-lt"/>
                          <a:ea typeface="+mn-ea"/>
                          <a:cs typeface="+mn-cs"/>
                        </a:rPr>
                        <a:t>B</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{C,D,E,G}</a:t>
                      </a:r>
                      <a:endParaRPr lang="zh-CN" altLang="en-US" dirty="0"/>
                    </a:p>
                  </a:txBody>
                  <a:tcPr/>
                </a:tc>
                <a:extLst>
                  <a:ext uri="{0D108BD9-81ED-4DB2-BD59-A6C34878D82A}">
                    <a16:rowId xmlns:a16="http://schemas.microsoft.com/office/drawing/2014/main" val="10004"/>
                  </a:ext>
                </a:extLst>
              </a:tr>
              <a:tr h="335121">
                <a:tc>
                  <a:txBody>
                    <a:bodyPr/>
                    <a:lstStyle/>
                    <a:p>
                      <a:r>
                        <a:rPr kumimoji="0" lang="en-US" altLang="zh-CN" sz="1800" kern="1200" baseline="0" dirty="0">
                          <a:solidFill>
                            <a:schemeClr val="dk1"/>
                          </a:solidFill>
                          <a:latin typeface="+mn-lt"/>
                          <a:ea typeface="+mn-ea"/>
                          <a:cs typeface="+mn-cs"/>
                        </a:rPr>
                        <a:t>C </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{D,E,G,F} </a:t>
                      </a:r>
                      <a:endParaRPr lang="zh-CN" altLang="en-US" dirty="0"/>
                    </a:p>
                  </a:txBody>
                  <a:tcPr/>
                </a:tc>
                <a:extLst>
                  <a:ext uri="{0D108BD9-81ED-4DB2-BD59-A6C34878D82A}">
                    <a16:rowId xmlns:a16="http://schemas.microsoft.com/office/drawing/2014/main" val="10005"/>
                  </a:ext>
                </a:extLst>
              </a:tr>
              <a:tr h="335121">
                <a:tc>
                  <a:txBody>
                    <a:bodyPr/>
                    <a:lstStyle/>
                    <a:p>
                      <a:r>
                        <a:rPr kumimoji="0" lang="en-US" altLang="zh-CN" sz="1800" kern="1200" baseline="0" dirty="0">
                          <a:solidFill>
                            <a:schemeClr val="dk1"/>
                          </a:solidFill>
                          <a:latin typeface="+mn-lt"/>
                          <a:ea typeface="+mn-ea"/>
                          <a:cs typeface="+mn-cs"/>
                        </a:rPr>
                        <a:t>D </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{E,G,F,H }</a:t>
                      </a:r>
                      <a:endParaRPr lang="zh-CN" altLang="en-US" dirty="0"/>
                    </a:p>
                  </a:txBody>
                  <a:tcPr/>
                </a:tc>
                <a:extLst>
                  <a:ext uri="{0D108BD9-81ED-4DB2-BD59-A6C34878D82A}">
                    <a16:rowId xmlns:a16="http://schemas.microsoft.com/office/drawing/2014/main" val="10006"/>
                  </a:ext>
                </a:extLst>
              </a:tr>
              <a:tr h="335121">
                <a:tc>
                  <a:txBody>
                    <a:bodyPr/>
                    <a:lstStyle/>
                    <a:p>
                      <a:r>
                        <a:rPr kumimoji="0" lang="en-US" altLang="zh-CN" sz="1800" kern="1200" baseline="0" dirty="0">
                          <a:solidFill>
                            <a:schemeClr val="dk1"/>
                          </a:solidFill>
                          <a:latin typeface="+mn-lt"/>
                          <a:ea typeface="+mn-ea"/>
                          <a:cs typeface="+mn-cs"/>
                        </a:rPr>
                        <a:t>E</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{G,F,H,G }</a:t>
                      </a:r>
                      <a:r>
                        <a:rPr kumimoji="0" lang="en-US" altLang="zh-CN" sz="1800" kern="1200" baseline="0" dirty="0">
                          <a:solidFill>
                            <a:srgbClr val="FF0000"/>
                          </a:solidFill>
                          <a:latin typeface="+mn-lt"/>
                          <a:ea typeface="+mn-ea"/>
                          <a:cs typeface="+mn-cs"/>
                        </a:rPr>
                        <a:t> </a:t>
                      </a:r>
                      <a:endParaRPr lang="zh-CN" altLang="en-US" dirty="0">
                        <a:solidFill>
                          <a:srgbClr val="FF0000"/>
                        </a:solidFill>
                      </a:endParaRPr>
                    </a:p>
                  </a:txBody>
                  <a:tcPr/>
                </a:tc>
                <a:extLst>
                  <a:ext uri="{0D108BD9-81ED-4DB2-BD59-A6C34878D82A}">
                    <a16:rowId xmlns:a16="http://schemas.microsoft.com/office/drawing/2014/main" val="10007"/>
                  </a:ext>
                </a:extLst>
              </a:tr>
              <a:tr h="335121">
                <a:tc>
                  <a:txBody>
                    <a:bodyPr/>
                    <a:lstStyle/>
                    <a:p>
                      <a:r>
                        <a:rPr kumimoji="0" lang="pt-BR" altLang="zh-CN" sz="1800" kern="1200" baseline="0" dirty="0">
                          <a:solidFill>
                            <a:schemeClr val="dk1"/>
                          </a:solidFill>
                          <a:latin typeface="+mn-lt"/>
                          <a:ea typeface="+mn-ea"/>
                          <a:cs typeface="+mn-cs"/>
                        </a:rPr>
                        <a:t>G </a:t>
                      </a:r>
                      <a:r>
                        <a:rPr kumimoji="0" lang="pt-BR" altLang="zh-CN" sz="1800" kern="1200" baseline="0" dirty="0">
                          <a:solidFill>
                            <a:srgbClr val="FF0000"/>
                          </a:solidFill>
                          <a:latin typeface="+mn-lt"/>
                          <a:ea typeface="+mn-ea"/>
                          <a:cs typeface="+mn-cs"/>
                        </a:rPr>
                        <a:t>goal</a:t>
                      </a:r>
                      <a:endParaRPr lang="zh-CN" altLang="en-US" dirty="0">
                        <a:solidFill>
                          <a:srgbClr val="FF0000"/>
                        </a:solidFill>
                      </a:endParaRPr>
                    </a:p>
                  </a:txBody>
                  <a:tcPr/>
                </a:tc>
                <a:tc>
                  <a:txBody>
                    <a:bodyPr/>
                    <a:lstStyle/>
                    <a:p>
                      <a:r>
                        <a:rPr kumimoji="0" lang="pt-BR" altLang="zh-CN" sz="1800" kern="1200" baseline="0" dirty="0">
                          <a:solidFill>
                            <a:schemeClr val="dk1"/>
                          </a:solidFill>
                          <a:latin typeface="+mn-lt"/>
                          <a:ea typeface="+mn-ea"/>
                          <a:cs typeface="+mn-cs"/>
                        </a:rPr>
                        <a:t>{F,H,G} </a:t>
                      </a:r>
                      <a:r>
                        <a:rPr kumimoji="0" lang="pt-BR" altLang="zh-CN" sz="1800" kern="1200" baseline="0" dirty="0">
                          <a:solidFill>
                            <a:srgbClr val="FF0000"/>
                          </a:solidFill>
                          <a:latin typeface="+mn-lt"/>
                          <a:ea typeface="+mn-ea"/>
                          <a:cs typeface="+mn-cs"/>
                        </a:rPr>
                        <a:t>no expand </a:t>
                      </a:r>
                      <a:endParaRPr lang="zh-CN" altLang="en-US" dirty="0">
                        <a:solidFill>
                          <a:srgbClr val="FF0000"/>
                        </a:solidFill>
                      </a:endParaRPr>
                    </a:p>
                  </a:txBody>
                  <a:tcPr/>
                </a:tc>
                <a:extLst>
                  <a:ext uri="{0D108BD9-81ED-4DB2-BD59-A6C34878D82A}">
                    <a16:rowId xmlns:a16="http://schemas.microsoft.com/office/drawing/2014/main" val="10008"/>
                  </a:ext>
                </a:extLst>
              </a:tr>
            </a:tbl>
          </a:graphicData>
        </a:graphic>
      </p:graphicFrame>
      <p:pic>
        <p:nvPicPr>
          <p:cNvPr id="39972" name="Picture 2"/>
          <p:cNvPicPr>
            <a:picLocks noChangeAspect="1"/>
          </p:cNvPicPr>
          <p:nvPr/>
        </p:nvPicPr>
        <p:blipFill>
          <a:blip r:embed="rId2"/>
          <a:stretch>
            <a:fillRect/>
          </a:stretch>
        </p:blipFill>
        <p:spPr>
          <a:xfrm>
            <a:off x="4500563" y="2286000"/>
            <a:ext cx="4475162" cy="45720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p:cNvPicPr>
          <p:nvPr/>
        </p:nvPicPr>
        <p:blipFill>
          <a:blip r:embed="rId3"/>
          <a:stretch>
            <a:fillRect/>
          </a:stretch>
        </p:blipFill>
        <p:spPr>
          <a:xfrm>
            <a:off x="4429125" y="2428875"/>
            <a:ext cx="4214813" cy="4332288"/>
          </a:xfrm>
          <a:prstGeom prst="rect">
            <a:avLst/>
          </a:prstGeom>
          <a:noFill/>
          <a:ln w="9525">
            <a:noFill/>
          </a:ln>
        </p:spPr>
      </p:pic>
      <p:sp>
        <p:nvSpPr>
          <p:cNvPr id="40963" name="内容占位符 1"/>
          <p:cNvSpPr>
            <a:spLocks noGrp="1"/>
          </p:cNvSpPr>
          <p:nvPr>
            <p:ph idx="1"/>
          </p:nvPr>
        </p:nvSpPr>
        <p:spPr/>
        <p:txBody>
          <a:bodyPr vert="horz" wrap="square" lIns="91440" tIns="45720" rIns="91440" bIns="45720" anchor="t"/>
          <a:lstStyle/>
          <a:p>
            <a:pPr eaLnBrk="1" hangingPunct="1">
              <a:buNone/>
            </a:pPr>
            <a:r>
              <a:rPr lang="en-US" altLang="zh-CN" b="1" dirty="0">
                <a:ea typeface="黑体" panose="02010609060101010101" pitchFamily="49" charset="-122"/>
              </a:rPr>
              <a:t>generalSearch(problem, Queue) </a:t>
            </a:r>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Example: BFS</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4" name="矩形 3"/>
          <p:cNvSpPr/>
          <p:nvPr/>
        </p:nvSpPr>
        <p:spPr>
          <a:xfrm>
            <a:off x="5786438" y="5786438"/>
            <a:ext cx="2159566" cy="523220"/>
          </a:xfrm>
          <a:prstGeom prst="rect">
            <a:avLst/>
          </a:prstGeom>
          <a:noFill/>
          <a:ln w="9525">
            <a:noFill/>
          </a:ln>
        </p:spPr>
        <p:txBody>
          <a:bodyPr wrap="none">
            <a:spAutoFit/>
          </a:bodyPr>
          <a:lstStyle/>
          <a:p>
            <a:r>
              <a:rPr lang="en-US" altLang="zh-CN" dirty="0">
                <a:latin typeface="Arial" panose="020B0604020202020204" pitchFamily="34" charset="0"/>
                <a:ea typeface="楷体_GB2312"/>
              </a:rPr>
              <a:t>Path: S,B,G</a:t>
            </a:r>
          </a:p>
        </p:txBody>
      </p:sp>
      <p:graphicFrame>
        <p:nvGraphicFramePr>
          <p:cNvPr id="5" name="表格 4"/>
          <p:cNvGraphicFramePr>
            <a:graphicFrameLocks noGrp="1"/>
          </p:cNvGraphicFramePr>
          <p:nvPr>
            <p:custDataLst>
              <p:tags r:id="rId1"/>
            </p:custDataLst>
          </p:nvPr>
        </p:nvGraphicFramePr>
        <p:xfrm>
          <a:off x="428625" y="2428875"/>
          <a:ext cx="3929090" cy="3291840"/>
        </p:xfrm>
        <a:graphic>
          <a:graphicData uri="http://schemas.openxmlformats.org/drawingml/2006/table">
            <a:tbl>
              <a:tblPr firstRow="1" bandRow="1">
                <a:tableStyleId>{5C22544A-7EE6-4342-B048-85BDC9FD1C3A}</a:tableStyleId>
              </a:tblPr>
              <a:tblGrid>
                <a:gridCol w="1643074">
                  <a:extLst>
                    <a:ext uri="{9D8B030D-6E8A-4147-A177-3AD203B41FA5}">
                      <a16:colId xmlns:a16="http://schemas.microsoft.com/office/drawing/2014/main" val="20000"/>
                    </a:ext>
                  </a:extLst>
                </a:gridCol>
                <a:gridCol w="2286016">
                  <a:extLst>
                    <a:ext uri="{9D8B030D-6E8A-4147-A177-3AD203B41FA5}">
                      <a16:colId xmlns:a16="http://schemas.microsoft.com/office/drawing/2014/main" val="20001"/>
                    </a:ext>
                  </a:extLst>
                </a:gridCol>
              </a:tblGrid>
              <a:tr h="335121">
                <a:tc>
                  <a:txBody>
                    <a:bodyPr/>
                    <a:lstStyle/>
                    <a:p>
                      <a:pPr algn="ctr"/>
                      <a:r>
                        <a:rPr kumimoji="0" lang="en-US" altLang="zh-CN" sz="1800" b="1" kern="1200" baseline="0" dirty="0">
                          <a:solidFill>
                            <a:schemeClr val="lt1"/>
                          </a:solidFill>
                          <a:latin typeface="+mn-lt"/>
                          <a:ea typeface="+mn-ea"/>
                          <a:cs typeface="+mn-cs"/>
                        </a:rPr>
                        <a:t>Expnd. node</a:t>
                      </a:r>
                    </a:p>
                  </a:txBody>
                  <a:tcPr/>
                </a:tc>
                <a:tc>
                  <a:txBody>
                    <a:bodyPr/>
                    <a:lstStyle/>
                    <a:p>
                      <a:pPr algn="ctr"/>
                      <a:r>
                        <a:rPr lang="en-US" altLang="zh-CN" dirty="0"/>
                        <a:t>Open list</a:t>
                      </a:r>
                      <a:endParaRPr lang="zh-CN" altLang="en-US" dirty="0"/>
                    </a:p>
                  </a:txBody>
                  <a:tcPr/>
                </a:tc>
                <a:extLst>
                  <a:ext uri="{0D108BD9-81ED-4DB2-BD59-A6C34878D82A}">
                    <a16:rowId xmlns:a16="http://schemas.microsoft.com/office/drawing/2014/main" val="10000"/>
                  </a:ext>
                </a:extLst>
              </a:tr>
              <a:tr h="335121">
                <a:tc>
                  <a:txBody>
                    <a:bodyPr/>
                    <a:lstStyle/>
                    <a:p>
                      <a:endParaRPr lang="zh-CN" altLang="en-US" dirty="0"/>
                    </a:p>
                  </a:txBody>
                  <a:tcPr/>
                </a:tc>
                <a:tc>
                  <a:txBody>
                    <a:bodyPr/>
                    <a:lstStyle/>
                    <a:p>
                      <a:r>
                        <a:rPr kumimoji="0" lang="en-US" altLang="zh-CN" sz="1800" kern="1200" baseline="0" dirty="0">
                          <a:solidFill>
                            <a:schemeClr val="dk1"/>
                          </a:solidFill>
                          <a:latin typeface="+mn-lt"/>
                          <a:ea typeface="+mn-ea"/>
                          <a:cs typeface="+mn-cs"/>
                        </a:rPr>
                        <a:t>{S}</a:t>
                      </a:r>
                      <a:endParaRPr lang="zh-CN" altLang="en-US" dirty="0"/>
                    </a:p>
                  </a:txBody>
                  <a:tcPr/>
                </a:tc>
                <a:extLst>
                  <a:ext uri="{0D108BD9-81ED-4DB2-BD59-A6C34878D82A}">
                    <a16:rowId xmlns:a16="http://schemas.microsoft.com/office/drawing/2014/main" val="10001"/>
                  </a:ext>
                </a:extLst>
              </a:tr>
              <a:tr h="335121">
                <a:tc>
                  <a:txBody>
                    <a:bodyPr/>
                    <a:lstStyle/>
                    <a:p>
                      <a:r>
                        <a:rPr kumimoji="0" lang="en-US" altLang="zh-CN" sz="1800" kern="1200" baseline="0" dirty="0">
                          <a:solidFill>
                            <a:schemeClr val="dk1"/>
                          </a:solidFill>
                          <a:latin typeface="+mn-lt"/>
                          <a:ea typeface="+mn-ea"/>
                          <a:cs typeface="+mn-cs"/>
                        </a:rPr>
                        <a:t>S</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{A,B,C} </a:t>
                      </a:r>
                      <a:endParaRPr lang="zh-CN" altLang="en-US" dirty="0"/>
                    </a:p>
                  </a:txBody>
                  <a:tcPr/>
                </a:tc>
                <a:extLst>
                  <a:ext uri="{0D108BD9-81ED-4DB2-BD59-A6C34878D82A}">
                    <a16:rowId xmlns:a16="http://schemas.microsoft.com/office/drawing/2014/main" val="10002"/>
                  </a:ext>
                </a:extLst>
              </a:tr>
              <a:tr h="335121">
                <a:tc>
                  <a:txBody>
                    <a:bodyPr/>
                    <a:lstStyle/>
                    <a:p>
                      <a:r>
                        <a:rPr kumimoji="0" lang="en-US" altLang="zh-CN" sz="1800" kern="1200" baseline="0" dirty="0">
                          <a:solidFill>
                            <a:schemeClr val="dk1"/>
                          </a:solidFill>
                          <a:latin typeface="+mn-lt"/>
                          <a:ea typeface="+mn-ea"/>
                          <a:cs typeface="+mn-cs"/>
                        </a:rPr>
                        <a:t>A</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{B,C,D,E}</a:t>
                      </a:r>
                      <a:endParaRPr lang="zh-CN" altLang="en-US" dirty="0"/>
                    </a:p>
                  </a:txBody>
                  <a:tcPr/>
                </a:tc>
                <a:extLst>
                  <a:ext uri="{0D108BD9-81ED-4DB2-BD59-A6C34878D82A}">
                    <a16:rowId xmlns:a16="http://schemas.microsoft.com/office/drawing/2014/main" val="10003"/>
                  </a:ext>
                </a:extLst>
              </a:tr>
              <a:tr h="3657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800" kern="1200" baseline="0" dirty="0">
                          <a:solidFill>
                            <a:schemeClr val="tx1"/>
                          </a:solidFill>
                          <a:latin typeface="+mn-lt"/>
                          <a:ea typeface="+mn-ea"/>
                          <a:cs typeface="+mn-cs"/>
                        </a:rPr>
                        <a:t>B</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{C,D,E,G}</a:t>
                      </a:r>
                      <a:endParaRPr lang="zh-CN" altLang="en-US" dirty="0"/>
                    </a:p>
                  </a:txBody>
                  <a:tcPr/>
                </a:tc>
                <a:extLst>
                  <a:ext uri="{0D108BD9-81ED-4DB2-BD59-A6C34878D82A}">
                    <a16:rowId xmlns:a16="http://schemas.microsoft.com/office/drawing/2014/main" val="10004"/>
                  </a:ext>
                </a:extLst>
              </a:tr>
              <a:tr h="335121">
                <a:tc>
                  <a:txBody>
                    <a:bodyPr/>
                    <a:lstStyle/>
                    <a:p>
                      <a:r>
                        <a:rPr kumimoji="0" lang="en-US" altLang="zh-CN" sz="1800" kern="1200" baseline="0" dirty="0">
                          <a:solidFill>
                            <a:schemeClr val="dk1"/>
                          </a:solidFill>
                          <a:latin typeface="+mn-lt"/>
                          <a:ea typeface="+mn-ea"/>
                          <a:cs typeface="+mn-cs"/>
                        </a:rPr>
                        <a:t>C </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{D,E,G,F} </a:t>
                      </a:r>
                      <a:endParaRPr lang="zh-CN" altLang="en-US" dirty="0"/>
                    </a:p>
                  </a:txBody>
                  <a:tcPr/>
                </a:tc>
                <a:extLst>
                  <a:ext uri="{0D108BD9-81ED-4DB2-BD59-A6C34878D82A}">
                    <a16:rowId xmlns:a16="http://schemas.microsoft.com/office/drawing/2014/main" val="10005"/>
                  </a:ext>
                </a:extLst>
              </a:tr>
              <a:tr h="335121">
                <a:tc>
                  <a:txBody>
                    <a:bodyPr/>
                    <a:lstStyle/>
                    <a:p>
                      <a:r>
                        <a:rPr kumimoji="0" lang="en-US" altLang="zh-CN" sz="1800" kern="1200" baseline="0" dirty="0">
                          <a:solidFill>
                            <a:schemeClr val="dk1"/>
                          </a:solidFill>
                          <a:latin typeface="+mn-lt"/>
                          <a:ea typeface="+mn-ea"/>
                          <a:cs typeface="+mn-cs"/>
                        </a:rPr>
                        <a:t>D </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{E,G,F,H }</a:t>
                      </a:r>
                      <a:endParaRPr lang="zh-CN" altLang="en-US" dirty="0"/>
                    </a:p>
                  </a:txBody>
                  <a:tcPr/>
                </a:tc>
                <a:extLst>
                  <a:ext uri="{0D108BD9-81ED-4DB2-BD59-A6C34878D82A}">
                    <a16:rowId xmlns:a16="http://schemas.microsoft.com/office/drawing/2014/main" val="10006"/>
                  </a:ext>
                </a:extLst>
              </a:tr>
              <a:tr h="335121">
                <a:tc>
                  <a:txBody>
                    <a:bodyPr/>
                    <a:lstStyle/>
                    <a:p>
                      <a:r>
                        <a:rPr kumimoji="0" lang="en-US" altLang="zh-CN" sz="1800" kern="1200" baseline="0" dirty="0">
                          <a:solidFill>
                            <a:schemeClr val="dk1"/>
                          </a:solidFill>
                          <a:latin typeface="+mn-lt"/>
                          <a:ea typeface="+mn-ea"/>
                          <a:cs typeface="+mn-cs"/>
                        </a:rPr>
                        <a:t>E</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{G,F,H,G }</a:t>
                      </a:r>
                      <a:r>
                        <a:rPr kumimoji="0" lang="en-US" altLang="zh-CN" sz="1800" kern="1200" baseline="0" dirty="0">
                          <a:solidFill>
                            <a:srgbClr val="FF0000"/>
                          </a:solidFill>
                          <a:latin typeface="+mn-lt"/>
                          <a:ea typeface="+mn-ea"/>
                          <a:cs typeface="+mn-cs"/>
                        </a:rPr>
                        <a:t> </a:t>
                      </a:r>
                      <a:endParaRPr lang="zh-CN" altLang="en-US" dirty="0">
                        <a:solidFill>
                          <a:srgbClr val="FF0000"/>
                        </a:solidFill>
                      </a:endParaRPr>
                    </a:p>
                  </a:txBody>
                  <a:tcPr/>
                </a:tc>
                <a:extLst>
                  <a:ext uri="{0D108BD9-81ED-4DB2-BD59-A6C34878D82A}">
                    <a16:rowId xmlns:a16="http://schemas.microsoft.com/office/drawing/2014/main" val="10007"/>
                  </a:ext>
                </a:extLst>
              </a:tr>
              <a:tr h="335121">
                <a:tc>
                  <a:txBody>
                    <a:bodyPr/>
                    <a:lstStyle/>
                    <a:p>
                      <a:r>
                        <a:rPr kumimoji="0" lang="pt-BR" altLang="zh-CN" sz="1800" kern="1200" baseline="0" dirty="0">
                          <a:solidFill>
                            <a:schemeClr val="dk1"/>
                          </a:solidFill>
                          <a:latin typeface="+mn-lt"/>
                          <a:ea typeface="+mn-ea"/>
                          <a:cs typeface="+mn-cs"/>
                        </a:rPr>
                        <a:t>G</a:t>
                      </a:r>
                      <a:endParaRPr lang="zh-CN" altLang="en-US" dirty="0">
                        <a:solidFill>
                          <a:srgbClr val="FF0000"/>
                        </a:solidFill>
                      </a:endParaRPr>
                    </a:p>
                  </a:txBody>
                  <a:tcPr/>
                </a:tc>
                <a:tc>
                  <a:txBody>
                    <a:bodyPr/>
                    <a:lstStyle/>
                    <a:p>
                      <a:r>
                        <a:rPr kumimoji="0" lang="pt-BR" altLang="zh-CN" sz="1800" kern="1200" baseline="0" dirty="0">
                          <a:solidFill>
                            <a:schemeClr val="dk1"/>
                          </a:solidFill>
                          <a:latin typeface="+mn-lt"/>
                          <a:ea typeface="+mn-ea"/>
                          <a:cs typeface="+mn-cs"/>
                        </a:rPr>
                        <a:t>{F,H,G}</a:t>
                      </a:r>
                      <a:endParaRPr lang="zh-CN" altLang="en-US" dirty="0">
                        <a:solidFill>
                          <a:srgbClr val="FF0000"/>
                        </a:solidFill>
                      </a:endParaRPr>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图的搜索过程</a:t>
            </a:r>
          </a:p>
        </p:txBody>
      </p:sp>
      <p:sp>
        <p:nvSpPr>
          <p:cNvPr id="214019" name="Rectangle 3"/>
          <p:cNvSpPr/>
          <p:nvPr/>
        </p:nvSpPr>
        <p:spPr>
          <a:xfrm>
            <a:off x="1331913" y="2478088"/>
            <a:ext cx="4721225" cy="519112"/>
          </a:xfrm>
          <a:prstGeom prst="rect">
            <a:avLst/>
          </a:prstGeom>
          <a:solidFill>
            <a:schemeClr val="bg1"/>
          </a:solidFill>
          <a:ln w="9525">
            <a:noFill/>
          </a:ln>
        </p:spPr>
        <p:txBody>
          <a:bodyPr>
            <a:spAutoFit/>
          </a:bodyPr>
          <a:lstStyle/>
          <a:p>
            <a:r>
              <a:rPr lang="zh-CN" altLang="en-US" b="0" dirty="0">
                <a:solidFill>
                  <a:schemeClr val="tx1"/>
                </a:solidFill>
                <a:latin typeface="Arial" panose="020B0604020202020204" pitchFamily="34" charset="0"/>
                <a:ea typeface="楷体_GB2312"/>
              </a:rPr>
              <a:t>必须记住哪些点走过了</a:t>
            </a:r>
          </a:p>
        </p:txBody>
      </p:sp>
      <p:pic>
        <p:nvPicPr>
          <p:cNvPr id="214020" name="Picture 4" descr="MC900055344[1]"/>
          <p:cNvPicPr>
            <a:picLocks noChangeAspect="1"/>
          </p:cNvPicPr>
          <p:nvPr/>
        </p:nvPicPr>
        <p:blipFill>
          <a:blip r:embed="rId4"/>
          <a:stretch>
            <a:fillRect/>
          </a:stretch>
        </p:blipFill>
        <p:spPr>
          <a:xfrm>
            <a:off x="1042988" y="1182688"/>
            <a:ext cx="454025" cy="576262"/>
          </a:xfrm>
          <a:prstGeom prst="rect">
            <a:avLst/>
          </a:prstGeom>
          <a:noFill/>
          <a:ln w="9525">
            <a:noFill/>
          </a:ln>
        </p:spPr>
      </p:pic>
      <p:sp>
        <p:nvSpPr>
          <p:cNvPr id="214021" name="Rectangle 5"/>
          <p:cNvSpPr/>
          <p:nvPr/>
        </p:nvSpPr>
        <p:spPr>
          <a:xfrm>
            <a:off x="1331913" y="1254125"/>
            <a:ext cx="5729287" cy="519113"/>
          </a:xfrm>
          <a:prstGeom prst="rect">
            <a:avLst/>
          </a:prstGeom>
          <a:noFill/>
          <a:ln w="9525">
            <a:noFill/>
          </a:ln>
        </p:spPr>
        <p:txBody>
          <a:bodyPr>
            <a:spAutoFit/>
          </a:bodyPr>
          <a:lstStyle/>
          <a:p>
            <a:r>
              <a:rPr lang="zh-CN" altLang="en-US" b="0" dirty="0">
                <a:solidFill>
                  <a:schemeClr val="tx1"/>
                </a:solidFill>
                <a:latin typeface="Arial" panose="020B0604020202020204" pitchFamily="34" charset="0"/>
                <a:ea typeface="楷体_GB2312"/>
              </a:rPr>
              <a:t>必须记住下一步还可以走哪些点</a:t>
            </a:r>
          </a:p>
        </p:txBody>
      </p:sp>
      <p:pic>
        <p:nvPicPr>
          <p:cNvPr id="214022" name="Picture 6" descr="MC900055344[1]"/>
          <p:cNvPicPr>
            <a:picLocks noChangeAspect="1"/>
          </p:cNvPicPr>
          <p:nvPr/>
        </p:nvPicPr>
        <p:blipFill>
          <a:blip r:embed="rId4"/>
          <a:stretch>
            <a:fillRect/>
          </a:stretch>
        </p:blipFill>
        <p:spPr>
          <a:xfrm>
            <a:off x="1022350" y="2420938"/>
            <a:ext cx="454025" cy="576262"/>
          </a:xfrm>
          <a:prstGeom prst="rect">
            <a:avLst/>
          </a:prstGeom>
          <a:noFill/>
          <a:ln w="9525">
            <a:noFill/>
          </a:ln>
        </p:spPr>
      </p:pic>
      <p:sp>
        <p:nvSpPr>
          <p:cNvPr id="214023" name="Rectangle 7"/>
          <p:cNvSpPr/>
          <p:nvPr/>
        </p:nvSpPr>
        <p:spPr>
          <a:xfrm>
            <a:off x="1352550" y="3702050"/>
            <a:ext cx="4721225" cy="519113"/>
          </a:xfrm>
          <a:prstGeom prst="rect">
            <a:avLst/>
          </a:prstGeom>
          <a:solidFill>
            <a:schemeClr val="bg1"/>
          </a:solidFill>
          <a:ln w="9525">
            <a:noFill/>
          </a:ln>
        </p:spPr>
        <p:txBody>
          <a:bodyPr>
            <a:spAutoFit/>
          </a:bodyPr>
          <a:lstStyle/>
          <a:p>
            <a:r>
              <a:rPr lang="zh-CN" altLang="en-US" b="0" dirty="0">
                <a:solidFill>
                  <a:schemeClr val="tx1"/>
                </a:solidFill>
                <a:latin typeface="Arial" panose="020B0604020202020204" pitchFamily="34" charset="0"/>
                <a:ea typeface="楷体_GB2312"/>
              </a:rPr>
              <a:t>必须记住从目标返回的路径</a:t>
            </a:r>
          </a:p>
        </p:txBody>
      </p:sp>
      <p:pic>
        <p:nvPicPr>
          <p:cNvPr id="214024" name="Picture 8" descr="MC900055344[1]"/>
          <p:cNvPicPr>
            <a:picLocks noChangeAspect="1"/>
          </p:cNvPicPr>
          <p:nvPr/>
        </p:nvPicPr>
        <p:blipFill>
          <a:blip r:embed="rId4"/>
          <a:stretch>
            <a:fillRect/>
          </a:stretch>
        </p:blipFill>
        <p:spPr>
          <a:xfrm>
            <a:off x="1042988" y="3644900"/>
            <a:ext cx="454025" cy="576263"/>
          </a:xfrm>
          <a:prstGeom prst="rect">
            <a:avLst/>
          </a:prstGeom>
          <a:noFill/>
          <a:ln w="9525">
            <a:noFill/>
          </a:ln>
        </p:spPr>
      </p:pic>
      <p:sp>
        <p:nvSpPr>
          <p:cNvPr id="214025" name="Rectangle 9"/>
          <p:cNvSpPr>
            <a:spLocks noChangeArrowheads="1"/>
          </p:cNvSpPr>
          <p:nvPr/>
        </p:nvSpPr>
        <p:spPr bwMode="auto">
          <a:xfrm>
            <a:off x="1763713" y="1844675"/>
            <a:ext cx="4968875" cy="519113"/>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OPEN</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表</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记录还没有扩展的点</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r>
          </a:p>
        </p:txBody>
      </p:sp>
      <p:sp>
        <p:nvSpPr>
          <p:cNvPr id="214026" name="Rectangle 10"/>
          <p:cNvSpPr>
            <a:spLocks noChangeArrowheads="1"/>
          </p:cNvSpPr>
          <p:nvPr/>
        </p:nvSpPr>
        <p:spPr bwMode="auto">
          <a:xfrm>
            <a:off x="1763713" y="3068638"/>
            <a:ext cx="5616575" cy="519113"/>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CLOSED</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表</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记录已经扩展的点</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r>
            <a:endPar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214027" name="Rectangle 11"/>
          <p:cNvSpPr>
            <a:spLocks noChangeArrowheads="1"/>
          </p:cNvSpPr>
          <p:nvPr/>
        </p:nvSpPr>
        <p:spPr bwMode="auto">
          <a:xfrm>
            <a:off x="1370013" y="4508500"/>
            <a:ext cx="7380288" cy="94615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每个表示状态的节点结构中必须有指向父节点的指针</a:t>
            </a:r>
          </a:p>
        </p:txBody>
      </p:sp>
    </p:spTree>
    <p:custDataLst>
      <p:tags r:id="rId1"/>
    </p:custDataLst>
    <p:extLst>
      <p:ext uri="{BB962C8B-B14F-4D97-AF65-F5344CB8AC3E}">
        <p14:creationId xmlns:p14="http://schemas.microsoft.com/office/powerpoint/2010/main" val="298434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020"/>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214020"/>
                                        </p:tgtEl>
                                      </p:cBhvr>
                                    </p:animEffect>
                                    <p:animScale>
                                      <p:cBhvr>
                                        <p:cTn id="10" dur="250" autoRev="1" fill="hold"/>
                                        <p:tgtEl>
                                          <p:spTgt spid="214020"/>
                                        </p:tgtEl>
                                      </p:cBhvr>
                                      <p:by x="105000" y="105000"/>
                                    </p:animScale>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14021"/>
                                        </p:tgtEl>
                                        <p:attrNameLst>
                                          <p:attrName>style.visibility</p:attrName>
                                        </p:attrNameLst>
                                      </p:cBhvr>
                                      <p:to>
                                        <p:strVal val="visible"/>
                                      </p:to>
                                    </p:set>
                                    <p:animEffect transition="in" filter="wipe(left)">
                                      <p:cBhvr>
                                        <p:cTn id="14" dur="500"/>
                                        <p:tgtEl>
                                          <p:spTgt spid="21402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4022"/>
                                        </p:tgtEl>
                                        <p:attrNameLst>
                                          <p:attrName>style.visibility</p:attrName>
                                        </p:attrNameLst>
                                      </p:cBhvr>
                                      <p:to>
                                        <p:strVal val="visible"/>
                                      </p:to>
                                    </p:set>
                                  </p:childTnLst>
                                </p:cTn>
                              </p:par>
                            </p:childTnLst>
                          </p:cTn>
                        </p:par>
                        <p:par>
                          <p:cTn id="19" fill="hold">
                            <p:stCondLst>
                              <p:cond delay="0"/>
                            </p:stCondLst>
                            <p:childTnLst>
                              <p:par>
                                <p:cTn id="20" presetID="26" presetClass="emph" presetSubtype="0" fill="hold" nodeType="afterEffect">
                                  <p:stCondLst>
                                    <p:cond delay="0"/>
                                  </p:stCondLst>
                                  <p:childTnLst>
                                    <p:animEffect transition="out" filter="fade">
                                      <p:cBhvr>
                                        <p:cTn id="21" dur="500" tmFilter="0, 0; .2, .5; .8, .5; 1, 0"/>
                                        <p:tgtEl>
                                          <p:spTgt spid="214022"/>
                                        </p:tgtEl>
                                      </p:cBhvr>
                                    </p:animEffect>
                                    <p:animScale>
                                      <p:cBhvr>
                                        <p:cTn id="22" dur="250" autoRev="1" fill="hold"/>
                                        <p:tgtEl>
                                          <p:spTgt spid="214022"/>
                                        </p:tgtEl>
                                      </p:cBhvr>
                                      <p:by x="105000" y="105000"/>
                                    </p:animScale>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14019"/>
                                        </p:tgtEl>
                                        <p:attrNameLst>
                                          <p:attrName>style.visibility</p:attrName>
                                        </p:attrNameLst>
                                      </p:cBhvr>
                                      <p:to>
                                        <p:strVal val="visible"/>
                                      </p:to>
                                    </p:set>
                                    <p:animEffect transition="in" filter="wipe(left)">
                                      <p:cBhvr>
                                        <p:cTn id="26" dur="500"/>
                                        <p:tgtEl>
                                          <p:spTgt spid="21401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4024"/>
                                        </p:tgtEl>
                                        <p:attrNameLst>
                                          <p:attrName>style.visibility</p:attrName>
                                        </p:attrNameLst>
                                      </p:cBhvr>
                                      <p:to>
                                        <p:strVal val="visible"/>
                                      </p:to>
                                    </p:set>
                                  </p:childTnLst>
                                </p:cTn>
                              </p:par>
                            </p:childTnLst>
                          </p:cTn>
                        </p:par>
                        <p:par>
                          <p:cTn id="31" fill="hold">
                            <p:stCondLst>
                              <p:cond delay="0"/>
                            </p:stCondLst>
                            <p:childTnLst>
                              <p:par>
                                <p:cTn id="32" presetID="26" presetClass="emph" presetSubtype="0" fill="hold" nodeType="afterEffect">
                                  <p:stCondLst>
                                    <p:cond delay="0"/>
                                  </p:stCondLst>
                                  <p:childTnLst>
                                    <p:animEffect transition="out" filter="fade">
                                      <p:cBhvr>
                                        <p:cTn id="33" dur="500" tmFilter="0, 0; .2, .5; .8, .5; 1, 0"/>
                                        <p:tgtEl>
                                          <p:spTgt spid="214024"/>
                                        </p:tgtEl>
                                      </p:cBhvr>
                                    </p:animEffect>
                                    <p:animScale>
                                      <p:cBhvr>
                                        <p:cTn id="34" dur="250" autoRev="1" fill="hold"/>
                                        <p:tgtEl>
                                          <p:spTgt spid="214024"/>
                                        </p:tgtEl>
                                      </p:cBhvr>
                                      <p:by x="105000" y="105000"/>
                                    </p:animScale>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14023"/>
                                        </p:tgtEl>
                                        <p:attrNameLst>
                                          <p:attrName>style.visibility</p:attrName>
                                        </p:attrNameLst>
                                      </p:cBhvr>
                                      <p:to>
                                        <p:strVal val="visible"/>
                                      </p:to>
                                    </p:set>
                                    <p:animEffect transition="in" filter="wipe(left)">
                                      <p:cBhvr>
                                        <p:cTn id="38" dur="500"/>
                                        <p:tgtEl>
                                          <p:spTgt spid="2140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14025"/>
                                        </p:tgtEl>
                                        <p:attrNameLst>
                                          <p:attrName>style.visibility</p:attrName>
                                        </p:attrNameLst>
                                      </p:cBhvr>
                                      <p:to>
                                        <p:strVal val="visible"/>
                                      </p:to>
                                    </p:set>
                                    <p:animEffect transition="in" filter="wipe(left)">
                                      <p:cBhvr>
                                        <p:cTn id="43" dur="500"/>
                                        <p:tgtEl>
                                          <p:spTgt spid="21402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14026"/>
                                        </p:tgtEl>
                                        <p:attrNameLst>
                                          <p:attrName>style.visibility</p:attrName>
                                        </p:attrNameLst>
                                      </p:cBhvr>
                                      <p:to>
                                        <p:strVal val="visible"/>
                                      </p:to>
                                    </p:set>
                                    <p:animEffect transition="in" filter="wipe(left)">
                                      <p:cBhvr>
                                        <p:cTn id="48" dur="500"/>
                                        <p:tgtEl>
                                          <p:spTgt spid="21402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14027"/>
                                        </p:tgtEl>
                                        <p:attrNameLst>
                                          <p:attrName>style.visibility</p:attrName>
                                        </p:attrNameLst>
                                      </p:cBhvr>
                                      <p:to>
                                        <p:strVal val="visible"/>
                                      </p:to>
                                    </p:set>
                                    <p:animEffect transition="in" filter="wipe(left)">
                                      <p:cBhvr>
                                        <p:cTn id="53" dur="500"/>
                                        <p:tgtEl>
                                          <p:spTgt spid="214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nimBg="1"/>
      <p:bldP spid="214021" grpId="0"/>
      <p:bldP spid="214023" grpId="0" animBg="1"/>
      <p:bldP spid="214025" grpId="0"/>
      <p:bldP spid="214026" grpId="0"/>
      <p:bldP spid="2140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idx="1"/>
          </p:nvPr>
        </p:nvSpPr>
        <p:spPr>
          <a:xfrm>
            <a:off x="785813" y="1071563"/>
            <a:ext cx="7777162" cy="5113337"/>
          </a:xfrm>
        </p:spPr>
        <p:txBody>
          <a:bodyPr vert="horz" wrap="square" lIns="91440" tIns="45720" rIns="91440" bIns="45720" anchor="t"/>
          <a:lstStyle/>
          <a:p>
            <a:pPr eaLnBrk="1" hangingPunct="1"/>
            <a:r>
              <a:rPr lang="zh-CN" altLang="en-US" sz="2800" dirty="0">
                <a:solidFill>
                  <a:srgbClr val="000000"/>
                </a:solidFill>
                <a:ea typeface="宋体" panose="02010600030101010101" pitchFamily="2" charset="-122"/>
              </a:rPr>
              <a:t>节点</a:t>
            </a:r>
            <a:endParaRPr lang="en-US" altLang="zh-CN" sz="2800" dirty="0">
              <a:solidFill>
                <a:srgbClr val="000000"/>
              </a:solidFill>
              <a:ea typeface="宋体" panose="02010600030101010101" pitchFamily="2" charset="-122"/>
            </a:endParaRPr>
          </a:p>
          <a:p>
            <a:pPr lvl="1" eaLnBrk="1" hangingPunct="1"/>
            <a:r>
              <a:rPr lang="zh-CN" altLang="en-US" sz="2400" dirty="0">
                <a:solidFill>
                  <a:srgbClr val="000000"/>
                </a:solidFill>
                <a:ea typeface="宋体" panose="02010600030101010101" pitchFamily="2" charset="-122"/>
              </a:rPr>
              <a:t>除了存放状态本身的信息，还需保存指向父节点的指针，或是何种操作可以转换为这个状态</a:t>
            </a:r>
            <a:endParaRPr lang="en-US" altLang="zh-CN" sz="2400" dirty="0">
              <a:solidFill>
                <a:srgbClr val="000000"/>
              </a:solidFill>
              <a:ea typeface="宋体" panose="02010600030101010101" pitchFamily="2" charset="-122"/>
            </a:endParaRPr>
          </a:p>
          <a:p>
            <a:pPr eaLnBrk="1" hangingPunct="1"/>
            <a:r>
              <a:rPr lang="en-US" altLang="zh-CN" sz="2800" dirty="0">
                <a:solidFill>
                  <a:srgbClr val="000000"/>
                </a:solidFill>
                <a:ea typeface="宋体" panose="02010600030101010101" pitchFamily="2" charset="-122"/>
              </a:rPr>
              <a:t>Open list</a:t>
            </a:r>
          </a:p>
          <a:p>
            <a:pPr lvl="1" eaLnBrk="1" hangingPunct="1"/>
            <a:r>
              <a:rPr lang="zh-CN" altLang="en-US" sz="2400" dirty="0">
                <a:solidFill>
                  <a:srgbClr val="000000"/>
                </a:solidFill>
                <a:ea typeface="宋体" panose="02010600030101010101" pitchFamily="2" charset="-122"/>
                <a:sym typeface="+mn-ea"/>
              </a:rPr>
              <a:t>存已访所有放</a:t>
            </a:r>
            <a:r>
              <a:rPr lang="zh-CN" altLang="en-US" sz="2400" dirty="0">
                <a:solidFill>
                  <a:srgbClr val="000000"/>
                </a:solidFill>
                <a:ea typeface="宋体" panose="02010600030101010101" pitchFamily="2" charset="-122"/>
              </a:rPr>
              <a:t>问，但还未被扩展的节点 </a:t>
            </a:r>
            <a:r>
              <a:rPr lang="en-US" altLang="zh-CN" sz="2400" dirty="0">
                <a:solidFill>
                  <a:srgbClr val="000000"/>
                </a:solidFill>
                <a:ea typeface="宋体" panose="02010600030101010101" pitchFamily="2" charset="-122"/>
              </a:rPr>
              <a:t>(open nodes)</a:t>
            </a:r>
          </a:p>
          <a:p>
            <a:pPr lvl="1" eaLnBrk="1" hangingPunct="1"/>
            <a:r>
              <a:rPr lang="zh-CN" altLang="en-US" sz="2400" dirty="0">
                <a:solidFill>
                  <a:srgbClr val="000000"/>
                </a:solidFill>
                <a:ea typeface="宋体" panose="02010600030101010101" pitchFamily="2" charset="-122"/>
              </a:rPr>
              <a:t>代表搜索树的前沿，也叫</a:t>
            </a:r>
            <a:r>
              <a:rPr lang="en-US" altLang="zh-CN" sz="2400" dirty="0">
                <a:solidFill>
                  <a:srgbClr val="000000"/>
                </a:solidFill>
                <a:ea typeface="宋体" panose="02010600030101010101" pitchFamily="2" charset="-122"/>
              </a:rPr>
              <a:t>Fronge list </a:t>
            </a:r>
          </a:p>
          <a:p>
            <a:pPr eaLnBrk="1" hangingPunct="1"/>
            <a:r>
              <a:rPr lang="en-US" altLang="zh-CN" sz="2800" dirty="0">
                <a:solidFill>
                  <a:srgbClr val="000000"/>
                </a:solidFill>
                <a:ea typeface="宋体" panose="02010600030101010101" pitchFamily="2" charset="-122"/>
              </a:rPr>
              <a:t>Closed list</a:t>
            </a:r>
          </a:p>
          <a:p>
            <a:pPr lvl="1" eaLnBrk="1" hangingPunct="1"/>
            <a:r>
              <a:rPr lang="zh-CN" altLang="en-US" sz="2400" dirty="0">
                <a:solidFill>
                  <a:srgbClr val="000000"/>
                </a:solidFill>
                <a:ea typeface="宋体" panose="02010600030101010101" pitchFamily="2" charset="-122"/>
              </a:rPr>
              <a:t>存放所有已经被扩展的节点</a:t>
            </a:r>
            <a:r>
              <a:rPr lang="en-US" altLang="zh-CN" sz="2400" dirty="0">
                <a:solidFill>
                  <a:srgbClr val="000000"/>
                </a:solidFill>
                <a:ea typeface="宋体" panose="02010600030101010101" pitchFamily="2" charset="-122"/>
              </a:rPr>
              <a:t>(closed nodes)</a:t>
            </a:r>
          </a:p>
          <a:p>
            <a:pPr lvl="1" eaLnBrk="1" hangingPunct="1"/>
            <a:r>
              <a:rPr lang="en-US" altLang="zh-CN" sz="2400" dirty="0">
                <a:solidFill>
                  <a:srgbClr val="000000"/>
                </a:solidFill>
                <a:ea typeface="宋体" panose="02010600030101010101" pitchFamily="2" charset="-122"/>
              </a:rPr>
              <a:t>Not necessary for tree search</a:t>
            </a:r>
          </a:p>
        </p:txBody>
      </p:sp>
      <p:sp>
        <p:nvSpPr>
          <p:cNvPr id="223234" name="Rectangle 2"/>
          <p:cNvSpPr>
            <a:spLocks noGrp="1" noChangeArrowheads="1"/>
          </p:cNvSpPr>
          <p:nvPr>
            <p:ph type="title"/>
          </p:nvPr>
        </p:nvSpPr>
        <p:spPr>
          <a:xfrm>
            <a:off x="457200" y="274638"/>
            <a:ext cx="8229600" cy="654032"/>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数据结构</a:t>
            </a:r>
          </a:p>
        </p:txBody>
      </p:sp>
    </p:spTree>
    <p:extLst>
      <p:ext uri="{BB962C8B-B14F-4D97-AF65-F5344CB8AC3E}">
        <p14:creationId xmlns:p14="http://schemas.microsoft.com/office/powerpoint/2010/main" val="147325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611188" y="428604"/>
            <a:ext cx="792162" cy="5448321"/>
          </a:xfrm>
          <a:noFill/>
          <a:ln>
            <a:noFill/>
          </a:ln>
          <a:effectLst/>
          <a:sp3d prstMaterial="plastic"/>
        </p:spPr>
        <p:txBody>
          <a:bodyPr vert="eaVert" rtlCol="0" anchor="ctr">
            <a:normAutofit fontScale="9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图的一般搜索策略</a:t>
            </a: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树搜索</a:t>
            </a: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218115" name="AutoShape 3"/>
          <p:cNvSpPr/>
          <p:nvPr/>
        </p:nvSpPr>
        <p:spPr>
          <a:xfrm>
            <a:off x="4411663" y="233363"/>
            <a:ext cx="1222375" cy="341312"/>
          </a:xfrm>
          <a:prstGeom prst="flowChartTerminator">
            <a:avLst/>
          </a:prstGeom>
          <a:solidFill>
            <a:srgbClr val="FFFFCC"/>
          </a:solidFill>
          <a:ln w="25400" cap="flat" cmpd="sng">
            <a:solidFill>
              <a:schemeClr val="tx1"/>
            </a:solidFill>
            <a:prstDash val="solid"/>
            <a:miter/>
            <a:headEnd type="none" w="med" len="med"/>
            <a:tailEnd type="none" w="med" len="med"/>
          </a:ln>
        </p:spPr>
        <p:txBody>
          <a:bodyPr wrap="none" anchor="ctr"/>
          <a:lstStyle/>
          <a:p>
            <a:pPr algn="ctr"/>
            <a:r>
              <a:rPr lang="zh-CN" altLang="en-US" sz="2000" b="0" dirty="0">
                <a:solidFill>
                  <a:schemeClr val="tx1"/>
                </a:solidFill>
                <a:latin typeface="Times New Roman" panose="02020603050405020304" pitchFamily="18" charset="0"/>
                <a:ea typeface="华文新魏" panose="02010800040101010101" pitchFamily="2" charset="-122"/>
              </a:rPr>
              <a:t>开始</a:t>
            </a:r>
            <a:endParaRPr lang="ja-JP" altLang="en-US" sz="2000" b="0" dirty="0">
              <a:solidFill>
                <a:schemeClr val="tx1"/>
              </a:solidFill>
              <a:latin typeface="Times New Roman" panose="02020603050405020304" pitchFamily="18" charset="0"/>
              <a:ea typeface="华文新魏" panose="02010800040101010101" pitchFamily="2" charset="-122"/>
            </a:endParaRPr>
          </a:p>
        </p:txBody>
      </p:sp>
      <p:sp>
        <p:nvSpPr>
          <p:cNvPr id="218116" name="Text Box 4"/>
          <p:cNvSpPr txBox="1"/>
          <p:nvPr/>
        </p:nvSpPr>
        <p:spPr>
          <a:xfrm>
            <a:off x="3797300" y="857250"/>
            <a:ext cx="2463800" cy="422275"/>
          </a:xfrm>
          <a:prstGeom prst="rect">
            <a:avLst/>
          </a:prstGeom>
          <a:solidFill>
            <a:srgbClr val="FFFFCC"/>
          </a:solidFill>
          <a:ln w="25400"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2000" b="0" dirty="0">
                <a:solidFill>
                  <a:schemeClr val="tx1"/>
                </a:solidFill>
                <a:latin typeface="Times New Roman" panose="02020603050405020304" pitchFamily="18" charset="0"/>
                <a:ea typeface="华文新魏" panose="02010800040101010101" pitchFamily="2" charset="-122"/>
              </a:rPr>
              <a:t>把</a:t>
            </a:r>
            <a:r>
              <a:rPr lang="en-US" altLang="zh-CN" sz="2000" b="0" i="1" dirty="0">
                <a:solidFill>
                  <a:schemeClr val="tx1"/>
                </a:solidFill>
                <a:latin typeface="Times New Roman" panose="02020603050405020304" pitchFamily="18" charset="0"/>
                <a:ea typeface="华文新魏" panose="02010800040101010101" pitchFamily="2" charset="-122"/>
              </a:rPr>
              <a:t>S</a:t>
            </a:r>
            <a:r>
              <a:rPr lang="zh-CN" altLang="en-US" sz="2000" b="0" dirty="0">
                <a:solidFill>
                  <a:schemeClr val="tx1"/>
                </a:solidFill>
                <a:latin typeface="Times New Roman" panose="02020603050405020304" pitchFamily="18" charset="0"/>
                <a:ea typeface="华文新魏" panose="02010800040101010101" pitchFamily="2" charset="-122"/>
              </a:rPr>
              <a:t>放入</a:t>
            </a:r>
            <a:r>
              <a:rPr lang="en-US" altLang="zh-CN" sz="2000" b="0" dirty="0">
                <a:solidFill>
                  <a:schemeClr val="tx1"/>
                </a:solidFill>
                <a:latin typeface="Times New Roman" panose="02020603050405020304" pitchFamily="18" charset="0"/>
                <a:ea typeface="华文新魏" panose="02010800040101010101" pitchFamily="2" charset="-122"/>
              </a:rPr>
              <a:t>OPEN</a:t>
            </a:r>
            <a:r>
              <a:rPr lang="zh-CN" altLang="en-US" sz="2000" b="0" dirty="0">
                <a:solidFill>
                  <a:schemeClr val="tx1"/>
                </a:solidFill>
                <a:latin typeface="Times New Roman" panose="02020603050405020304" pitchFamily="18" charset="0"/>
                <a:ea typeface="华文新魏" panose="02010800040101010101" pitchFamily="2" charset="-122"/>
              </a:rPr>
              <a:t>表</a:t>
            </a:r>
            <a:endParaRPr lang="ja-JP" altLang="en-US" sz="2000" b="0" dirty="0">
              <a:solidFill>
                <a:schemeClr val="tx1"/>
              </a:solidFill>
              <a:latin typeface="Times New Roman" panose="02020603050405020304" pitchFamily="18" charset="0"/>
              <a:ea typeface="华文新魏" panose="02010800040101010101" pitchFamily="2" charset="-122"/>
            </a:endParaRPr>
          </a:p>
        </p:txBody>
      </p:sp>
      <p:sp>
        <p:nvSpPr>
          <p:cNvPr id="218117" name="AutoShape 5"/>
          <p:cNvSpPr/>
          <p:nvPr/>
        </p:nvSpPr>
        <p:spPr>
          <a:xfrm>
            <a:off x="3606800" y="1587500"/>
            <a:ext cx="2847975" cy="476250"/>
          </a:xfrm>
          <a:prstGeom prst="flowChartPreparation">
            <a:avLst/>
          </a:prstGeom>
          <a:solidFill>
            <a:srgbClr val="FFFFCC"/>
          </a:solidFill>
          <a:ln w="25400" cap="flat" cmpd="sng">
            <a:solidFill>
              <a:schemeClr val="tx1"/>
            </a:solidFill>
            <a:prstDash val="solid"/>
            <a:miter/>
            <a:headEnd type="none" w="med" len="med"/>
            <a:tailEnd type="none" w="med" len="med"/>
          </a:ln>
        </p:spPr>
        <p:txBody>
          <a:bodyPr wrap="none" anchor="ctr"/>
          <a:lstStyle/>
          <a:p>
            <a:pPr algn="ctr"/>
            <a:r>
              <a:rPr lang="en-US" altLang="ja-JP" sz="2000" b="0" dirty="0">
                <a:solidFill>
                  <a:schemeClr val="tx1"/>
                </a:solidFill>
                <a:latin typeface="Times New Roman" panose="02020603050405020304" pitchFamily="18" charset="0"/>
                <a:ea typeface="华文新魏" panose="02010800040101010101" pitchFamily="2" charset="-122"/>
              </a:rPr>
              <a:t>OPEN</a:t>
            </a:r>
            <a:r>
              <a:rPr lang="zh-CN" altLang="en-US" sz="2000" b="0" dirty="0">
                <a:solidFill>
                  <a:schemeClr val="tx1"/>
                </a:solidFill>
                <a:latin typeface="Times New Roman" panose="02020603050405020304" pitchFamily="18" charset="0"/>
                <a:ea typeface="华文新魏" panose="02010800040101010101" pitchFamily="2" charset="-122"/>
              </a:rPr>
              <a:t>表为空表？</a:t>
            </a:r>
            <a:endParaRPr lang="en-US" altLang="ja-JP" sz="2000" b="0" dirty="0">
              <a:solidFill>
                <a:schemeClr val="tx1"/>
              </a:solidFill>
              <a:latin typeface="Times New Roman" panose="02020603050405020304" pitchFamily="18" charset="0"/>
              <a:ea typeface="华文新魏" panose="02010800040101010101" pitchFamily="2" charset="-122"/>
            </a:endParaRPr>
          </a:p>
        </p:txBody>
      </p:sp>
      <p:sp>
        <p:nvSpPr>
          <p:cNvPr id="218118" name="Text Box 6"/>
          <p:cNvSpPr txBox="1"/>
          <p:nvPr/>
        </p:nvSpPr>
        <p:spPr>
          <a:xfrm>
            <a:off x="2425700" y="2338388"/>
            <a:ext cx="5233988" cy="400050"/>
          </a:xfrm>
          <a:prstGeom prst="rect">
            <a:avLst/>
          </a:prstGeom>
          <a:solidFill>
            <a:srgbClr val="FFFFCC"/>
          </a:solidFill>
          <a:ln w="25400"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2000" b="0" dirty="0">
                <a:solidFill>
                  <a:schemeClr val="tx1"/>
                </a:solidFill>
                <a:latin typeface="Times New Roman" panose="02020603050405020304" pitchFamily="18" charset="0"/>
                <a:ea typeface="华文新魏" panose="02010800040101010101" pitchFamily="2" charset="-122"/>
              </a:rPr>
              <a:t>把第一个节点</a:t>
            </a:r>
            <a:r>
              <a:rPr lang="en-US" altLang="zh-CN" sz="2000" b="0" dirty="0">
                <a:solidFill>
                  <a:schemeClr val="tx1"/>
                </a:solidFill>
                <a:latin typeface="Times New Roman" panose="02020603050405020304" pitchFamily="18" charset="0"/>
                <a:ea typeface="华文新魏" panose="02010800040101010101" pitchFamily="2" charset="-122"/>
              </a:rPr>
              <a:t>(</a:t>
            </a:r>
            <a:r>
              <a:rPr lang="en-US" altLang="zh-CN" sz="2000" b="0" i="1" dirty="0">
                <a:solidFill>
                  <a:schemeClr val="tx1"/>
                </a:solidFill>
                <a:latin typeface="Times New Roman" panose="02020603050405020304" pitchFamily="18" charset="0"/>
                <a:ea typeface="华文新魏" panose="02010800040101010101" pitchFamily="2" charset="-122"/>
              </a:rPr>
              <a:t>n</a:t>
            </a:r>
            <a:r>
              <a:rPr lang="en-US" altLang="zh-CN" sz="2000" b="0" dirty="0">
                <a:solidFill>
                  <a:schemeClr val="tx1"/>
                </a:solidFill>
                <a:latin typeface="Times New Roman" panose="02020603050405020304" pitchFamily="18" charset="0"/>
                <a:ea typeface="华文新魏" panose="02010800040101010101" pitchFamily="2" charset="-122"/>
              </a:rPr>
              <a:t>)</a:t>
            </a:r>
            <a:r>
              <a:rPr lang="zh-CN" altLang="en-US" sz="2000" b="0" dirty="0">
                <a:solidFill>
                  <a:schemeClr val="tx1"/>
                </a:solidFill>
                <a:latin typeface="Times New Roman" panose="02020603050405020304" pitchFamily="18" charset="0"/>
                <a:ea typeface="华文新魏" panose="02010800040101010101" pitchFamily="2" charset="-122"/>
              </a:rPr>
              <a:t>从</a:t>
            </a:r>
            <a:r>
              <a:rPr lang="en-US" altLang="zh-CN" sz="2000" b="0" dirty="0">
                <a:solidFill>
                  <a:schemeClr val="tx1"/>
                </a:solidFill>
                <a:latin typeface="Times New Roman" panose="02020603050405020304" pitchFamily="18" charset="0"/>
                <a:ea typeface="华文新魏" panose="02010800040101010101" pitchFamily="2" charset="-122"/>
              </a:rPr>
              <a:t>OPEN</a:t>
            </a:r>
            <a:r>
              <a:rPr lang="zh-CN" altLang="en-US" sz="2000" b="0" dirty="0">
                <a:solidFill>
                  <a:schemeClr val="tx1"/>
                </a:solidFill>
                <a:latin typeface="Times New Roman" panose="02020603050405020304" pitchFamily="18" charset="0"/>
                <a:ea typeface="华文新魏" panose="02010800040101010101" pitchFamily="2" charset="-122"/>
              </a:rPr>
              <a:t>表移出</a:t>
            </a:r>
            <a:endParaRPr lang="ja-JP" altLang="en-US" sz="2000" b="0" dirty="0">
              <a:solidFill>
                <a:schemeClr val="tx1"/>
              </a:solidFill>
              <a:latin typeface="Times New Roman" panose="02020603050405020304" pitchFamily="18" charset="0"/>
              <a:ea typeface="华文新魏" panose="02010800040101010101" pitchFamily="2" charset="-122"/>
            </a:endParaRPr>
          </a:p>
        </p:txBody>
      </p:sp>
      <p:sp>
        <p:nvSpPr>
          <p:cNvPr id="218119" name="AutoShape 7"/>
          <p:cNvSpPr/>
          <p:nvPr/>
        </p:nvSpPr>
        <p:spPr>
          <a:xfrm>
            <a:off x="3649662" y="3052763"/>
            <a:ext cx="2886075" cy="476250"/>
          </a:xfrm>
          <a:prstGeom prst="flowChartPreparation">
            <a:avLst/>
          </a:prstGeom>
          <a:solidFill>
            <a:srgbClr val="FFFFCC"/>
          </a:solidFill>
          <a:ln w="25400" cap="flat" cmpd="sng">
            <a:solidFill>
              <a:schemeClr val="tx1"/>
            </a:solidFill>
            <a:prstDash val="solid"/>
            <a:miter/>
            <a:headEnd type="none" w="med" len="med"/>
            <a:tailEnd type="none" w="med" len="med"/>
          </a:ln>
        </p:spPr>
        <p:txBody>
          <a:bodyPr wrap="none" anchor="ctr"/>
          <a:lstStyle/>
          <a:p>
            <a:pPr algn="ctr"/>
            <a:r>
              <a:rPr lang="en-US" altLang="zh-CN" sz="2000" b="0" i="1" dirty="0">
                <a:solidFill>
                  <a:schemeClr val="tx1"/>
                </a:solidFill>
                <a:latin typeface="Times New Roman" panose="02020603050405020304" pitchFamily="18" charset="0"/>
                <a:ea typeface="华文新魏" panose="02010800040101010101" pitchFamily="2" charset="-122"/>
              </a:rPr>
              <a:t>n</a:t>
            </a:r>
            <a:r>
              <a:rPr lang="zh-CN" altLang="en-US" sz="2000" b="0" dirty="0">
                <a:solidFill>
                  <a:schemeClr val="tx1"/>
                </a:solidFill>
                <a:latin typeface="Times New Roman" panose="02020603050405020304" pitchFamily="18" charset="0"/>
                <a:ea typeface="华文新魏" panose="02010800040101010101" pitchFamily="2" charset="-122"/>
              </a:rPr>
              <a:t>为目标节点吗？</a:t>
            </a:r>
            <a:endParaRPr lang="ja-JP" altLang="en-US" sz="2000" b="0" dirty="0">
              <a:solidFill>
                <a:schemeClr val="tx1"/>
              </a:solidFill>
              <a:latin typeface="Times New Roman" panose="02020603050405020304" pitchFamily="18" charset="0"/>
              <a:ea typeface="华文新魏" panose="02010800040101010101" pitchFamily="2" charset="-122"/>
            </a:endParaRPr>
          </a:p>
        </p:txBody>
      </p:sp>
      <p:sp>
        <p:nvSpPr>
          <p:cNvPr id="218120" name="Text Box 8"/>
          <p:cNvSpPr txBox="1"/>
          <p:nvPr/>
        </p:nvSpPr>
        <p:spPr>
          <a:xfrm>
            <a:off x="3500439" y="4469385"/>
            <a:ext cx="3214687" cy="708025"/>
          </a:xfrm>
          <a:prstGeom prst="rect">
            <a:avLst/>
          </a:prstGeom>
          <a:solidFill>
            <a:srgbClr val="FFFFCC"/>
          </a:solidFill>
          <a:ln w="25400"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2000" b="0" dirty="0">
                <a:solidFill>
                  <a:schemeClr val="tx1"/>
                </a:solidFill>
                <a:latin typeface="Times New Roman" panose="02020603050405020304" pitchFamily="18" charset="0"/>
                <a:ea typeface="华文新魏" panose="02010800040101010101" pitchFamily="2" charset="-122"/>
              </a:rPr>
              <a:t>将</a:t>
            </a:r>
            <a:r>
              <a:rPr lang="en-US" altLang="zh-CN" sz="2000" b="0" i="1" dirty="0">
                <a:solidFill>
                  <a:schemeClr val="tx1"/>
                </a:solidFill>
                <a:latin typeface="Times New Roman" panose="02020603050405020304" pitchFamily="18" charset="0"/>
                <a:ea typeface="华文新魏" panose="02010800040101010101" pitchFamily="2" charset="-122"/>
              </a:rPr>
              <a:t>n</a:t>
            </a:r>
            <a:r>
              <a:rPr lang="zh-CN" altLang="en-US" sz="2000" b="0" dirty="0">
                <a:solidFill>
                  <a:schemeClr val="tx1"/>
                </a:solidFill>
                <a:latin typeface="Times New Roman" panose="02020603050405020304" pitchFamily="18" charset="0"/>
                <a:ea typeface="华文新魏" panose="02010800040101010101" pitchFamily="2" charset="-122"/>
              </a:rPr>
              <a:t>的后继节点放入</a:t>
            </a:r>
            <a:r>
              <a:rPr lang="en-US" altLang="zh-CN" sz="2000" b="0" dirty="0">
                <a:solidFill>
                  <a:schemeClr val="tx1"/>
                </a:solidFill>
                <a:latin typeface="Times New Roman" panose="02020603050405020304" pitchFamily="18" charset="0"/>
                <a:ea typeface="华文新魏" panose="02010800040101010101" pitchFamily="2" charset="-122"/>
              </a:rPr>
              <a:t>OPEN</a:t>
            </a:r>
            <a:r>
              <a:rPr lang="zh-CN" altLang="en-US" sz="2000" b="0" dirty="0">
                <a:solidFill>
                  <a:schemeClr val="tx1"/>
                </a:solidFill>
                <a:latin typeface="Times New Roman" panose="02020603050405020304" pitchFamily="18" charset="0"/>
                <a:ea typeface="华文新魏" panose="02010800040101010101" pitchFamily="2" charset="-122"/>
              </a:rPr>
              <a:t>表，提供返回节点</a:t>
            </a:r>
            <a:r>
              <a:rPr lang="en-US" altLang="zh-CN" sz="2000" b="0" i="1" dirty="0">
                <a:solidFill>
                  <a:schemeClr val="tx1"/>
                </a:solidFill>
                <a:latin typeface="Times New Roman" panose="02020603050405020304" pitchFamily="18" charset="0"/>
                <a:ea typeface="华文新魏" panose="02010800040101010101" pitchFamily="2" charset="-122"/>
              </a:rPr>
              <a:t>n</a:t>
            </a:r>
            <a:r>
              <a:rPr lang="zh-CN" altLang="en-US" sz="2000" b="0" dirty="0">
                <a:solidFill>
                  <a:schemeClr val="tx1"/>
                </a:solidFill>
                <a:latin typeface="Times New Roman" panose="02020603050405020304" pitchFamily="18" charset="0"/>
                <a:ea typeface="华文新魏" panose="02010800040101010101" pitchFamily="2" charset="-122"/>
              </a:rPr>
              <a:t>的指针</a:t>
            </a:r>
            <a:endParaRPr lang="ja-JP" altLang="en-US" sz="2000" b="0" dirty="0">
              <a:solidFill>
                <a:schemeClr val="tx1"/>
              </a:solidFill>
              <a:latin typeface="Times New Roman" panose="02020603050405020304" pitchFamily="18" charset="0"/>
              <a:ea typeface="华文新魏" panose="02010800040101010101" pitchFamily="2" charset="-122"/>
            </a:endParaRPr>
          </a:p>
        </p:txBody>
      </p:sp>
      <p:sp>
        <p:nvSpPr>
          <p:cNvPr id="218123" name="AutoShape 11"/>
          <p:cNvSpPr/>
          <p:nvPr/>
        </p:nvSpPr>
        <p:spPr>
          <a:xfrm>
            <a:off x="7878763" y="1630363"/>
            <a:ext cx="1077912" cy="407987"/>
          </a:xfrm>
          <a:prstGeom prst="flowChartTerminator">
            <a:avLst/>
          </a:prstGeom>
          <a:solidFill>
            <a:srgbClr val="FFFFCC"/>
          </a:solidFill>
          <a:ln w="25400" cap="flat" cmpd="sng">
            <a:solidFill>
              <a:schemeClr val="tx1"/>
            </a:solidFill>
            <a:prstDash val="solid"/>
            <a:miter/>
            <a:headEnd type="none" w="med" len="med"/>
            <a:tailEnd type="none" w="med" len="med"/>
          </a:ln>
        </p:spPr>
        <p:txBody>
          <a:bodyPr wrap="none" anchor="ctr"/>
          <a:lstStyle/>
          <a:p>
            <a:pPr algn="ctr"/>
            <a:r>
              <a:rPr lang="zh-CN" altLang="en-US" sz="2000" b="0" dirty="0">
                <a:solidFill>
                  <a:schemeClr val="tx1"/>
                </a:solidFill>
                <a:latin typeface="Times New Roman" panose="02020603050405020304" pitchFamily="18" charset="0"/>
                <a:ea typeface="华文新魏" panose="02010800040101010101" pitchFamily="2" charset="-122"/>
              </a:rPr>
              <a:t>失败</a:t>
            </a:r>
            <a:endParaRPr lang="ja-JP" altLang="en-US" sz="2000" b="0" dirty="0">
              <a:solidFill>
                <a:schemeClr val="tx1"/>
              </a:solidFill>
              <a:latin typeface="Times New Roman" panose="02020603050405020304" pitchFamily="18" charset="0"/>
              <a:ea typeface="华文新魏" panose="02010800040101010101" pitchFamily="2" charset="-122"/>
            </a:endParaRPr>
          </a:p>
        </p:txBody>
      </p:sp>
      <p:sp>
        <p:nvSpPr>
          <p:cNvPr id="218124" name="AutoShape 12"/>
          <p:cNvSpPr/>
          <p:nvPr/>
        </p:nvSpPr>
        <p:spPr>
          <a:xfrm>
            <a:off x="7902575" y="3109913"/>
            <a:ext cx="1077913" cy="409575"/>
          </a:xfrm>
          <a:prstGeom prst="flowChartTerminator">
            <a:avLst/>
          </a:prstGeom>
          <a:solidFill>
            <a:srgbClr val="FFFFCC"/>
          </a:solidFill>
          <a:ln w="25400" cap="flat" cmpd="sng">
            <a:solidFill>
              <a:schemeClr val="tx1"/>
            </a:solidFill>
            <a:prstDash val="solid"/>
            <a:miter/>
            <a:headEnd type="none" w="med" len="med"/>
            <a:tailEnd type="none" w="med" len="med"/>
          </a:ln>
        </p:spPr>
        <p:txBody>
          <a:bodyPr wrap="none" anchor="ctr"/>
          <a:lstStyle/>
          <a:p>
            <a:pPr algn="ctr"/>
            <a:r>
              <a:rPr lang="zh-CN" altLang="en-US" sz="2000" b="0" dirty="0">
                <a:solidFill>
                  <a:schemeClr val="tx1"/>
                </a:solidFill>
                <a:latin typeface="Times New Roman" panose="02020603050405020304" pitchFamily="18" charset="0"/>
                <a:ea typeface="华文新魏" panose="02010800040101010101" pitchFamily="2" charset="-122"/>
              </a:rPr>
              <a:t>成功</a:t>
            </a:r>
            <a:endParaRPr lang="ja-JP" altLang="en-US" sz="2000" b="0" dirty="0">
              <a:solidFill>
                <a:schemeClr val="tx1"/>
              </a:solidFill>
              <a:latin typeface="Times New Roman" panose="02020603050405020304" pitchFamily="18" charset="0"/>
              <a:ea typeface="华文新魏" panose="02010800040101010101" pitchFamily="2" charset="-122"/>
            </a:endParaRPr>
          </a:p>
        </p:txBody>
      </p:sp>
      <p:sp>
        <p:nvSpPr>
          <p:cNvPr id="218125" name="Line 13"/>
          <p:cNvSpPr/>
          <p:nvPr/>
        </p:nvSpPr>
        <p:spPr>
          <a:xfrm>
            <a:off x="5016500" y="593725"/>
            <a:ext cx="1588" cy="271463"/>
          </a:xfrm>
          <a:prstGeom prst="line">
            <a:avLst/>
          </a:prstGeom>
          <a:ln w="38100" cap="flat" cmpd="sng">
            <a:solidFill>
              <a:schemeClr val="tx1"/>
            </a:solidFill>
            <a:prstDash val="solid"/>
            <a:headEnd type="none" w="med" len="med"/>
            <a:tailEnd type="stealth" w="med" len="med"/>
          </a:ln>
        </p:spPr>
      </p:sp>
      <p:sp>
        <p:nvSpPr>
          <p:cNvPr id="218126" name="Line 14"/>
          <p:cNvSpPr/>
          <p:nvPr/>
        </p:nvSpPr>
        <p:spPr>
          <a:xfrm>
            <a:off x="5016500" y="1309688"/>
            <a:ext cx="1588" cy="271462"/>
          </a:xfrm>
          <a:prstGeom prst="line">
            <a:avLst/>
          </a:prstGeom>
          <a:ln w="38100" cap="flat" cmpd="sng">
            <a:solidFill>
              <a:schemeClr val="tx1"/>
            </a:solidFill>
            <a:prstDash val="solid"/>
            <a:headEnd type="none" w="med" len="med"/>
            <a:tailEnd type="stealth" w="med" len="med"/>
          </a:ln>
        </p:spPr>
      </p:sp>
      <p:sp>
        <p:nvSpPr>
          <p:cNvPr id="218127" name="Line 15"/>
          <p:cNvSpPr/>
          <p:nvPr/>
        </p:nvSpPr>
        <p:spPr>
          <a:xfrm>
            <a:off x="5016500" y="2071688"/>
            <a:ext cx="1588" cy="271462"/>
          </a:xfrm>
          <a:prstGeom prst="line">
            <a:avLst/>
          </a:prstGeom>
          <a:ln w="38100" cap="flat" cmpd="sng">
            <a:solidFill>
              <a:schemeClr val="tx1"/>
            </a:solidFill>
            <a:prstDash val="solid"/>
            <a:headEnd type="none" w="med" len="med"/>
            <a:tailEnd type="stealth" w="med" len="med"/>
          </a:ln>
        </p:spPr>
      </p:sp>
      <p:sp>
        <p:nvSpPr>
          <p:cNvPr id="218128" name="Line 16"/>
          <p:cNvSpPr/>
          <p:nvPr/>
        </p:nvSpPr>
        <p:spPr>
          <a:xfrm>
            <a:off x="5016500" y="2759075"/>
            <a:ext cx="1588" cy="269875"/>
          </a:xfrm>
          <a:prstGeom prst="line">
            <a:avLst/>
          </a:prstGeom>
          <a:ln w="38100" cap="flat" cmpd="sng">
            <a:solidFill>
              <a:schemeClr val="tx1"/>
            </a:solidFill>
            <a:prstDash val="solid"/>
            <a:headEnd type="none" w="med" len="med"/>
            <a:tailEnd type="stealth" w="med" len="med"/>
          </a:ln>
        </p:spPr>
      </p:sp>
      <p:sp>
        <p:nvSpPr>
          <p:cNvPr id="218129" name="Line 17"/>
          <p:cNvSpPr/>
          <p:nvPr/>
        </p:nvSpPr>
        <p:spPr>
          <a:xfrm>
            <a:off x="5016499" y="3562349"/>
            <a:ext cx="12623" cy="809053"/>
          </a:xfrm>
          <a:prstGeom prst="line">
            <a:avLst/>
          </a:prstGeom>
          <a:ln w="38100" cap="flat" cmpd="sng">
            <a:solidFill>
              <a:schemeClr val="tx1"/>
            </a:solidFill>
            <a:prstDash val="solid"/>
            <a:headEnd type="none" w="med" len="med"/>
            <a:tailEnd type="stealth" w="med" len="med"/>
          </a:ln>
        </p:spPr>
      </p:sp>
      <p:sp>
        <p:nvSpPr>
          <p:cNvPr id="218130" name="Line 18"/>
          <p:cNvSpPr/>
          <p:nvPr/>
        </p:nvSpPr>
        <p:spPr>
          <a:xfrm>
            <a:off x="5016500" y="5177410"/>
            <a:ext cx="0" cy="842388"/>
          </a:xfrm>
          <a:prstGeom prst="line">
            <a:avLst/>
          </a:prstGeom>
          <a:ln w="38100" cap="flat" cmpd="sng">
            <a:solidFill>
              <a:schemeClr val="tx1"/>
            </a:solidFill>
            <a:prstDash val="solid"/>
            <a:headEnd type="none" w="med" len="med"/>
            <a:tailEnd type="stealth" w="med" len="med"/>
          </a:ln>
        </p:spPr>
      </p:sp>
      <p:grpSp>
        <p:nvGrpSpPr>
          <p:cNvPr id="2" name="Group 20"/>
          <p:cNvGrpSpPr/>
          <p:nvPr/>
        </p:nvGrpSpPr>
        <p:grpSpPr>
          <a:xfrm>
            <a:off x="2016125" y="1371600"/>
            <a:ext cx="3001963" cy="4953000"/>
            <a:chOff x="990" y="864"/>
            <a:chExt cx="1891" cy="3120"/>
          </a:xfrm>
        </p:grpSpPr>
        <p:sp>
          <p:nvSpPr>
            <p:cNvPr id="27675" name="Line 21"/>
            <p:cNvSpPr/>
            <p:nvPr/>
          </p:nvSpPr>
          <p:spPr>
            <a:xfrm>
              <a:off x="990" y="864"/>
              <a:ext cx="1891" cy="0"/>
            </a:xfrm>
            <a:prstGeom prst="line">
              <a:avLst/>
            </a:prstGeom>
            <a:ln w="38100" cap="flat" cmpd="sng">
              <a:solidFill>
                <a:schemeClr val="tx1"/>
              </a:solidFill>
              <a:prstDash val="solid"/>
              <a:headEnd type="none" w="med" len="med"/>
              <a:tailEnd type="stealth" w="med" len="med"/>
            </a:ln>
          </p:spPr>
        </p:sp>
        <p:sp>
          <p:nvSpPr>
            <p:cNvPr id="27676" name="Line 22"/>
            <p:cNvSpPr/>
            <p:nvPr/>
          </p:nvSpPr>
          <p:spPr>
            <a:xfrm>
              <a:off x="2881" y="3792"/>
              <a:ext cx="0" cy="187"/>
            </a:xfrm>
            <a:prstGeom prst="line">
              <a:avLst/>
            </a:prstGeom>
            <a:ln w="38100" cap="flat" cmpd="sng">
              <a:solidFill>
                <a:schemeClr val="tx1"/>
              </a:solidFill>
              <a:prstDash val="solid"/>
              <a:headEnd type="none" w="med" len="med"/>
              <a:tailEnd type="none" w="med" len="med"/>
            </a:ln>
          </p:spPr>
        </p:sp>
        <p:sp>
          <p:nvSpPr>
            <p:cNvPr id="27677" name="Line 23"/>
            <p:cNvSpPr/>
            <p:nvPr/>
          </p:nvSpPr>
          <p:spPr>
            <a:xfrm flipH="1">
              <a:off x="990" y="3984"/>
              <a:ext cx="1891" cy="0"/>
            </a:xfrm>
            <a:prstGeom prst="line">
              <a:avLst/>
            </a:prstGeom>
            <a:ln w="38100" cap="flat" cmpd="sng">
              <a:solidFill>
                <a:schemeClr val="tx1"/>
              </a:solidFill>
              <a:prstDash val="solid"/>
              <a:headEnd type="none" w="med" len="med"/>
              <a:tailEnd type="none" w="med" len="med"/>
            </a:ln>
          </p:spPr>
        </p:sp>
        <p:sp>
          <p:nvSpPr>
            <p:cNvPr id="27678" name="Line 24"/>
            <p:cNvSpPr/>
            <p:nvPr/>
          </p:nvSpPr>
          <p:spPr>
            <a:xfrm flipV="1">
              <a:off x="990" y="864"/>
              <a:ext cx="0" cy="3120"/>
            </a:xfrm>
            <a:prstGeom prst="line">
              <a:avLst/>
            </a:prstGeom>
            <a:ln w="38100" cap="flat" cmpd="sng">
              <a:solidFill>
                <a:schemeClr val="tx1"/>
              </a:solidFill>
              <a:prstDash val="solid"/>
              <a:headEnd type="none" w="med" len="med"/>
              <a:tailEnd type="none" w="med" len="med"/>
            </a:ln>
          </p:spPr>
        </p:sp>
      </p:grpSp>
      <p:sp>
        <p:nvSpPr>
          <p:cNvPr id="218137" name="Line 25"/>
          <p:cNvSpPr/>
          <p:nvPr/>
        </p:nvSpPr>
        <p:spPr>
          <a:xfrm flipV="1">
            <a:off x="6478588" y="1828800"/>
            <a:ext cx="1357312" cy="0"/>
          </a:xfrm>
          <a:prstGeom prst="line">
            <a:avLst/>
          </a:prstGeom>
          <a:ln w="38100" cap="flat" cmpd="sng">
            <a:solidFill>
              <a:schemeClr val="tx1"/>
            </a:solidFill>
            <a:prstDash val="solid"/>
            <a:headEnd type="none" w="med" len="med"/>
            <a:tailEnd type="stealth" w="med" len="med"/>
          </a:ln>
        </p:spPr>
      </p:sp>
      <p:sp>
        <p:nvSpPr>
          <p:cNvPr id="218138" name="Text Box 26"/>
          <p:cNvSpPr txBox="1"/>
          <p:nvPr/>
        </p:nvSpPr>
        <p:spPr>
          <a:xfrm>
            <a:off x="6921500" y="1447800"/>
            <a:ext cx="762000" cy="396875"/>
          </a:xfrm>
          <a:prstGeom prst="rect">
            <a:avLst/>
          </a:prstGeom>
          <a:noFill/>
          <a:ln w="9525">
            <a:noFill/>
          </a:ln>
        </p:spPr>
        <p:txBody>
          <a:bodyPr>
            <a:spAutoFit/>
          </a:bodyPr>
          <a:lstStyle/>
          <a:p>
            <a:pPr>
              <a:spcBef>
                <a:spcPct val="50000"/>
              </a:spcBef>
            </a:pPr>
            <a:r>
              <a:rPr lang="zh-CN" altLang="en-US" sz="2000" b="0" dirty="0">
                <a:solidFill>
                  <a:schemeClr val="tx1"/>
                </a:solidFill>
                <a:latin typeface="Times New Roman" panose="02020603050405020304" pitchFamily="18" charset="0"/>
                <a:ea typeface="华文新魏" panose="02010800040101010101" pitchFamily="2" charset="-122"/>
              </a:rPr>
              <a:t>是</a:t>
            </a:r>
            <a:endParaRPr lang="ja-JP" altLang="en-US" sz="2000" b="0" dirty="0">
              <a:solidFill>
                <a:schemeClr val="tx1"/>
              </a:solidFill>
              <a:latin typeface="Times New Roman" panose="02020603050405020304" pitchFamily="18" charset="0"/>
              <a:ea typeface="华文新魏" panose="02010800040101010101" pitchFamily="2" charset="-122"/>
            </a:endParaRPr>
          </a:p>
        </p:txBody>
      </p:sp>
      <p:sp>
        <p:nvSpPr>
          <p:cNvPr id="218139" name="Text Box 27"/>
          <p:cNvSpPr txBox="1"/>
          <p:nvPr/>
        </p:nvSpPr>
        <p:spPr>
          <a:xfrm>
            <a:off x="6945313" y="2933700"/>
            <a:ext cx="762000" cy="396875"/>
          </a:xfrm>
          <a:prstGeom prst="rect">
            <a:avLst/>
          </a:prstGeom>
          <a:noFill/>
          <a:ln w="9525">
            <a:noFill/>
          </a:ln>
        </p:spPr>
        <p:txBody>
          <a:bodyPr>
            <a:spAutoFit/>
          </a:bodyPr>
          <a:lstStyle/>
          <a:p>
            <a:pPr>
              <a:spcBef>
                <a:spcPct val="50000"/>
              </a:spcBef>
            </a:pPr>
            <a:r>
              <a:rPr lang="zh-CN" altLang="en-US" sz="2000" b="0" dirty="0">
                <a:solidFill>
                  <a:schemeClr val="tx1"/>
                </a:solidFill>
                <a:latin typeface="Times New Roman" panose="02020603050405020304" pitchFamily="18" charset="0"/>
                <a:ea typeface="华文新魏" panose="02010800040101010101" pitchFamily="2" charset="-122"/>
              </a:rPr>
              <a:t>是</a:t>
            </a:r>
            <a:endParaRPr lang="ja-JP" altLang="en-US" sz="2000" b="0" dirty="0">
              <a:solidFill>
                <a:schemeClr val="tx1"/>
              </a:solidFill>
              <a:latin typeface="Times New Roman" panose="02020603050405020304" pitchFamily="18" charset="0"/>
              <a:ea typeface="华文新魏" panose="02010800040101010101" pitchFamily="2" charset="-122"/>
            </a:endParaRPr>
          </a:p>
        </p:txBody>
      </p:sp>
      <p:sp>
        <p:nvSpPr>
          <p:cNvPr id="218140" name="Text Box 28"/>
          <p:cNvSpPr txBox="1"/>
          <p:nvPr/>
        </p:nvSpPr>
        <p:spPr>
          <a:xfrm>
            <a:off x="5092700" y="1995488"/>
            <a:ext cx="762000" cy="396875"/>
          </a:xfrm>
          <a:prstGeom prst="rect">
            <a:avLst/>
          </a:prstGeom>
          <a:noFill/>
          <a:ln w="9525">
            <a:noFill/>
          </a:ln>
        </p:spPr>
        <p:txBody>
          <a:bodyPr>
            <a:spAutoFit/>
          </a:bodyPr>
          <a:lstStyle/>
          <a:p>
            <a:pPr>
              <a:spcBef>
                <a:spcPct val="50000"/>
              </a:spcBef>
            </a:pPr>
            <a:r>
              <a:rPr lang="zh-CN" altLang="en-US" sz="2000" b="0" dirty="0">
                <a:solidFill>
                  <a:schemeClr val="tx1"/>
                </a:solidFill>
                <a:latin typeface="Times New Roman" panose="02020603050405020304" pitchFamily="18" charset="0"/>
                <a:ea typeface="华文新魏" panose="02010800040101010101" pitchFamily="2" charset="-122"/>
              </a:rPr>
              <a:t>否</a:t>
            </a:r>
            <a:endParaRPr lang="ja-JP" altLang="en-US" sz="2000" b="0" dirty="0">
              <a:solidFill>
                <a:schemeClr val="tx1"/>
              </a:solidFill>
              <a:latin typeface="Times New Roman" panose="02020603050405020304" pitchFamily="18" charset="0"/>
              <a:ea typeface="华文新魏" panose="02010800040101010101" pitchFamily="2" charset="-122"/>
            </a:endParaRPr>
          </a:p>
        </p:txBody>
      </p:sp>
      <p:sp>
        <p:nvSpPr>
          <p:cNvPr id="218141" name="Text Box 29"/>
          <p:cNvSpPr txBox="1"/>
          <p:nvPr/>
        </p:nvSpPr>
        <p:spPr>
          <a:xfrm>
            <a:off x="5092700" y="3486150"/>
            <a:ext cx="762000" cy="396875"/>
          </a:xfrm>
          <a:prstGeom prst="rect">
            <a:avLst/>
          </a:prstGeom>
          <a:noFill/>
          <a:ln w="9525">
            <a:noFill/>
          </a:ln>
        </p:spPr>
        <p:txBody>
          <a:bodyPr>
            <a:spAutoFit/>
          </a:bodyPr>
          <a:lstStyle/>
          <a:p>
            <a:pPr>
              <a:spcBef>
                <a:spcPct val="50000"/>
              </a:spcBef>
            </a:pPr>
            <a:r>
              <a:rPr lang="zh-CN" altLang="en-US" sz="2000" b="0" dirty="0">
                <a:solidFill>
                  <a:schemeClr val="tx1"/>
                </a:solidFill>
                <a:latin typeface="Times New Roman" panose="02020603050405020304" pitchFamily="18" charset="0"/>
                <a:ea typeface="华文新魏" panose="02010800040101010101" pitchFamily="2" charset="-122"/>
              </a:rPr>
              <a:t>否</a:t>
            </a:r>
            <a:endParaRPr lang="ja-JP" altLang="en-US" sz="2000" b="0" dirty="0">
              <a:solidFill>
                <a:schemeClr val="tx1"/>
              </a:solidFill>
              <a:latin typeface="Times New Roman" panose="02020603050405020304" pitchFamily="18" charset="0"/>
              <a:ea typeface="华文新魏" panose="02010800040101010101" pitchFamily="2" charset="-122"/>
            </a:endParaRPr>
          </a:p>
        </p:txBody>
      </p:sp>
      <p:sp>
        <p:nvSpPr>
          <p:cNvPr id="218142" name="Line 30"/>
          <p:cNvSpPr/>
          <p:nvPr/>
        </p:nvSpPr>
        <p:spPr>
          <a:xfrm>
            <a:off x="6502400" y="3295650"/>
            <a:ext cx="1371600" cy="0"/>
          </a:xfrm>
          <a:prstGeom prst="line">
            <a:avLst/>
          </a:prstGeom>
          <a:ln w="38100" cap="flat" cmpd="sng">
            <a:solidFill>
              <a:schemeClr val="tx1"/>
            </a:solidFill>
            <a:prstDash val="solid"/>
            <a:miter/>
            <a:headEnd type="none" w="med" len="med"/>
            <a:tailEnd type="stealth" w="med" len="med"/>
          </a:ln>
        </p:spPr>
      </p:sp>
    </p:spTree>
    <p:custDataLst>
      <p:tags r:id="rId1"/>
    </p:custDataLst>
    <p:extLst>
      <p:ext uri="{BB962C8B-B14F-4D97-AF65-F5344CB8AC3E}">
        <p14:creationId xmlns:p14="http://schemas.microsoft.com/office/powerpoint/2010/main" val="343845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41730"/>
            <a:ext cx="8229600" cy="486600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搜索过程</a:t>
            </a:r>
            <a:endParaRPr kumimoji="0" lang="en-US" altLang="zh-CN" sz="2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621030" marR="0" lvl="1" indent="-228600" algn="l" defTabSz="914400" rtl="0" eaLnBrk="1" fontAlgn="base" latinLnBrk="0" hangingPunct="1">
              <a:lnSpc>
                <a:spcPct val="90000"/>
              </a:lnSpc>
              <a:spcBef>
                <a:spcPts val="325"/>
              </a:spcBef>
              <a:spcAft>
                <a:spcPct val="0"/>
              </a:spcAft>
              <a:buClr>
                <a:schemeClr val="accent1"/>
              </a:buClr>
              <a:buSzTx/>
              <a:buFont typeface="Verdana" panose="020B0604030504040204" pitchFamily="34" charset="0"/>
              <a:buChar char="◦"/>
              <a:defRPr/>
            </a:pPr>
            <a:r>
              <a:rPr kumimoji="0" lang="zh-CN" altLang="en-US" sz="2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首先扩展根节点</a:t>
            </a:r>
            <a:r>
              <a:rPr kumimoji="0" lang="en-US" altLang="zh-CN" sz="2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S</a:t>
            </a:r>
          </a:p>
          <a:p>
            <a:pPr marL="621030" marR="0" lvl="1" indent="-228600" algn="l" defTabSz="914400" rtl="0" eaLnBrk="1" fontAlgn="base" latinLnBrk="0" hangingPunct="1">
              <a:lnSpc>
                <a:spcPct val="90000"/>
              </a:lnSpc>
              <a:spcBef>
                <a:spcPts val="325"/>
              </a:spcBef>
              <a:spcAft>
                <a:spcPct val="0"/>
              </a:spcAft>
              <a:buClr>
                <a:schemeClr val="accent1"/>
              </a:buClr>
              <a:buSzTx/>
              <a:buFont typeface="Verdana" panose="020B0604030504040204" pitchFamily="34" charset="0"/>
              <a:buChar char="◦"/>
              <a:defRPr/>
            </a:pPr>
            <a:r>
              <a:rPr kumimoji="0" lang="zh-CN" altLang="en-US" sz="2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接着扩展根节点</a:t>
            </a:r>
            <a:r>
              <a:rPr kumimoji="0" lang="en-US" altLang="zh-CN" sz="2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S</a:t>
            </a:r>
            <a:r>
              <a:rPr kumimoji="0" lang="zh-CN" altLang="en-US" sz="2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的所有后继节点</a:t>
            </a:r>
          </a:p>
          <a:p>
            <a:pPr marL="621030" marR="0" lvl="1" indent="-228600" algn="l" defTabSz="914400" rtl="0" eaLnBrk="1" fontAlgn="base" latinLnBrk="0" hangingPunct="1">
              <a:lnSpc>
                <a:spcPct val="90000"/>
              </a:lnSpc>
              <a:spcBef>
                <a:spcPts val="325"/>
              </a:spcBef>
              <a:spcAft>
                <a:spcPct val="0"/>
              </a:spcAft>
              <a:buClr>
                <a:schemeClr val="accent1"/>
              </a:buClr>
              <a:buSzTx/>
              <a:buFont typeface="Verdana" panose="020B0604030504040204" pitchFamily="34" charset="0"/>
              <a:buChar char="◦"/>
              <a:defRPr/>
            </a:pPr>
            <a:r>
              <a:rPr kumimoji="0" lang="zh-CN" altLang="en-US" sz="2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然后再扩展后继节点的后继，依此类推</a:t>
            </a:r>
          </a:p>
          <a:p>
            <a:pPr marL="621030" marR="0" lvl="1" indent="-228600" algn="l" defTabSz="914400" rtl="0" eaLnBrk="1" fontAlgn="base" latinLnBrk="0" hangingPunct="1">
              <a:lnSpc>
                <a:spcPct val="90000"/>
              </a:lnSpc>
              <a:spcBef>
                <a:spcPts val="325"/>
              </a:spcBef>
              <a:spcAft>
                <a:spcPct val="0"/>
              </a:spcAft>
              <a:buClr>
                <a:schemeClr val="accent1"/>
              </a:buClr>
              <a:buSzTx/>
              <a:buFont typeface="Verdana" panose="020B0604030504040204" pitchFamily="34" charset="0"/>
              <a:buChar char="◦"/>
              <a:defRPr/>
            </a:pPr>
            <a:r>
              <a:rPr kumimoji="0" lang="zh-CN" altLang="en-US" sz="2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在下一层任何节点扩展之前搜索树上的本层深度的所有节点都已经被扩展</a:t>
            </a:r>
            <a:endParaRPr kumimoji="0" lang="en-US" altLang="zh-CN" sz="2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65125" marR="0" lvl="0" indent="-255905" algn="l" defTabSz="914400" rtl="0" eaLnBrk="1" fontAlgn="base" latinLnBrk="0" hangingPunct="1">
              <a:lnSpc>
                <a:spcPct val="90000"/>
              </a:lnSpc>
              <a:spcBef>
                <a:spcPts val="400"/>
              </a:spcBef>
              <a:spcAft>
                <a:spcPct val="0"/>
              </a:spcAft>
              <a:buClr>
                <a:schemeClr val="accent1"/>
              </a:buClr>
              <a:buSzPct val="68000"/>
              <a:buFont typeface="Wingdings 3" panose="05040102010807070707" pitchFamily="18" charset="2"/>
              <a:buChar char=""/>
              <a:defRPr/>
            </a:pPr>
            <a:r>
              <a:rPr kumimoji="0" lang="en-US" altLang="zh-CN" sz="27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Implementation: </a:t>
            </a:r>
            <a:r>
              <a:rPr kumimoji="0" lang="en-US" altLang="zh-CN" sz="27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open</a:t>
            </a:r>
            <a:r>
              <a:rPr kumimoji="0" lang="en-US" altLang="zh-CN" sz="27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is a FIFO queue</a:t>
            </a:r>
          </a:p>
          <a:p>
            <a:pPr marL="365125" marR="0" lvl="0" indent="-255905"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Char char=""/>
              <a:defRPr/>
            </a:pPr>
            <a:endParaRPr kumimoji="0" lang="zh-CN" altLang="en-U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标题 2"/>
          <p:cNvSpPr>
            <a:spLocks noGrp="1"/>
          </p:cNvSpPr>
          <p:nvPr>
            <p:ph type="title"/>
          </p:nvPr>
        </p:nvSpPr>
        <p:spPr>
          <a:xfrm>
            <a:off x="428596" y="214290"/>
            <a:ext cx="8229600" cy="654032"/>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宽度优先</a:t>
            </a: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(BFS</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a:t>
            </a: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Tree search)</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8" name="椭圆 7"/>
          <p:cNvSpPr/>
          <p:nvPr/>
        </p:nvSpPr>
        <p:spPr>
          <a:xfrm>
            <a:off x="4286250" y="4000500"/>
            <a:ext cx="428625" cy="428625"/>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a:off x="3286125" y="4786313"/>
            <a:ext cx="428625" cy="428625"/>
          </a:xfrm>
          <a:prstGeom prst="ellipse">
            <a:avLst/>
          </a:prstGeom>
          <a:solidFill>
            <a:schemeClr val="bg1"/>
          </a:solidFill>
          <a:ln w="57150">
            <a:solidFill>
              <a:srgbClr val="CC66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a:off x="5214938" y="4786313"/>
            <a:ext cx="428625" cy="428625"/>
          </a:xfrm>
          <a:prstGeom prst="ellipse">
            <a:avLst/>
          </a:prstGeom>
          <a:solidFill>
            <a:schemeClr val="bg1"/>
          </a:solidFill>
          <a:ln w="57150">
            <a:solidFill>
              <a:srgbClr val="CC66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p:nvPr/>
        </p:nvSpPr>
        <p:spPr>
          <a:xfrm>
            <a:off x="2643188" y="5857875"/>
            <a:ext cx="428625" cy="428625"/>
          </a:xfrm>
          <a:prstGeom prst="ellipse">
            <a:avLst/>
          </a:prstGeom>
          <a:solidFill>
            <a:schemeClr val="bg1"/>
          </a:solidFill>
          <a:ln w="57150">
            <a:solidFill>
              <a:srgbClr val="CC66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3857625" y="5857875"/>
            <a:ext cx="428625" cy="428625"/>
          </a:xfrm>
          <a:prstGeom prst="ellipse">
            <a:avLst/>
          </a:prstGeom>
          <a:solidFill>
            <a:schemeClr val="bg1"/>
          </a:solidFill>
          <a:ln w="57150">
            <a:solidFill>
              <a:srgbClr val="CC66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4643438" y="5857875"/>
            <a:ext cx="428625" cy="428625"/>
          </a:xfrm>
          <a:prstGeom prst="ellipse">
            <a:avLst/>
          </a:prstGeom>
          <a:solidFill>
            <a:schemeClr val="bg1"/>
          </a:solidFill>
          <a:ln w="57150">
            <a:solidFill>
              <a:srgbClr val="CC66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5857875" y="5857875"/>
            <a:ext cx="428625" cy="428625"/>
          </a:xfrm>
          <a:prstGeom prst="ellipse">
            <a:avLst/>
          </a:prstGeom>
          <a:solidFill>
            <a:schemeClr val="bg1"/>
          </a:solidFill>
          <a:ln w="57150">
            <a:solidFill>
              <a:srgbClr val="CC66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lt"/>
              <a:ea typeface="+mn-ea"/>
              <a:cs typeface="+mn-cs"/>
            </a:endParaRPr>
          </a:p>
        </p:txBody>
      </p:sp>
      <p:cxnSp>
        <p:nvCxnSpPr>
          <p:cNvPr id="16" name="直接连接符 15"/>
          <p:cNvCxnSpPr>
            <a:stCxn id="8" idx="4"/>
            <a:endCxn id="9" idx="0"/>
          </p:cNvCxnSpPr>
          <p:nvPr/>
        </p:nvCxnSpPr>
        <p:spPr>
          <a:xfrm rot="5400000">
            <a:off x="3821906" y="4107656"/>
            <a:ext cx="357188" cy="1000125"/>
          </a:xfrm>
          <a:prstGeom prst="line">
            <a:avLst/>
          </a:prstGeom>
          <a:ln w="57150">
            <a:solidFill>
              <a:srgbClr val="CC66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4"/>
            <a:endCxn id="10" idx="0"/>
          </p:cNvCxnSpPr>
          <p:nvPr/>
        </p:nvCxnSpPr>
        <p:spPr>
          <a:xfrm rot="16200000" flipH="1">
            <a:off x="4786313" y="4143375"/>
            <a:ext cx="357188" cy="928688"/>
          </a:xfrm>
          <a:prstGeom prst="line">
            <a:avLst/>
          </a:prstGeom>
          <a:ln w="57150">
            <a:solidFill>
              <a:srgbClr val="CC660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9" idx="4"/>
            <a:endCxn id="11" idx="0"/>
          </p:cNvCxnSpPr>
          <p:nvPr/>
        </p:nvCxnSpPr>
        <p:spPr>
          <a:xfrm rot="5400000">
            <a:off x="2857500" y="5214938"/>
            <a:ext cx="642938" cy="642938"/>
          </a:xfrm>
          <a:prstGeom prst="line">
            <a:avLst/>
          </a:prstGeom>
          <a:ln w="57150">
            <a:solidFill>
              <a:srgbClr val="CC66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9" idx="4"/>
            <a:endCxn id="12" idx="0"/>
          </p:cNvCxnSpPr>
          <p:nvPr/>
        </p:nvCxnSpPr>
        <p:spPr>
          <a:xfrm rot="16200000" flipH="1">
            <a:off x="3464719" y="5250656"/>
            <a:ext cx="642938" cy="571500"/>
          </a:xfrm>
          <a:prstGeom prst="line">
            <a:avLst/>
          </a:prstGeom>
          <a:ln w="57150">
            <a:solidFill>
              <a:srgbClr val="CC660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0" idx="4"/>
            <a:endCxn id="13" idx="0"/>
          </p:cNvCxnSpPr>
          <p:nvPr/>
        </p:nvCxnSpPr>
        <p:spPr>
          <a:xfrm rot="5400000">
            <a:off x="4822031" y="5250656"/>
            <a:ext cx="642938" cy="571500"/>
          </a:xfrm>
          <a:prstGeom prst="line">
            <a:avLst/>
          </a:prstGeom>
          <a:ln w="57150">
            <a:solidFill>
              <a:srgbClr val="CC6600"/>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 idx="4"/>
            <a:endCxn id="14" idx="0"/>
          </p:cNvCxnSpPr>
          <p:nvPr/>
        </p:nvCxnSpPr>
        <p:spPr>
          <a:xfrm rot="16200000" flipH="1">
            <a:off x="5429250" y="5214938"/>
            <a:ext cx="642938" cy="642938"/>
          </a:xfrm>
          <a:prstGeom prst="line">
            <a:avLst/>
          </a:prstGeom>
          <a:ln w="57150">
            <a:solidFill>
              <a:srgbClr val="CC6600"/>
            </a:solidFill>
            <a:prstDash val="dash"/>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5400000">
            <a:off x="4000500" y="4071938"/>
            <a:ext cx="142875" cy="142875"/>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lt"/>
              <a:ea typeface="+mn-ea"/>
              <a:cs typeface="+mn-cs"/>
            </a:endParaRPr>
          </a:p>
        </p:txBody>
      </p:sp>
      <p:cxnSp>
        <p:nvCxnSpPr>
          <p:cNvPr id="37" name="直接连接符 36"/>
          <p:cNvCxnSpPr/>
          <p:nvPr/>
        </p:nvCxnSpPr>
        <p:spPr>
          <a:xfrm rot="5400000">
            <a:off x="3821906" y="4107656"/>
            <a:ext cx="357188" cy="1000125"/>
          </a:xfrm>
          <a:prstGeom prst="line">
            <a:avLst/>
          </a:prstGeom>
          <a:ln w="571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6200000" flipH="1">
            <a:off x="4786313" y="4143375"/>
            <a:ext cx="357188" cy="928688"/>
          </a:xfrm>
          <a:prstGeom prst="line">
            <a:avLst/>
          </a:prstGeom>
          <a:ln w="571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9" name="等腰三角形 38"/>
          <p:cNvSpPr/>
          <p:nvPr/>
        </p:nvSpPr>
        <p:spPr>
          <a:xfrm rot="5400000">
            <a:off x="3000375" y="4929188"/>
            <a:ext cx="142875" cy="142875"/>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lt"/>
              <a:ea typeface="+mn-ea"/>
              <a:cs typeface="+mn-cs"/>
            </a:endParaRPr>
          </a:p>
        </p:txBody>
      </p:sp>
      <p:cxnSp>
        <p:nvCxnSpPr>
          <p:cNvPr id="40" name="直接连接符 39"/>
          <p:cNvCxnSpPr/>
          <p:nvPr/>
        </p:nvCxnSpPr>
        <p:spPr>
          <a:xfrm rot="5400000">
            <a:off x="2857500" y="5214938"/>
            <a:ext cx="642938" cy="642938"/>
          </a:xfrm>
          <a:prstGeom prst="line">
            <a:avLst/>
          </a:prstGeom>
          <a:ln w="571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6200000" flipH="1">
            <a:off x="3464719" y="5250656"/>
            <a:ext cx="642938" cy="571500"/>
          </a:xfrm>
          <a:prstGeom prst="line">
            <a:avLst/>
          </a:prstGeom>
          <a:ln w="571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929188" y="4929188"/>
            <a:ext cx="142875" cy="142875"/>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lt"/>
              <a:ea typeface="+mn-ea"/>
              <a:cs typeface="+mn-cs"/>
            </a:endParaRPr>
          </a:p>
        </p:txBody>
      </p:sp>
      <p:cxnSp>
        <p:nvCxnSpPr>
          <p:cNvPr id="43" name="直接连接符 42"/>
          <p:cNvCxnSpPr>
            <a:stCxn id="10" idx="4"/>
          </p:cNvCxnSpPr>
          <p:nvPr/>
        </p:nvCxnSpPr>
        <p:spPr>
          <a:xfrm rot="5400000">
            <a:off x="4822031" y="5250656"/>
            <a:ext cx="642938" cy="571500"/>
          </a:xfrm>
          <a:prstGeom prst="line">
            <a:avLst/>
          </a:prstGeom>
          <a:ln w="571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0" idx="4"/>
          </p:cNvCxnSpPr>
          <p:nvPr/>
        </p:nvCxnSpPr>
        <p:spPr>
          <a:xfrm rot="16200000" flipH="1">
            <a:off x="5429250" y="5214938"/>
            <a:ext cx="642938" cy="642938"/>
          </a:xfrm>
          <a:prstGeom prst="line">
            <a:avLst/>
          </a:prstGeom>
          <a:ln w="571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7" name="等腰三角形 46"/>
          <p:cNvSpPr/>
          <p:nvPr/>
        </p:nvSpPr>
        <p:spPr>
          <a:xfrm rot="5400000">
            <a:off x="2357438" y="6000750"/>
            <a:ext cx="142875" cy="142875"/>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48" name="等腰三角形 47"/>
          <p:cNvSpPr/>
          <p:nvPr/>
        </p:nvSpPr>
        <p:spPr>
          <a:xfrm rot="5400000">
            <a:off x="3571875" y="6000750"/>
            <a:ext cx="142875" cy="142875"/>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49" name="等腰三角形 48"/>
          <p:cNvSpPr/>
          <p:nvPr/>
        </p:nvSpPr>
        <p:spPr>
          <a:xfrm rot="5400000">
            <a:off x="4429125" y="6000750"/>
            <a:ext cx="142875" cy="142875"/>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50" name="等腰三角形 49"/>
          <p:cNvSpPr/>
          <p:nvPr/>
        </p:nvSpPr>
        <p:spPr>
          <a:xfrm rot="5400000">
            <a:off x="5643563" y="6000750"/>
            <a:ext cx="142875" cy="142875"/>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282723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3" presetClass="entr" presetSubtype="1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linds(horizontal)">
                                      <p:cBhvr>
                                        <p:cTn id="34" dur="500"/>
                                        <p:tgtEl>
                                          <p:spTgt spid="24"/>
                                        </p:tgtEl>
                                      </p:cBhvr>
                                    </p:animEffect>
                                  </p:childTnLst>
                                </p:cTn>
                              </p:par>
                              <p:par>
                                <p:cTn id="35" presetID="3" presetClass="entr" presetSubtype="1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par>
                                <p:cTn id="38" presetID="3" presetClass="entr" presetSubtype="1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linds(horizontal)">
                                      <p:cBhvr>
                                        <p:cTn id="40" dur="500"/>
                                        <p:tgtEl>
                                          <p:spTgt spid="30"/>
                                        </p:tgtEl>
                                      </p:cBhvr>
                                    </p:animEffect>
                                  </p:childTnLst>
                                </p:cTn>
                              </p:par>
                              <p:par>
                                <p:cTn id="41" presetID="3" presetClass="entr" presetSubtype="1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linds(horizontal)">
                                      <p:cBhvr>
                                        <p:cTn id="43" dur="500"/>
                                        <p:tgtEl>
                                          <p:spTgt spid="3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blinds(horizontal)">
                                      <p:cBhvr>
                                        <p:cTn id="46" dur="5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mph" presetSubtype="2" fill="hold" nodeType="clickEffect">
                                  <p:stCondLst>
                                    <p:cond delay="0"/>
                                  </p:stCondLst>
                                  <p:childTnLst>
                                    <p:animClr clrSpc="rgb" dir="cw">
                                      <p:cBhvr>
                                        <p:cTn id="50" dur="500" fill="hold"/>
                                        <p:tgtEl>
                                          <p:spTgt spid="8"/>
                                        </p:tgtEl>
                                        <p:attrNameLst>
                                          <p:attrName>fillcolor</p:attrName>
                                        </p:attrNameLst>
                                      </p:cBhvr>
                                      <p:to>
                                        <a:srgbClr val="A9A9A9"/>
                                      </p:to>
                                    </p:animClr>
                                    <p:set>
                                      <p:cBhvr>
                                        <p:cTn id="51" dur="500" fill="hold"/>
                                        <p:tgtEl>
                                          <p:spTgt spid="8"/>
                                        </p:tgtEl>
                                        <p:attrNameLst>
                                          <p:attrName>fill.type</p:attrName>
                                        </p:attrNameLst>
                                      </p:cBhvr>
                                      <p:to>
                                        <p:strVal val="solid"/>
                                      </p:to>
                                    </p:set>
                                    <p:set>
                                      <p:cBhvr>
                                        <p:cTn id="52" dur="500" fill="hold"/>
                                        <p:tgtEl>
                                          <p:spTgt spid="8"/>
                                        </p:tgtEl>
                                        <p:attrNameLst>
                                          <p:attrName>fill.on</p:attrName>
                                        </p:attrNameLst>
                                      </p:cBhvr>
                                      <p:to>
                                        <p:strVal val="true"/>
                                      </p:to>
                                    </p:set>
                                  </p:childTnLst>
                                </p:cTn>
                              </p:par>
                              <p:par>
                                <p:cTn id="53" presetID="22" presetClass="entr" presetSubtype="1"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par>
                                <p:cTn id="56" presetID="22" presetClass="entr" presetSubtype="1"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up)">
                                      <p:cBhvr>
                                        <p:cTn id="58" dur="500"/>
                                        <p:tgtEl>
                                          <p:spTgt spid="38"/>
                                        </p:tgtEl>
                                      </p:cBhvr>
                                    </p:animEffect>
                                  </p:childTnLst>
                                </p:cTn>
                              </p:par>
                            </p:childTnLst>
                          </p:cTn>
                        </p:par>
                        <p:par>
                          <p:cTn id="59" fill="hold">
                            <p:stCondLst>
                              <p:cond delay="500"/>
                            </p:stCondLst>
                            <p:childTnLst>
                              <p:par>
                                <p:cTn id="60" presetID="7" presetClass="emph" presetSubtype="2" fill="hold" nodeType="afterEffect">
                                  <p:stCondLst>
                                    <p:cond delay="0"/>
                                  </p:stCondLst>
                                  <p:childTnLst>
                                    <p:animClr clrSpc="rgb" dir="cw">
                                      <p:cBhvr>
                                        <p:cTn id="61" dur="1000" fill="hold"/>
                                        <p:tgtEl>
                                          <p:spTgt spid="9"/>
                                        </p:tgtEl>
                                        <p:attrNameLst>
                                          <p:attrName>stroke.color</p:attrName>
                                        </p:attrNameLst>
                                      </p:cBhvr>
                                      <p:to>
                                        <a:schemeClr val="tx1"/>
                                      </p:to>
                                    </p:animClr>
                                    <p:set>
                                      <p:cBhvr>
                                        <p:cTn id="62" dur="1000" fill="hold"/>
                                        <p:tgtEl>
                                          <p:spTgt spid="9"/>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1000" fill="hold"/>
                                        <p:tgtEl>
                                          <p:spTgt spid="10"/>
                                        </p:tgtEl>
                                        <p:attrNameLst>
                                          <p:attrName>stroke.color</p:attrName>
                                        </p:attrNameLst>
                                      </p:cBhvr>
                                      <p:to>
                                        <a:schemeClr val="tx1"/>
                                      </p:to>
                                    </p:animClr>
                                    <p:set>
                                      <p:cBhvr>
                                        <p:cTn id="65" dur="1000" fill="hold"/>
                                        <p:tgtEl>
                                          <p:spTgt spid="10"/>
                                        </p:tgtEl>
                                        <p:attrNameLst>
                                          <p:attrName>stroke.on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36"/>
                                        </p:tgtEl>
                                        <p:attrNameLst>
                                          <p:attrName>style.visibility</p:attrName>
                                        </p:attrNameLst>
                                      </p:cBhvr>
                                      <p:to>
                                        <p:strVal val="hidden"/>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fill="hold" nodeType="clickEffect">
                                  <p:stCondLst>
                                    <p:cond delay="0"/>
                                  </p:stCondLst>
                                  <p:childTnLst>
                                    <p:animClr clrSpc="rgb" dir="cw">
                                      <p:cBhvr>
                                        <p:cTn id="76" dur="1000" fill="hold"/>
                                        <p:tgtEl>
                                          <p:spTgt spid="9"/>
                                        </p:tgtEl>
                                        <p:attrNameLst>
                                          <p:attrName>fillcolor</p:attrName>
                                        </p:attrNameLst>
                                      </p:cBhvr>
                                      <p:to>
                                        <a:srgbClr val="A9A9A9"/>
                                      </p:to>
                                    </p:animClr>
                                    <p:set>
                                      <p:cBhvr>
                                        <p:cTn id="77" dur="1000" fill="hold"/>
                                        <p:tgtEl>
                                          <p:spTgt spid="9"/>
                                        </p:tgtEl>
                                        <p:attrNameLst>
                                          <p:attrName>fill.type</p:attrName>
                                        </p:attrNameLst>
                                      </p:cBhvr>
                                      <p:to>
                                        <p:strVal val="solid"/>
                                      </p:to>
                                    </p:set>
                                    <p:set>
                                      <p:cBhvr>
                                        <p:cTn id="78" dur="1000" fill="hold"/>
                                        <p:tgtEl>
                                          <p:spTgt spid="9"/>
                                        </p:tgtEl>
                                        <p:attrNameLst>
                                          <p:attrName>fill.on</p:attrName>
                                        </p:attrNameLst>
                                      </p:cBhvr>
                                      <p:to>
                                        <p:strVal val="true"/>
                                      </p:to>
                                    </p:set>
                                  </p:childTnLst>
                                </p:cTn>
                              </p:par>
                            </p:childTnLst>
                          </p:cTn>
                        </p:par>
                        <p:par>
                          <p:cTn id="79" fill="hold">
                            <p:stCondLst>
                              <p:cond delay="1000"/>
                            </p:stCondLst>
                            <p:childTnLst>
                              <p:par>
                                <p:cTn id="80" presetID="22" presetClass="entr" presetSubtype="1" fill="hold" nodeType="after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wipe(up)">
                                      <p:cBhvr>
                                        <p:cTn id="82" dur="500"/>
                                        <p:tgtEl>
                                          <p:spTgt spid="40"/>
                                        </p:tgtEl>
                                      </p:cBhvr>
                                    </p:animEffect>
                                  </p:childTnLst>
                                </p:cTn>
                              </p:par>
                              <p:par>
                                <p:cTn id="83" presetID="22" presetClass="entr" presetSubtype="1"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up)">
                                      <p:cBhvr>
                                        <p:cTn id="85" dur="500"/>
                                        <p:tgtEl>
                                          <p:spTgt spid="41"/>
                                        </p:tgtEl>
                                      </p:cBhvr>
                                    </p:animEffect>
                                  </p:childTnLst>
                                </p:cTn>
                              </p:par>
                            </p:childTnLst>
                          </p:cTn>
                        </p:par>
                        <p:par>
                          <p:cTn id="86" fill="hold">
                            <p:stCondLst>
                              <p:cond delay="1500"/>
                            </p:stCondLst>
                            <p:childTnLst>
                              <p:par>
                                <p:cTn id="87" presetID="7" presetClass="emph" presetSubtype="2" fill="hold" nodeType="afterEffect">
                                  <p:stCondLst>
                                    <p:cond delay="0"/>
                                  </p:stCondLst>
                                  <p:childTnLst>
                                    <p:animClr clrSpc="rgb" dir="cw">
                                      <p:cBhvr>
                                        <p:cTn id="88" dur="1000" fill="hold"/>
                                        <p:tgtEl>
                                          <p:spTgt spid="11"/>
                                        </p:tgtEl>
                                        <p:attrNameLst>
                                          <p:attrName>stroke.color</p:attrName>
                                        </p:attrNameLst>
                                      </p:cBhvr>
                                      <p:to>
                                        <a:schemeClr val="tx1"/>
                                      </p:to>
                                    </p:animClr>
                                    <p:set>
                                      <p:cBhvr>
                                        <p:cTn id="89" dur="1000" fill="hold"/>
                                        <p:tgtEl>
                                          <p:spTgt spid="11"/>
                                        </p:tgtEl>
                                        <p:attrNameLst>
                                          <p:attrName>stroke.on</p:attrName>
                                        </p:attrNameLst>
                                      </p:cBhvr>
                                      <p:to>
                                        <p:strVal val="true"/>
                                      </p:to>
                                    </p:set>
                                  </p:childTnLst>
                                </p:cTn>
                              </p:par>
                              <p:par>
                                <p:cTn id="90" presetID="7" presetClass="emph" presetSubtype="2" fill="hold" nodeType="withEffect">
                                  <p:stCondLst>
                                    <p:cond delay="0"/>
                                  </p:stCondLst>
                                  <p:childTnLst>
                                    <p:animClr clrSpc="rgb" dir="cw">
                                      <p:cBhvr>
                                        <p:cTn id="91" dur="1000" fill="hold"/>
                                        <p:tgtEl>
                                          <p:spTgt spid="12"/>
                                        </p:tgtEl>
                                        <p:attrNameLst>
                                          <p:attrName>stroke.color</p:attrName>
                                        </p:attrNameLst>
                                      </p:cBhvr>
                                      <p:to>
                                        <a:schemeClr val="tx1"/>
                                      </p:to>
                                    </p:animClr>
                                    <p:set>
                                      <p:cBhvr>
                                        <p:cTn id="92" dur="1000" fill="hold"/>
                                        <p:tgtEl>
                                          <p:spTgt spid="12"/>
                                        </p:tgtEl>
                                        <p:attrNameLst>
                                          <p:attrName>stroke.on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39"/>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4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mph" presetSubtype="2" fill="hold" nodeType="clickEffect">
                                  <p:stCondLst>
                                    <p:cond delay="0"/>
                                  </p:stCondLst>
                                  <p:childTnLst>
                                    <p:animClr clrSpc="rgb" dir="cw">
                                      <p:cBhvr>
                                        <p:cTn id="103" dur="1000" fill="hold"/>
                                        <p:tgtEl>
                                          <p:spTgt spid="10"/>
                                        </p:tgtEl>
                                        <p:attrNameLst>
                                          <p:attrName>fillcolor</p:attrName>
                                        </p:attrNameLst>
                                      </p:cBhvr>
                                      <p:to>
                                        <a:srgbClr val="A9A9A9"/>
                                      </p:to>
                                    </p:animClr>
                                    <p:set>
                                      <p:cBhvr>
                                        <p:cTn id="104" dur="1000" fill="hold"/>
                                        <p:tgtEl>
                                          <p:spTgt spid="10"/>
                                        </p:tgtEl>
                                        <p:attrNameLst>
                                          <p:attrName>fill.type</p:attrName>
                                        </p:attrNameLst>
                                      </p:cBhvr>
                                      <p:to>
                                        <p:strVal val="solid"/>
                                      </p:to>
                                    </p:set>
                                    <p:set>
                                      <p:cBhvr>
                                        <p:cTn id="105" dur="1000" fill="hold"/>
                                        <p:tgtEl>
                                          <p:spTgt spid="10"/>
                                        </p:tgtEl>
                                        <p:attrNameLst>
                                          <p:attrName>fill.on</p:attrName>
                                        </p:attrNameLst>
                                      </p:cBhvr>
                                      <p:to>
                                        <p:strVal val="true"/>
                                      </p:to>
                                    </p:set>
                                  </p:childTnLst>
                                </p:cTn>
                              </p:par>
                            </p:childTnLst>
                          </p:cTn>
                        </p:par>
                        <p:par>
                          <p:cTn id="106" fill="hold">
                            <p:stCondLst>
                              <p:cond delay="1000"/>
                            </p:stCondLst>
                            <p:childTnLst>
                              <p:par>
                                <p:cTn id="107" presetID="22" presetClass="entr" presetSubtype="1" fill="hold" nodeType="after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wipe(up)">
                                      <p:cBhvr>
                                        <p:cTn id="109" dur="500"/>
                                        <p:tgtEl>
                                          <p:spTgt spid="43"/>
                                        </p:tgtEl>
                                      </p:cBhvr>
                                    </p:animEffect>
                                  </p:childTnLst>
                                </p:cTn>
                              </p:par>
                              <p:par>
                                <p:cTn id="110" presetID="22" presetClass="entr" presetSubtype="1" fill="hold" nodeType="with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up)">
                                      <p:cBhvr>
                                        <p:cTn id="112" dur="500"/>
                                        <p:tgtEl>
                                          <p:spTgt spid="44"/>
                                        </p:tgtEl>
                                      </p:cBhvr>
                                    </p:animEffect>
                                  </p:childTnLst>
                                </p:cTn>
                              </p:par>
                            </p:childTnLst>
                          </p:cTn>
                        </p:par>
                        <p:par>
                          <p:cTn id="113" fill="hold">
                            <p:stCondLst>
                              <p:cond delay="1500"/>
                            </p:stCondLst>
                            <p:childTnLst>
                              <p:par>
                                <p:cTn id="114" presetID="7" presetClass="emph" presetSubtype="2" fill="hold" nodeType="afterEffect">
                                  <p:stCondLst>
                                    <p:cond delay="0"/>
                                  </p:stCondLst>
                                  <p:childTnLst>
                                    <p:animClr clrSpc="rgb" dir="cw">
                                      <p:cBhvr>
                                        <p:cTn id="115" dur="1000" fill="hold"/>
                                        <p:tgtEl>
                                          <p:spTgt spid="13"/>
                                        </p:tgtEl>
                                        <p:attrNameLst>
                                          <p:attrName>stroke.color</p:attrName>
                                        </p:attrNameLst>
                                      </p:cBhvr>
                                      <p:to>
                                        <a:schemeClr val="tx1"/>
                                      </p:to>
                                    </p:animClr>
                                    <p:set>
                                      <p:cBhvr>
                                        <p:cTn id="116" dur="1000" fill="hold"/>
                                        <p:tgtEl>
                                          <p:spTgt spid="13"/>
                                        </p:tgtEl>
                                        <p:attrNameLst>
                                          <p:attrName>stroke.on</p:attrName>
                                        </p:attrNameLst>
                                      </p:cBhvr>
                                      <p:to>
                                        <p:strVal val="true"/>
                                      </p:to>
                                    </p:set>
                                  </p:childTnLst>
                                </p:cTn>
                              </p:par>
                              <p:par>
                                <p:cTn id="117" presetID="7" presetClass="emph" presetSubtype="2" fill="hold" nodeType="withEffect">
                                  <p:stCondLst>
                                    <p:cond delay="0"/>
                                  </p:stCondLst>
                                  <p:childTnLst>
                                    <p:animClr clrSpc="rgb" dir="cw">
                                      <p:cBhvr>
                                        <p:cTn id="118" dur="1000" fill="hold"/>
                                        <p:tgtEl>
                                          <p:spTgt spid="14"/>
                                        </p:tgtEl>
                                        <p:attrNameLst>
                                          <p:attrName>stroke.color</p:attrName>
                                        </p:attrNameLst>
                                      </p:cBhvr>
                                      <p:to>
                                        <a:schemeClr val="tx1"/>
                                      </p:to>
                                    </p:animClr>
                                    <p:set>
                                      <p:cBhvr>
                                        <p:cTn id="119" dur="1000" fill="hold"/>
                                        <p:tgtEl>
                                          <p:spTgt spid="14"/>
                                        </p:tgtEl>
                                        <p:attrNameLst>
                                          <p:attrName>stroke.on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42"/>
                                        </p:tgtEl>
                                        <p:attrNameLst>
                                          <p:attrName>style.visibility</p:attrName>
                                        </p:attrNameLst>
                                      </p:cBhvr>
                                      <p:to>
                                        <p:strVal val="hidden"/>
                                      </p:to>
                                    </p:set>
                                  </p:childTnLst>
                                </p:cTn>
                              </p:par>
                            </p:childTnLst>
                          </p:cTn>
                        </p:par>
                        <p:par>
                          <p:cTn id="124" fill="hold">
                            <p:stCondLst>
                              <p:cond delay="0"/>
                            </p:stCondLst>
                            <p:childTnLst>
                              <p:par>
                                <p:cTn id="125" presetID="1" presetClass="entr" presetSubtype="0" fill="hold" grpId="0" nodeType="afterEffect">
                                  <p:stCondLst>
                                    <p:cond delay="0"/>
                                  </p:stCondLst>
                                  <p:childTnLst>
                                    <p:set>
                                      <p:cBhvr>
                                        <p:cTn id="126" dur="1" fill="hold">
                                          <p:stCondLst>
                                            <p:cond delay="0"/>
                                          </p:stCondLst>
                                        </p:cTn>
                                        <p:tgtEl>
                                          <p:spTgt spid="4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mph" presetSubtype="2" fill="hold" nodeType="clickEffect">
                                  <p:stCondLst>
                                    <p:cond delay="0"/>
                                  </p:stCondLst>
                                  <p:childTnLst>
                                    <p:animClr clrSpc="rgb" dir="cw">
                                      <p:cBhvr>
                                        <p:cTn id="130" dur="1000" fill="hold"/>
                                        <p:tgtEl>
                                          <p:spTgt spid="11"/>
                                        </p:tgtEl>
                                        <p:attrNameLst>
                                          <p:attrName>fillcolor</p:attrName>
                                        </p:attrNameLst>
                                      </p:cBhvr>
                                      <p:to>
                                        <a:srgbClr val="A9A9A9"/>
                                      </p:to>
                                    </p:animClr>
                                    <p:set>
                                      <p:cBhvr>
                                        <p:cTn id="131" dur="1000" fill="hold"/>
                                        <p:tgtEl>
                                          <p:spTgt spid="11"/>
                                        </p:tgtEl>
                                        <p:attrNameLst>
                                          <p:attrName>fill.type</p:attrName>
                                        </p:attrNameLst>
                                      </p:cBhvr>
                                      <p:to>
                                        <p:strVal val="solid"/>
                                      </p:to>
                                    </p:set>
                                    <p:set>
                                      <p:cBhvr>
                                        <p:cTn id="132" dur="1000" fill="hold"/>
                                        <p:tgtEl>
                                          <p:spTgt spid="11"/>
                                        </p:tgtEl>
                                        <p:attrNameLst>
                                          <p:attrName>fill.on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47"/>
                                        </p:tgtEl>
                                        <p:attrNameLst>
                                          <p:attrName>style.visibility</p:attrName>
                                        </p:attrNameLst>
                                      </p:cBhvr>
                                      <p:to>
                                        <p:strVal val="hidden"/>
                                      </p:to>
                                    </p:set>
                                  </p:childTnLst>
                                </p:cTn>
                              </p:par>
                            </p:childTnLst>
                          </p:cTn>
                        </p:par>
                        <p:par>
                          <p:cTn id="137" fill="hold">
                            <p:stCondLst>
                              <p:cond delay="0"/>
                            </p:stCondLst>
                            <p:childTnLst>
                              <p:par>
                                <p:cTn id="138" presetID="1" presetClass="entr" presetSubtype="0" fill="hold" grpId="0" nodeType="afterEffect">
                                  <p:stCondLst>
                                    <p:cond delay="0"/>
                                  </p:stCondLst>
                                  <p:childTnLst>
                                    <p:set>
                                      <p:cBhvr>
                                        <p:cTn id="139" dur="1" fill="hold">
                                          <p:stCondLst>
                                            <p:cond delay="0"/>
                                          </p:stCondLst>
                                        </p:cTn>
                                        <p:tgtEl>
                                          <p:spTgt spid="48"/>
                                        </p:tgtEl>
                                        <p:attrNameLst>
                                          <p:attrName>style.visibility</p:attrName>
                                        </p:attrNameLst>
                                      </p:cBhvr>
                                      <p:to>
                                        <p:strVal val="visible"/>
                                      </p:to>
                                    </p:set>
                                  </p:childTnLst>
                                </p:cTn>
                              </p:par>
                            </p:childTnLst>
                          </p:cTn>
                        </p:par>
                        <p:par>
                          <p:cTn id="140" fill="hold">
                            <p:stCondLst>
                              <p:cond delay="0"/>
                            </p:stCondLst>
                            <p:childTnLst>
                              <p:par>
                                <p:cTn id="141" presetID="1" presetClass="emph" presetSubtype="2" fill="hold" nodeType="afterEffect">
                                  <p:stCondLst>
                                    <p:cond delay="0"/>
                                  </p:stCondLst>
                                  <p:childTnLst>
                                    <p:animClr clrSpc="rgb" dir="cw">
                                      <p:cBhvr>
                                        <p:cTn id="142" dur="1000" fill="hold"/>
                                        <p:tgtEl>
                                          <p:spTgt spid="12"/>
                                        </p:tgtEl>
                                        <p:attrNameLst>
                                          <p:attrName>fillcolor</p:attrName>
                                        </p:attrNameLst>
                                      </p:cBhvr>
                                      <p:to>
                                        <a:srgbClr val="A9A9A9"/>
                                      </p:to>
                                    </p:animClr>
                                    <p:set>
                                      <p:cBhvr>
                                        <p:cTn id="143" dur="1000" fill="hold"/>
                                        <p:tgtEl>
                                          <p:spTgt spid="12"/>
                                        </p:tgtEl>
                                        <p:attrNameLst>
                                          <p:attrName>fill.type</p:attrName>
                                        </p:attrNameLst>
                                      </p:cBhvr>
                                      <p:to>
                                        <p:strVal val="solid"/>
                                      </p:to>
                                    </p:set>
                                    <p:set>
                                      <p:cBhvr>
                                        <p:cTn id="144" dur="1000" fill="hold"/>
                                        <p:tgtEl>
                                          <p:spTgt spid="12"/>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48"/>
                                        </p:tgtEl>
                                        <p:attrNameLst>
                                          <p:attrName>style.visibility</p:attrName>
                                        </p:attrNameLst>
                                      </p:cBhvr>
                                      <p:to>
                                        <p:strVal val="hidden"/>
                                      </p:to>
                                    </p:set>
                                  </p:childTnLst>
                                </p:cTn>
                              </p:par>
                            </p:childTnLst>
                          </p:cTn>
                        </p:par>
                        <p:par>
                          <p:cTn id="149" fill="hold">
                            <p:stCondLst>
                              <p:cond delay="0"/>
                            </p:stCondLst>
                            <p:childTnLst>
                              <p:par>
                                <p:cTn id="150" presetID="1" presetClass="entr" presetSubtype="0" fill="hold" grpId="0" nodeType="afterEffect">
                                  <p:stCondLst>
                                    <p:cond delay="0"/>
                                  </p:stCondLst>
                                  <p:childTnLst>
                                    <p:set>
                                      <p:cBhvr>
                                        <p:cTn id="151" dur="1" fill="hold">
                                          <p:stCondLst>
                                            <p:cond delay="0"/>
                                          </p:stCondLst>
                                        </p:cTn>
                                        <p:tgtEl>
                                          <p:spTgt spid="49"/>
                                        </p:tgtEl>
                                        <p:attrNameLst>
                                          <p:attrName>style.visibility</p:attrName>
                                        </p:attrNameLst>
                                      </p:cBhvr>
                                      <p:to>
                                        <p:strVal val="visible"/>
                                      </p:to>
                                    </p:set>
                                  </p:childTnLst>
                                </p:cTn>
                              </p:par>
                            </p:childTnLst>
                          </p:cTn>
                        </p:par>
                        <p:par>
                          <p:cTn id="152" fill="hold">
                            <p:stCondLst>
                              <p:cond delay="0"/>
                            </p:stCondLst>
                            <p:childTnLst>
                              <p:par>
                                <p:cTn id="153" presetID="1" presetClass="emph" presetSubtype="2" fill="hold" nodeType="afterEffect">
                                  <p:stCondLst>
                                    <p:cond delay="0"/>
                                  </p:stCondLst>
                                  <p:childTnLst>
                                    <p:animClr clrSpc="rgb" dir="cw">
                                      <p:cBhvr>
                                        <p:cTn id="154" dur="1000" fill="hold"/>
                                        <p:tgtEl>
                                          <p:spTgt spid="13"/>
                                        </p:tgtEl>
                                        <p:attrNameLst>
                                          <p:attrName>fillcolor</p:attrName>
                                        </p:attrNameLst>
                                      </p:cBhvr>
                                      <p:to>
                                        <a:srgbClr val="A9A9A9"/>
                                      </p:to>
                                    </p:animClr>
                                    <p:set>
                                      <p:cBhvr>
                                        <p:cTn id="155" dur="1000" fill="hold"/>
                                        <p:tgtEl>
                                          <p:spTgt spid="13"/>
                                        </p:tgtEl>
                                        <p:attrNameLst>
                                          <p:attrName>fill.type</p:attrName>
                                        </p:attrNameLst>
                                      </p:cBhvr>
                                      <p:to>
                                        <p:strVal val="solid"/>
                                      </p:to>
                                    </p:set>
                                    <p:set>
                                      <p:cBhvr>
                                        <p:cTn id="156" dur="1000" fill="hold"/>
                                        <p:tgtEl>
                                          <p:spTgt spid="13"/>
                                        </p:tgtEl>
                                        <p:attrNameLst>
                                          <p:attrName>fill.on</p:attrName>
                                        </p:attrNameLst>
                                      </p:cBhvr>
                                      <p:to>
                                        <p:strVal val="tru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49"/>
                                        </p:tgtEl>
                                        <p:attrNameLst>
                                          <p:attrName>style.visibility</p:attrName>
                                        </p:attrNameLst>
                                      </p:cBhvr>
                                      <p:to>
                                        <p:strVal val="hidden"/>
                                      </p:to>
                                    </p:set>
                                  </p:childTnLst>
                                </p:cTn>
                              </p:par>
                            </p:childTnLst>
                          </p:cTn>
                        </p:par>
                        <p:par>
                          <p:cTn id="161" fill="hold">
                            <p:stCondLst>
                              <p:cond delay="0"/>
                            </p:stCondLst>
                            <p:childTnLst>
                              <p:par>
                                <p:cTn id="162" presetID="1" presetClass="entr" presetSubtype="0" fill="hold" grpId="0" nodeType="afterEffect">
                                  <p:stCondLst>
                                    <p:cond delay="0"/>
                                  </p:stCondLst>
                                  <p:childTnLst>
                                    <p:set>
                                      <p:cBhvr>
                                        <p:cTn id="163" dur="1" fill="hold">
                                          <p:stCondLst>
                                            <p:cond delay="0"/>
                                          </p:stCondLst>
                                        </p:cTn>
                                        <p:tgtEl>
                                          <p:spTgt spid="50"/>
                                        </p:tgtEl>
                                        <p:attrNameLst>
                                          <p:attrName>style.visibility</p:attrName>
                                        </p:attrNameLst>
                                      </p:cBhvr>
                                      <p:to>
                                        <p:strVal val="visible"/>
                                      </p:to>
                                    </p:set>
                                  </p:childTnLst>
                                </p:cTn>
                              </p:par>
                            </p:childTnLst>
                          </p:cTn>
                        </p:par>
                        <p:par>
                          <p:cTn id="164" fill="hold">
                            <p:stCondLst>
                              <p:cond delay="0"/>
                            </p:stCondLst>
                            <p:childTnLst>
                              <p:par>
                                <p:cTn id="165" presetID="1" presetClass="emph" presetSubtype="2" fill="hold" nodeType="afterEffect">
                                  <p:stCondLst>
                                    <p:cond delay="0"/>
                                  </p:stCondLst>
                                  <p:childTnLst>
                                    <p:animClr clrSpc="rgb" dir="cw">
                                      <p:cBhvr>
                                        <p:cTn id="166" dur="1000" fill="hold"/>
                                        <p:tgtEl>
                                          <p:spTgt spid="14"/>
                                        </p:tgtEl>
                                        <p:attrNameLst>
                                          <p:attrName>fillcolor</p:attrName>
                                        </p:attrNameLst>
                                      </p:cBhvr>
                                      <p:to>
                                        <a:srgbClr val="A9A9A9"/>
                                      </p:to>
                                    </p:animClr>
                                    <p:set>
                                      <p:cBhvr>
                                        <p:cTn id="167" dur="1000" fill="hold"/>
                                        <p:tgtEl>
                                          <p:spTgt spid="14"/>
                                        </p:tgtEl>
                                        <p:attrNameLst>
                                          <p:attrName>fill.type</p:attrName>
                                        </p:attrNameLst>
                                      </p:cBhvr>
                                      <p:to>
                                        <p:strVal val="solid"/>
                                      </p:to>
                                    </p:set>
                                    <p:set>
                                      <p:cBhvr>
                                        <p:cTn id="168"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36" grpId="0" animBg="1"/>
      <p:bldP spid="36" grpId="1" animBg="1"/>
      <p:bldP spid="39" grpId="0" animBg="1"/>
      <p:bldP spid="39" grpId="1" animBg="1"/>
      <p:bldP spid="42" grpId="0" animBg="1"/>
      <p:bldP spid="42" grpId="1" animBg="1"/>
      <p:bldP spid="47" grpId="0" animBg="1"/>
      <p:bldP spid="47" grpId="1" animBg="1"/>
      <p:bldP spid="48" grpId="0" animBg="1"/>
      <p:bldP spid="48" grpId="1" animBg="1"/>
      <p:bldP spid="49" grpId="0" animBg="1"/>
      <p:bldP spid="49" grpId="1" animBg="1"/>
      <p:bldP spid="5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a:xfrm>
            <a:off x="214313" y="1214438"/>
            <a:ext cx="8229600" cy="1090612"/>
          </a:xfrm>
        </p:spPr>
        <p:txBody>
          <a:bodyPr vert="horz" wrap="square" lIns="91440" tIns="45720" rIns="91440" bIns="45720" anchor="t"/>
          <a:lstStyle/>
          <a:p>
            <a:pPr eaLnBrk="1" hangingPunct="1">
              <a:buNone/>
            </a:pPr>
            <a:r>
              <a:rPr lang="en-US" altLang="zh-CN" b="1" dirty="0">
                <a:ea typeface="黑体" panose="02010609060101010101" pitchFamily="49" charset="-122"/>
              </a:rPr>
              <a:t>generalSearch(problem, Stack) </a:t>
            </a:r>
          </a:p>
          <a:p>
            <a:pPr eaLnBrk="1" hangingPunct="1">
              <a:buNone/>
            </a:pPr>
            <a:endParaRPr lang="zh-CN" altLang="en-US" dirty="0">
              <a:ea typeface="黑体" panose="02010609060101010101" pitchFamily="49" charset="-122"/>
            </a:endParaRPr>
          </a:p>
        </p:txBody>
      </p:sp>
      <p:sp>
        <p:nvSpPr>
          <p:cNvPr id="3" name="标题 2"/>
          <p:cNvSpPr>
            <a:spLocks noGrp="1"/>
          </p:cNvSpPr>
          <p:nvPr>
            <p:ph type="title"/>
          </p:nvPr>
        </p:nvSpPr>
        <p:spPr>
          <a:xfrm>
            <a:off x="457200" y="274638"/>
            <a:ext cx="8229600" cy="868346"/>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Example: DFS</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4" name="表格 3"/>
          <p:cNvGraphicFramePr>
            <a:graphicFrameLocks noGrp="1"/>
          </p:cNvGraphicFramePr>
          <p:nvPr/>
        </p:nvGraphicFramePr>
        <p:xfrm>
          <a:off x="428625" y="2500313"/>
          <a:ext cx="3571900" cy="731520"/>
        </p:xfrm>
        <a:graphic>
          <a:graphicData uri="http://schemas.openxmlformats.org/drawingml/2006/table">
            <a:tbl>
              <a:tblPr firstRow="1" bandRow="1">
                <a:tableStyleId>{5C22544A-7EE6-4342-B048-85BDC9FD1C3A}</a:tableStyleId>
              </a:tblPr>
              <a:tblGrid>
                <a:gridCol w="1785950">
                  <a:extLst>
                    <a:ext uri="{9D8B030D-6E8A-4147-A177-3AD203B41FA5}">
                      <a16:colId xmlns:a16="http://schemas.microsoft.com/office/drawing/2014/main" val="20000"/>
                    </a:ext>
                  </a:extLst>
                </a:gridCol>
                <a:gridCol w="1785950">
                  <a:extLst>
                    <a:ext uri="{9D8B030D-6E8A-4147-A177-3AD203B41FA5}">
                      <a16:colId xmlns:a16="http://schemas.microsoft.com/office/drawing/2014/main" val="20001"/>
                    </a:ext>
                  </a:extLst>
                </a:gridCol>
              </a:tblGrid>
              <a:tr h="335121">
                <a:tc>
                  <a:txBody>
                    <a:bodyPr/>
                    <a:lstStyle/>
                    <a:p>
                      <a:pPr algn="ctr"/>
                      <a:r>
                        <a:rPr kumimoji="0" lang="en-US" altLang="zh-CN" sz="1800" b="1" kern="1200" baseline="0" dirty="0">
                          <a:solidFill>
                            <a:schemeClr val="lt1"/>
                          </a:solidFill>
                          <a:latin typeface="+mn-lt"/>
                          <a:ea typeface="+mn-ea"/>
                          <a:cs typeface="+mn-cs"/>
                        </a:rPr>
                        <a:t>Expnd. node</a:t>
                      </a:r>
                    </a:p>
                  </a:txBody>
                  <a:tcPr/>
                </a:tc>
                <a:tc>
                  <a:txBody>
                    <a:bodyPr/>
                    <a:lstStyle/>
                    <a:p>
                      <a:pPr algn="ctr"/>
                      <a:r>
                        <a:rPr lang="en-US" altLang="zh-CN" dirty="0"/>
                        <a:t>Open list</a:t>
                      </a:r>
                      <a:endParaRPr lang="zh-CN" altLang="en-US" dirty="0"/>
                    </a:p>
                  </a:txBody>
                  <a:tcPr/>
                </a:tc>
                <a:extLst>
                  <a:ext uri="{0D108BD9-81ED-4DB2-BD59-A6C34878D82A}">
                    <a16:rowId xmlns:a16="http://schemas.microsoft.com/office/drawing/2014/main" val="10000"/>
                  </a:ext>
                </a:extLst>
              </a:tr>
              <a:tr h="335121">
                <a:tc>
                  <a:txBody>
                    <a:bodyPr/>
                    <a:lstStyle/>
                    <a:p>
                      <a:endParaRPr lang="zh-CN" altLang="en-US" dirty="0"/>
                    </a:p>
                  </a:txBody>
                  <a:tcPr/>
                </a:tc>
                <a:tc>
                  <a:txBody>
                    <a:bodyPr/>
                    <a:lstStyle/>
                    <a:p>
                      <a:r>
                        <a:rPr kumimoji="0" lang="en-US" altLang="zh-CN" sz="1800" kern="1200" baseline="0" dirty="0">
                          <a:solidFill>
                            <a:schemeClr val="dk1"/>
                          </a:solidFill>
                          <a:latin typeface="+mn-lt"/>
                          <a:ea typeface="+mn-ea"/>
                          <a:cs typeface="+mn-cs"/>
                        </a:rPr>
                        <a:t>{S}</a:t>
                      </a:r>
                      <a:endParaRPr lang="zh-CN" altLang="en-US" dirty="0"/>
                    </a:p>
                  </a:txBody>
                  <a:tcPr/>
                </a:tc>
                <a:extLst>
                  <a:ext uri="{0D108BD9-81ED-4DB2-BD59-A6C34878D82A}">
                    <a16:rowId xmlns:a16="http://schemas.microsoft.com/office/drawing/2014/main" val="10001"/>
                  </a:ext>
                </a:extLst>
              </a:tr>
            </a:tbl>
          </a:graphicData>
        </a:graphic>
      </p:graphicFrame>
      <p:pic>
        <p:nvPicPr>
          <p:cNvPr id="54287" name="Picture 2"/>
          <p:cNvPicPr>
            <a:picLocks noChangeAspect="1"/>
          </p:cNvPicPr>
          <p:nvPr/>
        </p:nvPicPr>
        <p:blipFill>
          <a:blip r:embed="rId2"/>
          <a:stretch>
            <a:fillRect/>
          </a:stretch>
        </p:blipFill>
        <p:spPr>
          <a:xfrm>
            <a:off x="4714875" y="2351088"/>
            <a:ext cx="4314825" cy="4506912"/>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a:xfrm>
            <a:off x="428625" y="1357313"/>
            <a:ext cx="8229600" cy="1090612"/>
          </a:xfrm>
        </p:spPr>
        <p:txBody>
          <a:bodyPr vert="horz" wrap="square" lIns="91440" tIns="45720" rIns="91440" bIns="45720" anchor="t"/>
          <a:lstStyle/>
          <a:p>
            <a:pPr eaLnBrk="1" hangingPunct="1">
              <a:buNone/>
            </a:pPr>
            <a:r>
              <a:rPr lang="en-US" altLang="zh-CN" b="1" dirty="0">
                <a:ea typeface="黑体" panose="02010609060101010101" pitchFamily="49" charset="-122"/>
              </a:rPr>
              <a:t>generalSearch(problem, Stack)</a:t>
            </a:r>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Example: DFS</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4" name="表格 3"/>
          <p:cNvGraphicFramePr>
            <a:graphicFrameLocks noGrp="1"/>
          </p:cNvGraphicFramePr>
          <p:nvPr>
            <p:extLst>
              <p:ext uri="{D42A27DB-BD31-4B8C-83A1-F6EECF244321}">
                <p14:modId xmlns:p14="http://schemas.microsoft.com/office/powerpoint/2010/main" val="3806305776"/>
              </p:ext>
            </p:extLst>
          </p:nvPr>
        </p:nvGraphicFramePr>
        <p:xfrm>
          <a:off x="428625" y="2500313"/>
          <a:ext cx="3571900" cy="1097280"/>
        </p:xfrm>
        <a:graphic>
          <a:graphicData uri="http://schemas.openxmlformats.org/drawingml/2006/table">
            <a:tbl>
              <a:tblPr firstRow="1" bandRow="1">
                <a:tableStyleId>{5C22544A-7EE6-4342-B048-85BDC9FD1C3A}</a:tableStyleId>
              </a:tblPr>
              <a:tblGrid>
                <a:gridCol w="1785950">
                  <a:extLst>
                    <a:ext uri="{9D8B030D-6E8A-4147-A177-3AD203B41FA5}">
                      <a16:colId xmlns:a16="http://schemas.microsoft.com/office/drawing/2014/main" val="20000"/>
                    </a:ext>
                  </a:extLst>
                </a:gridCol>
                <a:gridCol w="1785950">
                  <a:extLst>
                    <a:ext uri="{9D8B030D-6E8A-4147-A177-3AD203B41FA5}">
                      <a16:colId xmlns:a16="http://schemas.microsoft.com/office/drawing/2014/main" val="20001"/>
                    </a:ext>
                  </a:extLst>
                </a:gridCol>
              </a:tblGrid>
              <a:tr h="335121">
                <a:tc>
                  <a:txBody>
                    <a:bodyPr/>
                    <a:lstStyle/>
                    <a:p>
                      <a:pPr algn="ctr"/>
                      <a:r>
                        <a:rPr kumimoji="0" lang="en-US" altLang="zh-CN" sz="1800" b="1" kern="1200" baseline="0" dirty="0">
                          <a:solidFill>
                            <a:schemeClr val="lt1"/>
                          </a:solidFill>
                          <a:latin typeface="+mn-lt"/>
                          <a:ea typeface="+mn-ea"/>
                          <a:cs typeface="+mn-cs"/>
                        </a:rPr>
                        <a:t>Expnd. node</a:t>
                      </a:r>
                    </a:p>
                  </a:txBody>
                  <a:tcPr/>
                </a:tc>
                <a:tc>
                  <a:txBody>
                    <a:bodyPr/>
                    <a:lstStyle/>
                    <a:p>
                      <a:pPr algn="ctr"/>
                      <a:r>
                        <a:rPr lang="en-US" altLang="zh-CN" dirty="0"/>
                        <a:t>Open list</a:t>
                      </a:r>
                      <a:endParaRPr lang="zh-CN" altLang="en-US" dirty="0"/>
                    </a:p>
                  </a:txBody>
                  <a:tcPr/>
                </a:tc>
                <a:extLst>
                  <a:ext uri="{0D108BD9-81ED-4DB2-BD59-A6C34878D82A}">
                    <a16:rowId xmlns:a16="http://schemas.microsoft.com/office/drawing/2014/main" val="10000"/>
                  </a:ext>
                </a:extLst>
              </a:tr>
              <a:tr h="335121">
                <a:tc>
                  <a:txBody>
                    <a:bodyPr/>
                    <a:lstStyle/>
                    <a:p>
                      <a:endParaRPr lang="zh-CN" altLang="en-US" dirty="0"/>
                    </a:p>
                  </a:txBody>
                  <a:tcPr/>
                </a:tc>
                <a:tc>
                  <a:txBody>
                    <a:bodyPr/>
                    <a:lstStyle/>
                    <a:p>
                      <a:r>
                        <a:rPr kumimoji="0" lang="en-US" altLang="zh-CN" sz="1800" kern="1200" baseline="0" dirty="0">
                          <a:solidFill>
                            <a:schemeClr val="dk1"/>
                          </a:solidFill>
                          <a:latin typeface="+mn-lt"/>
                          <a:ea typeface="+mn-ea"/>
                          <a:cs typeface="+mn-cs"/>
                        </a:rPr>
                        <a:t>{S}</a:t>
                      </a:r>
                      <a:endParaRPr lang="zh-CN" altLang="en-US" dirty="0"/>
                    </a:p>
                  </a:txBody>
                  <a:tcPr/>
                </a:tc>
                <a:extLst>
                  <a:ext uri="{0D108BD9-81ED-4DB2-BD59-A6C34878D82A}">
                    <a16:rowId xmlns:a16="http://schemas.microsoft.com/office/drawing/2014/main" val="10001"/>
                  </a:ext>
                </a:extLst>
              </a:tr>
              <a:tr h="335121">
                <a:tc>
                  <a:txBody>
                    <a:bodyPr/>
                    <a:lstStyle/>
                    <a:p>
                      <a:r>
                        <a:rPr kumimoji="0" lang="en-US" altLang="zh-CN" sz="1800" kern="1200" baseline="0" dirty="0">
                          <a:solidFill>
                            <a:schemeClr val="dk1"/>
                          </a:solidFill>
                          <a:latin typeface="+mn-lt"/>
                          <a:ea typeface="+mn-ea"/>
                          <a:cs typeface="+mn-cs"/>
                        </a:rPr>
                        <a:t>S </a:t>
                      </a:r>
                      <a:r>
                        <a:rPr kumimoji="0" lang="en-US" altLang="zh-CN" sz="1800" kern="1200" baseline="0" dirty="0">
                          <a:solidFill>
                            <a:srgbClr val="FF0000"/>
                          </a:solidFill>
                          <a:latin typeface="+mn-lt"/>
                          <a:ea typeface="+mn-ea"/>
                          <a:cs typeface="+mn-cs"/>
                        </a:rPr>
                        <a:t>not goal </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{C,B,A} </a:t>
                      </a:r>
                      <a:endParaRPr lang="zh-CN" altLang="en-US" dirty="0"/>
                    </a:p>
                  </a:txBody>
                  <a:tcPr/>
                </a:tc>
                <a:extLst>
                  <a:ext uri="{0D108BD9-81ED-4DB2-BD59-A6C34878D82A}">
                    <a16:rowId xmlns:a16="http://schemas.microsoft.com/office/drawing/2014/main" val="10002"/>
                  </a:ext>
                </a:extLst>
              </a:tr>
            </a:tbl>
          </a:graphicData>
        </a:graphic>
      </p:graphicFrame>
      <p:pic>
        <p:nvPicPr>
          <p:cNvPr id="55314" name="Picture 2"/>
          <p:cNvPicPr>
            <a:picLocks noChangeAspect="1"/>
          </p:cNvPicPr>
          <p:nvPr/>
        </p:nvPicPr>
        <p:blipFill>
          <a:blip r:embed="rId2"/>
          <a:stretch>
            <a:fillRect/>
          </a:stretch>
        </p:blipFill>
        <p:spPr>
          <a:xfrm>
            <a:off x="4440238" y="2286000"/>
            <a:ext cx="4211637" cy="45720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p:cNvSpPr>
            <a:spLocks noGrp="1"/>
          </p:cNvSpPr>
          <p:nvPr>
            <p:ph idx="1"/>
          </p:nvPr>
        </p:nvSpPr>
        <p:spPr>
          <a:xfrm>
            <a:off x="428625" y="1357313"/>
            <a:ext cx="8229600" cy="1090612"/>
          </a:xfrm>
        </p:spPr>
        <p:txBody>
          <a:bodyPr vert="horz" wrap="square" lIns="91440" tIns="45720" rIns="91440" bIns="45720" anchor="t"/>
          <a:lstStyle/>
          <a:p>
            <a:pPr eaLnBrk="1" hangingPunct="1">
              <a:buNone/>
            </a:pPr>
            <a:r>
              <a:rPr lang="en-US" altLang="zh-CN" b="1" dirty="0">
                <a:ea typeface="黑体" panose="02010609060101010101" pitchFamily="49" charset="-122"/>
              </a:rPr>
              <a:t>generalSearch(problem, Stack) </a:t>
            </a:r>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Example: DFS</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4" name="表格 3"/>
          <p:cNvGraphicFramePr>
            <a:graphicFrameLocks noGrp="1"/>
          </p:cNvGraphicFramePr>
          <p:nvPr>
            <p:extLst>
              <p:ext uri="{D42A27DB-BD31-4B8C-83A1-F6EECF244321}">
                <p14:modId xmlns:p14="http://schemas.microsoft.com/office/powerpoint/2010/main" val="610256351"/>
              </p:ext>
            </p:extLst>
          </p:nvPr>
        </p:nvGraphicFramePr>
        <p:xfrm>
          <a:off x="467544" y="2500313"/>
          <a:ext cx="3818733" cy="1463040"/>
        </p:xfrm>
        <a:graphic>
          <a:graphicData uri="http://schemas.openxmlformats.org/drawingml/2006/table">
            <a:tbl>
              <a:tblPr firstRow="1" bandRow="1">
                <a:tableStyleId>{5C22544A-7EE6-4342-B048-85BDC9FD1C3A}</a:tableStyleId>
              </a:tblPr>
              <a:tblGrid>
                <a:gridCol w="1889907">
                  <a:extLst>
                    <a:ext uri="{9D8B030D-6E8A-4147-A177-3AD203B41FA5}">
                      <a16:colId xmlns:a16="http://schemas.microsoft.com/office/drawing/2014/main" val="20000"/>
                    </a:ext>
                  </a:extLst>
                </a:gridCol>
                <a:gridCol w="1928826">
                  <a:extLst>
                    <a:ext uri="{9D8B030D-6E8A-4147-A177-3AD203B41FA5}">
                      <a16:colId xmlns:a16="http://schemas.microsoft.com/office/drawing/2014/main" val="20001"/>
                    </a:ext>
                  </a:extLst>
                </a:gridCol>
              </a:tblGrid>
              <a:tr h="335121">
                <a:tc>
                  <a:txBody>
                    <a:bodyPr/>
                    <a:lstStyle/>
                    <a:p>
                      <a:pPr algn="ctr"/>
                      <a:r>
                        <a:rPr kumimoji="0" lang="en-US" altLang="zh-CN" sz="1800" b="1" kern="1200" baseline="0" dirty="0">
                          <a:solidFill>
                            <a:schemeClr val="lt1"/>
                          </a:solidFill>
                          <a:latin typeface="+mn-lt"/>
                          <a:ea typeface="+mn-ea"/>
                          <a:cs typeface="+mn-cs"/>
                        </a:rPr>
                        <a:t>Expnd. node</a:t>
                      </a:r>
                    </a:p>
                  </a:txBody>
                  <a:tcPr/>
                </a:tc>
                <a:tc>
                  <a:txBody>
                    <a:bodyPr/>
                    <a:lstStyle/>
                    <a:p>
                      <a:pPr algn="ctr"/>
                      <a:r>
                        <a:rPr lang="en-US" altLang="zh-CN" dirty="0"/>
                        <a:t>Open list</a:t>
                      </a:r>
                      <a:endParaRPr lang="zh-CN" altLang="en-US" dirty="0"/>
                    </a:p>
                  </a:txBody>
                  <a:tcPr/>
                </a:tc>
                <a:extLst>
                  <a:ext uri="{0D108BD9-81ED-4DB2-BD59-A6C34878D82A}">
                    <a16:rowId xmlns:a16="http://schemas.microsoft.com/office/drawing/2014/main" val="10000"/>
                  </a:ext>
                </a:extLst>
              </a:tr>
              <a:tr h="335121">
                <a:tc>
                  <a:txBody>
                    <a:bodyPr/>
                    <a:lstStyle/>
                    <a:p>
                      <a:endParaRPr lang="zh-CN" altLang="en-US" dirty="0"/>
                    </a:p>
                  </a:txBody>
                  <a:tcPr/>
                </a:tc>
                <a:tc>
                  <a:txBody>
                    <a:bodyPr/>
                    <a:lstStyle/>
                    <a:p>
                      <a:r>
                        <a:rPr kumimoji="0" lang="en-US" altLang="zh-CN" sz="1800" kern="1200" baseline="0" dirty="0">
                          <a:solidFill>
                            <a:schemeClr val="dk1"/>
                          </a:solidFill>
                          <a:latin typeface="+mn-lt"/>
                          <a:ea typeface="+mn-ea"/>
                          <a:cs typeface="+mn-cs"/>
                        </a:rPr>
                        <a:t>{S}</a:t>
                      </a:r>
                      <a:endParaRPr lang="zh-CN" altLang="en-US" dirty="0"/>
                    </a:p>
                  </a:txBody>
                  <a:tcPr/>
                </a:tc>
                <a:extLst>
                  <a:ext uri="{0D108BD9-81ED-4DB2-BD59-A6C34878D82A}">
                    <a16:rowId xmlns:a16="http://schemas.microsoft.com/office/drawing/2014/main" val="10001"/>
                  </a:ext>
                </a:extLst>
              </a:tr>
              <a:tr h="335121">
                <a:tc>
                  <a:txBody>
                    <a:bodyPr/>
                    <a:lstStyle/>
                    <a:p>
                      <a:r>
                        <a:rPr kumimoji="0" lang="en-US" altLang="zh-CN" sz="1800" kern="1200" baseline="0" dirty="0">
                          <a:solidFill>
                            <a:schemeClr val="dk1"/>
                          </a:solidFill>
                          <a:latin typeface="+mn-lt"/>
                          <a:ea typeface="+mn-ea"/>
                          <a:cs typeface="+mn-cs"/>
                        </a:rPr>
                        <a:t>S</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{C,B,A} </a:t>
                      </a:r>
                      <a:endParaRPr lang="zh-CN" altLang="en-US" dirty="0"/>
                    </a:p>
                  </a:txBody>
                  <a:tcPr/>
                </a:tc>
                <a:extLst>
                  <a:ext uri="{0D108BD9-81ED-4DB2-BD59-A6C34878D82A}">
                    <a16:rowId xmlns:a16="http://schemas.microsoft.com/office/drawing/2014/main" val="10002"/>
                  </a:ext>
                </a:extLst>
              </a:tr>
              <a:tr h="335121">
                <a:tc>
                  <a:txBody>
                    <a:bodyPr/>
                    <a:lstStyle/>
                    <a:p>
                      <a:r>
                        <a:rPr kumimoji="0" lang="en-US" altLang="zh-CN" sz="1800" kern="1200" baseline="0" dirty="0">
                          <a:solidFill>
                            <a:schemeClr val="dk1"/>
                          </a:solidFill>
                          <a:latin typeface="+mn-lt"/>
                          <a:ea typeface="+mn-ea"/>
                          <a:cs typeface="+mn-cs"/>
                        </a:rPr>
                        <a:t>C </a:t>
                      </a:r>
                      <a:r>
                        <a:rPr kumimoji="0" lang="en-US" altLang="zh-CN" sz="1800" kern="1200" baseline="0" dirty="0">
                          <a:solidFill>
                            <a:srgbClr val="FF0000"/>
                          </a:solidFill>
                          <a:latin typeface="+mn-lt"/>
                          <a:ea typeface="+mn-ea"/>
                          <a:cs typeface="+mn-cs"/>
                        </a:rPr>
                        <a:t>not goal</a:t>
                      </a:r>
                      <a:endParaRPr lang="zh-CN" alt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kern="1200" baseline="0" dirty="0">
                          <a:solidFill>
                            <a:schemeClr val="dk1"/>
                          </a:solidFill>
                          <a:latin typeface="+mn-lt"/>
                          <a:ea typeface="+mn-ea"/>
                          <a:cs typeface="+mn-cs"/>
                        </a:rPr>
                        <a:t>{F,B,A} </a:t>
                      </a:r>
                      <a:endParaRPr lang="zh-CN" altLang="en-US" dirty="0"/>
                    </a:p>
                  </a:txBody>
                  <a:tcPr/>
                </a:tc>
                <a:extLst>
                  <a:ext uri="{0D108BD9-81ED-4DB2-BD59-A6C34878D82A}">
                    <a16:rowId xmlns:a16="http://schemas.microsoft.com/office/drawing/2014/main" val="10003"/>
                  </a:ext>
                </a:extLst>
              </a:tr>
            </a:tbl>
          </a:graphicData>
        </a:graphic>
      </p:graphicFrame>
      <p:pic>
        <p:nvPicPr>
          <p:cNvPr id="56341" name="Picture 2"/>
          <p:cNvPicPr>
            <a:picLocks noChangeAspect="1"/>
          </p:cNvPicPr>
          <p:nvPr/>
        </p:nvPicPr>
        <p:blipFill>
          <a:blip r:embed="rId2"/>
          <a:stretch>
            <a:fillRect/>
          </a:stretch>
        </p:blipFill>
        <p:spPr>
          <a:xfrm>
            <a:off x="4500563" y="2214563"/>
            <a:ext cx="4214812" cy="45688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idx="1"/>
          </p:nvPr>
        </p:nvSpPr>
        <p:spPr>
          <a:xfrm>
            <a:off x="428625" y="1357313"/>
            <a:ext cx="8229600" cy="1090612"/>
          </a:xfrm>
        </p:spPr>
        <p:txBody>
          <a:bodyPr vert="horz" wrap="square" lIns="91440" tIns="45720" rIns="91440" bIns="45720" anchor="t"/>
          <a:lstStyle/>
          <a:p>
            <a:pPr eaLnBrk="1" hangingPunct="1">
              <a:buNone/>
            </a:pPr>
            <a:r>
              <a:rPr lang="en-US" altLang="zh-CN" b="1" dirty="0">
                <a:ea typeface="黑体" panose="02010609060101010101" pitchFamily="49" charset="-122"/>
              </a:rPr>
              <a:t>generalSearch(problem, Stack) </a:t>
            </a:r>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Example: DFS</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4" name="表格 3"/>
          <p:cNvGraphicFramePr>
            <a:graphicFrameLocks noGrp="1"/>
          </p:cNvGraphicFramePr>
          <p:nvPr>
            <p:extLst>
              <p:ext uri="{D42A27DB-BD31-4B8C-83A1-F6EECF244321}">
                <p14:modId xmlns:p14="http://schemas.microsoft.com/office/powerpoint/2010/main" val="412219944"/>
              </p:ext>
            </p:extLst>
          </p:nvPr>
        </p:nvGraphicFramePr>
        <p:xfrm>
          <a:off x="428625" y="2500313"/>
          <a:ext cx="3857652" cy="1828800"/>
        </p:xfrm>
        <a:graphic>
          <a:graphicData uri="http://schemas.openxmlformats.org/drawingml/2006/table">
            <a:tbl>
              <a:tblPr firstRow="1" bandRow="1">
                <a:tableStyleId>{5C22544A-7EE6-4342-B048-85BDC9FD1C3A}</a:tableStyleId>
              </a:tblPr>
              <a:tblGrid>
                <a:gridCol w="1928826">
                  <a:extLst>
                    <a:ext uri="{9D8B030D-6E8A-4147-A177-3AD203B41FA5}">
                      <a16:colId xmlns:a16="http://schemas.microsoft.com/office/drawing/2014/main" val="20000"/>
                    </a:ext>
                  </a:extLst>
                </a:gridCol>
                <a:gridCol w="1928826">
                  <a:extLst>
                    <a:ext uri="{9D8B030D-6E8A-4147-A177-3AD203B41FA5}">
                      <a16:colId xmlns:a16="http://schemas.microsoft.com/office/drawing/2014/main" val="20001"/>
                    </a:ext>
                  </a:extLst>
                </a:gridCol>
              </a:tblGrid>
              <a:tr h="335121">
                <a:tc>
                  <a:txBody>
                    <a:bodyPr/>
                    <a:lstStyle/>
                    <a:p>
                      <a:pPr algn="ctr"/>
                      <a:r>
                        <a:rPr kumimoji="0" lang="en-US" altLang="zh-CN" sz="1800" b="1" kern="1200" baseline="0" dirty="0">
                          <a:solidFill>
                            <a:schemeClr val="lt1"/>
                          </a:solidFill>
                          <a:latin typeface="+mn-lt"/>
                          <a:ea typeface="+mn-ea"/>
                          <a:cs typeface="+mn-cs"/>
                        </a:rPr>
                        <a:t>Expnd. node</a:t>
                      </a:r>
                    </a:p>
                  </a:txBody>
                  <a:tcPr/>
                </a:tc>
                <a:tc>
                  <a:txBody>
                    <a:bodyPr/>
                    <a:lstStyle/>
                    <a:p>
                      <a:pPr algn="ctr"/>
                      <a:r>
                        <a:rPr lang="en-US" altLang="zh-CN" dirty="0"/>
                        <a:t>Open list</a:t>
                      </a:r>
                      <a:endParaRPr lang="zh-CN" altLang="en-US" dirty="0"/>
                    </a:p>
                  </a:txBody>
                  <a:tcPr/>
                </a:tc>
                <a:extLst>
                  <a:ext uri="{0D108BD9-81ED-4DB2-BD59-A6C34878D82A}">
                    <a16:rowId xmlns:a16="http://schemas.microsoft.com/office/drawing/2014/main" val="10000"/>
                  </a:ext>
                </a:extLst>
              </a:tr>
              <a:tr h="335121">
                <a:tc>
                  <a:txBody>
                    <a:bodyPr/>
                    <a:lstStyle/>
                    <a:p>
                      <a:endParaRPr lang="zh-CN" altLang="en-US" dirty="0"/>
                    </a:p>
                  </a:txBody>
                  <a:tcPr/>
                </a:tc>
                <a:tc>
                  <a:txBody>
                    <a:bodyPr/>
                    <a:lstStyle/>
                    <a:p>
                      <a:r>
                        <a:rPr kumimoji="0" lang="en-US" altLang="zh-CN" sz="1800" kern="1200" baseline="0" dirty="0">
                          <a:solidFill>
                            <a:schemeClr val="dk1"/>
                          </a:solidFill>
                          <a:latin typeface="+mn-lt"/>
                          <a:ea typeface="+mn-ea"/>
                          <a:cs typeface="+mn-cs"/>
                        </a:rPr>
                        <a:t>{S}</a:t>
                      </a:r>
                      <a:endParaRPr lang="zh-CN" altLang="en-US" dirty="0"/>
                    </a:p>
                  </a:txBody>
                  <a:tcPr/>
                </a:tc>
                <a:extLst>
                  <a:ext uri="{0D108BD9-81ED-4DB2-BD59-A6C34878D82A}">
                    <a16:rowId xmlns:a16="http://schemas.microsoft.com/office/drawing/2014/main" val="10001"/>
                  </a:ext>
                </a:extLst>
              </a:tr>
              <a:tr h="335121">
                <a:tc>
                  <a:txBody>
                    <a:bodyPr/>
                    <a:lstStyle/>
                    <a:p>
                      <a:r>
                        <a:rPr kumimoji="0" lang="en-US" altLang="zh-CN" sz="1800" kern="1200" baseline="0" dirty="0">
                          <a:solidFill>
                            <a:schemeClr val="dk1"/>
                          </a:solidFill>
                          <a:latin typeface="+mn-lt"/>
                          <a:ea typeface="+mn-ea"/>
                          <a:cs typeface="+mn-cs"/>
                        </a:rPr>
                        <a:t>S</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{C,B,A} </a:t>
                      </a:r>
                      <a:endParaRPr lang="zh-CN" altLang="en-US" dirty="0"/>
                    </a:p>
                  </a:txBody>
                  <a:tcPr/>
                </a:tc>
                <a:extLst>
                  <a:ext uri="{0D108BD9-81ED-4DB2-BD59-A6C34878D82A}">
                    <a16:rowId xmlns:a16="http://schemas.microsoft.com/office/drawing/2014/main" val="10002"/>
                  </a:ext>
                </a:extLst>
              </a:tr>
              <a:tr h="335121">
                <a:tc>
                  <a:txBody>
                    <a:bodyPr/>
                    <a:lstStyle/>
                    <a:p>
                      <a:r>
                        <a:rPr kumimoji="0" lang="en-US" altLang="zh-CN" sz="1800" kern="1200" baseline="0" dirty="0">
                          <a:solidFill>
                            <a:schemeClr val="dk1"/>
                          </a:solidFill>
                          <a:latin typeface="+mn-lt"/>
                          <a:ea typeface="+mn-ea"/>
                          <a:cs typeface="+mn-cs"/>
                        </a:rPr>
                        <a:t>C</a:t>
                      </a:r>
                      <a:endParaRPr lang="zh-CN" alt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kern="1200" baseline="0" dirty="0">
                          <a:solidFill>
                            <a:schemeClr val="dk1"/>
                          </a:solidFill>
                          <a:latin typeface="+mn-lt"/>
                          <a:ea typeface="+mn-ea"/>
                          <a:cs typeface="+mn-cs"/>
                        </a:rPr>
                        <a:t>{F,B,A} </a:t>
                      </a:r>
                      <a:endParaRPr lang="zh-CN" altLang="en-US" dirty="0"/>
                    </a:p>
                  </a:txBody>
                  <a:tcPr/>
                </a:tc>
                <a:extLst>
                  <a:ext uri="{0D108BD9-81ED-4DB2-BD59-A6C34878D82A}">
                    <a16:rowId xmlns:a16="http://schemas.microsoft.com/office/drawing/2014/main" val="10003"/>
                  </a:ext>
                </a:extLst>
              </a:tr>
              <a:tr h="33512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800" kern="1200" baseline="0" dirty="0">
                          <a:solidFill>
                            <a:schemeClr val="tx1"/>
                          </a:solidFill>
                          <a:latin typeface="+mn-lt"/>
                          <a:ea typeface="+mn-ea"/>
                          <a:cs typeface="+mn-cs"/>
                        </a:rPr>
                        <a:t>F</a:t>
                      </a:r>
                      <a:r>
                        <a:rPr kumimoji="0" lang="en-US" altLang="zh-CN" sz="1800" kern="1200" baseline="0" dirty="0">
                          <a:solidFill>
                            <a:srgbClr val="FF0000"/>
                          </a:solidFill>
                          <a:latin typeface="+mn-lt"/>
                          <a:ea typeface="+mn-ea"/>
                          <a:cs typeface="+mn-cs"/>
                        </a:rPr>
                        <a:t> not goal</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{G,B,A}</a:t>
                      </a:r>
                      <a:endParaRPr lang="zh-CN" altLang="en-US" dirty="0"/>
                    </a:p>
                  </a:txBody>
                  <a:tcPr/>
                </a:tc>
                <a:extLst>
                  <a:ext uri="{0D108BD9-81ED-4DB2-BD59-A6C34878D82A}">
                    <a16:rowId xmlns:a16="http://schemas.microsoft.com/office/drawing/2014/main" val="10004"/>
                  </a:ext>
                </a:extLst>
              </a:tr>
            </a:tbl>
          </a:graphicData>
        </a:graphic>
      </p:graphicFrame>
      <p:pic>
        <p:nvPicPr>
          <p:cNvPr id="57368" name="Picture 3"/>
          <p:cNvPicPr>
            <a:picLocks noChangeAspect="1"/>
          </p:cNvPicPr>
          <p:nvPr/>
        </p:nvPicPr>
        <p:blipFill>
          <a:blip r:embed="rId2"/>
          <a:stretch>
            <a:fillRect/>
          </a:stretch>
        </p:blipFill>
        <p:spPr>
          <a:xfrm>
            <a:off x="4500563" y="2214563"/>
            <a:ext cx="4438650" cy="4643437"/>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p:cNvSpPr>
          <p:nvPr>
            <p:ph idx="1"/>
          </p:nvPr>
        </p:nvSpPr>
        <p:spPr>
          <a:xfrm>
            <a:off x="685800" y="794545"/>
            <a:ext cx="7772400" cy="1944687"/>
          </a:xfrm>
        </p:spPr>
        <p:txBody>
          <a:bodyPr vert="horz" wrap="square" lIns="91440" tIns="45720" rIns="91440" bIns="45720" anchor="t"/>
          <a:lstStyle/>
          <a:p>
            <a:pPr eaLnBrk="1" hangingPunct="1"/>
            <a:r>
              <a:rPr lang="zh-CN" altLang="en-US" dirty="0">
                <a:ea typeface="黑体" panose="02010609060101010101" pitchFamily="49" charset="-122"/>
              </a:rPr>
              <a:t>状态空间法的求解过程转化为在状态空间图中</a:t>
            </a:r>
            <a:r>
              <a:rPr lang="zh-CN" altLang="en-US" b="1" dirty="0">
                <a:solidFill>
                  <a:srgbClr val="FF0000"/>
                </a:solidFill>
                <a:ea typeface="黑体" panose="02010609060101010101" pitchFamily="49" charset="-122"/>
              </a:rPr>
              <a:t>搜索</a:t>
            </a:r>
            <a:r>
              <a:rPr lang="zh-CN" altLang="en-US" dirty="0">
                <a:ea typeface="黑体" panose="02010609060101010101" pitchFamily="49" charset="-122"/>
              </a:rPr>
              <a:t>一条从初始节点到目标节点的路径问题</a:t>
            </a:r>
          </a:p>
          <a:p>
            <a:pPr eaLnBrk="1" hangingPunct="1"/>
            <a:r>
              <a:rPr lang="zh-CN" altLang="en-US" dirty="0">
                <a:ea typeface="黑体" panose="02010609060101010101" pitchFamily="49" charset="-122"/>
              </a:rPr>
              <a:t>图的搜索</a:t>
            </a:r>
          </a:p>
          <a:p>
            <a:pPr lvl="1" eaLnBrk="1" hangingPunct="1"/>
            <a:r>
              <a:rPr lang="zh-CN" altLang="en-US" dirty="0">
                <a:ea typeface="黑体" panose="02010609060101010101" pitchFamily="49" charset="-122"/>
              </a:rPr>
              <a:t>无信息搜索（盲目搜索）</a:t>
            </a:r>
          </a:p>
        </p:txBody>
      </p:sp>
      <p:sp>
        <p:nvSpPr>
          <p:cNvPr id="210948" name="Rectangle 4"/>
          <p:cNvSpPr/>
          <p:nvPr/>
        </p:nvSpPr>
        <p:spPr>
          <a:xfrm>
            <a:off x="971550" y="3863975"/>
            <a:ext cx="7772400" cy="503238"/>
          </a:xfrm>
          <a:prstGeom prst="rect">
            <a:avLst/>
          </a:prstGeom>
          <a:noFill/>
          <a:ln w="9525">
            <a:noFill/>
          </a:ln>
        </p:spPr>
        <p:txBody>
          <a:bodyPr/>
          <a:lstStyle/>
          <a:p>
            <a:pPr marL="742950" lvl="1" indent="-285750" algn="l" eaLnBrk="1" hangingPunct="1">
              <a:spcBef>
                <a:spcPct val="20000"/>
              </a:spcBef>
              <a:buClr>
                <a:schemeClr val="hlink"/>
              </a:buClr>
              <a:buSzPct val="55000"/>
              <a:buFont typeface="Wingdings" panose="05000000000000000000" pitchFamily="2" charset="2"/>
              <a:buBlip>
                <a:blip r:embed="rId3"/>
              </a:buBlip>
            </a:pPr>
            <a:r>
              <a:rPr lang="zh-CN" altLang="en-US" b="0" dirty="0">
                <a:solidFill>
                  <a:schemeClr val="tx1"/>
                </a:solidFill>
                <a:latin typeface="Times New Roman" panose="02020603050405020304" pitchFamily="18" charset="0"/>
                <a:ea typeface="楷体_GB2312"/>
              </a:rPr>
              <a:t>有信息搜索（启发式搜索）</a:t>
            </a:r>
          </a:p>
        </p:txBody>
      </p:sp>
      <p:sp>
        <p:nvSpPr>
          <p:cNvPr id="210949" name="Rectangle 5"/>
          <p:cNvSpPr/>
          <p:nvPr/>
        </p:nvSpPr>
        <p:spPr>
          <a:xfrm>
            <a:off x="995951" y="2807272"/>
            <a:ext cx="7772400" cy="647700"/>
          </a:xfrm>
          <a:prstGeom prst="rect">
            <a:avLst/>
          </a:prstGeom>
          <a:noFill/>
          <a:ln w="9525">
            <a:noFill/>
          </a:ln>
        </p:spPr>
        <p:txBody>
          <a:bodyPr/>
          <a:lstStyle/>
          <a:p>
            <a:pPr marL="1143000" lvl="2" indent="-228600" algn="l" eaLnBrk="1" hangingPunct="1">
              <a:spcBef>
                <a:spcPct val="20000"/>
              </a:spcBef>
              <a:buClr>
                <a:schemeClr val="folHlink"/>
              </a:buClr>
              <a:buSzPct val="50000"/>
              <a:buFont typeface="Wingdings" panose="05000000000000000000" pitchFamily="2" charset="2"/>
              <a:buBlip>
                <a:blip r:embed="rId4"/>
              </a:buBlip>
            </a:pPr>
            <a:r>
              <a:rPr lang="zh-CN" altLang="en-US" sz="2600" b="0" dirty="0">
                <a:solidFill>
                  <a:schemeClr val="tx1"/>
                </a:solidFill>
                <a:latin typeface="Times New Roman" panose="02020603050405020304" pitchFamily="18" charset="0"/>
                <a:ea typeface="楷体_GB2312"/>
              </a:rPr>
              <a:t>宽度优先搜索</a:t>
            </a:r>
          </a:p>
          <a:p>
            <a:pPr marL="1143000" lvl="2" indent="-228600" algn="l" eaLnBrk="1" hangingPunct="1">
              <a:spcBef>
                <a:spcPct val="20000"/>
              </a:spcBef>
              <a:buClr>
                <a:schemeClr val="folHlink"/>
              </a:buClr>
              <a:buSzPct val="50000"/>
              <a:buFont typeface="Wingdings" panose="05000000000000000000" pitchFamily="2" charset="2"/>
              <a:buBlip>
                <a:blip r:embed="rId4"/>
              </a:buBlip>
            </a:pPr>
            <a:r>
              <a:rPr lang="zh-CN" altLang="en-US" sz="2600" b="0" dirty="0">
                <a:solidFill>
                  <a:schemeClr val="tx1"/>
                </a:solidFill>
                <a:latin typeface="Times New Roman" panose="02020603050405020304" pitchFamily="18" charset="0"/>
                <a:ea typeface="楷体_GB2312"/>
              </a:rPr>
              <a:t>深度优先搜索</a:t>
            </a:r>
          </a:p>
        </p:txBody>
      </p:sp>
      <p:sp>
        <p:nvSpPr>
          <p:cNvPr id="210950" name="Rectangle 6"/>
          <p:cNvSpPr/>
          <p:nvPr/>
        </p:nvSpPr>
        <p:spPr>
          <a:xfrm>
            <a:off x="1042988" y="4367213"/>
            <a:ext cx="7777162" cy="792162"/>
          </a:xfrm>
          <a:prstGeom prst="rect">
            <a:avLst/>
          </a:prstGeom>
          <a:noFill/>
          <a:ln w="9525">
            <a:noFill/>
          </a:ln>
        </p:spPr>
        <p:txBody>
          <a:bodyPr/>
          <a:lstStyle/>
          <a:p>
            <a:pPr marL="1143000" lvl="2" indent="-228600" algn="l" eaLnBrk="1" hangingPunct="1">
              <a:spcBef>
                <a:spcPct val="20000"/>
              </a:spcBef>
              <a:buClr>
                <a:schemeClr val="folHlink"/>
              </a:buClr>
              <a:buSzPct val="50000"/>
              <a:buFont typeface="Wingdings" panose="05000000000000000000" pitchFamily="2" charset="2"/>
              <a:buBlip>
                <a:blip r:embed="rId4"/>
              </a:buBlip>
            </a:pPr>
            <a:r>
              <a:rPr lang="en-US" altLang="zh-CN" sz="2600" b="0" dirty="0">
                <a:solidFill>
                  <a:schemeClr val="tx1"/>
                </a:solidFill>
                <a:latin typeface="Times New Roman" panose="02020603050405020304" pitchFamily="18" charset="0"/>
                <a:ea typeface="楷体_GB2312"/>
              </a:rPr>
              <a:t>A</a:t>
            </a:r>
            <a:r>
              <a:rPr lang="zh-CN" altLang="en-US" sz="2600" b="0" dirty="0">
                <a:solidFill>
                  <a:schemeClr val="tx1"/>
                </a:solidFill>
                <a:latin typeface="Times New Roman" panose="02020603050405020304" pitchFamily="18" charset="0"/>
                <a:ea typeface="楷体_GB2312"/>
              </a:rPr>
              <a:t>算法</a:t>
            </a:r>
          </a:p>
          <a:p>
            <a:pPr marL="1143000" lvl="2" indent="-228600" algn="l" eaLnBrk="1" hangingPunct="1">
              <a:spcBef>
                <a:spcPct val="20000"/>
              </a:spcBef>
              <a:buClr>
                <a:schemeClr val="folHlink"/>
              </a:buClr>
              <a:buSzPct val="50000"/>
              <a:buFont typeface="Wingdings" panose="05000000000000000000" pitchFamily="2" charset="2"/>
              <a:buBlip>
                <a:blip r:embed="rId4"/>
              </a:buBlip>
            </a:pPr>
            <a:r>
              <a:rPr lang="en-US" altLang="zh-CN" sz="2600" b="0" dirty="0">
                <a:solidFill>
                  <a:schemeClr val="tx1"/>
                </a:solidFill>
                <a:latin typeface="Times New Roman" panose="02020603050405020304" pitchFamily="18" charset="0"/>
                <a:ea typeface="楷体_GB2312"/>
              </a:rPr>
              <a:t>A*</a:t>
            </a:r>
            <a:r>
              <a:rPr lang="zh-CN" altLang="en-US" sz="2600" b="0" dirty="0">
                <a:solidFill>
                  <a:schemeClr val="tx1"/>
                </a:solidFill>
                <a:latin typeface="Times New Roman" panose="02020603050405020304" pitchFamily="18" charset="0"/>
                <a:ea typeface="楷体_GB2312"/>
              </a:rPr>
              <a:t>算法</a:t>
            </a:r>
          </a:p>
        </p:txBody>
      </p:sp>
      <p:sp>
        <p:nvSpPr>
          <p:cNvPr id="210951" name="AutoShape 7"/>
          <p:cNvSpPr/>
          <p:nvPr/>
        </p:nvSpPr>
        <p:spPr>
          <a:xfrm>
            <a:off x="5795963" y="3016250"/>
            <a:ext cx="431800" cy="2305050"/>
          </a:xfrm>
          <a:prstGeom prst="rightBrace">
            <a:avLst>
              <a:gd name="adj1" fmla="val 44485"/>
              <a:gd name="adj2" fmla="val 50069"/>
            </a:avLst>
          </a:prstGeom>
          <a:noFill/>
          <a:ln w="28575" cap="flat" cmpd="sng">
            <a:solidFill>
              <a:schemeClr val="tx1"/>
            </a:solidFill>
            <a:prstDash val="solid"/>
            <a:headEnd type="none" w="med" len="med"/>
            <a:tailEnd type="none" w="med" len="med"/>
          </a:ln>
        </p:spPr>
        <p:txBody>
          <a:bodyPr wrap="none" anchor="ctr"/>
          <a:lstStyle/>
          <a:p>
            <a:pPr algn="ctr"/>
            <a:endParaRPr lang="zh-CN" altLang="en-US" dirty="0">
              <a:latin typeface="Arial" panose="020B0604020202020204" pitchFamily="34" charset="0"/>
              <a:ea typeface="楷体_GB2312"/>
            </a:endParaRPr>
          </a:p>
        </p:txBody>
      </p:sp>
      <p:sp>
        <p:nvSpPr>
          <p:cNvPr id="210952" name="Rectangle 8"/>
          <p:cNvSpPr/>
          <p:nvPr/>
        </p:nvSpPr>
        <p:spPr>
          <a:xfrm>
            <a:off x="6227763" y="3881438"/>
            <a:ext cx="2700337" cy="503237"/>
          </a:xfrm>
          <a:prstGeom prst="rect">
            <a:avLst/>
          </a:prstGeom>
          <a:noFill/>
          <a:ln w="9525">
            <a:noFill/>
          </a:ln>
        </p:spPr>
        <p:txBody>
          <a:bodyPr/>
          <a:lstStyle/>
          <a:p>
            <a:pPr marL="342900" indent="-342900">
              <a:spcBef>
                <a:spcPct val="20000"/>
              </a:spcBef>
              <a:buClr>
                <a:schemeClr val="folHlink"/>
              </a:buClr>
              <a:buSzPct val="60000"/>
              <a:buFont typeface="Wingdings" panose="05000000000000000000" pitchFamily="2" charset="2"/>
            </a:pPr>
            <a:r>
              <a:rPr lang="zh-CN" altLang="en-US" sz="2400" b="0" dirty="0">
                <a:solidFill>
                  <a:schemeClr val="tx1"/>
                </a:solidFill>
                <a:latin typeface="Times New Roman" panose="02020603050405020304" pitchFamily="18" charset="0"/>
                <a:ea typeface="楷体_GB2312"/>
              </a:rPr>
              <a:t>图的一般搜索策略</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948"/>
                                        </p:tgtEl>
                                        <p:attrNameLst>
                                          <p:attrName>style.visibility</p:attrName>
                                        </p:attrNameLst>
                                      </p:cBhvr>
                                      <p:to>
                                        <p:strVal val="visible"/>
                                      </p:to>
                                    </p:set>
                                    <p:animEffect transition="in" filter="blinds(horizontal)">
                                      <p:cBhvr>
                                        <p:cTn id="7" dur="500"/>
                                        <p:tgtEl>
                                          <p:spTgt spid="2109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0949">
                                            <p:txEl>
                                              <p:pRg st="0" end="0"/>
                                            </p:txEl>
                                          </p:spTgt>
                                        </p:tgtEl>
                                        <p:attrNameLst>
                                          <p:attrName>style.visibility</p:attrName>
                                        </p:attrNameLst>
                                      </p:cBhvr>
                                      <p:to>
                                        <p:strVal val="visible"/>
                                      </p:to>
                                    </p:set>
                                    <p:animEffect transition="in" filter="blinds(horizontal)">
                                      <p:cBhvr>
                                        <p:cTn id="12" dur="500"/>
                                        <p:tgtEl>
                                          <p:spTgt spid="210949">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0949">
                                            <p:txEl>
                                              <p:pRg st="1" end="1"/>
                                            </p:txEl>
                                          </p:spTgt>
                                        </p:tgtEl>
                                        <p:attrNameLst>
                                          <p:attrName>style.visibility</p:attrName>
                                        </p:attrNameLst>
                                      </p:cBhvr>
                                      <p:to>
                                        <p:strVal val="visible"/>
                                      </p:to>
                                    </p:set>
                                    <p:animEffect transition="in" filter="blinds(horizontal)">
                                      <p:cBhvr>
                                        <p:cTn id="15" dur="500"/>
                                        <p:tgtEl>
                                          <p:spTgt spid="21094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0950">
                                            <p:txEl>
                                              <p:pRg st="0" end="0"/>
                                            </p:txEl>
                                          </p:spTgt>
                                        </p:tgtEl>
                                        <p:attrNameLst>
                                          <p:attrName>style.visibility</p:attrName>
                                        </p:attrNameLst>
                                      </p:cBhvr>
                                      <p:to>
                                        <p:strVal val="visible"/>
                                      </p:to>
                                    </p:set>
                                    <p:animEffect transition="in" filter="blinds(horizontal)">
                                      <p:cBhvr>
                                        <p:cTn id="20" dur="500"/>
                                        <p:tgtEl>
                                          <p:spTgt spid="210950">
                                            <p:txEl>
                                              <p:pRg st="0" end="0"/>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10950">
                                            <p:txEl>
                                              <p:pRg st="1" end="1"/>
                                            </p:txEl>
                                          </p:spTgt>
                                        </p:tgtEl>
                                        <p:attrNameLst>
                                          <p:attrName>style.visibility</p:attrName>
                                        </p:attrNameLst>
                                      </p:cBhvr>
                                      <p:to>
                                        <p:strVal val="visible"/>
                                      </p:to>
                                    </p:set>
                                    <p:animEffect transition="in" filter="blinds(horizontal)">
                                      <p:cBhvr>
                                        <p:cTn id="23" dur="500"/>
                                        <p:tgtEl>
                                          <p:spTgt spid="21095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0951"/>
                                        </p:tgtEl>
                                        <p:attrNameLst>
                                          <p:attrName>style.visibility</p:attrName>
                                        </p:attrNameLst>
                                      </p:cBhvr>
                                      <p:to>
                                        <p:strVal val="visible"/>
                                      </p:to>
                                    </p:set>
                                    <p:animEffect transition="in" filter="wipe(left)">
                                      <p:cBhvr>
                                        <p:cTn id="28" dur="500"/>
                                        <p:tgtEl>
                                          <p:spTgt spid="210951"/>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10952"/>
                                        </p:tgtEl>
                                        <p:attrNameLst>
                                          <p:attrName>style.visibility</p:attrName>
                                        </p:attrNameLst>
                                      </p:cBhvr>
                                      <p:to>
                                        <p:strVal val="visible"/>
                                      </p:to>
                                    </p:set>
                                    <p:animEffect transition="in" filter="wipe(left)">
                                      <p:cBhvr>
                                        <p:cTn id="32" dur="5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p:bldP spid="210949" grpId="0" build="p" bldLvl="2"/>
      <p:bldP spid="210950" grpId="0" build="p" bldLvl="2"/>
      <p:bldP spid="210951" grpId="0" animBg="1"/>
      <p:bldP spid="2109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idx="1"/>
          </p:nvPr>
        </p:nvSpPr>
        <p:spPr>
          <a:xfrm>
            <a:off x="428625" y="1357313"/>
            <a:ext cx="8229600" cy="1090612"/>
          </a:xfrm>
        </p:spPr>
        <p:txBody>
          <a:bodyPr vert="horz" wrap="square" lIns="91440" tIns="45720" rIns="91440" bIns="45720" anchor="t"/>
          <a:lstStyle/>
          <a:p>
            <a:pPr eaLnBrk="1" hangingPunct="1">
              <a:buNone/>
            </a:pPr>
            <a:r>
              <a:rPr lang="en-US" altLang="zh-CN" b="1" dirty="0">
                <a:ea typeface="黑体" panose="02010609060101010101" pitchFamily="49" charset="-122"/>
              </a:rPr>
              <a:t>generalSearch(problem, Stack) </a:t>
            </a:r>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Example: DFS</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4" name="表格 3"/>
          <p:cNvGraphicFramePr>
            <a:graphicFrameLocks noGrp="1"/>
          </p:cNvGraphicFramePr>
          <p:nvPr>
            <p:extLst>
              <p:ext uri="{D42A27DB-BD31-4B8C-83A1-F6EECF244321}">
                <p14:modId xmlns:p14="http://schemas.microsoft.com/office/powerpoint/2010/main" val="1049576766"/>
              </p:ext>
            </p:extLst>
          </p:nvPr>
        </p:nvGraphicFramePr>
        <p:xfrm>
          <a:off x="428624" y="2500313"/>
          <a:ext cx="4143376" cy="2199912"/>
        </p:xfrm>
        <a:graphic>
          <a:graphicData uri="http://schemas.openxmlformats.org/drawingml/2006/table">
            <a:tbl>
              <a:tblPr firstRow="1" bandRow="1">
                <a:tableStyleId>{5C22544A-7EE6-4342-B048-85BDC9FD1C3A}</a:tableStyleId>
              </a:tblPr>
              <a:tblGrid>
                <a:gridCol w="2071688">
                  <a:extLst>
                    <a:ext uri="{9D8B030D-6E8A-4147-A177-3AD203B41FA5}">
                      <a16:colId xmlns:a16="http://schemas.microsoft.com/office/drawing/2014/main" val="20000"/>
                    </a:ext>
                  </a:extLst>
                </a:gridCol>
                <a:gridCol w="2071688">
                  <a:extLst>
                    <a:ext uri="{9D8B030D-6E8A-4147-A177-3AD203B41FA5}">
                      <a16:colId xmlns:a16="http://schemas.microsoft.com/office/drawing/2014/main" val="20001"/>
                    </a:ext>
                  </a:extLst>
                </a:gridCol>
              </a:tblGrid>
              <a:tr h="335121">
                <a:tc>
                  <a:txBody>
                    <a:bodyPr/>
                    <a:lstStyle/>
                    <a:p>
                      <a:pPr algn="ctr"/>
                      <a:r>
                        <a:rPr kumimoji="0" lang="en-US" altLang="zh-CN" sz="1800" b="1" kern="1200" baseline="0" dirty="0">
                          <a:solidFill>
                            <a:schemeClr val="lt1"/>
                          </a:solidFill>
                          <a:latin typeface="+mn-lt"/>
                          <a:ea typeface="+mn-ea"/>
                          <a:cs typeface="+mn-cs"/>
                        </a:rPr>
                        <a:t>Expnd. node</a:t>
                      </a:r>
                    </a:p>
                  </a:txBody>
                  <a:tcPr/>
                </a:tc>
                <a:tc>
                  <a:txBody>
                    <a:bodyPr/>
                    <a:lstStyle/>
                    <a:p>
                      <a:pPr algn="ctr"/>
                      <a:r>
                        <a:rPr lang="en-US" altLang="zh-CN" dirty="0"/>
                        <a:t>Open list</a:t>
                      </a:r>
                      <a:endParaRPr lang="zh-CN" altLang="en-US" dirty="0"/>
                    </a:p>
                  </a:txBody>
                  <a:tcPr/>
                </a:tc>
                <a:extLst>
                  <a:ext uri="{0D108BD9-81ED-4DB2-BD59-A6C34878D82A}">
                    <a16:rowId xmlns:a16="http://schemas.microsoft.com/office/drawing/2014/main" val="10000"/>
                  </a:ext>
                </a:extLst>
              </a:tr>
              <a:tr h="335121">
                <a:tc>
                  <a:txBody>
                    <a:bodyPr/>
                    <a:lstStyle/>
                    <a:p>
                      <a:endParaRPr lang="zh-CN" altLang="en-US" dirty="0"/>
                    </a:p>
                  </a:txBody>
                  <a:tcPr/>
                </a:tc>
                <a:tc>
                  <a:txBody>
                    <a:bodyPr/>
                    <a:lstStyle/>
                    <a:p>
                      <a:r>
                        <a:rPr kumimoji="0" lang="en-US" altLang="zh-CN" sz="1800" kern="1200" baseline="0" dirty="0">
                          <a:solidFill>
                            <a:schemeClr val="dk1"/>
                          </a:solidFill>
                          <a:latin typeface="+mn-lt"/>
                          <a:ea typeface="+mn-ea"/>
                          <a:cs typeface="+mn-cs"/>
                        </a:rPr>
                        <a:t>{S}</a:t>
                      </a:r>
                      <a:endParaRPr lang="zh-CN" altLang="en-US" dirty="0"/>
                    </a:p>
                  </a:txBody>
                  <a:tcPr/>
                </a:tc>
                <a:extLst>
                  <a:ext uri="{0D108BD9-81ED-4DB2-BD59-A6C34878D82A}">
                    <a16:rowId xmlns:a16="http://schemas.microsoft.com/office/drawing/2014/main" val="10001"/>
                  </a:ext>
                </a:extLst>
              </a:tr>
              <a:tr h="335121">
                <a:tc>
                  <a:txBody>
                    <a:bodyPr/>
                    <a:lstStyle/>
                    <a:p>
                      <a:r>
                        <a:rPr kumimoji="0" lang="en-US" altLang="zh-CN" sz="1800" kern="1200" baseline="0" dirty="0">
                          <a:solidFill>
                            <a:schemeClr val="dk1"/>
                          </a:solidFill>
                          <a:latin typeface="+mn-lt"/>
                          <a:ea typeface="+mn-ea"/>
                          <a:cs typeface="+mn-cs"/>
                        </a:rPr>
                        <a:t>S</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{C,B,A} </a:t>
                      </a:r>
                      <a:endParaRPr lang="zh-CN" altLang="en-US" dirty="0"/>
                    </a:p>
                  </a:txBody>
                  <a:tcPr/>
                </a:tc>
                <a:extLst>
                  <a:ext uri="{0D108BD9-81ED-4DB2-BD59-A6C34878D82A}">
                    <a16:rowId xmlns:a16="http://schemas.microsoft.com/office/drawing/2014/main" val="10002"/>
                  </a:ext>
                </a:extLst>
              </a:tr>
              <a:tr h="335121">
                <a:tc>
                  <a:txBody>
                    <a:bodyPr/>
                    <a:lstStyle/>
                    <a:p>
                      <a:r>
                        <a:rPr kumimoji="0" lang="en-US" altLang="zh-CN" sz="1800" kern="1200" baseline="0" dirty="0">
                          <a:solidFill>
                            <a:schemeClr val="dk1"/>
                          </a:solidFill>
                          <a:latin typeface="+mn-lt"/>
                          <a:ea typeface="+mn-ea"/>
                          <a:cs typeface="+mn-cs"/>
                        </a:rPr>
                        <a:t>C</a:t>
                      </a:r>
                      <a:endParaRPr lang="zh-CN" alt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kern="1200" baseline="0" dirty="0">
                          <a:solidFill>
                            <a:schemeClr val="dk1"/>
                          </a:solidFill>
                          <a:latin typeface="+mn-lt"/>
                          <a:ea typeface="+mn-ea"/>
                          <a:cs typeface="+mn-cs"/>
                        </a:rPr>
                        <a:t>{F,B,A} </a:t>
                      </a:r>
                      <a:endParaRPr lang="zh-CN" altLang="en-US" dirty="0"/>
                    </a:p>
                  </a:txBody>
                  <a:tcPr/>
                </a:tc>
                <a:extLst>
                  <a:ext uri="{0D108BD9-81ED-4DB2-BD59-A6C34878D82A}">
                    <a16:rowId xmlns:a16="http://schemas.microsoft.com/office/drawing/2014/main" val="10003"/>
                  </a:ext>
                </a:extLst>
              </a:tr>
              <a:tr h="371112">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800" kern="1200" baseline="0" dirty="0">
                          <a:solidFill>
                            <a:schemeClr val="tx1"/>
                          </a:solidFill>
                          <a:latin typeface="+mn-lt"/>
                          <a:ea typeface="+mn-ea"/>
                          <a:cs typeface="+mn-cs"/>
                        </a:rPr>
                        <a:t>F</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{G,B,A}</a:t>
                      </a:r>
                      <a:endParaRPr lang="zh-CN" altLang="en-US" dirty="0"/>
                    </a:p>
                  </a:txBody>
                  <a:tcPr/>
                </a:tc>
                <a:extLst>
                  <a:ext uri="{0D108BD9-81ED-4DB2-BD59-A6C34878D82A}">
                    <a16:rowId xmlns:a16="http://schemas.microsoft.com/office/drawing/2014/main" val="10004"/>
                  </a:ext>
                </a:extLst>
              </a:tr>
              <a:tr h="335121">
                <a:tc>
                  <a:txBody>
                    <a:bodyPr/>
                    <a:lstStyle/>
                    <a:p>
                      <a:r>
                        <a:rPr lang="en-US" altLang="zh-CN" dirty="0"/>
                        <a:t>G </a:t>
                      </a:r>
                      <a:r>
                        <a:rPr lang="en-US" altLang="zh-CN" dirty="0">
                          <a:solidFill>
                            <a:srgbClr val="FF0000"/>
                          </a:solidFill>
                        </a:rPr>
                        <a:t>goal</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{B,C}</a:t>
                      </a:r>
                      <a:r>
                        <a:rPr kumimoji="0" lang="pt-BR" altLang="zh-CN" sz="1800" kern="1200" baseline="0" dirty="0">
                          <a:solidFill>
                            <a:srgbClr val="FF0000"/>
                          </a:solidFill>
                          <a:latin typeface="+mn-lt"/>
                          <a:ea typeface="+mn-ea"/>
                          <a:cs typeface="+mn-cs"/>
                        </a:rPr>
                        <a:t> no expand </a:t>
                      </a:r>
                      <a:endParaRPr lang="zh-CN" altLang="en-US" dirty="0"/>
                    </a:p>
                  </a:txBody>
                  <a:tcPr/>
                </a:tc>
                <a:extLst>
                  <a:ext uri="{0D108BD9-81ED-4DB2-BD59-A6C34878D82A}">
                    <a16:rowId xmlns:a16="http://schemas.microsoft.com/office/drawing/2014/main" val="10005"/>
                  </a:ext>
                </a:extLst>
              </a:tr>
            </a:tbl>
          </a:graphicData>
        </a:graphic>
      </p:graphicFrame>
      <p:pic>
        <p:nvPicPr>
          <p:cNvPr id="58395" name="Picture 2"/>
          <p:cNvPicPr>
            <a:picLocks noChangeAspect="1"/>
          </p:cNvPicPr>
          <p:nvPr/>
        </p:nvPicPr>
        <p:blipFill>
          <a:blip r:embed="rId2"/>
          <a:stretch>
            <a:fillRect/>
          </a:stretch>
        </p:blipFill>
        <p:spPr>
          <a:xfrm>
            <a:off x="4429125" y="2214563"/>
            <a:ext cx="4351338" cy="4572000"/>
          </a:xfrm>
          <a:prstGeom prst="rect">
            <a:avLst/>
          </a:prstGeom>
          <a:noFill/>
          <a:ln w="9525">
            <a:noFill/>
          </a:ln>
        </p:spPr>
      </p:pic>
    </p:spTree>
    <p:extLst>
      <p:ext uri="{BB962C8B-B14F-4D97-AF65-F5344CB8AC3E}">
        <p14:creationId xmlns:p14="http://schemas.microsoft.com/office/powerpoint/2010/main" val="2021113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idx="1"/>
          </p:nvPr>
        </p:nvSpPr>
        <p:spPr>
          <a:xfrm>
            <a:off x="428625" y="1357313"/>
            <a:ext cx="8229600" cy="1090612"/>
          </a:xfrm>
        </p:spPr>
        <p:txBody>
          <a:bodyPr vert="horz" wrap="square" lIns="91440" tIns="45720" rIns="91440" bIns="45720" anchor="t"/>
          <a:lstStyle/>
          <a:p>
            <a:pPr eaLnBrk="1" hangingPunct="1">
              <a:buNone/>
            </a:pPr>
            <a:r>
              <a:rPr lang="en-US" altLang="zh-CN" b="1" dirty="0">
                <a:ea typeface="黑体" panose="02010609060101010101" pitchFamily="49" charset="-122"/>
              </a:rPr>
              <a:t>generalSearch(problem, Stack) </a:t>
            </a:r>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Example: DFS</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4" name="表格 3"/>
          <p:cNvGraphicFramePr>
            <a:graphicFrameLocks noGrp="1"/>
          </p:cNvGraphicFramePr>
          <p:nvPr>
            <p:extLst>
              <p:ext uri="{D42A27DB-BD31-4B8C-83A1-F6EECF244321}">
                <p14:modId xmlns:p14="http://schemas.microsoft.com/office/powerpoint/2010/main" val="148801482"/>
              </p:ext>
            </p:extLst>
          </p:nvPr>
        </p:nvGraphicFramePr>
        <p:xfrm>
          <a:off x="428625" y="2500313"/>
          <a:ext cx="3857652" cy="2199912"/>
        </p:xfrm>
        <a:graphic>
          <a:graphicData uri="http://schemas.openxmlformats.org/drawingml/2006/table">
            <a:tbl>
              <a:tblPr firstRow="1" bandRow="1">
                <a:tableStyleId>{5C22544A-7EE6-4342-B048-85BDC9FD1C3A}</a:tableStyleId>
              </a:tblPr>
              <a:tblGrid>
                <a:gridCol w="1928826">
                  <a:extLst>
                    <a:ext uri="{9D8B030D-6E8A-4147-A177-3AD203B41FA5}">
                      <a16:colId xmlns:a16="http://schemas.microsoft.com/office/drawing/2014/main" val="20000"/>
                    </a:ext>
                  </a:extLst>
                </a:gridCol>
                <a:gridCol w="1928826">
                  <a:extLst>
                    <a:ext uri="{9D8B030D-6E8A-4147-A177-3AD203B41FA5}">
                      <a16:colId xmlns:a16="http://schemas.microsoft.com/office/drawing/2014/main" val="20001"/>
                    </a:ext>
                  </a:extLst>
                </a:gridCol>
              </a:tblGrid>
              <a:tr h="335121">
                <a:tc>
                  <a:txBody>
                    <a:bodyPr/>
                    <a:lstStyle/>
                    <a:p>
                      <a:pPr algn="ctr"/>
                      <a:r>
                        <a:rPr kumimoji="0" lang="en-US" altLang="zh-CN" sz="1800" b="1" kern="1200" baseline="0" dirty="0">
                          <a:solidFill>
                            <a:schemeClr val="lt1"/>
                          </a:solidFill>
                          <a:latin typeface="+mn-lt"/>
                          <a:ea typeface="+mn-ea"/>
                          <a:cs typeface="+mn-cs"/>
                        </a:rPr>
                        <a:t>Expnd. node</a:t>
                      </a:r>
                    </a:p>
                  </a:txBody>
                  <a:tcPr/>
                </a:tc>
                <a:tc>
                  <a:txBody>
                    <a:bodyPr/>
                    <a:lstStyle/>
                    <a:p>
                      <a:pPr algn="ctr"/>
                      <a:r>
                        <a:rPr lang="en-US" altLang="zh-CN" dirty="0"/>
                        <a:t>Open list</a:t>
                      </a:r>
                      <a:endParaRPr lang="zh-CN" altLang="en-US" dirty="0"/>
                    </a:p>
                  </a:txBody>
                  <a:tcPr/>
                </a:tc>
                <a:extLst>
                  <a:ext uri="{0D108BD9-81ED-4DB2-BD59-A6C34878D82A}">
                    <a16:rowId xmlns:a16="http://schemas.microsoft.com/office/drawing/2014/main" val="10000"/>
                  </a:ext>
                </a:extLst>
              </a:tr>
              <a:tr h="335121">
                <a:tc>
                  <a:txBody>
                    <a:bodyPr/>
                    <a:lstStyle/>
                    <a:p>
                      <a:endParaRPr lang="zh-CN" altLang="en-US" dirty="0"/>
                    </a:p>
                  </a:txBody>
                  <a:tcPr/>
                </a:tc>
                <a:tc>
                  <a:txBody>
                    <a:bodyPr/>
                    <a:lstStyle/>
                    <a:p>
                      <a:r>
                        <a:rPr kumimoji="0" lang="en-US" altLang="zh-CN" sz="1800" kern="1200" baseline="0" dirty="0">
                          <a:solidFill>
                            <a:schemeClr val="dk1"/>
                          </a:solidFill>
                          <a:latin typeface="+mn-lt"/>
                          <a:ea typeface="+mn-ea"/>
                          <a:cs typeface="+mn-cs"/>
                        </a:rPr>
                        <a:t>{S}</a:t>
                      </a:r>
                      <a:endParaRPr lang="zh-CN" altLang="en-US" dirty="0"/>
                    </a:p>
                  </a:txBody>
                  <a:tcPr/>
                </a:tc>
                <a:extLst>
                  <a:ext uri="{0D108BD9-81ED-4DB2-BD59-A6C34878D82A}">
                    <a16:rowId xmlns:a16="http://schemas.microsoft.com/office/drawing/2014/main" val="10001"/>
                  </a:ext>
                </a:extLst>
              </a:tr>
              <a:tr h="335121">
                <a:tc>
                  <a:txBody>
                    <a:bodyPr/>
                    <a:lstStyle/>
                    <a:p>
                      <a:r>
                        <a:rPr kumimoji="0" lang="en-US" altLang="zh-CN" sz="1800" kern="1200" baseline="0" dirty="0">
                          <a:solidFill>
                            <a:schemeClr val="dk1"/>
                          </a:solidFill>
                          <a:latin typeface="+mn-lt"/>
                          <a:ea typeface="+mn-ea"/>
                          <a:cs typeface="+mn-cs"/>
                        </a:rPr>
                        <a:t>S</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{C,B,A} </a:t>
                      </a:r>
                      <a:endParaRPr lang="zh-CN" altLang="en-US" dirty="0"/>
                    </a:p>
                  </a:txBody>
                  <a:tcPr/>
                </a:tc>
                <a:extLst>
                  <a:ext uri="{0D108BD9-81ED-4DB2-BD59-A6C34878D82A}">
                    <a16:rowId xmlns:a16="http://schemas.microsoft.com/office/drawing/2014/main" val="10002"/>
                  </a:ext>
                </a:extLst>
              </a:tr>
              <a:tr h="335121">
                <a:tc>
                  <a:txBody>
                    <a:bodyPr/>
                    <a:lstStyle/>
                    <a:p>
                      <a:r>
                        <a:rPr kumimoji="0" lang="en-US" altLang="zh-CN" sz="1800" kern="1200" baseline="0" dirty="0">
                          <a:solidFill>
                            <a:schemeClr val="dk1"/>
                          </a:solidFill>
                          <a:latin typeface="+mn-lt"/>
                          <a:ea typeface="+mn-ea"/>
                          <a:cs typeface="+mn-cs"/>
                        </a:rPr>
                        <a:t>C</a:t>
                      </a:r>
                      <a:endParaRPr lang="zh-CN" alt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kern="1200" baseline="0" dirty="0">
                          <a:solidFill>
                            <a:schemeClr val="dk1"/>
                          </a:solidFill>
                          <a:latin typeface="+mn-lt"/>
                          <a:ea typeface="+mn-ea"/>
                          <a:cs typeface="+mn-cs"/>
                        </a:rPr>
                        <a:t>{F,B,A} </a:t>
                      </a:r>
                      <a:endParaRPr lang="zh-CN" altLang="en-US" dirty="0"/>
                    </a:p>
                  </a:txBody>
                  <a:tcPr/>
                </a:tc>
                <a:extLst>
                  <a:ext uri="{0D108BD9-81ED-4DB2-BD59-A6C34878D82A}">
                    <a16:rowId xmlns:a16="http://schemas.microsoft.com/office/drawing/2014/main" val="10003"/>
                  </a:ext>
                </a:extLst>
              </a:tr>
              <a:tr h="371112">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800" kern="1200" baseline="0" dirty="0">
                          <a:solidFill>
                            <a:schemeClr val="tx1"/>
                          </a:solidFill>
                          <a:latin typeface="+mn-lt"/>
                          <a:ea typeface="+mn-ea"/>
                          <a:cs typeface="+mn-cs"/>
                        </a:rPr>
                        <a:t>F</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{G,B,A}</a:t>
                      </a:r>
                      <a:endParaRPr lang="zh-CN" altLang="en-US" dirty="0"/>
                    </a:p>
                  </a:txBody>
                  <a:tcPr/>
                </a:tc>
                <a:extLst>
                  <a:ext uri="{0D108BD9-81ED-4DB2-BD59-A6C34878D82A}">
                    <a16:rowId xmlns:a16="http://schemas.microsoft.com/office/drawing/2014/main" val="10004"/>
                  </a:ext>
                </a:extLst>
              </a:tr>
              <a:tr h="335121">
                <a:tc>
                  <a:txBody>
                    <a:bodyPr/>
                    <a:lstStyle/>
                    <a:p>
                      <a:r>
                        <a:rPr lang="en-US" altLang="zh-CN" dirty="0"/>
                        <a:t>G</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{B,C}</a:t>
                      </a:r>
                      <a:endParaRPr lang="zh-CN" altLang="en-US" dirty="0"/>
                    </a:p>
                  </a:txBody>
                  <a:tcPr/>
                </a:tc>
                <a:extLst>
                  <a:ext uri="{0D108BD9-81ED-4DB2-BD59-A6C34878D82A}">
                    <a16:rowId xmlns:a16="http://schemas.microsoft.com/office/drawing/2014/main" val="10005"/>
                  </a:ext>
                </a:extLst>
              </a:tr>
            </a:tbl>
          </a:graphicData>
        </a:graphic>
      </p:graphicFrame>
      <p:pic>
        <p:nvPicPr>
          <p:cNvPr id="58395" name="Picture 2"/>
          <p:cNvPicPr>
            <a:picLocks noChangeAspect="1"/>
          </p:cNvPicPr>
          <p:nvPr/>
        </p:nvPicPr>
        <p:blipFill>
          <a:blip r:embed="rId2"/>
          <a:stretch>
            <a:fillRect/>
          </a:stretch>
        </p:blipFill>
        <p:spPr>
          <a:xfrm>
            <a:off x="4429125" y="2214563"/>
            <a:ext cx="4351338" cy="4572000"/>
          </a:xfrm>
          <a:prstGeom prst="rect">
            <a:avLst/>
          </a:prstGeom>
          <a:noFill/>
          <a:ln w="9525">
            <a:noFill/>
          </a:ln>
        </p:spPr>
      </p:pic>
      <p:sp>
        <p:nvSpPr>
          <p:cNvPr id="6" name="矩形 5">
            <a:extLst>
              <a:ext uri="{FF2B5EF4-FFF2-40B4-BE49-F238E27FC236}">
                <a16:creationId xmlns:a16="http://schemas.microsoft.com/office/drawing/2014/main" id="{56E89C0B-5F3F-4825-834A-28886DE2EC07}"/>
              </a:ext>
            </a:extLst>
          </p:cNvPr>
          <p:cNvSpPr/>
          <p:nvPr/>
        </p:nvSpPr>
        <p:spPr>
          <a:xfrm>
            <a:off x="5786438" y="5786438"/>
            <a:ext cx="2438745" cy="523220"/>
          </a:xfrm>
          <a:prstGeom prst="rect">
            <a:avLst/>
          </a:prstGeom>
          <a:noFill/>
          <a:ln w="9525">
            <a:noFill/>
          </a:ln>
        </p:spPr>
        <p:txBody>
          <a:bodyPr wrap="none">
            <a:spAutoFit/>
          </a:bodyPr>
          <a:lstStyle/>
          <a:p>
            <a:r>
              <a:rPr lang="en-US" altLang="zh-CN" dirty="0">
                <a:latin typeface="Arial" panose="020B0604020202020204" pitchFamily="34" charset="0"/>
                <a:ea typeface="楷体_GB2312"/>
              </a:rPr>
              <a:t>Path: S,C,</a:t>
            </a:r>
            <a:r>
              <a:rPr lang="en-US" altLang="zh-CN" dirty="0">
                <a:ea typeface="楷体_GB2312"/>
              </a:rPr>
              <a:t>F,G</a:t>
            </a:r>
            <a:endParaRPr lang="en-US" altLang="zh-CN" dirty="0">
              <a:latin typeface="Arial" panose="020B0604020202020204" pitchFamily="34" charset="0"/>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42909" y="215900"/>
            <a:ext cx="8253441" cy="696913"/>
          </a:xfrm>
          <a:noFill/>
          <a:ln>
            <a:noFill/>
          </a:ln>
          <a:effectLst/>
          <a:sp3d prstMaterial="plastic"/>
        </p:spPr>
        <p:txBody>
          <a:bodyPr vert="horz" anchor="ctr">
            <a:normAutofit fontScale="9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深度优先搜索</a:t>
            </a: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(DFS, Tree search)</a:t>
            </a:r>
          </a:p>
        </p:txBody>
      </p:sp>
      <p:sp>
        <p:nvSpPr>
          <p:cNvPr id="53251" name="Rectangle 3"/>
          <p:cNvSpPr>
            <a:spLocks noGrp="1"/>
          </p:cNvSpPr>
          <p:nvPr>
            <p:ph type="body" sz="half" idx="1"/>
          </p:nvPr>
        </p:nvSpPr>
        <p:spPr>
          <a:xfrm>
            <a:off x="714374" y="1071563"/>
            <a:ext cx="8181975" cy="5286375"/>
          </a:xfrm>
        </p:spPr>
        <p:txBody>
          <a:bodyPr vert="horz" wrap="square" lIns="91440" tIns="45720" rIns="91440" bIns="45720" anchor="t"/>
          <a:lstStyle/>
          <a:p>
            <a:pPr eaLnBrk="1" hangingPunct="1">
              <a:lnSpc>
                <a:spcPct val="120000"/>
              </a:lnSpc>
              <a:buClr>
                <a:schemeClr val="accent1"/>
              </a:buClr>
              <a:buSzPct val="68000"/>
              <a:buFont typeface="Wingdings 3" panose="05040102010807070707" pitchFamily="18" charset="2"/>
            </a:pPr>
            <a:r>
              <a:rPr lang="en-US" altLang="zh-CN" sz="2800" dirty="0">
                <a:latin typeface="Times New Roman" panose="02020603050405020304" pitchFamily="18" charset="0"/>
                <a:ea typeface="宋体" panose="02010600030101010101" pitchFamily="2" charset="-122"/>
              </a:rPr>
              <a:t>Expand </a:t>
            </a:r>
            <a:r>
              <a:rPr lang="en-US" altLang="zh-CN" sz="2800" i="1" dirty="0">
                <a:latin typeface="Times New Roman" panose="02020603050405020304" pitchFamily="18" charset="0"/>
                <a:ea typeface="宋体" panose="02010600030101010101" pitchFamily="2" charset="-122"/>
              </a:rPr>
              <a:t>deepest</a:t>
            </a:r>
            <a:r>
              <a:rPr lang="en-US" altLang="zh-CN" sz="2800" dirty="0">
                <a:latin typeface="Times New Roman" panose="02020603050405020304" pitchFamily="18" charset="0"/>
                <a:ea typeface="宋体" panose="02010600030101010101" pitchFamily="2" charset="-122"/>
              </a:rPr>
              <a:t> unexpanded node</a:t>
            </a:r>
          </a:p>
          <a:p>
            <a:pPr eaLnBrk="1" hangingPunct="1">
              <a:lnSpc>
                <a:spcPct val="120000"/>
              </a:lnSpc>
              <a:buClr>
                <a:schemeClr val="accent1"/>
              </a:buClr>
              <a:buSzPct val="68000"/>
              <a:buFont typeface="Wingdings 3" panose="05040102010807070707" pitchFamily="18" charset="2"/>
            </a:pPr>
            <a:r>
              <a:rPr lang="en-US" altLang="zh-CN" sz="2800" dirty="0">
                <a:latin typeface="Times New Roman" panose="02020603050405020304" pitchFamily="18" charset="0"/>
                <a:ea typeface="宋体" panose="02010600030101010101" pitchFamily="2" charset="-122"/>
              </a:rPr>
              <a:t>Implementation: </a:t>
            </a:r>
            <a:r>
              <a:rPr lang="en-US" altLang="zh-CN" sz="2800" i="1" dirty="0">
                <a:latin typeface="Times New Roman" panose="02020603050405020304" pitchFamily="18" charset="0"/>
                <a:ea typeface="宋体" panose="02010600030101010101" pitchFamily="2" charset="-122"/>
              </a:rPr>
              <a:t>open</a:t>
            </a:r>
            <a:r>
              <a:rPr lang="en-US" altLang="zh-CN" sz="2800" dirty="0">
                <a:latin typeface="Times New Roman" panose="02020603050405020304" pitchFamily="18" charset="0"/>
                <a:ea typeface="宋体" panose="02010600030101010101" pitchFamily="2" charset="-122"/>
              </a:rPr>
              <a:t> is a LIFO queue (=stack)</a:t>
            </a:r>
          </a:p>
          <a:p>
            <a:pPr eaLnBrk="1" hangingPunct="1">
              <a:lnSpc>
                <a:spcPct val="120000"/>
              </a:lnSpc>
              <a:buClr>
                <a:schemeClr val="accent1"/>
              </a:buClr>
              <a:buSzPct val="68000"/>
              <a:buFont typeface="Wingdings 3" panose="05040102010807070707" pitchFamily="18" charset="2"/>
            </a:pPr>
            <a:r>
              <a:rPr lang="zh-CN" altLang="en-US" dirty="0">
                <a:ea typeface="黑体" panose="02010609060101010101" pitchFamily="49" charset="-122"/>
              </a:rPr>
              <a:t>深度优先搜索过程：</a:t>
            </a:r>
            <a:endParaRPr lang="en-US" altLang="zh-CN" sz="4000" dirty="0">
              <a:ea typeface="黑体" panose="02010609060101010101" pitchFamily="49" charset="-122"/>
            </a:endParaRPr>
          </a:p>
          <a:p>
            <a:pPr lvl="1" eaLnBrk="1" hangingPunct="1">
              <a:lnSpc>
                <a:spcPct val="120000"/>
              </a:lnSpc>
              <a:buSzTx/>
            </a:pPr>
            <a:r>
              <a:rPr lang="zh-CN" altLang="en-US" sz="2400" dirty="0">
                <a:latin typeface="黑体" panose="02010609060101010101" pitchFamily="49" charset="-122"/>
                <a:ea typeface="黑体" panose="02010609060101010101" pitchFamily="49" charset="-122"/>
              </a:rPr>
              <a:t>从图中某个初始点</a:t>
            </a:r>
            <a:r>
              <a:rPr lang="en-US" altLang="zh-CN" sz="2400" dirty="0">
                <a:latin typeface="黑体" panose="02010609060101010101" pitchFamily="49" charset="-122"/>
                <a:ea typeface="黑体" panose="02010609060101010101" pitchFamily="49" charset="-122"/>
              </a:rPr>
              <a:t>S</a:t>
            </a:r>
            <a:r>
              <a:rPr lang="zh-CN" altLang="en-US" sz="2400" dirty="0">
                <a:latin typeface="黑体" panose="02010609060101010101" pitchFamily="49" charset="-122"/>
                <a:ea typeface="黑体" panose="02010609060101010101" pitchFamily="49" charset="-122"/>
              </a:rPr>
              <a:t>出发，首先访问初始点</a:t>
            </a:r>
            <a:r>
              <a:rPr lang="en-US" altLang="zh-CN" sz="2400" dirty="0">
                <a:latin typeface="黑体" panose="02010609060101010101" pitchFamily="49" charset="-122"/>
                <a:ea typeface="黑体" panose="02010609060101010101" pitchFamily="49" charset="-122"/>
              </a:rPr>
              <a:t>S</a:t>
            </a:r>
          </a:p>
          <a:p>
            <a:pPr lvl="1" eaLnBrk="1" hangingPunct="1">
              <a:lnSpc>
                <a:spcPct val="120000"/>
              </a:lnSpc>
              <a:buSzTx/>
            </a:pPr>
            <a:r>
              <a:rPr lang="zh-CN" altLang="en-US" sz="2400" dirty="0">
                <a:latin typeface="黑体" panose="02010609060101010101" pitchFamily="49" charset="-122"/>
                <a:ea typeface="黑体" panose="02010609060101010101" pitchFamily="49" charset="-122"/>
              </a:rPr>
              <a:t>然后选择一个与初始点</a:t>
            </a:r>
            <a:r>
              <a:rPr lang="en-US" altLang="zh-CN" sz="2400" dirty="0">
                <a:latin typeface="黑体" panose="02010609060101010101" pitchFamily="49" charset="-122"/>
                <a:ea typeface="黑体" panose="02010609060101010101" pitchFamily="49" charset="-122"/>
              </a:rPr>
              <a:t>S</a:t>
            </a:r>
            <a:r>
              <a:rPr lang="zh-CN" altLang="en-US" sz="2400" dirty="0">
                <a:latin typeface="黑体" panose="02010609060101010101" pitchFamily="49" charset="-122"/>
                <a:ea typeface="黑体" panose="02010609060101010101" pitchFamily="49" charset="-122"/>
              </a:rPr>
              <a:t>相邻并且没有访问过的顶点</a:t>
            </a:r>
            <a:r>
              <a:rPr lang="en-US" altLang="zh-CN" sz="2400" dirty="0">
                <a:latin typeface="黑体" panose="02010609060101010101" pitchFamily="49" charset="-122"/>
                <a:ea typeface="黑体" panose="02010609060101010101" pitchFamily="49" charset="-122"/>
              </a:rPr>
              <a:t>w</a:t>
            </a:r>
          </a:p>
          <a:p>
            <a:pPr lvl="1" eaLnBrk="1" hangingPunct="1">
              <a:lnSpc>
                <a:spcPct val="120000"/>
              </a:lnSpc>
              <a:buSzTx/>
            </a:pPr>
            <a:r>
              <a:rPr lang="zh-CN" altLang="en-US" sz="2400" dirty="0">
                <a:latin typeface="黑体" panose="02010609060101010101" pitchFamily="49" charset="-122"/>
                <a:ea typeface="黑体" panose="02010609060101010101" pitchFamily="49" charset="-122"/>
              </a:rPr>
              <a:t>以</a:t>
            </a:r>
            <a:r>
              <a:rPr lang="en-US" altLang="zh-CN" sz="2400" dirty="0">
                <a:latin typeface="黑体" panose="02010609060101010101" pitchFamily="49" charset="-122"/>
                <a:ea typeface="黑体" panose="02010609060101010101" pitchFamily="49" charset="-122"/>
              </a:rPr>
              <a:t>w</a:t>
            </a:r>
            <a:r>
              <a:rPr lang="zh-CN" altLang="en-US" sz="2400" dirty="0">
                <a:latin typeface="黑体" panose="02010609060101010101" pitchFamily="49" charset="-122"/>
                <a:ea typeface="黑体" panose="02010609060101010101" pitchFamily="49" charset="-122"/>
              </a:rPr>
              <a:t>为初始点，再从它出进行深度优先遍历</a:t>
            </a:r>
            <a:endParaRPr lang="en-US" altLang="zh-CN" sz="2400" dirty="0">
              <a:latin typeface="黑体" panose="02010609060101010101" pitchFamily="49" charset="-122"/>
              <a:ea typeface="黑体" panose="02010609060101010101" pitchFamily="49" charset="-122"/>
            </a:endParaRPr>
          </a:p>
          <a:p>
            <a:pPr lvl="1" eaLnBrk="1" hangingPunct="1">
              <a:lnSpc>
                <a:spcPct val="120000"/>
              </a:lnSpc>
              <a:buSzTx/>
            </a:pPr>
            <a:r>
              <a:rPr lang="zh-CN" altLang="en-US" sz="2400" dirty="0">
                <a:latin typeface="黑体" panose="02010609060101010101" pitchFamily="49" charset="-122"/>
                <a:ea typeface="黑体" panose="02010609060101010101" pitchFamily="49" charset="-122"/>
              </a:rPr>
              <a:t>直到图中与</a:t>
            </a:r>
            <a:r>
              <a:rPr lang="en-US" altLang="zh-CN" sz="2400" dirty="0">
                <a:latin typeface="黑体" panose="02010609060101010101" pitchFamily="49" charset="-122"/>
                <a:ea typeface="黑体" panose="02010609060101010101" pitchFamily="49" charset="-122"/>
              </a:rPr>
              <a:t>S</a:t>
            </a:r>
            <a:r>
              <a:rPr lang="zh-CN" altLang="en-US" sz="2400" dirty="0">
                <a:latin typeface="黑体" panose="02010609060101010101" pitchFamily="49" charset="-122"/>
                <a:ea typeface="黑体" panose="02010609060101010101" pitchFamily="49" charset="-122"/>
              </a:rPr>
              <a:t>相邻的所有点都被访问过</a:t>
            </a:r>
            <a:endParaRPr lang="en-US" altLang="zh-CN" sz="2400" dirty="0">
              <a:latin typeface="黑体" panose="02010609060101010101" pitchFamily="49" charset="-122"/>
              <a:ea typeface="黑体" panose="02010609060101010101" pitchFamily="49" charset="-122"/>
            </a:endParaRPr>
          </a:p>
          <a:p>
            <a:pPr lvl="1" eaLnBrk="1" hangingPunct="1">
              <a:lnSpc>
                <a:spcPct val="120000"/>
              </a:lnSpc>
              <a:buSzTx/>
            </a:pPr>
            <a:r>
              <a:rPr lang="zh-CN" altLang="en-US" sz="2400" dirty="0">
                <a:latin typeface="黑体" panose="02010609060101010101" pitchFamily="49" charset="-122"/>
                <a:ea typeface="黑体" panose="02010609060101010101" pitchFamily="49" charset="-122"/>
              </a:rPr>
              <a:t>显然这是一个递归的过程</a:t>
            </a:r>
            <a:endParaRPr lang="en-US" altLang="zh-CN" sz="2400" dirty="0">
              <a:latin typeface="黑体" panose="02010609060101010101" pitchFamily="49" charset="-122"/>
              <a:ea typeface="黑体" panose="02010609060101010101" pitchFamily="49" charset="-122"/>
            </a:endParaRPr>
          </a:p>
          <a:p>
            <a:pPr lvl="1" eaLnBrk="1" hangingPunct="1">
              <a:lnSpc>
                <a:spcPct val="120000"/>
              </a:lnSpc>
              <a:buSzTx/>
            </a:pPr>
            <a:r>
              <a:rPr lang="zh-CN" altLang="en-US" sz="2400" dirty="0">
                <a:latin typeface="黑体" panose="02010609060101010101" pitchFamily="49" charset="-122"/>
                <a:ea typeface="黑体" panose="02010609060101010101" pitchFamily="49" charset="-122"/>
              </a:rPr>
              <a:t>也可以用栈实现</a:t>
            </a:r>
          </a:p>
          <a:p>
            <a:pPr eaLnBrk="1" hangingPunct="1">
              <a:lnSpc>
                <a:spcPct val="120000"/>
              </a:lnSpc>
              <a:buClr>
                <a:schemeClr val="accent1"/>
              </a:buClr>
              <a:buSzPct val="68000"/>
              <a:buFont typeface="Wingdings 3" panose="05040102010807070707" pitchFamily="18" charset="2"/>
            </a:pPr>
            <a:endParaRPr lang="en-US" altLang="zh-CN" sz="2800" dirty="0">
              <a:latin typeface="Times New Roman" panose="02020603050405020304" pitchFamily="18" charset="0"/>
              <a:ea typeface="宋体" panose="02010600030101010101" pitchFamily="2" charset="-122"/>
            </a:endParaRPr>
          </a:p>
        </p:txBody>
      </p:sp>
      <p:sp>
        <p:nvSpPr>
          <p:cNvPr id="53252" name="Text Box 13"/>
          <p:cNvSpPr txBox="1"/>
          <p:nvPr/>
        </p:nvSpPr>
        <p:spPr>
          <a:xfrm>
            <a:off x="-92075" y="3032125"/>
            <a:ext cx="184150" cy="457200"/>
          </a:xfrm>
          <a:prstGeom prst="rect">
            <a:avLst/>
          </a:prstGeom>
          <a:noFill/>
          <a:ln w="9525">
            <a:noFill/>
          </a:ln>
        </p:spPr>
        <p:txBody>
          <a:bodyPr wrap="none">
            <a:spAutoFit/>
          </a:bodyPr>
          <a:lstStyle/>
          <a:p>
            <a:pPr eaLnBrk="0" hangingPunct="0"/>
            <a:endParaRPr lang="zh-CN" altLang="en-US" sz="2400" b="0" dirty="0">
              <a:solidFill>
                <a:schemeClr val="tx1"/>
              </a:solidFill>
              <a:latin typeface="Times" pitchFamily="18"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455069" y="317074"/>
            <a:ext cx="7928207" cy="482600"/>
          </a:xfrm>
          <a:prstGeom prst="rect">
            <a:avLst/>
          </a:prstGeom>
        </p:spPr>
        <p:txBody>
          <a:bodyPr wrap="square" lIns="68577" tIns="34289" rIns="68577" bIns="34289">
            <a:spAutoFit/>
          </a:bodyPr>
          <a:lstStyle/>
          <a:p>
            <a:r>
              <a:rPr lang="zh-CN" altLang="en-US" sz="2700" b="1" dirty="0">
                <a:latin typeface="+mj-ea"/>
                <a:ea typeface="+mj-ea"/>
              </a:rPr>
              <a:t>宽度优先搜索与深度优先搜索的比较</a:t>
            </a:r>
            <a:endParaRPr lang="en-US" altLang="zh-CN" sz="2700" b="1" dirty="0">
              <a:latin typeface="+mj-ea"/>
              <a:ea typeface="+mj-ea"/>
            </a:endParaRPr>
          </a:p>
        </p:txBody>
      </p:sp>
      <p:sp>
        <p:nvSpPr>
          <p:cNvPr id="2" name="灯片编号占位符 1"/>
          <p:cNvSpPr>
            <a:spLocks noGrp="1"/>
          </p:cNvSpPr>
          <p:nvPr>
            <p:ph type="sldNum" sz="quarter" idx="12"/>
          </p:nvPr>
        </p:nvSpPr>
        <p:spPr/>
        <p:txBody>
          <a:bodyPr/>
          <a:lstStyle/>
          <a:p>
            <a:fld id="{888F8D02-9041-4C59-BC62-13DE0E5C6713}" type="slidenum">
              <a:rPr lang="zh-CN" altLang="en-US" sz="750" smtClean="0"/>
              <a:t>23</a:t>
            </a:fld>
            <a:endParaRPr lang="zh-CN" altLang="en-US" sz="750"/>
          </a:p>
        </p:txBody>
      </p:sp>
      <p:sp>
        <p:nvSpPr>
          <p:cNvPr id="3" name="矩形 2"/>
          <p:cNvSpPr/>
          <p:nvPr/>
        </p:nvSpPr>
        <p:spPr>
          <a:xfrm>
            <a:off x="266894" y="1340768"/>
            <a:ext cx="8712312" cy="3862404"/>
          </a:xfrm>
          <a:prstGeom prst="rect">
            <a:avLst/>
          </a:prstGeom>
        </p:spPr>
        <p:txBody>
          <a:bodyPr wrap="square">
            <a:spAutoFit/>
          </a:bodyPr>
          <a:lstStyle/>
          <a:p>
            <a:pPr>
              <a:lnSpc>
                <a:spcPct val="130000"/>
              </a:lnSpc>
            </a:pPr>
            <a:r>
              <a:rPr lang="zh-CN" altLang="en-US" sz="3200" dirty="0"/>
              <a:t>宽度优先搜索生成的子节点放入</a:t>
            </a:r>
            <a:r>
              <a:rPr lang="en-US" altLang="zh-CN" sz="3200" dirty="0"/>
              <a:t>open</a:t>
            </a:r>
            <a:r>
              <a:rPr lang="zh-CN" altLang="en-US" sz="3200" dirty="0"/>
              <a:t>表的表尾，</a:t>
            </a:r>
            <a:endParaRPr lang="en-US" altLang="zh-CN" sz="3200" dirty="0"/>
          </a:p>
          <a:p>
            <a:pPr>
              <a:lnSpc>
                <a:spcPct val="130000"/>
              </a:lnSpc>
            </a:pPr>
            <a:r>
              <a:rPr lang="zh-CN" altLang="en-US" sz="3200" dirty="0"/>
              <a:t>深度优先搜索生成的子节点放入</a:t>
            </a:r>
            <a:r>
              <a:rPr lang="en-US" altLang="zh-CN" sz="3200" dirty="0"/>
              <a:t>open</a:t>
            </a:r>
            <a:r>
              <a:rPr lang="zh-CN" altLang="en-US" sz="3200" dirty="0"/>
              <a:t>表的表首。</a:t>
            </a:r>
            <a:endParaRPr lang="en-US" altLang="zh-CN" sz="3200" dirty="0"/>
          </a:p>
          <a:p>
            <a:pPr>
              <a:lnSpc>
                <a:spcPct val="130000"/>
              </a:lnSpc>
            </a:pPr>
            <a:r>
              <a:rPr lang="zh-CN" altLang="en-US" sz="3200" dirty="0">
                <a:solidFill>
                  <a:srgbClr val="FF0000"/>
                </a:solidFill>
              </a:rPr>
              <a:t>宽度优先搜索中的</a:t>
            </a:r>
            <a:r>
              <a:rPr lang="en-US" altLang="zh-CN" sz="3200" dirty="0">
                <a:solidFill>
                  <a:srgbClr val="FF0000"/>
                </a:solidFill>
              </a:rPr>
              <a:t>open</a:t>
            </a:r>
            <a:r>
              <a:rPr lang="zh-CN" altLang="en-US" sz="3200" dirty="0">
                <a:solidFill>
                  <a:srgbClr val="FF0000"/>
                </a:solidFill>
              </a:rPr>
              <a:t>表是先进先出的表</a:t>
            </a:r>
            <a:r>
              <a:rPr lang="en-US" altLang="zh-CN" sz="3200" dirty="0">
                <a:solidFill>
                  <a:srgbClr val="FF0000"/>
                </a:solidFill>
              </a:rPr>
              <a:t>-&gt;</a:t>
            </a:r>
            <a:r>
              <a:rPr lang="zh-CN" altLang="en-US" sz="3200" dirty="0">
                <a:solidFill>
                  <a:srgbClr val="FF0000"/>
                </a:solidFill>
              </a:rPr>
              <a:t>队</a:t>
            </a:r>
            <a:endParaRPr lang="en-US" altLang="zh-CN" sz="3200" dirty="0">
              <a:solidFill>
                <a:srgbClr val="FF0000"/>
              </a:solidFill>
            </a:endParaRPr>
          </a:p>
          <a:p>
            <a:pPr>
              <a:lnSpc>
                <a:spcPct val="130000"/>
              </a:lnSpc>
            </a:pPr>
            <a:r>
              <a:rPr lang="zh-CN" altLang="en-US" sz="3200" dirty="0">
                <a:solidFill>
                  <a:srgbClr val="FF0000"/>
                </a:solidFill>
              </a:rPr>
              <a:t>深度优先搜索中的</a:t>
            </a:r>
            <a:r>
              <a:rPr lang="en-US" altLang="zh-CN" sz="3200" dirty="0">
                <a:solidFill>
                  <a:srgbClr val="FF0000"/>
                </a:solidFill>
              </a:rPr>
              <a:t>open</a:t>
            </a:r>
            <a:r>
              <a:rPr lang="zh-CN" altLang="en-US" sz="3200" dirty="0">
                <a:solidFill>
                  <a:srgbClr val="FF0000"/>
                </a:solidFill>
              </a:rPr>
              <a:t>表是先进后出的表</a:t>
            </a:r>
            <a:r>
              <a:rPr lang="en-US" altLang="zh-CN" sz="3200" dirty="0">
                <a:solidFill>
                  <a:srgbClr val="FF0000"/>
                </a:solidFill>
              </a:rPr>
              <a:t>-&gt;</a:t>
            </a:r>
            <a:r>
              <a:rPr lang="zh-CN" altLang="en-US" sz="3200" dirty="0">
                <a:solidFill>
                  <a:srgbClr val="FF0000"/>
                </a:solidFill>
              </a:rPr>
              <a:t>栈</a:t>
            </a:r>
            <a:r>
              <a:rPr lang="zh-CN" altLang="en-US" sz="3200" dirty="0"/>
              <a:t>。</a:t>
            </a:r>
            <a:endParaRPr lang="en-US" altLang="zh-CN" sz="3200" dirty="0"/>
          </a:p>
          <a:p>
            <a:pPr>
              <a:lnSpc>
                <a:spcPct val="130000"/>
              </a:lnSpc>
            </a:pPr>
            <a:r>
              <a:rPr lang="zh-CN" altLang="en-US" sz="3200" dirty="0"/>
              <a:t>由此可见，对</a:t>
            </a:r>
            <a:r>
              <a:rPr lang="en-US" altLang="zh-CN" sz="3200" dirty="0"/>
              <a:t>open</a:t>
            </a:r>
            <a:r>
              <a:rPr lang="zh-CN" altLang="en-US" sz="3200" dirty="0"/>
              <a:t>表的节点采取不同的排序方法，搜索树的扩展方向就不同。</a:t>
            </a:r>
            <a:endParaRPr lang="en-US" altLang="zh-CN" sz="32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3"/>
          <p:cNvSpPr txBox="1"/>
          <p:nvPr/>
        </p:nvSpPr>
        <p:spPr>
          <a:xfrm>
            <a:off x="244802" y="104401"/>
            <a:ext cx="7783582" cy="57150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900" dirty="0"/>
              <a:t>列表的内置函数与其他方法</a:t>
            </a:r>
          </a:p>
          <a:p>
            <a:endParaRPr lang="zh-CN" altLang="en-US" dirty="0"/>
          </a:p>
        </p:txBody>
      </p:sp>
      <p:graphicFrame>
        <p:nvGraphicFramePr>
          <p:cNvPr id="5" name="表格 4">
            <a:extLst>
              <a:ext uri="{FF2B5EF4-FFF2-40B4-BE49-F238E27FC236}">
                <a16:creationId xmlns:a16="http://schemas.microsoft.com/office/drawing/2014/main" id="{D37FDFE7-709C-4B5F-98C8-92A9850F8DDA}"/>
              </a:ext>
            </a:extLst>
          </p:cNvPr>
          <p:cNvGraphicFramePr>
            <a:graphicFrameLocks noGrp="1"/>
          </p:cNvGraphicFramePr>
          <p:nvPr>
            <p:extLst>
              <p:ext uri="{D42A27DB-BD31-4B8C-83A1-F6EECF244321}">
                <p14:modId xmlns:p14="http://schemas.microsoft.com/office/powerpoint/2010/main" val="457723187"/>
              </p:ext>
            </p:extLst>
          </p:nvPr>
        </p:nvGraphicFramePr>
        <p:xfrm>
          <a:off x="0" y="675900"/>
          <a:ext cx="9144000" cy="6182099"/>
        </p:xfrm>
        <a:graphic>
          <a:graphicData uri="http://schemas.openxmlformats.org/drawingml/2006/table">
            <a:tbl>
              <a:tblPr/>
              <a:tblGrid>
                <a:gridCol w="4572000">
                  <a:extLst>
                    <a:ext uri="{9D8B030D-6E8A-4147-A177-3AD203B41FA5}">
                      <a16:colId xmlns:a16="http://schemas.microsoft.com/office/drawing/2014/main" val="2779997017"/>
                    </a:ext>
                  </a:extLst>
                </a:gridCol>
                <a:gridCol w="4572000">
                  <a:extLst>
                    <a:ext uri="{9D8B030D-6E8A-4147-A177-3AD203B41FA5}">
                      <a16:colId xmlns:a16="http://schemas.microsoft.com/office/drawing/2014/main" val="2672260659"/>
                    </a:ext>
                  </a:extLst>
                </a:gridCol>
              </a:tblGrid>
              <a:tr h="355118">
                <a:tc>
                  <a:txBody>
                    <a:bodyPr/>
                    <a:lstStyle/>
                    <a:p>
                      <a:pPr algn="ctr" rtl="0" fontAlgn="ctr"/>
                      <a:r>
                        <a:rPr lang="zh-CN" altLang="en-US" sz="1400" b="1" i="0" u="none" strike="noStrike">
                          <a:solidFill>
                            <a:srgbClr val="FFFFFF"/>
                          </a:solidFill>
                          <a:effectLst/>
                          <a:latin typeface="微软雅黑" panose="020B0503020204020204" pitchFamily="34" charset="-122"/>
                          <a:ea typeface="微软雅黑" panose="020B0503020204020204" pitchFamily="34" charset="-122"/>
                        </a:rPr>
                        <a:t>方法</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DA2BF"/>
                    </a:solidFill>
                  </a:tcPr>
                </a:tc>
                <a:tc>
                  <a:txBody>
                    <a:bodyPr/>
                    <a:lstStyle/>
                    <a:p>
                      <a:pPr algn="ctr" rtl="0" fontAlgn="ctr"/>
                      <a:r>
                        <a:rPr lang="zh-CN" altLang="en-US" sz="1400" b="1" i="0" u="none" strike="noStrike">
                          <a:solidFill>
                            <a:srgbClr val="FFFFFF"/>
                          </a:solidFill>
                          <a:effectLst/>
                          <a:latin typeface="微软雅黑" panose="020B0503020204020204" pitchFamily="34" charset="-122"/>
                          <a:ea typeface="微软雅黑" panose="020B0503020204020204" pitchFamily="34" charset="-122"/>
                        </a:rPr>
                        <a:t>说明</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DA2BF"/>
                    </a:solidFill>
                  </a:tcPr>
                </a:tc>
                <a:extLst>
                  <a:ext uri="{0D108BD9-81ED-4DB2-BD59-A6C34878D82A}">
                    <a16:rowId xmlns:a16="http://schemas.microsoft.com/office/drawing/2014/main" val="3720753916"/>
                  </a:ext>
                </a:extLst>
              </a:tr>
              <a:tr h="346239">
                <a:tc>
                  <a:txBody>
                    <a:bodyPr/>
                    <a:lstStyle/>
                    <a:p>
                      <a:pPr algn="l" rtl="0" fontAlgn="ctr"/>
                      <a:r>
                        <a:rPr lang="en-US" sz="2000" b="0" i="0" u="none" strike="noStrike" dirty="0" err="1">
                          <a:solidFill>
                            <a:srgbClr val="FFFFFF"/>
                          </a:solidFill>
                          <a:effectLst/>
                          <a:latin typeface="微软雅黑" panose="020B0503020204020204" pitchFamily="34" charset="-122"/>
                          <a:ea typeface="微软雅黑" panose="020B0503020204020204" pitchFamily="34" charset="-122"/>
                        </a:rPr>
                        <a:t>listname.append</a:t>
                      </a:r>
                      <a:r>
                        <a:rPr lang="en-US" sz="2000" b="0" i="0" u="none" strike="noStrike" dirty="0">
                          <a:solidFill>
                            <a:srgbClr val="FFFFFF"/>
                          </a:solidFill>
                          <a:effectLst/>
                          <a:latin typeface="微软雅黑" panose="020B0503020204020204" pitchFamily="34" charset="-122"/>
                          <a:ea typeface="微软雅黑" panose="020B0503020204020204" pitchFamily="34" charset="-122"/>
                        </a:rPr>
                        <a:t>(</a:t>
                      </a:r>
                      <a:r>
                        <a:rPr lang="zh-CN" altLang="en-US" sz="2000" b="0" i="0" u="none" strike="noStrike" dirty="0">
                          <a:solidFill>
                            <a:srgbClr val="FFFFFF"/>
                          </a:solidFill>
                          <a:effectLst/>
                          <a:latin typeface="微软雅黑" panose="020B0503020204020204" pitchFamily="34" charset="-122"/>
                          <a:ea typeface="微软雅黑" panose="020B0503020204020204" pitchFamily="34" charset="-122"/>
                        </a:rPr>
                        <a:t>元素</a:t>
                      </a:r>
                      <a:r>
                        <a:rPr lang="en-US" altLang="zh-CN" sz="2000" b="0" i="0" u="none" strike="noStrike" dirty="0">
                          <a:solidFill>
                            <a:srgbClr val="FFFFFF"/>
                          </a:solidFill>
                          <a:effectLst/>
                          <a:latin typeface="微软雅黑" panose="020B0503020204020204" pitchFamily="34" charset="-122"/>
                          <a:ea typeface="微软雅黑" panose="020B0503020204020204" pitchFamily="34" charset="-122"/>
                        </a:rPr>
                        <a:t>)</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DA2BF"/>
                    </a:solidFill>
                  </a:tcPr>
                </a:tc>
                <a:tc>
                  <a:txBody>
                    <a:bodyPr/>
                    <a:lstStyle/>
                    <a:p>
                      <a:pPr algn="l" rtl="0" fontAlgn="ctr"/>
                      <a:r>
                        <a:rPr lang="zh-CN" altLang="en-US" sz="2000" b="0" i="0" u="none" strike="noStrike">
                          <a:solidFill>
                            <a:srgbClr val="404040"/>
                          </a:solidFill>
                          <a:effectLst/>
                          <a:latin typeface="微软雅黑" panose="020B0503020204020204" pitchFamily="34" charset="-122"/>
                          <a:ea typeface="微软雅黑" panose="020B0503020204020204" pitchFamily="34" charset="-122"/>
                        </a:rPr>
                        <a:t>添加新的元素在列表末尾</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0E8"/>
                    </a:solidFill>
                  </a:tcPr>
                </a:tc>
                <a:extLst>
                  <a:ext uri="{0D108BD9-81ED-4DB2-BD59-A6C34878D82A}">
                    <a16:rowId xmlns:a16="http://schemas.microsoft.com/office/drawing/2014/main" val="4231822803"/>
                  </a:ext>
                </a:extLst>
              </a:tr>
              <a:tr h="337361">
                <a:tc>
                  <a:txBody>
                    <a:bodyPr/>
                    <a:lstStyle/>
                    <a:p>
                      <a:pPr algn="l" rtl="0" fontAlgn="ctr"/>
                      <a:r>
                        <a:rPr lang="en-US" sz="2000" b="0" i="0" u="none" strike="noStrike" dirty="0" err="1">
                          <a:solidFill>
                            <a:srgbClr val="FFFFFF"/>
                          </a:solidFill>
                          <a:effectLst/>
                          <a:latin typeface="微软雅黑" panose="020B0503020204020204" pitchFamily="34" charset="-122"/>
                          <a:ea typeface="微软雅黑" panose="020B0503020204020204" pitchFamily="34" charset="-122"/>
                        </a:rPr>
                        <a:t>listname.count</a:t>
                      </a:r>
                      <a:r>
                        <a:rPr lang="en-US" sz="2000" b="0" i="0" u="none" strike="noStrike" dirty="0">
                          <a:solidFill>
                            <a:srgbClr val="FFFFFF"/>
                          </a:solidFill>
                          <a:effectLst/>
                          <a:latin typeface="微软雅黑" panose="020B0503020204020204" pitchFamily="34" charset="-122"/>
                          <a:ea typeface="微软雅黑" panose="020B0503020204020204" pitchFamily="34" charset="-122"/>
                        </a:rPr>
                        <a:t>(</a:t>
                      </a:r>
                      <a:r>
                        <a:rPr lang="zh-CN" altLang="en-US" sz="2000" b="0" i="0" u="none" strike="noStrike" dirty="0">
                          <a:solidFill>
                            <a:srgbClr val="FFFFFF"/>
                          </a:solidFill>
                          <a:effectLst/>
                          <a:latin typeface="微软雅黑" panose="020B0503020204020204" pitchFamily="34" charset="-122"/>
                          <a:ea typeface="微软雅黑" panose="020B0503020204020204" pitchFamily="34" charset="-122"/>
                        </a:rPr>
                        <a:t>元素</a:t>
                      </a:r>
                      <a:r>
                        <a:rPr lang="en-US" altLang="zh-CN" sz="2000" b="0" i="0" u="none" strike="noStrike" dirty="0">
                          <a:solidFill>
                            <a:srgbClr val="FFFFFF"/>
                          </a:solidFill>
                          <a:effectLst/>
                          <a:latin typeface="微软雅黑" panose="020B0503020204020204" pitchFamily="34" charset="-122"/>
                          <a:ea typeface="微软雅黑" panose="020B0503020204020204" pitchFamily="34" charset="-122"/>
                        </a:rPr>
                        <a:t>)</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DA2BF"/>
                    </a:solidFill>
                  </a:tcPr>
                </a:tc>
                <a:tc>
                  <a:txBody>
                    <a:bodyPr/>
                    <a:lstStyle/>
                    <a:p>
                      <a:pPr algn="l" rtl="0" fontAlgn="ctr"/>
                      <a:r>
                        <a:rPr lang="zh-CN" altLang="en-US" sz="2000" b="0" i="0" u="none" strike="noStrike">
                          <a:solidFill>
                            <a:srgbClr val="404040"/>
                          </a:solidFill>
                          <a:effectLst/>
                          <a:latin typeface="微软雅黑" panose="020B0503020204020204" pitchFamily="34" charset="-122"/>
                          <a:ea typeface="微软雅黑" panose="020B0503020204020204" pitchFamily="34" charset="-122"/>
                        </a:rPr>
                        <a:t>统计该元素在列表中出现的次数</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F0F4"/>
                    </a:solidFill>
                  </a:tcPr>
                </a:tc>
                <a:extLst>
                  <a:ext uri="{0D108BD9-81ED-4DB2-BD59-A6C34878D82A}">
                    <a16:rowId xmlns:a16="http://schemas.microsoft.com/office/drawing/2014/main" val="243878855"/>
                  </a:ext>
                </a:extLst>
              </a:tr>
              <a:tr h="878976">
                <a:tc>
                  <a:txBody>
                    <a:bodyPr/>
                    <a:lstStyle/>
                    <a:p>
                      <a:pPr algn="l" rtl="0" fontAlgn="ctr"/>
                      <a:r>
                        <a:rPr lang="en-US" sz="2000" b="0" i="0" u="none" strike="noStrike" dirty="0" err="1">
                          <a:solidFill>
                            <a:srgbClr val="FFFFFF"/>
                          </a:solidFill>
                          <a:effectLst/>
                          <a:latin typeface="微软雅黑" panose="020B0503020204020204" pitchFamily="34" charset="-122"/>
                          <a:ea typeface="微软雅黑" panose="020B0503020204020204" pitchFamily="34" charset="-122"/>
                        </a:rPr>
                        <a:t>listname.extend</a:t>
                      </a:r>
                      <a:r>
                        <a:rPr lang="en-US" sz="2000" b="0" i="0" u="none" strike="noStrike" dirty="0">
                          <a:solidFill>
                            <a:srgbClr val="FFFFFF"/>
                          </a:solidFill>
                          <a:effectLst/>
                          <a:latin typeface="微软雅黑" panose="020B0503020204020204" pitchFamily="34" charset="-122"/>
                          <a:ea typeface="微软雅黑" panose="020B0503020204020204" pitchFamily="34" charset="-122"/>
                        </a:rPr>
                        <a:t>(</a:t>
                      </a:r>
                      <a:r>
                        <a:rPr lang="zh-CN" altLang="en-US" sz="2000" b="0" i="0" u="none" strike="noStrike" dirty="0">
                          <a:solidFill>
                            <a:srgbClr val="FFFFFF"/>
                          </a:solidFill>
                          <a:effectLst/>
                          <a:latin typeface="微软雅黑" panose="020B0503020204020204" pitchFamily="34" charset="-122"/>
                          <a:ea typeface="微软雅黑" panose="020B0503020204020204" pitchFamily="34" charset="-122"/>
                        </a:rPr>
                        <a:t>序列</a:t>
                      </a:r>
                      <a:r>
                        <a:rPr lang="en-US" altLang="zh-CN" sz="2000" b="0" i="0" u="none" strike="noStrike" dirty="0">
                          <a:solidFill>
                            <a:srgbClr val="FFFFFF"/>
                          </a:solidFill>
                          <a:effectLst/>
                          <a:latin typeface="微软雅黑" panose="020B0503020204020204" pitchFamily="34" charset="-122"/>
                          <a:ea typeface="微软雅黑" panose="020B0503020204020204" pitchFamily="34" charset="-122"/>
                        </a:rPr>
                        <a:t>)</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DA2BF"/>
                    </a:solidFill>
                  </a:tcPr>
                </a:tc>
                <a:tc>
                  <a:txBody>
                    <a:bodyPr/>
                    <a:lstStyle/>
                    <a:p>
                      <a:pPr algn="l" rtl="0" fontAlgn="ctr"/>
                      <a:r>
                        <a:rPr lang="zh-CN" altLang="en-US" sz="2000" b="0" i="0" u="none" strike="noStrike">
                          <a:solidFill>
                            <a:srgbClr val="404040"/>
                          </a:solidFill>
                          <a:effectLst/>
                          <a:latin typeface="微软雅黑" panose="020B0503020204020204" pitchFamily="34" charset="-122"/>
                          <a:ea typeface="微软雅黑" panose="020B0503020204020204" pitchFamily="34" charset="-122"/>
                        </a:rPr>
                        <a:t>追加另一个序列类型中的多个值，到该列表末尾（用新列表扩展原来的列表）</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0E8"/>
                    </a:solidFill>
                  </a:tcPr>
                </a:tc>
                <a:extLst>
                  <a:ext uri="{0D108BD9-81ED-4DB2-BD59-A6C34878D82A}">
                    <a16:rowId xmlns:a16="http://schemas.microsoft.com/office/drawing/2014/main" val="1618630041"/>
                  </a:ext>
                </a:extLst>
              </a:tr>
              <a:tr h="665845">
                <a:tc>
                  <a:txBody>
                    <a:bodyPr/>
                    <a:lstStyle/>
                    <a:p>
                      <a:pPr algn="l" rtl="0" fontAlgn="ctr"/>
                      <a:r>
                        <a:rPr lang="en-US" sz="2000" b="0" i="0" u="none" strike="noStrike" dirty="0" err="1">
                          <a:solidFill>
                            <a:srgbClr val="FFFFFF"/>
                          </a:solidFill>
                          <a:effectLst/>
                          <a:latin typeface="微软雅黑" panose="020B0503020204020204" pitchFamily="34" charset="-122"/>
                          <a:ea typeface="微软雅黑" panose="020B0503020204020204" pitchFamily="34" charset="-122"/>
                        </a:rPr>
                        <a:t>listname.index</a:t>
                      </a:r>
                      <a:r>
                        <a:rPr lang="en-US" sz="2000" b="0" i="0" u="none" strike="noStrike" dirty="0">
                          <a:solidFill>
                            <a:srgbClr val="FFFFFF"/>
                          </a:solidFill>
                          <a:effectLst/>
                          <a:latin typeface="微软雅黑" panose="020B0503020204020204" pitchFamily="34" charset="-122"/>
                          <a:ea typeface="微软雅黑" panose="020B0503020204020204" pitchFamily="34" charset="-122"/>
                        </a:rPr>
                        <a:t>(</a:t>
                      </a:r>
                      <a:r>
                        <a:rPr lang="zh-CN" altLang="en-US" sz="2000" b="0" i="0" u="none" strike="noStrike" dirty="0">
                          <a:solidFill>
                            <a:srgbClr val="FFFFFF"/>
                          </a:solidFill>
                          <a:effectLst/>
                          <a:latin typeface="微软雅黑" panose="020B0503020204020204" pitchFamily="34" charset="-122"/>
                          <a:ea typeface="微软雅黑" panose="020B0503020204020204" pitchFamily="34" charset="-122"/>
                        </a:rPr>
                        <a:t>元素</a:t>
                      </a:r>
                      <a:r>
                        <a:rPr lang="en-US" altLang="zh-CN" sz="2000" b="0" i="0" u="none" strike="noStrike" dirty="0">
                          <a:solidFill>
                            <a:srgbClr val="FFFFFF"/>
                          </a:solidFill>
                          <a:effectLst/>
                          <a:latin typeface="微软雅黑" panose="020B0503020204020204" pitchFamily="34" charset="-122"/>
                          <a:ea typeface="微软雅黑" panose="020B0503020204020204" pitchFamily="34" charset="-122"/>
                        </a:rPr>
                        <a:t>)</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DA2BF"/>
                    </a:solidFill>
                  </a:tcPr>
                </a:tc>
                <a:tc>
                  <a:txBody>
                    <a:bodyPr/>
                    <a:lstStyle/>
                    <a:p>
                      <a:pPr algn="l" rtl="0" fontAlgn="ctr"/>
                      <a:r>
                        <a:rPr lang="zh-CN" altLang="en-US" sz="2000" b="0" i="0" u="none" strike="noStrike">
                          <a:solidFill>
                            <a:srgbClr val="404040"/>
                          </a:solidFill>
                          <a:effectLst/>
                          <a:latin typeface="微软雅黑" panose="020B0503020204020204" pitchFamily="34" charset="-122"/>
                          <a:ea typeface="微软雅黑" panose="020B0503020204020204" pitchFamily="34" charset="-122"/>
                        </a:rPr>
                        <a:t>从列表中找出某个值第一个匹配元素的索引位置</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F0F4"/>
                    </a:solidFill>
                  </a:tcPr>
                </a:tc>
                <a:extLst>
                  <a:ext uri="{0D108BD9-81ED-4DB2-BD59-A6C34878D82A}">
                    <a16:rowId xmlns:a16="http://schemas.microsoft.com/office/drawing/2014/main" val="1279104038"/>
                  </a:ext>
                </a:extLst>
              </a:tr>
              <a:tr h="337361">
                <a:tc>
                  <a:txBody>
                    <a:bodyPr/>
                    <a:lstStyle/>
                    <a:p>
                      <a:pPr algn="l" rtl="0" fontAlgn="ctr"/>
                      <a:r>
                        <a:rPr lang="en-US" sz="2000" b="0" i="0" u="none" strike="noStrike" dirty="0" err="1">
                          <a:solidFill>
                            <a:srgbClr val="FFFFFF"/>
                          </a:solidFill>
                          <a:effectLst/>
                          <a:latin typeface="微软雅黑" panose="020B0503020204020204" pitchFamily="34" charset="-122"/>
                          <a:ea typeface="微软雅黑" panose="020B0503020204020204" pitchFamily="34" charset="-122"/>
                        </a:rPr>
                        <a:t>listname.insert</a:t>
                      </a:r>
                      <a:r>
                        <a:rPr lang="en-US" sz="2000" b="0" i="0" u="none" strike="noStrike" dirty="0">
                          <a:solidFill>
                            <a:srgbClr val="FFFFFF"/>
                          </a:solidFill>
                          <a:effectLst/>
                          <a:latin typeface="微软雅黑" panose="020B0503020204020204" pitchFamily="34" charset="-122"/>
                          <a:ea typeface="微软雅黑" panose="020B0503020204020204" pitchFamily="34" charset="-122"/>
                        </a:rPr>
                        <a:t>(</a:t>
                      </a:r>
                      <a:r>
                        <a:rPr lang="zh-CN" altLang="en-US" sz="2000" b="0" i="0" u="none" strike="noStrike" dirty="0">
                          <a:solidFill>
                            <a:srgbClr val="FFFFFF"/>
                          </a:solidFill>
                          <a:effectLst/>
                          <a:latin typeface="微软雅黑" panose="020B0503020204020204" pitchFamily="34" charset="-122"/>
                          <a:ea typeface="微软雅黑" panose="020B0503020204020204" pitchFamily="34" charset="-122"/>
                        </a:rPr>
                        <a:t>位置</a:t>
                      </a:r>
                      <a:r>
                        <a:rPr lang="en-US" altLang="zh-CN" sz="2000" b="0" i="0" u="none" strike="noStrike" dirty="0">
                          <a:solidFill>
                            <a:srgbClr val="FFFFFF"/>
                          </a:solidFill>
                          <a:effectLst/>
                          <a:latin typeface="微软雅黑" panose="020B0503020204020204" pitchFamily="34" charset="-122"/>
                          <a:ea typeface="微软雅黑" panose="020B0503020204020204" pitchFamily="34" charset="-122"/>
                        </a:rPr>
                        <a:t>, </a:t>
                      </a:r>
                      <a:r>
                        <a:rPr lang="zh-CN" altLang="en-US" sz="2000" b="0" i="0" u="none" strike="noStrike" dirty="0">
                          <a:solidFill>
                            <a:srgbClr val="FFFFFF"/>
                          </a:solidFill>
                          <a:effectLst/>
                          <a:latin typeface="微软雅黑" panose="020B0503020204020204" pitchFamily="34" charset="-122"/>
                          <a:ea typeface="微软雅黑" panose="020B0503020204020204" pitchFamily="34" charset="-122"/>
                        </a:rPr>
                        <a:t>元素</a:t>
                      </a:r>
                      <a:r>
                        <a:rPr lang="en-US" altLang="zh-CN" sz="2000" b="0" i="0" u="none" strike="noStrike" dirty="0">
                          <a:solidFill>
                            <a:srgbClr val="FFFFFF"/>
                          </a:solidFill>
                          <a:effectLst/>
                          <a:latin typeface="微软雅黑" panose="020B0503020204020204" pitchFamily="34" charset="-122"/>
                          <a:ea typeface="微软雅黑" panose="020B0503020204020204" pitchFamily="34" charset="-122"/>
                        </a:rPr>
                        <a:t>)</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DA2BF"/>
                    </a:solidFill>
                  </a:tcPr>
                </a:tc>
                <a:tc>
                  <a:txBody>
                    <a:bodyPr/>
                    <a:lstStyle/>
                    <a:p>
                      <a:pPr algn="l" rtl="0" fontAlgn="ctr"/>
                      <a:r>
                        <a:rPr lang="zh-CN" altLang="en-US" sz="2000" b="0" i="0" u="none" strike="noStrike">
                          <a:solidFill>
                            <a:srgbClr val="404040"/>
                          </a:solidFill>
                          <a:effectLst/>
                          <a:latin typeface="微软雅黑" panose="020B0503020204020204" pitchFamily="34" charset="-122"/>
                          <a:ea typeface="微软雅黑" panose="020B0503020204020204" pitchFamily="34" charset="-122"/>
                        </a:rPr>
                        <a:t>将元素插入列表</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0E8"/>
                    </a:solidFill>
                  </a:tcPr>
                </a:tc>
                <a:extLst>
                  <a:ext uri="{0D108BD9-81ED-4DB2-BD59-A6C34878D82A}">
                    <a16:rowId xmlns:a16="http://schemas.microsoft.com/office/drawing/2014/main" val="1911441521"/>
                  </a:ext>
                </a:extLst>
              </a:tr>
              <a:tr h="656967">
                <a:tc rowSpan="2">
                  <a:txBody>
                    <a:bodyPr/>
                    <a:lstStyle/>
                    <a:p>
                      <a:pPr algn="l" rtl="0" fontAlgn="ctr"/>
                      <a:r>
                        <a:rPr lang="en-US" sz="2000" b="0" i="0" u="none" strike="noStrike" dirty="0" err="1">
                          <a:solidFill>
                            <a:srgbClr val="FFFFFF"/>
                          </a:solidFill>
                          <a:effectLst/>
                          <a:latin typeface="微软雅黑" panose="020B0503020204020204" pitchFamily="34" charset="-122"/>
                          <a:ea typeface="微软雅黑" panose="020B0503020204020204" pitchFamily="34" charset="-122"/>
                        </a:rPr>
                        <a:t>listname.pop</a:t>
                      </a:r>
                      <a:r>
                        <a:rPr lang="en-US" sz="2000" b="0" i="0" u="none" strike="noStrike" dirty="0">
                          <a:solidFill>
                            <a:srgbClr val="FFFFFF"/>
                          </a:solidFill>
                          <a:effectLst/>
                          <a:latin typeface="微软雅黑" panose="020B0503020204020204" pitchFamily="34" charset="-122"/>
                          <a:ea typeface="微软雅黑" panose="020B0503020204020204" pitchFamily="34" charset="-122"/>
                        </a:rPr>
                        <a:t>(index)</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DA2BF"/>
                    </a:solidFill>
                  </a:tcPr>
                </a:tc>
                <a:tc>
                  <a:txBody>
                    <a:bodyPr/>
                    <a:lstStyle/>
                    <a:p>
                      <a:pPr algn="l" rtl="0" fontAlgn="ctr"/>
                      <a:r>
                        <a:rPr lang="zh-CN" altLang="en-US" sz="2000" b="0" i="0" u="none" strike="noStrike">
                          <a:solidFill>
                            <a:srgbClr val="404040"/>
                          </a:solidFill>
                          <a:effectLst/>
                          <a:latin typeface="微软雅黑" panose="020B0503020204020204" pitchFamily="34" charset="-122"/>
                          <a:ea typeface="微软雅黑" panose="020B0503020204020204" pitchFamily="34" charset="-122"/>
                        </a:rPr>
                        <a:t>移除列表中的索引为</a:t>
                      </a:r>
                      <a:r>
                        <a:rPr lang="en-US" altLang="zh-CN" sz="2000" b="0" i="0" u="none" strike="noStrike">
                          <a:solidFill>
                            <a:srgbClr val="404040"/>
                          </a:solidFill>
                          <a:effectLst/>
                          <a:latin typeface="微软雅黑" panose="020B0503020204020204" pitchFamily="34" charset="-122"/>
                          <a:ea typeface="微软雅黑" panose="020B0503020204020204" pitchFamily="34" charset="-122"/>
                        </a:rPr>
                        <a:t>index</a:t>
                      </a:r>
                      <a:r>
                        <a:rPr lang="zh-CN" altLang="en-US" sz="2000" b="0" i="0" u="none" strike="noStrike">
                          <a:solidFill>
                            <a:srgbClr val="404040"/>
                          </a:solidFill>
                          <a:effectLst/>
                          <a:latin typeface="微软雅黑" panose="020B0503020204020204" pitchFamily="34" charset="-122"/>
                          <a:ea typeface="微软雅黑" panose="020B0503020204020204" pitchFamily="34" charset="-122"/>
                        </a:rPr>
                        <a:t>的元素，并且返回该元素的值</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8F0F4"/>
                    </a:solidFill>
                  </a:tcPr>
                </a:tc>
                <a:extLst>
                  <a:ext uri="{0D108BD9-81ED-4DB2-BD59-A6C34878D82A}">
                    <a16:rowId xmlns:a16="http://schemas.microsoft.com/office/drawing/2014/main" val="3253418575"/>
                  </a:ext>
                </a:extLst>
              </a:tr>
              <a:tr h="337361">
                <a:tc vMerge="1">
                  <a:txBody>
                    <a:bodyPr/>
                    <a:lstStyle/>
                    <a:p>
                      <a:endParaRPr lang="zh-CN" altLang="en-US"/>
                    </a:p>
                  </a:txBody>
                  <a:tcPr/>
                </a:tc>
                <a:tc>
                  <a:txBody>
                    <a:bodyPr/>
                    <a:lstStyle/>
                    <a:p>
                      <a:pPr algn="l" rtl="0" fontAlgn="ctr"/>
                      <a:r>
                        <a:rPr lang="zh-CN" altLang="en-US" sz="2000" b="0" i="0" u="none" strike="noStrike">
                          <a:solidFill>
                            <a:srgbClr val="404040"/>
                          </a:solidFill>
                          <a:effectLst/>
                          <a:latin typeface="微软雅黑" panose="020B0503020204020204" pitchFamily="34" charset="-122"/>
                          <a:ea typeface="微软雅黑" panose="020B0503020204020204" pitchFamily="34" charset="-122"/>
                        </a:rPr>
                        <a:t>无参情况下默认移除最后一个元素</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8F0F4"/>
                    </a:solidFill>
                  </a:tcPr>
                </a:tc>
                <a:extLst>
                  <a:ext uri="{0D108BD9-81ED-4DB2-BD59-A6C34878D82A}">
                    <a16:rowId xmlns:a16="http://schemas.microsoft.com/office/drawing/2014/main" val="1286765444"/>
                  </a:ext>
                </a:extLst>
              </a:tr>
              <a:tr h="588943">
                <a:tc>
                  <a:txBody>
                    <a:bodyPr/>
                    <a:lstStyle/>
                    <a:p>
                      <a:pPr algn="l" rtl="0" fontAlgn="ctr"/>
                      <a:r>
                        <a:rPr lang="en-US" sz="2000" b="0" i="0" u="none" strike="noStrike" dirty="0" err="1">
                          <a:solidFill>
                            <a:srgbClr val="FFFFFF"/>
                          </a:solidFill>
                          <a:effectLst/>
                          <a:latin typeface="微软雅黑" panose="020B0503020204020204" pitchFamily="34" charset="-122"/>
                          <a:ea typeface="微软雅黑" panose="020B0503020204020204" pitchFamily="34" charset="-122"/>
                        </a:rPr>
                        <a:t>listname.remove</a:t>
                      </a:r>
                      <a:r>
                        <a:rPr lang="en-US" sz="2000" b="0" i="0" u="none" strike="noStrike" dirty="0">
                          <a:solidFill>
                            <a:srgbClr val="FFFFFF"/>
                          </a:solidFill>
                          <a:effectLst/>
                          <a:latin typeface="微软雅黑" panose="020B0503020204020204" pitchFamily="34" charset="-122"/>
                          <a:ea typeface="微软雅黑" panose="020B0503020204020204" pitchFamily="34" charset="-122"/>
                        </a:rPr>
                        <a:t>(</a:t>
                      </a:r>
                      <a:r>
                        <a:rPr lang="zh-CN" altLang="en-US" sz="2000" b="0" i="0" u="none" strike="noStrike" dirty="0">
                          <a:solidFill>
                            <a:srgbClr val="FFFFFF"/>
                          </a:solidFill>
                          <a:effectLst/>
                          <a:latin typeface="微软雅黑" panose="020B0503020204020204" pitchFamily="34" charset="-122"/>
                          <a:ea typeface="微软雅黑" panose="020B0503020204020204" pitchFamily="34" charset="-122"/>
                        </a:rPr>
                        <a:t>元素</a:t>
                      </a:r>
                      <a:r>
                        <a:rPr lang="en-US" altLang="zh-CN" sz="2000" b="0" i="0" u="none" strike="noStrike" dirty="0">
                          <a:solidFill>
                            <a:srgbClr val="FFFFFF"/>
                          </a:solidFill>
                          <a:effectLst/>
                          <a:latin typeface="微软雅黑" panose="020B0503020204020204" pitchFamily="34" charset="-122"/>
                          <a:ea typeface="微软雅黑" panose="020B0503020204020204" pitchFamily="34" charset="-122"/>
                        </a:rPr>
                        <a:t>)</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DA2BF"/>
                    </a:solidFill>
                  </a:tcPr>
                </a:tc>
                <a:tc>
                  <a:txBody>
                    <a:bodyPr/>
                    <a:lstStyle/>
                    <a:p>
                      <a:pPr algn="l" rtl="0" fontAlgn="ctr"/>
                      <a:r>
                        <a:rPr lang="zh-CN" altLang="en-US" sz="2000" b="0" i="0" u="none" strike="noStrike">
                          <a:solidFill>
                            <a:srgbClr val="404040"/>
                          </a:solidFill>
                          <a:effectLst/>
                          <a:latin typeface="微软雅黑" panose="020B0503020204020204" pitchFamily="34" charset="-122"/>
                          <a:ea typeface="微软雅黑" panose="020B0503020204020204" pitchFamily="34" charset="-122"/>
                        </a:rPr>
                        <a:t>移除列表中的第一个匹配某个值的元素</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0E8"/>
                    </a:solidFill>
                  </a:tcPr>
                </a:tc>
                <a:extLst>
                  <a:ext uri="{0D108BD9-81ED-4DB2-BD59-A6C34878D82A}">
                    <a16:rowId xmlns:a16="http://schemas.microsoft.com/office/drawing/2014/main" val="2205678706"/>
                  </a:ext>
                </a:extLst>
              </a:tr>
              <a:tr h="337361">
                <a:tc>
                  <a:txBody>
                    <a:bodyPr/>
                    <a:lstStyle/>
                    <a:p>
                      <a:pPr algn="l" rtl="0" fontAlgn="ctr"/>
                      <a:r>
                        <a:rPr lang="en-US" sz="2000" b="0" i="0" u="none" strike="noStrike" dirty="0" err="1">
                          <a:solidFill>
                            <a:srgbClr val="FFFFFF"/>
                          </a:solidFill>
                          <a:effectLst/>
                          <a:latin typeface="微软雅黑" panose="020B0503020204020204" pitchFamily="34" charset="-122"/>
                          <a:ea typeface="微软雅黑" panose="020B0503020204020204" pitchFamily="34" charset="-122"/>
                        </a:rPr>
                        <a:t>listname.reverse</a:t>
                      </a:r>
                      <a:r>
                        <a:rPr lang="en-US" sz="2000" b="0" i="0" u="none" strike="noStrike" dirty="0">
                          <a:solidFill>
                            <a:srgbClr val="FFFFFF"/>
                          </a:solidFill>
                          <a:effectLst/>
                          <a:latin typeface="微软雅黑" panose="020B0503020204020204" pitchFamily="34" charset="-122"/>
                          <a:ea typeface="微软雅黑" panose="020B0503020204020204" pitchFamily="34" charset="-122"/>
                        </a:rPr>
                        <a:t>()</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DA2BF"/>
                    </a:solidFill>
                  </a:tcPr>
                </a:tc>
                <a:tc>
                  <a:txBody>
                    <a:bodyPr/>
                    <a:lstStyle/>
                    <a:p>
                      <a:pPr algn="l" rtl="0" fontAlgn="ctr"/>
                      <a:r>
                        <a:rPr lang="zh-CN" altLang="en-US" sz="2000" b="0" i="0" u="none" strike="noStrike">
                          <a:solidFill>
                            <a:srgbClr val="404040"/>
                          </a:solidFill>
                          <a:effectLst/>
                          <a:latin typeface="微软雅黑" panose="020B0503020204020204" pitchFamily="34" charset="-122"/>
                          <a:ea typeface="微软雅黑" panose="020B0503020204020204" pitchFamily="34" charset="-122"/>
                        </a:rPr>
                        <a:t>将列表中元素反向</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F0F4"/>
                    </a:solidFill>
                  </a:tcPr>
                </a:tc>
                <a:extLst>
                  <a:ext uri="{0D108BD9-81ED-4DB2-BD59-A6C34878D82A}">
                    <a16:rowId xmlns:a16="http://schemas.microsoft.com/office/drawing/2014/main" val="2042109000"/>
                  </a:ext>
                </a:extLst>
              </a:tr>
              <a:tr h="665845">
                <a:tc>
                  <a:txBody>
                    <a:bodyPr/>
                    <a:lstStyle/>
                    <a:p>
                      <a:pPr algn="l" rtl="0" fontAlgn="ctr"/>
                      <a:r>
                        <a:rPr lang="en-US" sz="2000" b="0" i="0" u="none" strike="noStrike" dirty="0" err="1">
                          <a:solidFill>
                            <a:srgbClr val="FFFFFF"/>
                          </a:solidFill>
                          <a:effectLst/>
                          <a:latin typeface="微软雅黑" panose="020B0503020204020204" pitchFamily="34" charset="-122"/>
                          <a:ea typeface="微软雅黑" panose="020B0503020204020204" pitchFamily="34" charset="-122"/>
                        </a:rPr>
                        <a:t>listname.sort</a:t>
                      </a:r>
                      <a:r>
                        <a:rPr lang="en-US" sz="2000" b="0" i="0" u="none" strike="noStrike" dirty="0">
                          <a:solidFill>
                            <a:srgbClr val="FFFFFF"/>
                          </a:solidFill>
                          <a:effectLst/>
                          <a:latin typeface="微软雅黑" panose="020B0503020204020204" pitchFamily="34" charset="-122"/>
                          <a:ea typeface="微软雅黑" panose="020B0503020204020204" pitchFamily="34" charset="-122"/>
                        </a:rPr>
                        <a:t>(</a:t>
                      </a:r>
                      <a:r>
                        <a:rPr lang="en-US" sz="2000" b="0" i="0" u="none" strike="noStrike" dirty="0" err="1">
                          <a:solidFill>
                            <a:srgbClr val="FFFFFF"/>
                          </a:solidFill>
                          <a:effectLst/>
                          <a:latin typeface="微软雅黑" panose="020B0503020204020204" pitchFamily="34" charset="-122"/>
                          <a:ea typeface="微软雅黑" panose="020B0503020204020204" pitchFamily="34" charset="-122"/>
                        </a:rPr>
                        <a:t>cmp</a:t>
                      </a:r>
                      <a:r>
                        <a:rPr lang="en-US" sz="2000" b="0" i="0" u="none" strike="noStrike" dirty="0">
                          <a:solidFill>
                            <a:srgbClr val="FFFFFF"/>
                          </a:solidFill>
                          <a:effectLst/>
                          <a:latin typeface="微软雅黑" panose="020B0503020204020204" pitchFamily="34" charset="-122"/>
                          <a:ea typeface="微软雅黑" panose="020B0503020204020204" pitchFamily="34" charset="-122"/>
                        </a:rPr>
                        <a:t>=None, key=None, reverse=False)</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DA2BF"/>
                    </a:solidFill>
                  </a:tcPr>
                </a:tc>
                <a:tc>
                  <a:txBody>
                    <a:bodyPr/>
                    <a:lstStyle/>
                    <a:p>
                      <a:pPr algn="l" rtl="0" fontAlgn="ctr"/>
                      <a:r>
                        <a:rPr lang="zh-CN" altLang="en-US" sz="2000" b="0" i="0" u="none" strike="noStrike">
                          <a:solidFill>
                            <a:srgbClr val="404040"/>
                          </a:solidFill>
                          <a:effectLst/>
                          <a:latin typeface="微软雅黑" panose="020B0503020204020204" pitchFamily="34" charset="-122"/>
                          <a:ea typeface="微软雅黑" panose="020B0503020204020204" pitchFamily="34" charset="-122"/>
                        </a:rPr>
                        <a:t>对列表进行排序</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0E8"/>
                    </a:solidFill>
                  </a:tcPr>
                </a:tc>
                <a:extLst>
                  <a:ext uri="{0D108BD9-81ED-4DB2-BD59-A6C34878D82A}">
                    <a16:rowId xmlns:a16="http://schemas.microsoft.com/office/drawing/2014/main" val="3165746031"/>
                  </a:ext>
                </a:extLst>
              </a:tr>
              <a:tr h="337361">
                <a:tc>
                  <a:txBody>
                    <a:bodyPr/>
                    <a:lstStyle/>
                    <a:p>
                      <a:pPr algn="l" rtl="0" fontAlgn="ctr"/>
                      <a:r>
                        <a:rPr lang="en-US" sz="2000" b="0" i="0" u="none" strike="noStrike" dirty="0" err="1">
                          <a:solidFill>
                            <a:srgbClr val="FFFFFF"/>
                          </a:solidFill>
                          <a:effectLst/>
                          <a:latin typeface="微软雅黑" panose="020B0503020204020204" pitchFamily="34" charset="-122"/>
                          <a:ea typeface="微软雅黑" panose="020B0503020204020204" pitchFamily="34" charset="-122"/>
                        </a:rPr>
                        <a:t>listname.clear</a:t>
                      </a:r>
                      <a:r>
                        <a:rPr lang="en-US" sz="2000" b="0" i="0" u="none" strike="noStrike" dirty="0">
                          <a:solidFill>
                            <a:srgbClr val="FFFFFF"/>
                          </a:solidFill>
                          <a:effectLst/>
                          <a:latin typeface="微软雅黑" panose="020B0503020204020204" pitchFamily="34" charset="-122"/>
                          <a:ea typeface="微软雅黑" panose="020B0503020204020204" pitchFamily="34" charset="-122"/>
                        </a:rPr>
                        <a:t>()</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DA2BF"/>
                    </a:solidFill>
                  </a:tcPr>
                </a:tc>
                <a:tc>
                  <a:txBody>
                    <a:bodyPr/>
                    <a:lstStyle/>
                    <a:p>
                      <a:pPr algn="l" rtl="0" fontAlgn="ctr"/>
                      <a:r>
                        <a:rPr lang="zh-CN" altLang="en-US" sz="2000" b="0" i="0" u="none" strike="noStrike">
                          <a:solidFill>
                            <a:srgbClr val="404040"/>
                          </a:solidFill>
                          <a:effectLst/>
                          <a:latin typeface="微软雅黑" panose="020B0503020204020204" pitchFamily="34" charset="-122"/>
                          <a:ea typeface="微软雅黑" panose="020B0503020204020204" pitchFamily="34" charset="-122"/>
                        </a:rPr>
                        <a:t>清空列表</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F0F4"/>
                    </a:solidFill>
                  </a:tcPr>
                </a:tc>
                <a:extLst>
                  <a:ext uri="{0D108BD9-81ED-4DB2-BD59-A6C34878D82A}">
                    <a16:rowId xmlns:a16="http://schemas.microsoft.com/office/drawing/2014/main" val="3747023004"/>
                  </a:ext>
                </a:extLst>
              </a:tr>
              <a:tr h="337361">
                <a:tc>
                  <a:txBody>
                    <a:bodyPr/>
                    <a:lstStyle/>
                    <a:p>
                      <a:pPr algn="l" rtl="0" fontAlgn="ctr"/>
                      <a:r>
                        <a:rPr lang="en-US" sz="2000" b="0" i="0" u="none" strike="noStrike" dirty="0" err="1">
                          <a:solidFill>
                            <a:srgbClr val="FFFFFF"/>
                          </a:solidFill>
                          <a:effectLst/>
                          <a:latin typeface="微软雅黑" panose="020B0503020204020204" pitchFamily="34" charset="-122"/>
                          <a:ea typeface="微软雅黑" panose="020B0503020204020204" pitchFamily="34" charset="-122"/>
                        </a:rPr>
                        <a:t>listname.copy</a:t>
                      </a:r>
                      <a:r>
                        <a:rPr lang="en-US" sz="2000" b="0" i="0" u="none" strike="noStrike" dirty="0">
                          <a:solidFill>
                            <a:srgbClr val="FFFFFF"/>
                          </a:solidFill>
                          <a:effectLst/>
                          <a:latin typeface="微软雅黑" panose="020B0503020204020204" pitchFamily="34" charset="-122"/>
                          <a:ea typeface="微软雅黑" panose="020B0503020204020204" pitchFamily="34" charset="-122"/>
                        </a:rPr>
                        <a:t>()</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DA2BF"/>
                    </a:solidFill>
                  </a:tcPr>
                </a:tc>
                <a:tc>
                  <a:txBody>
                    <a:bodyPr/>
                    <a:lstStyle/>
                    <a:p>
                      <a:pPr algn="l" rtl="0" fontAlgn="ctr"/>
                      <a:r>
                        <a:rPr lang="zh-CN" altLang="en-US" sz="2000" b="0" i="0" u="none" strike="noStrike" dirty="0">
                          <a:solidFill>
                            <a:srgbClr val="404040"/>
                          </a:solidFill>
                          <a:effectLst/>
                          <a:latin typeface="微软雅黑" panose="020B0503020204020204" pitchFamily="34" charset="-122"/>
                          <a:ea typeface="微软雅黑" panose="020B0503020204020204" pitchFamily="34" charset="-122"/>
                        </a:rPr>
                        <a:t>复制列表</a:t>
                      </a:r>
                    </a:p>
                  </a:txBody>
                  <a:tcPr marL="6531" marR="6531" marT="653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0E8"/>
                    </a:solidFill>
                  </a:tcPr>
                </a:tc>
                <a:extLst>
                  <a:ext uri="{0D108BD9-81ED-4DB2-BD59-A6C34878D82A}">
                    <a16:rowId xmlns:a16="http://schemas.microsoft.com/office/drawing/2014/main" val="3948234395"/>
                  </a:ext>
                </a:extLst>
              </a:tr>
            </a:tbl>
          </a:graphicData>
        </a:graphic>
      </p:graphicFrame>
    </p:spTree>
    <p:extLst>
      <p:ext uri="{BB962C8B-B14F-4D97-AF65-F5344CB8AC3E}">
        <p14:creationId xmlns:p14="http://schemas.microsoft.com/office/powerpoint/2010/main" val="175046300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3"/>
          <p:cNvSpPr txBox="1"/>
          <p:nvPr/>
        </p:nvSpPr>
        <p:spPr>
          <a:xfrm>
            <a:off x="244802" y="104401"/>
            <a:ext cx="7783582" cy="57150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900" dirty="0"/>
              <a:t>列表的其他方法</a:t>
            </a:r>
          </a:p>
          <a:p>
            <a:endParaRPr lang="zh-CN" altLang="en-US" dirty="0"/>
          </a:p>
        </p:txBody>
      </p:sp>
      <p:pic>
        <p:nvPicPr>
          <p:cNvPr id="8" name="图片 7">
            <a:extLst>
              <a:ext uri="{FF2B5EF4-FFF2-40B4-BE49-F238E27FC236}">
                <a16:creationId xmlns:a16="http://schemas.microsoft.com/office/drawing/2014/main" id="{24458D86-8923-4794-A37A-1233CFDA3FA6}"/>
              </a:ext>
            </a:extLst>
          </p:cNvPr>
          <p:cNvPicPr>
            <a:picLocks noChangeAspect="1"/>
          </p:cNvPicPr>
          <p:nvPr/>
        </p:nvPicPr>
        <p:blipFill>
          <a:blip r:embed="rId2"/>
          <a:stretch>
            <a:fillRect/>
          </a:stretch>
        </p:blipFill>
        <p:spPr>
          <a:xfrm>
            <a:off x="0" y="1270437"/>
            <a:ext cx="9047984" cy="3456384"/>
          </a:xfrm>
          <a:prstGeom prst="rect">
            <a:avLst/>
          </a:prstGeom>
        </p:spPr>
      </p:pic>
      <p:sp>
        <p:nvSpPr>
          <p:cNvPr id="10" name="矩形 9">
            <a:extLst>
              <a:ext uri="{FF2B5EF4-FFF2-40B4-BE49-F238E27FC236}">
                <a16:creationId xmlns:a16="http://schemas.microsoft.com/office/drawing/2014/main" id="{80F8245D-6309-4940-B9D0-C0795B2046A2}"/>
              </a:ext>
            </a:extLst>
          </p:cNvPr>
          <p:cNvSpPr/>
          <p:nvPr/>
        </p:nvSpPr>
        <p:spPr>
          <a:xfrm>
            <a:off x="611560" y="4844303"/>
            <a:ext cx="6081318" cy="954107"/>
          </a:xfrm>
          <a:prstGeom prst="rect">
            <a:avLst/>
          </a:prstGeom>
        </p:spPr>
        <p:txBody>
          <a:bodyPr wrap="square">
            <a:spAutoFit/>
          </a:bodyPr>
          <a:lstStyle/>
          <a:p>
            <a:pPr fontAlgn="ctr"/>
            <a:r>
              <a:rPr lang="en-US" altLang="zh-CN" b="0" dirty="0" err="1">
                <a:solidFill>
                  <a:schemeClr val="bg2">
                    <a:lumMod val="25000"/>
                  </a:schemeClr>
                </a:solidFill>
                <a:latin typeface="微软雅黑" panose="020B0503020204020204" pitchFamily="34" charset="-122"/>
                <a:ea typeface="微软雅黑" panose="020B0503020204020204" pitchFamily="34" charset="-122"/>
              </a:rPr>
              <a:t>listname.index</a:t>
            </a:r>
            <a:r>
              <a:rPr lang="en-US" altLang="zh-CN" b="0" dirty="0">
                <a:solidFill>
                  <a:schemeClr val="bg2">
                    <a:lumMod val="25000"/>
                  </a:schemeClr>
                </a:solidFill>
                <a:latin typeface="微软雅黑" panose="020B0503020204020204" pitchFamily="34" charset="-122"/>
                <a:ea typeface="微软雅黑" panose="020B0503020204020204" pitchFamily="34" charset="-122"/>
              </a:rPr>
              <a:t>(</a:t>
            </a:r>
            <a:r>
              <a:rPr lang="zh-CN" altLang="en-US" b="0" dirty="0">
                <a:solidFill>
                  <a:schemeClr val="bg2">
                    <a:lumMod val="25000"/>
                  </a:schemeClr>
                </a:solidFill>
                <a:latin typeface="微软雅黑" panose="020B0503020204020204" pitchFamily="34" charset="-122"/>
                <a:ea typeface="微软雅黑" panose="020B0503020204020204" pitchFamily="34" charset="-122"/>
              </a:rPr>
              <a:t>元素</a:t>
            </a:r>
            <a:r>
              <a:rPr lang="en-US" altLang="zh-CN" b="0" dirty="0">
                <a:solidFill>
                  <a:schemeClr val="bg2">
                    <a:lumMod val="25000"/>
                  </a:schemeClr>
                </a:solidFill>
                <a:latin typeface="微软雅黑" panose="020B0503020204020204" pitchFamily="34" charset="-122"/>
                <a:ea typeface="微软雅黑" panose="020B0503020204020204" pitchFamily="34" charset="-122"/>
              </a:rPr>
              <a:t>)</a:t>
            </a:r>
          </a:p>
          <a:p>
            <a:pPr fontAlgn="ctr"/>
            <a:r>
              <a:rPr lang="en-US" altLang="zh-CN" b="0" dirty="0" err="1">
                <a:solidFill>
                  <a:schemeClr val="bg2">
                    <a:lumMod val="25000"/>
                  </a:schemeClr>
                </a:solidFill>
                <a:latin typeface="微软雅黑" panose="020B0503020204020204" pitchFamily="34" charset="-122"/>
                <a:ea typeface="微软雅黑" panose="020B0503020204020204" pitchFamily="34" charset="-122"/>
              </a:rPr>
              <a:t>strname.find</a:t>
            </a:r>
            <a:r>
              <a:rPr lang="en-US" altLang="zh-CN" b="0" dirty="0">
                <a:solidFill>
                  <a:schemeClr val="bg2">
                    <a:lumMod val="25000"/>
                  </a:schemeClr>
                </a:solidFill>
                <a:latin typeface="微软雅黑" panose="020B0503020204020204" pitchFamily="34" charset="-122"/>
                <a:ea typeface="微软雅黑" panose="020B0503020204020204" pitchFamily="34" charset="-122"/>
              </a:rPr>
              <a:t>(</a:t>
            </a:r>
            <a:r>
              <a:rPr lang="zh-CN" altLang="en-US" b="0" dirty="0">
                <a:solidFill>
                  <a:schemeClr val="bg2">
                    <a:lumMod val="25000"/>
                  </a:schemeClr>
                </a:solidFill>
                <a:latin typeface="微软雅黑" panose="020B0503020204020204" pitchFamily="34" charset="-122"/>
                <a:ea typeface="微软雅黑" panose="020B0503020204020204" pitchFamily="34" charset="-122"/>
              </a:rPr>
              <a:t>元素</a:t>
            </a:r>
            <a:r>
              <a:rPr lang="en-US" altLang="zh-CN" b="0" dirty="0">
                <a:solidFill>
                  <a:schemeClr val="bg2">
                    <a:lumMod val="25000"/>
                  </a:schemeClr>
                </a:solidFill>
                <a:latin typeface="微软雅黑" panose="020B0503020204020204" pitchFamily="34" charset="-122"/>
                <a:ea typeface="微软雅黑" panose="020B0503020204020204" pitchFamily="34" charset="-122"/>
              </a:rPr>
              <a:t>)</a:t>
            </a:r>
            <a:endParaRPr lang="en-US" altLang="zh-CN" b="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3"/>
          <p:cNvSpPr txBox="1"/>
          <p:nvPr/>
        </p:nvSpPr>
        <p:spPr>
          <a:xfrm>
            <a:off x="244802" y="104401"/>
            <a:ext cx="7783582"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5" name="矩形 4">
            <a:extLst>
              <a:ext uri="{FF2B5EF4-FFF2-40B4-BE49-F238E27FC236}">
                <a16:creationId xmlns:a16="http://schemas.microsoft.com/office/drawing/2014/main" id="{A06C97C5-CF7A-4D72-9BD2-B113E75AD380}"/>
              </a:ext>
            </a:extLst>
          </p:cNvPr>
          <p:cNvSpPr/>
          <p:nvPr/>
        </p:nvSpPr>
        <p:spPr>
          <a:xfrm>
            <a:off x="395536" y="2636912"/>
            <a:ext cx="6768752" cy="646331"/>
          </a:xfrm>
          <a:prstGeom prst="rect">
            <a:avLst/>
          </a:prstGeom>
        </p:spPr>
        <p:txBody>
          <a:bodyPr wrap="square">
            <a:spAutoFit/>
          </a:bodyPr>
          <a:lstStyle/>
          <a:p>
            <a:r>
              <a:rPr lang="zh-CN" altLang="en-US" sz="3600" b="0" dirty="0">
                <a:solidFill>
                  <a:srgbClr val="A31515"/>
                </a:solidFill>
                <a:latin typeface="Courier New" panose="02070309020205020404" pitchFamily="49" charset="0"/>
              </a:rPr>
              <a:t>代码演示</a:t>
            </a:r>
            <a:r>
              <a:rPr lang="en-US" altLang="zh-CN" sz="3600" b="0" dirty="0" err="1">
                <a:solidFill>
                  <a:srgbClr val="A31515"/>
                </a:solidFill>
                <a:latin typeface="Courier New" panose="02070309020205020404" pitchFamily="49" charset="0"/>
              </a:rPr>
              <a:t>test_list</a:t>
            </a:r>
            <a:endParaRPr lang="zh-CN" altLang="en-US" sz="3600" dirty="0"/>
          </a:p>
        </p:txBody>
      </p:sp>
    </p:spTree>
    <p:extLst>
      <p:ext uri="{BB962C8B-B14F-4D97-AF65-F5344CB8AC3E}">
        <p14:creationId xmlns:p14="http://schemas.microsoft.com/office/powerpoint/2010/main" val="32923271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3"/>
          <p:cNvSpPr txBox="1"/>
          <p:nvPr/>
        </p:nvSpPr>
        <p:spPr>
          <a:xfrm>
            <a:off x="244802" y="104401"/>
            <a:ext cx="7783582"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4" name="矩形 3">
            <a:extLst>
              <a:ext uri="{FF2B5EF4-FFF2-40B4-BE49-F238E27FC236}">
                <a16:creationId xmlns:a16="http://schemas.microsoft.com/office/drawing/2014/main" id="{B0674D22-C3CF-4FDE-8913-C27199BCCDD9}"/>
              </a:ext>
            </a:extLst>
          </p:cNvPr>
          <p:cNvSpPr/>
          <p:nvPr/>
        </p:nvSpPr>
        <p:spPr>
          <a:xfrm>
            <a:off x="215844" y="1012954"/>
            <a:ext cx="8712312" cy="5262979"/>
          </a:xfrm>
          <a:prstGeom prst="rect">
            <a:avLst/>
          </a:prstGeom>
        </p:spPr>
        <p:txBody>
          <a:bodyPr wrap="square">
            <a:spAutoFit/>
          </a:bodyPr>
          <a:lstStyle/>
          <a:p>
            <a:r>
              <a:rPr lang="en-US" altLang="zh-CN" dirty="0"/>
              <a:t>with open()</a:t>
            </a:r>
            <a:r>
              <a:rPr lang="zh-CN" altLang="en-US" dirty="0"/>
              <a:t>的使用方法</a:t>
            </a:r>
          </a:p>
          <a:p>
            <a:endParaRPr lang="zh-CN" altLang="en-US" dirty="0"/>
          </a:p>
          <a:p>
            <a:r>
              <a:rPr lang="en-US" altLang="zh-CN" dirty="0"/>
              <a:t>python</a:t>
            </a:r>
            <a:r>
              <a:rPr lang="zh-CN" altLang="en-US" dirty="0"/>
              <a:t>用来打开本地文件的，他会在使用完毕后，自动关闭文件，无需手动书写</a:t>
            </a:r>
            <a:r>
              <a:rPr lang="en-US" altLang="zh-CN" dirty="0"/>
              <a:t>close()</a:t>
            </a:r>
          </a:p>
          <a:p>
            <a:endParaRPr lang="en-US" altLang="zh-CN" dirty="0"/>
          </a:p>
          <a:p>
            <a:r>
              <a:rPr lang="en-US" altLang="zh-CN" dirty="0"/>
              <a:t>with open (file = "</a:t>
            </a:r>
            <a:r>
              <a:rPr lang="zh-CN" altLang="en-US" dirty="0"/>
              <a:t>你要打开的路径名（或保存内容的地址）</a:t>
            </a:r>
            <a:r>
              <a:rPr lang="en-US" altLang="zh-CN" dirty="0"/>
              <a:t>"</a:t>
            </a:r>
            <a:r>
              <a:rPr lang="zh-CN" altLang="en-US" dirty="0"/>
              <a:t>，</a:t>
            </a:r>
            <a:r>
              <a:rPr lang="en-US" altLang="zh-CN" dirty="0"/>
              <a:t>mode = "r/w/a"</a:t>
            </a:r>
            <a:r>
              <a:rPr lang="zh-CN" altLang="en-US" dirty="0"/>
              <a:t>，</a:t>
            </a:r>
            <a:r>
              <a:rPr lang="en-US" altLang="zh-CN" dirty="0"/>
              <a:t>encoding = "utf-8") as </a:t>
            </a:r>
            <a:r>
              <a:rPr lang="en-US" altLang="zh-CN" dirty="0" err="1"/>
              <a:t>myfile</a:t>
            </a:r>
            <a:r>
              <a:rPr lang="en-US" altLang="zh-CN" dirty="0"/>
              <a:t>:</a:t>
            </a:r>
          </a:p>
          <a:p>
            <a:r>
              <a:rPr lang="en-US" altLang="zh-CN" dirty="0"/>
              <a:t>	data = f1.read/write()</a:t>
            </a:r>
          </a:p>
          <a:p>
            <a:r>
              <a:rPr lang="en-US" altLang="zh-CN" dirty="0"/>
              <a:t>        	print(data)</a:t>
            </a:r>
          </a:p>
          <a:p>
            <a:r>
              <a:rPr lang="en-US" altLang="zh-CN" b="0" dirty="0"/>
              <a:t>   </a:t>
            </a:r>
            <a:endParaRPr lang="zh-CN" altLang="en-US" b="0" dirty="0"/>
          </a:p>
          <a:p>
            <a:endParaRPr lang="zh-CN" altLang="en-US" dirty="0">
              <a:solidFill>
                <a:schemeClr val="bg2">
                  <a:lumMod val="25000"/>
                </a:schemeClr>
              </a:solidFill>
            </a:endParaRPr>
          </a:p>
        </p:txBody>
      </p:sp>
    </p:spTree>
    <p:extLst>
      <p:ext uri="{BB962C8B-B14F-4D97-AF65-F5344CB8AC3E}">
        <p14:creationId xmlns:p14="http://schemas.microsoft.com/office/powerpoint/2010/main" val="72383543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3"/>
          <p:cNvSpPr txBox="1"/>
          <p:nvPr/>
        </p:nvSpPr>
        <p:spPr>
          <a:xfrm>
            <a:off x="244802" y="104401"/>
            <a:ext cx="7783582"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4" name="矩形 3">
            <a:extLst>
              <a:ext uri="{FF2B5EF4-FFF2-40B4-BE49-F238E27FC236}">
                <a16:creationId xmlns:a16="http://schemas.microsoft.com/office/drawing/2014/main" id="{B0674D22-C3CF-4FDE-8913-C27199BCCDD9}"/>
              </a:ext>
            </a:extLst>
          </p:cNvPr>
          <p:cNvSpPr/>
          <p:nvPr/>
        </p:nvSpPr>
        <p:spPr>
          <a:xfrm>
            <a:off x="215844" y="1012954"/>
            <a:ext cx="8712312" cy="4401205"/>
          </a:xfrm>
          <a:prstGeom prst="rect">
            <a:avLst/>
          </a:prstGeom>
        </p:spPr>
        <p:txBody>
          <a:bodyPr wrap="square">
            <a:spAutoFit/>
          </a:bodyPr>
          <a:lstStyle/>
          <a:p>
            <a:r>
              <a:rPr lang="en-US" altLang="zh-CN" dirty="0"/>
              <a:t>with open()</a:t>
            </a:r>
            <a:r>
              <a:rPr lang="zh-CN" altLang="en-US" dirty="0"/>
              <a:t>的使用方法</a:t>
            </a:r>
            <a:endParaRPr lang="en-US" altLang="zh-CN" dirty="0"/>
          </a:p>
          <a:p>
            <a:endParaRPr lang="en-US" altLang="zh-CN" b="0" dirty="0"/>
          </a:p>
          <a:p>
            <a:r>
              <a:rPr lang="en-US" altLang="zh-CN" b="0" dirty="0"/>
              <a:t>r</a:t>
            </a:r>
            <a:r>
              <a:rPr lang="zh-CN" altLang="en-US" b="0" dirty="0"/>
              <a:t>：只读  用</a:t>
            </a:r>
            <a:r>
              <a:rPr lang="en-US" altLang="zh-CN" b="0" dirty="0"/>
              <a:t>read()</a:t>
            </a:r>
          </a:p>
          <a:p>
            <a:r>
              <a:rPr lang="en-US" altLang="zh-CN" b="0" dirty="0"/>
              <a:t>         </a:t>
            </a:r>
          </a:p>
          <a:p>
            <a:r>
              <a:rPr lang="en-US" altLang="zh-CN" b="0" dirty="0"/>
              <a:t>//</a:t>
            </a:r>
            <a:r>
              <a:rPr lang="zh-CN" altLang="en-US" b="0" dirty="0"/>
              <a:t>会清除之前写的内容</a:t>
            </a:r>
            <a:endParaRPr lang="en-US" altLang="zh-CN" b="0" dirty="0"/>
          </a:p>
          <a:p>
            <a:r>
              <a:rPr lang="en-US" altLang="zh-CN" b="0" dirty="0"/>
              <a:t>w</a:t>
            </a:r>
            <a:r>
              <a:rPr lang="zh-CN" altLang="en-US" b="0" dirty="0"/>
              <a:t>：只写 用</a:t>
            </a:r>
            <a:r>
              <a:rPr lang="en-US" altLang="zh-CN" b="0" dirty="0"/>
              <a:t>write()  </a:t>
            </a:r>
            <a:endParaRPr lang="zh-CN" altLang="en-US" b="0" dirty="0"/>
          </a:p>
          <a:p>
            <a:r>
              <a:rPr lang="en-US" altLang="zh-CN" b="0" dirty="0"/>
              <a:t>   </a:t>
            </a:r>
          </a:p>
          <a:p>
            <a:r>
              <a:rPr lang="en-US" altLang="zh-CN" b="0" dirty="0"/>
              <a:t>//</a:t>
            </a:r>
            <a:r>
              <a:rPr lang="zh-CN" altLang="en-US" b="0" dirty="0"/>
              <a:t>会在已经写的内容基础上增加新的内容</a:t>
            </a:r>
            <a:endParaRPr lang="en-US" altLang="zh-CN" b="0" dirty="0"/>
          </a:p>
          <a:p>
            <a:r>
              <a:rPr lang="en-US" altLang="zh-CN" b="0" dirty="0"/>
              <a:t>a</a:t>
            </a:r>
            <a:r>
              <a:rPr lang="zh-CN" altLang="en-US" b="0" dirty="0"/>
              <a:t>：追加内容 用</a:t>
            </a:r>
            <a:r>
              <a:rPr lang="en-US" altLang="zh-CN" b="0" dirty="0"/>
              <a:t>write()    </a:t>
            </a:r>
            <a:endParaRPr lang="zh-CN" altLang="en-US" b="0" dirty="0"/>
          </a:p>
          <a:p>
            <a:endParaRPr lang="zh-CN" altLang="en-US" dirty="0">
              <a:solidFill>
                <a:schemeClr val="bg2">
                  <a:lumMod val="25000"/>
                </a:schemeClr>
              </a:solidFill>
            </a:endParaRPr>
          </a:p>
        </p:txBody>
      </p:sp>
    </p:spTree>
    <p:extLst>
      <p:ext uri="{BB962C8B-B14F-4D97-AF65-F5344CB8AC3E}">
        <p14:creationId xmlns:p14="http://schemas.microsoft.com/office/powerpoint/2010/main" val="257290651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3"/>
          <p:cNvSpPr txBox="1"/>
          <p:nvPr/>
        </p:nvSpPr>
        <p:spPr>
          <a:xfrm>
            <a:off x="244802" y="104401"/>
            <a:ext cx="7783582"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4" name="矩形 3">
            <a:extLst>
              <a:ext uri="{FF2B5EF4-FFF2-40B4-BE49-F238E27FC236}">
                <a16:creationId xmlns:a16="http://schemas.microsoft.com/office/drawing/2014/main" id="{B0674D22-C3CF-4FDE-8913-C27199BCCDD9}"/>
              </a:ext>
            </a:extLst>
          </p:cNvPr>
          <p:cNvSpPr/>
          <p:nvPr/>
        </p:nvSpPr>
        <p:spPr>
          <a:xfrm>
            <a:off x="107504" y="736776"/>
            <a:ext cx="8712312" cy="2677656"/>
          </a:xfrm>
          <a:prstGeom prst="rect">
            <a:avLst/>
          </a:prstGeom>
        </p:spPr>
        <p:txBody>
          <a:bodyPr wrap="square">
            <a:spAutoFit/>
          </a:bodyPr>
          <a:lstStyle/>
          <a:p>
            <a:r>
              <a:rPr lang="en-US" altLang="zh-CN" dirty="0"/>
              <a:t>enumerate() </a:t>
            </a:r>
            <a:r>
              <a:rPr lang="zh-CN" altLang="en-US" dirty="0"/>
              <a:t>函数</a:t>
            </a:r>
          </a:p>
          <a:p>
            <a:endParaRPr lang="en-US" altLang="zh-CN" dirty="0">
              <a:solidFill>
                <a:schemeClr val="bg2">
                  <a:lumMod val="25000"/>
                </a:schemeClr>
              </a:solidFill>
            </a:endParaRPr>
          </a:p>
          <a:p>
            <a:r>
              <a:rPr lang="zh-CN" altLang="en-US" b="0" dirty="0"/>
              <a:t>用于将一个可遍历的数据对象</a:t>
            </a:r>
            <a:r>
              <a:rPr lang="en-US" altLang="zh-CN" b="0" dirty="0"/>
              <a:t>(</a:t>
            </a:r>
            <a:r>
              <a:rPr lang="zh-CN" altLang="en-US" b="0" dirty="0"/>
              <a:t>如列表、元组或字符串</a:t>
            </a:r>
            <a:r>
              <a:rPr lang="en-US" altLang="zh-CN" b="0" dirty="0"/>
              <a:t>)</a:t>
            </a:r>
            <a:r>
              <a:rPr lang="zh-CN" altLang="en-US" b="0" dirty="0"/>
              <a:t>组合为一个索引序列，同时列出数据和数据下标，一般用在 </a:t>
            </a:r>
            <a:r>
              <a:rPr lang="en-US" altLang="zh-CN" b="0" dirty="0"/>
              <a:t>for </a:t>
            </a:r>
            <a:r>
              <a:rPr lang="zh-CN" altLang="en-US" b="0" dirty="0"/>
              <a:t>循环当中。</a:t>
            </a:r>
            <a:r>
              <a:rPr lang="en-US" altLang="zh-CN" b="0" dirty="0"/>
              <a:t> </a:t>
            </a:r>
            <a:endParaRPr lang="zh-CN" altLang="en-US" b="0" dirty="0"/>
          </a:p>
          <a:p>
            <a:endParaRPr lang="zh-CN" altLang="en-US" dirty="0">
              <a:solidFill>
                <a:schemeClr val="bg2">
                  <a:lumMod val="25000"/>
                </a:schemeClr>
              </a:solidFill>
            </a:endParaRPr>
          </a:p>
        </p:txBody>
      </p:sp>
      <p:sp>
        <p:nvSpPr>
          <p:cNvPr id="2" name="矩形 1">
            <a:extLst>
              <a:ext uri="{FF2B5EF4-FFF2-40B4-BE49-F238E27FC236}">
                <a16:creationId xmlns:a16="http://schemas.microsoft.com/office/drawing/2014/main" id="{86A714E0-A6A0-4D04-BA0B-3752E314E0AB}"/>
              </a:ext>
            </a:extLst>
          </p:cNvPr>
          <p:cNvSpPr/>
          <p:nvPr/>
        </p:nvSpPr>
        <p:spPr>
          <a:xfrm>
            <a:off x="244802" y="3212976"/>
            <a:ext cx="8712312" cy="2677656"/>
          </a:xfrm>
          <a:prstGeom prst="rect">
            <a:avLst/>
          </a:prstGeom>
        </p:spPr>
        <p:txBody>
          <a:bodyPr wrap="square">
            <a:spAutoFit/>
          </a:bodyPr>
          <a:lstStyle/>
          <a:p>
            <a:r>
              <a:rPr lang="en-US" altLang="zh-CN" b="0" dirty="0">
                <a:solidFill>
                  <a:srgbClr val="808080"/>
                </a:solidFill>
                <a:latin typeface="Menlo"/>
              </a:rPr>
              <a:t>&gt;&gt;&gt;</a:t>
            </a:r>
            <a:r>
              <a:rPr lang="en-US" altLang="zh-CN" b="0" dirty="0">
                <a:solidFill>
                  <a:srgbClr val="0055AA"/>
                </a:solidFill>
                <a:latin typeface="Menlo"/>
              </a:rPr>
              <a:t>seasons</a:t>
            </a:r>
            <a:r>
              <a:rPr lang="en-US" altLang="zh-CN" b="0" dirty="0">
                <a:solidFill>
                  <a:srgbClr val="808080"/>
                </a:solidFill>
                <a:latin typeface="Menlo"/>
              </a:rPr>
              <a:t> = </a:t>
            </a:r>
            <a:r>
              <a:rPr lang="en-US" altLang="zh-CN" b="0" dirty="0">
                <a:solidFill>
                  <a:srgbClr val="808000"/>
                </a:solidFill>
                <a:latin typeface="Menlo"/>
              </a:rPr>
              <a:t>[</a:t>
            </a:r>
            <a:r>
              <a:rPr lang="en-US" altLang="zh-CN" b="0" dirty="0">
                <a:solidFill>
                  <a:srgbClr val="8B0000"/>
                </a:solidFill>
                <a:latin typeface="Menlo"/>
              </a:rPr>
              <a:t>'</a:t>
            </a:r>
            <a:r>
              <a:rPr lang="en-US" altLang="zh-CN" b="0" dirty="0">
                <a:solidFill>
                  <a:srgbClr val="AA1111"/>
                </a:solidFill>
                <a:latin typeface="Menlo"/>
              </a:rPr>
              <a:t>Spring</a:t>
            </a:r>
            <a:r>
              <a:rPr lang="en-US" altLang="zh-CN" b="0" dirty="0">
                <a:solidFill>
                  <a:srgbClr val="8B0000"/>
                </a:solidFill>
                <a:latin typeface="Menlo"/>
              </a:rPr>
              <a:t>'</a:t>
            </a:r>
            <a:r>
              <a:rPr lang="en-US" altLang="zh-CN" b="0" dirty="0">
                <a:solidFill>
                  <a:srgbClr val="808080"/>
                </a:solidFill>
                <a:latin typeface="Menlo"/>
              </a:rPr>
              <a:t>, </a:t>
            </a:r>
            <a:r>
              <a:rPr lang="en-US" altLang="zh-CN" b="0" dirty="0">
                <a:solidFill>
                  <a:srgbClr val="8B0000"/>
                </a:solidFill>
                <a:latin typeface="Menlo"/>
              </a:rPr>
              <a:t>'</a:t>
            </a:r>
            <a:r>
              <a:rPr lang="en-US" altLang="zh-CN" b="0" dirty="0">
                <a:solidFill>
                  <a:srgbClr val="AA1111"/>
                </a:solidFill>
                <a:latin typeface="Menlo"/>
              </a:rPr>
              <a:t>Summer</a:t>
            </a:r>
            <a:r>
              <a:rPr lang="en-US" altLang="zh-CN" b="0" dirty="0">
                <a:solidFill>
                  <a:srgbClr val="8B0000"/>
                </a:solidFill>
                <a:latin typeface="Menlo"/>
              </a:rPr>
              <a:t>'</a:t>
            </a:r>
            <a:r>
              <a:rPr lang="en-US" altLang="zh-CN" b="0" dirty="0">
                <a:solidFill>
                  <a:srgbClr val="808080"/>
                </a:solidFill>
                <a:latin typeface="Menlo"/>
              </a:rPr>
              <a:t>, </a:t>
            </a:r>
            <a:r>
              <a:rPr lang="en-US" altLang="zh-CN" b="0" dirty="0">
                <a:solidFill>
                  <a:srgbClr val="8B0000"/>
                </a:solidFill>
                <a:latin typeface="Menlo"/>
              </a:rPr>
              <a:t>'</a:t>
            </a:r>
            <a:r>
              <a:rPr lang="en-US" altLang="zh-CN" b="0" dirty="0">
                <a:solidFill>
                  <a:srgbClr val="AA1111"/>
                </a:solidFill>
                <a:latin typeface="Menlo"/>
              </a:rPr>
              <a:t>Fall</a:t>
            </a:r>
            <a:r>
              <a:rPr lang="en-US" altLang="zh-CN" b="0" dirty="0">
                <a:solidFill>
                  <a:srgbClr val="8B0000"/>
                </a:solidFill>
                <a:latin typeface="Menlo"/>
              </a:rPr>
              <a:t>'</a:t>
            </a:r>
            <a:r>
              <a:rPr lang="en-US" altLang="zh-CN" b="0" dirty="0">
                <a:solidFill>
                  <a:srgbClr val="808080"/>
                </a:solidFill>
                <a:latin typeface="Menlo"/>
              </a:rPr>
              <a:t>, </a:t>
            </a:r>
            <a:r>
              <a:rPr lang="en-US" altLang="zh-CN" b="0" dirty="0">
                <a:solidFill>
                  <a:srgbClr val="8B0000"/>
                </a:solidFill>
                <a:latin typeface="Menlo"/>
              </a:rPr>
              <a:t>'</a:t>
            </a:r>
            <a:r>
              <a:rPr lang="en-US" altLang="zh-CN" b="0" dirty="0">
                <a:solidFill>
                  <a:srgbClr val="AA1111"/>
                </a:solidFill>
                <a:latin typeface="Menlo"/>
              </a:rPr>
              <a:t>Winter</a:t>
            </a:r>
            <a:r>
              <a:rPr lang="en-US" altLang="zh-CN" b="0" dirty="0">
                <a:solidFill>
                  <a:srgbClr val="8B0000"/>
                </a:solidFill>
                <a:latin typeface="Menlo"/>
              </a:rPr>
              <a:t>’</a:t>
            </a:r>
            <a:r>
              <a:rPr lang="en-US" altLang="zh-CN" b="0" dirty="0">
                <a:solidFill>
                  <a:srgbClr val="808000"/>
                </a:solidFill>
                <a:latin typeface="Menlo"/>
              </a:rPr>
              <a:t>]</a:t>
            </a:r>
          </a:p>
          <a:p>
            <a:r>
              <a:rPr lang="en-US" altLang="zh-CN" b="0" dirty="0">
                <a:solidFill>
                  <a:srgbClr val="808080"/>
                </a:solidFill>
                <a:latin typeface="Menlo"/>
              </a:rPr>
              <a:t>&gt;&gt;&gt; </a:t>
            </a:r>
            <a:r>
              <a:rPr lang="en-US" altLang="zh-CN" b="0" dirty="0">
                <a:solidFill>
                  <a:srgbClr val="008080"/>
                </a:solidFill>
                <a:latin typeface="Menlo"/>
              </a:rPr>
              <a:t>list</a:t>
            </a:r>
            <a:r>
              <a:rPr lang="en-US" altLang="zh-CN" b="0" dirty="0">
                <a:solidFill>
                  <a:srgbClr val="808000"/>
                </a:solidFill>
                <a:latin typeface="Menlo"/>
              </a:rPr>
              <a:t>(</a:t>
            </a:r>
            <a:r>
              <a:rPr lang="en-US" altLang="zh-CN" b="0" dirty="0">
                <a:solidFill>
                  <a:srgbClr val="008080"/>
                </a:solidFill>
                <a:latin typeface="Menlo"/>
              </a:rPr>
              <a:t>enumerate</a:t>
            </a:r>
            <a:r>
              <a:rPr lang="en-US" altLang="zh-CN" b="0" dirty="0">
                <a:solidFill>
                  <a:srgbClr val="808000"/>
                </a:solidFill>
                <a:latin typeface="Menlo"/>
              </a:rPr>
              <a:t>(</a:t>
            </a:r>
            <a:r>
              <a:rPr lang="en-US" altLang="zh-CN" b="0" dirty="0">
                <a:solidFill>
                  <a:srgbClr val="0055AA"/>
                </a:solidFill>
                <a:latin typeface="Menlo"/>
              </a:rPr>
              <a:t>seasons</a:t>
            </a:r>
            <a:r>
              <a:rPr lang="en-US" altLang="zh-CN" b="0" dirty="0">
                <a:solidFill>
                  <a:srgbClr val="808000"/>
                </a:solidFill>
                <a:latin typeface="Menlo"/>
              </a:rPr>
              <a:t>))</a:t>
            </a:r>
          </a:p>
          <a:p>
            <a:r>
              <a:rPr lang="en-US" altLang="zh-CN" b="0" dirty="0">
                <a:solidFill>
                  <a:srgbClr val="808080"/>
                </a:solidFill>
                <a:latin typeface="Menlo"/>
              </a:rPr>
              <a:t> </a:t>
            </a:r>
            <a:r>
              <a:rPr lang="en-US" altLang="zh-CN" b="0" dirty="0">
                <a:solidFill>
                  <a:srgbClr val="808000"/>
                </a:solidFill>
                <a:latin typeface="Menlo"/>
              </a:rPr>
              <a:t>[(</a:t>
            </a:r>
            <a:r>
              <a:rPr lang="en-US" altLang="zh-CN" b="0" dirty="0">
                <a:solidFill>
                  <a:srgbClr val="800000"/>
                </a:solidFill>
                <a:latin typeface="Menlo"/>
              </a:rPr>
              <a:t>0</a:t>
            </a:r>
            <a:r>
              <a:rPr lang="en-US" altLang="zh-CN" b="0" dirty="0">
                <a:solidFill>
                  <a:srgbClr val="808080"/>
                </a:solidFill>
                <a:latin typeface="Menlo"/>
              </a:rPr>
              <a:t>, </a:t>
            </a:r>
            <a:r>
              <a:rPr lang="en-US" altLang="zh-CN" b="0" dirty="0">
                <a:solidFill>
                  <a:srgbClr val="8B0000"/>
                </a:solidFill>
                <a:latin typeface="Menlo"/>
              </a:rPr>
              <a:t>'</a:t>
            </a:r>
            <a:r>
              <a:rPr lang="en-US" altLang="zh-CN" b="0" dirty="0">
                <a:solidFill>
                  <a:srgbClr val="AA1111"/>
                </a:solidFill>
                <a:latin typeface="Menlo"/>
              </a:rPr>
              <a:t>Spring</a:t>
            </a:r>
            <a:r>
              <a:rPr lang="en-US" altLang="zh-CN" b="0" dirty="0">
                <a:solidFill>
                  <a:srgbClr val="8B0000"/>
                </a:solidFill>
                <a:latin typeface="Menlo"/>
              </a:rPr>
              <a:t>'</a:t>
            </a:r>
            <a:r>
              <a:rPr lang="en-US" altLang="zh-CN" b="0" dirty="0">
                <a:solidFill>
                  <a:srgbClr val="808000"/>
                </a:solidFill>
                <a:latin typeface="Menlo"/>
              </a:rPr>
              <a:t>)</a:t>
            </a:r>
            <a:r>
              <a:rPr lang="en-US" altLang="zh-CN" b="0" dirty="0">
                <a:solidFill>
                  <a:srgbClr val="808080"/>
                </a:solidFill>
                <a:latin typeface="Menlo"/>
              </a:rPr>
              <a:t>, </a:t>
            </a:r>
            <a:r>
              <a:rPr lang="en-US" altLang="zh-CN" b="0" dirty="0">
                <a:solidFill>
                  <a:srgbClr val="808000"/>
                </a:solidFill>
                <a:latin typeface="Menlo"/>
              </a:rPr>
              <a:t>(</a:t>
            </a:r>
            <a:r>
              <a:rPr lang="en-US" altLang="zh-CN" b="0" dirty="0">
                <a:solidFill>
                  <a:srgbClr val="800000"/>
                </a:solidFill>
                <a:latin typeface="Menlo"/>
              </a:rPr>
              <a:t>1</a:t>
            </a:r>
            <a:r>
              <a:rPr lang="en-US" altLang="zh-CN" b="0" dirty="0">
                <a:solidFill>
                  <a:srgbClr val="808080"/>
                </a:solidFill>
                <a:latin typeface="Menlo"/>
              </a:rPr>
              <a:t>, </a:t>
            </a:r>
            <a:r>
              <a:rPr lang="en-US" altLang="zh-CN" b="0" dirty="0">
                <a:solidFill>
                  <a:srgbClr val="8B0000"/>
                </a:solidFill>
                <a:latin typeface="Menlo"/>
              </a:rPr>
              <a:t>'</a:t>
            </a:r>
            <a:r>
              <a:rPr lang="en-US" altLang="zh-CN" b="0" dirty="0">
                <a:solidFill>
                  <a:srgbClr val="AA1111"/>
                </a:solidFill>
                <a:latin typeface="Menlo"/>
              </a:rPr>
              <a:t>Summer</a:t>
            </a:r>
            <a:r>
              <a:rPr lang="en-US" altLang="zh-CN" b="0" dirty="0">
                <a:solidFill>
                  <a:srgbClr val="8B0000"/>
                </a:solidFill>
                <a:latin typeface="Menlo"/>
              </a:rPr>
              <a:t>'</a:t>
            </a:r>
            <a:r>
              <a:rPr lang="en-US" altLang="zh-CN" b="0" dirty="0">
                <a:solidFill>
                  <a:srgbClr val="808000"/>
                </a:solidFill>
                <a:latin typeface="Menlo"/>
              </a:rPr>
              <a:t>)</a:t>
            </a:r>
            <a:r>
              <a:rPr lang="en-US" altLang="zh-CN" b="0" dirty="0">
                <a:solidFill>
                  <a:srgbClr val="808080"/>
                </a:solidFill>
                <a:latin typeface="Menlo"/>
              </a:rPr>
              <a:t>, </a:t>
            </a:r>
            <a:r>
              <a:rPr lang="en-US" altLang="zh-CN" b="0" dirty="0">
                <a:solidFill>
                  <a:srgbClr val="808000"/>
                </a:solidFill>
                <a:latin typeface="Menlo"/>
              </a:rPr>
              <a:t>(</a:t>
            </a:r>
            <a:r>
              <a:rPr lang="en-US" altLang="zh-CN" b="0" dirty="0">
                <a:solidFill>
                  <a:srgbClr val="800000"/>
                </a:solidFill>
                <a:latin typeface="Menlo"/>
              </a:rPr>
              <a:t>2</a:t>
            </a:r>
            <a:r>
              <a:rPr lang="en-US" altLang="zh-CN" b="0" dirty="0">
                <a:solidFill>
                  <a:srgbClr val="808080"/>
                </a:solidFill>
                <a:latin typeface="Menlo"/>
              </a:rPr>
              <a:t>, </a:t>
            </a:r>
            <a:r>
              <a:rPr lang="en-US" altLang="zh-CN" b="0" dirty="0">
                <a:solidFill>
                  <a:srgbClr val="8B0000"/>
                </a:solidFill>
                <a:latin typeface="Menlo"/>
              </a:rPr>
              <a:t>'</a:t>
            </a:r>
            <a:r>
              <a:rPr lang="en-US" altLang="zh-CN" b="0" dirty="0">
                <a:solidFill>
                  <a:srgbClr val="AA1111"/>
                </a:solidFill>
                <a:latin typeface="Menlo"/>
              </a:rPr>
              <a:t>Fall</a:t>
            </a:r>
            <a:r>
              <a:rPr lang="en-US" altLang="zh-CN" b="0" dirty="0">
                <a:solidFill>
                  <a:srgbClr val="8B0000"/>
                </a:solidFill>
                <a:latin typeface="Menlo"/>
              </a:rPr>
              <a:t>'</a:t>
            </a:r>
            <a:r>
              <a:rPr lang="en-US" altLang="zh-CN" b="0" dirty="0">
                <a:solidFill>
                  <a:srgbClr val="808000"/>
                </a:solidFill>
                <a:latin typeface="Menlo"/>
              </a:rPr>
              <a:t>)</a:t>
            </a:r>
            <a:r>
              <a:rPr lang="en-US" altLang="zh-CN" b="0" dirty="0">
                <a:solidFill>
                  <a:srgbClr val="808080"/>
                </a:solidFill>
                <a:latin typeface="Menlo"/>
              </a:rPr>
              <a:t>, </a:t>
            </a:r>
            <a:r>
              <a:rPr lang="en-US" altLang="zh-CN" b="0" dirty="0">
                <a:solidFill>
                  <a:srgbClr val="808000"/>
                </a:solidFill>
                <a:latin typeface="Menlo"/>
              </a:rPr>
              <a:t>(</a:t>
            </a:r>
            <a:r>
              <a:rPr lang="en-US" altLang="zh-CN" b="0" dirty="0">
                <a:solidFill>
                  <a:srgbClr val="800000"/>
                </a:solidFill>
                <a:latin typeface="Menlo"/>
              </a:rPr>
              <a:t>3</a:t>
            </a:r>
            <a:r>
              <a:rPr lang="en-US" altLang="zh-CN" b="0" dirty="0">
                <a:solidFill>
                  <a:srgbClr val="808080"/>
                </a:solidFill>
                <a:latin typeface="Menlo"/>
              </a:rPr>
              <a:t>, </a:t>
            </a:r>
            <a:r>
              <a:rPr lang="en-US" altLang="zh-CN" b="0" dirty="0">
                <a:solidFill>
                  <a:srgbClr val="8B0000"/>
                </a:solidFill>
                <a:latin typeface="Menlo"/>
              </a:rPr>
              <a:t>'</a:t>
            </a:r>
            <a:r>
              <a:rPr lang="en-US" altLang="zh-CN" b="0" dirty="0">
                <a:solidFill>
                  <a:srgbClr val="AA1111"/>
                </a:solidFill>
                <a:latin typeface="Menlo"/>
              </a:rPr>
              <a:t>Winter</a:t>
            </a:r>
            <a:r>
              <a:rPr lang="en-US" altLang="zh-CN" b="0" dirty="0">
                <a:solidFill>
                  <a:srgbClr val="8B0000"/>
                </a:solidFill>
                <a:latin typeface="Menlo"/>
              </a:rPr>
              <a:t>’</a:t>
            </a:r>
            <a:r>
              <a:rPr lang="en-US" altLang="zh-CN" b="0" dirty="0">
                <a:solidFill>
                  <a:srgbClr val="808000"/>
                </a:solidFill>
                <a:latin typeface="Menlo"/>
              </a:rPr>
              <a:t>)]</a:t>
            </a:r>
            <a:r>
              <a:rPr lang="en-US" altLang="zh-CN" b="0" dirty="0">
                <a:solidFill>
                  <a:srgbClr val="808080"/>
                </a:solidFill>
                <a:latin typeface="Menlo"/>
              </a:rPr>
              <a:t> </a:t>
            </a:r>
          </a:p>
          <a:p>
            <a:endParaRPr lang="en-US" altLang="zh-CN" b="0" dirty="0">
              <a:solidFill>
                <a:srgbClr val="808080"/>
              </a:solidFill>
              <a:latin typeface="Menlo"/>
            </a:endParaRPr>
          </a:p>
          <a:p>
            <a:r>
              <a:rPr lang="en-US" altLang="zh-CN" b="0" dirty="0">
                <a:solidFill>
                  <a:srgbClr val="808080"/>
                </a:solidFill>
                <a:latin typeface="Menlo"/>
              </a:rPr>
              <a:t>&gt;&gt;&gt; </a:t>
            </a:r>
            <a:r>
              <a:rPr lang="en-US" altLang="zh-CN" b="0" dirty="0">
                <a:solidFill>
                  <a:srgbClr val="008080"/>
                </a:solidFill>
                <a:latin typeface="Menlo"/>
              </a:rPr>
              <a:t>list</a:t>
            </a:r>
            <a:r>
              <a:rPr lang="en-US" altLang="zh-CN" b="0" dirty="0">
                <a:solidFill>
                  <a:srgbClr val="808000"/>
                </a:solidFill>
                <a:latin typeface="Menlo"/>
              </a:rPr>
              <a:t>(</a:t>
            </a:r>
            <a:r>
              <a:rPr lang="en-US" altLang="zh-CN" b="0" dirty="0">
                <a:solidFill>
                  <a:srgbClr val="008080"/>
                </a:solidFill>
                <a:latin typeface="Menlo"/>
              </a:rPr>
              <a:t>enumerate</a:t>
            </a:r>
            <a:r>
              <a:rPr lang="en-US" altLang="zh-CN" b="0" dirty="0">
                <a:solidFill>
                  <a:srgbClr val="808000"/>
                </a:solidFill>
                <a:latin typeface="Menlo"/>
              </a:rPr>
              <a:t>(</a:t>
            </a:r>
            <a:r>
              <a:rPr lang="en-US" altLang="zh-CN" b="0" dirty="0">
                <a:solidFill>
                  <a:srgbClr val="0055AA"/>
                </a:solidFill>
                <a:latin typeface="Menlo"/>
              </a:rPr>
              <a:t>seasons</a:t>
            </a:r>
            <a:r>
              <a:rPr lang="en-US" altLang="zh-CN" b="0" dirty="0">
                <a:solidFill>
                  <a:srgbClr val="808080"/>
                </a:solidFill>
                <a:latin typeface="Menlo"/>
              </a:rPr>
              <a:t>, </a:t>
            </a:r>
            <a:r>
              <a:rPr lang="en-US" altLang="zh-CN" b="0" dirty="0">
                <a:solidFill>
                  <a:srgbClr val="0055AA"/>
                </a:solidFill>
                <a:latin typeface="Menlo"/>
              </a:rPr>
              <a:t>start</a:t>
            </a:r>
            <a:r>
              <a:rPr lang="en-US" altLang="zh-CN" b="0" dirty="0">
                <a:solidFill>
                  <a:srgbClr val="808080"/>
                </a:solidFill>
                <a:latin typeface="Menlo"/>
              </a:rPr>
              <a:t>=</a:t>
            </a:r>
            <a:r>
              <a:rPr lang="en-US" altLang="zh-CN" b="0" dirty="0">
                <a:solidFill>
                  <a:srgbClr val="800000"/>
                </a:solidFill>
                <a:latin typeface="Menlo"/>
              </a:rPr>
              <a:t>1</a:t>
            </a:r>
            <a:r>
              <a:rPr lang="en-US" altLang="zh-CN" b="0" dirty="0">
                <a:solidFill>
                  <a:srgbClr val="808000"/>
                </a:solidFill>
                <a:latin typeface="Menlo"/>
              </a:rPr>
              <a:t>))</a:t>
            </a:r>
            <a:r>
              <a:rPr lang="en-US" altLang="zh-CN" b="0" dirty="0">
                <a:solidFill>
                  <a:srgbClr val="808080"/>
                </a:solidFill>
                <a:latin typeface="Menlo"/>
              </a:rPr>
              <a:t> </a:t>
            </a:r>
            <a:r>
              <a:rPr lang="en-US" altLang="zh-CN" b="0" dirty="0">
                <a:solidFill>
                  <a:srgbClr val="AA5500"/>
                </a:solidFill>
                <a:latin typeface="Menlo"/>
              </a:rPr>
              <a:t># </a:t>
            </a:r>
            <a:r>
              <a:rPr lang="zh-CN" altLang="en-US" b="0" dirty="0">
                <a:solidFill>
                  <a:srgbClr val="AA5500"/>
                </a:solidFill>
                <a:latin typeface="Menlo"/>
              </a:rPr>
              <a:t>下标从 </a:t>
            </a:r>
            <a:r>
              <a:rPr lang="en-US" altLang="zh-CN" b="0" dirty="0">
                <a:solidFill>
                  <a:srgbClr val="AA5500"/>
                </a:solidFill>
                <a:latin typeface="Menlo"/>
              </a:rPr>
              <a:t>1 </a:t>
            </a:r>
            <a:r>
              <a:rPr lang="zh-CN" altLang="en-US" b="0" dirty="0">
                <a:solidFill>
                  <a:srgbClr val="AA5500"/>
                </a:solidFill>
                <a:latin typeface="Menlo"/>
              </a:rPr>
              <a:t>开始</a:t>
            </a:r>
            <a:r>
              <a:rPr lang="zh-CN" altLang="en-US" b="0" dirty="0">
                <a:solidFill>
                  <a:srgbClr val="808080"/>
                </a:solidFill>
                <a:latin typeface="Menlo"/>
              </a:rPr>
              <a:t> </a:t>
            </a:r>
            <a:endParaRPr lang="en-US" altLang="zh-CN" b="0" dirty="0">
              <a:solidFill>
                <a:srgbClr val="808080"/>
              </a:solidFill>
              <a:latin typeface="Menlo"/>
            </a:endParaRPr>
          </a:p>
          <a:p>
            <a:r>
              <a:rPr lang="en-US" altLang="zh-CN" b="0" dirty="0">
                <a:solidFill>
                  <a:srgbClr val="808000"/>
                </a:solidFill>
                <a:latin typeface="Menlo"/>
              </a:rPr>
              <a:t>[(</a:t>
            </a:r>
            <a:r>
              <a:rPr lang="en-US" altLang="zh-CN" b="0" dirty="0">
                <a:solidFill>
                  <a:srgbClr val="800000"/>
                </a:solidFill>
                <a:latin typeface="Menlo"/>
              </a:rPr>
              <a:t>1</a:t>
            </a:r>
            <a:r>
              <a:rPr lang="en-US" altLang="zh-CN" b="0" dirty="0">
                <a:solidFill>
                  <a:srgbClr val="808080"/>
                </a:solidFill>
                <a:latin typeface="Menlo"/>
              </a:rPr>
              <a:t>, </a:t>
            </a:r>
            <a:r>
              <a:rPr lang="en-US" altLang="zh-CN" b="0" dirty="0">
                <a:solidFill>
                  <a:srgbClr val="8B0000"/>
                </a:solidFill>
                <a:latin typeface="Menlo"/>
              </a:rPr>
              <a:t>'</a:t>
            </a:r>
            <a:r>
              <a:rPr lang="en-US" altLang="zh-CN" b="0" dirty="0">
                <a:solidFill>
                  <a:srgbClr val="AA1111"/>
                </a:solidFill>
                <a:latin typeface="Menlo"/>
              </a:rPr>
              <a:t>Spring</a:t>
            </a:r>
            <a:r>
              <a:rPr lang="en-US" altLang="zh-CN" b="0" dirty="0">
                <a:solidFill>
                  <a:srgbClr val="8B0000"/>
                </a:solidFill>
                <a:latin typeface="Menlo"/>
              </a:rPr>
              <a:t>'</a:t>
            </a:r>
            <a:r>
              <a:rPr lang="en-US" altLang="zh-CN" b="0" dirty="0">
                <a:solidFill>
                  <a:srgbClr val="808000"/>
                </a:solidFill>
                <a:latin typeface="Menlo"/>
              </a:rPr>
              <a:t>)</a:t>
            </a:r>
            <a:r>
              <a:rPr lang="en-US" altLang="zh-CN" b="0" dirty="0">
                <a:solidFill>
                  <a:srgbClr val="808080"/>
                </a:solidFill>
                <a:latin typeface="Menlo"/>
              </a:rPr>
              <a:t>, </a:t>
            </a:r>
            <a:r>
              <a:rPr lang="en-US" altLang="zh-CN" b="0" dirty="0">
                <a:solidFill>
                  <a:srgbClr val="808000"/>
                </a:solidFill>
                <a:latin typeface="Menlo"/>
              </a:rPr>
              <a:t>(</a:t>
            </a:r>
            <a:r>
              <a:rPr lang="en-US" altLang="zh-CN" b="0" dirty="0">
                <a:solidFill>
                  <a:srgbClr val="800000"/>
                </a:solidFill>
                <a:latin typeface="Menlo"/>
              </a:rPr>
              <a:t>2</a:t>
            </a:r>
            <a:r>
              <a:rPr lang="en-US" altLang="zh-CN" b="0" dirty="0">
                <a:solidFill>
                  <a:srgbClr val="808080"/>
                </a:solidFill>
                <a:latin typeface="Menlo"/>
              </a:rPr>
              <a:t>, </a:t>
            </a:r>
            <a:r>
              <a:rPr lang="en-US" altLang="zh-CN" b="0" dirty="0">
                <a:solidFill>
                  <a:srgbClr val="8B0000"/>
                </a:solidFill>
                <a:latin typeface="Menlo"/>
              </a:rPr>
              <a:t>'</a:t>
            </a:r>
            <a:r>
              <a:rPr lang="en-US" altLang="zh-CN" b="0" dirty="0">
                <a:solidFill>
                  <a:srgbClr val="AA1111"/>
                </a:solidFill>
                <a:latin typeface="Menlo"/>
              </a:rPr>
              <a:t>Summer</a:t>
            </a:r>
            <a:r>
              <a:rPr lang="en-US" altLang="zh-CN" b="0" dirty="0">
                <a:solidFill>
                  <a:srgbClr val="8B0000"/>
                </a:solidFill>
                <a:latin typeface="Menlo"/>
              </a:rPr>
              <a:t>'</a:t>
            </a:r>
            <a:r>
              <a:rPr lang="en-US" altLang="zh-CN" b="0" dirty="0">
                <a:solidFill>
                  <a:srgbClr val="808000"/>
                </a:solidFill>
                <a:latin typeface="Menlo"/>
              </a:rPr>
              <a:t>)</a:t>
            </a:r>
            <a:r>
              <a:rPr lang="en-US" altLang="zh-CN" b="0" dirty="0">
                <a:solidFill>
                  <a:srgbClr val="808080"/>
                </a:solidFill>
                <a:latin typeface="Menlo"/>
              </a:rPr>
              <a:t>, </a:t>
            </a:r>
            <a:r>
              <a:rPr lang="en-US" altLang="zh-CN" b="0" dirty="0">
                <a:solidFill>
                  <a:srgbClr val="808000"/>
                </a:solidFill>
                <a:latin typeface="Menlo"/>
              </a:rPr>
              <a:t>(</a:t>
            </a:r>
            <a:r>
              <a:rPr lang="en-US" altLang="zh-CN" b="0" dirty="0">
                <a:solidFill>
                  <a:srgbClr val="800000"/>
                </a:solidFill>
                <a:latin typeface="Menlo"/>
              </a:rPr>
              <a:t>3</a:t>
            </a:r>
            <a:r>
              <a:rPr lang="en-US" altLang="zh-CN" b="0" dirty="0">
                <a:solidFill>
                  <a:srgbClr val="808080"/>
                </a:solidFill>
                <a:latin typeface="Menlo"/>
              </a:rPr>
              <a:t>, </a:t>
            </a:r>
            <a:r>
              <a:rPr lang="en-US" altLang="zh-CN" b="0" dirty="0">
                <a:solidFill>
                  <a:srgbClr val="8B0000"/>
                </a:solidFill>
                <a:latin typeface="Menlo"/>
              </a:rPr>
              <a:t>'</a:t>
            </a:r>
            <a:r>
              <a:rPr lang="en-US" altLang="zh-CN" b="0" dirty="0">
                <a:solidFill>
                  <a:srgbClr val="AA1111"/>
                </a:solidFill>
                <a:latin typeface="Menlo"/>
              </a:rPr>
              <a:t>Fall</a:t>
            </a:r>
            <a:r>
              <a:rPr lang="en-US" altLang="zh-CN" b="0" dirty="0">
                <a:solidFill>
                  <a:srgbClr val="8B0000"/>
                </a:solidFill>
                <a:latin typeface="Menlo"/>
              </a:rPr>
              <a:t>'</a:t>
            </a:r>
            <a:r>
              <a:rPr lang="en-US" altLang="zh-CN" b="0" dirty="0">
                <a:solidFill>
                  <a:srgbClr val="808000"/>
                </a:solidFill>
                <a:latin typeface="Menlo"/>
              </a:rPr>
              <a:t>)</a:t>
            </a:r>
            <a:r>
              <a:rPr lang="en-US" altLang="zh-CN" b="0" dirty="0">
                <a:solidFill>
                  <a:srgbClr val="808080"/>
                </a:solidFill>
                <a:latin typeface="Menlo"/>
              </a:rPr>
              <a:t>, </a:t>
            </a:r>
            <a:r>
              <a:rPr lang="en-US" altLang="zh-CN" b="0" dirty="0">
                <a:solidFill>
                  <a:srgbClr val="808000"/>
                </a:solidFill>
                <a:latin typeface="Menlo"/>
              </a:rPr>
              <a:t>(</a:t>
            </a:r>
            <a:r>
              <a:rPr lang="en-US" altLang="zh-CN" b="0" dirty="0">
                <a:solidFill>
                  <a:srgbClr val="800000"/>
                </a:solidFill>
                <a:latin typeface="Menlo"/>
              </a:rPr>
              <a:t>4</a:t>
            </a:r>
            <a:r>
              <a:rPr lang="en-US" altLang="zh-CN" b="0" dirty="0">
                <a:solidFill>
                  <a:srgbClr val="808080"/>
                </a:solidFill>
                <a:latin typeface="Menlo"/>
              </a:rPr>
              <a:t>, </a:t>
            </a:r>
            <a:r>
              <a:rPr lang="en-US" altLang="zh-CN" b="0" dirty="0">
                <a:solidFill>
                  <a:srgbClr val="8B0000"/>
                </a:solidFill>
                <a:latin typeface="Menlo"/>
              </a:rPr>
              <a:t>'</a:t>
            </a:r>
            <a:r>
              <a:rPr lang="en-US" altLang="zh-CN" b="0" dirty="0">
                <a:solidFill>
                  <a:srgbClr val="AA1111"/>
                </a:solidFill>
                <a:latin typeface="Menlo"/>
              </a:rPr>
              <a:t>Winter</a:t>
            </a:r>
            <a:r>
              <a:rPr lang="en-US" altLang="zh-CN" b="0" dirty="0">
                <a:solidFill>
                  <a:srgbClr val="8B0000"/>
                </a:solidFill>
                <a:latin typeface="Menlo"/>
              </a:rPr>
              <a:t>'</a:t>
            </a:r>
            <a:r>
              <a:rPr lang="en-US" altLang="zh-CN" b="0" dirty="0">
                <a:solidFill>
                  <a:srgbClr val="808000"/>
                </a:solidFill>
                <a:latin typeface="Menlo"/>
              </a:rPr>
              <a:t>)]</a:t>
            </a:r>
            <a:endParaRPr lang="zh-CN" altLang="en-US" dirty="0"/>
          </a:p>
        </p:txBody>
      </p:sp>
    </p:spTree>
    <p:extLst>
      <p:ext uri="{BB962C8B-B14F-4D97-AF65-F5344CB8AC3E}">
        <p14:creationId xmlns:p14="http://schemas.microsoft.com/office/powerpoint/2010/main" val="29810141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1"/>
          </p:nvPr>
        </p:nvSpPr>
        <p:spPr>
          <a:xfrm>
            <a:off x="214313" y="1214438"/>
            <a:ext cx="8229600" cy="1090612"/>
          </a:xfrm>
        </p:spPr>
        <p:txBody>
          <a:bodyPr vert="horz" wrap="square" lIns="91440" tIns="45720" rIns="91440" bIns="45720" anchor="t"/>
          <a:lstStyle/>
          <a:p>
            <a:pPr eaLnBrk="1" hangingPunct="1">
              <a:buNone/>
            </a:pPr>
            <a:r>
              <a:rPr lang="en-US" altLang="zh-CN" b="1" dirty="0">
                <a:ea typeface="黑体" panose="02010609060101010101" pitchFamily="49" charset="-122"/>
              </a:rPr>
              <a:t>generalSearch(problem, Queue) </a:t>
            </a:r>
          </a:p>
          <a:p>
            <a:pPr eaLnBrk="1" hangingPunct="1">
              <a:buNone/>
            </a:pPr>
            <a:endParaRPr lang="zh-CN" altLang="en-US" dirty="0">
              <a:ea typeface="黑体" panose="02010609060101010101" pitchFamily="49" charset="-122"/>
            </a:endParaRPr>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Example: BFS</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4" name="表格 3"/>
          <p:cNvGraphicFramePr>
            <a:graphicFrameLocks noGrp="1"/>
          </p:cNvGraphicFramePr>
          <p:nvPr/>
        </p:nvGraphicFramePr>
        <p:xfrm>
          <a:off x="428625" y="2500313"/>
          <a:ext cx="3571900" cy="731520"/>
        </p:xfrm>
        <a:graphic>
          <a:graphicData uri="http://schemas.openxmlformats.org/drawingml/2006/table">
            <a:tbl>
              <a:tblPr firstRow="1" bandRow="1">
                <a:tableStyleId>{5C22544A-7EE6-4342-B048-85BDC9FD1C3A}</a:tableStyleId>
              </a:tblPr>
              <a:tblGrid>
                <a:gridCol w="1785950">
                  <a:extLst>
                    <a:ext uri="{9D8B030D-6E8A-4147-A177-3AD203B41FA5}">
                      <a16:colId xmlns:a16="http://schemas.microsoft.com/office/drawing/2014/main" val="20000"/>
                    </a:ext>
                  </a:extLst>
                </a:gridCol>
                <a:gridCol w="1785950">
                  <a:extLst>
                    <a:ext uri="{9D8B030D-6E8A-4147-A177-3AD203B41FA5}">
                      <a16:colId xmlns:a16="http://schemas.microsoft.com/office/drawing/2014/main" val="20001"/>
                    </a:ext>
                  </a:extLst>
                </a:gridCol>
              </a:tblGrid>
              <a:tr h="335121">
                <a:tc>
                  <a:txBody>
                    <a:bodyPr/>
                    <a:lstStyle/>
                    <a:p>
                      <a:pPr algn="ctr"/>
                      <a:r>
                        <a:rPr kumimoji="0" lang="en-US" altLang="zh-CN" sz="1800" b="1" kern="1200" baseline="0" dirty="0">
                          <a:solidFill>
                            <a:schemeClr val="lt1"/>
                          </a:solidFill>
                          <a:latin typeface="+mn-lt"/>
                          <a:ea typeface="+mn-ea"/>
                          <a:cs typeface="+mn-cs"/>
                        </a:rPr>
                        <a:t>Expnd. node</a:t>
                      </a:r>
                    </a:p>
                  </a:txBody>
                  <a:tcPr/>
                </a:tc>
                <a:tc>
                  <a:txBody>
                    <a:bodyPr/>
                    <a:lstStyle/>
                    <a:p>
                      <a:pPr algn="ctr"/>
                      <a:r>
                        <a:rPr lang="en-US" altLang="zh-CN" dirty="0"/>
                        <a:t>Open list</a:t>
                      </a:r>
                      <a:endParaRPr lang="zh-CN" altLang="en-US" dirty="0"/>
                    </a:p>
                  </a:txBody>
                  <a:tcPr/>
                </a:tc>
                <a:extLst>
                  <a:ext uri="{0D108BD9-81ED-4DB2-BD59-A6C34878D82A}">
                    <a16:rowId xmlns:a16="http://schemas.microsoft.com/office/drawing/2014/main" val="10000"/>
                  </a:ext>
                </a:extLst>
              </a:tr>
              <a:tr h="335121">
                <a:tc>
                  <a:txBody>
                    <a:bodyPr/>
                    <a:lstStyle/>
                    <a:p>
                      <a:endParaRPr lang="zh-CN" altLang="en-US" dirty="0"/>
                    </a:p>
                  </a:txBody>
                  <a:tcPr/>
                </a:tc>
                <a:tc>
                  <a:txBody>
                    <a:bodyPr/>
                    <a:lstStyle/>
                    <a:p>
                      <a:r>
                        <a:rPr kumimoji="0" lang="en-US" altLang="zh-CN" sz="1800" kern="1200" baseline="0" dirty="0">
                          <a:solidFill>
                            <a:schemeClr val="dk1"/>
                          </a:solidFill>
                          <a:latin typeface="+mn-lt"/>
                          <a:ea typeface="+mn-ea"/>
                          <a:cs typeface="+mn-cs"/>
                        </a:rPr>
                        <a:t>{S}</a:t>
                      </a:r>
                      <a:endParaRPr lang="zh-CN" altLang="en-US" dirty="0"/>
                    </a:p>
                  </a:txBody>
                  <a:tcPr/>
                </a:tc>
                <a:extLst>
                  <a:ext uri="{0D108BD9-81ED-4DB2-BD59-A6C34878D82A}">
                    <a16:rowId xmlns:a16="http://schemas.microsoft.com/office/drawing/2014/main" val="10001"/>
                  </a:ext>
                </a:extLst>
              </a:tr>
            </a:tbl>
          </a:graphicData>
        </a:graphic>
      </p:graphicFrame>
      <p:pic>
        <p:nvPicPr>
          <p:cNvPr id="32783" name="Picture 2"/>
          <p:cNvPicPr>
            <a:picLocks noChangeAspect="1"/>
          </p:cNvPicPr>
          <p:nvPr/>
        </p:nvPicPr>
        <p:blipFill>
          <a:blip r:embed="rId2"/>
          <a:stretch>
            <a:fillRect/>
          </a:stretch>
        </p:blipFill>
        <p:spPr>
          <a:xfrm>
            <a:off x="4714875" y="2351088"/>
            <a:ext cx="4000500" cy="4178300"/>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3"/>
          <p:cNvSpPr txBox="1"/>
          <p:nvPr/>
        </p:nvSpPr>
        <p:spPr>
          <a:xfrm>
            <a:off x="244802" y="104401"/>
            <a:ext cx="7783582"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4" name="矩形 3">
            <a:extLst>
              <a:ext uri="{FF2B5EF4-FFF2-40B4-BE49-F238E27FC236}">
                <a16:creationId xmlns:a16="http://schemas.microsoft.com/office/drawing/2014/main" id="{B0674D22-C3CF-4FDE-8913-C27199BCCDD9}"/>
              </a:ext>
            </a:extLst>
          </p:cNvPr>
          <p:cNvSpPr/>
          <p:nvPr/>
        </p:nvSpPr>
        <p:spPr>
          <a:xfrm>
            <a:off x="215844" y="1012954"/>
            <a:ext cx="8712312" cy="4524315"/>
          </a:xfrm>
          <a:prstGeom prst="rect">
            <a:avLst/>
          </a:prstGeom>
        </p:spPr>
        <p:txBody>
          <a:bodyPr wrap="square">
            <a:spAutoFit/>
          </a:bodyPr>
          <a:lstStyle/>
          <a:p>
            <a:r>
              <a:rPr lang="en-US" altLang="zh-CN" sz="3200" b="0" dirty="0"/>
              <a:t>&gt;&gt;&gt;	</a:t>
            </a:r>
            <a:r>
              <a:rPr lang="en-US" altLang="zh-CN" sz="3200" b="0" dirty="0" err="1"/>
              <a:t>i</a:t>
            </a:r>
            <a:r>
              <a:rPr lang="en-US" altLang="zh-CN" sz="3200" b="0" dirty="0"/>
              <a:t> = 0 </a:t>
            </a:r>
          </a:p>
          <a:p>
            <a:r>
              <a:rPr lang="en-US" altLang="zh-CN" sz="3200" b="0" dirty="0"/>
              <a:t>&gt;&gt;&gt; 	seq = [‘one’, ‘two’, ‘three’] </a:t>
            </a:r>
          </a:p>
          <a:p>
            <a:r>
              <a:rPr lang="en-US" altLang="zh-CN" sz="3200" b="0" dirty="0"/>
              <a:t>&gt;&gt;&gt; 	for element in seq: </a:t>
            </a:r>
          </a:p>
          <a:p>
            <a:r>
              <a:rPr lang="en-US" altLang="zh-CN" sz="3200" b="0" dirty="0"/>
              <a:t>		print(</a:t>
            </a:r>
            <a:r>
              <a:rPr lang="en-US" altLang="zh-CN" sz="3200" b="0" dirty="0" err="1"/>
              <a:t>i</a:t>
            </a:r>
            <a:r>
              <a:rPr lang="en-US" altLang="zh-CN" sz="3200" b="0" dirty="0"/>
              <a:t>, seq[</a:t>
            </a:r>
            <a:r>
              <a:rPr lang="en-US" altLang="zh-CN" sz="3200" b="0" dirty="0" err="1"/>
              <a:t>i</a:t>
            </a:r>
            <a:r>
              <a:rPr lang="en-US" altLang="zh-CN" sz="3200" b="0" dirty="0"/>
              <a:t>])</a:t>
            </a:r>
          </a:p>
          <a:p>
            <a:r>
              <a:rPr lang="en-US" altLang="zh-CN" sz="3200" b="0" dirty="0"/>
              <a:t>		</a:t>
            </a:r>
            <a:r>
              <a:rPr lang="en-US" altLang="zh-CN" sz="3200" b="0" dirty="0" err="1"/>
              <a:t>i</a:t>
            </a:r>
            <a:r>
              <a:rPr lang="en-US" altLang="zh-CN" sz="3200" b="0" dirty="0"/>
              <a:t> +=1</a:t>
            </a:r>
          </a:p>
          <a:p>
            <a:endParaRPr lang="en-US" altLang="zh-CN" sz="3200" b="0" dirty="0"/>
          </a:p>
          <a:p>
            <a:r>
              <a:rPr lang="en-US" altLang="zh-CN" sz="3200" b="0" dirty="0"/>
              <a:t>0 one </a:t>
            </a:r>
          </a:p>
          <a:p>
            <a:r>
              <a:rPr lang="en-US" altLang="zh-CN" sz="3200" b="0" dirty="0"/>
              <a:t>1 two </a:t>
            </a:r>
          </a:p>
          <a:p>
            <a:r>
              <a:rPr lang="en-US" altLang="zh-CN" sz="3200" b="0" dirty="0"/>
              <a:t>2 three</a:t>
            </a:r>
            <a:endParaRPr lang="zh-CN" altLang="en-US" sz="3200" dirty="0">
              <a:solidFill>
                <a:schemeClr val="bg2">
                  <a:lumMod val="25000"/>
                </a:schemeClr>
              </a:solidFill>
            </a:endParaRPr>
          </a:p>
        </p:txBody>
      </p:sp>
    </p:spTree>
    <p:extLst>
      <p:ext uri="{BB962C8B-B14F-4D97-AF65-F5344CB8AC3E}">
        <p14:creationId xmlns:p14="http://schemas.microsoft.com/office/powerpoint/2010/main" val="178782699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3"/>
          <p:cNvSpPr txBox="1"/>
          <p:nvPr/>
        </p:nvSpPr>
        <p:spPr>
          <a:xfrm>
            <a:off x="244802" y="104401"/>
            <a:ext cx="7783582"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4" name="矩形 3">
            <a:extLst>
              <a:ext uri="{FF2B5EF4-FFF2-40B4-BE49-F238E27FC236}">
                <a16:creationId xmlns:a16="http://schemas.microsoft.com/office/drawing/2014/main" id="{B0674D22-C3CF-4FDE-8913-C27199BCCDD9}"/>
              </a:ext>
            </a:extLst>
          </p:cNvPr>
          <p:cNvSpPr/>
          <p:nvPr/>
        </p:nvSpPr>
        <p:spPr>
          <a:xfrm>
            <a:off x="215844" y="1012954"/>
            <a:ext cx="8712312" cy="4031873"/>
          </a:xfrm>
          <a:prstGeom prst="rect">
            <a:avLst/>
          </a:prstGeom>
        </p:spPr>
        <p:txBody>
          <a:bodyPr wrap="square">
            <a:spAutoFit/>
          </a:bodyPr>
          <a:lstStyle/>
          <a:p>
            <a:r>
              <a:rPr lang="en-US" altLang="zh-CN" sz="3200" b="0" dirty="0"/>
              <a:t>&gt;&gt;&gt;	seq = ['one', 'two', 'three’] </a:t>
            </a:r>
          </a:p>
          <a:p>
            <a:r>
              <a:rPr lang="en-US" altLang="zh-CN" sz="3200" b="0" dirty="0"/>
              <a:t>&gt;&gt;&gt; 	for </a:t>
            </a:r>
            <a:r>
              <a:rPr lang="en-US" altLang="zh-CN" sz="3200" b="0" dirty="0" err="1"/>
              <a:t>i</a:t>
            </a:r>
            <a:r>
              <a:rPr lang="en-US" altLang="zh-CN" sz="3200" b="0" dirty="0"/>
              <a:t>, element in enumerate(seq):</a:t>
            </a:r>
          </a:p>
          <a:p>
            <a:r>
              <a:rPr lang="en-US" altLang="zh-CN" sz="3200" b="0" dirty="0"/>
              <a:t>		print(</a:t>
            </a:r>
            <a:r>
              <a:rPr lang="en-US" altLang="zh-CN" sz="3200" b="0" dirty="0" err="1"/>
              <a:t>i</a:t>
            </a:r>
            <a:r>
              <a:rPr lang="en-US" altLang="zh-CN" sz="3200" b="0" dirty="0"/>
              <a:t>, element)</a:t>
            </a:r>
          </a:p>
          <a:p>
            <a:endParaRPr lang="en-US" altLang="zh-CN" sz="3200" b="0" dirty="0"/>
          </a:p>
          <a:p>
            <a:endParaRPr lang="en-US" altLang="zh-CN" sz="3200" b="0" dirty="0"/>
          </a:p>
          <a:p>
            <a:r>
              <a:rPr lang="en-US" altLang="zh-CN" sz="3200" b="0" dirty="0"/>
              <a:t>0 one </a:t>
            </a:r>
          </a:p>
          <a:p>
            <a:r>
              <a:rPr lang="en-US" altLang="zh-CN" sz="3200" b="0" dirty="0"/>
              <a:t>1 two </a:t>
            </a:r>
          </a:p>
          <a:p>
            <a:r>
              <a:rPr lang="en-US" altLang="zh-CN" sz="3200" b="0" dirty="0"/>
              <a:t>2 three</a:t>
            </a:r>
            <a:endParaRPr lang="zh-CN" altLang="en-US" sz="3200" dirty="0">
              <a:solidFill>
                <a:schemeClr val="bg2">
                  <a:lumMod val="25000"/>
                </a:schemeClr>
              </a:solidFill>
            </a:endParaRPr>
          </a:p>
        </p:txBody>
      </p:sp>
    </p:spTree>
    <p:extLst>
      <p:ext uri="{BB962C8B-B14F-4D97-AF65-F5344CB8AC3E}">
        <p14:creationId xmlns:p14="http://schemas.microsoft.com/office/powerpoint/2010/main" val="13048509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3"/>
          <p:cNvSpPr txBox="1"/>
          <p:nvPr/>
        </p:nvSpPr>
        <p:spPr>
          <a:xfrm>
            <a:off x="244802" y="104401"/>
            <a:ext cx="7783582"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4" name="矩形 3">
            <a:extLst>
              <a:ext uri="{FF2B5EF4-FFF2-40B4-BE49-F238E27FC236}">
                <a16:creationId xmlns:a16="http://schemas.microsoft.com/office/drawing/2014/main" id="{B0674D22-C3CF-4FDE-8913-C27199BCCDD9}"/>
              </a:ext>
            </a:extLst>
          </p:cNvPr>
          <p:cNvSpPr/>
          <p:nvPr/>
        </p:nvSpPr>
        <p:spPr>
          <a:xfrm>
            <a:off x="215844" y="1012954"/>
            <a:ext cx="8712312" cy="4216539"/>
          </a:xfrm>
          <a:prstGeom prst="rect">
            <a:avLst/>
          </a:prstGeom>
        </p:spPr>
        <p:txBody>
          <a:bodyPr wrap="square">
            <a:spAutoFit/>
          </a:bodyPr>
          <a:lstStyle/>
          <a:p>
            <a:r>
              <a:rPr lang="en-US" altLang="zh-CN" b="0" dirty="0"/>
              <a:t>str = "00000003210Runoob01230000000“</a:t>
            </a:r>
          </a:p>
          <a:p>
            <a:r>
              <a:rPr lang="en-US" altLang="zh-CN" b="0" dirty="0"/>
              <a:t>print(</a:t>
            </a:r>
            <a:r>
              <a:rPr lang="en-US" altLang="zh-CN" b="0" dirty="0" err="1"/>
              <a:t>str.strip</a:t>
            </a:r>
            <a:r>
              <a:rPr lang="en-US" altLang="zh-CN" b="0" dirty="0"/>
              <a:t>(‘0’))		# </a:t>
            </a:r>
            <a:r>
              <a:rPr lang="zh-CN" altLang="en-US" b="0" dirty="0"/>
              <a:t>去除首尾字符 </a:t>
            </a:r>
            <a:r>
              <a:rPr lang="en-US" altLang="zh-CN" b="0" dirty="0"/>
              <a:t>0</a:t>
            </a:r>
            <a:r>
              <a:rPr lang="zh-CN" altLang="en-US" b="0" dirty="0"/>
              <a:t> </a:t>
            </a:r>
            <a:endParaRPr lang="en-US" altLang="zh-CN" b="0" dirty="0"/>
          </a:p>
          <a:p>
            <a:endParaRPr lang="en-US" altLang="zh-CN" b="0" dirty="0"/>
          </a:p>
          <a:p>
            <a:r>
              <a:rPr lang="en-US" altLang="zh-CN" b="0" dirty="0"/>
              <a:t>str2 = “     </a:t>
            </a:r>
            <a:r>
              <a:rPr lang="en-US" altLang="zh-CN" b="0" dirty="0" err="1"/>
              <a:t>Runoob</a:t>
            </a:r>
            <a:r>
              <a:rPr lang="en-US" altLang="zh-CN" b="0" dirty="0"/>
              <a:t>     “ 	# </a:t>
            </a:r>
            <a:r>
              <a:rPr lang="zh-CN" altLang="en-US" b="0" dirty="0"/>
              <a:t>去除首尾空格 </a:t>
            </a:r>
            <a:endParaRPr lang="en-US" altLang="zh-CN" b="0" dirty="0"/>
          </a:p>
          <a:p>
            <a:r>
              <a:rPr lang="en-US" altLang="zh-CN" b="0" dirty="0"/>
              <a:t>print(str2.strip())		# </a:t>
            </a:r>
            <a:r>
              <a:rPr lang="zh-CN" altLang="en-US" b="0" dirty="0"/>
              <a:t>无参去除空格 </a:t>
            </a:r>
            <a:endParaRPr lang="en-US" altLang="zh-CN" b="0" dirty="0"/>
          </a:p>
          <a:p>
            <a:endParaRPr lang="en-US" altLang="zh-CN" sz="3200" b="0" dirty="0">
              <a:solidFill>
                <a:schemeClr val="bg2">
                  <a:lumMod val="25000"/>
                </a:schemeClr>
              </a:solidFill>
            </a:endParaRPr>
          </a:p>
          <a:p>
            <a:endParaRPr lang="en-US" altLang="zh-CN" sz="3200" b="0" dirty="0">
              <a:solidFill>
                <a:schemeClr val="bg2">
                  <a:lumMod val="25000"/>
                </a:schemeClr>
              </a:solidFill>
            </a:endParaRPr>
          </a:p>
          <a:p>
            <a:r>
              <a:rPr lang="en-US" altLang="zh-CN" sz="3200" dirty="0">
                <a:solidFill>
                  <a:schemeClr val="bg2">
                    <a:lumMod val="25000"/>
                  </a:schemeClr>
                </a:solidFill>
              </a:rPr>
              <a:t>3210Runoob0123</a:t>
            </a:r>
          </a:p>
          <a:p>
            <a:r>
              <a:rPr lang="en-US" altLang="zh-CN" sz="3200" dirty="0" err="1">
                <a:solidFill>
                  <a:schemeClr val="bg2">
                    <a:lumMod val="25000"/>
                  </a:schemeClr>
                </a:solidFill>
              </a:rPr>
              <a:t>Runoob</a:t>
            </a:r>
            <a:endParaRPr lang="zh-CN" altLang="en-US" sz="3200" dirty="0">
              <a:solidFill>
                <a:schemeClr val="bg2">
                  <a:lumMod val="25000"/>
                </a:schemeClr>
              </a:solidFill>
            </a:endParaRPr>
          </a:p>
        </p:txBody>
      </p:sp>
    </p:spTree>
    <p:extLst>
      <p:ext uri="{BB962C8B-B14F-4D97-AF65-F5344CB8AC3E}">
        <p14:creationId xmlns:p14="http://schemas.microsoft.com/office/powerpoint/2010/main" val="36305510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3"/>
          <p:cNvSpPr txBox="1"/>
          <p:nvPr/>
        </p:nvSpPr>
        <p:spPr>
          <a:xfrm>
            <a:off x="244802" y="104401"/>
            <a:ext cx="7783582"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4" name="矩形 3">
            <a:extLst>
              <a:ext uri="{FF2B5EF4-FFF2-40B4-BE49-F238E27FC236}">
                <a16:creationId xmlns:a16="http://schemas.microsoft.com/office/drawing/2014/main" id="{B0674D22-C3CF-4FDE-8913-C27199BCCDD9}"/>
              </a:ext>
            </a:extLst>
          </p:cNvPr>
          <p:cNvSpPr/>
          <p:nvPr/>
        </p:nvSpPr>
        <p:spPr>
          <a:xfrm>
            <a:off x="19729" y="908720"/>
            <a:ext cx="8656727" cy="6247864"/>
          </a:xfrm>
          <a:prstGeom prst="rect">
            <a:avLst/>
          </a:prstGeom>
        </p:spPr>
        <p:txBody>
          <a:bodyPr wrap="square">
            <a:spAutoFit/>
          </a:bodyPr>
          <a:lstStyle/>
          <a:p>
            <a:r>
              <a:rPr lang="en-US" altLang="zh-CN" b="0" dirty="0"/>
              <a:t>join() </a:t>
            </a:r>
            <a:r>
              <a:rPr lang="zh-CN" altLang="en-US" b="0" dirty="0"/>
              <a:t>方法用于将序列中的元素以指定的字符连接生成一个新的字符串。</a:t>
            </a:r>
            <a:endParaRPr lang="en-US" altLang="zh-CN" b="0" dirty="0"/>
          </a:p>
          <a:p>
            <a:r>
              <a:rPr lang="zh-CN" altLang="zh-CN" b="0" dirty="0">
                <a:solidFill>
                  <a:srgbClr val="000080"/>
                </a:solidFill>
                <a:latin typeface="Consolas" panose="020B0609020204030204" pitchFamily="49" charset="0"/>
              </a:rPr>
              <a:t>str</a:t>
            </a:r>
            <a:r>
              <a:rPr lang="zh-CN" altLang="zh-CN" b="0" dirty="0">
                <a:solidFill>
                  <a:srgbClr val="080808"/>
                </a:solidFill>
                <a:latin typeface="Consolas" panose="020B0609020204030204" pitchFamily="49" charset="0"/>
              </a:rPr>
              <a:t>.join(sequence)</a:t>
            </a:r>
            <a:endParaRPr lang="en-US" altLang="zh-CN" b="0" dirty="0">
              <a:solidFill>
                <a:srgbClr val="080808"/>
              </a:solidFill>
              <a:latin typeface="Consolas" panose="020B0609020204030204" pitchFamily="49" charset="0"/>
            </a:endParaRPr>
          </a:p>
          <a:p>
            <a:endParaRPr lang="en-US" altLang="zh-CN" sz="3200" b="0" dirty="0">
              <a:solidFill>
                <a:srgbClr val="080808"/>
              </a:solidFill>
              <a:latin typeface="Consolas" panose="020B0609020204030204" pitchFamily="49" charset="0"/>
            </a:endParaRPr>
          </a:p>
          <a:p>
            <a:r>
              <a:rPr lang="zh-CN" altLang="zh-CN" sz="3200" b="0" dirty="0">
                <a:solidFill>
                  <a:srgbClr val="080808"/>
                </a:solidFill>
                <a:latin typeface="Consolas" panose="020B0609020204030204" pitchFamily="49" charset="0"/>
              </a:rPr>
              <a:t>str = </a:t>
            </a:r>
            <a:r>
              <a:rPr lang="zh-CN" altLang="zh-CN" sz="3200" dirty="0">
                <a:solidFill>
                  <a:srgbClr val="008080"/>
                </a:solidFill>
                <a:latin typeface="Consolas" panose="020B0609020204030204" pitchFamily="49" charset="0"/>
              </a:rPr>
              <a:t>"-"</a:t>
            </a:r>
            <a:br>
              <a:rPr lang="zh-CN" altLang="zh-CN" sz="3200" dirty="0">
                <a:solidFill>
                  <a:srgbClr val="008080"/>
                </a:solidFill>
                <a:latin typeface="Consolas" panose="020B0609020204030204" pitchFamily="49" charset="0"/>
              </a:rPr>
            </a:br>
            <a:r>
              <a:rPr lang="zh-CN" altLang="zh-CN" sz="3200" b="0" dirty="0">
                <a:solidFill>
                  <a:srgbClr val="080808"/>
                </a:solidFill>
                <a:latin typeface="Consolas" panose="020B0609020204030204" pitchFamily="49" charset="0"/>
              </a:rPr>
              <a:t>seq = (</a:t>
            </a:r>
            <a:r>
              <a:rPr lang="zh-CN" altLang="zh-CN" sz="3200" dirty="0">
                <a:solidFill>
                  <a:srgbClr val="008080"/>
                </a:solidFill>
                <a:latin typeface="Consolas" panose="020B0609020204030204" pitchFamily="49" charset="0"/>
              </a:rPr>
              <a:t>"a"</a:t>
            </a:r>
            <a:r>
              <a:rPr lang="zh-CN" altLang="zh-CN" sz="3200" b="0" dirty="0">
                <a:solidFill>
                  <a:srgbClr val="080808"/>
                </a:solidFill>
                <a:latin typeface="Consolas" panose="020B0609020204030204" pitchFamily="49" charset="0"/>
              </a:rPr>
              <a:t>, </a:t>
            </a:r>
            <a:r>
              <a:rPr lang="zh-CN" altLang="zh-CN" sz="3200" dirty="0">
                <a:solidFill>
                  <a:srgbClr val="008080"/>
                </a:solidFill>
                <a:latin typeface="Consolas" panose="020B0609020204030204" pitchFamily="49" charset="0"/>
              </a:rPr>
              <a:t>"b"</a:t>
            </a:r>
            <a:r>
              <a:rPr lang="zh-CN" altLang="zh-CN" sz="3200" b="0" dirty="0">
                <a:solidFill>
                  <a:srgbClr val="080808"/>
                </a:solidFill>
                <a:latin typeface="Consolas" panose="020B0609020204030204" pitchFamily="49" charset="0"/>
              </a:rPr>
              <a:t>, </a:t>
            </a:r>
            <a:r>
              <a:rPr lang="zh-CN" altLang="zh-CN" sz="3200" dirty="0">
                <a:solidFill>
                  <a:srgbClr val="008080"/>
                </a:solidFill>
                <a:latin typeface="Consolas" panose="020B0609020204030204" pitchFamily="49" charset="0"/>
              </a:rPr>
              <a:t>"c"</a:t>
            </a:r>
            <a:r>
              <a:rPr lang="zh-CN" altLang="zh-CN" sz="3200" b="0" dirty="0">
                <a:solidFill>
                  <a:srgbClr val="080808"/>
                </a:solidFill>
                <a:latin typeface="Consolas" panose="020B0609020204030204" pitchFamily="49" charset="0"/>
              </a:rPr>
              <a:t>)</a:t>
            </a:r>
            <a:r>
              <a:rPr lang="zh-CN" altLang="zh-CN" sz="3200" b="0" i="1" dirty="0">
                <a:solidFill>
                  <a:srgbClr val="8C8C8C"/>
                </a:solidFill>
                <a:latin typeface="Consolas" panose="020B0609020204030204" pitchFamily="49" charset="0"/>
              </a:rPr>
              <a:t># </a:t>
            </a:r>
            <a:r>
              <a:rPr lang="zh-CN" altLang="zh-CN" sz="3200" b="0" i="1" dirty="0">
                <a:solidFill>
                  <a:srgbClr val="8C8C8C"/>
                </a:solidFill>
                <a:latin typeface="宋体" panose="02010600030101010101" pitchFamily="2" charset="-122"/>
              </a:rPr>
              <a:t>字符串序列</a:t>
            </a:r>
            <a:br>
              <a:rPr lang="zh-CN" altLang="zh-CN" sz="3200" b="0" i="1" dirty="0">
                <a:solidFill>
                  <a:srgbClr val="8C8C8C"/>
                </a:solidFill>
                <a:latin typeface="宋体" panose="02010600030101010101" pitchFamily="2" charset="-122"/>
              </a:rPr>
            </a:br>
            <a:r>
              <a:rPr lang="zh-CN" altLang="zh-CN" sz="3200" b="0" dirty="0">
                <a:solidFill>
                  <a:srgbClr val="000080"/>
                </a:solidFill>
                <a:latin typeface="Consolas" panose="020B0609020204030204" pitchFamily="49" charset="0"/>
              </a:rPr>
              <a:t>print</a:t>
            </a:r>
            <a:r>
              <a:rPr lang="zh-CN" altLang="zh-CN" sz="3200" b="0" dirty="0">
                <a:solidFill>
                  <a:srgbClr val="080808"/>
                </a:solidFill>
                <a:latin typeface="Consolas" panose="020B0609020204030204" pitchFamily="49" charset="0"/>
              </a:rPr>
              <a:t>(str.join(seq))</a:t>
            </a:r>
            <a:r>
              <a:rPr lang="en-US" altLang="zh-CN" sz="3200" b="0" dirty="0">
                <a:solidFill>
                  <a:srgbClr val="080808"/>
                </a:solidFill>
                <a:latin typeface="Consolas" panose="020B0609020204030204" pitchFamily="49" charset="0"/>
              </a:rPr>
              <a:t> 	# </a:t>
            </a:r>
            <a:r>
              <a:rPr lang="en-US" altLang="zh-CN" sz="3200" b="0" dirty="0">
                <a:solidFill>
                  <a:srgbClr val="080808"/>
                </a:solidFill>
                <a:highlight>
                  <a:srgbClr val="FFFF00"/>
                </a:highlight>
                <a:latin typeface="Consolas" panose="020B0609020204030204" pitchFamily="49" charset="0"/>
              </a:rPr>
              <a:t>a-b-c</a:t>
            </a:r>
            <a:br>
              <a:rPr lang="zh-CN" altLang="zh-CN" sz="3200" b="0" dirty="0">
                <a:solidFill>
                  <a:srgbClr val="080808"/>
                </a:solidFill>
                <a:latin typeface="Consolas" panose="020B0609020204030204" pitchFamily="49" charset="0"/>
              </a:rPr>
            </a:br>
            <a:br>
              <a:rPr lang="zh-CN" altLang="zh-CN" sz="3200" b="0" dirty="0">
                <a:solidFill>
                  <a:srgbClr val="080808"/>
                </a:solidFill>
                <a:latin typeface="Consolas" panose="020B0609020204030204" pitchFamily="49" charset="0"/>
              </a:rPr>
            </a:br>
            <a:r>
              <a:rPr lang="zh-CN" altLang="zh-CN" sz="3200" b="0" dirty="0">
                <a:solidFill>
                  <a:srgbClr val="080808"/>
                </a:solidFill>
                <a:latin typeface="Consolas" panose="020B0609020204030204" pitchFamily="49" charset="0"/>
              </a:rPr>
              <a:t>seq = [</a:t>
            </a:r>
            <a:r>
              <a:rPr lang="zh-CN" altLang="zh-CN" sz="3200" dirty="0">
                <a:solidFill>
                  <a:srgbClr val="008080"/>
                </a:solidFill>
                <a:latin typeface="Consolas" panose="020B0609020204030204" pitchFamily="49" charset="0"/>
              </a:rPr>
              <a:t>'t'</a:t>
            </a:r>
            <a:r>
              <a:rPr lang="zh-CN" altLang="zh-CN" sz="3200" b="0" dirty="0">
                <a:solidFill>
                  <a:srgbClr val="080808"/>
                </a:solidFill>
                <a:latin typeface="Consolas" panose="020B0609020204030204" pitchFamily="49" charset="0"/>
              </a:rPr>
              <a:t>, </a:t>
            </a:r>
            <a:r>
              <a:rPr lang="zh-CN" altLang="zh-CN" sz="3200" dirty="0">
                <a:solidFill>
                  <a:srgbClr val="008080"/>
                </a:solidFill>
                <a:latin typeface="Consolas" panose="020B0609020204030204" pitchFamily="49" charset="0"/>
              </a:rPr>
              <a:t>'h'</a:t>
            </a:r>
            <a:r>
              <a:rPr lang="zh-CN" altLang="zh-CN" sz="3200" b="0" dirty="0">
                <a:solidFill>
                  <a:srgbClr val="080808"/>
                </a:solidFill>
                <a:latin typeface="Consolas" panose="020B0609020204030204" pitchFamily="49" charset="0"/>
              </a:rPr>
              <a:t>, </a:t>
            </a:r>
            <a:r>
              <a:rPr lang="zh-CN" altLang="zh-CN" sz="3200" dirty="0">
                <a:solidFill>
                  <a:srgbClr val="008080"/>
                </a:solidFill>
                <a:latin typeface="Consolas" panose="020B0609020204030204" pitchFamily="49" charset="0"/>
              </a:rPr>
              <a:t>'e'</a:t>
            </a:r>
            <a:r>
              <a:rPr lang="zh-CN" altLang="zh-CN" sz="3200" b="0" dirty="0">
                <a:solidFill>
                  <a:srgbClr val="080808"/>
                </a:solidFill>
                <a:latin typeface="Consolas" panose="020B0609020204030204" pitchFamily="49" charset="0"/>
              </a:rPr>
              <a:t>]</a:t>
            </a:r>
            <a:br>
              <a:rPr lang="zh-CN" altLang="zh-CN" sz="3200" b="0" dirty="0">
                <a:solidFill>
                  <a:srgbClr val="080808"/>
                </a:solidFill>
                <a:latin typeface="Consolas" panose="020B0609020204030204" pitchFamily="49" charset="0"/>
              </a:rPr>
            </a:br>
            <a:r>
              <a:rPr lang="zh-CN" altLang="zh-CN" sz="3200" b="0" dirty="0">
                <a:solidFill>
                  <a:srgbClr val="000080"/>
                </a:solidFill>
                <a:latin typeface="Consolas" panose="020B0609020204030204" pitchFamily="49" charset="0"/>
              </a:rPr>
              <a:t>print</a:t>
            </a:r>
            <a:r>
              <a:rPr lang="zh-CN" altLang="zh-CN" sz="3200" b="0" dirty="0">
                <a:solidFill>
                  <a:srgbClr val="080808"/>
                </a:solidFill>
                <a:latin typeface="Consolas" panose="020B0609020204030204" pitchFamily="49" charset="0"/>
              </a:rPr>
              <a:t>(</a:t>
            </a:r>
            <a:r>
              <a:rPr lang="zh-CN" altLang="zh-CN" sz="3200" dirty="0">
                <a:solidFill>
                  <a:srgbClr val="008080"/>
                </a:solidFill>
                <a:latin typeface="Consolas" panose="020B0609020204030204" pitchFamily="49" charset="0"/>
              </a:rPr>
              <a:t>""</a:t>
            </a:r>
            <a:r>
              <a:rPr lang="zh-CN" altLang="zh-CN" sz="3200" b="0" dirty="0">
                <a:solidFill>
                  <a:srgbClr val="080808"/>
                </a:solidFill>
                <a:latin typeface="Consolas" panose="020B0609020204030204" pitchFamily="49" charset="0"/>
              </a:rPr>
              <a:t>.join(seq))</a:t>
            </a:r>
            <a:r>
              <a:rPr lang="en-US" altLang="zh-CN" sz="3200" b="0" dirty="0">
                <a:solidFill>
                  <a:srgbClr val="080808"/>
                </a:solidFill>
                <a:latin typeface="Consolas" panose="020B0609020204030204" pitchFamily="49" charset="0"/>
              </a:rPr>
              <a:t> 		# </a:t>
            </a:r>
            <a:r>
              <a:rPr lang="en-US" altLang="zh-CN" sz="3200" b="0" dirty="0">
                <a:solidFill>
                  <a:srgbClr val="080808"/>
                </a:solidFill>
                <a:highlight>
                  <a:srgbClr val="FFFF00"/>
                </a:highlight>
                <a:latin typeface="Consolas" panose="020B0609020204030204" pitchFamily="49" charset="0"/>
              </a:rPr>
              <a:t>the</a:t>
            </a:r>
            <a:endParaRPr lang="zh-CN" altLang="zh-CN" sz="3600" b="0" dirty="0">
              <a:solidFill>
                <a:schemeClr val="tx1"/>
              </a:solidFill>
              <a:highlight>
                <a:srgbClr val="FFFF00"/>
              </a:highlight>
            </a:endParaRPr>
          </a:p>
          <a:p>
            <a:endParaRPr lang="zh-CN" altLang="zh-CN" sz="3200" b="0" dirty="0">
              <a:solidFill>
                <a:schemeClr val="tx1"/>
              </a:solidFill>
            </a:endParaRPr>
          </a:p>
          <a:p>
            <a:endParaRPr lang="en-US" altLang="zh-CN" b="0" dirty="0"/>
          </a:p>
          <a:p>
            <a:endParaRPr lang="zh-CN" altLang="en-US" sz="3200" dirty="0">
              <a:solidFill>
                <a:schemeClr val="bg2">
                  <a:lumMod val="25000"/>
                </a:schemeClr>
              </a:solidFill>
            </a:endParaRPr>
          </a:p>
        </p:txBody>
      </p:sp>
    </p:spTree>
    <p:extLst>
      <p:ext uri="{BB962C8B-B14F-4D97-AF65-F5344CB8AC3E}">
        <p14:creationId xmlns:p14="http://schemas.microsoft.com/office/powerpoint/2010/main" val="2702527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3"/>
          <p:cNvSpPr txBox="1"/>
          <p:nvPr/>
        </p:nvSpPr>
        <p:spPr>
          <a:xfrm>
            <a:off x="244802" y="104401"/>
            <a:ext cx="7783582"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4" name="矩形 3">
            <a:extLst>
              <a:ext uri="{FF2B5EF4-FFF2-40B4-BE49-F238E27FC236}">
                <a16:creationId xmlns:a16="http://schemas.microsoft.com/office/drawing/2014/main" id="{B0674D22-C3CF-4FDE-8913-C27199BCCDD9}"/>
              </a:ext>
            </a:extLst>
          </p:cNvPr>
          <p:cNvSpPr/>
          <p:nvPr/>
        </p:nvSpPr>
        <p:spPr>
          <a:xfrm>
            <a:off x="215844" y="1012954"/>
            <a:ext cx="8712312" cy="3231654"/>
          </a:xfrm>
          <a:prstGeom prst="rect">
            <a:avLst/>
          </a:prstGeom>
        </p:spPr>
        <p:txBody>
          <a:bodyPr wrap="square">
            <a:spAutoFit/>
          </a:bodyPr>
          <a:lstStyle/>
          <a:p>
            <a:r>
              <a:rPr lang="en-US" altLang="zh-CN" sz="3200" dirty="0"/>
              <a:t>python</a:t>
            </a:r>
            <a:r>
              <a:rPr lang="zh-CN" altLang="en-US" sz="3200" dirty="0"/>
              <a:t>赋值、浅拷贝和深拷贝的区别</a:t>
            </a:r>
            <a:endParaRPr lang="en-US" altLang="zh-CN" sz="3200" dirty="0"/>
          </a:p>
          <a:p>
            <a:endParaRPr lang="zh-CN" altLang="en-US" sz="3200" dirty="0"/>
          </a:p>
          <a:p>
            <a:r>
              <a:rPr lang="en-US" altLang="zh-CN" dirty="0"/>
              <a:t>python</a:t>
            </a:r>
            <a:r>
              <a:rPr lang="zh-CN" altLang="en-US" dirty="0"/>
              <a:t>的三种赋值方式</a:t>
            </a:r>
            <a:endParaRPr lang="en-US" altLang="zh-CN" dirty="0"/>
          </a:p>
          <a:p>
            <a:pPr marL="914400" lvl="1" indent="-457200">
              <a:buFont typeface="Arial" panose="020B0604020202020204" pitchFamily="34" charset="0"/>
              <a:buChar char="•"/>
            </a:pPr>
            <a:r>
              <a:rPr lang="zh-CN" altLang="en-US" b="0" dirty="0"/>
              <a:t>直接赋值</a:t>
            </a:r>
          </a:p>
          <a:p>
            <a:pPr marL="914400" lvl="1" indent="-457200">
              <a:buFont typeface="Arial" panose="020B0604020202020204" pitchFamily="34" charset="0"/>
              <a:buChar char="•"/>
            </a:pPr>
            <a:r>
              <a:rPr lang="zh-CN" altLang="en-US" b="0" dirty="0"/>
              <a:t>浅拷贝（</a:t>
            </a:r>
            <a:r>
              <a:rPr lang="en-US" altLang="zh-CN" b="0" dirty="0"/>
              <a:t>copy</a:t>
            </a:r>
            <a:r>
              <a:rPr lang="zh-CN" altLang="en-US" b="0" dirty="0"/>
              <a:t>）</a:t>
            </a:r>
          </a:p>
          <a:p>
            <a:pPr marL="914400" lvl="1" indent="-457200">
              <a:buFont typeface="Arial" panose="020B0604020202020204" pitchFamily="34" charset="0"/>
              <a:buChar char="•"/>
            </a:pPr>
            <a:r>
              <a:rPr lang="zh-CN" altLang="en-US" b="0" dirty="0"/>
              <a:t>深拷贝（</a:t>
            </a:r>
            <a:r>
              <a:rPr lang="en-US" altLang="zh-CN" b="0" dirty="0" err="1"/>
              <a:t>deepcopy</a:t>
            </a:r>
            <a:r>
              <a:rPr lang="zh-CN" altLang="en-US" b="0" dirty="0"/>
              <a:t>）</a:t>
            </a:r>
          </a:p>
          <a:p>
            <a:endParaRPr lang="zh-CN" altLang="en-US" dirty="0"/>
          </a:p>
        </p:txBody>
      </p:sp>
    </p:spTree>
    <p:extLst>
      <p:ext uri="{BB962C8B-B14F-4D97-AF65-F5344CB8AC3E}">
        <p14:creationId xmlns:p14="http://schemas.microsoft.com/office/powerpoint/2010/main" val="53952579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3"/>
          <p:cNvSpPr txBox="1"/>
          <p:nvPr/>
        </p:nvSpPr>
        <p:spPr>
          <a:xfrm>
            <a:off x="244802" y="104401"/>
            <a:ext cx="7783582"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4" name="矩形 3">
            <a:extLst>
              <a:ext uri="{FF2B5EF4-FFF2-40B4-BE49-F238E27FC236}">
                <a16:creationId xmlns:a16="http://schemas.microsoft.com/office/drawing/2014/main" id="{B0674D22-C3CF-4FDE-8913-C27199BCCDD9}"/>
              </a:ext>
            </a:extLst>
          </p:cNvPr>
          <p:cNvSpPr/>
          <p:nvPr/>
        </p:nvSpPr>
        <p:spPr>
          <a:xfrm>
            <a:off x="215844" y="1012954"/>
            <a:ext cx="8712312" cy="1815882"/>
          </a:xfrm>
          <a:prstGeom prst="rect">
            <a:avLst/>
          </a:prstGeom>
        </p:spPr>
        <p:txBody>
          <a:bodyPr wrap="square">
            <a:spAutoFit/>
          </a:bodyPr>
          <a:lstStyle/>
          <a:p>
            <a:r>
              <a:rPr lang="zh-CN" altLang="en-US" b="0" dirty="0"/>
              <a:t>直接赋值，就是对象的引用。（相当于给原来的对象起个别名），比如有个人叫李明，外号叫小李，对象的引用就是类似，虽然换个名字，但是两个名字指的是同一个人。</a:t>
            </a:r>
            <a:endParaRPr lang="zh-CN" altLang="en-US" sz="3200" dirty="0">
              <a:solidFill>
                <a:schemeClr val="bg2">
                  <a:lumMod val="25000"/>
                </a:schemeClr>
              </a:solidFill>
            </a:endParaRPr>
          </a:p>
        </p:txBody>
      </p:sp>
      <p:sp>
        <p:nvSpPr>
          <p:cNvPr id="2" name="矩形 1">
            <a:extLst>
              <a:ext uri="{FF2B5EF4-FFF2-40B4-BE49-F238E27FC236}">
                <a16:creationId xmlns:a16="http://schemas.microsoft.com/office/drawing/2014/main" id="{72B9FFAE-7852-4ECF-941C-43C4E170B988}"/>
              </a:ext>
            </a:extLst>
          </p:cNvPr>
          <p:cNvSpPr/>
          <p:nvPr/>
        </p:nvSpPr>
        <p:spPr>
          <a:xfrm>
            <a:off x="229470" y="104401"/>
            <a:ext cx="1832553" cy="584775"/>
          </a:xfrm>
          <a:prstGeom prst="rect">
            <a:avLst/>
          </a:prstGeom>
        </p:spPr>
        <p:txBody>
          <a:bodyPr wrap="none">
            <a:spAutoFit/>
          </a:bodyPr>
          <a:lstStyle/>
          <a:p>
            <a:r>
              <a:rPr lang="zh-CN" altLang="en-US" sz="3200" dirty="0"/>
              <a:t>直接赋值</a:t>
            </a:r>
          </a:p>
        </p:txBody>
      </p:sp>
      <p:pic>
        <p:nvPicPr>
          <p:cNvPr id="7" name="图片 6">
            <a:extLst>
              <a:ext uri="{FF2B5EF4-FFF2-40B4-BE49-F238E27FC236}">
                <a16:creationId xmlns:a16="http://schemas.microsoft.com/office/drawing/2014/main" id="{EFDEF6AC-4669-448A-AF91-B55D73925733}"/>
              </a:ext>
            </a:extLst>
          </p:cNvPr>
          <p:cNvPicPr>
            <a:picLocks noChangeAspect="1"/>
          </p:cNvPicPr>
          <p:nvPr/>
        </p:nvPicPr>
        <p:blipFill>
          <a:blip r:embed="rId2"/>
          <a:stretch>
            <a:fillRect/>
          </a:stretch>
        </p:blipFill>
        <p:spPr>
          <a:xfrm>
            <a:off x="307630" y="2860697"/>
            <a:ext cx="8528740" cy="3600400"/>
          </a:xfrm>
          <a:prstGeom prst="rect">
            <a:avLst/>
          </a:prstGeom>
        </p:spPr>
      </p:pic>
    </p:spTree>
    <p:extLst>
      <p:ext uri="{BB962C8B-B14F-4D97-AF65-F5344CB8AC3E}">
        <p14:creationId xmlns:p14="http://schemas.microsoft.com/office/powerpoint/2010/main" val="214524803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3"/>
          <p:cNvSpPr txBox="1"/>
          <p:nvPr/>
        </p:nvSpPr>
        <p:spPr>
          <a:xfrm>
            <a:off x="244802" y="104401"/>
            <a:ext cx="7783582"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4" name="矩形 3">
            <a:extLst>
              <a:ext uri="{FF2B5EF4-FFF2-40B4-BE49-F238E27FC236}">
                <a16:creationId xmlns:a16="http://schemas.microsoft.com/office/drawing/2014/main" id="{B0674D22-C3CF-4FDE-8913-C27199BCCDD9}"/>
              </a:ext>
            </a:extLst>
          </p:cNvPr>
          <p:cNvSpPr/>
          <p:nvPr/>
        </p:nvSpPr>
        <p:spPr>
          <a:xfrm>
            <a:off x="215844" y="1012954"/>
            <a:ext cx="8712312" cy="1384995"/>
          </a:xfrm>
          <a:prstGeom prst="rect">
            <a:avLst/>
          </a:prstGeom>
        </p:spPr>
        <p:txBody>
          <a:bodyPr wrap="square">
            <a:spAutoFit/>
          </a:bodyPr>
          <a:lstStyle/>
          <a:p>
            <a:r>
              <a:rPr lang="zh-CN" altLang="en-US" b="0" dirty="0"/>
              <a:t>浅拷贝，拷贝的是父对象，不会拷贝到内部的子对象。（单从一个浅字就可以看出他拷贝的东西不深，可以理解为只拷贝一层）</a:t>
            </a:r>
            <a:endParaRPr lang="zh-CN" altLang="en-US" sz="3200" dirty="0">
              <a:solidFill>
                <a:schemeClr val="bg2">
                  <a:lumMod val="25000"/>
                </a:schemeClr>
              </a:solidFill>
            </a:endParaRPr>
          </a:p>
        </p:txBody>
      </p:sp>
      <p:sp>
        <p:nvSpPr>
          <p:cNvPr id="2" name="矩形 1">
            <a:extLst>
              <a:ext uri="{FF2B5EF4-FFF2-40B4-BE49-F238E27FC236}">
                <a16:creationId xmlns:a16="http://schemas.microsoft.com/office/drawing/2014/main" id="{CDD45B60-3EF5-4885-8023-6800F66938F6}"/>
              </a:ext>
            </a:extLst>
          </p:cNvPr>
          <p:cNvSpPr/>
          <p:nvPr/>
        </p:nvSpPr>
        <p:spPr>
          <a:xfrm>
            <a:off x="107504" y="29570"/>
            <a:ext cx="1574470" cy="646331"/>
          </a:xfrm>
          <a:prstGeom prst="rect">
            <a:avLst/>
          </a:prstGeom>
        </p:spPr>
        <p:txBody>
          <a:bodyPr wrap="none">
            <a:spAutoFit/>
          </a:bodyPr>
          <a:lstStyle/>
          <a:p>
            <a:r>
              <a:rPr lang="zh-CN" altLang="en-US" sz="3600" dirty="0"/>
              <a:t>浅拷贝</a:t>
            </a:r>
          </a:p>
        </p:txBody>
      </p:sp>
      <p:pic>
        <p:nvPicPr>
          <p:cNvPr id="5" name="图片 4">
            <a:extLst>
              <a:ext uri="{FF2B5EF4-FFF2-40B4-BE49-F238E27FC236}">
                <a16:creationId xmlns:a16="http://schemas.microsoft.com/office/drawing/2014/main" id="{DC7C95EC-B5EF-4BE5-9185-2BF8B76A20A8}"/>
              </a:ext>
            </a:extLst>
          </p:cNvPr>
          <p:cNvPicPr>
            <a:picLocks noChangeAspect="1"/>
          </p:cNvPicPr>
          <p:nvPr/>
        </p:nvPicPr>
        <p:blipFill>
          <a:blip r:embed="rId2"/>
          <a:stretch>
            <a:fillRect/>
          </a:stretch>
        </p:blipFill>
        <p:spPr>
          <a:xfrm>
            <a:off x="339138" y="2406048"/>
            <a:ext cx="8437424" cy="4047288"/>
          </a:xfrm>
          <a:prstGeom prst="rect">
            <a:avLst/>
          </a:prstGeom>
        </p:spPr>
      </p:pic>
    </p:spTree>
    <p:extLst>
      <p:ext uri="{BB962C8B-B14F-4D97-AF65-F5344CB8AC3E}">
        <p14:creationId xmlns:p14="http://schemas.microsoft.com/office/powerpoint/2010/main" val="316487943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3"/>
          <p:cNvSpPr txBox="1"/>
          <p:nvPr/>
        </p:nvSpPr>
        <p:spPr>
          <a:xfrm>
            <a:off x="244802" y="104401"/>
            <a:ext cx="7783582"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4" name="矩形 3">
            <a:extLst>
              <a:ext uri="{FF2B5EF4-FFF2-40B4-BE49-F238E27FC236}">
                <a16:creationId xmlns:a16="http://schemas.microsoft.com/office/drawing/2014/main" id="{B0674D22-C3CF-4FDE-8913-C27199BCCDD9}"/>
              </a:ext>
            </a:extLst>
          </p:cNvPr>
          <p:cNvSpPr/>
          <p:nvPr/>
        </p:nvSpPr>
        <p:spPr>
          <a:xfrm>
            <a:off x="0" y="766520"/>
            <a:ext cx="9144000" cy="1384995"/>
          </a:xfrm>
          <a:prstGeom prst="rect">
            <a:avLst/>
          </a:prstGeom>
        </p:spPr>
        <p:txBody>
          <a:bodyPr wrap="square">
            <a:spAutoFit/>
          </a:bodyPr>
          <a:lstStyle/>
          <a:p>
            <a:r>
              <a:rPr lang="zh-CN" altLang="en-US" b="0" dirty="0"/>
              <a:t>深拷贝，包含对象里面的子对象的拷贝（可以理解为克隆，全拷贝过去但是两者没有任何关系了，各是各的），所以原始对象的改变不会造成深拷贝里任何子元素的改变</a:t>
            </a:r>
            <a:endParaRPr lang="en-US" altLang="zh-CN" b="0" dirty="0"/>
          </a:p>
        </p:txBody>
      </p:sp>
      <p:sp>
        <p:nvSpPr>
          <p:cNvPr id="2" name="矩形 1">
            <a:extLst>
              <a:ext uri="{FF2B5EF4-FFF2-40B4-BE49-F238E27FC236}">
                <a16:creationId xmlns:a16="http://schemas.microsoft.com/office/drawing/2014/main" id="{CDD45B60-3EF5-4885-8023-6800F66938F6}"/>
              </a:ext>
            </a:extLst>
          </p:cNvPr>
          <p:cNvSpPr/>
          <p:nvPr/>
        </p:nvSpPr>
        <p:spPr>
          <a:xfrm>
            <a:off x="107504" y="29570"/>
            <a:ext cx="1574470" cy="646331"/>
          </a:xfrm>
          <a:prstGeom prst="rect">
            <a:avLst/>
          </a:prstGeom>
        </p:spPr>
        <p:txBody>
          <a:bodyPr wrap="none">
            <a:spAutoFit/>
          </a:bodyPr>
          <a:lstStyle/>
          <a:p>
            <a:r>
              <a:rPr lang="zh-CN" altLang="en-US" sz="3600" dirty="0"/>
              <a:t>深拷贝</a:t>
            </a:r>
          </a:p>
        </p:txBody>
      </p:sp>
      <p:pic>
        <p:nvPicPr>
          <p:cNvPr id="6" name="图片 5">
            <a:extLst>
              <a:ext uri="{FF2B5EF4-FFF2-40B4-BE49-F238E27FC236}">
                <a16:creationId xmlns:a16="http://schemas.microsoft.com/office/drawing/2014/main" id="{1D139189-DE49-4CB7-AFB6-6E14FC815E5E}"/>
              </a:ext>
            </a:extLst>
          </p:cNvPr>
          <p:cNvPicPr>
            <a:picLocks noChangeAspect="1"/>
          </p:cNvPicPr>
          <p:nvPr/>
        </p:nvPicPr>
        <p:blipFill>
          <a:blip r:embed="rId2"/>
          <a:stretch>
            <a:fillRect/>
          </a:stretch>
        </p:blipFill>
        <p:spPr>
          <a:xfrm>
            <a:off x="680209" y="2110356"/>
            <a:ext cx="7783582" cy="4718074"/>
          </a:xfrm>
          <a:prstGeom prst="rect">
            <a:avLst/>
          </a:prstGeom>
        </p:spPr>
      </p:pic>
    </p:spTree>
    <p:extLst>
      <p:ext uri="{BB962C8B-B14F-4D97-AF65-F5344CB8AC3E}">
        <p14:creationId xmlns:p14="http://schemas.microsoft.com/office/powerpoint/2010/main" val="234428180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3"/>
          <p:cNvSpPr txBox="1"/>
          <p:nvPr/>
        </p:nvSpPr>
        <p:spPr>
          <a:xfrm>
            <a:off x="244802" y="104401"/>
            <a:ext cx="7783582" cy="57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5" name="矩形 4">
            <a:extLst>
              <a:ext uri="{FF2B5EF4-FFF2-40B4-BE49-F238E27FC236}">
                <a16:creationId xmlns:a16="http://schemas.microsoft.com/office/drawing/2014/main" id="{A06C97C5-CF7A-4D72-9BD2-B113E75AD380}"/>
              </a:ext>
            </a:extLst>
          </p:cNvPr>
          <p:cNvSpPr/>
          <p:nvPr/>
        </p:nvSpPr>
        <p:spPr>
          <a:xfrm>
            <a:off x="395536" y="2636912"/>
            <a:ext cx="6768752" cy="646331"/>
          </a:xfrm>
          <a:prstGeom prst="rect">
            <a:avLst/>
          </a:prstGeom>
        </p:spPr>
        <p:txBody>
          <a:bodyPr wrap="square">
            <a:spAutoFit/>
          </a:bodyPr>
          <a:lstStyle/>
          <a:p>
            <a:r>
              <a:rPr lang="zh-CN" altLang="en-US" sz="3600" b="0" dirty="0">
                <a:solidFill>
                  <a:srgbClr val="A31515"/>
                </a:solidFill>
                <a:latin typeface="Courier New" panose="02070309020205020404" pitchFamily="49" charset="0"/>
              </a:rPr>
              <a:t>代码演示</a:t>
            </a:r>
            <a:r>
              <a:rPr lang="en-US" altLang="zh-CN" sz="3600" b="0" dirty="0" err="1">
                <a:solidFill>
                  <a:srgbClr val="A31515"/>
                </a:solidFill>
                <a:latin typeface="Courier New" panose="02070309020205020404" pitchFamily="49" charset="0"/>
              </a:rPr>
              <a:t>test_copy</a:t>
            </a:r>
            <a:endParaRPr lang="zh-CN" altLang="en-US" sz="3600" dirty="0"/>
          </a:p>
        </p:txBody>
      </p:sp>
    </p:spTree>
    <p:extLst>
      <p:ext uri="{BB962C8B-B14F-4D97-AF65-F5344CB8AC3E}">
        <p14:creationId xmlns:p14="http://schemas.microsoft.com/office/powerpoint/2010/main" val="87498743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p:cNvSpPr>
          <p:nvPr>
            <p:ph idx="1"/>
          </p:nvPr>
        </p:nvSpPr>
        <p:spPr>
          <a:xfrm>
            <a:off x="179512" y="116632"/>
            <a:ext cx="8350696" cy="5857012"/>
          </a:xfrm>
        </p:spPr>
        <p:txBody>
          <a:bodyPr vert="horz" wrap="square" lIns="91440" tIns="45720" rIns="91440" bIns="45720" anchor="t"/>
          <a:lstStyle/>
          <a:p>
            <a:pPr marL="109220" indent="0" eaLnBrk="1" hangingPunct="1">
              <a:buNone/>
            </a:pPr>
            <a:endParaRPr lang="en-US" altLang="zh-CN" sz="3600" dirty="0">
              <a:ea typeface="黑体" panose="02010609060101010101" pitchFamily="49" charset="-122"/>
            </a:endParaRPr>
          </a:p>
          <a:p>
            <a:pPr marL="109220" indent="0">
              <a:buNone/>
            </a:pPr>
            <a:r>
              <a:rPr lang="zh-CN" altLang="en-US" sz="4000" b="1" dirty="0"/>
              <a:t>利用</a:t>
            </a:r>
            <a:r>
              <a:rPr lang="en-US" altLang="zh-CN" sz="4000" b="1" dirty="0"/>
              <a:t>BFS</a:t>
            </a:r>
            <a:r>
              <a:rPr lang="zh-CN" altLang="en-US" sz="4000" b="1" dirty="0"/>
              <a:t>，</a:t>
            </a:r>
            <a:r>
              <a:rPr lang="en-US" altLang="zh-CN" sz="4000" b="1" dirty="0"/>
              <a:t>DFS</a:t>
            </a:r>
            <a:r>
              <a:rPr lang="zh-CN" altLang="en-US" sz="4000" b="1" dirty="0"/>
              <a:t>解决迷宫问题</a:t>
            </a:r>
            <a:endParaRPr lang="en-US" altLang="zh-CN" sz="4000" b="1" dirty="0"/>
          </a:p>
          <a:p>
            <a:pPr marL="109220" indent="0" eaLnBrk="1" hangingPunct="1">
              <a:buNone/>
            </a:pPr>
            <a:endParaRPr lang="en-US" altLang="zh-CN" sz="3600" dirty="0">
              <a:ea typeface="黑体" panose="02010609060101010101" pitchFamily="49" charset="-122"/>
            </a:endParaRPr>
          </a:p>
          <a:p>
            <a:pPr marL="109220" indent="0" eaLnBrk="1" hangingPunct="1">
              <a:buNone/>
            </a:pPr>
            <a:r>
              <a:rPr lang="zh-CN" altLang="en-US" sz="3600" dirty="0">
                <a:ea typeface="黑体" panose="02010609060101010101" pitchFamily="49" charset="-122"/>
              </a:rPr>
              <a:t>邮箱：</a:t>
            </a:r>
            <a:r>
              <a:rPr lang="en-US" altLang="zh-CN" sz="3600" dirty="0">
                <a:ea typeface="黑体" panose="02010609060101010101" pitchFamily="49" charset="-122"/>
                <a:hlinkClick r:id="rId3"/>
              </a:rPr>
              <a:t>1060596782@qq.com</a:t>
            </a:r>
            <a:endParaRPr lang="en-US" altLang="zh-CN" sz="3600" dirty="0">
              <a:ea typeface="黑体" panose="02010609060101010101" pitchFamily="49" charset="-122"/>
            </a:endParaRPr>
          </a:p>
          <a:p>
            <a:pPr marL="109220" indent="0" eaLnBrk="1" hangingPunct="1">
              <a:buNone/>
            </a:pPr>
            <a:r>
              <a:rPr lang="zh-CN" altLang="en-US" sz="3600" dirty="0">
                <a:ea typeface="黑体" panose="02010609060101010101" pitchFamily="49" charset="-122"/>
              </a:rPr>
              <a:t>邮件主题：学号</a:t>
            </a:r>
            <a:r>
              <a:rPr lang="en-US" altLang="zh-CN" sz="3600" dirty="0">
                <a:ea typeface="黑体" panose="02010609060101010101" pitchFamily="49" charset="-122"/>
              </a:rPr>
              <a:t>—</a:t>
            </a:r>
            <a:r>
              <a:rPr lang="zh-CN" altLang="en-US" sz="3600" dirty="0">
                <a:ea typeface="黑体" panose="02010609060101010101" pitchFamily="49" charset="-122"/>
              </a:rPr>
              <a:t>姓名</a:t>
            </a:r>
            <a:r>
              <a:rPr lang="en-US" altLang="zh-CN" sz="3600" dirty="0">
                <a:ea typeface="黑体" panose="02010609060101010101" pitchFamily="49" charset="-122"/>
              </a:rPr>
              <a:t>—AI2</a:t>
            </a:r>
          </a:p>
          <a:p>
            <a:pPr marL="109220" indent="0" eaLnBrk="1" hangingPunct="1">
              <a:buNone/>
            </a:pPr>
            <a:r>
              <a:rPr lang="zh-CN" altLang="en-US" sz="3600" dirty="0">
                <a:ea typeface="黑体" panose="02010609060101010101" pitchFamily="49" charset="-122"/>
              </a:rPr>
              <a:t>文件命名：</a:t>
            </a:r>
            <a:r>
              <a:rPr lang="zh-CN" altLang="en-US" sz="3600" dirty="0"/>
              <a:t>学号</a:t>
            </a:r>
            <a:r>
              <a:rPr lang="en-US" altLang="zh-CN" sz="3600" dirty="0"/>
              <a:t>—</a:t>
            </a:r>
            <a:r>
              <a:rPr lang="zh-CN" altLang="en-US" sz="3600" dirty="0"/>
              <a:t>姓名</a:t>
            </a:r>
            <a:r>
              <a:rPr lang="en-US" altLang="zh-CN" sz="3600" dirty="0"/>
              <a:t>—AI2</a:t>
            </a:r>
          </a:p>
          <a:p>
            <a:pPr marL="109220" indent="0" eaLnBrk="1" hangingPunct="1">
              <a:buNone/>
            </a:pPr>
            <a:r>
              <a:rPr lang="zh-CN" altLang="en-US" sz="3600" dirty="0">
                <a:ea typeface="黑体" panose="02010609060101010101" pitchFamily="49" charset="-122"/>
              </a:rPr>
              <a:t>例如：</a:t>
            </a:r>
            <a:r>
              <a:rPr lang="en-US" altLang="zh-CN" sz="3600" dirty="0">
                <a:ea typeface="黑体" panose="02010609060101010101" pitchFamily="49" charset="-122"/>
              </a:rPr>
              <a:t>2016301500096-</a:t>
            </a:r>
            <a:r>
              <a:rPr lang="zh-CN" altLang="en-US" sz="3600" dirty="0">
                <a:ea typeface="黑体" panose="02010609060101010101" pitchFamily="49" charset="-122"/>
              </a:rPr>
              <a:t>张凯林</a:t>
            </a:r>
            <a:r>
              <a:rPr lang="en-US" altLang="zh-CN" sz="3600" dirty="0">
                <a:ea typeface="黑体" panose="02010609060101010101" pitchFamily="49" charset="-122"/>
              </a:rPr>
              <a:t>-AI2</a:t>
            </a:r>
          </a:p>
          <a:p>
            <a:pPr marL="109220" indent="0" eaLnBrk="1" hangingPunct="1">
              <a:buNone/>
            </a:pPr>
            <a:r>
              <a:rPr lang="zh-CN" altLang="en-US" sz="3600" dirty="0">
                <a:highlight>
                  <a:srgbClr val="FFFF00"/>
                </a:highlight>
                <a:ea typeface="黑体" panose="02010609060101010101" pitchFamily="49" charset="-122"/>
              </a:rPr>
              <a:t>源码，运行结果截图</a:t>
            </a:r>
            <a:r>
              <a:rPr lang="zh-CN" altLang="en-US" sz="3600" dirty="0">
                <a:ea typeface="黑体" panose="02010609060101010101" pitchFamily="49" charset="-122"/>
              </a:rPr>
              <a:t>放在同一文件夹下，请压缩打包</a:t>
            </a:r>
            <a:endParaRPr lang="en-US" altLang="zh-CN" sz="3600" dirty="0">
              <a:ea typeface="黑体" panose="02010609060101010101" pitchFamily="49" charset="-122"/>
            </a:endParaRPr>
          </a:p>
        </p:txBody>
      </p:sp>
    </p:spTree>
    <p:custDataLst>
      <p:tags r:id="rId1"/>
    </p:custDataLst>
    <p:extLst>
      <p:ext uri="{BB962C8B-B14F-4D97-AF65-F5344CB8AC3E}">
        <p14:creationId xmlns:p14="http://schemas.microsoft.com/office/powerpoint/2010/main" val="56547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a:xfrm>
            <a:off x="428625" y="1357313"/>
            <a:ext cx="8229600" cy="1090612"/>
          </a:xfrm>
        </p:spPr>
        <p:txBody>
          <a:bodyPr vert="horz" wrap="square" lIns="91440" tIns="45720" rIns="91440" bIns="45720" anchor="t"/>
          <a:lstStyle/>
          <a:p>
            <a:pPr eaLnBrk="1" hangingPunct="1">
              <a:buNone/>
            </a:pPr>
            <a:r>
              <a:rPr lang="en-US" altLang="zh-CN" b="1" dirty="0">
                <a:ea typeface="黑体" panose="02010609060101010101" pitchFamily="49" charset="-122"/>
              </a:rPr>
              <a:t>generalSearch(problem, Queue) </a:t>
            </a:r>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Example: BFS</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4" name="表格 3"/>
          <p:cNvGraphicFramePr>
            <a:graphicFrameLocks noGrp="1"/>
          </p:cNvGraphicFramePr>
          <p:nvPr/>
        </p:nvGraphicFramePr>
        <p:xfrm>
          <a:off x="428625" y="2500313"/>
          <a:ext cx="3571900" cy="1097280"/>
        </p:xfrm>
        <a:graphic>
          <a:graphicData uri="http://schemas.openxmlformats.org/drawingml/2006/table">
            <a:tbl>
              <a:tblPr firstRow="1" bandRow="1">
                <a:tableStyleId>{5C22544A-7EE6-4342-B048-85BDC9FD1C3A}</a:tableStyleId>
              </a:tblPr>
              <a:tblGrid>
                <a:gridCol w="1785950">
                  <a:extLst>
                    <a:ext uri="{9D8B030D-6E8A-4147-A177-3AD203B41FA5}">
                      <a16:colId xmlns:a16="http://schemas.microsoft.com/office/drawing/2014/main" val="20000"/>
                    </a:ext>
                  </a:extLst>
                </a:gridCol>
                <a:gridCol w="1785950">
                  <a:extLst>
                    <a:ext uri="{9D8B030D-6E8A-4147-A177-3AD203B41FA5}">
                      <a16:colId xmlns:a16="http://schemas.microsoft.com/office/drawing/2014/main" val="20001"/>
                    </a:ext>
                  </a:extLst>
                </a:gridCol>
              </a:tblGrid>
              <a:tr h="335121">
                <a:tc>
                  <a:txBody>
                    <a:bodyPr/>
                    <a:lstStyle/>
                    <a:p>
                      <a:pPr algn="ctr"/>
                      <a:r>
                        <a:rPr kumimoji="0" lang="en-US" altLang="zh-CN" sz="1800" b="1" kern="1200" baseline="0" dirty="0">
                          <a:solidFill>
                            <a:schemeClr val="lt1"/>
                          </a:solidFill>
                          <a:latin typeface="+mn-lt"/>
                          <a:ea typeface="+mn-ea"/>
                          <a:cs typeface="+mn-cs"/>
                        </a:rPr>
                        <a:t>Expnd. node</a:t>
                      </a:r>
                    </a:p>
                  </a:txBody>
                  <a:tcPr/>
                </a:tc>
                <a:tc>
                  <a:txBody>
                    <a:bodyPr/>
                    <a:lstStyle/>
                    <a:p>
                      <a:pPr algn="ctr"/>
                      <a:r>
                        <a:rPr lang="en-US" altLang="zh-CN" dirty="0"/>
                        <a:t>Open list</a:t>
                      </a:r>
                      <a:endParaRPr lang="zh-CN" altLang="en-US" dirty="0"/>
                    </a:p>
                  </a:txBody>
                  <a:tcPr/>
                </a:tc>
                <a:extLst>
                  <a:ext uri="{0D108BD9-81ED-4DB2-BD59-A6C34878D82A}">
                    <a16:rowId xmlns:a16="http://schemas.microsoft.com/office/drawing/2014/main" val="10000"/>
                  </a:ext>
                </a:extLst>
              </a:tr>
              <a:tr h="335121">
                <a:tc>
                  <a:txBody>
                    <a:bodyPr/>
                    <a:lstStyle/>
                    <a:p>
                      <a:endParaRPr lang="zh-CN" altLang="en-US" dirty="0"/>
                    </a:p>
                  </a:txBody>
                  <a:tcPr/>
                </a:tc>
                <a:tc>
                  <a:txBody>
                    <a:bodyPr/>
                    <a:lstStyle/>
                    <a:p>
                      <a:r>
                        <a:rPr kumimoji="0" lang="en-US" altLang="zh-CN" sz="1800" kern="1200" baseline="0" dirty="0">
                          <a:solidFill>
                            <a:schemeClr val="dk1"/>
                          </a:solidFill>
                          <a:latin typeface="+mn-lt"/>
                          <a:ea typeface="+mn-ea"/>
                          <a:cs typeface="+mn-cs"/>
                        </a:rPr>
                        <a:t>{S}</a:t>
                      </a:r>
                      <a:endParaRPr lang="zh-CN" altLang="en-US" dirty="0"/>
                    </a:p>
                  </a:txBody>
                  <a:tcPr/>
                </a:tc>
                <a:extLst>
                  <a:ext uri="{0D108BD9-81ED-4DB2-BD59-A6C34878D82A}">
                    <a16:rowId xmlns:a16="http://schemas.microsoft.com/office/drawing/2014/main" val="10001"/>
                  </a:ext>
                </a:extLst>
              </a:tr>
              <a:tr h="335121">
                <a:tc>
                  <a:txBody>
                    <a:bodyPr/>
                    <a:lstStyle/>
                    <a:p>
                      <a:r>
                        <a:rPr kumimoji="0" lang="en-US" altLang="zh-CN" sz="1800" kern="1200" baseline="0" dirty="0">
                          <a:solidFill>
                            <a:schemeClr val="dk1"/>
                          </a:solidFill>
                          <a:latin typeface="+mn-lt"/>
                          <a:ea typeface="+mn-ea"/>
                          <a:cs typeface="+mn-cs"/>
                        </a:rPr>
                        <a:t>S </a:t>
                      </a:r>
                      <a:r>
                        <a:rPr kumimoji="0" lang="en-US" altLang="zh-CN" sz="1800" kern="1200" baseline="0" dirty="0">
                          <a:solidFill>
                            <a:srgbClr val="FF0000"/>
                          </a:solidFill>
                          <a:latin typeface="+mn-lt"/>
                          <a:ea typeface="+mn-ea"/>
                          <a:cs typeface="+mn-cs"/>
                        </a:rPr>
                        <a:t>not goal </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{A,B,C} </a:t>
                      </a:r>
                      <a:endParaRPr lang="zh-CN" altLang="en-US" dirty="0"/>
                    </a:p>
                  </a:txBody>
                  <a:tcPr/>
                </a:tc>
                <a:extLst>
                  <a:ext uri="{0D108BD9-81ED-4DB2-BD59-A6C34878D82A}">
                    <a16:rowId xmlns:a16="http://schemas.microsoft.com/office/drawing/2014/main" val="10002"/>
                  </a:ext>
                </a:extLst>
              </a:tr>
            </a:tbl>
          </a:graphicData>
        </a:graphic>
      </p:graphicFrame>
      <p:pic>
        <p:nvPicPr>
          <p:cNvPr id="33810" name="Picture 2"/>
          <p:cNvPicPr>
            <a:picLocks noChangeAspect="1"/>
          </p:cNvPicPr>
          <p:nvPr/>
        </p:nvPicPr>
        <p:blipFill>
          <a:blip r:embed="rId2"/>
          <a:stretch>
            <a:fillRect/>
          </a:stretch>
        </p:blipFill>
        <p:spPr>
          <a:xfrm>
            <a:off x="4440238" y="2286000"/>
            <a:ext cx="4211637" cy="45720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a:xfrm>
            <a:off x="428625" y="1357313"/>
            <a:ext cx="8229600" cy="1090612"/>
          </a:xfrm>
        </p:spPr>
        <p:txBody>
          <a:bodyPr vert="horz" wrap="square" lIns="91440" tIns="45720" rIns="91440" bIns="45720" anchor="t"/>
          <a:lstStyle/>
          <a:p>
            <a:pPr eaLnBrk="1" hangingPunct="1">
              <a:buNone/>
            </a:pPr>
            <a:r>
              <a:rPr lang="en-US" altLang="zh-CN" b="1" dirty="0">
                <a:ea typeface="黑体" panose="02010609060101010101" pitchFamily="49" charset="-122"/>
              </a:rPr>
              <a:t>generalSearch(problem, Queue) </a:t>
            </a:r>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Example: BFS</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4" name="表格 3"/>
          <p:cNvGraphicFramePr>
            <a:graphicFrameLocks noGrp="1"/>
          </p:cNvGraphicFramePr>
          <p:nvPr/>
        </p:nvGraphicFramePr>
        <p:xfrm>
          <a:off x="428625" y="2500313"/>
          <a:ext cx="3857652" cy="1463040"/>
        </p:xfrm>
        <a:graphic>
          <a:graphicData uri="http://schemas.openxmlformats.org/drawingml/2006/table">
            <a:tbl>
              <a:tblPr firstRow="1" bandRow="1">
                <a:tableStyleId>{5C22544A-7EE6-4342-B048-85BDC9FD1C3A}</a:tableStyleId>
              </a:tblPr>
              <a:tblGrid>
                <a:gridCol w="1928826">
                  <a:extLst>
                    <a:ext uri="{9D8B030D-6E8A-4147-A177-3AD203B41FA5}">
                      <a16:colId xmlns:a16="http://schemas.microsoft.com/office/drawing/2014/main" val="20000"/>
                    </a:ext>
                  </a:extLst>
                </a:gridCol>
                <a:gridCol w="1928826">
                  <a:extLst>
                    <a:ext uri="{9D8B030D-6E8A-4147-A177-3AD203B41FA5}">
                      <a16:colId xmlns:a16="http://schemas.microsoft.com/office/drawing/2014/main" val="20001"/>
                    </a:ext>
                  </a:extLst>
                </a:gridCol>
              </a:tblGrid>
              <a:tr h="335121">
                <a:tc>
                  <a:txBody>
                    <a:bodyPr/>
                    <a:lstStyle/>
                    <a:p>
                      <a:pPr algn="ctr"/>
                      <a:r>
                        <a:rPr kumimoji="0" lang="en-US" altLang="zh-CN" sz="1800" b="1" kern="1200" baseline="0" dirty="0">
                          <a:solidFill>
                            <a:schemeClr val="lt1"/>
                          </a:solidFill>
                          <a:latin typeface="+mn-lt"/>
                          <a:ea typeface="+mn-ea"/>
                          <a:cs typeface="+mn-cs"/>
                        </a:rPr>
                        <a:t>Expnd. node</a:t>
                      </a:r>
                    </a:p>
                  </a:txBody>
                  <a:tcPr/>
                </a:tc>
                <a:tc>
                  <a:txBody>
                    <a:bodyPr/>
                    <a:lstStyle/>
                    <a:p>
                      <a:pPr algn="ctr"/>
                      <a:r>
                        <a:rPr lang="en-US" altLang="zh-CN" dirty="0"/>
                        <a:t>Open list</a:t>
                      </a:r>
                      <a:endParaRPr lang="zh-CN" altLang="en-US" dirty="0"/>
                    </a:p>
                  </a:txBody>
                  <a:tcPr/>
                </a:tc>
                <a:extLst>
                  <a:ext uri="{0D108BD9-81ED-4DB2-BD59-A6C34878D82A}">
                    <a16:rowId xmlns:a16="http://schemas.microsoft.com/office/drawing/2014/main" val="10000"/>
                  </a:ext>
                </a:extLst>
              </a:tr>
              <a:tr h="335121">
                <a:tc>
                  <a:txBody>
                    <a:bodyPr/>
                    <a:lstStyle/>
                    <a:p>
                      <a:endParaRPr lang="zh-CN" altLang="en-US" dirty="0"/>
                    </a:p>
                  </a:txBody>
                  <a:tcPr/>
                </a:tc>
                <a:tc>
                  <a:txBody>
                    <a:bodyPr/>
                    <a:lstStyle/>
                    <a:p>
                      <a:r>
                        <a:rPr kumimoji="0" lang="en-US" altLang="zh-CN" sz="1800" kern="1200" baseline="0" dirty="0">
                          <a:solidFill>
                            <a:schemeClr val="dk1"/>
                          </a:solidFill>
                          <a:latin typeface="+mn-lt"/>
                          <a:ea typeface="+mn-ea"/>
                          <a:cs typeface="+mn-cs"/>
                        </a:rPr>
                        <a:t>{S}</a:t>
                      </a:r>
                      <a:endParaRPr lang="zh-CN" altLang="en-US" dirty="0"/>
                    </a:p>
                  </a:txBody>
                  <a:tcPr/>
                </a:tc>
                <a:extLst>
                  <a:ext uri="{0D108BD9-81ED-4DB2-BD59-A6C34878D82A}">
                    <a16:rowId xmlns:a16="http://schemas.microsoft.com/office/drawing/2014/main" val="10001"/>
                  </a:ext>
                </a:extLst>
              </a:tr>
              <a:tr h="335121">
                <a:tc>
                  <a:txBody>
                    <a:bodyPr/>
                    <a:lstStyle/>
                    <a:p>
                      <a:r>
                        <a:rPr kumimoji="0" lang="en-US" altLang="zh-CN" sz="1800" kern="1200" baseline="0" dirty="0">
                          <a:solidFill>
                            <a:schemeClr val="dk1"/>
                          </a:solidFill>
                          <a:latin typeface="+mn-lt"/>
                          <a:ea typeface="+mn-ea"/>
                          <a:cs typeface="+mn-cs"/>
                        </a:rPr>
                        <a:t>S</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{A,B,C} </a:t>
                      </a:r>
                      <a:endParaRPr lang="zh-CN" altLang="en-US" dirty="0"/>
                    </a:p>
                  </a:txBody>
                  <a:tcPr/>
                </a:tc>
                <a:extLst>
                  <a:ext uri="{0D108BD9-81ED-4DB2-BD59-A6C34878D82A}">
                    <a16:rowId xmlns:a16="http://schemas.microsoft.com/office/drawing/2014/main" val="10002"/>
                  </a:ext>
                </a:extLst>
              </a:tr>
              <a:tr h="335121">
                <a:tc>
                  <a:txBody>
                    <a:bodyPr/>
                    <a:lstStyle/>
                    <a:p>
                      <a:r>
                        <a:rPr kumimoji="0" lang="en-US" altLang="zh-CN" sz="1800" kern="1200" baseline="0" dirty="0">
                          <a:solidFill>
                            <a:schemeClr val="dk1"/>
                          </a:solidFill>
                          <a:latin typeface="+mn-lt"/>
                          <a:ea typeface="+mn-ea"/>
                          <a:cs typeface="+mn-cs"/>
                        </a:rPr>
                        <a:t>A </a:t>
                      </a:r>
                      <a:r>
                        <a:rPr kumimoji="0" lang="en-US" altLang="zh-CN" sz="1800" kern="1200" baseline="0" dirty="0">
                          <a:solidFill>
                            <a:srgbClr val="FF0000"/>
                          </a:solidFill>
                          <a:latin typeface="+mn-lt"/>
                          <a:ea typeface="+mn-ea"/>
                          <a:cs typeface="+mn-cs"/>
                        </a:rPr>
                        <a:t>not goal</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{B,C,D,E}</a:t>
                      </a:r>
                      <a:endParaRPr lang="zh-CN" altLang="en-US" dirty="0"/>
                    </a:p>
                  </a:txBody>
                  <a:tcPr/>
                </a:tc>
                <a:extLst>
                  <a:ext uri="{0D108BD9-81ED-4DB2-BD59-A6C34878D82A}">
                    <a16:rowId xmlns:a16="http://schemas.microsoft.com/office/drawing/2014/main" val="10003"/>
                  </a:ext>
                </a:extLst>
              </a:tr>
            </a:tbl>
          </a:graphicData>
        </a:graphic>
      </p:graphicFrame>
      <p:pic>
        <p:nvPicPr>
          <p:cNvPr id="34837" name="Picture 2"/>
          <p:cNvPicPr>
            <a:picLocks noChangeAspect="1"/>
          </p:cNvPicPr>
          <p:nvPr/>
        </p:nvPicPr>
        <p:blipFill>
          <a:blip r:embed="rId2"/>
          <a:stretch>
            <a:fillRect/>
          </a:stretch>
        </p:blipFill>
        <p:spPr>
          <a:xfrm>
            <a:off x="4500563" y="2214563"/>
            <a:ext cx="4214812" cy="45688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28625" y="1357313"/>
            <a:ext cx="8229600" cy="1090612"/>
          </a:xfrm>
        </p:spPr>
        <p:txBody>
          <a:bodyPr vert="horz" wrap="square" lIns="91440" tIns="45720" rIns="91440" bIns="45720" anchor="t"/>
          <a:lstStyle/>
          <a:p>
            <a:pPr eaLnBrk="1" hangingPunct="1">
              <a:buNone/>
            </a:pPr>
            <a:r>
              <a:rPr lang="en-US" altLang="zh-CN" b="1" dirty="0">
                <a:ea typeface="黑体" panose="02010609060101010101" pitchFamily="49" charset="-122"/>
              </a:rPr>
              <a:t>generalSearch(problem, Queue) </a:t>
            </a:r>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Example: BFS</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4" name="表格 3"/>
          <p:cNvGraphicFramePr>
            <a:graphicFrameLocks noGrp="1"/>
          </p:cNvGraphicFramePr>
          <p:nvPr/>
        </p:nvGraphicFramePr>
        <p:xfrm>
          <a:off x="428625" y="2500313"/>
          <a:ext cx="3857652" cy="1828800"/>
        </p:xfrm>
        <a:graphic>
          <a:graphicData uri="http://schemas.openxmlformats.org/drawingml/2006/table">
            <a:tbl>
              <a:tblPr firstRow="1" bandRow="1">
                <a:tableStyleId>{5C22544A-7EE6-4342-B048-85BDC9FD1C3A}</a:tableStyleId>
              </a:tblPr>
              <a:tblGrid>
                <a:gridCol w="1928826">
                  <a:extLst>
                    <a:ext uri="{9D8B030D-6E8A-4147-A177-3AD203B41FA5}">
                      <a16:colId xmlns:a16="http://schemas.microsoft.com/office/drawing/2014/main" val="20000"/>
                    </a:ext>
                  </a:extLst>
                </a:gridCol>
                <a:gridCol w="1928826">
                  <a:extLst>
                    <a:ext uri="{9D8B030D-6E8A-4147-A177-3AD203B41FA5}">
                      <a16:colId xmlns:a16="http://schemas.microsoft.com/office/drawing/2014/main" val="20001"/>
                    </a:ext>
                  </a:extLst>
                </a:gridCol>
              </a:tblGrid>
              <a:tr h="335121">
                <a:tc>
                  <a:txBody>
                    <a:bodyPr/>
                    <a:lstStyle/>
                    <a:p>
                      <a:pPr algn="ctr"/>
                      <a:r>
                        <a:rPr kumimoji="0" lang="en-US" altLang="zh-CN" sz="1800" b="1" kern="1200" baseline="0" dirty="0">
                          <a:solidFill>
                            <a:schemeClr val="lt1"/>
                          </a:solidFill>
                          <a:latin typeface="+mn-lt"/>
                          <a:ea typeface="+mn-ea"/>
                          <a:cs typeface="+mn-cs"/>
                        </a:rPr>
                        <a:t>Expnd. node</a:t>
                      </a:r>
                    </a:p>
                  </a:txBody>
                  <a:tcPr/>
                </a:tc>
                <a:tc>
                  <a:txBody>
                    <a:bodyPr/>
                    <a:lstStyle/>
                    <a:p>
                      <a:pPr algn="ctr"/>
                      <a:r>
                        <a:rPr lang="en-US" altLang="zh-CN" dirty="0"/>
                        <a:t>Open list</a:t>
                      </a:r>
                      <a:endParaRPr lang="zh-CN" altLang="en-US" dirty="0"/>
                    </a:p>
                  </a:txBody>
                  <a:tcPr/>
                </a:tc>
                <a:extLst>
                  <a:ext uri="{0D108BD9-81ED-4DB2-BD59-A6C34878D82A}">
                    <a16:rowId xmlns:a16="http://schemas.microsoft.com/office/drawing/2014/main" val="10000"/>
                  </a:ext>
                </a:extLst>
              </a:tr>
              <a:tr h="335121">
                <a:tc>
                  <a:txBody>
                    <a:bodyPr/>
                    <a:lstStyle/>
                    <a:p>
                      <a:endParaRPr lang="zh-CN" altLang="en-US" dirty="0"/>
                    </a:p>
                  </a:txBody>
                  <a:tcPr/>
                </a:tc>
                <a:tc>
                  <a:txBody>
                    <a:bodyPr/>
                    <a:lstStyle/>
                    <a:p>
                      <a:r>
                        <a:rPr kumimoji="0" lang="en-US" altLang="zh-CN" sz="1800" kern="1200" baseline="0" dirty="0">
                          <a:solidFill>
                            <a:schemeClr val="dk1"/>
                          </a:solidFill>
                          <a:latin typeface="+mn-lt"/>
                          <a:ea typeface="+mn-ea"/>
                          <a:cs typeface="+mn-cs"/>
                        </a:rPr>
                        <a:t>{S}</a:t>
                      </a:r>
                      <a:endParaRPr lang="zh-CN" altLang="en-US" dirty="0"/>
                    </a:p>
                  </a:txBody>
                  <a:tcPr/>
                </a:tc>
                <a:extLst>
                  <a:ext uri="{0D108BD9-81ED-4DB2-BD59-A6C34878D82A}">
                    <a16:rowId xmlns:a16="http://schemas.microsoft.com/office/drawing/2014/main" val="10001"/>
                  </a:ext>
                </a:extLst>
              </a:tr>
              <a:tr h="335121">
                <a:tc>
                  <a:txBody>
                    <a:bodyPr/>
                    <a:lstStyle/>
                    <a:p>
                      <a:r>
                        <a:rPr kumimoji="0" lang="en-US" altLang="zh-CN" sz="1800" kern="1200" baseline="0" dirty="0">
                          <a:solidFill>
                            <a:schemeClr val="dk1"/>
                          </a:solidFill>
                          <a:latin typeface="+mn-lt"/>
                          <a:ea typeface="+mn-ea"/>
                          <a:cs typeface="+mn-cs"/>
                        </a:rPr>
                        <a:t>S</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{A,B,C} </a:t>
                      </a:r>
                      <a:endParaRPr lang="zh-CN" altLang="en-US" dirty="0"/>
                    </a:p>
                  </a:txBody>
                  <a:tcPr/>
                </a:tc>
                <a:extLst>
                  <a:ext uri="{0D108BD9-81ED-4DB2-BD59-A6C34878D82A}">
                    <a16:rowId xmlns:a16="http://schemas.microsoft.com/office/drawing/2014/main" val="10002"/>
                  </a:ext>
                </a:extLst>
              </a:tr>
              <a:tr h="335121">
                <a:tc>
                  <a:txBody>
                    <a:bodyPr/>
                    <a:lstStyle/>
                    <a:p>
                      <a:r>
                        <a:rPr kumimoji="0" lang="en-US" altLang="zh-CN" sz="1800" kern="1200" baseline="0" dirty="0">
                          <a:solidFill>
                            <a:schemeClr val="dk1"/>
                          </a:solidFill>
                          <a:latin typeface="+mn-lt"/>
                          <a:ea typeface="+mn-ea"/>
                          <a:cs typeface="+mn-cs"/>
                        </a:rPr>
                        <a:t>A</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{B,C,D,E}</a:t>
                      </a:r>
                      <a:endParaRPr lang="zh-CN" altLang="en-US" dirty="0"/>
                    </a:p>
                  </a:txBody>
                  <a:tcPr/>
                </a:tc>
                <a:extLst>
                  <a:ext uri="{0D108BD9-81ED-4DB2-BD59-A6C34878D82A}">
                    <a16:rowId xmlns:a16="http://schemas.microsoft.com/office/drawing/2014/main" val="10003"/>
                  </a:ext>
                </a:extLst>
              </a:tr>
              <a:tr h="33512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800" kern="1200" baseline="0" dirty="0">
                          <a:solidFill>
                            <a:schemeClr val="tx1"/>
                          </a:solidFill>
                          <a:latin typeface="+mn-lt"/>
                          <a:ea typeface="+mn-ea"/>
                          <a:cs typeface="+mn-cs"/>
                        </a:rPr>
                        <a:t>B</a:t>
                      </a:r>
                      <a:r>
                        <a:rPr kumimoji="0" lang="en-US" altLang="zh-CN" sz="1800" kern="1200" baseline="0" dirty="0">
                          <a:solidFill>
                            <a:srgbClr val="FF0000"/>
                          </a:solidFill>
                          <a:latin typeface="+mn-lt"/>
                          <a:ea typeface="+mn-ea"/>
                          <a:cs typeface="+mn-cs"/>
                        </a:rPr>
                        <a:t> not goal</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{C,D,E,G}</a:t>
                      </a:r>
                      <a:endParaRPr lang="zh-CN" altLang="en-US" dirty="0"/>
                    </a:p>
                  </a:txBody>
                  <a:tcPr/>
                </a:tc>
                <a:extLst>
                  <a:ext uri="{0D108BD9-81ED-4DB2-BD59-A6C34878D82A}">
                    <a16:rowId xmlns:a16="http://schemas.microsoft.com/office/drawing/2014/main" val="10004"/>
                  </a:ext>
                </a:extLst>
              </a:tr>
            </a:tbl>
          </a:graphicData>
        </a:graphic>
      </p:graphicFrame>
      <p:pic>
        <p:nvPicPr>
          <p:cNvPr id="35864" name="Picture 2"/>
          <p:cNvPicPr>
            <a:picLocks noChangeAspect="1"/>
          </p:cNvPicPr>
          <p:nvPr/>
        </p:nvPicPr>
        <p:blipFill>
          <a:blip r:embed="rId2"/>
          <a:stretch>
            <a:fillRect/>
          </a:stretch>
        </p:blipFill>
        <p:spPr>
          <a:xfrm>
            <a:off x="4500563" y="2286000"/>
            <a:ext cx="4557712" cy="45720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idx="1"/>
          </p:nvPr>
        </p:nvSpPr>
        <p:spPr>
          <a:xfrm>
            <a:off x="428625" y="1357313"/>
            <a:ext cx="8229600" cy="1090612"/>
          </a:xfrm>
        </p:spPr>
        <p:txBody>
          <a:bodyPr vert="horz" wrap="square" lIns="91440" tIns="45720" rIns="91440" bIns="45720" anchor="t"/>
          <a:lstStyle/>
          <a:p>
            <a:pPr eaLnBrk="1" hangingPunct="1">
              <a:buNone/>
            </a:pPr>
            <a:r>
              <a:rPr lang="en-US" altLang="zh-CN" b="1" dirty="0">
                <a:ea typeface="黑体" panose="02010609060101010101" pitchFamily="49" charset="-122"/>
              </a:rPr>
              <a:t>generalSearch(problem, Queue) </a:t>
            </a:r>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Example: BFS</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4" name="表格 3"/>
          <p:cNvGraphicFramePr>
            <a:graphicFrameLocks noGrp="1"/>
          </p:cNvGraphicFramePr>
          <p:nvPr/>
        </p:nvGraphicFramePr>
        <p:xfrm>
          <a:off x="428625" y="2500313"/>
          <a:ext cx="3857652" cy="2194560"/>
        </p:xfrm>
        <a:graphic>
          <a:graphicData uri="http://schemas.openxmlformats.org/drawingml/2006/table">
            <a:tbl>
              <a:tblPr firstRow="1" bandRow="1">
                <a:tableStyleId>{5C22544A-7EE6-4342-B048-85BDC9FD1C3A}</a:tableStyleId>
              </a:tblPr>
              <a:tblGrid>
                <a:gridCol w="1928826">
                  <a:extLst>
                    <a:ext uri="{9D8B030D-6E8A-4147-A177-3AD203B41FA5}">
                      <a16:colId xmlns:a16="http://schemas.microsoft.com/office/drawing/2014/main" val="20000"/>
                    </a:ext>
                  </a:extLst>
                </a:gridCol>
                <a:gridCol w="1928826">
                  <a:extLst>
                    <a:ext uri="{9D8B030D-6E8A-4147-A177-3AD203B41FA5}">
                      <a16:colId xmlns:a16="http://schemas.microsoft.com/office/drawing/2014/main" val="20001"/>
                    </a:ext>
                  </a:extLst>
                </a:gridCol>
              </a:tblGrid>
              <a:tr h="335121">
                <a:tc>
                  <a:txBody>
                    <a:bodyPr/>
                    <a:lstStyle/>
                    <a:p>
                      <a:pPr algn="ctr"/>
                      <a:r>
                        <a:rPr kumimoji="0" lang="en-US" altLang="zh-CN" sz="1800" b="1" kern="1200" baseline="0" dirty="0">
                          <a:solidFill>
                            <a:schemeClr val="lt1"/>
                          </a:solidFill>
                          <a:latin typeface="+mn-lt"/>
                          <a:ea typeface="+mn-ea"/>
                          <a:cs typeface="+mn-cs"/>
                        </a:rPr>
                        <a:t>Expnd. node</a:t>
                      </a:r>
                    </a:p>
                  </a:txBody>
                  <a:tcPr/>
                </a:tc>
                <a:tc>
                  <a:txBody>
                    <a:bodyPr/>
                    <a:lstStyle/>
                    <a:p>
                      <a:pPr algn="ctr"/>
                      <a:r>
                        <a:rPr lang="en-US" altLang="zh-CN" dirty="0"/>
                        <a:t>Open list</a:t>
                      </a:r>
                      <a:endParaRPr lang="zh-CN" altLang="en-US" dirty="0"/>
                    </a:p>
                  </a:txBody>
                  <a:tcPr/>
                </a:tc>
                <a:extLst>
                  <a:ext uri="{0D108BD9-81ED-4DB2-BD59-A6C34878D82A}">
                    <a16:rowId xmlns:a16="http://schemas.microsoft.com/office/drawing/2014/main" val="10000"/>
                  </a:ext>
                </a:extLst>
              </a:tr>
              <a:tr h="335121">
                <a:tc>
                  <a:txBody>
                    <a:bodyPr/>
                    <a:lstStyle/>
                    <a:p>
                      <a:endParaRPr lang="zh-CN" altLang="en-US" dirty="0"/>
                    </a:p>
                  </a:txBody>
                  <a:tcPr/>
                </a:tc>
                <a:tc>
                  <a:txBody>
                    <a:bodyPr/>
                    <a:lstStyle/>
                    <a:p>
                      <a:r>
                        <a:rPr kumimoji="0" lang="en-US" altLang="zh-CN" sz="1800" kern="1200" baseline="0" dirty="0">
                          <a:solidFill>
                            <a:schemeClr val="dk1"/>
                          </a:solidFill>
                          <a:latin typeface="+mn-lt"/>
                          <a:ea typeface="+mn-ea"/>
                          <a:cs typeface="+mn-cs"/>
                        </a:rPr>
                        <a:t>{S}</a:t>
                      </a:r>
                      <a:endParaRPr lang="zh-CN" altLang="en-US" dirty="0"/>
                    </a:p>
                  </a:txBody>
                  <a:tcPr/>
                </a:tc>
                <a:extLst>
                  <a:ext uri="{0D108BD9-81ED-4DB2-BD59-A6C34878D82A}">
                    <a16:rowId xmlns:a16="http://schemas.microsoft.com/office/drawing/2014/main" val="10001"/>
                  </a:ext>
                </a:extLst>
              </a:tr>
              <a:tr h="335121">
                <a:tc>
                  <a:txBody>
                    <a:bodyPr/>
                    <a:lstStyle/>
                    <a:p>
                      <a:r>
                        <a:rPr kumimoji="0" lang="en-US" altLang="zh-CN" sz="1800" kern="1200" baseline="0" dirty="0">
                          <a:solidFill>
                            <a:schemeClr val="dk1"/>
                          </a:solidFill>
                          <a:latin typeface="+mn-lt"/>
                          <a:ea typeface="+mn-ea"/>
                          <a:cs typeface="+mn-cs"/>
                        </a:rPr>
                        <a:t>S</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{A,B,C} </a:t>
                      </a:r>
                      <a:endParaRPr lang="zh-CN" altLang="en-US" dirty="0"/>
                    </a:p>
                  </a:txBody>
                  <a:tcPr/>
                </a:tc>
                <a:extLst>
                  <a:ext uri="{0D108BD9-81ED-4DB2-BD59-A6C34878D82A}">
                    <a16:rowId xmlns:a16="http://schemas.microsoft.com/office/drawing/2014/main" val="10002"/>
                  </a:ext>
                </a:extLst>
              </a:tr>
              <a:tr h="335121">
                <a:tc>
                  <a:txBody>
                    <a:bodyPr/>
                    <a:lstStyle/>
                    <a:p>
                      <a:r>
                        <a:rPr kumimoji="0" lang="en-US" altLang="zh-CN" sz="1800" kern="1200" baseline="0" dirty="0">
                          <a:solidFill>
                            <a:schemeClr val="dk1"/>
                          </a:solidFill>
                          <a:latin typeface="+mn-lt"/>
                          <a:ea typeface="+mn-ea"/>
                          <a:cs typeface="+mn-cs"/>
                        </a:rPr>
                        <a:t>A</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{B,C,D,E}</a:t>
                      </a:r>
                      <a:endParaRPr lang="zh-CN" altLang="en-US" dirty="0"/>
                    </a:p>
                  </a:txBody>
                  <a:tcPr/>
                </a:tc>
                <a:extLst>
                  <a:ext uri="{0D108BD9-81ED-4DB2-BD59-A6C34878D82A}">
                    <a16:rowId xmlns:a16="http://schemas.microsoft.com/office/drawing/2014/main" val="10003"/>
                  </a:ext>
                </a:extLst>
              </a:tr>
              <a:tr h="33512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800" kern="1200" baseline="0" dirty="0">
                          <a:solidFill>
                            <a:schemeClr val="tx1"/>
                          </a:solidFill>
                          <a:latin typeface="+mn-lt"/>
                          <a:ea typeface="+mn-ea"/>
                          <a:cs typeface="+mn-cs"/>
                        </a:rPr>
                        <a:t>B</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{C,D,E,G}</a:t>
                      </a:r>
                      <a:endParaRPr lang="zh-CN" altLang="en-US" dirty="0"/>
                    </a:p>
                  </a:txBody>
                  <a:tcPr/>
                </a:tc>
                <a:extLst>
                  <a:ext uri="{0D108BD9-81ED-4DB2-BD59-A6C34878D82A}">
                    <a16:rowId xmlns:a16="http://schemas.microsoft.com/office/drawing/2014/main" val="10004"/>
                  </a:ext>
                </a:extLst>
              </a:tr>
              <a:tr h="335121">
                <a:tc>
                  <a:txBody>
                    <a:bodyPr/>
                    <a:lstStyle/>
                    <a:p>
                      <a:r>
                        <a:rPr kumimoji="0" lang="en-US" altLang="zh-CN" sz="1800" kern="1200" baseline="0" dirty="0">
                          <a:solidFill>
                            <a:schemeClr val="dk1"/>
                          </a:solidFill>
                          <a:latin typeface="+mn-lt"/>
                          <a:ea typeface="+mn-ea"/>
                          <a:cs typeface="+mn-cs"/>
                        </a:rPr>
                        <a:t>C </a:t>
                      </a:r>
                      <a:r>
                        <a:rPr kumimoji="0" lang="en-US" altLang="zh-CN" sz="1800" kern="1200" baseline="0" dirty="0">
                          <a:solidFill>
                            <a:srgbClr val="FF0000"/>
                          </a:solidFill>
                          <a:latin typeface="+mn-lt"/>
                          <a:ea typeface="+mn-ea"/>
                          <a:cs typeface="+mn-cs"/>
                        </a:rPr>
                        <a:t>not goal</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{D,E,G,F} </a:t>
                      </a:r>
                      <a:endParaRPr lang="zh-CN" altLang="en-US" dirty="0"/>
                    </a:p>
                  </a:txBody>
                  <a:tcPr/>
                </a:tc>
                <a:extLst>
                  <a:ext uri="{0D108BD9-81ED-4DB2-BD59-A6C34878D82A}">
                    <a16:rowId xmlns:a16="http://schemas.microsoft.com/office/drawing/2014/main" val="10005"/>
                  </a:ext>
                </a:extLst>
              </a:tr>
            </a:tbl>
          </a:graphicData>
        </a:graphic>
      </p:graphicFrame>
      <p:pic>
        <p:nvPicPr>
          <p:cNvPr id="36891" name="Picture 2"/>
          <p:cNvPicPr>
            <a:picLocks noChangeAspect="1"/>
          </p:cNvPicPr>
          <p:nvPr/>
        </p:nvPicPr>
        <p:blipFill>
          <a:blip r:embed="rId2"/>
          <a:stretch>
            <a:fillRect/>
          </a:stretch>
        </p:blipFill>
        <p:spPr>
          <a:xfrm>
            <a:off x="4500563" y="2214563"/>
            <a:ext cx="4476750" cy="4643437"/>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idx="1"/>
          </p:nvPr>
        </p:nvSpPr>
        <p:spPr>
          <a:xfrm>
            <a:off x="428625" y="1357313"/>
            <a:ext cx="8229600" cy="1090612"/>
          </a:xfrm>
        </p:spPr>
        <p:txBody>
          <a:bodyPr vert="horz" wrap="square" lIns="91440" tIns="45720" rIns="91440" bIns="45720" anchor="t"/>
          <a:lstStyle/>
          <a:p>
            <a:pPr eaLnBrk="1" hangingPunct="1">
              <a:buNone/>
            </a:pPr>
            <a:r>
              <a:rPr lang="en-US" altLang="zh-CN" b="1" dirty="0">
                <a:ea typeface="黑体" panose="02010609060101010101" pitchFamily="49" charset="-122"/>
              </a:rPr>
              <a:t>generalSearch(problem, Queue) </a:t>
            </a:r>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Example: BFS</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4" name="表格 3"/>
          <p:cNvGraphicFramePr>
            <a:graphicFrameLocks noGrp="1"/>
          </p:cNvGraphicFramePr>
          <p:nvPr/>
        </p:nvGraphicFramePr>
        <p:xfrm>
          <a:off x="428625" y="2500313"/>
          <a:ext cx="3857652" cy="2560320"/>
        </p:xfrm>
        <a:graphic>
          <a:graphicData uri="http://schemas.openxmlformats.org/drawingml/2006/table">
            <a:tbl>
              <a:tblPr firstRow="1" bandRow="1">
                <a:tableStyleId>{5C22544A-7EE6-4342-B048-85BDC9FD1C3A}</a:tableStyleId>
              </a:tblPr>
              <a:tblGrid>
                <a:gridCol w="1928826">
                  <a:extLst>
                    <a:ext uri="{9D8B030D-6E8A-4147-A177-3AD203B41FA5}">
                      <a16:colId xmlns:a16="http://schemas.microsoft.com/office/drawing/2014/main" val="20000"/>
                    </a:ext>
                  </a:extLst>
                </a:gridCol>
                <a:gridCol w="1928826">
                  <a:extLst>
                    <a:ext uri="{9D8B030D-6E8A-4147-A177-3AD203B41FA5}">
                      <a16:colId xmlns:a16="http://schemas.microsoft.com/office/drawing/2014/main" val="20001"/>
                    </a:ext>
                  </a:extLst>
                </a:gridCol>
              </a:tblGrid>
              <a:tr h="335121">
                <a:tc>
                  <a:txBody>
                    <a:bodyPr/>
                    <a:lstStyle/>
                    <a:p>
                      <a:pPr algn="ctr"/>
                      <a:r>
                        <a:rPr kumimoji="0" lang="en-US" altLang="zh-CN" sz="1800" b="1" kern="1200" baseline="0" dirty="0">
                          <a:solidFill>
                            <a:schemeClr val="lt1"/>
                          </a:solidFill>
                          <a:latin typeface="+mn-lt"/>
                          <a:ea typeface="+mn-ea"/>
                          <a:cs typeface="+mn-cs"/>
                        </a:rPr>
                        <a:t>Expnd. node</a:t>
                      </a:r>
                    </a:p>
                  </a:txBody>
                  <a:tcPr/>
                </a:tc>
                <a:tc>
                  <a:txBody>
                    <a:bodyPr/>
                    <a:lstStyle/>
                    <a:p>
                      <a:pPr algn="ctr"/>
                      <a:r>
                        <a:rPr lang="en-US" altLang="zh-CN" dirty="0"/>
                        <a:t>Open list</a:t>
                      </a:r>
                      <a:endParaRPr lang="zh-CN" altLang="en-US" dirty="0"/>
                    </a:p>
                  </a:txBody>
                  <a:tcPr/>
                </a:tc>
                <a:extLst>
                  <a:ext uri="{0D108BD9-81ED-4DB2-BD59-A6C34878D82A}">
                    <a16:rowId xmlns:a16="http://schemas.microsoft.com/office/drawing/2014/main" val="10000"/>
                  </a:ext>
                </a:extLst>
              </a:tr>
              <a:tr h="335121">
                <a:tc>
                  <a:txBody>
                    <a:bodyPr/>
                    <a:lstStyle/>
                    <a:p>
                      <a:endParaRPr lang="zh-CN" altLang="en-US" dirty="0"/>
                    </a:p>
                  </a:txBody>
                  <a:tcPr/>
                </a:tc>
                <a:tc>
                  <a:txBody>
                    <a:bodyPr/>
                    <a:lstStyle/>
                    <a:p>
                      <a:r>
                        <a:rPr kumimoji="0" lang="en-US" altLang="zh-CN" sz="1800" kern="1200" baseline="0" dirty="0">
                          <a:solidFill>
                            <a:schemeClr val="dk1"/>
                          </a:solidFill>
                          <a:latin typeface="+mn-lt"/>
                          <a:ea typeface="+mn-ea"/>
                          <a:cs typeface="+mn-cs"/>
                        </a:rPr>
                        <a:t>{S}</a:t>
                      </a:r>
                      <a:endParaRPr lang="zh-CN" altLang="en-US" dirty="0"/>
                    </a:p>
                  </a:txBody>
                  <a:tcPr/>
                </a:tc>
                <a:extLst>
                  <a:ext uri="{0D108BD9-81ED-4DB2-BD59-A6C34878D82A}">
                    <a16:rowId xmlns:a16="http://schemas.microsoft.com/office/drawing/2014/main" val="10001"/>
                  </a:ext>
                </a:extLst>
              </a:tr>
              <a:tr h="335121">
                <a:tc>
                  <a:txBody>
                    <a:bodyPr/>
                    <a:lstStyle/>
                    <a:p>
                      <a:r>
                        <a:rPr kumimoji="0" lang="en-US" altLang="zh-CN" sz="1800" kern="1200" baseline="0" dirty="0">
                          <a:solidFill>
                            <a:schemeClr val="dk1"/>
                          </a:solidFill>
                          <a:latin typeface="+mn-lt"/>
                          <a:ea typeface="+mn-ea"/>
                          <a:cs typeface="+mn-cs"/>
                        </a:rPr>
                        <a:t>S</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{A,B,C} </a:t>
                      </a:r>
                      <a:endParaRPr lang="zh-CN" altLang="en-US" dirty="0"/>
                    </a:p>
                  </a:txBody>
                  <a:tcPr/>
                </a:tc>
                <a:extLst>
                  <a:ext uri="{0D108BD9-81ED-4DB2-BD59-A6C34878D82A}">
                    <a16:rowId xmlns:a16="http://schemas.microsoft.com/office/drawing/2014/main" val="10002"/>
                  </a:ext>
                </a:extLst>
              </a:tr>
              <a:tr h="335121">
                <a:tc>
                  <a:txBody>
                    <a:bodyPr/>
                    <a:lstStyle/>
                    <a:p>
                      <a:r>
                        <a:rPr kumimoji="0" lang="en-US" altLang="zh-CN" sz="1800" kern="1200" baseline="0" dirty="0">
                          <a:solidFill>
                            <a:schemeClr val="dk1"/>
                          </a:solidFill>
                          <a:latin typeface="+mn-lt"/>
                          <a:ea typeface="+mn-ea"/>
                          <a:cs typeface="+mn-cs"/>
                        </a:rPr>
                        <a:t>A</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{B,C,D,E}</a:t>
                      </a:r>
                      <a:endParaRPr lang="zh-CN" altLang="en-US" dirty="0"/>
                    </a:p>
                  </a:txBody>
                  <a:tcPr/>
                </a:tc>
                <a:extLst>
                  <a:ext uri="{0D108BD9-81ED-4DB2-BD59-A6C34878D82A}">
                    <a16:rowId xmlns:a16="http://schemas.microsoft.com/office/drawing/2014/main" val="10003"/>
                  </a:ext>
                </a:extLst>
              </a:tr>
              <a:tr h="33512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800" kern="1200" baseline="0" dirty="0">
                          <a:solidFill>
                            <a:schemeClr val="tx1"/>
                          </a:solidFill>
                          <a:latin typeface="+mn-lt"/>
                          <a:ea typeface="+mn-ea"/>
                          <a:cs typeface="+mn-cs"/>
                        </a:rPr>
                        <a:t>B</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{C,D,E,G}</a:t>
                      </a:r>
                      <a:endParaRPr lang="zh-CN" altLang="en-US" dirty="0"/>
                    </a:p>
                  </a:txBody>
                  <a:tcPr/>
                </a:tc>
                <a:extLst>
                  <a:ext uri="{0D108BD9-81ED-4DB2-BD59-A6C34878D82A}">
                    <a16:rowId xmlns:a16="http://schemas.microsoft.com/office/drawing/2014/main" val="10004"/>
                  </a:ext>
                </a:extLst>
              </a:tr>
              <a:tr h="335121">
                <a:tc>
                  <a:txBody>
                    <a:bodyPr/>
                    <a:lstStyle/>
                    <a:p>
                      <a:r>
                        <a:rPr kumimoji="0" lang="en-US" altLang="zh-CN" sz="1800" kern="1200" baseline="0" dirty="0">
                          <a:solidFill>
                            <a:schemeClr val="dk1"/>
                          </a:solidFill>
                          <a:latin typeface="+mn-lt"/>
                          <a:ea typeface="+mn-ea"/>
                          <a:cs typeface="+mn-cs"/>
                        </a:rPr>
                        <a:t>C </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{D,E,G,F} </a:t>
                      </a:r>
                      <a:endParaRPr lang="zh-CN" altLang="en-US" dirty="0"/>
                    </a:p>
                  </a:txBody>
                  <a:tcPr/>
                </a:tc>
                <a:extLst>
                  <a:ext uri="{0D108BD9-81ED-4DB2-BD59-A6C34878D82A}">
                    <a16:rowId xmlns:a16="http://schemas.microsoft.com/office/drawing/2014/main" val="10005"/>
                  </a:ext>
                </a:extLst>
              </a:tr>
              <a:tr h="335121">
                <a:tc>
                  <a:txBody>
                    <a:bodyPr/>
                    <a:lstStyle/>
                    <a:p>
                      <a:r>
                        <a:rPr kumimoji="0" lang="en-US" altLang="zh-CN" sz="1800" kern="1200" baseline="0" dirty="0">
                          <a:solidFill>
                            <a:schemeClr val="dk1"/>
                          </a:solidFill>
                          <a:latin typeface="+mn-lt"/>
                          <a:ea typeface="+mn-ea"/>
                          <a:cs typeface="+mn-cs"/>
                        </a:rPr>
                        <a:t>D </a:t>
                      </a:r>
                      <a:r>
                        <a:rPr kumimoji="0" lang="en-US" altLang="zh-CN" sz="1800" kern="1200" baseline="0" dirty="0">
                          <a:solidFill>
                            <a:srgbClr val="FF0000"/>
                          </a:solidFill>
                          <a:latin typeface="+mn-lt"/>
                          <a:ea typeface="+mn-ea"/>
                          <a:cs typeface="+mn-cs"/>
                        </a:rPr>
                        <a:t>not goal</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{E,G,F,H }</a:t>
                      </a:r>
                      <a:endParaRPr lang="zh-CN" altLang="en-US" dirty="0"/>
                    </a:p>
                  </a:txBody>
                  <a:tcPr/>
                </a:tc>
                <a:extLst>
                  <a:ext uri="{0D108BD9-81ED-4DB2-BD59-A6C34878D82A}">
                    <a16:rowId xmlns:a16="http://schemas.microsoft.com/office/drawing/2014/main" val="10006"/>
                  </a:ext>
                </a:extLst>
              </a:tr>
            </a:tbl>
          </a:graphicData>
        </a:graphic>
      </p:graphicFrame>
      <p:pic>
        <p:nvPicPr>
          <p:cNvPr id="37918" name="Picture 2"/>
          <p:cNvPicPr>
            <a:picLocks noChangeAspect="1"/>
          </p:cNvPicPr>
          <p:nvPr/>
        </p:nvPicPr>
        <p:blipFill>
          <a:blip r:embed="rId2"/>
          <a:stretch>
            <a:fillRect/>
          </a:stretch>
        </p:blipFill>
        <p:spPr>
          <a:xfrm>
            <a:off x="4500563" y="2214563"/>
            <a:ext cx="4325937" cy="45720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a:xfrm>
            <a:off x="428625" y="1357313"/>
            <a:ext cx="8229600" cy="1090612"/>
          </a:xfrm>
        </p:spPr>
        <p:txBody>
          <a:bodyPr vert="horz" wrap="square" lIns="91440" tIns="45720" rIns="91440" bIns="45720" anchor="t"/>
          <a:lstStyle/>
          <a:p>
            <a:pPr eaLnBrk="1" hangingPunct="1">
              <a:buNone/>
            </a:pPr>
            <a:r>
              <a:rPr lang="en-US" altLang="zh-CN" b="1" dirty="0">
                <a:ea typeface="黑体" panose="02010609060101010101" pitchFamily="49" charset="-122"/>
              </a:rPr>
              <a:t>generalSearch(problem, Queue) </a:t>
            </a:r>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Example: BFS</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4" name="表格 3"/>
          <p:cNvGraphicFramePr>
            <a:graphicFrameLocks noGrp="1"/>
          </p:cNvGraphicFramePr>
          <p:nvPr/>
        </p:nvGraphicFramePr>
        <p:xfrm>
          <a:off x="428625" y="2428875"/>
          <a:ext cx="3857652" cy="2926080"/>
        </p:xfrm>
        <a:graphic>
          <a:graphicData uri="http://schemas.openxmlformats.org/drawingml/2006/table">
            <a:tbl>
              <a:tblPr firstRow="1" bandRow="1">
                <a:tableStyleId>{5C22544A-7EE6-4342-B048-85BDC9FD1C3A}</a:tableStyleId>
              </a:tblPr>
              <a:tblGrid>
                <a:gridCol w="1928826">
                  <a:extLst>
                    <a:ext uri="{9D8B030D-6E8A-4147-A177-3AD203B41FA5}">
                      <a16:colId xmlns:a16="http://schemas.microsoft.com/office/drawing/2014/main" val="20000"/>
                    </a:ext>
                  </a:extLst>
                </a:gridCol>
                <a:gridCol w="1928826">
                  <a:extLst>
                    <a:ext uri="{9D8B030D-6E8A-4147-A177-3AD203B41FA5}">
                      <a16:colId xmlns:a16="http://schemas.microsoft.com/office/drawing/2014/main" val="20001"/>
                    </a:ext>
                  </a:extLst>
                </a:gridCol>
              </a:tblGrid>
              <a:tr h="335121">
                <a:tc>
                  <a:txBody>
                    <a:bodyPr/>
                    <a:lstStyle/>
                    <a:p>
                      <a:pPr algn="ctr"/>
                      <a:r>
                        <a:rPr kumimoji="0" lang="en-US" altLang="zh-CN" sz="1800" b="1" kern="1200" baseline="0" dirty="0">
                          <a:solidFill>
                            <a:schemeClr val="lt1"/>
                          </a:solidFill>
                          <a:latin typeface="+mn-lt"/>
                          <a:ea typeface="+mn-ea"/>
                          <a:cs typeface="+mn-cs"/>
                        </a:rPr>
                        <a:t>Expnd. node</a:t>
                      </a:r>
                    </a:p>
                  </a:txBody>
                  <a:tcPr/>
                </a:tc>
                <a:tc>
                  <a:txBody>
                    <a:bodyPr/>
                    <a:lstStyle/>
                    <a:p>
                      <a:pPr algn="ctr"/>
                      <a:r>
                        <a:rPr lang="en-US" altLang="zh-CN" dirty="0"/>
                        <a:t>Open list</a:t>
                      </a:r>
                      <a:endParaRPr lang="zh-CN" altLang="en-US" dirty="0"/>
                    </a:p>
                  </a:txBody>
                  <a:tcPr/>
                </a:tc>
                <a:extLst>
                  <a:ext uri="{0D108BD9-81ED-4DB2-BD59-A6C34878D82A}">
                    <a16:rowId xmlns:a16="http://schemas.microsoft.com/office/drawing/2014/main" val="10000"/>
                  </a:ext>
                </a:extLst>
              </a:tr>
              <a:tr h="335121">
                <a:tc>
                  <a:txBody>
                    <a:bodyPr/>
                    <a:lstStyle/>
                    <a:p>
                      <a:endParaRPr lang="zh-CN" altLang="en-US" dirty="0"/>
                    </a:p>
                  </a:txBody>
                  <a:tcPr/>
                </a:tc>
                <a:tc>
                  <a:txBody>
                    <a:bodyPr/>
                    <a:lstStyle/>
                    <a:p>
                      <a:r>
                        <a:rPr kumimoji="0" lang="en-US" altLang="zh-CN" sz="1800" kern="1200" baseline="0" dirty="0">
                          <a:solidFill>
                            <a:schemeClr val="dk1"/>
                          </a:solidFill>
                          <a:latin typeface="+mn-lt"/>
                          <a:ea typeface="+mn-ea"/>
                          <a:cs typeface="+mn-cs"/>
                        </a:rPr>
                        <a:t>{S}</a:t>
                      </a:r>
                      <a:endParaRPr lang="zh-CN" altLang="en-US" dirty="0"/>
                    </a:p>
                  </a:txBody>
                  <a:tcPr/>
                </a:tc>
                <a:extLst>
                  <a:ext uri="{0D108BD9-81ED-4DB2-BD59-A6C34878D82A}">
                    <a16:rowId xmlns:a16="http://schemas.microsoft.com/office/drawing/2014/main" val="10001"/>
                  </a:ext>
                </a:extLst>
              </a:tr>
              <a:tr h="335121">
                <a:tc>
                  <a:txBody>
                    <a:bodyPr/>
                    <a:lstStyle/>
                    <a:p>
                      <a:r>
                        <a:rPr kumimoji="0" lang="en-US" altLang="zh-CN" sz="1800" kern="1200" baseline="0" dirty="0">
                          <a:solidFill>
                            <a:schemeClr val="dk1"/>
                          </a:solidFill>
                          <a:latin typeface="+mn-lt"/>
                          <a:ea typeface="+mn-ea"/>
                          <a:cs typeface="+mn-cs"/>
                        </a:rPr>
                        <a:t>S</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{A,B,C} </a:t>
                      </a:r>
                      <a:endParaRPr lang="zh-CN" altLang="en-US" dirty="0"/>
                    </a:p>
                  </a:txBody>
                  <a:tcPr/>
                </a:tc>
                <a:extLst>
                  <a:ext uri="{0D108BD9-81ED-4DB2-BD59-A6C34878D82A}">
                    <a16:rowId xmlns:a16="http://schemas.microsoft.com/office/drawing/2014/main" val="10002"/>
                  </a:ext>
                </a:extLst>
              </a:tr>
              <a:tr h="335121">
                <a:tc>
                  <a:txBody>
                    <a:bodyPr/>
                    <a:lstStyle/>
                    <a:p>
                      <a:r>
                        <a:rPr kumimoji="0" lang="en-US" altLang="zh-CN" sz="1800" kern="1200" baseline="0" dirty="0">
                          <a:solidFill>
                            <a:schemeClr val="dk1"/>
                          </a:solidFill>
                          <a:latin typeface="+mn-lt"/>
                          <a:ea typeface="+mn-ea"/>
                          <a:cs typeface="+mn-cs"/>
                        </a:rPr>
                        <a:t>A</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{B,C,D,E}</a:t>
                      </a:r>
                      <a:endParaRPr lang="zh-CN" altLang="en-US" dirty="0"/>
                    </a:p>
                  </a:txBody>
                  <a:tcPr/>
                </a:tc>
                <a:extLst>
                  <a:ext uri="{0D108BD9-81ED-4DB2-BD59-A6C34878D82A}">
                    <a16:rowId xmlns:a16="http://schemas.microsoft.com/office/drawing/2014/main" val="10003"/>
                  </a:ext>
                </a:extLst>
              </a:tr>
              <a:tr h="33512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800" kern="1200" baseline="0" dirty="0">
                          <a:solidFill>
                            <a:schemeClr val="tx1"/>
                          </a:solidFill>
                          <a:latin typeface="+mn-lt"/>
                          <a:ea typeface="+mn-ea"/>
                          <a:cs typeface="+mn-cs"/>
                        </a:rPr>
                        <a:t>B</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{C,D,E,G}</a:t>
                      </a:r>
                      <a:endParaRPr lang="zh-CN" altLang="en-US" dirty="0"/>
                    </a:p>
                  </a:txBody>
                  <a:tcPr/>
                </a:tc>
                <a:extLst>
                  <a:ext uri="{0D108BD9-81ED-4DB2-BD59-A6C34878D82A}">
                    <a16:rowId xmlns:a16="http://schemas.microsoft.com/office/drawing/2014/main" val="10004"/>
                  </a:ext>
                </a:extLst>
              </a:tr>
              <a:tr h="335121">
                <a:tc>
                  <a:txBody>
                    <a:bodyPr/>
                    <a:lstStyle/>
                    <a:p>
                      <a:r>
                        <a:rPr kumimoji="0" lang="en-US" altLang="zh-CN" sz="1800" kern="1200" baseline="0" dirty="0">
                          <a:solidFill>
                            <a:schemeClr val="dk1"/>
                          </a:solidFill>
                          <a:latin typeface="+mn-lt"/>
                          <a:ea typeface="+mn-ea"/>
                          <a:cs typeface="+mn-cs"/>
                        </a:rPr>
                        <a:t>C </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{D,E,G,F} </a:t>
                      </a:r>
                      <a:endParaRPr lang="zh-CN" altLang="en-US" dirty="0"/>
                    </a:p>
                  </a:txBody>
                  <a:tcPr/>
                </a:tc>
                <a:extLst>
                  <a:ext uri="{0D108BD9-81ED-4DB2-BD59-A6C34878D82A}">
                    <a16:rowId xmlns:a16="http://schemas.microsoft.com/office/drawing/2014/main" val="10005"/>
                  </a:ext>
                </a:extLst>
              </a:tr>
              <a:tr h="335121">
                <a:tc>
                  <a:txBody>
                    <a:bodyPr/>
                    <a:lstStyle/>
                    <a:p>
                      <a:r>
                        <a:rPr kumimoji="0" lang="en-US" altLang="zh-CN" sz="1800" kern="1200" baseline="0" dirty="0">
                          <a:solidFill>
                            <a:schemeClr val="dk1"/>
                          </a:solidFill>
                          <a:latin typeface="+mn-lt"/>
                          <a:ea typeface="+mn-ea"/>
                          <a:cs typeface="+mn-cs"/>
                        </a:rPr>
                        <a:t>D </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{E,G,F,H }</a:t>
                      </a:r>
                      <a:endParaRPr lang="zh-CN" altLang="en-US" dirty="0"/>
                    </a:p>
                  </a:txBody>
                  <a:tcPr/>
                </a:tc>
                <a:extLst>
                  <a:ext uri="{0D108BD9-81ED-4DB2-BD59-A6C34878D82A}">
                    <a16:rowId xmlns:a16="http://schemas.microsoft.com/office/drawing/2014/main" val="10006"/>
                  </a:ext>
                </a:extLst>
              </a:tr>
              <a:tr h="335121">
                <a:tc>
                  <a:txBody>
                    <a:bodyPr/>
                    <a:lstStyle/>
                    <a:p>
                      <a:r>
                        <a:rPr kumimoji="0" lang="en-US" altLang="zh-CN" sz="1800" kern="1200" baseline="0" dirty="0">
                          <a:solidFill>
                            <a:schemeClr val="dk1"/>
                          </a:solidFill>
                          <a:latin typeface="+mn-lt"/>
                          <a:ea typeface="+mn-ea"/>
                          <a:cs typeface="+mn-cs"/>
                        </a:rPr>
                        <a:t>E </a:t>
                      </a:r>
                      <a:r>
                        <a:rPr kumimoji="0" lang="en-US" altLang="zh-CN" sz="1800" kern="1200" baseline="0" dirty="0">
                          <a:solidFill>
                            <a:srgbClr val="FF0000"/>
                          </a:solidFill>
                          <a:latin typeface="+mn-lt"/>
                          <a:ea typeface="+mn-ea"/>
                          <a:cs typeface="+mn-cs"/>
                        </a:rPr>
                        <a:t>not</a:t>
                      </a:r>
                      <a:r>
                        <a:rPr kumimoji="0" lang="en-US" altLang="zh-CN" sz="1800" kern="1200" baseline="0" dirty="0">
                          <a:solidFill>
                            <a:schemeClr val="dk1"/>
                          </a:solidFill>
                          <a:latin typeface="+mn-lt"/>
                          <a:ea typeface="+mn-ea"/>
                          <a:cs typeface="+mn-cs"/>
                        </a:rPr>
                        <a:t> </a:t>
                      </a:r>
                      <a:r>
                        <a:rPr kumimoji="0" lang="en-US" altLang="zh-CN" sz="1800" kern="1200" baseline="0" dirty="0">
                          <a:solidFill>
                            <a:srgbClr val="FF0000"/>
                          </a:solidFill>
                          <a:latin typeface="+mn-lt"/>
                          <a:ea typeface="+mn-ea"/>
                          <a:cs typeface="+mn-cs"/>
                        </a:rPr>
                        <a:t>goal</a:t>
                      </a:r>
                      <a:endParaRPr lang="zh-CN" altLang="en-US" dirty="0">
                        <a:solidFill>
                          <a:srgbClr val="FF0000"/>
                        </a:solidFill>
                      </a:endParaRPr>
                    </a:p>
                  </a:txBody>
                  <a:tcPr/>
                </a:tc>
                <a:tc>
                  <a:txBody>
                    <a:bodyPr/>
                    <a:lstStyle/>
                    <a:p>
                      <a:r>
                        <a:rPr kumimoji="0" lang="en-US" altLang="zh-CN" sz="1800" kern="1200" baseline="0" dirty="0">
                          <a:solidFill>
                            <a:schemeClr val="dk1"/>
                          </a:solidFill>
                          <a:latin typeface="+mn-lt"/>
                          <a:ea typeface="+mn-ea"/>
                          <a:cs typeface="+mn-cs"/>
                        </a:rPr>
                        <a:t>{G,F,H,G }</a:t>
                      </a:r>
                      <a:r>
                        <a:rPr kumimoji="0" lang="en-US" altLang="zh-CN" sz="1800" kern="1200" baseline="0" dirty="0">
                          <a:solidFill>
                            <a:srgbClr val="FF0000"/>
                          </a:solidFill>
                          <a:latin typeface="+mn-lt"/>
                          <a:ea typeface="+mn-ea"/>
                          <a:cs typeface="+mn-cs"/>
                        </a:rPr>
                        <a:t> </a:t>
                      </a:r>
                      <a:endParaRPr lang="zh-CN" altLang="en-US" dirty="0">
                        <a:solidFill>
                          <a:srgbClr val="FF0000"/>
                        </a:solidFill>
                      </a:endParaRPr>
                    </a:p>
                  </a:txBody>
                  <a:tcPr/>
                </a:tc>
                <a:extLst>
                  <a:ext uri="{0D108BD9-81ED-4DB2-BD59-A6C34878D82A}">
                    <a16:rowId xmlns:a16="http://schemas.microsoft.com/office/drawing/2014/main" val="10007"/>
                  </a:ext>
                </a:extLst>
              </a:tr>
            </a:tbl>
          </a:graphicData>
        </a:graphic>
      </p:graphicFrame>
      <p:pic>
        <p:nvPicPr>
          <p:cNvPr id="38945" name="Picture 2"/>
          <p:cNvPicPr>
            <a:picLocks noChangeAspect="1"/>
          </p:cNvPicPr>
          <p:nvPr/>
        </p:nvPicPr>
        <p:blipFill>
          <a:blip r:embed="rId2"/>
          <a:stretch>
            <a:fillRect/>
          </a:stretch>
        </p:blipFill>
        <p:spPr>
          <a:xfrm>
            <a:off x="4429125" y="2214563"/>
            <a:ext cx="4298950" cy="4500562"/>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6|7.9|2.7|2.9|7.2|7.2|6.2"/>
</p:tagLst>
</file>

<file path=ppt/tags/tag2.xml><?xml version="1.0" encoding="utf-8"?>
<p:tagLst xmlns:a="http://schemas.openxmlformats.org/drawingml/2006/main" xmlns:r="http://schemas.openxmlformats.org/officeDocument/2006/relationships" xmlns:p="http://schemas.openxmlformats.org/presentationml/2006/main">
  <p:tag name="TIMING" val="|0.6|7.9|2.7|2.9|7.2|7.2|6.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e57fc79c-c41d-4b3b-b305-5a4405cd911a}"/>
</p:tagLst>
</file>

<file path=ppt/tags/tag4.xml><?xml version="1.0" encoding="utf-8"?>
<p:tagLst xmlns:a="http://schemas.openxmlformats.org/drawingml/2006/main" xmlns:r="http://schemas.openxmlformats.org/officeDocument/2006/relationships" xmlns:p="http://schemas.openxmlformats.org/presentationml/2006/main">
  <p:tag name="TIMING" val="|0.8|9.5|4.3|10.3|40.3|10.2"/>
</p:tagLst>
</file>

<file path=ppt/tags/tag5.xml><?xml version="1.0" encoding="utf-8"?>
<p:tagLst xmlns:a="http://schemas.openxmlformats.org/drawingml/2006/main" xmlns:r="http://schemas.openxmlformats.org/officeDocument/2006/relationships" xmlns:p="http://schemas.openxmlformats.org/presentationml/2006/main">
  <p:tag name="TIMING" val="|0.9|0.8|0.6|0.5|0.4|0.4|0.5|0.3|0.3|0.3|0.3|0.4|0.6|0.6|60.5"/>
</p:tagLst>
</file>

<file path=ppt/tags/tag6.xml><?xml version="1.0" encoding="utf-8"?>
<p:tagLst xmlns:a="http://schemas.openxmlformats.org/drawingml/2006/main" xmlns:r="http://schemas.openxmlformats.org/officeDocument/2006/relationships" xmlns:p="http://schemas.openxmlformats.org/presentationml/2006/main">
  <p:tag name="TIMING" val="|0.6|7.9|2.7|2.9|7.2|7.2|6.2"/>
</p:tagLst>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中南大学">
  <a:themeElements>
    <a:clrScheme name="中南大学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中南大学">
      <a:majorFont>
        <a:latin typeface="Times New Roman"/>
        <a:ea typeface="宋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800" b="1" i="0" u="none" strike="noStrike" cap="none" normalizeH="0" baseline="0" smtClean="0">
            <a:ln>
              <a:noFill/>
            </a:ln>
            <a:solidFill>
              <a:srgbClr val="990099"/>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800" b="1" i="0" u="none" strike="noStrike" cap="none" normalizeH="0" baseline="0" smtClean="0">
            <a:ln>
              <a:noFill/>
            </a:ln>
            <a:solidFill>
              <a:srgbClr val="990099"/>
            </a:solidFill>
            <a:effectLst/>
            <a:latin typeface="Arial" panose="020B0604020202020204" pitchFamily="34" charset="0"/>
            <a:ea typeface="楷体_GB2312" pitchFamily="49" charset="-122"/>
          </a:defRPr>
        </a:defPPr>
      </a:lstStyle>
    </a:lnDef>
  </a:objectDefaults>
  <a:extraClrSchemeLst>
    <a:extraClrScheme>
      <a:clrScheme name="中南大学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中南大学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中南大学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中南大学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中南大学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中南大学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中南大学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人工智能的诞生与发展</Template>
  <TotalTime>1889</TotalTime>
  <Words>1919</Words>
  <Application>Microsoft Office PowerPoint</Application>
  <PresentationFormat>全屏显示(4:3)</PresentationFormat>
  <Paragraphs>352</Paragraphs>
  <Slides>39</Slides>
  <Notes>2</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39</vt:i4>
      </vt:variant>
    </vt:vector>
  </HeadingPairs>
  <TitlesOfParts>
    <vt:vector size="57" baseType="lpstr">
      <vt:lpstr>Menlo</vt:lpstr>
      <vt:lpstr>Wingdings 2</vt:lpstr>
      <vt:lpstr>Wingdings 3</vt:lpstr>
      <vt:lpstr>黑体</vt:lpstr>
      <vt:lpstr>宋体</vt:lpstr>
      <vt:lpstr>微软雅黑</vt:lpstr>
      <vt:lpstr>Arial</vt:lpstr>
      <vt:lpstr>Consolas</vt:lpstr>
      <vt:lpstr>Courier New</vt:lpstr>
      <vt:lpstr>Lucida Sans Unicode</vt:lpstr>
      <vt:lpstr>Tahoma</vt:lpstr>
      <vt:lpstr>Times</vt:lpstr>
      <vt:lpstr>Times New Roman</vt:lpstr>
      <vt:lpstr>Verdana</vt:lpstr>
      <vt:lpstr>Wingdings</vt:lpstr>
      <vt:lpstr>中南大学</vt:lpstr>
      <vt:lpstr>聚合</vt:lpstr>
      <vt:lpstr>1_聚合</vt:lpstr>
      <vt:lpstr>PowerPoint 演示文稿</vt:lpstr>
      <vt:lpstr>PowerPoint 演示文稿</vt:lpstr>
      <vt:lpstr>Example: BFS</vt:lpstr>
      <vt:lpstr>Example: BFS</vt:lpstr>
      <vt:lpstr>Example: BFS</vt:lpstr>
      <vt:lpstr>Example: BFS</vt:lpstr>
      <vt:lpstr>Example: BFS</vt:lpstr>
      <vt:lpstr>Example: BFS</vt:lpstr>
      <vt:lpstr>Example: BFS</vt:lpstr>
      <vt:lpstr>Example: BFS</vt:lpstr>
      <vt:lpstr>Example: BFS</vt:lpstr>
      <vt:lpstr>图的搜索过程</vt:lpstr>
      <vt:lpstr>数据结构</vt:lpstr>
      <vt:lpstr>图的一般搜索策略(树搜索)</vt:lpstr>
      <vt:lpstr>宽度优先(BFS，Tree search)</vt:lpstr>
      <vt:lpstr>Example: DFS</vt:lpstr>
      <vt:lpstr>Example: DFS</vt:lpstr>
      <vt:lpstr>Example: DFS</vt:lpstr>
      <vt:lpstr>Example: DFS</vt:lpstr>
      <vt:lpstr>Example: DFS</vt:lpstr>
      <vt:lpstr>Example: DFS</vt:lpstr>
      <vt:lpstr>深度优先搜索(DFS, Tree search)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ULB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 problem-solving and search</dc:title>
  <dc:creator>ikke dikke</dc:creator>
  <cp:lastModifiedBy>zhang kailin</cp:lastModifiedBy>
  <cp:revision>382</cp:revision>
  <cp:lastPrinted>2004-10-05T15:06:00Z</cp:lastPrinted>
  <dcterms:created xsi:type="dcterms:W3CDTF">2004-09-19T19:57:00Z</dcterms:created>
  <dcterms:modified xsi:type="dcterms:W3CDTF">2020-11-29T16:26:19Z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