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594" r:id="rId3"/>
    <p:sldId id="597" r:id="rId4"/>
    <p:sldId id="616" r:id="rId5"/>
    <p:sldId id="617" r:id="rId6"/>
    <p:sldId id="618" r:id="rId7"/>
    <p:sldId id="619" r:id="rId8"/>
    <p:sldId id="620" r:id="rId9"/>
    <p:sldId id="615" r:id="rId10"/>
    <p:sldId id="382" r:id="rId11"/>
    <p:sldId id="383" r:id="rId12"/>
    <p:sldId id="385" r:id="rId13"/>
    <p:sldId id="614" r:id="rId14"/>
    <p:sldId id="613" r:id="rId15"/>
    <p:sldId id="62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7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2FA05-12FD-465F-928F-DCFCAA454380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92069-6C92-4472-9071-1B0634C74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9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9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5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0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2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1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5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4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2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1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5"/>
          <p:cNvGrpSpPr/>
          <p:nvPr/>
        </p:nvGrpSpPr>
        <p:grpSpPr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2" name="任意多边形 1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3" name="日期占位符 2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4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accent1">
                  <a:tint val="2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5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722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4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3636963" y="3005138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76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909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956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519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542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230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57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7" name="直角三角形 16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燕尾形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3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4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202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6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090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3" y="215900"/>
            <a:ext cx="7793037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23950" y="1508125"/>
            <a:ext cx="7772400" cy="2179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23950" y="3840163"/>
            <a:ext cx="7772400" cy="2179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914400" y="6383338"/>
            <a:ext cx="1905000" cy="4572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352800" y="6383338"/>
            <a:ext cx="2895600" cy="4572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010400" y="6307138"/>
            <a:ext cx="1905000" cy="474663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8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5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8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5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1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9ECE-408D-4C26-841B-E31362EA41C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6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9pPr>
    </p:titleStyle>
    <p:bodyStyle>
      <a:lvl1pPr marL="365125" indent="-255905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1060596782@qq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685800" y="859992"/>
            <a:ext cx="7772400" cy="1944687"/>
          </a:xfrm>
        </p:spPr>
        <p:txBody>
          <a:bodyPr vert="horz" wrap="square" lIns="91440" tIns="45720" rIns="91440" bIns="45720" anchor="t"/>
          <a:lstStyle/>
          <a:p>
            <a:pPr marL="109220" indent="0" eaLnBrk="1" hangingPunct="1">
              <a:buNone/>
            </a:pPr>
            <a:r>
              <a:rPr lang="zh-CN" altLang="en-US" sz="8000" dirty="0">
                <a:ea typeface="黑体" panose="02010609060101010101" pitchFamily="49" charset="-122"/>
              </a:rPr>
              <a:t>人工智能 实验</a:t>
            </a:r>
            <a:r>
              <a:rPr lang="en-US" altLang="zh-CN" sz="8000" dirty="0">
                <a:ea typeface="黑体" panose="02010609060101010101" pitchFamily="49" charset="-122"/>
              </a:rPr>
              <a:t>4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109220" indent="0" algn="ctr" eaLnBrk="1" hangingPunct="1">
              <a:buNone/>
            </a:pPr>
            <a:endParaRPr lang="en-US" altLang="zh-CN" sz="3600" dirty="0"/>
          </a:p>
          <a:p>
            <a:pPr marL="109220" indent="0" algn="ctr" eaLnBrk="1" hangingPunct="1">
              <a:buNone/>
            </a:pPr>
            <a:endParaRPr lang="en-US" altLang="zh-CN" sz="3600" dirty="0"/>
          </a:p>
          <a:p>
            <a:pPr marL="109220" indent="0" algn="ctr" eaLnBrk="1" hangingPunct="1">
              <a:buNone/>
            </a:pPr>
            <a:r>
              <a:rPr lang="zh-CN" altLang="en-US" sz="3600" dirty="0"/>
              <a:t>遗传算法 求解</a:t>
            </a:r>
            <a:r>
              <a:rPr lang="zh-CN" altLang="en-US" sz="3600" dirty="0">
                <a:highlight>
                  <a:srgbClr val="FFFF00"/>
                </a:highlight>
              </a:rPr>
              <a:t>函数最大值</a:t>
            </a:r>
            <a:endParaRPr lang="zh-CN" altLang="en-US" sz="3600" dirty="0">
              <a:highlight>
                <a:srgbClr val="FFFF00"/>
              </a:highlight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65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文本框 2">
            <a:extLst>
              <a:ext uri="{FF2B5EF4-FFF2-40B4-BE49-F238E27FC236}">
                <a16:creationId xmlns:a16="http://schemas.microsoft.com/office/drawing/2014/main" id="{AC90E838-2CB6-42F4-8616-CC4CCA91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65" y="1328559"/>
            <a:ext cx="87103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每个红色的点是</a:t>
            </a:r>
            <a:r>
              <a:rPr kumimoji="1" lang="zh-CN" altLang="en-US" sz="36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坐标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,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把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5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个点的坐标连接成一条线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,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组成了一个</a:t>
            </a:r>
            <a:r>
              <a:rPr kumimoji="1" lang="zh-CN" altLang="en-US" sz="36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折线图</a:t>
            </a:r>
          </a:p>
        </p:txBody>
      </p:sp>
      <p:sp>
        <p:nvSpPr>
          <p:cNvPr id="18437" name="文本框 6">
            <a:extLst>
              <a:ext uri="{FF2B5EF4-FFF2-40B4-BE49-F238E27FC236}">
                <a16:creationId xmlns:a16="http://schemas.microsoft.com/office/drawing/2014/main" id="{7E83E1E6-3041-4F26-9DBC-1C81A38A9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65" y="3429000"/>
            <a:ext cx="75082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假设一天中每隔两个小时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(</a:t>
            </a:r>
            <a:r>
              <a:rPr kumimoji="1" lang="en-US" altLang="zh-CN" sz="36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range(2,26,2))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的气温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(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℃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)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分别是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[15,13,14.5,17,20,25,26,26,27,22,18,15]</a:t>
            </a:r>
            <a:endParaRPr kumimoji="1" lang="zh-CN" altLang="en-US" sz="3600" dirty="0">
              <a:latin typeface="PingFang SC"/>
              <a:ea typeface="PingFang SC"/>
              <a:cs typeface="PingFang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图片 6">
            <a:extLst>
              <a:ext uri="{FF2B5EF4-FFF2-40B4-BE49-F238E27FC236}">
                <a16:creationId xmlns:a16="http://schemas.microsoft.com/office/drawing/2014/main" id="{2EC7E5BC-0A81-430B-B426-2C6946E12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4" y="1036948"/>
            <a:ext cx="8421042" cy="381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z="750" smtClean="0"/>
              <a:t>12</a:t>
            </a:fld>
            <a:endParaRPr lang="zh-CN" altLang="en-US" sz="750"/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44E64B29-5ED1-4CEC-8825-8A36AB372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2" y="622900"/>
            <a:ext cx="9018218" cy="53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6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179511" y="116632"/>
            <a:ext cx="8709965" cy="6585826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109220" indent="0">
              <a:buNone/>
            </a:pPr>
            <a:r>
              <a:rPr lang="zh-CN" altLang="en-US" sz="3200" b="1" dirty="0">
                <a:ea typeface="黑体" panose="02010609060101010101" pitchFamily="49" charset="-122"/>
              </a:rPr>
              <a:t>作业</a:t>
            </a:r>
            <a:r>
              <a:rPr lang="en-US" altLang="zh-CN" sz="3200" b="1" dirty="0">
                <a:ea typeface="黑体" panose="02010609060101010101" pitchFamily="49" charset="-122"/>
              </a:rPr>
              <a:t>- 1. </a:t>
            </a:r>
            <a:r>
              <a:rPr lang="zh-CN" altLang="en-US" sz="3200" b="1" dirty="0">
                <a:ea typeface="黑体" panose="02010609060101010101" pitchFamily="49" charset="-122"/>
              </a:rPr>
              <a:t>自学</a:t>
            </a:r>
            <a:r>
              <a:rPr lang="en-US" altLang="zh-CN" sz="3200" b="1" dirty="0">
                <a:ea typeface="黑体" panose="02010609060101010101" pitchFamily="49" charset="-122"/>
              </a:rPr>
              <a:t>《NumPy</a:t>
            </a:r>
            <a:r>
              <a:rPr lang="zh-CN" altLang="en-US" sz="3200" b="1" dirty="0">
                <a:ea typeface="黑体" panose="02010609060101010101" pitchFamily="49" charset="-122"/>
              </a:rPr>
              <a:t>学习指南</a:t>
            </a:r>
            <a:r>
              <a:rPr lang="en-US" altLang="zh-CN" sz="3200" b="1" dirty="0">
                <a:ea typeface="黑体" panose="02010609060101010101" pitchFamily="49" charset="-122"/>
              </a:rPr>
              <a:t>》</a:t>
            </a:r>
            <a:r>
              <a:rPr lang="zh-CN" altLang="en-US" sz="3200" b="1" dirty="0">
                <a:ea typeface="黑体" panose="02010609060101010101" pitchFamily="49" charset="-122"/>
              </a:rPr>
              <a:t>第二章和第九章</a:t>
            </a:r>
            <a:endParaRPr lang="en-US" altLang="zh-CN" sz="3200" b="1" dirty="0">
              <a:ea typeface="黑体" panose="02010609060101010101" pitchFamily="49" charset="-122"/>
            </a:endParaRPr>
          </a:p>
          <a:p>
            <a:pPr marL="109220" indent="0">
              <a:buNone/>
            </a:pPr>
            <a:endParaRPr lang="en-US" altLang="zh-CN" sz="4000" b="1" dirty="0"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9BF8CE-C740-494D-8AFB-A54C4AB7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91" y="778775"/>
            <a:ext cx="4595258" cy="29110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2AB86A-5C5F-45DB-81A3-8963D873A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552" y="3867572"/>
            <a:ext cx="4351397" cy="2834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547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179511" y="116632"/>
            <a:ext cx="8709965" cy="6585826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109220" indent="0">
              <a:buNone/>
            </a:pPr>
            <a:r>
              <a:rPr lang="zh-CN" altLang="en-US" sz="3200" b="1" dirty="0">
                <a:ea typeface="黑体" panose="02010609060101010101" pitchFamily="49" charset="-122"/>
              </a:rPr>
              <a:t>作业</a:t>
            </a:r>
            <a:r>
              <a:rPr lang="en-US" altLang="zh-CN" sz="3200" b="1" dirty="0">
                <a:ea typeface="黑体" panose="02010609060101010101" pitchFamily="49" charset="-122"/>
              </a:rPr>
              <a:t>- 2. </a:t>
            </a:r>
            <a:r>
              <a:rPr lang="zh-CN" altLang="en-US" sz="3200" b="1" dirty="0">
                <a:ea typeface="黑体" panose="02010609060101010101" pitchFamily="49" charset="-122"/>
              </a:rPr>
              <a:t>补全遗传算法，蚁群算法</a:t>
            </a:r>
            <a:r>
              <a:rPr lang="zh-CN" altLang="en-US" sz="3200" b="1" dirty="0">
                <a:highlight>
                  <a:srgbClr val="FFFF00"/>
                </a:highlight>
                <a:ea typeface="黑体" panose="02010609060101010101" pitchFamily="49" charset="-122"/>
              </a:rPr>
              <a:t>代码注释</a:t>
            </a:r>
            <a:endParaRPr lang="en-US" altLang="zh-CN" sz="3200" b="1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endParaRPr lang="en-US" altLang="zh-CN" sz="3200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r>
              <a:rPr lang="zh-CN" altLang="en-US" sz="3200" dirty="0">
                <a:ea typeface="黑体" panose="02010609060101010101" pitchFamily="49" charset="-122"/>
              </a:rPr>
              <a:t>邮箱：</a:t>
            </a:r>
            <a:r>
              <a:rPr lang="en-US" altLang="zh-CN" sz="3200" dirty="0">
                <a:ea typeface="黑体" panose="02010609060101010101" pitchFamily="49" charset="-122"/>
                <a:hlinkClick r:id="rId3"/>
              </a:rPr>
              <a:t>1060596782@qq.com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109220" indent="0">
              <a:buNone/>
            </a:pPr>
            <a:r>
              <a:rPr lang="zh-CN" altLang="en-US" sz="3200" dirty="0">
                <a:ea typeface="黑体" panose="02010609060101010101" pitchFamily="49" charset="-122"/>
              </a:rPr>
              <a:t>邮件主题：学号</a:t>
            </a:r>
            <a:r>
              <a:rPr lang="en-US" altLang="zh-CN" sz="3200" dirty="0">
                <a:ea typeface="黑体" panose="02010609060101010101" pitchFamily="49" charset="-122"/>
              </a:rPr>
              <a:t>-</a:t>
            </a:r>
            <a:r>
              <a:rPr lang="zh-CN" altLang="en-US" sz="3200" dirty="0">
                <a:ea typeface="黑体" panose="02010609060101010101" pitchFamily="49" charset="-122"/>
              </a:rPr>
              <a:t>姓名</a:t>
            </a:r>
            <a:r>
              <a:rPr lang="en-US" altLang="zh-CN" sz="3200" dirty="0">
                <a:ea typeface="黑体" panose="02010609060101010101" pitchFamily="49" charset="-122"/>
              </a:rPr>
              <a:t>-</a:t>
            </a:r>
            <a:r>
              <a:rPr lang="en-US" altLang="zh-CN" sz="3200" dirty="0">
                <a:latin typeface="Consolas" panose="020B0609020204030204" pitchFamily="49" charset="0"/>
                <a:ea typeface="黑体" panose="02010609060101010101" pitchFamily="49" charset="-122"/>
              </a:rPr>
              <a:t>AI4</a:t>
            </a:r>
          </a:p>
          <a:p>
            <a:pPr marL="109220" indent="0">
              <a:buNone/>
            </a:pPr>
            <a:r>
              <a:rPr lang="zh-CN" altLang="en-US" sz="3200" dirty="0">
                <a:ea typeface="黑体" panose="02010609060101010101" pitchFamily="49" charset="-122"/>
              </a:rPr>
              <a:t>文件命名：学号</a:t>
            </a:r>
            <a:r>
              <a:rPr lang="en-US" altLang="zh-CN" sz="3200" dirty="0">
                <a:ea typeface="黑体" panose="02010609060101010101" pitchFamily="49" charset="-122"/>
              </a:rPr>
              <a:t>-</a:t>
            </a:r>
            <a:r>
              <a:rPr lang="zh-CN" altLang="en-US" sz="3200" dirty="0">
                <a:ea typeface="黑体" panose="02010609060101010101" pitchFamily="49" charset="-122"/>
              </a:rPr>
              <a:t>姓名</a:t>
            </a:r>
            <a:r>
              <a:rPr lang="en-US" altLang="zh-CN" sz="3200" dirty="0"/>
              <a:t>-</a:t>
            </a:r>
            <a:r>
              <a:rPr lang="en-US" altLang="zh-CN" sz="3200" dirty="0">
                <a:latin typeface="Consolas" panose="020B0609020204030204" pitchFamily="49" charset="0"/>
              </a:rPr>
              <a:t>AI4</a:t>
            </a:r>
          </a:p>
          <a:p>
            <a:pPr marL="109220" indent="0">
              <a:buNone/>
            </a:pPr>
            <a:r>
              <a:rPr lang="zh-CN" altLang="en-US" sz="3200" dirty="0">
                <a:ea typeface="黑体" panose="02010609060101010101" pitchFamily="49" charset="-122"/>
              </a:rPr>
              <a:t>例如：</a:t>
            </a:r>
            <a:r>
              <a:rPr lang="en-US" altLang="zh-CN" sz="3200" dirty="0">
                <a:highlight>
                  <a:srgbClr val="FFFF00"/>
                </a:highlight>
                <a:ea typeface="黑体" panose="02010609060101010101" pitchFamily="49" charset="-122"/>
              </a:rPr>
              <a:t>2019301500096-</a:t>
            </a:r>
            <a:r>
              <a:rPr lang="zh-CN" altLang="en-US" sz="3200" dirty="0">
                <a:highlight>
                  <a:srgbClr val="FFFF00"/>
                </a:highlight>
                <a:ea typeface="黑体" panose="02010609060101010101" pitchFamily="49" charset="-122"/>
              </a:rPr>
              <a:t>张三</a:t>
            </a:r>
            <a:r>
              <a:rPr lang="en-US" altLang="zh-CN" sz="3200" dirty="0">
                <a:highlight>
                  <a:srgbClr val="FFFF00"/>
                </a:highlight>
                <a:ea typeface="黑体" panose="02010609060101010101" pitchFamily="49" charset="-122"/>
              </a:rPr>
              <a:t>-</a:t>
            </a:r>
            <a:r>
              <a:rPr lang="en-US" altLang="zh-CN" sz="3200" dirty="0">
                <a:highlight>
                  <a:srgbClr val="FFFF00"/>
                </a:highlight>
                <a:latin typeface="Consolas" panose="020B0609020204030204" pitchFamily="49" charset="0"/>
              </a:rPr>
              <a:t>AI4</a:t>
            </a:r>
            <a:endParaRPr lang="en-US" altLang="zh-CN" sz="3200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r>
              <a:rPr lang="zh-CN" altLang="en-US" sz="3200" dirty="0">
                <a:ea typeface="黑体" panose="02010609060101010101" pitchFamily="49" charset="-122"/>
              </a:rPr>
              <a:t>截止时间：</a:t>
            </a:r>
            <a:r>
              <a:rPr lang="zh-CN" altLang="en-US" sz="3200" dirty="0">
                <a:highlight>
                  <a:srgbClr val="FFFF00"/>
                </a:highlight>
                <a:ea typeface="黑体" panose="02010609060101010101" pitchFamily="49" charset="-122"/>
              </a:rPr>
              <a:t>本周六晚</a:t>
            </a:r>
            <a:r>
              <a:rPr lang="en-US" altLang="zh-CN" sz="3200" dirty="0">
                <a:highlight>
                  <a:srgbClr val="FFFF00"/>
                </a:highlight>
                <a:ea typeface="黑体" panose="02010609060101010101" pitchFamily="49" charset="-122"/>
              </a:rPr>
              <a:t>12</a:t>
            </a:r>
            <a:r>
              <a:rPr lang="zh-CN" altLang="en-US" sz="3200" dirty="0">
                <a:highlight>
                  <a:srgbClr val="FFFF00"/>
                </a:highlight>
                <a:ea typeface="黑体" panose="02010609060101010101" pitchFamily="49" charset="-122"/>
              </a:rPr>
              <a:t>点前</a:t>
            </a:r>
            <a:r>
              <a:rPr lang="zh-CN" altLang="en-US" sz="3200" dirty="0"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ea typeface="黑体" panose="02010609060101010101" pitchFamily="49" charset="-122"/>
              </a:rPr>
              <a:t>12.19</a:t>
            </a:r>
            <a:r>
              <a:rPr lang="zh-CN" altLang="en-US" sz="3200" dirty="0">
                <a:ea typeface="黑体" panose="02010609060101010101" pitchFamily="49" charset="-122"/>
              </a:rPr>
              <a:t>日）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109220" indent="0">
              <a:buNone/>
            </a:pPr>
            <a:endParaRPr lang="en-US" altLang="zh-CN" sz="3200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r>
              <a:rPr lang="zh-CN" altLang="en-US" sz="3200" dirty="0">
                <a:highlight>
                  <a:srgbClr val="FFFF00"/>
                </a:highlight>
                <a:ea typeface="黑体" panose="02010609060101010101" pitchFamily="49" charset="-122"/>
              </a:rPr>
              <a:t>本次作业只有源码，请压缩打包</a:t>
            </a:r>
            <a:endParaRPr lang="en-US" altLang="zh-CN" sz="3200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endParaRPr lang="en-US" altLang="zh-CN" sz="3200" b="1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endParaRPr lang="en-US" altLang="zh-CN" sz="4000" b="1" dirty="0"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01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429669" y="621239"/>
            <a:ext cx="7928207" cy="1177243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一个</a:t>
            </a:r>
            <a:r>
              <a:rPr lang="zh-CN" altLang="en-US" sz="3600" b="1" dirty="0">
                <a:highlight>
                  <a:srgbClr val="FFFF00"/>
                </a:highlight>
                <a:latin typeface="+mj-ea"/>
                <a:ea typeface="+mj-ea"/>
              </a:rPr>
              <a:t>实例</a:t>
            </a:r>
            <a:r>
              <a:rPr lang="en-US" altLang="zh-CN" sz="3600" b="1" dirty="0">
                <a:latin typeface="+mj-ea"/>
                <a:ea typeface="+mj-ea"/>
              </a:rPr>
              <a:t>-</a:t>
            </a:r>
            <a:r>
              <a:rPr lang="zh-CN" altLang="en-US" sz="3600" b="1" dirty="0">
                <a:latin typeface="+mj-ea"/>
                <a:ea typeface="+mj-ea"/>
              </a:rPr>
              <a:t>用遗传算法（包括选择、交叉、变异）求解函数最大值 </a:t>
            </a:r>
            <a:r>
              <a:rPr lang="en-US" altLang="zh-CN" sz="36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f(x) = x</a:t>
            </a:r>
            <a:r>
              <a:rPr lang="en-US" altLang="zh-CN" sz="3600" b="1" i="1" baseline="30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6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endParaRPr lang="en-US" altLang="zh-CN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z="750" smtClean="0"/>
              <a:t>2</a:t>
            </a:fld>
            <a:endParaRPr lang="zh-CN" altLang="en-US" sz="75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1CE592-7525-4C51-AC3E-E9D96CAA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30" y="2039121"/>
            <a:ext cx="5824137" cy="468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z="750" smtClean="0"/>
              <a:t>3</a:t>
            </a:fld>
            <a:endParaRPr lang="zh-CN" altLang="en-US" sz="7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27B0F0-F398-4B01-AF47-E5C0D61C1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6"/>
          <a:stretch/>
        </p:blipFill>
        <p:spPr>
          <a:xfrm>
            <a:off x="130174" y="599862"/>
            <a:ext cx="8573243" cy="59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z="750" smtClean="0"/>
              <a:t>4</a:t>
            </a:fld>
            <a:endParaRPr lang="zh-CN" altLang="en-US" sz="7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75685A-96DC-42C2-A780-629556C94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4" y="289014"/>
            <a:ext cx="8611346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z="750" smtClean="0"/>
              <a:t>5</a:t>
            </a:fld>
            <a:endParaRPr lang="zh-CN" altLang="en-US" sz="7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A5CAE3-046E-4C44-833D-E44FFC622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01" y="624323"/>
            <a:ext cx="8039797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z="750" smtClean="0"/>
              <a:t>6</a:t>
            </a:fld>
            <a:endParaRPr lang="zh-CN" altLang="en-US" sz="75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723C86-9C2A-4174-AD03-30FE46E946E3}"/>
              </a:ext>
            </a:extLst>
          </p:cNvPr>
          <p:cNvSpPr/>
          <p:nvPr/>
        </p:nvSpPr>
        <p:spPr>
          <a:xfrm>
            <a:off x="280447" y="276519"/>
            <a:ext cx="8583105" cy="637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问题最优解：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11111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（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31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）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	31</a:t>
            </a:r>
            <a:r>
              <a:rPr kumimoji="1" lang="en-US" altLang="zh-CN" sz="3600" baseline="30000" dirty="0">
                <a:latin typeface="PingFang SC"/>
                <a:ea typeface="PingFang SC"/>
                <a:cs typeface="PingFang SC"/>
              </a:rPr>
              <a:t>2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=961</a:t>
            </a: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个体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a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：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			11100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（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28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） 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	28</a:t>
            </a:r>
            <a:r>
              <a:rPr kumimoji="1" lang="en-US" altLang="zh-CN" sz="3600" baseline="30000" dirty="0">
                <a:latin typeface="PingFang SC"/>
              </a:rPr>
              <a:t>2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=784</a:t>
            </a: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个体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b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：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			00011 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（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 3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）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	  3</a:t>
            </a:r>
            <a:r>
              <a:rPr kumimoji="1" lang="en-US" altLang="zh-CN" sz="3600" baseline="30000" dirty="0">
                <a:latin typeface="PingFang SC"/>
              </a:rPr>
              <a:t>2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=9</a:t>
            </a: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PingFang SC"/>
              </a:rPr>
              <a:t>个体</a:t>
            </a:r>
            <a:r>
              <a:rPr kumimoji="1" lang="en-US" altLang="zh-CN" sz="3200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PingFang SC"/>
              </a:rPr>
              <a:t>a</a:t>
            </a:r>
            <a:r>
              <a:rPr kumimoji="1" lang="zh-CN" altLang="en-US" sz="3200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PingFang SC"/>
              </a:rPr>
              <a:t>有很大的机率被保留下来；</a:t>
            </a:r>
            <a:endParaRPr kumimoji="1" lang="en-US" altLang="zh-CN" sz="3200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PingFang SC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PingFang SC"/>
              </a:rPr>
              <a:t>同时，遗传算法也没有放弃个体</a:t>
            </a:r>
            <a:r>
              <a:rPr kumimoji="1" lang="en-US" altLang="zh-CN" sz="3200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PingFang SC"/>
              </a:rPr>
              <a:t>b</a:t>
            </a:r>
            <a:r>
              <a:rPr kumimoji="1" lang="zh-CN" altLang="en-US" sz="3200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PingFang SC"/>
              </a:rPr>
              <a:t>，</a:t>
            </a:r>
            <a:r>
              <a:rPr kumimoji="1" lang="en-US" altLang="zh-CN" sz="3200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PingFang SC"/>
              </a:rPr>
              <a:t>b</a:t>
            </a:r>
            <a:r>
              <a:rPr kumimoji="1" lang="zh-CN" altLang="en-US" sz="3200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PingFang SC"/>
              </a:rPr>
              <a:t>也会以较小的机率被保留下来</a:t>
            </a:r>
            <a:endParaRPr kumimoji="1" lang="en-US" altLang="zh-CN" sz="4400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PingFang SC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>
                <a:highlight>
                  <a:srgbClr val="FFFF00"/>
                </a:highlight>
                <a:latin typeface="PingFang SC"/>
                <a:ea typeface="PingFang SC"/>
                <a:cs typeface="PingFang SC"/>
              </a:rPr>
              <a:t>111</a:t>
            </a:r>
            <a:r>
              <a:rPr kumimoji="1" lang="en-US" altLang="zh-CN" sz="3600" dirty="0">
                <a:highlight>
                  <a:srgbClr val="FF0000"/>
                </a:highlight>
                <a:latin typeface="PingFang SC"/>
                <a:ea typeface="PingFang SC"/>
                <a:cs typeface="PingFang SC"/>
              </a:rPr>
              <a:t>00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			</a:t>
            </a:r>
            <a:r>
              <a:rPr kumimoji="1" lang="en-US" altLang="zh-CN" sz="3600" dirty="0">
                <a:highlight>
                  <a:srgbClr val="FFFF00"/>
                </a:highlight>
                <a:latin typeface="PingFang SC"/>
                <a:ea typeface="PingFang SC"/>
                <a:cs typeface="PingFang SC"/>
              </a:rPr>
              <a:t>11111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		</a:t>
            </a:r>
            <a:r>
              <a:rPr kumimoji="1" lang="zh-CN" altLang="en-US" sz="3600" dirty="0">
                <a:latin typeface="PingFang SC"/>
                <a:ea typeface="PingFang SC"/>
                <a:cs typeface="PingFang SC"/>
              </a:rPr>
              <a:t>√</a:t>
            </a:r>
            <a:endParaRPr kumimoji="1" lang="en-US" altLang="zh-CN" sz="3600" dirty="0">
              <a:latin typeface="PingFang SC"/>
              <a:ea typeface="PingFang SC"/>
              <a:cs typeface="PingFang SC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>
                <a:highlight>
                  <a:srgbClr val="FF0000"/>
                </a:highlight>
                <a:latin typeface="PingFang SC"/>
                <a:ea typeface="PingFang SC"/>
                <a:cs typeface="PingFang SC"/>
              </a:rPr>
              <a:t>000</a:t>
            </a:r>
            <a:r>
              <a:rPr kumimoji="1" lang="en-US" altLang="zh-CN" sz="3600" dirty="0">
                <a:highlight>
                  <a:srgbClr val="FFFF00"/>
                </a:highlight>
                <a:latin typeface="PingFang SC"/>
                <a:ea typeface="PingFang SC"/>
                <a:cs typeface="PingFang SC"/>
              </a:rPr>
              <a:t>11</a:t>
            </a: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			</a:t>
            </a:r>
            <a:r>
              <a:rPr kumimoji="1" lang="en-US" altLang="zh-CN" sz="3600" dirty="0">
                <a:highlight>
                  <a:srgbClr val="FF0000"/>
                </a:highlight>
                <a:latin typeface="PingFang SC"/>
                <a:ea typeface="PingFang SC"/>
                <a:cs typeface="PingFang SC"/>
              </a:rPr>
              <a:t>00000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5B8F90C4-2592-4A3F-BF6C-E33A355F2262}"/>
              </a:ext>
            </a:extLst>
          </p:cNvPr>
          <p:cNvSpPr/>
          <p:nvPr/>
        </p:nvSpPr>
        <p:spPr>
          <a:xfrm>
            <a:off x="1904215" y="5297863"/>
            <a:ext cx="452486" cy="102752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4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FCBB99F-14E2-4A11-8516-807A26C0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382" y="105217"/>
            <a:ext cx="2173444" cy="216481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z="750" smtClean="0"/>
              <a:t>7</a:t>
            </a:fld>
            <a:endParaRPr lang="zh-CN" altLang="en-US" sz="75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C58393-F2BF-4034-9D52-FB0595371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4" t="17152"/>
          <a:stretch/>
        </p:blipFill>
        <p:spPr>
          <a:xfrm>
            <a:off x="130174" y="2270036"/>
            <a:ext cx="9030878" cy="43212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6E242C-658A-471F-B286-FD8192B8477E}"/>
              </a:ext>
            </a:extLst>
          </p:cNvPr>
          <p:cNvSpPr txBox="1"/>
          <p:nvPr/>
        </p:nvSpPr>
        <p:spPr>
          <a:xfrm>
            <a:off x="113122" y="18595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+mj-ea"/>
                <a:ea typeface="+mj-ea"/>
              </a:rPr>
              <a:t>转盘赌选择</a:t>
            </a:r>
          </a:p>
        </p:txBody>
      </p:sp>
    </p:spTree>
    <p:extLst>
      <p:ext uri="{BB962C8B-B14F-4D97-AF65-F5344CB8AC3E}">
        <p14:creationId xmlns:p14="http://schemas.microsoft.com/office/powerpoint/2010/main" val="34612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z="750" smtClean="0"/>
              <a:t>8</a:t>
            </a:fld>
            <a:endParaRPr lang="zh-CN" altLang="en-US" sz="75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145516-99E6-4AC7-8E37-CAEBDAE6A398}"/>
              </a:ext>
            </a:extLst>
          </p:cNvPr>
          <p:cNvSpPr/>
          <p:nvPr/>
        </p:nvSpPr>
        <p:spPr>
          <a:xfrm>
            <a:off x="212102" y="210531"/>
            <a:ext cx="8583105" cy="581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>
                <a:latin typeface="PingFang SC"/>
                <a:ea typeface="PingFang SC"/>
                <a:cs typeface="PingFang SC"/>
              </a:rPr>
              <a:t>matplotlib:</a:t>
            </a:r>
            <a:r>
              <a:rPr lang="zh-CN" altLang="en-US" sz="3600" dirty="0">
                <a:latin typeface="PingFang SC"/>
                <a:ea typeface="PingFang SC"/>
                <a:cs typeface="PingFang SC"/>
              </a:rPr>
              <a:t> 最流行的</a:t>
            </a:r>
            <a:r>
              <a:rPr lang="en-US" altLang="zh-CN" sz="3600" dirty="0">
                <a:latin typeface="PingFang SC"/>
                <a:ea typeface="PingFang SC"/>
                <a:cs typeface="PingFang SC"/>
              </a:rPr>
              <a:t>Python</a:t>
            </a:r>
            <a:r>
              <a:rPr lang="zh-CN" altLang="en-US" sz="3600" dirty="0">
                <a:latin typeface="PingFang SC"/>
                <a:ea typeface="PingFang SC"/>
                <a:cs typeface="PingFang SC"/>
              </a:rPr>
              <a:t>底层绘图库，</a:t>
            </a:r>
            <a:r>
              <a:rPr lang="zh-CN" altLang="en-US" sz="36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主要做数据可视化图表</a:t>
            </a:r>
            <a:endParaRPr lang="en-US" altLang="zh-CN" sz="3600" dirty="0">
              <a:solidFill>
                <a:srgbClr val="FF0000"/>
              </a:solidFill>
              <a:latin typeface="PingFang SC"/>
              <a:ea typeface="PingFang SC"/>
              <a:cs typeface="PingFang SC"/>
            </a:endParaRP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srgbClr val="FF0000"/>
              </a:solidFill>
              <a:latin typeface="PingFang SC"/>
              <a:ea typeface="PingFang SC"/>
              <a:cs typeface="PingFang SC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err="1">
                <a:latin typeface="PingFang SC"/>
                <a:ea typeface="PingFang SC"/>
                <a:cs typeface="PingFang SC"/>
              </a:rPr>
              <a:t>Numpy</a:t>
            </a:r>
            <a:r>
              <a:rPr lang="zh-CN" altLang="en-US" sz="3600" dirty="0">
                <a:latin typeface="PingFang SC"/>
                <a:ea typeface="PingFang SC"/>
                <a:cs typeface="PingFang SC"/>
              </a:rPr>
              <a:t>：一个在</a:t>
            </a:r>
            <a:r>
              <a:rPr lang="en-US" altLang="zh-CN" sz="3600" dirty="0">
                <a:latin typeface="PingFang SC"/>
                <a:ea typeface="PingFang SC"/>
                <a:cs typeface="PingFang SC"/>
              </a:rPr>
              <a:t>Python</a:t>
            </a:r>
            <a:r>
              <a:rPr lang="zh-CN" altLang="en-US" sz="3600" dirty="0">
                <a:latin typeface="PingFang SC"/>
                <a:ea typeface="PingFang SC"/>
                <a:cs typeface="PingFang SC"/>
              </a:rPr>
              <a:t>中做科学计算的基础库，重在</a:t>
            </a:r>
            <a:r>
              <a:rPr lang="zh-CN" altLang="en-US" sz="36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数值计算</a:t>
            </a:r>
            <a:r>
              <a:rPr lang="zh-CN" altLang="en-US" sz="3600" dirty="0">
                <a:latin typeface="PingFang SC"/>
                <a:ea typeface="PingFang SC"/>
                <a:cs typeface="PingFang SC"/>
              </a:rPr>
              <a:t>，也是大部分</a:t>
            </a:r>
            <a:r>
              <a:rPr lang="en-US" altLang="zh-CN" sz="3600" dirty="0">
                <a:latin typeface="PingFang SC"/>
                <a:ea typeface="PingFang SC"/>
                <a:cs typeface="PingFang SC"/>
              </a:rPr>
              <a:t>PYTHON </a:t>
            </a:r>
            <a:r>
              <a:rPr lang="zh-CN" altLang="en-US" sz="36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科学计算库的基础库</a:t>
            </a:r>
            <a:r>
              <a:rPr lang="zh-CN" altLang="en-US" sz="3600" dirty="0">
                <a:latin typeface="PingFang SC"/>
                <a:ea typeface="PingFang SC"/>
                <a:cs typeface="PingFang SC"/>
              </a:rPr>
              <a:t>，多用于在大型、多维数组上执行数值运算</a:t>
            </a:r>
          </a:p>
        </p:txBody>
      </p:sp>
    </p:spTree>
    <p:extLst>
      <p:ext uri="{BB962C8B-B14F-4D97-AF65-F5344CB8AC3E}">
        <p14:creationId xmlns:p14="http://schemas.microsoft.com/office/powerpoint/2010/main" val="7194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1DCB3BFF-8B87-4C74-81CF-DCFFE3C1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54" y="312214"/>
            <a:ext cx="7159625" cy="63658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PingFang SC"/>
                <a:ea typeface="PingFang SC"/>
                <a:cs typeface="PingFang SC"/>
              </a:rPr>
              <a:t>matplotlib</a:t>
            </a:r>
            <a:r>
              <a:rPr kumimoji="1" lang="zh-CN" altLang="en-US" dirty="0">
                <a:latin typeface="PingFang SC"/>
                <a:ea typeface="PingFang SC"/>
                <a:cs typeface="PingFang SC"/>
              </a:rPr>
              <a:t>基本要点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7411" name="图片 3">
            <a:extLst>
              <a:ext uri="{FF2B5EF4-FFF2-40B4-BE49-F238E27FC236}">
                <a16:creationId xmlns:a16="http://schemas.microsoft.com/office/drawing/2014/main" id="{7EAD8C3A-3162-4E56-B567-26A2AB951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4" y="1203325"/>
            <a:ext cx="6813251" cy="51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9|2.7|2.9|7.2|7.2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9|2.7|2.9|7.2|7.2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9|2.7|2.9|7.2|7.2|6.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3246</TotalTime>
  <Words>244</Words>
  <Application>Microsoft Office PowerPoint</Application>
  <PresentationFormat>全屏显示(4:3)</PresentationFormat>
  <Paragraphs>45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Wingdings 2</vt:lpstr>
      <vt:lpstr>Wingdings 3</vt:lpstr>
      <vt:lpstr>等线</vt:lpstr>
      <vt:lpstr>等线 Light</vt:lpstr>
      <vt:lpstr>黑体</vt:lpstr>
      <vt:lpstr>楷体</vt:lpstr>
      <vt:lpstr>Arial</vt:lpstr>
      <vt:lpstr>Calibri</vt:lpstr>
      <vt:lpstr>Calibri Light</vt:lpstr>
      <vt:lpstr>Consolas</vt:lpstr>
      <vt:lpstr>Hiragino Sans GB W3</vt:lpstr>
      <vt:lpstr>Lucida Sans Unicode</vt:lpstr>
      <vt:lpstr>PingFang SC</vt:lpstr>
      <vt:lpstr>Times New Roman</vt:lpstr>
      <vt:lpstr>Verdana</vt:lpstr>
      <vt:lpstr>Office 主题​​</vt:lpstr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matplotlib基本要点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kailin</dc:creator>
  <cp:lastModifiedBy>zhang kailin</cp:lastModifiedBy>
  <cp:revision>46</cp:revision>
  <dcterms:created xsi:type="dcterms:W3CDTF">2020-11-20T15:09:24Z</dcterms:created>
  <dcterms:modified xsi:type="dcterms:W3CDTF">2020-12-13T14:50:16Z</dcterms:modified>
</cp:coreProperties>
</file>