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7" r:id="rId2"/>
  </p:sldMasterIdLst>
  <p:notesMasterIdLst>
    <p:notesMasterId r:id="rId52"/>
  </p:notesMasterIdLst>
  <p:sldIdLst>
    <p:sldId id="594" r:id="rId3"/>
    <p:sldId id="597" r:id="rId4"/>
    <p:sldId id="622" r:id="rId5"/>
    <p:sldId id="635" r:id="rId6"/>
    <p:sldId id="636" r:id="rId7"/>
    <p:sldId id="637" r:id="rId8"/>
    <p:sldId id="650" r:id="rId9"/>
    <p:sldId id="651" r:id="rId10"/>
    <p:sldId id="652" r:id="rId11"/>
    <p:sldId id="654" r:id="rId12"/>
    <p:sldId id="653" r:id="rId13"/>
    <p:sldId id="655" r:id="rId14"/>
    <p:sldId id="656" r:id="rId15"/>
    <p:sldId id="657" r:id="rId16"/>
    <p:sldId id="638" r:id="rId17"/>
    <p:sldId id="639" r:id="rId18"/>
    <p:sldId id="658" r:id="rId19"/>
    <p:sldId id="640" r:id="rId20"/>
    <p:sldId id="641" r:id="rId21"/>
    <p:sldId id="660" r:id="rId22"/>
    <p:sldId id="642" r:id="rId23"/>
    <p:sldId id="643" r:id="rId24"/>
    <p:sldId id="644" r:id="rId25"/>
    <p:sldId id="356" r:id="rId26"/>
    <p:sldId id="661" r:id="rId27"/>
    <p:sldId id="327" r:id="rId28"/>
    <p:sldId id="329" r:id="rId29"/>
    <p:sldId id="662" r:id="rId30"/>
    <p:sldId id="367" r:id="rId31"/>
    <p:sldId id="368" r:id="rId32"/>
    <p:sldId id="369" r:id="rId33"/>
    <p:sldId id="330" r:id="rId34"/>
    <p:sldId id="372" r:id="rId35"/>
    <p:sldId id="530" r:id="rId36"/>
    <p:sldId id="531" r:id="rId37"/>
    <p:sldId id="532" r:id="rId38"/>
    <p:sldId id="533" r:id="rId39"/>
    <p:sldId id="534" r:id="rId40"/>
    <p:sldId id="444" r:id="rId41"/>
    <p:sldId id="663" r:id="rId42"/>
    <p:sldId id="535" r:id="rId43"/>
    <p:sldId id="536" r:id="rId44"/>
    <p:sldId id="538" r:id="rId45"/>
    <p:sldId id="540" r:id="rId46"/>
    <p:sldId id="541" r:id="rId47"/>
    <p:sldId id="542" r:id="rId48"/>
    <p:sldId id="539" r:id="rId49"/>
    <p:sldId id="664" r:id="rId50"/>
    <p:sldId id="621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4660"/>
  </p:normalViewPr>
  <p:slideViewPr>
    <p:cSldViewPr snapToGrid="0">
      <p:cViewPr varScale="1">
        <p:scale>
          <a:sx n="81" d="100"/>
          <a:sy n="81" d="100"/>
        </p:scale>
        <p:origin x="9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2FA05-12FD-465F-928F-DCFCAA454380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92069-6C92-4472-9071-1B0634C74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495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710C9376-A95E-4406-9334-4EA0621E65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1AA4F7D5-68F2-4050-90F0-78F270325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/>
              <a:t>种子</a:t>
            </a:r>
            <a:r>
              <a:rPr kumimoji="1" lang="en-US" altLang="zh-CN"/>
              <a:t>url</a:t>
            </a:r>
            <a:r>
              <a:rPr kumimoji="1" lang="zh-CN" altLang="en-US"/>
              <a:t>：</a:t>
            </a:r>
          </a:p>
        </p:txBody>
      </p:sp>
      <p:sp>
        <p:nvSpPr>
          <p:cNvPr id="67588" name="日期占位符 3">
            <a:extLst>
              <a:ext uri="{FF2B5EF4-FFF2-40B4-BE49-F238E27FC236}">
                <a16:creationId xmlns:a16="http://schemas.microsoft.com/office/drawing/2014/main" id="{D48C70FB-4C39-464B-87C9-EA628200E6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841B0DC-360B-46A9-94D3-F178F789D285}" type="datetime1">
              <a:rPr lang="zh-CN" altLang="en-US" smtClean="0"/>
              <a:pPr/>
              <a:t>2020/12/20</a:t>
            </a:fld>
            <a:endParaRPr lang="zh-CN" altLang="en-US" sz="1200"/>
          </a:p>
        </p:txBody>
      </p:sp>
      <p:sp>
        <p:nvSpPr>
          <p:cNvPr id="67589" name="幻灯片编号占位符 4">
            <a:extLst>
              <a:ext uri="{FF2B5EF4-FFF2-40B4-BE49-F238E27FC236}">
                <a16:creationId xmlns:a16="http://schemas.microsoft.com/office/drawing/2014/main" id="{34FF4BEE-0890-4033-8CBE-071DA3B66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A965D9-4993-418E-9C06-4048AA23A862}" type="slidenum">
              <a:rPr lang="zh-CN" altLang="en-US" smtClean="0"/>
              <a:pPr/>
              <a:t>26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39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92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99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41263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ECE-408D-4C26-841B-E31362EA41C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813F-2B4C-463F-838D-765D347E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87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ECE-408D-4C26-841B-E31362EA41C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813F-2B4C-463F-838D-765D347E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47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ECE-408D-4C26-841B-E31362EA41C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813F-2B4C-463F-838D-765D347E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50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ECE-408D-4C26-841B-E31362EA41C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813F-2B4C-463F-838D-765D347E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15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ECE-408D-4C26-841B-E31362EA41C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813F-2B4C-463F-838D-765D347E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816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ECE-408D-4C26-841B-E31362EA41C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813F-2B4C-463F-838D-765D347E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614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ECE-408D-4C26-841B-E31362EA41C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813F-2B4C-463F-838D-765D347E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493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ECE-408D-4C26-841B-E31362EA41C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813F-2B4C-463F-838D-765D347E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9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4656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ECE-408D-4C26-841B-E31362EA41C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813F-2B4C-463F-838D-765D347E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25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ECE-408D-4C26-841B-E31362EA41C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813F-2B4C-463F-838D-765D347E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3404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ECE-408D-4C26-841B-E31362EA41C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813F-2B4C-463F-838D-765D347E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906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22818" y="948744"/>
            <a:ext cx="9459383" cy="544391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4" hasCustomPrompt="1"/>
          </p:nvPr>
        </p:nvSpPr>
        <p:spPr>
          <a:xfrm>
            <a:off x="838200" y="1863725"/>
            <a:ext cx="10515600" cy="4044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9728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211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105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15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414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897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51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32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9ECE-408D-4C26-841B-E31362EA41C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5813F-2B4C-463F-838D-765D347E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2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9ECE-408D-4C26-841B-E31362EA41C5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5813F-2B4C-463F-838D-765D347E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12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mailto:1060596782@qq.com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/>
          </p:cNvSpPr>
          <p:nvPr>
            <p:ph idx="1"/>
          </p:nvPr>
        </p:nvSpPr>
        <p:spPr>
          <a:xfrm>
            <a:off x="1818195" y="1906367"/>
            <a:ext cx="8555610" cy="3542325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109220" indent="0" algn="ctr">
              <a:buNone/>
            </a:pPr>
            <a:r>
              <a:rPr lang="zh-CN" altLang="en-US" sz="7200" dirty="0">
                <a:ea typeface="黑体" panose="02010609060101010101" pitchFamily="49" charset="-122"/>
              </a:rPr>
              <a:t>人工智能 实验</a:t>
            </a:r>
            <a:r>
              <a:rPr lang="en-US" altLang="zh-CN" sz="7200" dirty="0">
                <a:ea typeface="黑体" panose="02010609060101010101" pitchFamily="49" charset="-122"/>
              </a:rPr>
              <a:t>5</a:t>
            </a:r>
          </a:p>
          <a:p>
            <a:pPr marL="109220" indent="0" algn="ctr">
              <a:buNone/>
            </a:pPr>
            <a:endParaRPr lang="en-US" altLang="zh-CN" sz="4800" dirty="0"/>
          </a:p>
          <a:p>
            <a:pPr marL="109220" indent="0" algn="ctr">
              <a:buNone/>
            </a:pPr>
            <a:r>
              <a:rPr lang="zh-CN" altLang="en-US" sz="4800" dirty="0"/>
              <a:t>单层感知机</a:t>
            </a:r>
            <a:endParaRPr lang="zh-CN" altLang="en-US" sz="4800" dirty="0">
              <a:highlight>
                <a:srgbClr val="FFFF00"/>
              </a:highlight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165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CCBE2D-D99E-493A-B967-89095E4DB2EA}"/>
              </a:ext>
            </a:extLst>
          </p:cNvPr>
          <p:cNvSpPr txBox="1"/>
          <p:nvPr/>
        </p:nvSpPr>
        <p:spPr>
          <a:xfrm>
            <a:off x="153979" y="306216"/>
            <a:ext cx="11884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神经元会计算传送过来的信号的总和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4E66A14-E1AE-47C4-AC74-86171866843B}"/>
              </a:ext>
            </a:extLst>
          </p:cNvPr>
          <p:cNvSpPr/>
          <p:nvPr/>
        </p:nvSpPr>
        <p:spPr>
          <a:xfrm>
            <a:off x="3371606" y="4780684"/>
            <a:ext cx="1178350" cy="1095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x2</a:t>
            </a:r>
            <a:endParaRPr lang="zh-CN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74E358D-9204-4235-8F7F-FE9D1016FF91}"/>
              </a:ext>
            </a:extLst>
          </p:cNvPr>
          <p:cNvSpPr/>
          <p:nvPr/>
        </p:nvSpPr>
        <p:spPr>
          <a:xfrm>
            <a:off x="8558465" y="3067396"/>
            <a:ext cx="1178350" cy="1095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mbria Math" panose="02040503050406030204" pitchFamily="18" charset="0"/>
              </a:rPr>
              <a:t>y</a:t>
            </a:r>
            <a:endParaRPr lang="zh-CN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05C9409-4C9C-4CF1-94F1-A52D53B2B05D}"/>
              </a:ext>
            </a:extLst>
          </p:cNvPr>
          <p:cNvSpPr/>
          <p:nvPr/>
        </p:nvSpPr>
        <p:spPr>
          <a:xfrm>
            <a:off x="3371606" y="1960506"/>
            <a:ext cx="1178350" cy="1095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x1</a:t>
            </a:r>
            <a:endParaRPr lang="zh-CN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8ACC8B2-DB21-4DE2-A582-FC2FE12A60AA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4549956" y="2508439"/>
            <a:ext cx="4181074" cy="719443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3AEAA3F-3E7A-4531-AF39-0BC7167C3C94}"/>
              </a:ext>
            </a:extLst>
          </p:cNvPr>
          <p:cNvCxnSpPr>
            <a:cxnSpLocks/>
            <a:stCxn id="3" idx="6"/>
            <a:endCxn id="6" idx="3"/>
          </p:cNvCxnSpPr>
          <p:nvPr/>
        </p:nvCxnSpPr>
        <p:spPr>
          <a:xfrm flipV="1">
            <a:off x="4549956" y="4002776"/>
            <a:ext cx="4181074" cy="1325841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5978CC8-1114-4B3F-9254-929EB222D6F5}"/>
              </a:ext>
            </a:extLst>
          </p:cNvPr>
          <p:cNvGrpSpPr/>
          <p:nvPr/>
        </p:nvGrpSpPr>
        <p:grpSpPr>
          <a:xfrm>
            <a:off x="6186434" y="2344940"/>
            <a:ext cx="908116" cy="2320756"/>
            <a:chOff x="6052151" y="2158611"/>
            <a:chExt cx="908116" cy="232075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A6C65AE-B5CE-4818-ABD9-B05E9E5B8D78}"/>
                </a:ext>
              </a:extLst>
            </p:cNvPr>
            <p:cNvSpPr txBox="1"/>
            <p:nvPr/>
          </p:nvSpPr>
          <p:spPr>
            <a:xfrm>
              <a:off x="6052152" y="2158611"/>
              <a:ext cx="908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w1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4975E8C-08AB-47C4-A9C8-10139841CE03}"/>
                </a:ext>
              </a:extLst>
            </p:cNvPr>
            <p:cNvSpPr txBox="1"/>
            <p:nvPr/>
          </p:nvSpPr>
          <p:spPr>
            <a:xfrm>
              <a:off x="6052151" y="3956147"/>
              <a:ext cx="908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w2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A87E8E5-309C-47E2-B28B-2D4F82750DA4}"/>
              </a:ext>
            </a:extLst>
          </p:cNvPr>
          <p:cNvSpPr txBox="1"/>
          <p:nvPr/>
        </p:nvSpPr>
        <p:spPr>
          <a:xfrm>
            <a:off x="153979" y="1406482"/>
            <a:ext cx="3005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举个例子：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A01034-96F1-4D28-87C4-B8A5A1B50A72}"/>
              </a:ext>
            </a:extLst>
          </p:cNvPr>
          <p:cNvSpPr txBox="1"/>
          <p:nvPr/>
        </p:nvSpPr>
        <p:spPr>
          <a:xfrm>
            <a:off x="3960781" y="1437286"/>
            <a:ext cx="53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F514ABF-8107-4135-8A9D-21844A6EE63B}"/>
              </a:ext>
            </a:extLst>
          </p:cNvPr>
          <p:cNvSpPr txBox="1"/>
          <p:nvPr/>
        </p:nvSpPr>
        <p:spPr>
          <a:xfrm>
            <a:off x="3960780" y="4257464"/>
            <a:ext cx="53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30FAA03-A0D4-4736-A090-B566EDFA419C}"/>
              </a:ext>
            </a:extLst>
          </p:cNvPr>
          <p:cNvSpPr txBox="1"/>
          <p:nvPr/>
        </p:nvSpPr>
        <p:spPr>
          <a:xfrm>
            <a:off x="7177394" y="2364252"/>
            <a:ext cx="66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72C25C-F065-47E1-B289-483D6D39CF2E}"/>
              </a:ext>
            </a:extLst>
          </p:cNvPr>
          <p:cNvSpPr txBox="1"/>
          <p:nvPr/>
        </p:nvSpPr>
        <p:spPr>
          <a:xfrm>
            <a:off x="7177394" y="3742674"/>
            <a:ext cx="66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0.2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4B9FC8F-A629-4B8D-B6E2-0E9AC65C850D}"/>
              </a:ext>
            </a:extLst>
          </p:cNvPr>
          <p:cNvSpPr txBox="1"/>
          <p:nvPr/>
        </p:nvSpPr>
        <p:spPr>
          <a:xfrm>
            <a:off x="9736814" y="3330549"/>
            <a:ext cx="2301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0.5+0.2=0.7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85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CCBE2D-D99E-493A-B967-89095E4DB2EA}"/>
              </a:ext>
            </a:extLst>
          </p:cNvPr>
          <p:cNvSpPr txBox="1"/>
          <p:nvPr/>
        </p:nvSpPr>
        <p:spPr>
          <a:xfrm>
            <a:off x="153979" y="306216"/>
            <a:ext cx="11884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只有当这个总和超过了某个临界值，才会输出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4E66A14-E1AE-47C4-AC74-86171866843B}"/>
              </a:ext>
            </a:extLst>
          </p:cNvPr>
          <p:cNvSpPr/>
          <p:nvPr/>
        </p:nvSpPr>
        <p:spPr>
          <a:xfrm>
            <a:off x="3371606" y="4780684"/>
            <a:ext cx="1178350" cy="1095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x2</a:t>
            </a:r>
            <a:endParaRPr lang="zh-CN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74E358D-9204-4235-8F7F-FE9D1016FF91}"/>
              </a:ext>
            </a:extLst>
          </p:cNvPr>
          <p:cNvSpPr/>
          <p:nvPr/>
        </p:nvSpPr>
        <p:spPr>
          <a:xfrm>
            <a:off x="8558465" y="3067396"/>
            <a:ext cx="1178350" cy="1095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mbria Math" panose="02040503050406030204" pitchFamily="18" charset="0"/>
              </a:rPr>
              <a:t>y</a:t>
            </a:r>
            <a:endParaRPr lang="zh-CN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05C9409-4C9C-4CF1-94F1-A52D53B2B05D}"/>
              </a:ext>
            </a:extLst>
          </p:cNvPr>
          <p:cNvSpPr/>
          <p:nvPr/>
        </p:nvSpPr>
        <p:spPr>
          <a:xfrm>
            <a:off x="3371606" y="1960506"/>
            <a:ext cx="1178350" cy="1095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x1</a:t>
            </a:r>
            <a:endParaRPr lang="zh-CN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8ACC8B2-DB21-4DE2-A582-FC2FE12A60AA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4549956" y="2508439"/>
            <a:ext cx="4181074" cy="719443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3AEAA3F-3E7A-4531-AF39-0BC7167C3C94}"/>
              </a:ext>
            </a:extLst>
          </p:cNvPr>
          <p:cNvCxnSpPr>
            <a:cxnSpLocks/>
            <a:stCxn id="3" idx="6"/>
            <a:endCxn id="6" idx="3"/>
          </p:cNvCxnSpPr>
          <p:nvPr/>
        </p:nvCxnSpPr>
        <p:spPr>
          <a:xfrm flipV="1">
            <a:off x="4549956" y="4002776"/>
            <a:ext cx="4181074" cy="1325841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5978CC8-1114-4B3F-9254-929EB222D6F5}"/>
              </a:ext>
            </a:extLst>
          </p:cNvPr>
          <p:cNvGrpSpPr/>
          <p:nvPr/>
        </p:nvGrpSpPr>
        <p:grpSpPr>
          <a:xfrm>
            <a:off x="6186434" y="2344940"/>
            <a:ext cx="908116" cy="2320756"/>
            <a:chOff x="6052151" y="2158611"/>
            <a:chExt cx="908116" cy="232075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A6C65AE-B5CE-4818-ABD9-B05E9E5B8D78}"/>
                </a:ext>
              </a:extLst>
            </p:cNvPr>
            <p:cNvSpPr txBox="1"/>
            <p:nvPr/>
          </p:nvSpPr>
          <p:spPr>
            <a:xfrm>
              <a:off x="6052152" y="2158611"/>
              <a:ext cx="908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w1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4975E8C-08AB-47C4-A9C8-10139841CE03}"/>
                </a:ext>
              </a:extLst>
            </p:cNvPr>
            <p:cNvSpPr txBox="1"/>
            <p:nvPr/>
          </p:nvSpPr>
          <p:spPr>
            <a:xfrm>
              <a:off x="6052151" y="3956147"/>
              <a:ext cx="908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w2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A87E8E5-309C-47E2-B28B-2D4F82750DA4}"/>
              </a:ext>
            </a:extLst>
          </p:cNvPr>
          <p:cNvSpPr txBox="1"/>
          <p:nvPr/>
        </p:nvSpPr>
        <p:spPr>
          <a:xfrm>
            <a:off x="153979" y="1406482"/>
            <a:ext cx="3005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举个例子：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A01034-96F1-4D28-87C4-B8A5A1B50A72}"/>
              </a:ext>
            </a:extLst>
          </p:cNvPr>
          <p:cNvSpPr txBox="1"/>
          <p:nvPr/>
        </p:nvSpPr>
        <p:spPr>
          <a:xfrm>
            <a:off x="3960781" y="1437286"/>
            <a:ext cx="53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F514ABF-8107-4135-8A9D-21844A6EE63B}"/>
              </a:ext>
            </a:extLst>
          </p:cNvPr>
          <p:cNvSpPr txBox="1"/>
          <p:nvPr/>
        </p:nvSpPr>
        <p:spPr>
          <a:xfrm>
            <a:off x="3960780" y="4257464"/>
            <a:ext cx="53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30FAA03-A0D4-4736-A090-B566EDFA419C}"/>
              </a:ext>
            </a:extLst>
          </p:cNvPr>
          <p:cNvSpPr txBox="1"/>
          <p:nvPr/>
        </p:nvSpPr>
        <p:spPr>
          <a:xfrm>
            <a:off x="7177394" y="2364252"/>
            <a:ext cx="66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72C25C-F065-47E1-B289-483D6D39CF2E}"/>
              </a:ext>
            </a:extLst>
          </p:cNvPr>
          <p:cNvSpPr txBox="1"/>
          <p:nvPr/>
        </p:nvSpPr>
        <p:spPr>
          <a:xfrm>
            <a:off x="7177394" y="3742674"/>
            <a:ext cx="66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0.2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4B9FC8F-A629-4B8D-B6E2-0E9AC65C850D}"/>
              </a:ext>
            </a:extLst>
          </p:cNvPr>
          <p:cNvSpPr txBox="1"/>
          <p:nvPr/>
        </p:nvSpPr>
        <p:spPr>
          <a:xfrm>
            <a:off x="9736814" y="3330549"/>
            <a:ext cx="2301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0.5+0.2=0.7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4973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CCBE2D-D99E-493A-B967-89095E4DB2EA}"/>
              </a:ext>
            </a:extLst>
          </p:cNvPr>
          <p:cNvSpPr txBox="1"/>
          <p:nvPr/>
        </p:nvSpPr>
        <p:spPr>
          <a:xfrm>
            <a:off x="153979" y="306216"/>
            <a:ext cx="11884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我们假设这里的临界值为</a:t>
            </a:r>
            <a:r>
              <a:rPr lang="en-US" altLang="zh-CN" sz="4000">
                <a:latin typeface="黑体" panose="02010609060101010101" pitchFamily="49" charset="-122"/>
                <a:ea typeface="黑体" panose="02010609060101010101" pitchFamily="49" charset="-122"/>
              </a:rPr>
              <a:t>0.5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4E66A14-E1AE-47C4-AC74-86171866843B}"/>
              </a:ext>
            </a:extLst>
          </p:cNvPr>
          <p:cNvSpPr/>
          <p:nvPr/>
        </p:nvSpPr>
        <p:spPr>
          <a:xfrm>
            <a:off x="3371606" y="4780684"/>
            <a:ext cx="1178350" cy="1095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x2</a:t>
            </a:r>
            <a:endParaRPr lang="zh-CN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74E358D-9204-4235-8F7F-FE9D1016FF91}"/>
              </a:ext>
            </a:extLst>
          </p:cNvPr>
          <p:cNvSpPr/>
          <p:nvPr/>
        </p:nvSpPr>
        <p:spPr>
          <a:xfrm>
            <a:off x="8558465" y="3067396"/>
            <a:ext cx="1178350" cy="1095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mbria Math" panose="02040503050406030204" pitchFamily="18" charset="0"/>
              </a:rPr>
              <a:t>y</a:t>
            </a:r>
            <a:endParaRPr lang="zh-CN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05C9409-4C9C-4CF1-94F1-A52D53B2B05D}"/>
              </a:ext>
            </a:extLst>
          </p:cNvPr>
          <p:cNvSpPr/>
          <p:nvPr/>
        </p:nvSpPr>
        <p:spPr>
          <a:xfrm>
            <a:off x="3371606" y="1960506"/>
            <a:ext cx="1178350" cy="1095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x1</a:t>
            </a:r>
            <a:endParaRPr lang="zh-CN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8ACC8B2-DB21-4DE2-A582-FC2FE12A60AA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4549956" y="2508439"/>
            <a:ext cx="4181074" cy="719443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3AEAA3F-3E7A-4531-AF39-0BC7167C3C94}"/>
              </a:ext>
            </a:extLst>
          </p:cNvPr>
          <p:cNvCxnSpPr>
            <a:cxnSpLocks/>
            <a:stCxn id="3" idx="6"/>
            <a:endCxn id="6" idx="3"/>
          </p:cNvCxnSpPr>
          <p:nvPr/>
        </p:nvCxnSpPr>
        <p:spPr>
          <a:xfrm flipV="1">
            <a:off x="4549956" y="4002776"/>
            <a:ext cx="4181074" cy="1325841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5978CC8-1114-4B3F-9254-929EB222D6F5}"/>
              </a:ext>
            </a:extLst>
          </p:cNvPr>
          <p:cNvGrpSpPr/>
          <p:nvPr/>
        </p:nvGrpSpPr>
        <p:grpSpPr>
          <a:xfrm>
            <a:off x="6186434" y="2344940"/>
            <a:ext cx="908116" cy="2320756"/>
            <a:chOff x="6052151" y="2158611"/>
            <a:chExt cx="908116" cy="232075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A6C65AE-B5CE-4818-ABD9-B05E9E5B8D78}"/>
                </a:ext>
              </a:extLst>
            </p:cNvPr>
            <p:cNvSpPr txBox="1"/>
            <p:nvPr/>
          </p:nvSpPr>
          <p:spPr>
            <a:xfrm>
              <a:off x="6052152" y="2158611"/>
              <a:ext cx="908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w1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4975E8C-08AB-47C4-A9C8-10139841CE03}"/>
                </a:ext>
              </a:extLst>
            </p:cNvPr>
            <p:cNvSpPr txBox="1"/>
            <p:nvPr/>
          </p:nvSpPr>
          <p:spPr>
            <a:xfrm>
              <a:off x="6052151" y="3956147"/>
              <a:ext cx="908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w2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A87E8E5-309C-47E2-B28B-2D4F82750DA4}"/>
              </a:ext>
            </a:extLst>
          </p:cNvPr>
          <p:cNvSpPr txBox="1"/>
          <p:nvPr/>
        </p:nvSpPr>
        <p:spPr>
          <a:xfrm>
            <a:off x="153979" y="1406482"/>
            <a:ext cx="3005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举个例子：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A01034-96F1-4D28-87C4-B8A5A1B50A72}"/>
              </a:ext>
            </a:extLst>
          </p:cNvPr>
          <p:cNvSpPr txBox="1"/>
          <p:nvPr/>
        </p:nvSpPr>
        <p:spPr>
          <a:xfrm>
            <a:off x="3960781" y="1437286"/>
            <a:ext cx="53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F514ABF-8107-4135-8A9D-21844A6EE63B}"/>
              </a:ext>
            </a:extLst>
          </p:cNvPr>
          <p:cNvSpPr txBox="1"/>
          <p:nvPr/>
        </p:nvSpPr>
        <p:spPr>
          <a:xfrm>
            <a:off x="3960780" y="4257464"/>
            <a:ext cx="53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30FAA03-A0D4-4736-A090-B566EDFA419C}"/>
              </a:ext>
            </a:extLst>
          </p:cNvPr>
          <p:cNvSpPr txBox="1"/>
          <p:nvPr/>
        </p:nvSpPr>
        <p:spPr>
          <a:xfrm>
            <a:off x="7177394" y="2364252"/>
            <a:ext cx="66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72C25C-F065-47E1-B289-483D6D39CF2E}"/>
              </a:ext>
            </a:extLst>
          </p:cNvPr>
          <p:cNvSpPr txBox="1"/>
          <p:nvPr/>
        </p:nvSpPr>
        <p:spPr>
          <a:xfrm>
            <a:off x="7177394" y="3742674"/>
            <a:ext cx="66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0.2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4B9FC8F-A629-4B8D-B6E2-0E9AC65C850D}"/>
              </a:ext>
            </a:extLst>
          </p:cNvPr>
          <p:cNvSpPr txBox="1"/>
          <p:nvPr/>
        </p:nvSpPr>
        <p:spPr>
          <a:xfrm>
            <a:off x="9736814" y="3330549"/>
            <a:ext cx="2301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0.5+0.2=0.7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87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CCBE2D-D99E-493A-B967-89095E4DB2EA}"/>
              </a:ext>
            </a:extLst>
          </p:cNvPr>
          <p:cNvSpPr txBox="1"/>
          <p:nvPr/>
        </p:nvSpPr>
        <p:spPr>
          <a:xfrm>
            <a:off x="153979" y="306216"/>
            <a:ext cx="11884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0.7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超过了临界值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0.5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，所以这个神经元的输出就为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4E66A14-E1AE-47C4-AC74-86171866843B}"/>
              </a:ext>
            </a:extLst>
          </p:cNvPr>
          <p:cNvSpPr/>
          <p:nvPr/>
        </p:nvSpPr>
        <p:spPr>
          <a:xfrm>
            <a:off x="3371606" y="4780684"/>
            <a:ext cx="1178350" cy="1095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x2</a:t>
            </a:r>
            <a:endParaRPr lang="zh-CN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74E358D-9204-4235-8F7F-FE9D1016FF91}"/>
              </a:ext>
            </a:extLst>
          </p:cNvPr>
          <p:cNvSpPr/>
          <p:nvPr/>
        </p:nvSpPr>
        <p:spPr>
          <a:xfrm>
            <a:off x="8558465" y="3067396"/>
            <a:ext cx="1178350" cy="1095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mbria Math" panose="02040503050406030204" pitchFamily="18" charset="0"/>
              </a:rPr>
              <a:t>y</a:t>
            </a:r>
            <a:endParaRPr lang="zh-CN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05C9409-4C9C-4CF1-94F1-A52D53B2B05D}"/>
              </a:ext>
            </a:extLst>
          </p:cNvPr>
          <p:cNvSpPr/>
          <p:nvPr/>
        </p:nvSpPr>
        <p:spPr>
          <a:xfrm>
            <a:off x="3371606" y="1960506"/>
            <a:ext cx="1178350" cy="1095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x1</a:t>
            </a:r>
            <a:endParaRPr lang="zh-CN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8ACC8B2-DB21-4DE2-A582-FC2FE12A60AA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4549956" y="2508439"/>
            <a:ext cx="4181074" cy="719443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3AEAA3F-3E7A-4531-AF39-0BC7167C3C94}"/>
              </a:ext>
            </a:extLst>
          </p:cNvPr>
          <p:cNvCxnSpPr>
            <a:cxnSpLocks/>
            <a:stCxn id="3" idx="6"/>
            <a:endCxn id="6" idx="3"/>
          </p:cNvCxnSpPr>
          <p:nvPr/>
        </p:nvCxnSpPr>
        <p:spPr>
          <a:xfrm flipV="1">
            <a:off x="4549956" y="4002776"/>
            <a:ext cx="4181074" cy="1325841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5978CC8-1114-4B3F-9254-929EB222D6F5}"/>
              </a:ext>
            </a:extLst>
          </p:cNvPr>
          <p:cNvGrpSpPr/>
          <p:nvPr/>
        </p:nvGrpSpPr>
        <p:grpSpPr>
          <a:xfrm>
            <a:off x="6186434" y="2344940"/>
            <a:ext cx="908116" cy="2320756"/>
            <a:chOff x="6052151" y="2158611"/>
            <a:chExt cx="908116" cy="232075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A6C65AE-B5CE-4818-ABD9-B05E9E5B8D78}"/>
                </a:ext>
              </a:extLst>
            </p:cNvPr>
            <p:cNvSpPr txBox="1"/>
            <p:nvPr/>
          </p:nvSpPr>
          <p:spPr>
            <a:xfrm>
              <a:off x="6052152" y="2158611"/>
              <a:ext cx="908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w1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4975E8C-08AB-47C4-A9C8-10139841CE03}"/>
                </a:ext>
              </a:extLst>
            </p:cNvPr>
            <p:cNvSpPr txBox="1"/>
            <p:nvPr/>
          </p:nvSpPr>
          <p:spPr>
            <a:xfrm>
              <a:off x="6052151" y="3956147"/>
              <a:ext cx="908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w2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A87E8E5-309C-47E2-B28B-2D4F82750DA4}"/>
              </a:ext>
            </a:extLst>
          </p:cNvPr>
          <p:cNvSpPr txBox="1"/>
          <p:nvPr/>
        </p:nvSpPr>
        <p:spPr>
          <a:xfrm>
            <a:off x="153979" y="1406482"/>
            <a:ext cx="3005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举个例子：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A01034-96F1-4D28-87C4-B8A5A1B50A72}"/>
              </a:ext>
            </a:extLst>
          </p:cNvPr>
          <p:cNvSpPr txBox="1"/>
          <p:nvPr/>
        </p:nvSpPr>
        <p:spPr>
          <a:xfrm>
            <a:off x="3960781" y="1437286"/>
            <a:ext cx="53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F514ABF-8107-4135-8A9D-21844A6EE63B}"/>
              </a:ext>
            </a:extLst>
          </p:cNvPr>
          <p:cNvSpPr txBox="1"/>
          <p:nvPr/>
        </p:nvSpPr>
        <p:spPr>
          <a:xfrm>
            <a:off x="3960780" y="4257464"/>
            <a:ext cx="53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30FAA03-A0D4-4736-A090-B566EDFA419C}"/>
              </a:ext>
            </a:extLst>
          </p:cNvPr>
          <p:cNvSpPr txBox="1"/>
          <p:nvPr/>
        </p:nvSpPr>
        <p:spPr>
          <a:xfrm>
            <a:off x="7177394" y="2364252"/>
            <a:ext cx="66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72C25C-F065-47E1-B289-483D6D39CF2E}"/>
              </a:ext>
            </a:extLst>
          </p:cNvPr>
          <p:cNvSpPr txBox="1"/>
          <p:nvPr/>
        </p:nvSpPr>
        <p:spPr>
          <a:xfrm>
            <a:off x="7177394" y="3742674"/>
            <a:ext cx="66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0.2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4B9FC8F-A629-4B8D-B6E2-0E9AC65C850D}"/>
              </a:ext>
            </a:extLst>
          </p:cNvPr>
          <p:cNvSpPr txBox="1"/>
          <p:nvPr/>
        </p:nvSpPr>
        <p:spPr>
          <a:xfrm>
            <a:off x="9736814" y="3330549"/>
            <a:ext cx="2301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0.5+0.2=0.7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B99A3A-3785-48DE-9F8C-45EFEB0353C2}"/>
              </a:ext>
            </a:extLst>
          </p:cNvPr>
          <p:cNvSpPr txBox="1"/>
          <p:nvPr/>
        </p:nvSpPr>
        <p:spPr>
          <a:xfrm>
            <a:off x="9813799" y="3330549"/>
            <a:ext cx="2301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黑体" panose="02010609060101010101" pitchFamily="49" charset="-122"/>
              </a:rPr>
              <a:t>1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367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CCBE2D-D99E-493A-B967-89095E4DB2EA}"/>
              </a:ext>
            </a:extLst>
          </p:cNvPr>
          <p:cNvSpPr txBox="1"/>
          <p:nvPr/>
        </p:nvSpPr>
        <p:spPr>
          <a:xfrm>
            <a:off x="153979" y="79488"/>
            <a:ext cx="79813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这也被称为“神经元被激活”我们将临界值称为阈值，用符号</a:t>
            </a:r>
            <a:r>
              <a:rPr lang="el-GR" altLang="zh-C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表示。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4E66A14-E1AE-47C4-AC74-86171866843B}"/>
              </a:ext>
            </a:extLst>
          </p:cNvPr>
          <p:cNvSpPr/>
          <p:nvPr/>
        </p:nvSpPr>
        <p:spPr>
          <a:xfrm>
            <a:off x="3371606" y="4780684"/>
            <a:ext cx="1178350" cy="1095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x2</a:t>
            </a:r>
            <a:endParaRPr lang="zh-CN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74E358D-9204-4235-8F7F-FE9D1016FF91}"/>
              </a:ext>
            </a:extLst>
          </p:cNvPr>
          <p:cNvSpPr/>
          <p:nvPr/>
        </p:nvSpPr>
        <p:spPr>
          <a:xfrm>
            <a:off x="8558465" y="3067396"/>
            <a:ext cx="1178350" cy="1095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mbria Math" panose="02040503050406030204" pitchFamily="18" charset="0"/>
              </a:rPr>
              <a:t>y</a:t>
            </a:r>
            <a:endParaRPr lang="zh-CN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05C9409-4C9C-4CF1-94F1-A52D53B2B05D}"/>
              </a:ext>
            </a:extLst>
          </p:cNvPr>
          <p:cNvSpPr/>
          <p:nvPr/>
        </p:nvSpPr>
        <p:spPr>
          <a:xfrm>
            <a:off x="3371606" y="1960506"/>
            <a:ext cx="1178350" cy="1095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x1</a:t>
            </a:r>
            <a:endParaRPr lang="zh-CN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8ACC8B2-DB21-4DE2-A582-FC2FE12A60AA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4549956" y="2508439"/>
            <a:ext cx="4181074" cy="719443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3AEAA3F-3E7A-4531-AF39-0BC7167C3C94}"/>
              </a:ext>
            </a:extLst>
          </p:cNvPr>
          <p:cNvCxnSpPr>
            <a:cxnSpLocks/>
            <a:stCxn id="3" idx="6"/>
            <a:endCxn id="6" idx="3"/>
          </p:cNvCxnSpPr>
          <p:nvPr/>
        </p:nvCxnSpPr>
        <p:spPr>
          <a:xfrm flipV="1">
            <a:off x="4549956" y="4002776"/>
            <a:ext cx="4181074" cy="1325841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5978CC8-1114-4B3F-9254-929EB222D6F5}"/>
              </a:ext>
            </a:extLst>
          </p:cNvPr>
          <p:cNvGrpSpPr/>
          <p:nvPr/>
        </p:nvGrpSpPr>
        <p:grpSpPr>
          <a:xfrm>
            <a:off x="6186434" y="2344940"/>
            <a:ext cx="908116" cy="2320756"/>
            <a:chOff x="6052151" y="2158611"/>
            <a:chExt cx="908116" cy="232075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A6C65AE-B5CE-4818-ABD9-B05E9E5B8D78}"/>
                </a:ext>
              </a:extLst>
            </p:cNvPr>
            <p:cNvSpPr txBox="1"/>
            <p:nvPr/>
          </p:nvSpPr>
          <p:spPr>
            <a:xfrm>
              <a:off x="6052152" y="2158611"/>
              <a:ext cx="908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w1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4975E8C-08AB-47C4-A9C8-10139841CE03}"/>
                </a:ext>
              </a:extLst>
            </p:cNvPr>
            <p:cNvSpPr txBox="1"/>
            <p:nvPr/>
          </p:nvSpPr>
          <p:spPr>
            <a:xfrm>
              <a:off x="6052151" y="3956147"/>
              <a:ext cx="908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w2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A87E8E5-309C-47E2-B28B-2D4F82750DA4}"/>
              </a:ext>
            </a:extLst>
          </p:cNvPr>
          <p:cNvSpPr txBox="1"/>
          <p:nvPr/>
        </p:nvSpPr>
        <p:spPr>
          <a:xfrm>
            <a:off x="153979" y="1406482"/>
            <a:ext cx="3005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举个例子：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A01034-96F1-4D28-87C4-B8A5A1B50A72}"/>
              </a:ext>
            </a:extLst>
          </p:cNvPr>
          <p:cNvSpPr txBox="1"/>
          <p:nvPr/>
        </p:nvSpPr>
        <p:spPr>
          <a:xfrm>
            <a:off x="3960781" y="1437286"/>
            <a:ext cx="53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F514ABF-8107-4135-8A9D-21844A6EE63B}"/>
              </a:ext>
            </a:extLst>
          </p:cNvPr>
          <p:cNvSpPr txBox="1"/>
          <p:nvPr/>
        </p:nvSpPr>
        <p:spPr>
          <a:xfrm>
            <a:off x="3960780" y="4257464"/>
            <a:ext cx="53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30FAA03-A0D4-4736-A090-B566EDFA419C}"/>
              </a:ext>
            </a:extLst>
          </p:cNvPr>
          <p:cNvSpPr txBox="1"/>
          <p:nvPr/>
        </p:nvSpPr>
        <p:spPr>
          <a:xfrm>
            <a:off x="7177394" y="2364252"/>
            <a:ext cx="66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72C25C-F065-47E1-B289-483D6D39CF2E}"/>
              </a:ext>
            </a:extLst>
          </p:cNvPr>
          <p:cNvSpPr txBox="1"/>
          <p:nvPr/>
        </p:nvSpPr>
        <p:spPr>
          <a:xfrm>
            <a:off x="7177394" y="3742674"/>
            <a:ext cx="66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0.2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B99A3A-3785-48DE-9F8C-45EFEB0353C2}"/>
              </a:ext>
            </a:extLst>
          </p:cNvPr>
          <p:cNvSpPr txBox="1"/>
          <p:nvPr/>
        </p:nvSpPr>
        <p:spPr>
          <a:xfrm>
            <a:off x="9890795" y="3353719"/>
            <a:ext cx="2301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黑体" panose="02010609060101010101" pitchFamily="49" charset="-122"/>
              </a:rPr>
              <a:t>1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488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CCBE2D-D99E-493A-B967-89095E4DB2EA}"/>
              </a:ext>
            </a:extLst>
          </p:cNvPr>
          <p:cNvSpPr txBox="1"/>
          <p:nvPr/>
        </p:nvSpPr>
        <p:spPr>
          <a:xfrm>
            <a:off x="655642" y="722630"/>
            <a:ext cx="8017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把刚刚的内容用数学式来表达的话就是这样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1EF673-DF02-4D07-94F5-FFC0B55CD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72" y="2522141"/>
            <a:ext cx="7323455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27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CCBE2D-D99E-493A-B967-89095E4DB2EA}"/>
              </a:ext>
            </a:extLst>
          </p:cNvPr>
          <p:cNvSpPr txBox="1"/>
          <p:nvPr/>
        </p:nvSpPr>
        <p:spPr>
          <a:xfrm>
            <a:off x="150829" y="298424"/>
            <a:ext cx="114347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感知机的多个输入信号都有各自固有的权重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这些权重发挥着控制各个信号的重要性的作用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也就是说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权重越大，对应该权重的信号的重要性就越高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B77CAA-57D9-464C-89BA-D19312AF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72" y="4294380"/>
            <a:ext cx="7323455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08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CCBE2D-D99E-493A-B967-89095E4DB2EA}"/>
              </a:ext>
            </a:extLst>
          </p:cNvPr>
          <p:cNvSpPr txBox="1"/>
          <p:nvPr/>
        </p:nvSpPr>
        <p:spPr>
          <a:xfrm>
            <a:off x="150828" y="298424"/>
            <a:ext cx="1178350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比喻: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可以把权重理解为电路里中的电阻，电阻是决定电流流动难度的参数,电阻越低，流过的电流就越大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而感知机的权重则是值越大，通过的信号就越大。不管是电阻还是权重,在控制信号流动难度（流动的容易程度)这点上的作用都是一样的</a:t>
            </a:r>
          </a:p>
          <a:p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B77CAA-57D9-464C-89BA-D19312AF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089" y="4812854"/>
            <a:ext cx="7323455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11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CCBE2D-D99E-493A-B967-89095E4DB2EA}"/>
              </a:ext>
            </a:extLst>
          </p:cNvPr>
          <p:cNvSpPr txBox="1"/>
          <p:nvPr/>
        </p:nvSpPr>
        <p:spPr>
          <a:xfrm>
            <a:off x="238813" y="288997"/>
            <a:ext cx="119531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zh-CN" altLang="en-US" sz="4000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与门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为例，它是有两个输入和一个输出的门电路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这是与门输入信号与输出信号的真值表</a:t>
            </a:r>
          </a:p>
          <a:p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4DAE193-BC91-4BE1-A6EC-5F241E956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952438"/>
              </p:ext>
            </p:extLst>
          </p:nvPr>
        </p:nvGraphicFramePr>
        <p:xfrm>
          <a:off x="2912359" y="2843542"/>
          <a:ext cx="6367281" cy="28530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2427">
                  <a:extLst>
                    <a:ext uri="{9D8B030D-6E8A-4147-A177-3AD203B41FA5}">
                      <a16:colId xmlns:a16="http://schemas.microsoft.com/office/drawing/2014/main" val="2098336995"/>
                    </a:ext>
                  </a:extLst>
                </a:gridCol>
                <a:gridCol w="2122427">
                  <a:extLst>
                    <a:ext uri="{9D8B030D-6E8A-4147-A177-3AD203B41FA5}">
                      <a16:colId xmlns:a16="http://schemas.microsoft.com/office/drawing/2014/main" val="2506486437"/>
                    </a:ext>
                  </a:extLst>
                </a:gridCol>
                <a:gridCol w="2122427">
                  <a:extLst>
                    <a:ext uri="{9D8B030D-6E8A-4147-A177-3AD203B41FA5}">
                      <a16:colId xmlns:a16="http://schemas.microsoft.com/office/drawing/2014/main" val="2002481118"/>
                    </a:ext>
                  </a:extLst>
                </a:gridCol>
              </a:tblGrid>
              <a:tr h="5706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X2</a:t>
                      </a:r>
                      <a:endParaRPr lang="zh-CN" altLang="en-US" sz="2800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zh-CN" altLang="en-US" sz="2800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32636"/>
                  </a:ext>
                </a:extLst>
              </a:tr>
              <a:tr h="5706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altLang="en-US" sz="28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altLang="en-US" sz="28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altLang="en-US" sz="28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349941"/>
                  </a:ext>
                </a:extLst>
              </a:tr>
              <a:tr h="5706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altLang="en-US" sz="28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CN" altLang="en-US" sz="28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altLang="en-US" sz="28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416194"/>
                  </a:ext>
                </a:extLst>
              </a:tr>
              <a:tr h="5706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CN" altLang="en-US" sz="28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altLang="en-US" sz="28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altLang="en-US" sz="28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1410"/>
                  </a:ext>
                </a:extLst>
              </a:tr>
              <a:tr h="5706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CN" altLang="en-US" sz="28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CN" altLang="en-US" sz="28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CN" altLang="en-US" sz="28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904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668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CCBE2D-D99E-493A-B967-89095E4DB2EA}"/>
              </a:ext>
            </a:extLst>
          </p:cNvPr>
          <p:cNvSpPr txBox="1"/>
          <p:nvPr/>
        </p:nvSpPr>
        <p:spPr>
          <a:xfrm>
            <a:off x="791851" y="1721871"/>
            <a:ext cx="120945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那么我们接下来考虑用感知机来表示这个与门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我们需要做的就是确定能满足此真值表的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w1</a:t>
            </a:r>
            <a:r>
              <a:rPr lang="zh-CN" altLang="en-US" sz="4000" dirty="0">
                <a:latin typeface="Cambria Math" panose="020405030504060302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w2</a:t>
            </a:r>
            <a:r>
              <a:rPr lang="zh-CN" altLang="en-US" sz="4000" dirty="0">
                <a:latin typeface="Cambria Math" panose="02040503050406030204" pitchFamily="18" charset="0"/>
                <a:ea typeface="黑体" panose="02010609060101010101" pitchFamily="49" charset="-122"/>
              </a:rPr>
              <a:t>、</a:t>
            </a:r>
            <a:r>
              <a:rPr lang="el-GR" altLang="zh-C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θ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的值</a:t>
            </a:r>
          </a:p>
        </p:txBody>
      </p:sp>
    </p:spTree>
    <p:extLst>
      <p:ext uri="{BB962C8B-B14F-4D97-AF65-F5344CB8AC3E}">
        <p14:creationId xmlns:p14="http://schemas.microsoft.com/office/powerpoint/2010/main" val="58920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4425474" y="2471046"/>
            <a:ext cx="3887807" cy="1915907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r>
              <a:rPr lang="zh-CN" altLang="en-US" sz="6000" b="1" dirty="0">
                <a:latin typeface="Gadugi" panose="020B0502040204020203" pitchFamily="34" charset="0"/>
                <a:ea typeface="Gadugi" panose="020B0502040204020203" pitchFamily="34" charset="0"/>
              </a:rPr>
              <a:t>演示</a:t>
            </a:r>
            <a:r>
              <a:rPr lang="en-US" altLang="zh-CN" sz="6000" b="1" dirty="0" err="1">
                <a:latin typeface="Gadugi" panose="020B0502040204020203" pitchFamily="34" charset="0"/>
                <a:ea typeface="Gadugi" panose="020B0502040204020203" pitchFamily="34" charset="0"/>
              </a:rPr>
              <a:t>bugBrain</a:t>
            </a:r>
            <a:endParaRPr lang="en-US" altLang="zh-CN" sz="6000" dirty="0">
              <a:latin typeface="Gadugi" panose="020B0502040204020203" pitchFamily="34" charset="0"/>
              <a:ea typeface="Gadug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z="750"/>
              <a:t>2</a:t>
            </a:fld>
            <a:endParaRPr lang="zh-CN" altLang="en-US" sz="75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44E66A14-E1AE-47C4-AC74-86171866843B}"/>
              </a:ext>
            </a:extLst>
          </p:cNvPr>
          <p:cNvSpPr/>
          <p:nvPr/>
        </p:nvSpPr>
        <p:spPr>
          <a:xfrm>
            <a:off x="5617158" y="4837245"/>
            <a:ext cx="1178350" cy="1095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x2</a:t>
            </a:r>
            <a:endParaRPr lang="zh-CN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74E358D-9204-4235-8F7F-FE9D1016FF91}"/>
              </a:ext>
            </a:extLst>
          </p:cNvPr>
          <p:cNvSpPr/>
          <p:nvPr/>
        </p:nvSpPr>
        <p:spPr>
          <a:xfrm>
            <a:off x="10804017" y="3123957"/>
            <a:ext cx="1178350" cy="1095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mbria Math" panose="02040503050406030204" pitchFamily="18" charset="0"/>
              </a:rPr>
              <a:t>y</a:t>
            </a:r>
            <a:endParaRPr lang="zh-CN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05C9409-4C9C-4CF1-94F1-A52D53B2B05D}"/>
              </a:ext>
            </a:extLst>
          </p:cNvPr>
          <p:cNvSpPr/>
          <p:nvPr/>
        </p:nvSpPr>
        <p:spPr>
          <a:xfrm>
            <a:off x="5617158" y="2017067"/>
            <a:ext cx="1178350" cy="1095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x1</a:t>
            </a:r>
            <a:endParaRPr lang="zh-CN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8ACC8B2-DB21-4DE2-A582-FC2FE12A60AA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6795508" y="2565000"/>
            <a:ext cx="4181074" cy="719443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3AEAA3F-3E7A-4531-AF39-0BC7167C3C94}"/>
              </a:ext>
            </a:extLst>
          </p:cNvPr>
          <p:cNvCxnSpPr>
            <a:cxnSpLocks/>
            <a:stCxn id="3" idx="6"/>
            <a:endCxn id="6" idx="3"/>
          </p:cNvCxnSpPr>
          <p:nvPr/>
        </p:nvCxnSpPr>
        <p:spPr>
          <a:xfrm flipV="1">
            <a:off x="6795508" y="4059337"/>
            <a:ext cx="4181074" cy="1325841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5978CC8-1114-4B3F-9254-929EB222D6F5}"/>
              </a:ext>
            </a:extLst>
          </p:cNvPr>
          <p:cNvGrpSpPr/>
          <p:nvPr/>
        </p:nvGrpSpPr>
        <p:grpSpPr>
          <a:xfrm>
            <a:off x="8431986" y="2401501"/>
            <a:ext cx="908116" cy="2320756"/>
            <a:chOff x="6052151" y="2158611"/>
            <a:chExt cx="908116" cy="232075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A6C65AE-B5CE-4818-ABD9-B05E9E5B8D78}"/>
                </a:ext>
              </a:extLst>
            </p:cNvPr>
            <p:cNvSpPr txBox="1"/>
            <p:nvPr/>
          </p:nvSpPr>
          <p:spPr>
            <a:xfrm>
              <a:off x="6052152" y="2158611"/>
              <a:ext cx="908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w1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4975E8C-08AB-47C4-A9C8-10139841CE03}"/>
                </a:ext>
              </a:extLst>
            </p:cNvPr>
            <p:cNvSpPr txBox="1"/>
            <p:nvPr/>
          </p:nvSpPr>
          <p:spPr>
            <a:xfrm>
              <a:off x="6052151" y="3956147"/>
              <a:ext cx="908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w2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330FAA03-A0D4-4736-A090-B566EDFA419C}"/>
              </a:ext>
            </a:extLst>
          </p:cNvPr>
          <p:cNvSpPr txBox="1"/>
          <p:nvPr/>
        </p:nvSpPr>
        <p:spPr>
          <a:xfrm>
            <a:off x="9422946" y="2420813"/>
            <a:ext cx="66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72C25C-F065-47E1-B289-483D6D39CF2E}"/>
              </a:ext>
            </a:extLst>
          </p:cNvPr>
          <p:cNvSpPr txBox="1"/>
          <p:nvPr/>
        </p:nvSpPr>
        <p:spPr>
          <a:xfrm>
            <a:off x="9422946" y="3799235"/>
            <a:ext cx="66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9C760F-85D8-4C6B-9259-52357034C9FE}"/>
              </a:ext>
            </a:extLst>
          </p:cNvPr>
          <p:cNvSpPr txBox="1"/>
          <p:nvPr/>
        </p:nvSpPr>
        <p:spPr>
          <a:xfrm>
            <a:off x="159038" y="235218"/>
            <a:ext cx="120945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假如我们在几次尝试后，确定了一组值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(w1, w2, </a:t>
            </a:r>
            <a:r>
              <a:rPr lang="el-GR" altLang="zh-C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altLang="zh-C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sz="4000" dirty="0">
                <a:latin typeface="Cambria Math" panose="020405030504060302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zh-CN" altLang="en-US" sz="4000" dirty="0">
                <a:latin typeface="Cambria Math" panose="020405030504060302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(0.5, 0.5 0.8)</a:t>
            </a:r>
            <a:endParaRPr lang="zh-CN" altLang="en-US" sz="4000" dirty="0"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2" name="表格 5">
            <a:extLst>
              <a:ext uri="{FF2B5EF4-FFF2-40B4-BE49-F238E27FC236}">
                <a16:creationId xmlns:a16="http://schemas.microsoft.com/office/drawing/2014/main" id="{25228B7D-D865-4EFC-B155-539AE6314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896142"/>
              </p:ext>
            </p:extLst>
          </p:nvPr>
        </p:nvGraphicFramePr>
        <p:xfrm>
          <a:off x="271969" y="2636387"/>
          <a:ext cx="4756014" cy="2845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5338">
                  <a:extLst>
                    <a:ext uri="{9D8B030D-6E8A-4147-A177-3AD203B41FA5}">
                      <a16:colId xmlns:a16="http://schemas.microsoft.com/office/drawing/2014/main" val="2098336995"/>
                    </a:ext>
                  </a:extLst>
                </a:gridCol>
                <a:gridCol w="1585338">
                  <a:extLst>
                    <a:ext uri="{9D8B030D-6E8A-4147-A177-3AD203B41FA5}">
                      <a16:colId xmlns:a16="http://schemas.microsoft.com/office/drawing/2014/main" val="2506486437"/>
                    </a:ext>
                  </a:extLst>
                </a:gridCol>
                <a:gridCol w="1585338">
                  <a:extLst>
                    <a:ext uri="{9D8B030D-6E8A-4147-A177-3AD203B41FA5}">
                      <a16:colId xmlns:a16="http://schemas.microsoft.com/office/drawing/2014/main" val="2002481118"/>
                    </a:ext>
                  </a:extLst>
                </a:gridCol>
              </a:tblGrid>
              <a:tr h="569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X2</a:t>
                      </a:r>
                      <a:endParaRPr lang="zh-CN" altLang="en-US" sz="2800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zh-CN" altLang="en-US" sz="2800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32636"/>
                  </a:ext>
                </a:extLst>
              </a:tr>
              <a:tr h="569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altLang="en-US" sz="28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altLang="en-US" sz="28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altLang="en-US" sz="28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349941"/>
                  </a:ext>
                </a:extLst>
              </a:tr>
              <a:tr h="569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altLang="en-US" sz="28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CN" altLang="en-US" sz="28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altLang="en-US" sz="28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416194"/>
                  </a:ext>
                </a:extLst>
              </a:tr>
              <a:tr h="569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CN" altLang="en-US" sz="28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altLang="en-US" sz="28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altLang="en-US" sz="28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1410"/>
                  </a:ext>
                </a:extLst>
              </a:tr>
              <a:tr h="569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CN" altLang="en-US" sz="28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CN" altLang="en-US" sz="28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CN" altLang="en-US" sz="28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904939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716E51A2-83F7-4B5C-99C9-05E89F25F88A}"/>
              </a:ext>
            </a:extLst>
          </p:cNvPr>
          <p:cNvSpPr txBox="1"/>
          <p:nvPr/>
        </p:nvSpPr>
        <p:spPr>
          <a:xfrm>
            <a:off x="11090300" y="2682423"/>
            <a:ext cx="66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0.8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737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CCBE2D-D99E-493A-B967-89095E4DB2EA}"/>
              </a:ext>
            </a:extLst>
          </p:cNvPr>
          <p:cNvSpPr txBox="1"/>
          <p:nvPr/>
        </p:nvSpPr>
        <p:spPr>
          <a:xfrm>
            <a:off x="805445" y="2108370"/>
            <a:ext cx="10949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通过验证，这组取值的确满足了</a:t>
            </a:r>
            <a:r>
              <a:rPr lang="zh-CN" altLang="en-US" sz="4000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与门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的真值表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于是我们就成功地用感知机表示出了与门</a:t>
            </a:r>
          </a:p>
        </p:txBody>
      </p:sp>
    </p:spTree>
    <p:extLst>
      <p:ext uri="{BB962C8B-B14F-4D97-AF65-F5344CB8AC3E}">
        <p14:creationId xmlns:p14="http://schemas.microsoft.com/office/powerpoint/2010/main" val="2883609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CCBE2D-D99E-493A-B967-89095E4DB2EA}"/>
              </a:ext>
            </a:extLst>
          </p:cNvPr>
          <p:cNvSpPr txBox="1"/>
          <p:nvPr/>
        </p:nvSpPr>
        <p:spPr>
          <a:xfrm>
            <a:off x="980388" y="612844"/>
            <a:ext cx="96719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同样我们可以找出符合</a:t>
            </a:r>
            <a:r>
              <a:rPr lang="zh-CN" altLang="en-US" sz="4000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与非门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的参数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(w1, w2, </a:t>
            </a:r>
            <a:r>
              <a:rPr lang="el-GR" altLang="zh-C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altLang="zh-C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sz="4000" dirty="0">
                <a:latin typeface="Cambria Math" panose="020405030504060302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zh-CN" altLang="en-US" sz="4000" dirty="0">
                <a:latin typeface="Cambria Math" panose="020405030504060302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(-0.5, -0.5, -0.8)</a:t>
            </a:r>
            <a:endParaRPr lang="zh-CN" altLang="en-US" sz="4000" dirty="0">
              <a:latin typeface="Cambria Math" panose="02040503050406030204" pitchFamily="18" charset="0"/>
              <a:ea typeface="黑体" panose="02010609060101010101" pitchFamily="49" charset="-122"/>
            </a:endParaRPr>
          </a:p>
          <a:p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6C400B-C648-493E-BF40-929060F91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610" y="2211057"/>
            <a:ext cx="7323455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1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CCBE2D-D99E-493A-B967-89095E4DB2EA}"/>
              </a:ext>
            </a:extLst>
          </p:cNvPr>
          <p:cNvSpPr txBox="1"/>
          <p:nvPr/>
        </p:nvSpPr>
        <p:spPr>
          <a:xfrm>
            <a:off x="127738" y="157021"/>
            <a:ext cx="1191971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这里决定感知机参数的并不是计算机，而是我们人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我们看着真值表这种“训练数据”，人工考虑了参数的值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而机器学习就是将这个决定参数值的工作交给计算机自动进行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是确定合适的参数的过程，而人要做的是思考感知机的构造或者叫模型。并把训练数据交给计算机</a:t>
            </a:r>
          </a:p>
        </p:txBody>
      </p:sp>
    </p:spTree>
    <p:extLst>
      <p:ext uri="{BB962C8B-B14F-4D97-AF65-F5344CB8AC3E}">
        <p14:creationId xmlns:p14="http://schemas.microsoft.com/office/powerpoint/2010/main" val="510109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>
            <a:extLst>
              <a:ext uri="{FF2B5EF4-FFF2-40B4-BE49-F238E27FC236}">
                <a16:creationId xmlns:a16="http://schemas.microsoft.com/office/drawing/2014/main" id="{976F4EF1-2BD3-4934-B955-EC81AD29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56" y="293656"/>
            <a:ext cx="8128000" cy="715962"/>
          </a:xfrm>
        </p:spPr>
        <p:txBody>
          <a:bodyPr/>
          <a:lstStyle/>
          <a:p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什么是</a:t>
            </a:r>
            <a:r>
              <a:rPr lang="en-US" altLang="zh-CN" dirty="0" err="1">
                <a:latin typeface="Hiragino Sans GB W3"/>
                <a:ea typeface="Hiragino Sans GB W3"/>
                <a:cs typeface="Hiragino Sans GB W3"/>
              </a:rPr>
              <a:t>numpy</a:t>
            </a:r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？</a:t>
            </a:r>
          </a:p>
        </p:txBody>
      </p:sp>
      <p:sp>
        <p:nvSpPr>
          <p:cNvPr id="65539" name="文本框 4">
            <a:extLst>
              <a:ext uri="{FF2B5EF4-FFF2-40B4-BE49-F238E27FC236}">
                <a16:creationId xmlns:a16="http://schemas.microsoft.com/office/drawing/2014/main" id="{A8796024-3E68-4282-865B-4CA67A43F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934" y="1720840"/>
            <a:ext cx="1125540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PingFang SC"/>
                <a:ea typeface="PingFang SC"/>
                <a:cs typeface="PingFang SC"/>
              </a:rPr>
              <a:t>	</a:t>
            </a:r>
            <a:r>
              <a:rPr lang="zh-CN" altLang="en-US" sz="5400" dirty="0">
                <a:latin typeface="PingFang SC"/>
                <a:ea typeface="PingFang SC"/>
                <a:cs typeface="PingFang SC"/>
              </a:rPr>
              <a:t>一个在</a:t>
            </a:r>
            <a:r>
              <a:rPr lang="en-US" altLang="zh-CN" sz="5400" dirty="0">
                <a:latin typeface="PingFang SC"/>
                <a:ea typeface="PingFang SC"/>
                <a:cs typeface="PingFang SC"/>
              </a:rPr>
              <a:t>Python</a:t>
            </a:r>
            <a:r>
              <a:rPr lang="zh-CN" altLang="en-US" sz="5400" dirty="0">
                <a:latin typeface="PingFang SC"/>
                <a:ea typeface="PingFang SC"/>
                <a:cs typeface="PingFang SC"/>
              </a:rPr>
              <a:t>中做科学计算的基础库，重在</a:t>
            </a:r>
            <a:r>
              <a:rPr lang="zh-CN" altLang="en-US" sz="5400" dirty="0">
                <a:solidFill>
                  <a:srgbClr val="FF0000"/>
                </a:solidFill>
                <a:latin typeface="PingFang SC"/>
                <a:ea typeface="PingFang SC"/>
                <a:cs typeface="PingFang SC"/>
              </a:rPr>
              <a:t>数值计算</a:t>
            </a:r>
            <a:r>
              <a:rPr lang="zh-CN" altLang="en-US" sz="5400" dirty="0">
                <a:latin typeface="PingFang SC"/>
                <a:ea typeface="PingFang SC"/>
                <a:cs typeface="PingFang SC"/>
              </a:rPr>
              <a:t>，也是大部分</a:t>
            </a:r>
            <a:r>
              <a:rPr lang="en-US" altLang="zh-CN" sz="5400" dirty="0">
                <a:latin typeface="PingFang SC"/>
                <a:ea typeface="PingFang SC"/>
                <a:cs typeface="PingFang SC"/>
              </a:rPr>
              <a:t>PYTHON</a:t>
            </a:r>
            <a:r>
              <a:rPr lang="zh-CN" altLang="en-US" sz="5400" dirty="0">
                <a:solidFill>
                  <a:srgbClr val="FF0000"/>
                </a:solidFill>
                <a:latin typeface="PingFang SC"/>
                <a:ea typeface="PingFang SC"/>
                <a:cs typeface="PingFang SC"/>
              </a:rPr>
              <a:t>科学计算库的基础库</a:t>
            </a:r>
            <a:r>
              <a:rPr lang="zh-CN" altLang="en-US" sz="5400" dirty="0">
                <a:latin typeface="PingFang SC"/>
                <a:ea typeface="PingFang SC"/>
                <a:cs typeface="PingFang SC"/>
              </a:rPr>
              <a:t>，多用于在大型、多维数组上执行数值运算</a:t>
            </a:r>
            <a:endParaRPr kumimoji="1" lang="en-US" altLang="zh-CN" sz="5400" dirty="0">
              <a:latin typeface="PingFang SC"/>
              <a:ea typeface="PingFang SC"/>
              <a:cs typeface="PingFang S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47892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2B3366-D7AB-48CA-92E7-4EADF0539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E23D92-5B9F-4C10-B4CD-16B4564B6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1" y="228600"/>
            <a:ext cx="7780918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numpy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a_list = [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(a_list)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a_</a:t>
            </a:r>
            <a:r>
              <a:rPr lang="zh-CN" altLang="zh-CN" sz="3600" dirty="0">
                <a:solidFill>
                  <a:srgbClr val="080808"/>
                </a:solidFill>
                <a:latin typeface="Consolas" panose="020B0609020204030204" pitchFamily="49" charset="0"/>
              </a:rPr>
              <a:t>list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np_list = np.array(a_list)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(np_list)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(np_list))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A575B8-DBB4-41C3-88EC-F4A783A63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742" y="4325235"/>
            <a:ext cx="5092208" cy="216983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572289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2C3A5-AE5D-4913-8BB0-4BE747EB6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01" y="303083"/>
            <a:ext cx="8128000" cy="5746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4800" dirty="0" err="1">
                <a:latin typeface="黑体" panose="02010609060101010101" pitchFamily="49" charset="-122"/>
                <a:ea typeface="黑体" panose="02010609060101010101" pitchFamily="49" charset="-122"/>
              </a:rPr>
              <a:t>numpy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创建数组</a:t>
            </a:r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矩阵</a:t>
            </a:r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6563" name="图片 6">
            <a:extLst>
              <a:ext uri="{FF2B5EF4-FFF2-40B4-BE49-F238E27FC236}">
                <a16:creationId xmlns:a16="http://schemas.microsoft.com/office/drawing/2014/main" id="{0932CAAB-B4C8-4DDB-BE83-319EB1618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112" y="1153737"/>
            <a:ext cx="9306159" cy="549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>
            <a:extLst>
              <a:ext uri="{FF2B5EF4-FFF2-40B4-BE49-F238E27FC236}">
                <a16:creationId xmlns:a16="http://schemas.microsoft.com/office/drawing/2014/main" id="{6F1D03E0-3D13-4136-8C57-F8BD4017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90" y="312509"/>
            <a:ext cx="3011438" cy="715962"/>
          </a:xfrm>
        </p:spPr>
        <p:txBody>
          <a:bodyPr/>
          <a:lstStyle/>
          <a:p>
            <a:r>
              <a:rPr kumimoji="1" lang="zh-CN" altLang="en-US" dirty="0">
                <a:latin typeface="Hiragino Sans GB W3"/>
                <a:ea typeface="Hiragino Sans GB W3"/>
                <a:cs typeface="Hiragino Sans GB W3"/>
              </a:rPr>
              <a:t>数组的形状</a:t>
            </a:r>
          </a:p>
        </p:txBody>
      </p:sp>
      <p:pic>
        <p:nvPicPr>
          <p:cNvPr id="70659" name="图片 2">
            <a:extLst>
              <a:ext uri="{FF2B5EF4-FFF2-40B4-BE49-F238E27FC236}">
                <a16:creationId xmlns:a16="http://schemas.microsoft.com/office/drawing/2014/main" id="{94F0A9E0-6FBA-4725-B0C7-882884340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528" y="132751"/>
            <a:ext cx="7951336" cy="6592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7C1ADD0-BFEE-46A9-BCB0-E8474F6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962" y="4640526"/>
            <a:ext cx="3977985" cy="12345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47892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2B3366-D7AB-48CA-92E7-4EADF0539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513B5D0-A3D2-44B7-A77D-E41F9FBA6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5" y="86916"/>
            <a:ext cx="6003635" cy="67710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numpy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 = np.arange(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(a)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(a.shape)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 = a.reshape(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(b)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(b.shape)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 = a.reshape(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(c)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(c.shape)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6FB1C8-F1ED-469F-9AA4-59C48162D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500" y="255004"/>
            <a:ext cx="5024723" cy="615168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898491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743F5E0-1C33-4961-A938-AD5C3829D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60" y="806695"/>
            <a:ext cx="10237480" cy="52446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CCBE2D-D99E-493A-B967-89095E4DB2EA}"/>
              </a:ext>
            </a:extLst>
          </p:cNvPr>
          <p:cNvSpPr txBox="1"/>
          <p:nvPr/>
        </p:nvSpPr>
        <p:spPr>
          <a:xfrm>
            <a:off x="721630" y="259477"/>
            <a:ext cx="114703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它是</a:t>
            </a:r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种算法，由美国学者</a:t>
            </a:r>
            <a:r>
              <a:rPr lang="en-US" altLang="zh-C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Frank Rosenblatt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1957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年提出</a:t>
            </a:r>
          </a:p>
        </p:txBody>
      </p:sp>
      <p:pic>
        <p:nvPicPr>
          <p:cNvPr id="1026" name="Picture 2" descr="https://timgsa.baidu.com/timg?image&amp;quality=80&amp;size=b9999_10000&amp;sec=1608303029016&amp;di=22167da6e1638899b40dadfadbfc5aea&amp;imgtype=0&amp;src=http%3A%2F%2Fwww.wenxuge.com%2Fuploads%2Fallimg%2F170121%2F135A94W0-1.jpg">
            <a:extLst>
              <a:ext uri="{FF2B5EF4-FFF2-40B4-BE49-F238E27FC236}">
                <a16:creationId xmlns:a16="http://schemas.microsoft.com/office/drawing/2014/main" id="{72DD2C0E-3769-4E2A-A653-BD64F8F9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240" y="1148026"/>
            <a:ext cx="4119985" cy="535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569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>
            <a:extLst>
              <a:ext uri="{FF2B5EF4-FFF2-40B4-BE49-F238E27FC236}">
                <a16:creationId xmlns:a16="http://schemas.microsoft.com/office/drawing/2014/main" id="{9F2C3200-29AF-49D5-AB74-060B40CD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95" y="199388"/>
            <a:ext cx="4142654" cy="715962"/>
          </a:xfrm>
        </p:spPr>
        <p:txBody>
          <a:bodyPr/>
          <a:lstStyle/>
          <a:p>
            <a:r>
              <a:rPr kumimoji="1" lang="zh-CN" altLang="en-US" dirty="0">
                <a:latin typeface="Hiragino Sans GB W3"/>
                <a:ea typeface="Hiragino Sans GB W3"/>
                <a:cs typeface="Hiragino Sans GB W3"/>
              </a:rPr>
              <a:t>数组和数的计算</a:t>
            </a:r>
          </a:p>
        </p:txBody>
      </p:sp>
      <p:pic>
        <p:nvPicPr>
          <p:cNvPr id="72707" name="图片 3">
            <a:extLst>
              <a:ext uri="{FF2B5EF4-FFF2-40B4-BE49-F238E27FC236}">
                <a16:creationId xmlns:a16="http://schemas.microsoft.com/office/drawing/2014/main" id="{028E9CF0-512C-480C-9DCA-7162A9EB91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2"/>
          <a:stretch/>
        </p:blipFill>
        <p:spPr bwMode="auto">
          <a:xfrm>
            <a:off x="2673479" y="1012427"/>
            <a:ext cx="8553843" cy="564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图片 3">
            <a:extLst>
              <a:ext uri="{FF2B5EF4-FFF2-40B4-BE49-F238E27FC236}">
                <a16:creationId xmlns:a16="http://schemas.microsoft.com/office/drawing/2014/main" id="{DC13C623-3F61-499E-B11C-09856DBA3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275" y="147815"/>
            <a:ext cx="5963450" cy="6562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>
            <a:extLst>
              <a:ext uri="{FF2B5EF4-FFF2-40B4-BE49-F238E27FC236}">
                <a16:creationId xmlns:a16="http://schemas.microsoft.com/office/drawing/2014/main" id="{A0B0F499-67C8-45FB-B147-3379CBEE8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475" y="595313"/>
            <a:ext cx="8128000" cy="715962"/>
          </a:xfrm>
        </p:spPr>
        <p:txBody>
          <a:bodyPr/>
          <a:lstStyle/>
          <a:p>
            <a:r>
              <a:rPr kumimoji="1" lang="zh-CN" altLang="en-US">
                <a:latin typeface="Hiragino Sans GB W3"/>
                <a:ea typeface="Hiragino Sans GB W3"/>
                <a:cs typeface="Hiragino Sans GB W3"/>
              </a:rPr>
              <a:t>数组和数组的计算</a:t>
            </a:r>
          </a:p>
        </p:txBody>
      </p:sp>
      <p:pic>
        <p:nvPicPr>
          <p:cNvPr id="75779" name="图片 3">
            <a:extLst>
              <a:ext uri="{FF2B5EF4-FFF2-40B4-BE49-F238E27FC236}">
                <a16:creationId xmlns:a16="http://schemas.microsoft.com/office/drawing/2014/main" id="{6AF74986-6C22-48C7-9EC8-6192CC526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2127251"/>
            <a:ext cx="4232275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0" name="图片 6">
            <a:extLst>
              <a:ext uri="{FF2B5EF4-FFF2-40B4-BE49-F238E27FC236}">
                <a16:creationId xmlns:a16="http://schemas.microsoft.com/office/drawing/2014/main" id="{F25F145C-8053-495C-9F7F-4267B527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2044700"/>
            <a:ext cx="45593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>
            <a:extLst>
              <a:ext uri="{FF2B5EF4-FFF2-40B4-BE49-F238E27FC236}">
                <a16:creationId xmlns:a16="http://schemas.microsoft.com/office/drawing/2014/main" id="{EFF9498F-1732-4EFC-9B45-733063DE9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475" y="595313"/>
            <a:ext cx="8128000" cy="715962"/>
          </a:xfrm>
        </p:spPr>
        <p:txBody>
          <a:bodyPr/>
          <a:lstStyle/>
          <a:p>
            <a:r>
              <a:rPr kumimoji="1" lang="zh-CN" altLang="en-US">
                <a:latin typeface="Hiragino Sans GB W3"/>
                <a:ea typeface="Hiragino Sans GB W3"/>
                <a:cs typeface="Hiragino Sans GB W3"/>
              </a:rPr>
              <a:t>数组和数组的计算</a:t>
            </a:r>
          </a:p>
        </p:txBody>
      </p:sp>
      <p:pic>
        <p:nvPicPr>
          <p:cNvPr id="76803" name="图片 5">
            <a:extLst>
              <a:ext uri="{FF2B5EF4-FFF2-40B4-BE49-F238E27FC236}">
                <a16:creationId xmlns:a16="http://schemas.microsoft.com/office/drawing/2014/main" id="{D97D713D-5944-4F93-8A40-85EC5F1B6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6" y="1854200"/>
            <a:ext cx="3757613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4" name="图片 6">
            <a:extLst>
              <a:ext uri="{FF2B5EF4-FFF2-40B4-BE49-F238E27FC236}">
                <a16:creationId xmlns:a16="http://schemas.microsoft.com/office/drawing/2014/main" id="{6F1A9202-7959-435A-8609-F04E64D9B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13" y="1765300"/>
            <a:ext cx="4557712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文本框 7">
            <a:extLst>
              <a:ext uri="{FF2B5EF4-FFF2-40B4-BE49-F238E27FC236}">
                <a16:creationId xmlns:a16="http://schemas.microsoft.com/office/drawing/2014/main" id="{699EC38C-D9C3-4AC3-B583-3ACAF9A55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89" y="5450600"/>
            <a:ext cx="55377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600" dirty="0">
                <a:solidFill>
                  <a:srgbClr val="FF0000"/>
                </a:solidFill>
                <a:latin typeface="PingFang SC"/>
                <a:ea typeface="PingFang SC"/>
                <a:cs typeface="PingFang SC"/>
              </a:rPr>
              <a:t>为什么呢</a:t>
            </a:r>
            <a:r>
              <a:rPr kumimoji="1" lang="en-US" altLang="zh-CN" sz="3600" dirty="0">
                <a:solidFill>
                  <a:srgbClr val="FF0000"/>
                </a:solidFill>
                <a:latin typeface="PingFang SC"/>
                <a:ea typeface="PingFang SC"/>
                <a:cs typeface="PingFang SC"/>
              </a:rPr>
              <a:t>?</a:t>
            </a:r>
          </a:p>
          <a:p>
            <a:r>
              <a:rPr kumimoji="1" lang="zh-CN" altLang="en-US" sz="3600" dirty="0">
                <a:solidFill>
                  <a:srgbClr val="FF0000"/>
                </a:solidFill>
                <a:latin typeface="PingFang SC"/>
                <a:ea typeface="PingFang SC"/>
                <a:cs typeface="PingFang SC"/>
              </a:rPr>
              <a:t>请自学</a:t>
            </a:r>
            <a:r>
              <a:rPr kumimoji="1" lang="en-US" altLang="zh-CN" sz="3600" dirty="0" err="1">
                <a:solidFill>
                  <a:srgbClr val="FF0000"/>
                </a:solidFill>
                <a:latin typeface="PingFang SC"/>
                <a:ea typeface="PingFang SC"/>
                <a:cs typeface="PingFang SC"/>
              </a:rPr>
              <a:t>numpy</a:t>
            </a:r>
            <a:r>
              <a:rPr kumimoji="1" lang="zh-CN" altLang="en-US" sz="3600" dirty="0">
                <a:solidFill>
                  <a:srgbClr val="FF0000"/>
                </a:solidFill>
                <a:latin typeface="PingFang SC"/>
                <a:ea typeface="PingFang SC"/>
                <a:cs typeface="PingFang SC"/>
              </a:rPr>
              <a:t>的广播机制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1592240" y="953422"/>
            <a:ext cx="9007521" cy="4686151"/>
          </a:xfrm>
        </p:spPr>
        <p:txBody>
          <a:bodyPr>
            <a:noAutofit/>
          </a:bodyPr>
          <a:lstStyle/>
          <a:p>
            <a:r>
              <a:rPr lang="en-US" altLang="zh-CN" sz="3600" dirty="0" err="1"/>
              <a:t>np.linespace</a:t>
            </a:r>
            <a:r>
              <a:rPr lang="zh-CN" altLang="en-US" sz="3600" dirty="0"/>
              <a:t>（）</a:t>
            </a:r>
            <a:endParaRPr lang="zh-CN" altLang="en-US" sz="3600" b="1" dirty="0"/>
          </a:p>
          <a:p>
            <a:r>
              <a:rPr lang="zh-CN" altLang="en-US" sz="3600" b="1" dirty="0"/>
              <a:t>生成</a:t>
            </a:r>
            <a:r>
              <a:rPr lang="zh-CN" altLang="en-US" sz="3600" b="1" dirty="0">
                <a:highlight>
                  <a:srgbClr val="FFFF00"/>
                </a:highlight>
              </a:rPr>
              <a:t>指定范围</a:t>
            </a:r>
            <a:r>
              <a:rPr lang="zh-CN" altLang="en-US" sz="3600" b="1" dirty="0"/>
              <a:t>内</a:t>
            </a:r>
            <a:r>
              <a:rPr lang="zh-CN" altLang="en-US" sz="3600" b="1" dirty="0">
                <a:highlight>
                  <a:srgbClr val="FFFF00"/>
                </a:highlight>
              </a:rPr>
              <a:t>指定个数</a:t>
            </a:r>
            <a:r>
              <a:rPr lang="zh-CN" altLang="en-US" sz="3600" b="1" dirty="0"/>
              <a:t>的一维数组</a:t>
            </a:r>
            <a:endParaRPr lang="zh-CN" altLang="en-US" sz="3600" dirty="0"/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47892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1639374" y="953422"/>
            <a:ext cx="9267438" cy="4686151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def </a:t>
            </a:r>
            <a:r>
              <a:rPr lang="en-US" altLang="zh-CN" sz="2800" b="1" dirty="0" err="1"/>
              <a:t>linspace</a:t>
            </a:r>
            <a:r>
              <a:rPr lang="en-US" altLang="zh-CN" sz="2800" b="1" dirty="0"/>
              <a:t>(start, stop, num=50, endpoint=True, </a:t>
            </a:r>
            <a:r>
              <a:rPr lang="en-US" altLang="zh-CN" sz="2800" b="1" dirty="0" err="1"/>
              <a:t>retstep</a:t>
            </a:r>
            <a:r>
              <a:rPr lang="en-US" altLang="zh-CN" sz="2800" b="1" dirty="0"/>
              <a:t>=False, </a:t>
            </a:r>
            <a:r>
              <a:rPr lang="en-US" altLang="zh-CN" sz="2800" b="1" dirty="0" err="1"/>
              <a:t>dtype</a:t>
            </a:r>
            <a:r>
              <a:rPr lang="en-US" altLang="zh-CN" sz="2800" b="1" dirty="0"/>
              <a:t>=None):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/>
              <a:t>在指定的间隔</a:t>
            </a:r>
            <a:r>
              <a:rPr lang="en-US" altLang="zh-CN" sz="2800" b="1" dirty="0"/>
              <a:t>[“</a:t>
            </a:r>
            <a:r>
              <a:rPr lang="en-US" altLang="zh-CN" sz="2800" b="1" dirty="0" err="1"/>
              <a:t>start”,“stop</a:t>
            </a:r>
            <a:r>
              <a:rPr lang="en-US" altLang="zh-CN" sz="2800" b="1" dirty="0"/>
              <a:t>”]</a:t>
            </a:r>
            <a:r>
              <a:rPr lang="zh-CN" altLang="en-US" sz="2800" dirty="0"/>
              <a:t>内均匀地返回数字。返回</a:t>
            </a:r>
            <a:r>
              <a:rPr lang="zh-CN" altLang="en-US" sz="2800" b="1" dirty="0"/>
              <a:t>“</a:t>
            </a:r>
            <a:r>
              <a:rPr lang="en-US" altLang="zh-CN" sz="2800" b="1" dirty="0"/>
              <a:t>num”</a:t>
            </a:r>
            <a:r>
              <a:rPr lang="zh-CN" altLang="en-US" sz="2800" dirty="0"/>
              <a:t>个等间距的样本。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endpoint</a:t>
            </a:r>
            <a:r>
              <a:rPr lang="zh-CN" altLang="en-US" sz="2800" dirty="0"/>
              <a:t>是一个</a:t>
            </a:r>
            <a:r>
              <a:rPr lang="en-US" altLang="zh-CN" sz="2800" dirty="0"/>
              <a:t>bool</a:t>
            </a:r>
            <a:r>
              <a:rPr lang="zh-CN" altLang="en-US" sz="2800" dirty="0"/>
              <a:t>类型的值，如果为</a:t>
            </a:r>
            <a:r>
              <a:rPr lang="en-US" altLang="zh-CN" sz="2800" dirty="0"/>
              <a:t>“True”, “stop"</a:t>
            </a:r>
            <a:r>
              <a:rPr lang="zh-CN" altLang="en-US" sz="2800" dirty="0"/>
              <a:t>是最后一个值，如果为</a:t>
            </a:r>
            <a:r>
              <a:rPr lang="en-US" altLang="zh-CN" sz="2800" dirty="0"/>
              <a:t>"False”,</a:t>
            </a:r>
            <a:r>
              <a:rPr lang="zh-CN" altLang="en-US" sz="2800" dirty="0"/>
              <a:t>生成的数组不会包含</a:t>
            </a:r>
            <a:r>
              <a:rPr lang="en-US" altLang="zh-CN" sz="2800" dirty="0"/>
              <a:t>"stop"</a:t>
            </a:r>
            <a:r>
              <a:rPr lang="zh-CN" altLang="en-US" sz="2800" dirty="0"/>
              <a:t>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retstep</a:t>
            </a:r>
            <a:r>
              <a:rPr lang="zh-CN" altLang="en-US" sz="2800" dirty="0"/>
              <a:t>是一个</a:t>
            </a:r>
            <a:r>
              <a:rPr lang="en-US" altLang="zh-CN" sz="2800" dirty="0"/>
              <a:t>bool</a:t>
            </a:r>
            <a:r>
              <a:rPr lang="zh-CN" altLang="en-US" sz="2800" dirty="0"/>
              <a:t>类型的值，如果为</a:t>
            </a:r>
            <a:r>
              <a:rPr lang="en-US" altLang="zh-CN" sz="2800" dirty="0"/>
              <a:t>"True"</a:t>
            </a:r>
            <a:r>
              <a:rPr lang="zh-CN" altLang="en-US" sz="2800" dirty="0"/>
              <a:t>，会返回样本之间的间隙。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 </a:t>
            </a:r>
            <a:r>
              <a:rPr lang="en-US" altLang="zh-CN" sz="2800" dirty="0" err="1"/>
              <a:t>arange</a:t>
            </a:r>
            <a:r>
              <a:rPr lang="en-US" altLang="zh-CN" sz="2800" dirty="0"/>
              <a:t> </a:t>
            </a:r>
            <a:r>
              <a:rPr lang="zh-CN" altLang="en-US" sz="2800" dirty="0"/>
              <a:t>和 </a:t>
            </a:r>
            <a:r>
              <a:rPr lang="en-US" altLang="zh-CN" sz="2800" dirty="0" err="1"/>
              <a:t>linespace</a:t>
            </a:r>
            <a:r>
              <a:rPr lang="en-US" altLang="zh-CN" sz="2800" dirty="0"/>
              <a:t> </a:t>
            </a:r>
            <a:r>
              <a:rPr lang="zh-CN" altLang="en-US" sz="2800" dirty="0"/>
              <a:t>相似，但是使用步长而不是样本的数量来确定生成样本的数量。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47892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4870248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1592240" y="953422"/>
            <a:ext cx="9007521" cy="4686151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&gt;&gt;&gt; </a:t>
            </a:r>
            <a:r>
              <a:rPr lang="en-US" altLang="zh-CN" sz="3200" dirty="0" err="1"/>
              <a:t>np.linspace</a:t>
            </a:r>
            <a:r>
              <a:rPr lang="en-US" altLang="zh-CN" sz="3200" dirty="0"/>
              <a:t>(2.0, 3.0, num=5)</a:t>
            </a:r>
          </a:p>
          <a:p>
            <a:r>
              <a:rPr lang="en-US" altLang="zh-CN" sz="3200" dirty="0"/>
              <a:t>array([ 2. , 2.25, 2.5 , 2.75, 3. ])</a:t>
            </a:r>
          </a:p>
          <a:p>
            <a:endParaRPr lang="en-US" altLang="zh-CN" sz="3200" dirty="0"/>
          </a:p>
          <a:p>
            <a:r>
              <a:rPr lang="en-US" altLang="zh-CN" sz="3200" dirty="0"/>
              <a:t>&gt;&gt;&gt; </a:t>
            </a:r>
            <a:r>
              <a:rPr lang="en-US" altLang="zh-CN" sz="3200" dirty="0" err="1"/>
              <a:t>np.linspace</a:t>
            </a:r>
            <a:r>
              <a:rPr lang="en-US" altLang="zh-CN" sz="3200" dirty="0"/>
              <a:t>(2.0, 3.0, num=5, endpoint=False)</a:t>
            </a:r>
          </a:p>
          <a:p>
            <a:r>
              <a:rPr lang="en-US" altLang="zh-CN" sz="3200" dirty="0"/>
              <a:t>array([ 2. , 2.2, 2.4, 2.6, 2.8])</a:t>
            </a:r>
          </a:p>
          <a:p>
            <a:endParaRPr lang="en-US" altLang="zh-CN" sz="3200" dirty="0"/>
          </a:p>
          <a:p>
            <a:r>
              <a:rPr lang="en-US" altLang="zh-CN" sz="3200" dirty="0"/>
              <a:t>&gt;&gt;&gt; </a:t>
            </a:r>
            <a:r>
              <a:rPr lang="en-US" altLang="zh-CN" sz="3200" dirty="0" err="1"/>
              <a:t>np.linspace</a:t>
            </a:r>
            <a:r>
              <a:rPr lang="en-US" altLang="zh-CN" sz="3200" dirty="0"/>
              <a:t>(2.0, 3.0, num=5, </a:t>
            </a:r>
            <a:r>
              <a:rPr lang="en-US" altLang="zh-CN" sz="3200" dirty="0" err="1"/>
              <a:t>retstep</a:t>
            </a:r>
            <a:r>
              <a:rPr lang="en-US" altLang="zh-CN" sz="3200" dirty="0"/>
              <a:t>=True)</a:t>
            </a:r>
          </a:p>
          <a:p>
            <a:r>
              <a:rPr lang="en-US" altLang="zh-CN" sz="3200" dirty="0"/>
              <a:t>(array([ 2. , 2.25, 2.5 , 2.75, 3. ]), 0.25)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47892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5247209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1592240" y="953422"/>
            <a:ext cx="9007521" cy="4686151"/>
          </a:xfrm>
        </p:spPr>
        <p:txBody>
          <a:bodyPr>
            <a:noAutofit/>
          </a:bodyPr>
          <a:lstStyle/>
          <a:p>
            <a:r>
              <a:rPr lang="en-US" altLang="zh-CN" sz="3600" b="1" dirty="0" err="1"/>
              <a:t>np.random.normal</a:t>
            </a:r>
            <a:r>
              <a:rPr lang="en-US" altLang="zh-CN" sz="3600" b="1" dirty="0"/>
              <a:t>(loc=0.0, scale=1.0, size=None)</a:t>
            </a:r>
          </a:p>
          <a:p>
            <a:endParaRPr lang="en-US" altLang="zh-CN" sz="3600" b="1" dirty="0"/>
          </a:p>
          <a:p>
            <a:r>
              <a:rPr lang="zh-CN" altLang="en-US" sz="3600" b="1" dirty="0">
                <a:highlight>
                  <a:srgbClr val="FFFF00"/>
                </a:highlight>
              </a:rPr>
              <a:t>生成正态分布的随机数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47892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5605313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1524001" y="757158"/>
            <a:ext cx="9007521" cy="5343684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loc</a:t>
            </a:r>
            <a:r>
              <a:rPr lang="zh-CN" altLang="en-US" sz="3600" dirty="0"/>
              <a:t>：</a:t>
            </a:r>
            <a:r>
              <a:rPr lang="en-US" altLang="zh-CN" sz="3600" dirty="0"/>
              <a:t>float</a:t>
            </a:r>
          </a:p>
          <a:p>
            <a:r>
              <a:rPr lang="zh-CN" altLang="en-US" sz="3600" dirty="0"/>
              <a:t>此概率分布的均值（对应着整个分布的中心）</a:t>
            </a:r>
          </a:p>
          <a:p>
            <a:endParaRPr lang="en-US" altLang="zh-CN" sz="3600" dirty="0"/>
          </a:p>
          <a:p>
            <a:r>
              <a:rPr lang="en-US" altLang="zh-CN" sz="3600" dirty="0"/>
              <a:t>scale</a:t>
            </a:r>
            <a:r>
              <a:rPr lang="zh-CN" altLang="en-US" sz="3600" dirty="0"/>
              <a:t>：</a:t>
            </a:r>
            <a:r>
              <a:rPr lang="en-US" altLang="zh-CN" sz="3600" dirty="0"/>
              <a:t>float</a:t>
            </a:r>
          </a:p>
          <a:p>
            <a:r>
              <a:rPr lang="zh-CN" altLang="en-US" sz="3600" dirty="0"/>
              <a:t>此概率分布的标准差（对应于分布的宽度，</a:t>
            </a:r>
            <a:r>
              <a:rPr lang="en-US" altLang="zh-CN" sz="3600" dirty="0"/>
              <a:t>scale</a:t>
            </a:r>
            <a:r>
              <a:rPr lang="zh-CN" altLang="en-US" sz="3600" dirty="0"/>
              <a:t>越大越矮胖，</a:t>
            </a:r>
            <a:r>
              <a:rPr lang="en-US" altLang="zh-CN" sz="3600" dirty="0"/>
              <a:t>scale</a:t>
            </a:r>
            <a:r>
              <a:rPr lang="zh-CN" altLang="en-US" sz="3600" dirty="0"/>
              <a:t>越小，越瘦高）</a:t>
            </a:r>
            <a:endParaRPr lang="en-US" altLang="zh-CN" sz="3600" dirty="0"/>
          </a:p>
          <a:p>
            <a:endParaRPr lang="zh-CN" altLang="en-US" sz="3600" dirty="0"/>
          </a:p>
          <a:p>
            <a:r>
              <a:rPr lang="en-US" altLang="zh-CN" sz="3600" dirty="0"/>
              <a:t>size</a:t>
            </a:r>
            <a:r>
              <a:rPr lang="zh-CN" altLang="en-US" sz="3600" dirty="0"/>
              <a:t>：</a:t>
            </a:r>
            <a:r>
              <a:rPr lang="en-US" altLang="zh-CN" sz="3600" dirty="0"/>
              <a:t>int /tuple of </a:t>
            </a:r>
            <a:r>
              <a:rPr lang="en-US" altLang="zh-CN" sz="3600" dirty="0" err="1"/>
              <a:t>ints</a:t>
            </a:r>
            <a:endParaRPr lang="en-US" altLang="zh-CN" sz="3600" dirty="0"/>
          </a:p>
          <a:p>
            <a:r>
              <a:rPr lang="zh-CN" altLang="en-US" sz="3600" dirty="0"/>
              <a:t>输出的</a:t>
            </a:r>
            <a:r>
              <a:rPr lang="en-US" altLang="zh-CN" sz="3600" dirty="0"/>
              <a:t>shape</a:t>
            </a:r>
            <a:r>
              <a:rPr lang="zh-CN" altLang="en-US" sz="3600" dirty="0"/>
              <a:t>，默认为</a:t>
            </a:r>
            <a:r>
              <a:rPr lang="en-US" altLang="zh-CN" sz="3600" dirty="0"/>
              <a:t>None</a:t>
            </a:r>
            <a:r>
              <a:rPr lang="zh-CN" altLang="en-US" sz="3600" dirty="0"/>
              <a:t>，只输出一个值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47892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6000770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>
            <a:extLst>
              <a:ext uri="{FF2B5EF4-FFF2-40B4-BE49-F238E27FC236}">
                <a16:creationId xmlns:a16="http://schemas.microsoft.com/office/drawing/2014/main" id="{4BA70D2F-8EC7-49D3-A8D6-1CD9C8CE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00" y="215047"/>
            <a:ext cx="3052155" cy="715962"/>
          </a:xfrm>
        </p:spPr>
        <p:txBody>
          <a:bodyPr/>
          <a:lstStyle/>
          <a:p>
            <a:r>
              <a:rPr kumimoji="1" lang="zh-CN" altLang="en-US" dirty="0">
                <a:latin typeface="Hiragino Sans GB W3"/>
                <a:ea typeface="Hiragino Sans GB W3"/>
                <a:cs typeface="Hiragino Sans GB W3"/>
              </a:rPr>
              <a:t>数组的拼接</a:t>
            </a:r>
          </a:p>
        </p:txBody>
      </p:sp>
      <p:pic>
        <p:nvPicPr>
          <p:cNvPr id="101379" name="图片 2">
            <a:extLst>
              <a:ext uri="{FF2B5EF4-FFF2-40B4-BE49-F238E27FC236}">
                <a16:creationId xmlns:a16="http://schemas.microsoft.com/office/drawing/2014/main" id="{BE01B63C-248D-41AA-B79E-7CA140857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855" y="361734"/>
            <a:ext cx="7710031" cy="6134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CCBE2D-D99E-493A-B967-89095E4DB2EA}"/>
              </a:ext>
            </a:extLst>
          </p:cNvPr>
          <p:cNvSpPr txBox="1"/>
          <p:nvPr/>
        </p:nvSpPr>
        <p:spPr>
          <a:xfrm>
            <a:off x="2475015" y="2221492"/>
            <a:ext cx="8017018" cy="198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感知机是神经网络的起源的算法。学习它可以帮助我们了解神经网络和深度学习的思想。</a:t>
            </a:r>
          </a:p>
        </p:txBody>
      </p:sp>
    </p:spTree>
    <p:extLst>
      <p:ext uri="{BB962C8B-B14F-4D97-AF65-F5344CB8AC3E}">
        <p14:creationId xmlns:p14="http://schemas.microsoft.com/office/powerpoint/2010/main" val="11773855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4425474" y="2471046"/>
            <a:ext cx="3887807" cy="1915907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r>
              <a:rPr lang="zh-CN" altLang="en-US" sz="6000" b="1" dirty="0">
                <a:latin typeface="Gadugi" panose="020B0502040204020203" pitchFamily="34" charset="0"/>
                <a:ea typeface="Gadugi" panose="020B0502040204020203" pitchFamily="34" charset="0"/>
              </a:rPr>
              <a:t>演示</a:t>
            </a:r>
            <a:endParaRPr lang="en-US" altLang="zh-CN" sz="6000" b="1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zh-CN" altLang="en-US" sz="6000" b="1" dirty="0">
                <a:latin typeface="Gadugi" panose="020B0502040204020203" pitchFamily="34" charset="0"/>
                <a:ea typeface="Gadugi" panose="020B0502040204020203" pitchFamily="34" charset="0"/>
              </a:rPr>
              <a:t>切片</a:t>
            </a:r>
            <a:endParaRPr lang="en-US" altLang="zh-CN" sz="6000" dirty="0">
              <a:latin typeface="Gadugi" panose="020B0502040204020203" pitchFamily="34" charset="0"/>
              <a:ea typeface="Gadug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z="750"/>
              <a:t>40</a:t>
            </a:fld>
            <a:endParaRPr lang="zh-CN" altLang="en-US" sz="750"/>
          </a:p>
        </p:txBody>
      </p:sp>
    </p:spTree>
    <p:extLst>
      <p:ext uri="{BB962C8B-B14F-4D97-AF65-F5344CB8AC3E}">
        <p14:creationId xmlns:p14="http://schemas.microsoft.com/office/powerpoint/2010/main" val="292237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1592240" y="953422"/>
            <a:ext cx="9007521" cy="4686151"/>
          </a:xfrm>
        </p:spPr>
        <p:txBody>
          <a:bodyPr>
            <a:noAutofit/>
          </a:bodyPr>
          <a:lstStyle/>
          <a:p>
            <a:r>
              <a:rPr lang="en-US" altLang="zh-CN" sz="3600" b="1" dirty="0" err="1"/>
              <a:t>np.sign</a:t>
            </a:r>
            <a:r>
              <a:rPr lang="en-US" altLang="zh-CN" sz="3600" b="1" dirty="0"/>
              <a:t>()</a:t>
            </a:r>
            <a:r>
              <a:rPr lang="zh-CN" altLang="en-US" sz="3600" b="1" dirty="0"/>
              <a:t> </a:t>
            </a:r>
            <a:endParaRPr lang="en-US" altLang="zh-CN" sz="3600" b="1" dirty="0"/>
          </a:p>
          <a:p>
            <a:r>
              <a:rPr lang="en-US" altLang="zh-CN" sz="3600" dirty="0" err="1">
                <a:highlight>
                  <a:srgbClr val="FFFF00"/>
                </a:highlight>
              </a:rPr>
              <a:t>Numpy</a:t>
            </a:r>
            <a:r>
              <a:rPr lang="zh-CN" altLang="en-US" sz="3600" dirty="0">
                <a:highlight>
                  <a:srgbClr val="FFFF00"/>
                </a:highlight>
              </a:rPr>
              <a:t>中的符号函数</a:t>
            </a:r>
          </a:p>
          <a:p>
            <a:endParaRPr lang="zh-CN" altLang="en-US" sz="3600" dirty="0"/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47892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</a:t>
            </a:r>
          </a:p>
        </p:txBody>
      </p:sp>
      <p:pic>
        <p:nvPicPr>
          <p:cNvPr id="3074" name="Picture 2" descr="https://img-blog.csdnimg.cn/20190125144039645.png">
            <a:extLst>
              <a:ext uri="{FF2B5EF4-FFF2-40B4-BE49-F238E27FC236}">
                <a16:creationId xmlns:a16="http://schemas.microsoft.com/office/drawing/2014/main" id="{8E923ACC-8435-4C13-944D-AB6E7FF1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769" y="2505183"/>
            <a:ext cx="3634867" cy="274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58025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47892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BA99A18-5C20-451D-8059-4CB077140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06" y="856357"/>
            <a:ext cx="9040305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i="1" dirty="0">
                <a:solidFill>
                  <a:srgbClr val="8C8C8C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2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zh-CN" altLang="zh-CN" sz="2400" i="1" dirty="0">
                <a:solidFill>
                  <a:srgbClr val="8C8C8C"/>
                </a:solidFill>
                <a:latin typeface="Consolas" panose="020B0609020204030204" pitchFamily="49" charset="0"/>
              </a:rPr>
              <a:t>numpy</a:t>
            </a:r>
            <a:r>
              <a:rPr lang="zh-CN" altLang="zh-CN" sz="2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</a:t>
            </a:r>
            <a:br>
              <a:rPr lang="zh-CN" altLang="zh-CN" sz="2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numpy </a:t>
            </a:r>
            <a:r>
              <a:rPr lang="zh-CN" altLang="zh-CN" sz="2400" dirty="0">
                <a:solidFill>
                  <a:srgbClr val="0033B3"/>
                </a:solidFill>
                <a:latin typeface="Consolas" panose="020B0609020204030204" pitchFamily="49" charset="0"/>
              </a:rPr>
              <a:t>as 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np</a:t>
            </a:r>
            <a:b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2400" i="1" dirty="0">
                <a:solidFill>
                  <a:srgbClr val="8C8C8C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2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输入数据</a:t>
            </a:r>
            <a:br>
              <a:rPr lang="zh-CN" altLang="zh-CN" sz="2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dataArr = [-</a:t>
            </a:r>
            <a:r>
              <a:rPr lang="zh-CN" altLang="zh-CN" sz="2400" dirty="0">
                <a:solidFill>
                  <a:srgbClr val="1750EB"/>
                </a:solidFill>
                <a:latin typeface="Consolas" panose="020B0609020204030204" pitchFamily="49" charset="0"/>
              </a:rPr>
              <a:t>0.2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, -</a:t>
            </a:r>
            <a:r>
              <a:rPr lang="zh-CN" altLang="zh-CN" sz="2400" dirty="0">
                <a:solidFill>
                  <a:srgbClr val="1750EB"/>
                </a:solidFill>
                <a:latin typeface="Consolas" panose="020B0609020204030204" pitchFamily="49" charset="0"/>
              </a:rPr>
              <a:t>1.1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2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2400" dirty="0">
                <a:solidFill>
                  <a:srgbClr val="1750EB"/>
                </a:solidFill>
                <a:latin typeface="Consolas" panose="020B0609020204030204" pitchFamily="49" charset="0"/>
              </a:rPr>
              <a:t>2.3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2400" dirty="0">
                <a:solidFill>
                  <a:srgbClr val="1750EB"/>
                </a:solidFill>
                <a:latin typeface="Consolas" panose="020B0609020204030204" pitchFamily="49" charset="0"/>
              </a:rPr>
              <a:t>4.5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2400" dirty="0">
                <a:solidFill>
                  <a:srgbClr val="1750EB"/>
                </a:solidFill>
                <a:latin typeface="Consolas" panose="020B0609020204030204" pitchFamily="49" charset="0"/>
              </a:rPr>
              <a:t>0.0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]</a:t>
            </a:r>
            <a:b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2400" b="1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输入数据为：</a:t>
            </a:r>
            <a:r>
              <a:rPr lang="zh-CN" altLang="zh-CN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(dataArr)</a:t>
            </a:r>
            <a:b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2400" i="1" dirty="0">
                <a:solidFill>
                  <a:srgbClr val="8C8C8C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2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zh-CN" sz="2400" i="1" dirty="0">
                <a:solidFill>
                  <a:srgbClr val="8C8C8C"/>
                </a:solidFill>
                <a:latin typeface="Consolas" panose="020B0609020204030204" pitchFamily="49" charset="0"/>
              </a:rPr>
              <a:t>numpy</a:t>
            </a:r>
            <a:r>
              <a:rPr lang="zh-CN" altLang="zh-CN" sz="2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2400" i="1" dirty="0">
                <a:solidFill>
                  <a:srgbClr val="8C8C8C"/>
                </a:solidFill>
                <a:latin typeface="Consolas" panose="020B0609020204030204" pitchFamily="49" charset="0"/>
              </a:rPr>
              <a:t>sign(x)</a:t>
            </a:r>
            <a:r>
              <a:rPr lang="zh-CN" altLang="zh-CN" sz="2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函数求输入数据的符号</a:t>
            </a:r>
            <a:br>
              <a:rPr lang="zh-CN" altLang="zh-CN" sz="2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signResult = np.sign(dataArr)</a:t>
            </a:r>
            <a:b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2400" i="1" dirty="0">
                <a:solidFill>
                  <a:srgbClr val="8C8C8C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2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打印出</a:t>
            </a:r>
            <a:r>
              <a:rPr lang="zh-CN" altLang="zh-CN" sz="2400" i="1" dirty="0">
                <a:solidFill>
                  <a:srgbClr val="8C8C8C"/>
                </a:solidFill>
                <a:latin typeface="Consolas" panose="020B0609020204030204" pitchFamily="49" charset="0"/>
              </a:rPr>
              <a:t>sign()</a:t>
            </a:r>
            <a:r>
              <a:rPr lang="zh-CN" altLang="zh-CN" sz="2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的输出结果</a:t>
            </a:r>
            <a:br>
              <a:rPr lang="zh-CN" altLang="zh-CN" sz="2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2400" dirty="0">
                <a:solidFill>
                  <a:srgbClr val="0037A6"/>
                </a:solidFill>
                <a:latin typeface="Consolas" panose="020B0609020204030204" pitchFamily="49" charset="0"/>
              </a:rPr>
              <a:t>\n</a:t>
            </a:r>
            <a:r>
              <a:rPr lang="zh-CN" altLang="zh-CN" sz="2400" b="1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zh-CN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sign</a:t>
            </a:r>
            <a:r>
              <a:rPr lang="zh-CN" altLang="zh-CN" sz="2400" b="1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函数的输出符号为：</a:t>
            </a:r>
            <a:r>
              <a:rPr lang="zh-CN" altLang="zh-CN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(signResult)</a:t>
            </a:r>
            <a:endParaRPr lang="en-US" altLang="zh-CN" sz="2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400" dirty="0">
                <a:solidFill>
                  <a:srgbClr val="000080"/>
                </a:solidFill>
                <a:latin typeface="Consolas" panose="020B0609020204030204" pitchFamily="49" charset="0"/>
              </a:rPr>
              <a:t>type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(signResult))</a:t>
            </a:r>
            <a:endParaRPr lang="en-US" altLang="zh-CN" sz="2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2B3366-D7AB-48CA-92E7-4EADF0539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14A1E4-FF75-419B-88A8-3F0CDAE5A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813" y="228600"/>
            <a:ext cx="4160881" cy="213378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1335867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47892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E0CDF2B-C085-4157-8584-F02F687F4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598" y="1164209"/>
            <a:ext cx="9144000" cy="474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19429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1592240" y="953422"/>
            <a:ext cx="10172412" cy="4686151"/>
          </a:xfrm>
        </p:spPr>
        <p:txBody>
          <a:bodyPr>
            <a:noAutofit/>
          </a:bodyPr>
          <a:lstStyle/>
          <a:p>
            <a:r>
              <a:rPr lang="en-US" altLang="zh-CN" sz="3200" b="1" dirty="0" err="1"/>
              <a:t>Sklearn</a:t>
            </a:r>
            <a:r>
              <a:rPr lang="zh-CN" altLang="en-US" sz="3200" b="1" dirty="0"/>
              <a:t>的</a:t>
            </a:r>
            <a:r>
              <a:rPr lang="en-US" altLang="zh-CN" sz="3200" b="1" dirty="0" err="1"/>
              <a:t>train_test_split</a:t>
            </a:r>
            <a:r>
              <a:rPr lang="en-US" altLang="zh-CN" sz="3200" b="1" dirty="0"/>
              <a:t> 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随机划分样本数据为训练集和测试集的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err="1">
                <a:highlight>
                  <a:srgbClr val="FFFF00"/>
                </a:highlight>
              </a:rPr>
              <a:t>X_train</a:t>
            </a:r>
            <a:r>
              <a:rPr lang="en-US" altLang="zh-CN" sz="2400" dirty="0"/>
              <a:t>, </a:t>
            </a:r>
            <a:r>
              <a:rPr lang="en-US" altLang="zh-CN" sz="2400" dirty="0" err="1">
                <a:highlight>
                  <a:srgbClr val="FFFF00"/>
                </a:highlight>
              </a:rPr>
              <a:t>X_test</a:t>
            </a:r>
            <a:r>
              <a:rPr lang="en-US" altLang="zh-CN" sz="2400" dirty="0"/>
              <a:t>, </a:t>
            </a:r>
            <a:r>
              <a:rPr lang="en-US" altLang="zh-CN" sz="2400" dirty="0" err="1">
                <a:highlight>
                  <a:srgbClr val="FFFF00"/>
                </a:highlight>
              </a:rPr>
              <a:t>y_train</a:t>
            </a:r>
            <a:r>
              <a:rPr lang="en-US" altLang="zh-CN" sz="2400" dirty="0"/>
              <a:t>, </a:t>
            </a:r>
            <a:r>
              <a:rPr lang="en-US" altLang="zh-CN" sz="2400" dirty="0" err="1">
                <a:highlight>
                  <a:srgbClr val="FFFF00"/>
                </a:highlight>
              </a:rPr>
              <a:t>y_test</a:t>
            </a:r>
            <a:r>
              <a:rPr lang="en-US" altLang="zh-CN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/>
              <a:t>=</a:t>
            </a:r>
          </a:p>
          <a:p>
            <a:r>
              <a:rPr lang="en-US" altLang="zh-CN" sz="2400" dirty="0" err="1"/>
              <a:t>train_test_split</a:t>
            </a:r>
            <a:r>
              <a:rPr lang="en-US" altLang="zh-CN" sz="2400" dirty="0"/>
              <a:t> (</a:t>
            </a:r>
            <a:r>
              <a:rPr lang="en-US" altLang="zh-CN" sz="2400" dirty="0">
                <a:highlight>
                  <a:srgbClr val="FFFF00"/>
                </a:highlight>
              </a:rPr>
              <a:t>X</a:t>
            </a:r>
            <a:r>
              <a:rPr lang="en-US" altLang="zh-CN" sz="2400" dirty="0"/>
              <a:t>, </a:t>
            </a:r>
            <a:r>
              <a:rPr lang="en-US" altLang="zh-CN" sz="2400" dirty="0">
                <a:highlight>
                  <a:srgbClr val="FFFF00"/>
                </a:highlight>
              </a:rPr>
              <a:t>y</a:t>
            </a:r>
            <a:r>
              <a:rPr lang="en-US" altLang="zh-CN" sz="2400" dirty="0"/>
              <a:t>, </a:t>
            </a:r>
            <a:r>
              <a:rPr lang="en-US" altLang="zh-CN" sz="2400" dirty="0" err="1">
                <a:highlight>
                  <a:srgbClr val="FFFF00"/>
                </a:highlight>
              </a:rPr>
              <a:t>test_size</a:t>
            </a:r>
            <a:r>
              <a:rPr lang="en-US" altLang="zh-CN" sz="2400" dirty="0"/>
              <a:t>, </a:t>
            </a:r>
            <a:r>
              <a:rPr lang="en-US" altLang="zh-CN" sz="2400" dirty="0" err="1">
                <a:highlight>
                  <a:srgbClr val="FFFF00"/>
                </a:highlight>
              </a:rPr>
              <a:t>random_state</a:t>
            </a:r>
            <a:r>
              <a:rPr lang="en-US" altLang="zh-CN" sz="2400" dirty="0"/>
              <a:t>)</a:t>
            </a:r>
            <a:endParaRPr lang="zh-CN" altLang="en-US" sz="4800" dirty="0"/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47892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36A579E-E1FA-4E37-A55D-E0C1086A68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92239" y="2686473"/>
          <a:ext cx="7327392" cy="3718560"/>
        </p:xfrm>
        <a:graphic>
          <a:graphicData uri="http://schemas.openxmlformats.org/drawingml/2006/table">
            <a:tbl>
              <a:tblPr/>
              <a:tblGrid>
                <a:gridCol w="3663696">
                  <a:extLst>
                    <a:ext uri="{9D8B030D-6E8A-4147-A177-3AD203B41FA5}">
                      <a16:colId xmlns:a16="http://schemas.microsoft.com/office/drawing/2014/main" val="1456152337"/>
                    </a:ext>
                  </a:extLst>
                </a:gridCol>
                <a:gridCol w="3663696">
                  <a:extLst>
                    <a:ext uri="{9D8B030D-6E8A-4147-A177-3AD203B41FA5}">
                      <a16:colId xmlns:a16="http://schemas.microsoft.com/office/drawing/2014/main" val="337648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X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待划分的样本特征集合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826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y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待划分的样本标签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106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 dirty="0" err="1">
                          <a:solidFill>
                            <a:srgbClr val="4F4F4F"/>
                          </a:solidFill>
                          <a:effectLst/>
                        </a:rPr>
                        <a:t>test_size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若在</a:t>
                      </a:r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0~1</a:t>
                      </a:r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之间，为测试集样本数目与原始样本数目之比；若为整数，则是测试集样本的数目。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73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random_state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随机数种子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8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X_train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划分出的训练集数据（返回值）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338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X_test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划分出的测试集数据（返回值）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446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y_train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划分出的训练集标签（返回值）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407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y_test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划分出的测试集标签（返回值）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408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677804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47892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BF49FEC-3664-488C-A1E2-396A83422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705165"/>
            <a:ext cx="9313683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numpy </a:t>
            </a:r>
            <a:r>
              <a:rPr lang="zh-CN" altLang="zh-CN" sz="2400" dirty="0">
                <a:solidFill>
                  <a:srgbClr val="0033B3"/>
                </a:solidFill>
                <a:latin typeface="Consolas" panose="020B0609020204030204" pitchFamily="49" charset="0"/>
              </a:rPr>
              <a:t>as 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np</a:t>
            </a:r>
            <a:b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2400" dirty="0">
                <a:solidFill>
                  <a:srgbClr val="0033B3"/>
                </a:solidFill>
                <a:latin typeface="Consolas" panose="020B0609020204030204" pitchFamily="49" charset="0"/>
              </a:rPr>
              <a:t>from 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sklearn.model_selection </a:t>
            </a:r>
            <a:r>
              <a:rPr lang="zh-CN" altLang="zh-CN" sz="24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train_test_split</a:t>
            </a:r>
            <a:b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2400" i="1" dirty="0">
                <a:solidFill>
                  <a:srgbClr val="8C8C8C"/>
                </a:solidFill>
                <a:latin typeface="Consolas" panose="020B0609020204030204" pitchFamily="49" charset="0"/>
              </a:rPr>
              <a:t>#</a:t>
            </a:r>
            <a:r>
              <a:rPr lang="zh-CN" altLang="zh-CN" sz="2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创建一个数据集</a:t>
            </a:r>
            <a:r>
              <a:rPr lang="zh-CN" altLang="zh-CN" sz="2400" i="1" dirty="0">
                <a:solidFill>
                  <a:srgbClr val="8C8C8C"/>
                </a:solidFill>
                <a:latin typeface="Consolas" panose="020B0609020204030204" pitchFamily="49" charset="0"/>
              </a:rPr>
              <a:t>X</a:t>
            </a:r>
            <a:r>
              <a:rPr lang="zh-CN" altLang="zh-CN" sz="2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和相应的标签</a:t>
            </a:r>
            <a:r>
              <a:rPr lang="zh-CN" altLang="zh-CN" sz="2400" i="1" dirty="0">
                <a:solidFill>
                  <a:srgbClr val="8C8C8C"/>
                </a:solidFill>
                <a:latin typeface="Consolas" panose="020B0609020204030204" pitchFamily="49" charset="0"/>
              </a:rPr>
              <a:t>y,X</a:t>
            </a:r>
            <a:r>
              <a:rPr lang="zh-CN" altLang="zh-CN" sz="2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中样本数目为</a:t>
            </a:r>
            <a:r>
              <a:rPr lang="zh-CN" altLang="zh-CN" sz="2400" i="1" dirty="0">
                <a:solidFill>
                  <a:srgbClr val="8C8C8C"/>
                </a:solidFill>
                <a:latin typeface="Consolas" panose="020B0609020204030204" pitchFamily="49" charset="0"/>
              </a:rPr>
              <a:t>100</a:t>
            </a:r>
            <a:br>
              <a:rPr lang="zh-CN" altLang="zh-CN" sz="24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X, y = np.arange(</a:t>
            </a:r>
            <a:r>
              <a:rPr lang="zh-CN" altLang="zh-CN" sz="2400" dirty="0">
                <a:solidFill>
                  <a:srgbClr val="1750EB"/>
                </a:solidFill>
                <a:latin typeface="Consolas" panose="020B0609020204030204" pitchFamily="49" charset="0"/>
              </a:rPr>
              <a:t>200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).reshape((</a:t>
            </a:r>
            <a:r>
              <a:rPr lang="zh-CN" altLang="zh-CN" sz="2400" dirty="0">
                <a:solidFill>
                  <a:srgbClr val="1750E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2400" dirty="0">
                <a:solidFill>
                  <a:srgbClr val="1750EB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)), </a:t>
            </a:r>
            <a:r>
              <a:rPr lang="zh-CN" altLang="zh-CN" sz="2400" dirty="0">
                <a:solidFill>
                  <a:srgbClr val="000080"/>
                </a:solidFill>
                <a:latin typeface="Consolas" panose="020B0609020204030204" pitchFamily="49" charset="0"/>
              </a:rPr>
              <a:t>range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400" dirty="0">
                <a:solidFill>
                  <a:srgbClr val="1750E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2400" i="1" dirty="0">
                <a:solidFill>
                  <a:srgbClr val="8C8C8C"/>
                </a:solidFill>
                <a:latin typeface="Consolas" panose="020B0609020204030204" pitchFamily="49" charset="0"/>
              </a:rPr>
              <a:t>#</a:t>
            </a:r>
            <a:r>
              <a:rPr lang="zh-CN" altLang="zh-CN" sz="2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zh-CN" sz="2400" i="1" dirty="0">
                <a:solidFill>
                  <a:srgbClr val="8C8C8C"/>
                </a:solidFill>
                <a:latin typeface="Consolas" panose="020B0609020204030204" pitchFamily="49" charset="0"/>
              </a:rPr>
              <a:t>train_test_split</a:t>
            </a:r>
            <a:r>
              <a:rPr lang="zh-CN" altLang="zh-CN" sz="2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函数划分出训练集和测试集，测试集占比</a:t>
            </a:r>
            <a:r>
              <a:rPr lang="zh-CN" altLang="zh-CN" sz="2400" i="1" dirty="0">
                <a:solidFill>
                  <a:srgbClr val="8C8C8C"/>
                </a:solidFill>
                <a:latin typeface="Consolas" panose="020B0609020204030204" pitchFamily="49" charset="0"/>
              </a:rPr>
              <a:t>0.33</a:t>
            </a:r>
            <a:br>
              <a:rPr lang="zh-CN" altLang="zh-CN" sz="24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X_train, X_test, y_train, y_test = train_test_split( X, y, </a:t>
            </a:r>
            <a:r>
              <a:rPr lang="zh-CN" altLang="zh-CN" sz="2400" dirty="0">
                <a:solidFill>
                  <a:srgbClr val="660099"/>
                </a:solidFill>
                <a:latin typeface="Consolas" panose="020B0609020204030204" pitchFamily="49" charset="0"/>
              </a:rPr>
              <a:t>test_size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2400" dirty="0">
                <a:solidFill>
                  <a:srgbClr val="1750EB"/>
                </a:solidFill>
                <a:latin typeface="Consolas" panose="020B0609020204030204" pitchFamily="49" charset="0"/>
              </a:rPr>
              <a:t>0.33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2400" i="1" dirty="0">
                <a:solidFill>
                  <a:srgbClr val="8C8C8C"/>
                </a:solidFill>
                <a:latin typeface="Consolas" panose="020B0609020204030204" pitchFamily="49" charset="0"/>
              </a:rPr>
              <a:t>#</a:t>
            </a:r>
            <a:r>
              <a:rPr lang="zh-CN" altLang="zh-CN" sz="2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打印出原始样本集、训练集和测试集的数目</a:t>
            </a:r>
            <a:br>
              <a:rPr lang="zh-CN" altLang="zh-CN" sz="24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"The length of original data X is:"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, X.shape[</a:t>
            </a:r>
            <a:r>
              <a:rPr lang="zh-CN" altLang="zh-CN" sz="2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])</a:t>
            </a:r>
            <a:b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"The length of train Data is:"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,X_train.shape[</a:t>
            </a:r>
            <a:r>
              <a:rPr lang="zh-CN" altLang="zh-CN" sz="2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])</a:t>
            </a:r>
            <a:b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"The length of test Data is:"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, X_test.shape[</a:t>
            </a:r>
            <a:r>
              <a:rPr lang="zh-CN" altLang="zh-CN" sz="2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])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62665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47892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FF7543-FF78-4B5B-BC80-2ABF8021879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056CC08-0843-4569-BAD4-A54691BA3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120983"/>
            <a:ext cx="854753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80808"/>
                </a:solidFill>
                <a:latin typeface="Consolas" panose="020B0609020204030204" pitchFamily="49" charset="0"/>
              </a:rPr>
              <a:t>The length of original data X </a:t>
            </a:r>
            <a:r>
              <a:rPr lang="zh-CN" altLang="zh-CN" sz="3200" dirty="0">
                <a:solidFill>
                  <a:srgbClr val="0033B3"/>
                </a:solidFill>
                <a:latin typeface="Consolas" panose="020B0609020204030204" pitchFamily="49" charset="0"/>
              </a:rPr>
              <a:t>is</a:t>
            </a:r>
            <a:r>
              <a:rPr lang="zh-CN" altLang="zh-CN" sz="32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32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br>
              <a:rPr lang="zh-CN" altLang="zh-CN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3200" dirty="0">
                <a:solidFill>
                  <a:srgbClr val="080808"/>
                </a:solidFill>
                <a:latin typeface="Consolas" panose="020B0609020204030204" pitchFamily="49" charset="0"/>
              </a:rPr>
              <a:t>The length of train Data </a:t>
            </a:r>
            <a:r>
              <a:rPr lang="zh-CN" altLang="zh-CN" sz="3200" dirty="0">
                <a:solidFill>
                  <a:srgbClr val="0033B3"/>
                </a:solidFill>
                <a:latin typeface="Consolas" panose="020B0609020204030204" pitchFamily="49" charset="0"/>
              </a:rPr>
              <a:t>is</a:t>
            </a:r>
            <a:r>
              <a:rPr lang="zh-CN" altLang="zh-CN" sz="32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3200" dirty="0">
                <a:solidFill>
                  <a:srgbClr val="000000"/>
                </a:solidFill>
                <a:latin typeface="Consolas" panose="020B0609020204030204" pitchFamily="49" charset="0"/>
              </a:rPr>
              <a:t>67</a:t>
            </a:r>
            <a:br>
              <a:rPr lang="zh-CN" altLang="zh-CN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3200" dirty="0">
                <a:solidFill>
                  <a:srgbClr val="080808"/>
                </a:solidFill>
                <a:latin typeface="Consolas" panose="020B0609020204030204" pitchFamily="49" charset="0"/>
              </a:rPr>
              <a:t>The length of test Data </a:t>
            </a:r>
            <a:r>
              <a:rPr lang="zh-CN" altLang="zh-CN" sz="3200" dirty="0">
                <a:solidFill>
                  <a:srgbClr val="0033B3"/>
                </a:solidFill>
                <a:latin typeface="Consolas" panose="020B0609020204030204" pitchFamily="49" charset="0"/>
              </a:rPr>
              <a:t>is</a:t>
            </a:r>
            <a:r>
              <a:rPr lang="zh-CN" altLang="zh-CN" sz="32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3200" dirty="0">
                <a:solidFill>
                  <a:srgbClr val="000000"/>
                </a:solidFill>
                <a:latin typeface="Consolas" panose="020B0609020204030204" pitchFamily="49" charset="0"/>
              </a:rPr>
              <a:t>33</a:t>
            </a:r>
            <a:endParaRPr lang="zh-CN" altLang="zh-CN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88995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47892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8A9253-5BC5-43B2-B73D-CE8A75B46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62" t="13325" r="10969" b="5446"/>
          <a:stretch/>
        </p:blipFill>
        <p:spPr>
          <a:xfrm>
            <a:off x="1307185" y="1664347"/>
            <a:ext cx="8748073" cy="51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69324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47892" y="255004"/>
            <a:ext cx="300696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5" dirty="0">
                <a:solidFill>
                  <a:prstClr val="white"/>
                </a:solidFill>
              </a:rPr>
              <a:t>  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A707CE-DEBF-4A50-9176-6743E66E844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79602" y="1406525"/>
            <a:ext cx="10515600" cy="404495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学习步长 </a:t>
            </a:r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期望输出 </a:t>
            </a:r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实际输出</a:t>
            </a: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w1 	= w1 + n</a:t>
            </a:r>
            <a:r>
              <a:rPr lang="zh-CN" alt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C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(t-o)</a:t>
            </a:r>
            <a:r>
              <a:rPr lang="zh-CN" alt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C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x1</a:t>
            </a:r>
          </a:p>
          <a:p>
            <a:r>
              <a:rPr lang="en-US" altLang="zh-C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w2 	= w2 +n</a:t>
            </a:r>
            <a:r>
              <a:rPr lang="zh-CN" alt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C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(t-o)</a:t>
            </a:r>
            <a:r>
              <a:rPr lang="zh-CN" alt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C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x2</a:t>
            </a:r>
          </a:p>
          <a:p>
            <a:r>
              <a:rPr lang="en-US" altLang="zh-C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b	=  b   +  n</a:t>
            </a:r>
            <a:r>
              <a:rPr lang="zh-CN" alt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C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(t-o)</a:t>
            </a:r>
            <a:endParaRPr lang="zh-CN" altLang="en-US" sz="44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673344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/>
          </p:cNvSpPr>
          <p:nvPr>
            <p:ph idx="1"/>
          </p:nvPr>
        </p:nvSpPr>
        <p:spPr>
          <a:xfrm>
            <a:off x="1609244" y="484277"/>
            <a:ext cx="9731201" cy="6133339"/>
          </a:xfr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109220" indent="0">
              <a:buNone/>
            </a:pPr>
            <a:r>
              <a:rPr lang="zh-CN" altLang="en-US" sz="3600" b="1" dirty="0">
                <a:highlight>
                  <a:srgbClr val="FFFF00"/>
                </a:highlight>
                <a:ea typeface="黑体" panose="02010609060101010101" pitchFamily="49" charset="-122"/>
              </a:rPr>
              <a:t>作业</a:t>
            </a:r>
            <a:r>
              <a:rPr lang="en-US" altLang="zh-CN" sz="3600" b="1" dirty="0">
                <a:highlight>
                  <a:srgbClr val="FFFF00"/>
                </a:highlight>
                <a:ea typeface="黑体" panose="02010609060101010101" pitchFamily="49" charset="-122"/>
              </a:rPr>
              <a:t>4</a:t>
            </a:r>
            <a:r>
              <a:rPr lang="zh-CN" altLang="en-US" sz="3600" b="1" dirty="0">
                <a:ea typeface="黑体" panose="02010609060101010101" pitchFamily="49" charset="-122"/>
              </a:rPr>
              <a:t>：补全遗传算法，蚁群算法</a:t>
            </a:r>
            <a:r>
              <a:rPr lang="zh-CN" altLang="en-US" sz="3600" b="1" dirty="0">
                <a:highlight>
                  <a:srgbClr val="FFFF00"/>
                </a:highlight>
                <a:ea typeface="黑体" panose="02010609060101010101" pitchFamily="49" charset="-122"/>
              </a:rPr>
              <a:t>代码注释</a:t>
            </a:r>
            <a:endParaRPr lang="en-US" altLang="zh-CN" sz="3600" b="1" dirty="0">
              <a:highlight>
                <a:srgbClr val="FFFF00"/>
              </a:highlight>
              <a:ea typeface="黑体" panose="02010609060101010101" pitchFamily="49" charset="-122"/>
            </a:endParaRPr>
          </a:p>
          <a:p>
            <a:pPr marL="109220" indent="0">
              <a:buNone/>
            </a:pPr>
            <a:r>
              <a:rPr lang="zh-CN" altLang="en-US" sz="3600" b="1" dirty="0">
                <a:highlight>
                  <a:srgbClr val="FFFF00"/>
                </a:highlight>
                <a:ea typeface="黑体" panose="02010609060101010101" pitchFamily="49" charset="-122"/>
              </a:rPr>
              <a:t>作业</a:t>
            </a:r>
            <a:r>
              <a:rPr lang="en-US" altLang="zh-CN" sz="3600" b="1" dirty="0">
                <a:highlight>
                  <a:srgbClr val="FFFF00"/>
                </a:highlight>
                <a:ea typeface="黑体" panose="02010609060101010101" pitchFamily="49" charset="-122"/>
              </a:rPr>
              <a:t>5</a:t>
            </a:r>
            <a:r>
              <a:rPr lang="zh-CN" altLang="en-US" sz="3600" b="1" dirty="0">
                <a:ea typeface="黑体" panose="02010609060101010101" pitchFamily="49" charset="-122"/>
              </a:rPr>
              <a:t>：补全单层感知器</a:t>
            </a:r>
            <a:r>
              <a:rPr lang="zh-CN" altLang="en-US" sz="3600" b="1" dirty="0">
                <a:highlight>
                  <a:srgbClr val="FFFF00"/>
                </a:highlight>
                <a:ea typeface="黑体" panose="02010609060101010101" pitchFamily="49" charset="-122"/>
              </a:rPr>
              <a:t>代码</a:t>
            </a:r>
            <a:endParaRPr lang="en-US" altLang="zh-CN" sz="3600" b="1" dirty="0">
              <a:highlight>
                <a:srgbClr val="FFFF00"/>
              </a:highlight>
              <a:ea typeface="黑体" panose="02010609060101010101" pitchFamily="49" charset="-122"/>
            </a:endParaRPr>
          </a:p>
          <a:p>
            <a:pPr marL="109220" indent="0">
              <a:buNone/>
            </a:pPr>
            <a:endParaRPr lang="en-US" altLang="zh-CN" sz="3600" dirty="0">
              <a:highlight>
                <a:srgbClr val="FFFF00"/>
              </a:highlight>
              <a:ea typeface="黑体" panose="02010609060101010101" pitchFamily="49" charset="-122"/>
            </a:endParaRPr>
          </a:p>
          <a:p>
            <a:pPr marL="109220" indent="0">
              <a:buNone/>
            </a:pPr>
            <a:r>
              <a:rPr lang="zh-CN" altLang="en-US" sz="3600" dirty="0">
                <a:ea typeface="黑体" panose="02010609060101010101" pitchFamily="49" charset="-122"/>
              </a:rPr>
              <a:t>邮箱：</a:t>
            </a:r>
            <a:r>
              <a:rPr lang="en-US" altLang="zh-CN" sz="3600" dirty="0">
                <a:ea typeface="黑体" panose="02010609060101010101" pitchFamily="49" charset="-122"/>
                <a:hlinkClick r:id="rId3"/>
              </a:rPr>
              <a:t>1060596782@qq.com</a:t>
            </a:r>
            <a:endParaRPr lang="en-US" altLang="zh-CN" sz="3600" dirty="0">
              <a:ea typeface="黑体" panose="02010609060101010101" pitchFamily="49" charset="-122"/>
            </a:endParaRPr>
          </a:p>
          <a:p>
            <a:pPr marL="109220" indent="0">
              <a:buNone/>
            </a:pPr>
            <a:r>
              <a:rPr lang="zh-CN" altLang="en-US" sz="3600" dirty="0">
                <a:ea typeface="黑体" panose="02010609060101010101" pitchFamily="49" charset="-122"/>
              </a:rPr>
              <a:t>邮件主题：学号</a:t>
            </a:r>
            <a:r>
              <a:rPr lang="en-US" altLang="zh-CN" sz="3600" dirty="0">
                <a:ea typeface="黑体" panose="02010609060101010101" pitchFamily="49" charset="-122"/>
              </a:rPr>
              <a:t>-</a:t>
            </a:r>
            <a:r>
              <a:rPr lang="zh-CN" altLang="en-US" sz="3600" dirty="0">
                <a:ea typeface="黑体" panose="02010609060101010101" pitchFamily="49" charset="-122"/>
              </a:rPr>
              <a:t>姓名</a:t>
            </a:r>
            <a:r>
              <a:rPr lang="en-US" altLang="zh-CN" sz="3600" dirty="0">
                <a:ea typeface="黑体" panose="02010609060101010101" pitchFamily="49" charset="-122"/>
              </a:rPr>
              <a:t>-</a:t>
            </a:r>
            <a:r>
              <a:rPr lang="en-US" altLang="zh-CN" sz="3600" dirty="0">
                <a:latin typeface="Consolas" panose="020B0609020204030204" pitchFamily="49" charset="0"/>
                <a:ea typeface="黑体" panose="02010609060101010101" pitchFamily="49" charset="-122"/>
              </a:rPr>
              <a:t>AI45</a:t>
            </a:r>
          </a:p>
          <a:p>
            <a:pPr marL="109220" indent="0">
              <a:buNone/>
            </a:pPr>
            <a:r>
              <a:rPr lang="zh-CN" altLang="en-US" sz="3600" dirty="0">
                <a:ea typeface="黑体" panose="02010609060101010101" pitchFamily="49" charset="-122"/>
              </a:rPr>
              <a:t>文件命名：学号</a:t>
            </a:r>
            <a:r>
              <a:rPr lang="en-US" altLang="zh-CN" sz="3600" dirty="0">
                <a:ea typeface="黑体" panose="02010609060101010101" pitchFamily="49" charset="-122"/>
              </a:rPr>
              <a:t>-</a:t>
            </a:r>
            <a:r>
              <a:rPr lang="zh-CN" altLang="en-US" sz="3600" dirty="0">
                <a:ea typeface="黑体" panose="02010609060101010101" pitchFamily="49" charset="-122"/>
              </a:rPr>
              <a:t>姓名</a:t>
            </a:r>
            <a:r>
              <a:rPr lang="en-US" altLang="zh-CN" sz="3600" dirty="0"/>
              <a:t>-</a:t>
            </a:r>
            <a:r>
              <a:rPr lang="en-US" altLang="zh-CN" sz="3600" dirty="0">
                <a:latin typeface="Consolas" panose="020B0609020204030204" pitchFamily="49" charset="0"/>
              </a:rPr>
              <a:t>AI45</a:t>
            </a:r>
          </a:p>
          <a:p>
            <a:pPr marL="109220" indent="0">
              <a:buNone/>
            </a:pPr>
            <a:r>
              <a:rPr lang="zh-CN" altLang="en-US" sz="3600" dirty="0">
                <a:ea typeface="黑体" panose="02010609060101010101" pitchFamily="49" charset="-122"/>
              </a:rPr>
              <a:t>例如：</a:t>
            </a:r>
            <a:r>
              <a:rPr lang="en-US" altLang="zh-CN" sz="3600" dirty="0">
                <a:highlight>
                  <a:srgbClr val="FFFF00"/>
                </a:highlight>
                <a:ea typeface="黑体" panose="02010609060101010101" pitchFamily="49" charset="-122"/>
              </a:rPr>
              <a:t>2019301500096-</a:t>
            </a:r>
            <a:r>
              <a:rPr lang="zh-CN" altLang="en-US" sz="3600" dirty="0">
                <a:highlight>
                  <a:srgbClr val="FFFF00"/>
                </a:highlight>
                <a:ea typeface="黑体" panose="02010609060101010101" pitchFamily="49" charset="-122"/>
              </a:rPr>
              <a:t>张三</a:t>
            </a:r>
            <a:r>
              <a:rPr lang="en-US" altLang="zh-CN" sz="3600" dirty="0">
                <a:highlight>
                  <a:srgbClr val="FFFF00"/>
                </a:highlight>
                <a:ea typeface="黑体" panose="02010609060101010101" pitchFamily="49" charset="-122"/>
              </a:rPr>
              <a:t>-</a:t>
            </a:r>
            <a:r>
              <a:rPr lang="en-US" altLang="zh-CN" sz="3600" dirty="0">
                <a:highlight>
                  <a:srgbClr val="FFFF00"/>
                </a:highlight>
                <a:latin typeface="Consolas" panose="020B0609020204030204" pitchFamily="49" charset="0"/>
              </a:rPr>
              <a:t>AI45</a:t>
            </a:r>
            <a:endParaRPr lang="en-US" altLang="zh-CN" sz="3600" dirty="0">
              <a:highlight>
                <a:srgbClr val="FFFF00"/>
              </a:highlight>
              <a:ea typeface="黑体" panose="02010609060101010101" pitchFamily="49" charset="-122"/>
            </a:endParaRPr>
          </a:p>
          <a:p>
            <a:pPr marL="109220" indent="0">
              <a:buNone/>
            </a:pPr>
            <a:r>
              <a:rPr lang="zh-CN" altLang="en-US" sz="3600" dirty="0">
                <a:ea typeface="黑体" panose="02010609060101010101" pitchFamily="49" charset="-122"/>
              </a:rPr>
              <a:t>截止时间：</a:t>
            </a:r>
            <a:r>
              <a:rPr lang="zh-CN" altLang="en-US" sz="3600" dirty="0">
                <a:highlight>
                  <a:srgbClr val="FFFF00"/>
                </a:highlight>
                <a:ea typeface="黑体" panose="02010609060101010101" pitchFamily="49" charset="-122"/>
              </a:rPr>
              <a:t>本周六晚</a:t>
            </a:r>
            <a:r>
              <a:rPr lang="en-US" altLang="zh-CN" sz="3600" dirty="0">
                <a:highlight>
                  <a:srgbClr val="FFFF00"/>
                </a:highlight>
                <a:ea typeface="黑体" panose="02010609060101010101" pitchFamily="49" charset="-122"/>
              </a:rPr>
              <a:t>12</a:t>
            </a:r>
            <a:r>
              <a:rPr lang="zh-CN" altLang="en-US" sz="3600" dirty="0">
                <a:highlight>
                  <a:srgbClr val="FFFF00"/>
                </a:highlight>
                <a:ea typeface="黑体" panose="02010609060101010101" pitchFamily="49" charset="-122"/>
              </a:rPr>
              <a:t>点前</a:t>
            </a:r>
            <a:r>
              <a:rPr lang="zh-CN" altLang="en-US" sz="3600" dirty="0">
                <a:ea typeface="黑体" panose="02010609060101010101" pitchFamily="49" charset="-122"/>
              </a:rPr>
              <a:t>（</a:t>
            </a:r>
            <a:r>
              <a:rPr lang="en-US" altLang="zh-CN" sz="3600" dirty="0">
                <a:ea typeface="黑体" panose="02010609060101010101" pitchFamily="49" charset="-122"/>
              </a:rPr>
              <a:t>12.26</a:t>
            </a:r>
            <a:r>
              <a:rPr lang="zh-CN" altLang="en-US" sz="3600" dirty="0">
                <a:ea typeface="黑体" panose="02010609060101010101" pitchFamily="49" charset="-122"/>
              </a:rPr>
              <a:t>日）</a:t>
            </a:r>
            <a:endParaRPr lang="en-US" altLang="zh-CN" sz="3600" dirty="0">
              <a:ea typeface="黑体" panose="02010609060101010101" pitchFamily="49" charset="-122"/>
            </a:endParaRPr>
          </a:p>
          <a:p>
            <a:pPr marL="109220" indent="0">
              <a:buNone/>
            </a:pPr>
            <a:endParaRPr lang="en-US" altLang="zh-CN" sz="3600" dirty="0">
              <a:highlight>
                <a:srgbClr val="FFFF00"/>
              </a:highlight>
              <a:ea typeface="黑体" panose="02010609060101010101" pitchFamily="49" charset="-122"/>
            </a:endParaRPr>
          </a:p>
          <a:p>
            <a:pPr marL="109220" indent="0">
              <a:buNone/>
            </a:pPr>
            <a:r>
              <a:rPr lang="zh-CN" altLang="en-US" sz="3600" dirty="0">
                <a:highlight>
                  <a:srgbClr val="FFFF00"/>
                </a:highlight>
                <a:ea typeface="黑体" panose="02010609060101010101" pitchFamily="49" charset="-122"/>
              </a:rPr>
              <a:t>无需截图，请压缩打包</a:t>
            </a:r>
            <a:endParaRPr lang="en-US" altLang="zh-CN" sz="3600" dirty="0">
              <a:highlight>
                <a:srgbClr val="FFFF00"/>
              </a:highlight>
              <a:ea typeface="黑体" panose="02010609060101010101" pitchFamily="49" charset="-122"/>
            </a:endParaRPr>
          </a:p>
          <a:p>
            <a:pPr marL="109220" indent="0">
              <a:buNone/>
            </a:pPr>
            <a:endParaRPr lang="en-US" altLang="zh-CN" sz="3600" b="1" dirty="0">
              <a:highlight>
                <a:srgbClr val="FFFF00"/>
              </a:highlight>
              <a:ea typeface="黑体" panose="02010609060101010101" pitchFamily="49" charset="-122"/>
            </a:endParaRPr>
          </a:p>
          <a:p>
            <a:pPr marL="109220" indent="0">
              <a:buNone/>
            </a:pPr>
            <a:endParaRPr lang="en-US" altLang="zh-CN" sz="4400" b="1" dirty="0"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501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CCBE2D-D99E-493A-B967-89095E4DB2EA}"/>
              </a:ext>
            </a:extLst>
          </p:cNvPr>
          <p:cNvSpPr txBox="1"/>
          <p:nvPr/>
        </p:nvSpPr>
        <p:spPr>
          <a:xfrm>
            <a:off x="1524000" y="982176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900" dirty="0">
                <a:latin typeface="黑体" panose="02010609060101010101" pitchFamily="49" charset="-122"/>
                <a:ea typeface="黑体" panose="02010609060101010101" pitchFamily="49" charset="-122"/>
              </a:rPr>
              <a:t>感知机接收多个输入信号，输出一个信号</a:t>
            </a:r>
            <a:endParaRPr lang="en-US" altLang="zh-CN" sz="39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9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900" dirty="0">
                <a:latin typeface="黑体" panose="02010609060101010101" pitchFamily="49" charset="-122"/>
                <a:ea typeface="黑体" panose="02010609060101010101" pitchFamily="49" charset="-122"/>
              </a:rPr>
              <a:t>这里所说的“信号</a:t>
            </a:r>
            <a:r>
              <a:rPr lang="en-US" altLang="zh-CN" sz="3900" dirty="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3900" dirty="0">
                <a:latin typeface="黑体" panose="02010609060101010101" pitchFamily="49" charset="-122"/>
                <a:ea typeface="黑体" panose="02010609060101010101" pitchFamily="49" charset="-122"/>
              </a:rPr>
              <a:t>可以想象成像电流、河流那样具有“流动性</a:t>
            </a:r>
            <a:r>
              <a:rPr lang="en-US" altLang="zh-CN" sz="3900" dirty="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3900" dirty="0">
                <a:latin typeface="黑体" panose="02010609060101010101" pitchFamily="49" charset="-122"/>
                <a:ea typeface="黑体" panose="02010609060101010101" pitchFamily="49" charset="-122"/>
              </a:rPr>
              <a:t>的东西</a:t>
            </a:r>
            <a:r>
              <a:rPr lang="en-US" altLang="zh-CN" sz="390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900" dirty="0">
                <a:latin typeface="黑体" panose="02010609060101010101" pitchFamily="49" charset="-122"/>
                <a:ea typeface="黑体" panose="02010609060101010101" pitchFamily="49" charset="-122"/>
              </a:rPr>
              <a:t>信息流</a:t>
            </a:r>
            <a:endParaRPr lang="en-US" altLang="zh-CN" sz="39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9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900" dirty="0">
                <a:latin typeface="黑体" panose="02010609060101010101" pitchFamily="49" charset="-122"/>
                <a:ea typeface="黑体" panose="02010609060101010101" pitchFamily="49" charset="-122"/>
              </a:rPr>
              <a:t>但是和实际的电流、河流不同的是，感知机的信号只有“流”和“不流”两种取值，分别对应的是</a:t>
            </a:r>
            <a:r>
              <a:rPr lang="en-US" altLang="zh-CN" sz="39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9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9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39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16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CCBE2D-D99E-493A-B967-89095E4DB2EA}"/>
              </a:ext>
            </a:extLst>
          </p:cNvPr>
          <p:cNvSpPr txBox="1"/>
          <p:nvPr/>
        </p:nvSpPr>
        <p:spPr>
          <a:xfrm>
            <a:off x="2361893" y="609507"/>
            <a:ext cx="8017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我们来看一个感知机的例子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这个感知机接受两个输入信号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4E66A14-E1AE-47C4-AC74-86171866843B}"/>
              </a:ext>
            </a:extLst>
          </p:cNvPr>
          <p:cNvSpPr/>
          <p:nvPr/>
        </p:nvSpPr>
        <p:spPr>
          <a:xfrm>
            <a:off x="4415673" y="3245903"/>
            <a:ext cx="1178350" cy="1095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x2</a:t>
            </a:r>
            <a:endParaRPr lang="zh-CN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74E358D-9204-4235-8F7F-FE9D1016FF91}"/>
              </a:ext>
            </a:extLst>
          </p:cNvPr>
          <p:cNvSpPr/>
          <p:nvPr/>
        </p:nvSpPr>
        <p:spPr>
          <a:xfrm>
            <a:off x="8501406" y="3245903"/>
            <a:ext cx="1178350" cy="1095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mbria Math" panose="02040503050406030204" pitchFamily="18" charset="0"/>
              </a:rPr>
              <a:t>y</a:t>
            </a:r>
            <a:endParaRPr lang="zh-CN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05C9409-4C9C-4CF1-94F1-A52D53B2B05D}"/>
              </a:ext>
            </a:extLst>
          </p:cNvPr>
          <p:cNvSpPr/>
          <p:nvPr/>
        </p:nvSpPr>
        <p:spPr>
          <a:xfrm>
            <a:off x="1649691" y="3213636"/>
            <a:ext cx="1178350" cy="1095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x1</a:t>
            </a:r>
            <a:endParaRPr lang="zh-CN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2E441679-2F7C-4F03-B202-D70350A8D83F}"/>
              </a:ext>
            </a:extLst>
          </p:cNvPr>
          <p:cNvSpPr/>
          <p:nvPr/>
        </p:nvSpPr>
        <p:spPr>
          <a:xfrm rot="5400000">
            <a:off x="3435830" y="3301143"/>
            <a:ext cx="476533" cy="287046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1D5A77-AAB7-44D1-83BD-84661E04C6DF}"/>
              </a:ext>
            </a:extLst>
          </p:cNvPr>
          <p:cNvSpPr txBox="1"/>
          <p:nvPr/>
        </p:nvSpPr>
        <p:spPr>
          <a:xfrm>
            <a:off x="2762131" y="5269583"/>
            <a:ext cx="182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输入信号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C50419-8F36-4F4B-8E9C-57C3D9FFD2DC}"/>
              </a:ext>
            </a:extLst>
          </p:cNvPr>
          <p:cNvSpPr txBox="1"/>
          <p:nvPr/>
        </p:nvSpPr>
        <p:spPr>
          <a:xfrm>
            <a:off x="8042713" y="5269583"/>
            <a:ext cx="182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输出信号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346F11C-2CB0-4394-AF21-DF808BCD63F4}"/>
              </a:ext>
            </a:extLst>
          </p:cNvPr>
          <p:cNvCxnSpPr/>
          <p:nvPr/>
        </p:nvCxnSpPr>
        <p:spPr>
          <a:xfrm flipV="1">
            <a:off x="9109435" y="4506012"/>
            <a:ext cx="0" cy="763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1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CCBE2D-D99E-493A-B967-89095E4DB2EA}"/>
              </a:ext>
            </a:extLst>
          </p:cNvPr>
          <p:cNvSpPr txBox="1"/>
          <p:nvPr/>
        </p:nvSpPr>
        <p:spPr>
          <a:xfrm>
            <a:off x="407164" y="383264"/>
            <a:ext cx="8017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把它们像这样连接起来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4E66A14-E1AE-47C4-AC74-86171866843B}"/>
              </a:ext>
            </a:extLst>
          </p:cNvPr>
          <p:cNvSpPr/>
          <p:nvPr/>
        </p:nvSpPr>
        <p:spPr>
          <a:xfrm>
            <a:off x="3237323" y="4594355"/>
            <a:ext cx="1178350" cy="1095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x2</a:t>
            </a:r>
            <a:endParaRPr lang="zh-CN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74E358D-9204-4235-8F7F-FE9D1016FF91}"/>
              </a:ext>
            </a:extLst>
          </p:cNvPr>
          <p:cNvSpPr/>
          <p:nvPr/>
        </p:nvSpPr>
        <p:spPr>
          <a:xfrm>
            <a:off x="8424182" y="2881067"/>
            <a:ext cx="1178350" cy="1095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mbria Math" panose="02040503050406030204" pitchFamily="18" charset="0"/>
              </a:rPr>
              <a:t>y</a:t>
            </a:r>
            <a:endParaRPr lang="zh-CN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05C9409-4C9C-4CF1-94F1-A52D53B2B05D}"/>
              </a:ext>
            </a:extLst>
          </p:cNvPr>
          <p:cNvSpPr/>
          <p:nvPr/>
        </p:nvSpPr>
        <p:spPr>
          <a:xfrm>
            <a:off x="3237323" y="1774177"/>
            <a:ext cx="1178350" cy="1095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x1</a:t>
            </a:r>
            <a:endParaRPr lang="zh-CN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8ACC8B2-DB21-4DE2-A582-FC2FE12A60AA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4415673" y="2322110"/>
            <a:ext cx="4181074" cy="719443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3AEAA3F-3E7A-4531-AF39-0BC7167C3C94}"/>
              </a:ext>
            </a:extLst>
          </p:cNvPr>
          <p:cNvCxnSpPr>
            <a:cxnSpLocks/>
            <a:stCxn id="3" idx="6"/>
            <a:endCxn id="6" idx="3"/>
          </p:cNvCxnSpPr>
          <p:nvPr/>
        </p:nvCxnSpPr>
        <p:spPr>
          <a:xfrm flipV="1">
            <a:off x="4415673" y="3816447"/>
            <a:ext cx="4181074" cy="1325841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5978CC8-1114-4B3F-9254-929EB222D6F5}"/>
              </a:ext>
            </a:extLst>
          </p:cNvPr>
          <p:cNvGrpSpPr/>
          <p:nvPr/>
        </p:nvGrpSpPr>
        <p:grpSpPr>
          <a:xfrm>
            <a:off x="6052151" y="2158611"/>
            <a:ext cx="908116" cy="2320756"/>
            <a:chOff x="6052151" y="2158611"/>
            <a:chExt cx="908116" cy="232075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A6C65AE-B5CE-4818-ABD9-B05E9E5B8D78}"/>
                </a:ext>
              </a:extLst>
            </p:cNvPr>
            <p:cNvSpPr txBox="1"/>
            <p:nvPr/>
          </p:nvSpPr>
          <p:spPr>
            <a:xfrm>
              <a:off x="6052152" y="2158611"/>
              <a:ext cx="908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w1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4975E8C-08AB-47C4-A9C8-10139841CE03}"/>
                </a:ext>
              </a:extLst>
            </p:cNvPr>
            <p:cNvSpPr txBox="1"/>
            <p:nvPr/>
          </p:nvSpPr>
          <p:spPr>
            <a:xfrm>
              <a:off x="6052151" y="3956147"/>
              <a:ext cx="908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w2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B88D987-6AB4-4A6E-AA7D-DD869A88F565}"/>
              </a:ext>
            </a:extLst>
          </p:cNvPr>
          <p:cNvGrpSpPr/>
          <p:nvPr/>
        </p:nvGrpSpPr>
        <p:grpSpPr>
          <a:xfrm>
            <a:off x="1574918" y="2420221"/>
            <a:ext cx="4477234" cy="1797536"/>
            <a:chOff x="1574918" y="2420221"/>
            <a:chExt cx="4477234" cy="179753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3A954466-D5CF-4BEE-AD5A-71F9D1751E2A}"/>
                </a:ext>
              </a:extLst>
            </p:cNvPr>
            <p:cNvGrpSpPr/>
            <p:nvPr/>
          </p:nvGrpSpPr>
          <p:grpSpPr>
            <a:xfrm>
              <a:off x="4053526" y="2420221"/>
              <a:ext cx="1998626" cy="1797536"/>
              <a:chOff x="4053526" y="2420221"/>
              <a:chExt cx="1998626" cy="1797536"/>
            </a:xfrm>
          </p:grpSpPr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A50952DB-2A44-44CC-8870-B10253035A08}"/>
                  </a:ext>
                </a:extLst>
              </p:cNvPr>
              <p:cNvCxnSpPr>
                <a:stCxn id="16" idx="1"/>
              </p:cNvCxnSpPr>
              <p:nvPr/>
            </p:nvCxnSpPr>
            <p:spPr>
              <a:xfrm flipH="1">
                <a:off x="4053526" y="2420221"/>
                <a:ext cx="1998626" cy="869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BA19EC6F-2BF8-492E-AF97-26B08E4F7529}"/>
                  </a:ext>
                </a:extLst>
              </p:cNvPr>
              <p:cNvCxnSpPr>
                <a:stCxn id="17" idx="1"/>
              </p:cNvCxnSpPr>
              <p:nvPr/>
            </p:nvCxnSpPr>
            <p:spPr>
              <a:xfrm flipH="1" flipV="1">
                <a:off x="4119513" y="3429000"/>
                <a:ext cx="1932638" cy="788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CAFD5FF-244E-4FEB-B654-469BCB7311B0}"/>
                </a:ext>
              </a:extLst>
            </p:cNvPr>
            <p:cNvSpPr txBox="1"/>
            <p:nvPr/>
          </p:nvSpPr>
          <p:spPr>
            <a:xfrm>
              <a:off x="1574918" y="3084891"/>
              <a:ext cx="30055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权重（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weight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504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CCBE2D-D99E-493A-B967-89095E4DB2EA}"/>
              </a:ext>
            </a:extLst>
          </p:cNvPr>
          <p:cNvSpPr txBox="1"/>
          <p:nvPr/>
        </p:nvSpPr>
        <p:spPr>
          <a:xfrm>
            <a:off x="307959" y="507065"/>
            <a:ext cx="8017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把它们像这样连接起来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4E66A14-E1AE-47C4-AC74-86171866843B}"/>
              </a:ext>
            </a:extLst>
          </p:cNvPr>
          <p:cNvSpPr/>
          <p:nvPr/>
        </p:nvSpPr>
        <p:spPr>
          <a:xfrm>
            <a:off x="4830453" y="4698050"/>
            <a:ext cx="1178350" cy="1095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x2</a:t>
            </a:r>
            <a:endParaRPr lang="zh-CN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74E358D-9204-4235-8F7F-FE9D1016FF91}"/>
              </a:ext>
            </a:extLst>
          </p:cNvPr>
          <p:cNvSpPr/>
          <p:nvPr/>
        </p:nvSpPr>
        <p:spPr>
          <a:xfrm>
            <a:off x="10017312" y="2984762"/>
            <a:ext cx="1178350" cy="1095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mbria Math" panose="02040503050406030204" pitchFamily="18" charset="0"/>
              </a:rPr>
              <a:t>y</a:t>
            </a:r>
            <a:endParaRPr lang="zh-CN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05C9409-4C9C-4CF1-94F1-A52D53B2B05D}"/>
              </a:ext>
            </a:extLst>
          </p:cNvPr>
          <p:cNvSpPr/>
          <p:nvPr/>
        </p:nvSpPr>
        <p:spPr>
          <a:xfrm>
            <a:off x="4830453" y="1877872"/>
            <a:ext cx="1178350" cy="1095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x1</a:t>
            </a:r>
            <a:endParaRPr lang="zh-CN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8ACC8B2-DB21-4DE2-A582-FC2FE12A60AA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6008803" y="2425805"/>
            <a:ext cx="4181074" cy="719443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3AEAA3F-3E7A-4531-AF39-0BC7167C3C94}"/>
              </a:ext>
            </a:extLst>
          </p:cNvPr>
          <p:cNvCxnSpPr>
            <a:cxnSpLocks/>
            <a:stCxn id="3" idx="6"/>
            <a:endCxn id="6" idx="3"/>
          </p:cNvCxnSpPr>
          <p:nvPr/>
        </p:nvCxnSpPr>
        <p:spPr>
          <a:xfrm flipV="1">
            <a:off x="6008803" y="3920142"/>
            <a:ext cx="4181074" cy="1325841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5978CC8-1114-4B3F-9254-929EB222D6F5}"/>
              </a:ext>
            </a:extLst>
          </p:cNvPr>
          <p:cNvGrpSpPr/>
          <p:nvPr/>
        </p:nvGrpSpPr>
        <p:grpSpPr>
          <a:xfrm>
            <a:off x="7645281" y="2262306"/>
            <a:ext cx="908116" cy="2320756"/>
            <a:chOff x="6052151" y="2158611"/>
            <a:chExt cx="908116" cy="232075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A6C65AE-B5CE-4818-ABD9-B05E9E5B8D78}"/>
                </a:ext>
              </a:extLst>
            </p:cNvPr>
            <p:cNvSpPr txBox="1"/>
            <p:nvPr/>
          </p:nvSpPr>
          <p:spPr>
            <a:xfrm>
              <a:off x="6052152" y="2158611"/>
              <a:ext cx="908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w1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4975E8C-08AB-47C4-A9C8-10139841CE03}"/>
                </a:ext>
              </a:extLst>
            </p:cNvPr>
            <p:cNvSpPr txBox="1"/>
            <p:nvPr/>
          </p:nvSpPr>
          <p:spPr>
            <a:xfrm>
              <a:off x="6052151" y="3956147"/>
              <a:ext cx="908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w2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258C529-C14F-491A-85B5-E3CA88E04975}"/>
              </a:ext>
            </a:extLst>
          </p:cNvPr>
          <p:cNvGrpSpPr/>
          <p:nvPr/>
        </p:nvGrpSpPr>
        <p:grpSpPr>
          <a:xfrm>
            <a:off x="1073556" y="2425805"/>
            <a:ext cx="8862296" cy="2820178"/>
            <a:chOff x="1073556" y="2425805"/>
            <a:chExt cx="8862296" cy="2820178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A98AC7A-A0DF-4654-B1BF-6862C2E1046F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3327662" y="2425805"/>
              <a:ext cx="1502791" cy="788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957345B6-A6DF-40C5-9B2C-3249F43076B9}"/>
                </a:ext>
              </a:extLst>
            </p:cNvPr>
            <p:cNvCxnSpPr>
              <a:stCxn id="3" idx="2"/>
            </p:cNvCxnSpPr>
            <p:nvPr/>
          </p:nvCxnSpPr>
          <p:spPr>
            <a:xfrm flipH="1" flipV="1">
              <a:off x="3327662" y="3920142"/>
              <a:ext cx="1502791" cy="1325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49F5685-050A-495E-9168-5B4CCE74D915}"/>
                </a:ext>
              </a:extLst>
            </p:cNvPr>
            <p:cNvCxnSpPr/>
            <p:nvPr/>
          </p:nvCxnSpPr>
          <p:spPr>
            <a:xfrm flipH="1">
              <a:off x="3393650" y="3532695"/>
              <a:ext cx="65422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CB1A752-0E76-4A52-8E79-A0396C1C5D0F}"/>
                </a:ext>
              </a:extLst>
            </p:cNvPr>
            <p:cNvSpPr txBox="1"/>
            <p:nvPr/>
          </p:nvSpPr>
          <p:spPr>
            <a:xfrm>
              <a:off x="1073556" y="3223328"/>
              <a:ext cx="30055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神经元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节点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143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CCBE2D-D99E-493A-B967-89095E4DB2EA}"/>
              </a:ext>
            </a:extLst>
          </p:cNvPr>
          <p:cNvSpPr txBox="1"/>
          <p:nvPr/>
        </p:nvSpPr>
        <p:spPr>
          <a:xfrm>
            <a:off x="153979" y="306216"/>
            <a:ext cx="11884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输入信号被送往神经元时，会被分别乘以固定的权重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4E66A14-E1AE-47C4-AC74-86171866843B}"/>
              </a:ext>
            </a:extLst>
          </p:cNvPr>
          <p:cNvSpPr/>
          <p:nvPr/>
        </p:nvSpPr>
        <p:spPr>
          <a:xfrm>
            <a:off x="3371606" y="4780684"/>
            <a:ext cx="1178350" cy="1095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x2</a:t>
            </a:r>
            <a:endParaRPr lang="zh-CN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74E358D-9204-4235-8F7F-FE9D1016FF91}"/>
              </a:ext>
            </a:extLst>
          </p:cNvPr>
          <p:cNvSpPr/>
          <p:nvPr/>
        </p:nvSpPr>
        <p:spPr>
          <a:xfrm>
            <a:off x="8558465" y="3067396"/>
            <a:ext cx="1178350" cy="1095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mbria Math" panose="02040503050406030204" pitchFamily="18" charset="0"/>
              </a:rPr>
              <a:t>y</a:t>
            </a:r>
            <a:endParaRPr lang="zh-CN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05C9409-4C9C-4CF1-94F1-A52D53B2B05D}"/>
              </a:ext>
            </a:extLst>
          </p:cNvPr>
          <p:cNvSpPr/>
          <p:nvPr/>
        </p:nvSpPr>
        <p:spPr>
          <a:xfrm>
            <a:off x="3371606" y="1960506"/>
            <a:ext cx="1178350" cy="1095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x1</a:t>
            </a:r>
            <a:endParaRPr lang="zh-CN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8ACC8B2-DB21-4DE2-A582-FC2FE12A60AA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4549956" y="2508439"/>
            <a:ext cx="4181074" cy="719443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3AEAA3F-3E7A-4531-AF39-0BC7167C3C94}"/>
              </a:ext>
            </a:extLst>
          </p:cNvPr>
          <p:cNvCxnSpPr>
            <a:cxnSpLocks/>
            <a:stCxn id="3" idx="6"/>
            <a:endCxn id="6" idx="3"/>
          </p:cNvCxnSpPr>
          <p:nvPr/>
        </p:nvCxnSpPr>
        <p:spPr>
          <a:xfrm flipV="1">
            <a:off x="4549956" y="4002776"/>
            <a:ext cx="4181074" cy="1325841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5978CC8-1114-4B3F-9254-929EB222D6F5}"/>
              </a:ext>
            </a:extLst>
          </p:cNvPr>
          <p:cNvGrpSpPr/>
          <p:nvPr/>
        </p:nvGrpSpPr>
        <p:grpSpPr>
          <a:xfrm>
            <a:off x="6186434" y="2344940"/>
            <a:ext cx="908116" cy="2320756"/>
            <a:chOff x="6052151" y="2158611"/>
            <a:chExt cx="908116" cy="232075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A6C65AE-B5CE-4818-ABD9-B05E9E5B8D78}"/>
                </a:ext>
              </a:extLst>
            </p:cNvPr>
            <p:cNvSpPr txBox="1"/>
            <p:nvPr/>
          </p:nvSpPr>
          <p:spPr>
            <a:xfrm>
              <a:off x="6052152" y="2158611"/>
              <a:ext cx="908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w1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4975E8C-08AB-47C4-A9C8-10139841CE03}"/>
                </a:ext>
              </a:extLst>
            </p:cNvPr>
            <p:cNvSpPr txBox="1"/>
            <p:nvPr/>
          </p:nvSpPr>
          <p:spPr>
            <a:xfrm>
              <a:off x="6052151" y="3956147"/>
              <a:ext cx="908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w2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A87E8E5-309C-47E2-B28B-2D4F82750DA4}"/>
              </a:ext>
            </a:extLst>
          </p:cNvPr>
          <p:cNvSpPr txBox="1"/>
          <p:nvPr/>
        </p:nvSpPr>
        <p:spPr>
          <a:xfrm>
            <a:off x="153979" y="1406482"/>
            <a:ext cx="3005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举个例子：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A01034-96F1-4D28-87C4-B8A5A1B50A72}"/>
              </a:ext>
            </a:extLst>
          </p:cNvPr>
          <p:cNvSpPr txBox="1"/>
          <p:nvPr/>
        </p:nvSpPr>
        <p:spPr>
          <a:xfrm>
            <a:off x="3960781" y="1437286"/>
            <a:ext cx="53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F514ABF-8107-4135-8A9D-21844A6EE63B}"/>
              </a:ext>
            </a:extLst>
          </p:cNvPr>
          <p:cNvSpPr txBox="1"/>
          <p:nvPr/>
        </p:nvSpPr>
        <p:spPr>
          <a:xfrm>
            <a:off x="3960780" y="4257464"/>
            <a:ext cx="53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30FAA03-A0D4-4736-A090-B566EDFA419C}"/>
              </a:ext>
            </a:extLst>
          </p:cNvPr>
          <p:cNvSpPr txBox="1"/>
          <p:nvPr/>
        </p:nvSpPr>
        <p:spPr>
          <a:xfrm>
            <a:off x="7177394" y="2364252"/>
            <a:ext cx="66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72C25C-F065-47E1-B289-483D6D39CF2E}"/>
              </a:ext>
            </a:extLst>
          </p:cNvPr>
          <p:cNvSpPr txBox="1"/>
          <p:nvPr/>
        </p:nvSpPr>
        <p:spPr>
          <a:xfrm>
            <a:off x="7177394" y="3742674"/>
            <a:ext cx="66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0.2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4FFFCEA-3FFD-4B0F-9817-C263992D6079}"/>
              </a:ext>
            </a:extLst>
          </p:cNvPr>
          <p:cNvSpPr txBox="1"/>
          <p:nvPr/>
        </p:nvSpPr>
        <p:spPr>
          <a:xfrm>
            <a:off x="9198413" y="2344940"/>
            <a:ext cx="190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1×0.5=0.5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22B568D-D18A-456F-A4ED-7BE59FFFE446}"/>
              </a:ext>
            </a:extLst>
          </p:cNvPr>
          <p:cNvSpPr txBox="1"/>
          <p:nvPr/>
        </p:nvSpPr>
        <p:spPr>
          <a:xfrm>
            <a:off x="9197727" y="4133958"/>
            <a:ext cx="190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1×0.2=0.2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458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7.9|2.7|2.9|7.2|7.2|6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7.9|2.7|2.9|7.2|7.2|6.2"/>
</p:tagLst>
</file>

<file path=ppt/theme/theme1.xml><?xml version="1.0" encoding="utf-8"?>
<a:theme xmlns:a="http://schemas.openxmlformats.org/drawingml/2006/main" name="聚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4293</TotalTime>
  <Words>1298</Words>
  <Application>Microsoft Office PowerPoint</Application>
  <PresentationFormat>宽屏</PresentationFormat>
  <Paragraphs>306</Paragraphs>
  <Slides>49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Hiragino Sans GB W3</vt:lpstr>
      <vt:lpstr>PingFang SC</vt:lpstr>
      <vt:lpstr>等线</vt:lpstr>
      <vt:lpstr>黑体</vt:lpstr>
      <vt:lpstr>宋体</vt:lpstr>
      <vt:lpstr>Arial</vt:lpstr>
      <vt:lpstr>Calibri</vt:lpstr>
      <vt:lpstr>Calibri Light</vt:lpstr>
      <vt:lpstr>Cambria Math</vt:lpstr>
      <vt:lpstr>Consolas</vt:lpstr>
      <vt:lpstr>Gadugi</vt:lpstr>
      <vt:lpstr>聚合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什么是numpy？</vt:lpstr>
      <vt:lpstr>PowerPoint 演示文稿</vt:lpstr>
      <vt:lpstr>numpy创建数组(矩阵)</vt:lpstr>
      <vt:lpstr>数组的形状</vt:lpstr>
      <vt:lpstr>PowerPoint 演示文稿</vt:lpstr>
      <vt:lpstr>PowerPoint 演示文稿</vt:lpstr>
      <vt:lpstr>数组和数的计算</vt:lpstr>
      <vt:lpstr>PowerPoint 演示文稿</vt:lpstr>
      <vt:lpstr>数组和数组的计算</vt:lpstr>
      <vt:lpstr>数组和数组的计算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数组的拼接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kailin</dc:creator>
  <cp:lastModifiedBy>zhang kailin</cp:lastModifiedBy>
  <cp:revision>70</cp:revision>
  <dcterms:created xsi:type="dcterms:W3CDTF">2020-11-20T15:09:24Z</dcterms:created>
  <dcterms:modified xsi:type="dcterms:W3CDTF">2020-12-21T03:03:36Z</dcterms:modified>
</cp:coreProperties>
</file>