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5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7" r:id="rId20"/>
    <p:sldId id="328" r:id="rId21"/>
    <p:sldId id="331" r:id="rId22"/>
    <p:sldId id="332" r:id="rId23"/>
    <p:sldId id="333" r:id="rId24"/>
    <p:sldId id="334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6" r:id="rId51"/>
    <p:sldId id="367" r:id="rId52"/>
    <p:sldId id="368" r:id="rId53"/>
    <p:sldId id="365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FF"/>
    <a:srgbClr val="FFFF99"/>
    <a:srgbClr val="FF0000"/>
    <a:srgbClr val="0000FF"/>
    <a:srgbClr val="55CDDD"/>
    <a:srgbClr val="FFFF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4745" autoAdjust="0"/>
  </p:normalViewPr>
  <p:slideViewPr>
    <p:cSldViewPr>
      <p:cViewPr varScale="1">
        <p:scale>
          <a:sx n="66" d="100"/>
          <a:sy n="66" d="100"/>
        </p:scale>
        <p:origin x="-23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21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1502D4E-360A-4B72-A2EB-FC4243ED6A01}" type="datetimeFigureOut">
              <a:rPr lang="zh-CN" altLang="en-US"/>
              <a:pPr>
                <a:defRPr/>
              </a:pPr>
              <a:t>2013/10/22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EE1DC-A2EE-422D-AC35-C4343913B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8267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10 h 1906"/>
                <a:gd name="T4" fmla="*/ 5902 w 5740"/>
                <a:gd name="T5" fmla="*/ 1010 h 1906"/>
                <a:gd name="T6" fmla="*/ 590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6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7476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ECC3-013F-4733-938E-5E58CAAF7D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7364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6CA5-857B-4033-A4CE-113FCDFE2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958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17DCA-A138-414F-AFFE-51F642685E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8619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1A3B-657D-4B32-8ABD-3AE4B2EF8E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7762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C51EA-D42D-4E3A-82EE-A7D14C346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7522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D404-6F43-422D-9C04-367427FF7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14848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11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93F0A-E6B5-466E-AA8E-AEEF57B65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9110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678C1-67AE-4024-8751-FDE25C4F4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05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968C-9260-4480-9742-22C47FD56A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450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EB5F8-E220-42C5-83D9-CCF9AEF71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150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40351-AB17-4FF1-8AA4-F5EB515A4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6048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BA1A4-1D7D-443F-BD26-FC496DB68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209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1A8A0-BC9A-41E2-875C-8FD28CA2A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21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8D25-5456-4F3F-B83C-A6423F7F1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3038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F7B0F9A-5938-4870-BBA3-55DB2599C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373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73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73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8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373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10 h 1906"/>
                <a:gd name="T4" fmla="*/ 5902 w 5740"/>
                <a:gd name="T5" fmla="*/ 1010 h 1906"/>
                <a:gd name="T6" fmla="*/ 5902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res3.pudong-edu.sh.cn/RESOURCE/CZ/CZSW/SWTS/PTDWX/h34093t1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odoo.com/mlist/m15462.htm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33400" y="914400"/>
            <a:ext cx="10134600" cy="1600200"/>
          </a:xfrm>
        </p:spPr>
        <p:txBody>
          <a:bodyPr/>
          <a:lstStyle/>
          <a:p>
            <a:r>
              <a:rPr lang="en-US" altLang="zh-CN" sz="4800" dirty="0" smtClean="0">
                <a:effectLst/>
                <a:ea typeface="宋体" pitchFamily="2" charset="-122"/>
              </a:rPr>
              <a:t>Chapter 7. </a:t>
            </a:r>
            <a:br>
              <a:rPr lang="en-US" altLang="zh-CN" sz="4800" dirty="0" smtClean="0">
                <a:effectLst/>
                <a:ea typeface="宋体" pitchFamily="2" charset="-122"/>
              </a:rPr>
            </a:br>
            <a:r>
              <a:rPr lang="en-US" altLang="zh-CN" sz="4800" dirty="0" smtClean="0">
                <a:effectLst/>
                <a:ea typeface="宋体" pitchFamily="2" charset="-122"/>
              </a:rPr>
              <a:t>Primitive multicellular animals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819400"/>
            <a:ext cx="8991600" cy="2895600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effectLst/>
                <a:ea typeface="宋体" pitchFamily="2" charset="-122"/>
              </a:rPr>
              <a:t>7.1 Phylum 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Porifera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/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Spongia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多孔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/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海绵动物</a:t>
            </a:r>
            <a:endParaRPr lang="en-US" altLang="zh-CN" sz="3600" b="1" dirty="0" smtClean="0">
              <a:effectLst/>
              <a:ea typeface="宋体" pitchFamily="2" charset="-122"/>
            </a:endParaRPr>
          </a:p>
          <a:p>
            <a:pPr algn="l"/>
            <a:r>
              <a:rPr lang="en-US" altLang="zh-CN" sz="3600" b="1" dirty="0" smtClean="0">
                <a:effectLst/>
                <a:ea typeface="宋体" pitchFamily="2" charset="-122"/>
              </a:rPr>
              <a:t>7.2 Phylum 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Cnidaria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刺胞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/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腔肠动物</a:t>
            </a:r>
            <a:endParaRPr lang="en-US" altLang="zh-CN" sz="3600" b="1" dirty="0" smtClean="0">
              <a:effectLst/>
              <a:ea typeface="宋体" pitchFamily="2" charset="-122"/>
            </a:endParaRPr>
          </a:p>
          <a:p>
            <a:pPr algn="l"/>
            <a:r>
              <a:rPr lang="en-US" altLang="zh-CN" sz="3600" b="1" dirty="0" smtClean="0">
                <a:effectLst/>
                <a:ea typeface="宋体" pitchFamily="2" charset="-122"/>
              </a:rPr>
              <a:t>7.3 Phylum </a:t>
            </a:r>
            <a:r>
              <a:rPr lang="en-US" altLang="zh-CN" sz="3600" b="1" dirty="0" err="1" smtClean="0">
                <a:effectLst/>
                <a:ea typeface="宋体" pitchFamily="2" charset="-122"/>
              </a:rPr>
              <a:t>Ctenophora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 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栉水母动物</a:t>
            </a:r>
            <a:endParaRPr lang="en-US" altLang="zh-CN" sz="3600" b="1" dirty="0" smtClean="0">
              <a:effectLst/>
              <a:ea typeface="宋体" pitchFamily="2" charset="-122"/>
            </a:endParaRPr>
          </a:p>
        </p:txBody>
      </p:sp>
      <p:pic>
        <p:nvPicPr>
          <p:cNvPr id="1741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47625"/>
            <a:ext cx="24669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39" t="18365" r="5286" b="25169"/>
          <a:stretch>
            <a:fillRect/>
          </a:stretch>
        </p:blipFill>
        <p:spPr bwMode="auto">
          <a:xfrm>
            <a:off x="5029200" y="76200"/>
            <a:ext cx="40767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3ECC3-013F-4733-938E-5E58CAAF7D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152" r="9773"/>
          <a:stretch>
            <a:fillRect/>
          </a:stretch>
        </p:blipFill>
        <p:spPr bwMode="auto">
          <a:xfrm>
            <a:off x="-28575" y="-42863"/>
            <a:ext cx="2947988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409"/>
          <a:stretch>
            <a:fillRect/>
          </a:stretch>
        </p:blipFill>
        <p:spPr bwMode="auto">
          <a:xfrm>
            <a:off x="2889250" y="-57150"/>
            <a:ext cx="330993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9388" y="4038600"/>
            <a:ext cx="89646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lt"/>
                <a:sym typeface="Symbol" pitchFamily="18" charset="2"/>
              </a:rPr>
              <a:t> </a:t>
            </a:r>
            <a:r>
              <a:rPr lang="en-US" altLang="zh-CN" sz="2400" b="1" dirty="0">
                <a:latin typeface="+mn-lt"/>
                <a:ea typeface="黑体" pitchFamily="49" charset="-122"/>
              </a:rPr>
              <a:t>Blastula</a:t>
            </a:r>
          </a:p>
          <a:p>
            <a:pPr>
              <a:defRPr/>
            </a:pPr>
            <a:r>
              <a:rPr lang="en-US" altLang="zh-CN" sz="2400" b="1" dirty="0">
                <a:latin typeface="+mn-lt"/>
                <a:sym typeface="Symbol" pitchFamily="18" charset="2"/>
              </a:rPr>
              <a:t> </a:t>
            </a:r>
            <a:r>
              <a:rPr lang="en-US" altLang="zh-CN" sz="2400" b="1" dirty="0">
                <a:latin typeface="+mn-lt"/>
                <a:ea typeface="黑体" pitchFamily="49" charset="-122"/>
              </a:rPr>
              <a:t>Gastrulae</a:t>
            </a:r>
          </a:p>
          <a:p>
            <a:pPr>
              <a:defRPr/>
            </a:pPr>
            <a:r>
              <a:rPr lang="en-US" altLang="zh-CN" sz="2400" b="1" dirty="0">
                <a:latin typeface="+mn-lt"/>
                <a:ea typeface="黑体" pitchFamily="49" charset="-122"/>
              </a:rPr>
              <a:t>Diploblastic organization, the simplest tissue-level organization</a:t>
            </a:r>
          </a:p>
          <a:p>
            <a:pPr>
              <a:defRPr/>
            </a:pPr>
            <a:endParaRPr lang="en-US" altLang="zh-CN" sz="2400" b="1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sz="2400" b="1" dirty="0">
                <a:latin typeface="+mn-lt"/>
                <a:ea typeface="黑体" pitchFamily="49" charset="-122"/>
              </a:rPr>
              <a:t>Epidermis: derived from ectoderm</a:t>
            </a:r>
          </a:p>
          <a:p>
            <a:pPr>
              <a:defRPr/>
            </a:pPr>
            <a:r>
              <a:rPr lang="en-US" altLang="zh-CN" sz="2400" b="1" dirty="0" err="1">
                <a:latin typeface="+mn-lt"/>
                <a:ea typeface="黑体" pitchFamily="49" charset="-122"/>
              </a:rPr>
              <a:t>Gastrodermis</a:t>
            </a:r>
            <a:r>
              <a:rPr lang="en-US" altLang="zh-CN" sz="2400" b="1" dirty="0">
                <a:latin typeface="+mn-lt"/>
                <a:ea typeface="黑体" pitchFamily="49" charset="-122"/>
              </a:rPr>
              <a:t>: derived from endoderm</a:t>
            </a:r>
          </a:p>
        </p:txBody>
      </p:sp>
      <p:pic>
        <p:nvPicPr>
          <p:cNvPr id="686085" name="Picture 5" descr="s3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71438"/>
            <a:ext cx="2954338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The outer layer </a:t>
            </a: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 e</a:t>
            </a: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</a:rPr>
              <a:t>pidermis</a:t>
            </a: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 </a:t>
            </a:r>
            <a:r>
              <a:rPr lang="zh-CN" altLang="en-US" b="1" smtClean="0">
                <a:solidFill>
                  <a:srgbClr val="66FFFF"/>
                </a:solidFill>
                <a:ea typeface="黑体" pitchFamily="49" charset="-122"/>
              </a:rPr>
              <a:t>皮层</a:t>
            </a:r>
            <a:endParaRPr lang="zh-CN" altLang="en-US" sz="2800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zh-CN" altLang="en-US" sz="2800" b="1" smtClean="0">
                <a:solidFill>
                  <a:srgbClr val="FFFF00"/>
                </a:solidFill>
                <a:ea typeface="黑体" pitchFamily="49" charset="-122"/>
              </a:rPr>
              <a:t> </a:t>
            </a:r>
            <a:r>
              <a:rPr lang="en-US" altLang="zh-CN" sz="2800" b="1" smtClean="0">
                <a:solidFill>
                  <a:srgbClr val="FFFF00"/>
                </a:solidFill>
                <a:ea typeface="黑体" pitchFamily="49" charset="-122"/>
              </a:rPr>
              <a:t>consisting of single layer cells</a:t>
            </a:r>
          </a:p>
          <a:p>
            <a:pPr marL="0" indent="0" eaLnBrk="1" hangingPunct="1">
              <a:buFontTx/>
              <a:buNone/>
            </a:pPr>
            <a:endParaRPr lang="en-US" altLang="zh-CN" sz="800" smtClean="0">
              <a:solidFill>
                <a:srgbClr val="FFFF00"/>
              </a:solidFill>
              <a:ea typeface="宋体" pitchFamily="2" charset="-122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single-layer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pinacocyte </a:t>
            </a:r>
            <a:r>
              <a:rPr lang="zh-CN" altLang="en-US" sz="2400" b="1" smtClean="0">
                <a:solidFill>
                  <a:schemeClr val="bg1"/>
                </a:solidFill>
                <a:ea typeface="黑体" pitchFamily="49" charset="-122"/>
              </a:rPr>
              <a:t>单层扁平细胞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+ porocytes </a:t>
            </a:r>
            <a:r>
              <a:rPr lang="zh-CN" altLang="en-US" sz="2400" b="1" smtClean="0">
                <a:solidFill>
                  <a:schemeClr val="bg1"/>
                </a:solidFill>
                <a:ea typeface="黑体" pitchFamily="49" charset="-122"/>
              </a:rPr>
              <a:t>孔细胞</a:t>
            </a:r>
          </a:p>
          <a:p>
            <a:pPr marL="0" indent="0" eaLnBrk="1" hangingPunct="1">
              <a:buFontTx/>
              <a:buNone/>
            </a:pPr>
            <a:endParaRPr lang="zh-CN" altLang="en-US" sz="900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Porocyte: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 short tube-like, located among pinacocytes</a:t>
            </a:r>
          </a:p>
          <a:p>
            <a:pPr marL="0" indent="0" eaLnBrk="1" hangingPunct="1"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 Phylum 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  <a:sym typeface="Symbol" pitchFamily="18" charset="2"/>
              </a:rPr>
              <a:t>Porifera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多孔动物门</a:t>
            </a: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72" r="1300" b="8838"/>
          <a:stretch>
            <a:fillRect/>
          </a:stretch>
        </p:blipFill>
        <p:spPr bwMode="auto">
          <a:xfrm>
            <a:off x="1403350" y="2852738"/>
            <a:ext cx="6985000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"/>
            <a:ext cx="89154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黑体" pitchFamily="49" charset="-122"/>
              </a:rPr>
              <a:t>Mesohyl </a:t>
            </a:r>
            <a:r>
              <a:rPr lang="zh-CN" altLang="en-US" b="1" smtClean="0">
                <a:solidFill>
                  <a:srgbClr val="66FFFF"/>
                </a:solidFill>
                <a:ea typeface="黑体" pitchFamily="49" charset="-122"/>
              </a:rPr>
              <a:t>中胶层</a:t>
            </a:r>
            <a:endParaRPr lang="en-US" altLang="zh-CN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jellylike matter </a:t>
            </a:r>
            <a:r>
              <a:rPr lang="en-US" altLang="zh-CN" sz="2400" b="1" smtClean="0">
                <a:solidFill>
                  <a:srgbClr val="FFFF00"/>
                </a:solidFill>
                <a:ea typeface="黑体" pitchFamily="49" charset="-122"/>
              </a:rPr>
              <a:t>+</a:t>
            </a: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 amoeboid cells </a:t>
            </a:r>
            <a:r>
              <a:rPr lang="zh-CN" altLang="en-US" sz="2400" b="1" smtClean="0">
                <a:solidFill>
                  <a:srgbClr val="FF9933"/>
                </a:solidFill>
                <a:ea typeface="黑体" pitchFamily="49" charset="-122"/>
              </a:rPr>
              <a:t>变形细胞 </a:t>
            </a:r>
            <a:r>
              <a:rPr lang="en-US" altLang="zh-CN" sz="2400" b="1" smtClean="0">
                <a:solidFill>
                  <a:srgbClr val="FFFF00"/>
                </a:solidFill>
                <a:ea typeface="黑体" pitchFamily="49" charset="-122"/>
              </a:rPr>
              <a:t>+</a:t>
            </a:r>
            <a:r>
              <a:rPr lang="en-US" altLang="zh-CN" sz="2400" b="1" smtClean="0">
                <a:solidFill>
                  <a:srgbClr val="FF9933"/>
                </a:solidFill>
                <a:ea typeface="黑体" pitchFamily="49" charset="-122"/>
              </a:rPr>
              <a:t> s</a:t>
            </a:r>
            <a:r>
              <a:rPr lang="en-US" altLang="zh-CN" sz="2400" b="1" smtClean="0">
                <a:solidFill>
                  <a:srgbClr val="FF9933"/>
                </a:solidFill>
                <a:ea typeface="宋体" pitchFamily="2" charset="-122"/>
              </a:rPr>
              <a:t>picules </a:t>
            </a:r>
            <a:r>
              <a:rPr lang="zh-CN" altLang="en-US" sz="2400" b="1" smtClean="0">
                <a:solidFill>
                  <a:srgbClr val="FF9933"/>
                </a:solidFill>
                <a:ea typeface="宋体" pitchFamily="2" charset="-122"/>
              </a:rPr>
              <a:t>骨针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zh-CN" altLang="en-US" sz="2800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Jellylike matter</a:t>
            </a:r>
            <a:endParaRPr lang="en-US" altLang="zh-CN" sz="24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Amoeboid cell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specialized for reproduction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secreting skeletal elements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transporting and storing food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forming contractile rings around openings in the sponge wall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Spicules,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secreted by amoeboid cells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Calcium carbonate 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碳酸钙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Siliceous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硅酸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Spongin 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海绵硬蛋白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: a fibrous protein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Diverse in morphology, used as taxonomic indicators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In some sponges, spike-like structures inside the mesohyl for support, also called skeleton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38" y="835025"/>
            <a:ext cx="28130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4686"/>
          <a:stretch>
            <a:fillRect/>
          </a:stretch>
        </p:blipFill>
        <p:spPr bwMode="auto">
          <a:xfrm>
            <a:off x="57150" y="217488"/>
            <a:ext cx="32019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8683"/>
          <a:stretch>
            <a:fillRect/>
          </a:stretch>
        </p:blipFill>
        <p:spPr bwMode="auto">
          <a:xfrm>
            <a:off x="6227763" y="1916113"/>
            <a:ext cx="2714625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The inner layer </a:t>
            </a: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 </a:t>
            </a: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astrodermis </a:t>
            </a:r>
            <a:r>
              <a:rPr lang="zh-CN" altLang="en-US" sz="2800" b="1" smtClean="0">
                <a:solidFill>
                  <a:srgbClr val="66FFFF"/>
                </a:solidFill>
                <a:ea typeface="宋体" pitchFamily="2" charset="-122"/>
              </a:rPr>
              <a:t>胃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层</a:t>
            </a:r>
          </a:p>
          <a:p>
            <a:pPr marL="0" indent="0" eaLnBrk="1" hangingPunct="1">
              <a:buFontTx/>
              <a:buNone/>
            </a:pPr>
            <a:r>
              <a:rPr lang="zh-CN" altLang="en-US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800" b="1" smtClean="0">
                <a:solidFill>
                  <a:srgbClr val="FFFF00"/>
                </a:solidFill>
                <a:ea typeface="黑体" pitchFamily="49" charset="-122"/>
              </a:rPr>
              <a:t>consisting of single layer cells, collar cells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The flagellum creates water currents through the sponge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黑体" pitchFamily="49" charset="-122"/>
              </a:rPr>
              <a:t>The collar filters microscopic food particles from the water</a:t>
            </a:r>
          </a:p>
        </p:txBody>
      </p:sp>
      <p:pic>
        <p:nvPicPr>
          <p:cNvPr id="30723" name="Picture 3" descr="领鞭毛细胞的超微结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9277" b="4401"/>
          <a:stretch>
            <a:fillRect/>
          </a:stretch>
        </p:blipFill>
        <p:spPr bwMode="auto">
          <a:xfrm>
            <a:off x="5300663" y="2276475"/>
            <a:ext cx="3778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6" descr="s21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284538"/>
            <a:ext cx="2443162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s3"/>
          <p:cNvPicPr>
            <a:picLocks noChangeAspect="1" noChangeArrowheads="1"/>
          </p:cNvPicPr>
          <p:nvPr/>
        </p:nvPicPr>
        <p:blipFill>
          <a:blip r:embed="rId4" cstate="print">
            <a:lum brigh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33600"/>
            <a:ext cx="2373313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/>
          <p:cNvSpPr txBox="1">
            <a:spLocks noChangeArrowheads="1"/>
          </p:cNvSpPr>
          <p:nvPr/>
        </p:nvSpPr>
        <p:spPr bwMode="auto">
          <a:xfrm>
            <a:off x="457200" y="619125"/>
            <a:ext cx="809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 b="1">
                <a:ea typeface="宋体" pitchFamily="2" charset="-122"/>
              </a:rPr>
              <a:t>（</a:t>
            </a:r>
            <a:r>
              <a:rPr lang="en-US" altLang="zh-CN" sz="2800" b="1">
                <a:ea typeface="宋体" pitchFamily="2" charset="-122"/>
              </a:rPr>
              <a:t>4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ea typeface="宋体" pitchFamily="2" charset="-122"/>
              </a:rPr>
              <a:t>Inversion in embryonic development</a:t>
            </a:r>
            <a:r>
              <a:rPr lang="zh-CN" altLang="en-US" sz="2800" b="1">
                <a:ea typeface="宋体" pitchFamily="2" charset="-122"/>
              </a:rPr>
              <a:t>胚胎逆转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1365250" y="5678488"/>
            <a:ext cx="5994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胚胎逆转：其他多细胞动物都是植物级大胚泡形成内层，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而动物极小胚泡形成外层细胞，而海绵动物正好相反。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7127875" y="3028950"/>
            <a:ext cx="1443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>
                <a:ea typeface="宋体" pitchFamily="2" charset="-122"/>
              </a:rPr>
              <a:t>中文教材</a:t>
            </a:r>
            <a:r>
              <a:rPr lang="en-US" altLang="zh-CN">
                <a:ea typeface="宋体" pitchFamily="2" charset="-122"/>
              </a:rPr>
              <a:t>p60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31749" name="Picture 5" descr="s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4716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7"/>
          <p:cNvSpPr txBox="1">
            <a:spLocks noChangeArrowheads="1"/>
          </p:cNvSpPr>
          <p:nvPr/>
        </p:nvSpPr>
        <p:spPr bwMode="auto">
          <a:xfrm>
            <a:off x="1025525" y="28956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>
                <a:ea typeface="宋体" pitchFamily="2" charset="-122"/>
              </a:rPr>
              <a:t>两囊幼虫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0"/>
            <a:ext cx="9058275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5400" b="1" smtClean="0">
                <a:solidFill>
                  <a:srgbClr val="00FFFF"/>
                </a:solidFill>
                <a:ea typeface="黑体" pitchFamily="49" charset="-122"/>
              </a:rPr>
              <a:t>3. Maintenance functions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endParaRPr lang="en-US" altLang="zh-CN" sz="2400" b="1" smtClean="0">
              <a:solidFill>
                <a:srgbClr val="00FFFF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400" b="1" smtClean="0">
                <a:solidFill>
                  <a:srgbClr val="FFFF00"/>
                </a:solidFill>
                <a:ea typeface="黑体" pitchFamily="49" charset="-122"/>
              </a:rPr>
              <a:t>(1) D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igestion</a:t>
            </a:r>
            <a:endParaRPr lang="en-US" altLang="zh-CN" sz="2800" b="1" smtClean="0">
              <a:solidFill>
                <a:srgbClr val="FFFF00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16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no digestive cavity, only intracellular digestion</a:t>
            </a:r>
            <a:endParaRPr lang="en-US" altLang="zh-CN" sz="1800" b="1" smtClean="0">
              <a:solidFill>
                <a:srgbClr val="66FFFF"/>
              </a:solidFill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 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ollar cells trap small food particles and form food vacuole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Food particles: brought into spongocoel </a:t>
            </a:r>
            <a:r>
              <a:rPr lang="zh-CN" altLang="en-US" sz="2000" b="1" smtClean="0">
                <a:solidFill>
                  <a:schemeClr val="bg1"/>
                </a:solidFill>
                <a:ea typeface="宋体" pitchFamily="2" charset="-122"/>
              </a:rPr>
              <a:t>海绵腔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by circulating water</a:t>
            </a:r>
            <a:endParaRPr lang="en-US" altLang="zh-CN" sz="2000" b="1" smtClean="0">
              <a:solidFill>
                <a:srgbClr val="66FFFF"/>
              </a:solidFill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 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Partially digested food is passed to amoeboid cells, which distribute it to other cells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endParaRPr lang="en-US" altLang="zh-CN" sz="40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endParaRPr lang="en-US" altLang="zh-CN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400" b="1" smtClean="0">
                <a:solidFill>
                  <a:srgbClr val="FFFF00"/>
                </a:solidFill>
                <a:ea typeface="宋体" pitchFamily="2" charset="-122"/>
              </a:rPr>
              <a:t>(2) Diet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Bacteria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Protists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Microscopic algae </a:t>
            </a:r>
            <a:r>
              <a:rPr lang="zh-CN" altLang="en-US" sz="2000" b="1" smtClean="0">
                <a:solidFill>
                  <a:schemeClr val="bg1"/>
                </a:solidFill>
                <a:ea typeface="宋体" pitchFamily="2" charset="-122"/>
              </a:rPr>
              <a:t>小型海藻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tabLst>
                <a:tab pos="711200" algn="l"/>
              </a:tabLst>
            </a:pPr>
            <a:r>
              <a:rPr lang="zh-CN" altLang="en-US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000" smtClean="0"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Planktons</a:t>
            </a:r>
          </a:p>
        </p:txBody>
      </p:sp>
      <p:pic>
        <p:nvPicPr>
          <p:cNvPr id="32771" name="Picture 3" descr="7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48000"/>
            <a:ext cx="26019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725" y="0"/>
            <a:ext cx="9058275" cy="66294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b="1" smtClean="0">
              <a:solidFill>
                <a:srgbClr val="FF9933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宋体" pitchFamily="2" charset="-122"/>
              </a:rPr>
              <a:t>(3) Circulation, respiration and excretion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 each individual cell functions independently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，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diffusion along with water through sponges.</a:t>
            </a:r>
          </a:p>
          <a:p>
            <a:pPr marL="0" indent="0" eaLnBrk="1" hangingPunct="1">
              <a:buFontTx/>
              <a:buNone/>
            </a:pPr>
            <a:endParaRPr lang="en-US" altLang="zh-CN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 b="1" smtClean="0">
                <a:solidFill>
                  <a:srgbClr val="FFFF00"/>
                </a:solidFill>
                <a:ea typeface="宋体" pitchFamily="2" charset="-122"/>
              </a:rPr>
              <a:t>(4) No nerve cells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the response to a stimulus is transmitted from a cell to another cell</a:t>
            </a:r>
          </a:p>
          <a:p>
            <a:pPr marL="0" indent="0" eaLnBrk="1" hangingPunct="1">
              <a:buFontTx/>
              <a:buNone/>
            </a:pPr>
            <a:endParaRPr lang="en-US" altLang="zh-CN" b="1" smtClean="0">
              <a:solidFill>
                <a:srgbClr val="FF9933"/>
              </a:solidFill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4800" b="1" smtClean="0">
                <a:solidFill>
                  <a:srgbClr val="66FFFF"/>
                </a:solidFill>
                <a:ea typeface="黑体" pitchFamily="49" charset="-122"/>
              </a:rPr>
              <a:t>4. Reproduction</a:t>
            </a:r>
            <a:endParaRPr lang="en-US" altLang="zh-CN" sz="4800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olidFill>
                  <a:srgbClr val="FF9933"/>
                </a:solidFill>
                <a:ea typeface="宋体" pitchFamily="2" charset="-122"/>
              </a:rPr>
              <a:t>(1) Asexual reproduction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Budding:</a:t>
            </a:r>
            <a:endParaRPr lang="zh-CN" altLang="en-US" sz="2800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Some cells within mesohyl aggregate to form a gemmule 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芽体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, in which there are masses of amoeboid cells</a:t>
            </a:r>
            <a:r>
              <a:rPr lang="zh-CN" altLang="en-US" sz="2400" b="1" smtClean="0">
                <a:solidFill>
                  <a:schemeClr val="bg1"/>
                </a:solidFill>
                <a:ea typeface="宋体" pitchFamily="2" charset="-122"/>
              </a:rPr>
              <a:t>；</a:t>
            </a: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4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400" b="1" smtClean="0">
                <a:solidFill>
                  <a:schemeClr val="bg1"/>
                </a:solidFill>
                <a:ea typeface="宋体" pitchFamily="2" charset="-122"/>
              </a:rPr>
              <a:t> When favorable conditions return, the amoedoid cells come out to develop into a new individual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8" y="138113"/>
            <a:ext cx="9144000" cy="664845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smtClean="0">
                <a:solidFill>
                  <a:srgbClr val="FF9933"/>
                </a:solidFill>
                <a:ea typeface="宋体" pitchFamily="2" charset="-122"/>
              </a:rPr>
              <a:t>（</a:t>
            </a: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2</a:t>
            </a:r>
            <a:r>
              <a:rPr lang="zh-CN" altLang="en-US" sz="3600" b="1" smtClean="0">
                <a:solidFill>
                  <a:srgbClr val="FF9933"/>
                </a:solidFill>
                <a:ea typeface="宋体" pitchFamily="2" charset="-122"/>
              </a:rPr>
              <a:t>）</a:t>
            </a: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Sexual reproduction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Most monoecious </a:t>
            </a:r>
            <a:r>
              <a:rPr lang="zh-CN" altLang="en-US" sz="2800" b="1" smtClean="0">
                <a:solidFill>
                  <a:schemeClr val="bg1"/>
                </a:solidFill>
                <a:ea typeface="宋体" pitchFamily="2" charset="-122"/>
              </a:rPr>
              <a:t>雌雄同体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800" smtClean="0"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Sperm: derived from certain cells in the mesohyl that undergo meiosis; from collar cells in some cases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Egg: derived from certain cells in the mesohyl that undergo meiosis; from collar cells in some cases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Fertilization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sperm move in sea water into other sponges and are trapped by choanocytes </a:t>
            </a:r>
            <a:r>
              <a:rPr lang="zh-CN" altLang="en-US" sz="2800" b="1" smtClean="0">
                <a:solidFill>
                  <a:schemeClr val="bg1"/>
                </a:solidFill>
                <a:ea typeface="宋体" pitchFamily="2" charset="-122"/>
              </a:rPr>
              <a:t>内皮细胞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and incorporated into the mesohyl to fertilize the egg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8534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Highly Organized </a:t>
            </a:r>
            <a:r>
              <a:rPr lang="zh-CN" altLang="en-US" sz="2800" b="1" smtClean="0">
                <a:effectLst/>
                <a:ea typeface="宋体" pitchFamily="2" charset="-122"/>
              </a:rPr>
              <a:t>严整有序的结构基础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Obtain and Use Energy </a:t>
            </a:r>
            <a:r>
              <a:rPr lang="zh-CN" altLang="en-US" sz="2800" b="1" smtClean="0">
                <a:effectLst/>
                <a:ea typeface="宋体" pitchFamily="2" charset="-122"/>
              </a:rPr>
              <a:t>新陈代谢能力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Reproduce </a:t>
            </a:r>
            <a:r>
              <a:rPr lang="zh-CN" altLang="en-US" sz="2800" b="1" smtClean="0">
                <a:effectLst/>
                <a:ea typeface="宋体" pitchFamily="2" charset="-122"/>
              </a:rPr>
              <a:t>繁殖能力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Grow &amp; Develop </a:t>
            </a:r>
            <a:r>
              <a:rPr lang="zh-CN" altLang="en-US" sz="2800" b="1" smtClean="0">
                <a:effectLst/>
                <a:ea typeface="宋体" pitchFamily="2" charset="-122"/>
              </a:rPr>
              <a:t>生长和发育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Respond to stimuli </a:t>
            </a:r>
            <a:r>
              <a:rPr lang="zh-CN" altLang="en-US" sz="2800" b="1" smtClean="0">
                <a:effectLst/>
                <a:ea typeface="宋体" pitchFamily="2" charset="-122"/>
              </a:rPr>
              <a:t>应激性</a:t>
            </a:r>
            <a:endParaRPr lang="en-US" altLang="zh-CN" sz="2800" b="1" smtClean="0">
              <a:effectLst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smtClean="0">
                <a:effectLst/>
                <a:ea typeface="宋体" pitchFamily="2" charset="-122"/>
              </a:rPr>
              <a:t>Adapt to the Environment</a:t>
            </a:r>
          </a:p>
        </p:txBody>
      </p:sp>
      <p:pic>
        <p:nvPicPr>
          <p:cNvPr id="18435" name="Picture 6" descr="mil28207_09_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514" b="4115"/>
          <a:stretch>
            <a:fillRect/>
          </a:stretch>
        </p:blipFill>
        <p:spPr bwMode="auto">
          <a:xfrm>
            <a:off x="157163" y="152400"/>
            <a:ext cx="8397875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6" descr="http://ts4.mm.bing.net/th?id=I.4633226812392747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12" t="7883" r="26105"/>
          <a:stretch>
            <a:fillRect/>
          </a:stretch>
        </p:blipFill>
        <p:spPr bwMode="auto">
          <a:xfrm>
            <a:off x="2209800" y="152400"/>
            <a:ext cx="1600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7" name="直接箭头连接符 5"/>
          <p:cNvCxnSpPr>
            <a:cxnSpLocks noChangeShapeType="1"/>
          </p:cNvCxnSpPr>
          <p:nvPr/>
        </p:nvCxnSpPr>
        <p:spPr bwMode="auto">
          <a:xfrm flipH="1">
            <a:off x="2667000" y="1425575"/>
            <a:ext cx="2286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452563" y="5638800"/>
            <a:ext cx="6548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b="1">
                <a:ea typeface="宋体" pitchFamily="2" charset="-122"/>
              </a:rPr>
              <a:t>Phylogenetic positions of the Porifera, Cnidaria, and Ctenophora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91A3B-657D-4B32-8ABD-3AE4B2EF8E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8" y="138113"/>
            <a:ext cx="9129712" cy="664845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Fertilization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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Zygote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</a:t>
            </a:r>
            <a:endParaRPr lang="en-US" altLang="zh-CN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Larva, with flagellates</a:t>
            </a:r>
            <a:endParaRPr lang="en-US" altLang="zh-CN" sz="24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</a:t>
            </a:r>
            <a:endParaRPr lang="en-US" altLang="zh-CN" b="1" smtClean="0">
              <a:solidFill>
                <a:srgbClr val="66FFFF"/>
              </a:solidFill>
              <a:ea typeface="宋体" pitchFamily="2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Adult</a:t>
            </a:r>
          </a:p>
        </p:txBody>
      </p:sp>
      <p:pic>
        <p:nvPicPr>
          <p:cNvPr id="36867" name="Picture 2" descr="http://jpkc.yzu.edu.cn/course2/dongwuxue/images_pic/050104fd/0301_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062"/>
          <a:stretch>
            <a:fillRect/>
          </a:stretch>
        </p:blipFill>
        <p:spPr bwMode="auto">
          <a:xfrm>
            <a:off x="4114800" y="1295400"/>
            <a:ext cx="50292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60198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宋体" pitchFamily="2" charset="-122"/>
              </a:rPr>
              <a:t>Habitats and lifestyles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Most: marine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Some: freshwater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Larva: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 free living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FF00"/>
                </a:solidFill>
                <a:ea typeface="宋体" pitchFamily="2" charset="-122"/>
              </a:rPr>
              <a:t>Adult: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 sessile living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800" b="1" smtClean="0">
                <a:solidFill>
                  <a:schemeClr val="bg1"/>
                </a:solidFill>
                <a:ea typeface="宋体" pitchFamily="2" charset="-122"/>
              </a:rPr>
              <a:t>attached to rocks, mollusk shells, aquatic plants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chemeClr val="bg1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sz="2800" b="1" smtClean="0">
              <a:solidFill>
                <a:srgbClr val="FF9933"/>
              </a:solidFill>
              <a:ea typeface="宋体" pitchFamily="2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FF9933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9383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588" y="609600"/>
            <a:ext cx="8915400" cy="55626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rgbClr val="66FFFF"/>
                </a:solidFill>
                <a:ea typeface="黑体" pitchFamily="49" charset="-122"/>
              </a:rPr>
              <a:t>Question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黑体" pitchFamily="49" charset="-122"/>
              </a:rPr>
              <a:t>Which aspect of body structures in sponges may reflect adaptation to sessile living?</a:t>
            </a:r>
          </a:p>
          <a:p>
            <a:pPr marL="0" indent="0" eaLnBrk="1" hangingPunct="1">
              <a:buFontTx/>
              <a:buNone/>
            </a:pPr>
            <a:endParaRPr lang="en-US" altLang="zh-CN" sz="2800" b="1" dirty="0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．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Radial symmetry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．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Canal system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ea typeface="宋体" pitchFamily="2" charset="-122"/>
              </a:rPr>
              <a:t>．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Lacking nerve system</a:t>
            </a:r>
          </a:p>
          <a:p>
            <a:pPr marL="0" indent="0" algn="just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 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9933"/>
                </a:solidFill>
                <a:ea typeface="宋体" pitchFamily="2" charset="-122"/>
              </a:rPr>
              <a:t>Therefore, they seldom experience varying environments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dirty="0" smtClean="0">
                <a:solidFill>
                  <a:srgbClr val="FF9933"/>
                </a:solidFill>
                <a:ea typeface="宋体" pitchFamily="2" charset="-122"/>
              </a:rPr>
              <a:t>remaining many primitive characteristics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74"/>
          <p:cNvSpPr>
            <a:spLocks noGrp="1" noChangeArrowheads="1"/>
          </p:cNvSpPr>
          <p:nvPr>
            <p:ph type="body" idx="1"/>
          </p:nvPr>
        </p:nvSpPr>
        <p:spPr>
          <a:xfrm>
            <a:off x="71438" y="128588"/>
            <a:ext cx="9086850" cy="65659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4800" b="1" smtClean="0">
                <a:solidFill>
                  <a:srgbClr val="00FFFF"/>
                </a:solidFill>
                <a:ea typeface="黑体" pitchFamily="49" charset="-122"/>
              </a:rPr>
              <a:t>5. Classification of the porifera</a:t>
            </a:r>
          </a:p>
          <a:p>
            <a:pPr marL="0" indent="0" eaLnBrk="1" hangingPunct="1">
              <a:buFontTx/>
              <a:buNone/>
            </a:pPr>
            <a:endParaRPr lang="en-US" altLang="zh-CN" sz="2800" b="1" smtClean="0">
              <a:solidFill>
                <a:srgbClr val="00FFFF"/>
              </a:solidFill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9000 species</a:t>
            </a:r>
            <a:r>
              <a:rPr lang="zh-CN" altLang="en-US" sz="3600" b="1" smtClean="0">
                <a:solidFill>
                  <a:srgbClr val="FF9933"/>
                </a:solidFill>
                <a:ea typeface="宋体" pitchFamily="2" charset="-122"/>
              </a:rPr>
              <a:t>，</a:t>
            </a:r>
            <a:r>
              <a:rPr lang="en-US" altLang="zh-CN" sz="3600" b="1" smtClean="0">
                <a:solidFill>
                  <a:srgbClr val="FF9933"/>
                </a:solidFill>
                <a:ea typeface="宋体" pitchFamily="2" charset="-122"/>
              </a:rPr>
              <a:t>three classes</a:t>
            </a:r>
          </a:p>
          <a:p>
            <a:pPr marL="0" indent="0" eaLnBrk="1" hangingPunct="1">
              <a:buFontTx/>
              <a:buNone/>
            </a:pPr>
            <a:endParaRPr lang="en-US" altLang="zh-CN" sz="2800" b="1" smtClean="0"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黑体" pitchFamily="49" charset="-122"/>
              </a:rPr>
              <a:t>1) Class Calcarea </a:t>
            </a:r>
            <a:r>
              <a:rPr lang="zh-CN" altLang="en-US" b="1" smtClean="0">
                <a:solidFill>
                  <a:schemeClr val="bg1"/>
                </a:solidFill>
                <a:ea typeface="黑体" pitchFamily="49" charset="-122"/>
              </a:rPr>
              <a:t>钙质海绵纲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黑体" pitchFamily="49" charset="-122"/>
              </a:rPr>
              <a:t>2) Class Hexactinellida </a:t>
            </a:r>
            <a:r>
              <a:rPr lang="zh-CN" altLang="en-US" b="1" smtClean="0">
                <a:solidFill>
                  <a:schemeClr val="bg1"/>
                </a:solidFill>
                <a:ea typeface="黑体" pitchFamily="49" charset="-122"/>
              </a:rPr>
              <a:t>六放海绵纲</a:t>
            </a:r>
          </a:p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chemeClr val="bg1"/>
                </a:solidFill>
                <a:ea typeface="黑体" pitchFamily="49" charset="-122"/>
              </a:rPr>
              <a:t>3) Demospongiae </a:t>
            </a:r>
            <a:r>
              <a:rPr lang="zh-CN" altLang="en-US" b="1" smtClean="0">
                <a:solidFill>
                  <a:schemeClr val="bg1"/>
                </a:solidFill>
                <a:ea typeface="黑体" pitchFamily="49" charset="-122"/>
              </a:rPr>
              <a:t>寻常海绵纲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0038" y="128588"/>
            <a:ext cx="8691562" cy="65659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1. Class Calcarea 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钙质海绵纲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Calcareous spicules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钙质</a:t>
            </a:r>
            <a:endParaRPr lang="en-US" altLang="zh-CN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Ascon, sycon or leucon body forms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All marine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白枝海绵、毛壶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2. Class Hexactinellida 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六放海绵纲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Siliceous spicules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硅质</a:t>
            </a:r>
            <a:endParaRPr lang="en-US" altLang="zh-CN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Ascon, sycon or leucon body forms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All marine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偕老同穴，佛子介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zh-CN" altLang="en-US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3. Demospongiae </a:t>
            </a:r>
            <a:r>
              <a:rPr lang="zh-CN" altLang="en-US" sz="2800" b="1" smtClean="0">
                <a:solidFill>
                  <a:srgbClr val="66FFFF"/>
                </a:solidFill>
                <a:ea typeface="黑体" pitchFamily="49" charset="-122"/>
              </a:rPr>
              <a:t>寻常海绵纲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Siliceous spicules or spongin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海绵丝 </a:t>
            </a:r>
            <a:endParaRPr lang="en-US" altLang="zh-CN" sz="2000" b="1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Leucon body form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Marine or freshwater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穿贝海绵、淡水海绵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800" b="1" smtClean="0">
                <a:solidFill>
                  <a:srgbClr val="FF9933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"/>
            <a:ext cx="7086600" cy="65532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4000" b="1" smtClean="0">
                <a:effectLst/>
                <a:latin typeface="黑体" pitchFamily="49" charset="-122"/>
                <a:ea typeface="黑体" pitchFamily="49" charset="-122"/>
              </a:rPr>
              <a:t>海绵动物生物学特征总结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●体制不对称、辐射对称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●没有组织分化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●身体由皮层、胃层两层细胞构成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皮层：单层扁平细胞；胃层：领鞭毛细胞 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●具有独特的水沟系统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●没有神经细胞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●胚胎发育有逆转现象</a:t>
            </a: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endParaRPr lang="zh-CN" altLang="en-US" sz="2600" b="1" smtClean="0">
              <a:effectLst/>
              <a:latin typeface="黑体" pitchFamily="49" charset="-122"/>
              <a:ea typeface="黑体" pitchFamily="49" charset="-122"/>
            </a:endParaRPr>
          </a:p>
          <a:p>
            <a:pPr marL="374650" indent="-374650" eaLnBrk="1" hangingPunct="1">
              <a:lnSpc>
                <a:spcPct val="80000"/>
              </a:lnSpc>
              <a:buFontTx/>
              <a:buNone/>
            </a:pPr>
            <a:r>
              <a:rPr lang="zh-CN" altLang="en-US" sz="2600" b="1" smtClean="0">
                <a:effectLst/>
                <a:latin typeface="黑体" pitchFamily="49" charset="-122"/>
                <a:ea typeface="黑体" pitchFamily="49" charset="-122"/>
              </a:rPr>
              <a:t>●固着生活在水中物体上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effectLst/>
                <a:ea typeface="宋体" pitchFamily="2" charset="-122"/>
              </a:rPr>
              <a:t>7.2 Phylum Cnidaria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43011" name="Picture 3" descr="系统树"/>
          <p:cNvPicPr>
            <a:picLocks noChangeAspect="1" noChangeArrowheads="1"/>
          </p:cNvPicPr>
          <p:nvPr/>
        </p:nvPicPr>
        <p:blipFill>
          <a:blip r:embed="rId2" cstate="print">
            <a:lum bright="-6000" contrast="6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79525"/>
            <a:ext cx="5397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85800" y="4883150"/>
            <a:ext cx="3313113" cy="576263"/>
          </a:xfrm>
          <a:prstGeom prst="rightArrow">
            <a:avLst>
              <a:gd name="adj1" fmla="val 50000"/>
              <a:gd name="adj2" fmla="val 143733"/>
            </a:avLst>
          </a:prstGeom>
          <a:solidFill>
            <a:srgbClr val="FFFF00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30163"/>
            <a:ext cx="9048750" cy="6827837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40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Major characteristics</a:t>
            </a:r>
          </a:p>
          <a:p>
            <a:pPr marL="0" indent="0" eaLnBrk="1" hangingPunct="1">
              <a:buFontTx/>
              <a:buNone/>
            </a:pPr>
            <a:endParaRPr lang="en-US" altLang="zh-CN" sz="4000" b="1" smtClean="0">
              <a:solidFill>
                <a:srgbClr val="FF9933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．</a:t>
            </a:r>
            <a:r>
              <a:rPr lang="en-US" altLang="zh-CN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Radial symmetry or modified as biradial symmetry </a:t>
            </a:r>
            <a:r>
              <a:rPr lang="zh-CN" altLang="en-US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两侧辐射对称 </a:t>
            </a:r>
            <a:r>
              <a:rPr lang="zh-CN" altLang="en-US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800" b="1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the primitive symmetrical pattern</a:t>
            </a:r>
            <a:endParaRPr lang="en-US" altLang="zh-CN" sz="2800" b="1" smtClean="0">
              <a:solidFill>
                <a:srgbClr val="FF9933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sz="2800" b="1" smtClean="0">
              <a:solidFill>
                <a:srgbClr val="FFFF99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</a:rPr>
              <a:t>Most cnidarians possess two body forms in their life history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Polyp </a:t>
            </a:r>
            <a:r>
              <a:rPr lang="zh-CN" altLang="en-US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水螅型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usually asexual, sessile</a:t>
            </a:r>
            <a:endParaRPr lang="en-US" altLang="zh-CN" sz="2400" b="1" smtClean="0">
              <a:solidFill>
                <a:srgbClr val="FFFF99"/>
              </a:solidFill>
              <a:latin typeface="Arial" pitchFamily="34" charset="0"/>
              <a:ea typeface="宋体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Medusa </a:t>
            </a:r>
            <a:r>
              <a:rPr lang="zh-CN" altLang="en-US" sz="2400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水母型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dioecious </a:t>
            </a:r>
            <a:r>
              <a:rPr lang="zh-CN" altLang="en-US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雌雄异体</a:t>
            </a:r>
            <a:r>
              <a:rPr lang="zh-CN" altLang="en-US" sz="2400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smtClean="0">
                <a:solidFill>
                  <a:srgbClr val="FFFF99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free-swimming</a:t>
            </a:r>
            <a:endParaRPr lang="en-US" altLang="zh-CN" sz="2400" b="1" smtClean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水螅结构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18" t="5368" r="3378" b="3633"/>
          <a:stretch>
            <a:fillRect/>
          </a:stretch>
        </p:blipFill>
        <p:spPr bwMode="auto">
          <a:xfrm>
            <a:off x="381000" y="304800"/>
            <a:ext cx="8167688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1938338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2133600" y="5507038"/>
            <a:ext cx="4103688" cy="665162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a typeface="宋体" pitchFamily="2" charset="-122"/>
              </a:rPr>
              <a:t>触手内部的空腔与消化循环腔相通</a:t>
            </a:r>
            <a:r>
              <a:rPr lang="zh-CN" altLang="en-US" sz="3700" b="1">
                <a:solidFill>
                  <a:schemeClr val="bg1"/>
                </a:solidFill>
                <a:ea typeface="宋体" pitchFamily="2" charset="-122"/>
              </a:rPr>
              <a:t> </a:t>
            </a:r>
            <a:endParaRPr lang="zh-CN" altLang="en-US" sz="6600" b="1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4506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5029200"/>
            <a:ext cx="1516062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sm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05400"/>
            <a:ext cx="24479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Box 1"/>
          <p:cNvSpPr txBox="1">
            <a:spLocks noChangeArrowheads="1"/>
          </p:cNvSpPr>
          <p:nvPr/>
        </p:nvSpPr>
        <p:spPr bwMode="auto">
          <a:xfrm>
            <a:off x="3648075" y="1274763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消化循环腔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4288" y="381000"/>
            <a:ext cx="9144000" cy="544764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2. Diploblastic, the simplest tissue-level organization</a:t>
            </a:r>
          </a:p>
          <a:p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Bodies make up 3 layers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Cells differentiate and organize into tissues that carry out specific functions</a:t>
            </a:r>
            <a:endParaRPr lang="en-US" altLang="zh-CN" sz="1200" b="1" dirty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endParaRPr lang="en-US" altLang="zh-CN" sz="2400" b="1" dirty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All cells derived from two embryological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layers</a:t>
            </a:r>
            <a:endParaRPr lang="en-US" altLang="zh-CN" sz="2400" b="1" dirty="0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The ectoderm gives rise to an outer layer of the body wall</a:t>
            </a:r>
            <a:endParaRPr lang="en-US" altLang="zh-CN" sz="2400" b="1" dirty="0">
              <a:solidFill>
                <a:srgbClr val="FF9933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epidermis </a:t>
            </a:r>
            <a:r>
              <a:rPr lang="zh-CN" altLang="en-US" sz="2400" b="1" dirty="0" smtClean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皮层</a:t>
            </a:r>
            <a:endParaRPr lang="zh-CN" altLang="en-US" sz="2400" b="1" dirty="0">
              <a:solidFill>
                <a:srgbClr val="66FFFF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4400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A jellylike layer between the epidermis and </a:t>
            </a:r>
            <a:r>
              <a:rPr lang="en-US" altLang="zh-CN" sz="2400" b="1" dirty="0" err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gastrodermis</a:t>
            </a:r>
            <a:r>
              <a:rPr lang="en-US" altLang="zh-CN" sz="2400" b="1" dirty="0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altLang="zh-CN" sz="2400" b="1" dirty="0">
              <a:solidFill>
                <a:srgbClr val="FFFF00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400" b="1" dirty="0" err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mesoglea</a:t>
            </a:r>
            <a:r>
              <a:rPr lang="en-US" altLang="zh-CN" sz="24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中胶层</a:t>
            </a:r>
            <a:endParaRPr lang="zh-CN" altLang="en-US" sz="2400" b="1" dirty="0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The endoderm gives rise to an inner layer of the body wall</a:t>
            </a:r>
          </a:p>
          <a:p>
            <a:pPr>
              <a:buFont typeface="Symbol" pitchFamily="18" charset="2"/>
              <a:buNone/>
            </a:pPr>
            <a:r>
              <a:rPr lang="en-US" altLang="zh-CN" sz="2400" b="1" dirty="0" err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gastrodermis</a:t>
            </a:r>
            <a:r>
              <a:rPr lang="en-US" altLang="zh-CN" sz="24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4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胃层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19459" name="Picture 6" descr="mil28207_09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31" t="10007" r="1541" b="3522"/>
          <a:stretch>
            <a:fillRect/>
          </a:stretch>
        </p:blipFill>
        <p:spPr bwMode="auto">
          <a:xfrm>
            <a:off x="228600" y="3048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152400" y="5786438"/>
            <a:ext cx="891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sz="2400" b="1">
                <a:ea typeface="宋体" pitchFamily="2" charset="-122"/>
              </a:rPr>
              <a:t>Origin of multicellularity - two hypotheses</a:t>
            </a:r>
            <a:r>
              <a:rPr lang="zh-CN" altLang="en-US" sz="2400" b="1">
                <a:ea typeface="宋体" pitchFamily="2" charset="-122"/>
              </a:rPr>
              <a:t>群体学说、合胞体学说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D91A3B-657D-4B32-8ABD-3AE4B2EF8E5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342063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he outer layer </a:t>
            </a:r>
            <a:r>
              <a:rPr lang="en-US" altLang="zh-CN" sz="2000" b="1" dirty="0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e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pidermis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皮层</a:t>
            </a:r>
            <a:endParaRPr lang="zh-CN" altLang="en-US" sz="2000" dirty="0" smtClean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he </a:t>
            </a:r>
            <a:r>
              <a:rPr lang="en-US" altLang="zh-CN" sz="2000" b="1" dirty="0" err="1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mesohyl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</a:rPr>
              <a:t>中胶层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he inner layer </a:t>
            </a:r>
            <a:r>
              <a:rPr lang="en-US" altLang="zh-CN" sz="2000" b="1" dirty="0" smtClean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astrodermis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胃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层</a:t>
            </a:r>
          </a:p>
        </p:txBody>
      </p:sp>
      <p:pic>
        <p:nvPicPr>
          <p:cNvPr id="47107" name="Picture 8" descr="体腔形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503" t="13420" r="12976" b="53029"/>
          <a:stretch>
            <a:fillRect/>
          </a:stretch>
        </p:blipFill>
        <p:spPr bwMode="auto">
          <a:xfrm>
            <a:off x="4371975" y="1543050"/>
            <a:ext cx="4000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3382963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4327525" y="3933825"/>
            <a:ext cx="4535488" cy="26368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400" b="1">
                <a:solidFill>
                  <a:srgbClr val="66FFFF"/>
                </a:solidFill>
                <a:ea typeface="宋体" pitchFamily="2" charset="-122"/>
              </a:rPr>
              <a:t>Gastrula </a:t>
            </a:r>
            <a:r>
              <a:rPr lang="zh-CN" altLang="en-US" sz="2400" b="1">
                <a:solidFill>
                  <a:srgbClr val="66FFFF"/>
                </a:solidFill>
                <a:ea typeface="宋体" pitchFamily="2" charset="-122"/>
              </a:rPr>
              <a:t>原肠胚</a:t>
            </a:r>
            <a:endParaRPr lang="zh-CN" altLang="en-US" b="1">
              <a:solidFill>
                <a:srgbClr val="FFFF99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ectoderm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外胚层</a:t>
            </a:r>
            <a:endParaRPr lang="zh-CN" altLang="en-US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000" b="1">
                <a:solidFill>
                  <a:srgbClr val="FFFF99"/>
                </a:solidFill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000" b="1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endoderm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内胚层</a:t>
            </a:r>
            <a:endParaRPr lang="zh-CN" altLang="en-US" b="1">
              <a:solidFill>
                <a:srgbClr val="FF9933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400" b="1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gastrula cavity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原肠腔</a:t>
            </a:r>
          </a:p>
          <a:p>
            <a:pPr>
              <a:buFont typeface="Symbol" pitchFamily="18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 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embraced by 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endoderm </a:t>
            </a:r>
            <a:r>
              <a:rPr lang="zh-CN" altLang="en-US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内胚层</a:t>
            </a:r>
            <a:endParaRPr lang="zh-CN" altLang="en-US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b="1">
                <a:solidFill>
                  <a:srgbClr val="FFFF99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</a:t>
            </a:r>
            <a:r>
              <a:rPr lang="zh-CN" altLang="en-US" sz="2400" b="1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blastopore </a:t>
            </a:r>
            <a:r>
              <a:rPr lang="zh-CN" altLang="en-US" sz="20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胚孔</a:t>
            </a:r>
          </a:p>
          <a:p>
            <a:pPr>
              <a:buFont typeface="Symbol" pitchFamily="18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 </a:t>
            </a:r>
            <a:r>
              <a:rPr lang="zh-CN" altLang="en-US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opening to surroundings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ChangeArrowheads="1"/>
          </p:cNvSpPr>
          <p:nvPr/>
        </p:nvSpPr>
        <p:spPr bwMode="auto">
          <a:xfrm>
            <a:off x="152400" y="381000"/>
            <a:ext cx="8915400" cy="597086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Cells in the body wall and their functions</a:t>
            </a:r>
          </a:p>
          <a:p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800" b="1" dirty="0" err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Epitheliomuscular</a:t>
            </a:r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 cell </a:t>
            </a:r>
            <a:r>
              <a:rPr lang="zh-CN" altLang="en-US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外皮肌细胞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contractile</a:t>
            </a:r>
          </a:p>
          <a:p>
            <a:r>
              <a:rPr lang="en-US" altLang="zh-CN" sz="2800" b="1" dirty="0">
                <a:solidFill>
                  <a:srgbClr val="FFFF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protection, </a:t>
            </a:r>
            <a:r>
              <a:rPr lang="en-US" altLang="zh-CN" sz="2800" b="1" dirty="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locomotion</a:t>
            </a:r>
          </a:p>
          <a:p>
            <a:r>
              <a:rPr lang="en-US" altLang="zh-CN" sz="2400" b="1" dirty="0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with </a:t>
            </a:r>
            <a:r>
              <a:rPr lang="en-US" altLang="en-US" sz="2400" b="1" dirty="0" err="1">
                <a:solidFill>
                  <a:schemeClr val="bg1"/>
                </a:solidFill>
                <a:latin typeface="Arial" pitchFamily="34" charset="0"/>
                <a:sym typeface="Symbol" pitchFamily="18" charset="2"/>
              </a:rPr>
              <a:t>lognitudinally</a:t>
            </a:r>
            <a:r>
              <a:rPr lang="en-US" altLang="zh-CN" sz="24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oriented contractile fibers that cause cell to </a:t>
            </a:r>
            <a:r>
              <a:rPr lang="en-US" altLang="zh-CN" sz="24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move</a:t>
            </a:r>
            <a:endParaRPr lang="en-US" altLang="zh-CN" sz="1600" b="1" dirty="0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en-US" altLang="zh-CN" sz="2800" b="1" dirty="0" err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Cnidocytes</a:t>
            </a:r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刺细胞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characteristic of the phylum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abundant in tentacles</a:t>
            </a:r>
          </a:p>
          <a:p>
            <a:r>
              <a:rPr lang="en-US" altLang="zh-CN" sz="2800" b="1" dirty="0">
                <a:solidFill>
                  <a:srgbClr val="FFFF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defense, feeding and 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attachment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Sensory cell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distributed throughout the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body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Nerve cell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located below the epidermis, near the 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mesoglea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, and interconnect to form a nerve </a:t>
            </a:r>
            <a:r>
              <a:rPr lang="en-US" altLang="zh-CN" sz="2800" b="1" dirty="0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net</a:t>
            </a:r>
            <a:endParaRPr lang="en-US" altLang="zh-CN" sz="2800" b="1" dirty="0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Interstitial cell </a:t>
            </a:r>
            <a:r>
              <a:rPr lang="zh-CN" altLang="en-US" sz="2800" b="1" dirty="0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间细胞 </a:t>
            </a:r>
            <a:r>
              <a:rPr lang="zh-CN" altLang="en-US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 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small in size, give rise to 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e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pitheliomuscular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cells, </a:t>
            </a:r>
            <a:r>
              <a:rPr lang="en-US" altLang="zh-CN" sz="2800" b="1" dirty="0" err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cnidocytes</a:t>
            </a:r>
            <a:r>
              <a:rPr lang="en-US" altLang="zh-CN" sz="28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and germ cells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http://res3.pudong-edu.sh.cn/RESOURCE/CZ/CZSW/SWTS/PTDWX/h34093t1.jpg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9862"/>
            <a:ext cx="3578226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-41275"/>
            <a:ext cx="5665787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2" descr="http://www.lab8.cn/biol/UploadFiles_4293/200604/20060406074014294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462463"/>
            <a:ext cx="45815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002088" y="4786313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刺丝囊</a:t>
            </a:r>
          </a:p>
        </p:txBody>
      </p:sp>
      <p:cxnSp>
        <p:nvCxnSpPr>
          <p:cNvPr id="49158" name="直接箭头连接符 3"/>
          <p:cNvCxnSpPr>
            <a:cxnSpLocks noChangeShapeType="1"/>
          </p:cNvCxnSpPr>
          <p:nvPr/>
        </p:nvCxnSpPr>
        <p:spPr bwMode="auto">
          <a:xfrm flipH="1">
            <a:off x="4441825" y="5181600"/>
            <a:ext cx="0" cy="636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9" name="TextBox 4"/>
          <p:cNvSpPr txBox="1">
            <a:spLocks noChangeArrowheads="1"/>
          </p:cNvSpPr>
          <p:nvPr/>
        </p:nvSpPr>
        <p:spPr bwMode="auto">
          <a:xfrm>
            <a:off x="2286000" y="5413375"/>
            <a:ext cx="157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b="1">
                <a:ea typeface="宋体" pitchFamily="2" charset="-122"/>
              </a:rPr>
              <a:t>水螅的刺细胞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0" y="15875"/>
            <a:ext cx="9144000" cy="70564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600" b="1">
                <a:solidFill>
                  <a:srgbClr val="66FFFF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Mesoglea </a:t>
            </a:r>
            <a:r>
              <a:rPr lang="zh-CN" altLang="en-US" sz="2600" b="1">
                <a:solidFill>
                  <a:srgbClr val="66FFFF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中胶层</a:t>
            </a:r>
          </a:p>
          <a:p>
            <a:pPr algn="just"/>
            <a:endParaRPr lang="zh-CN" altLang="en-US" sz="20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Cells are present in the mesoglea of some cnidarians, but they have their origin in either the epidermis or the gastrodermis</a:t>
            </a: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endParaRPr lang="en-US" altLang="zh-CN" b="1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339975"/>
            <a:ext cx="56657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42863"/>
            <a:ext cx="9144000" cy="61341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Cells in gastrodermis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胃层</a:t>
            </a:r>
          </a:p>
          <a:p>
            <a:pPr algn="just"/>
            <a:endParaRPr lang="zh-CN" altLang="en-US" sz="2800" b="1">
              <a:solidFill>
                <a:srgbClr val="FF9933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Nutritivemuscular cell </a:t>
            </a:r>
            <a:r>
              <a:rPr lang="zh-CN" altLang="en-US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内皮肌细胞</a:t>
            </a:r>
          </a:p>
          <a:p>
            <a:pPr algn="just"/>
            <a:r>
              <a:rPr lang="zh-CN" altLang="en-US" sz="2400" b="1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swallow the partially digested food and incorporate it into food vacuoles</a:t>
            </a:r>
          </a:p>
          <a:p>
            <a:pPr algn="just"/>
            <a:r>
              <a:rPr lang="en-US" altLang="zh-CN" sz="2400" b="1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with circularly oriented contractile fibers that help move materials into or out of the gastrovascular cavity</a:t>
            </a:r>
          </a:p>
          <a:p>
            <a:pPr algn="just"/>
            <a:endParaRPr lang="en-US" altLang="zh-CN" sz="2400" b="1">
              <a:solidFill>
                <a:srgbClr val="FF9933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Gland cell </a:t>
            </a:r>
            <a:r>
              <a:rPr lang="zh-CN" altLang="en-US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腺细胞</a:t>
            </a:r>
          </a:p>
          <a:p>
            <a:pPr algn="just"/>
            <a:r>
              <a:rPr lang="zh-CN" altLang="en-US" sz="2400" b="1">
                <a:solidFill>
                  <a:srgbClr val="66FFFF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secrete lubricating mucus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润滑液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and enzymes</a:t>
            </a:r>
          </a:p>
          <a:p>
            <a:pPr algn="just"/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extracellular digestion </a:t>
            </a: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细胞外消化</a:t>
            </a:r>
          </a:p>
          <a:p>
            <a:pPr algn="just"/>
            <a:endParaRPr lang="zh-CN" altLang="en-US" sz="2400" b="1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Sensory cell</a:t>
            </a:r>
            <a:endParaRPr lang="en-US" altLang="zh-CN" sz="2800" b="1">
              <a:solidFill>
                <a:srgbClr val="66FFFF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  <a:p>
            <a:pPr algn="just"/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Interstitial cell </a:t>
            </a:r>
            <a:r>
              <a:rPr lang="zh-CN" altLang="en-US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间细胞</a:t>
            </a:r>
            <a:endParaRPr lang="zh-CN" altLang="en-US" sz="2800" b="1">
              <a:solidFill>
                <a:srgbClr val="66FFFF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09538"/>
            <a:ext cx="82804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38113" y="28575"/>
            <a:ext cx="8991600" cy="67103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Maintenance functions</a:t>
            </a:r>
          </a:p>
          <a:p>
            <a:pPr algn="just"/>
            <a:endParaRPr lang="en-US" altLang="zh-CN" sz="20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en-US" altLang="zh-CN" sz="3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1. Gastrovascular cavity </a:t>
            </a:r>
            <a:r>
              <a:rPr lang="zh-CN" altLang="en-US" sz="30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原始消化循环腔</a:t>
            </a:r>
            <a:endParaRPr lang="zh-CN" altLang="en-US" sz="32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 blind end, derived from the gastrocoele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原肠腔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of an embryo</a:t>
            </a: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Digestion</a:t>
            </a:r>
          </a:p>
          <a:p>
            <a:pPr algn="just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Extracellular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细胞外消化</a:t>
            </a:r>
            <a:endParaRPr lang="zh-CN" altLang="en-US" sz="24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Digestive enzyme secreted by gland cells in the gastrodermis</a:t>
            </a:r>
          </a:p>
          <a:p>
            <a:pPr algn="just"/>
            <a:endParaRPr lang="en-US" altLang="zh-CN" sz="2400" b="1">
              <a:solidFill>
                <a:srgbClr val="FF9933"/>
              </a:solidFill>
              <a:latin typeface="Arial" pitchFamily="34" charset="0"/>
              <a:ea typeface="宋体" pitchFamily="2" charset="-122"/>
            </a:endParaRPr>
          </a:p>
          <a:p>
            <a:pPr algn="just"/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Circulation</a:t>
            </a:r>
            <a:endParaRPr lang="en-US" altLang="zh-CN" sz="2400" b="1">
              <a:solidFill>
                <a:srgbClr val="FF9933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en-US" altLang="zh-CN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Transport of digested nutrition </a:t>
            </a: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消化后的营养物质送到身体各部</a:t>
            </a:r>
            <a:endParaRPr lang="zh-CN" altLang="en-US" sz="20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r>
              <a:rPr lang="zh-CN" altLang="en-US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Exchange of respiratory gas</a:t>
            </a:r>
          </a:p>
          <a:p>
            <a:pPr algn="just"/>
            <a:r>
              <a:rPr lang="en-US" altLang="zh-CN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Emission of metabolic waste</a:t>
            </a:r>
          </a:p>
          <a:p>
            <a:pPr algn="just"/>
            <a:r>
              <a:rPr lang="en-US" altLang="zh-CN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Discharge of gametes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12420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3708400" y="1844675"/>
          <a:ext cx="4602163" cy="1574800"/>
        </p:xfrm>
        <a:graphic>
          <a:graphicData uri="http://schemas.openxmlformats.org/presentationml/2006/ole">
            <p:oleObj spid="_x0000_s53256" r:id="rId3" imgW="2895238" imgH="990738" progId="PBrush">
              <p:embed/>
            </p:oleObj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71438" y="57150"/>
            <a:ext cx="9072562" cy="13192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Feeding behavior of a hydra</a:t>
            </a:r>
          </a:p>
          <a:p>
            <a:pPr algn="just"/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 common freshwater hydra that hangs from the underside of floating plants in clean streams and ponds</a:t>
            </a:r>
            <a:endParaRPr lang="en-US" altLang="zh-CN" sz="2000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2905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4276" name="Object 5"/>
          <p:cNvGraphicFramePr>
            <a:graphicFrameLocks noChangeAspect="1"/>
          </p:cNvGraphicFramePr>
          <p:nvPr/>
        </p:nvGraphicFramePr>
        <p:xfrm>
          <a:off x="1306513" y="2133600"/>
          <a:ext cx="3405187" cy="4810125"/>
        </p:xfrm>
        <a:graphic>
          <a:graphicData uri="http://schemas.openxmlformats.org/presentationml/2006/ole">
            <p:oleObj spid="_x0000_s54285" r:id="rId3" imgW="2029108" imgH="2866667" progId="PBrush">
              <p:embed/>
            </p:oleObj>
          </a:graphicData>
        </a:graphic>
      </p:graphicFrame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548063" y="1909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4278" name="Object 7"/>
          <p:cNvGraphicFramePr>
            <a:graphicFrameLocks noChangeAspect="1"/>
          </p:cNvGraphicFramePr>
          <p:nvPr/>
        </p:nvGraphicFramePr>
        <p:xfrm>
          <a:off x="5495925" y="2111375"/>
          <a:ext cx="3254375" cy="4827588"/>
        </p:xfrm>
        <a:graphic>
          <a:graphicData uri="http://schemas.openxmlformats.org/presentationml/2006/ole">
            <p:oleObj spid="_x0000_s54286" r:id="rId4" imgW="2048161" imgH="3038095" progId="PBrush">
              <p:embed/>
            </p:oleObj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09538" y="692150"/>
            <a:ext cx="8991600" cy="427831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4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2.  </a:t>
            </a:r>
            <a:r>
              <a:rPr lang="en-US" altLang="zh-CN" sz="44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respiration, excretion</a:t>
            </a:r>
            <a:endParaRPr lang="en-US" altLang="zh-CN" sz="4400" b="1">
              <a:solidFill>
                <a:srgbClr val="FF9933"/>
              </a:solidFill>
              <a:latin typeface="Arial" pitchFamily="34" charset="0"/>
              <a:ea typeface="黑体" pitchFamily="49" charset="-122"/>
            </a:endParaRPr>
          </a:p>
          <a:p>
            <a:pPr algn="just"/>
            <a:endParaRPr lang="en-US" altLang="zh-CN" sz="28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en-US" altLang="zh-CN" sz="2800" b="1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No cells are specialized to carry out the functions</a:t>
            </a:r>
          </a:p>
          <a:p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2800" b="1">
                <a:solidFill>
                  <a:srgbClr val="66FFFF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800" b="1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Each cell exchange respiratory gas and metabolic wastes with surrounding environments</a:t>
            </a:r>
          </a:p>
          <a:p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r>
              <a:rPr lang="en-US" altLang="zh-CN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Metabolic wastes: NH3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57150"/>
            <a:ext cx="9144000" cy="680085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3. Net nervous system </a:t>
            </a:r>
            <a:r>
              <a:rPr lang="zh-CN" altLang="en-US" sz="32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网状神经系统</a:t>
            </a:r>
            <a:endParaRPr lang="zh-CN" altLang="en-US" sz="32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隶书" pitchFamily="49" charset="-122"/>
                <a:sym typeface="Symbol" pitchFamily="18" charset="2"/>
              </a:rPr>
              <a:t>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隶书" pitchFamily="49" charset="-122"/>
                <a:sym typeface="Symbol" pitchFamily="18" charset="2"/>
              </a:rPr>
              <a:t>the most primitive nervous system</a:t>
            </a:r>
            <a:endParaRPr lang="en-US" altLang="zh-CN" sz="3200" b="1">
              <a:solidFill>
                <a:schemeClr val="bg1"/>
              </a:solidFill>
              <a:latin typeface="Arial" pitchFamily="34" charset="0"/>
              <a:ea typeface="隶书" pitchFamily="49" charset="-122"/>
            </a:endParaRPr>
          </a:p>
          <a:p>
            <a:endParaRPr lang="en-US" altLang="zh-CN" sz="2400" b="1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rgbClr val="66FFFF"/>
                </a:solidFill>
                <a:latin typeface="Arial" pitchFamily="34" charset="0"/>
                <a:ea typeface="隶书" pitchFamily="49" charset="-122"/>
              </a:rPr>
              <a:t>Structure</a:t>
            </a:r>
          </a:p>
          <a:p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bi-polar or multi-polar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nerve cells link together to form a nervous network</a:t>
            </a:r>
          </a:p>
          <a:p>
            <a:endParaRPr lang="en-US" altLang="zh-CN" sz="2400" b="1">
              <a:solidFill>
                <a:srgbClr val="FFFF00"/>
              </a:solidFill>
              <a:latin typeface="Arial" pitchFamily="34" charset="0"/>
              <a:ea typeface="隶书" pitchFamily="49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隶书" pitchFamily="49" charset="-122"/>
              </a:rPr>
              <a:t>Sensory cells:</a:t>
            </a:r>
            <a:r>
              <a:rPr lang="en-US" altLang="zh-CN" sz="2000" b="1">
                <a:solidFill>
                  <a:srgbClr val="FFFF99"/>
                </a:solidFill>
                <a:latin typeface="Arial" pitchFamily="34" charset="0"/>
                <a:ea typeface="隶书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located in the epidermis, receive stimulus</a:t>
            </a:r>
          </a:p>
          <a:p>
            <a:r>
              <a:rPr lang="en-US" altLang="zh-CN" sz="2000" b="1">
                <a:solidFill>
                  <a:srgbClr val="FFFF00"/>
                </a:solidFill>
                <a:latin typeface="Arial" pitchFamily="34" charset="0"/>
                <a:ea typeface="隶书" pitchFamily="49" charset="-122"/>
              </a:rPr>
              <a:t>Nerve cells:</a:t>
            </a:r>
            <a:r>
              <a:rPr lang="en-US" altLang="zh-CN" sz="2000" b="1">
                <a:solidFill>
                  <a:srgbClr val="FFFF99"/>
                </a:solidFill>
                <a:latin typeface="Arial" pitchFamily="34" charset="0"/>
                <a:ea typeface="隶书" pitchFamily="49" charset="-122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located in the mesoglea, near the epidermis, conduct the nerve impulse</a:t>
            </a:r>
          </a:p>
          <a:p>
            <a:r>
              <a:rPr lang="en-US" altLang="zh-CN" sz="2400" b="1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400" b="1">
                <a:solidFill>
                  <a:srgbClr val="FFFF99"/>
                </a:solidFill>
                <a:latin typeface="Arial" pitchFamily="34" charset="0"/>
                <a:ea typeface="隶书" pitchFamily="49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隶书" pitchFamily="49" charset="-122"/>
              </a:rPr>
              <a:t>causing contraction of epitheliomuscular cells</a:t>
            </a:r>
          </a:p>
          <a:p>
            <a:endParaRPr lang="en-US" altLang="zh-CN" sz="2000" b="1">
              <a:solidFill>
                <a:srgbClr val="66FFFF"/>
              </a:solidFill>
              <a:latin typeface="Arial" pitchFamily="34" charset="0"/>
              <a:ea typeface="隶书" pitchFamily="49" charset="-122"/>
            </a:endParaRPr>
          </a:p>
          <a:p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rgbClr val="66FFFF"/>
                </a:solidFill>
                <a:latin typeface="Arial" pitchFamily="34" charset="0"/>
                <a:ea typeface="隶书" pitchFamily="49" charset="-122"/>
              </a:rPr>
              <a:t>Functional property</a:t>
            </a:r>
          </a:p>
          <a:p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the nerve impulse conducts slowly, because of no c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entral nervous system</a:t>
            </a:r>
          </a:p>
          <a:p>
            <a:pPr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/>
                <a:ea typeface="宋体" pitchFamily="2" charset="-122"/>
              </a:rPr>
              <a:t>7.1 Phylum Porifera/Spongia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483" name="内容占位符 5"/>
          <p:cNvSpPr>
            <a:spLocks noGrp="1"/>
          </p:cNvSpPr>
          <p:nvPr>
            <p:ph idx="1"/>
          </p:nvPr>
        </p:nvSpPr>
        <p:spPr>
          <a:xfrm>
            <a:off x="990600" y="1828800"/>
            <a:ext cx="7162800" cy="3886200"/>
          </a:xfrm>
        </p:spPr>
        <p:txBody>
          <a:bodyPr/>
          <a:lstStyle/>
          <a:p>
            <a:r>
              <a:rPr lang="en-US" altLang="zh-CN" sz="3600" b="1" smtClean="0">
                <a:effectLst/>
                <a:ea typeface="宋体" pitchFamily="2" charset="-122"/>
              </a:rPr>
              <a:t>1. Evolutionary status</a:t>
            </a:r>
          </a:p>
          <a:p>
            <a:r>
              <a:rPr lang="en-US" altLang="zh-CN" sz="3600" b="1" smtClean="0">
                <a:solidFill>
                  <a:srgbClr val="FF0000"/>
                </a:solidFill>
                <a:effectLst/>
                <a:ea typeface="宋体" pitchFamily="2" charset="-122"/>
              </a:rPr>
              <a:t>2. Major characteristics (key)</a:t>
            </a:r>
          </a:p>
          <a:p>
            <a:r>
              <a:rPr lang="en-US" altLang="zh-CN" sz="3600" b="1" smtClean="0">
                <a:effectLst/>
                <a:ea typeface="宋体" pitchFamily="2" charset="-122"/>
              </a:rPr>
              <a:t>3. Maintenance functions</a:t>
            </a:r>
          </a:p>
          <a:p>
            <a:r>
              <a:rPr lang="en-US" altLang="zh-CN" sz="3600" b="1" smtClean="0">
                <a:effectLst/>
                <a:ea typeface="宋体" pitchFamily="2" charset="-122"/>
              </a:rPr>
              <a:t>4. Reproduction</a:t>
            </a:r>
          </a:p>
          <a:p>
            <a:r>
              <a:rPr lang="en-US" altLang="zh-CN" sz="3600" b="1" smtClean="0">
                <a:effectLst/>
                <a:ea typeface="宋体" pitchFamily="2" charset="-122"/>
              </a:rPr>
              <a:t>5. Classification</a:t>
            </a:r>
          </a:p>
          <a:p>
            <a:endParaRPr lang="zh-CN" altLang="en-US" sz="3600" b="1" smtClean="0">
              <a:effectLst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://www.chinabaike.com/uploads/allimg/120308/124101f35-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3667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http://rcs.wuchang-edu.com/RESOURCE/CZ/CZSW/DGJC2/DWLQ1/QCDW/H028T0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886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Box 2"/>
          <p:cNvSpPr txBox="1">
            <a:spLocks noChangeArrowheads="1"/>
          </p:cNvSpPr>
          <p:nvPr/>
        </p:nvSpPr>
        <p:spPr bwMode="auto">
          <a:xfrm>
            <a:off x="2819400" y="52578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3600" b="1">
                <a:ea typeface="宋体" pitchFamily="2" charset="-122"/>
              </a:rPr>
              <a:t>水螅的神经网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223838"/>
            <a:ext cx="9144000" cy="60452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4. Reproduction</a:t>
            </a:r>
            <a:endParaRPr lang="en-US" altLang="zh-CN" sz="28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14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Asexual reproduction</a:t>
            </a:r>
          </a:p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budding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 polyp may form other polyps by budding</a:t>
            </a:r>
          </a:p>
          <a:p>
            <a:pPr algn="just">
              <a:spcBef>
                <a:spcPct val="50000"/>
              </a:spcBef>
            </a:pPr>
            <a:r>
              <a:rPr lang="en-US" altLang="zh-CN" sz="2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Medusas nearly always form by budding from the body wall of a polyp</a:t>
            </a:r>
          </a:p>
          <a:p>
            <a:pPr algn="just">
              <a:spcBef>
                <a:spcPct val="50000"/>
              </a:spcBef>
            </a:pPr>
            <a:endParaRPr lang="en-US" altLang="zh-CN" sz="12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宋体" pitchFamily="2" charset="-122"/>
              </a:rPr>
              <a:t>Sexual reproduction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Most: hermaphroditic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雌雄异体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a few: dioecious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雌雄同体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8372" name="Picture 6" descr="水螅－芽体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1940" b="3976"/>
          <a:stretch>
            <a:fillRect/>
          </a:stretch>
        </p:blipFill>
        <p:spPr bwMode="auto">
          <a:xfrm>
            <a:off x="5003800" y="3933825"/>
            <a:ext cx="151765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10" descr="水母海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03" t="41139" r="66806" b="8755"/>
          <a:stretch>
            <a:fillRect/>
          </a:stretch>
        </p:blipFill>
        <p:spPr bwMode="auto">
          <a:xfrm>
            <a:off x="6783388" y="3933825"/>
            <a:ext cx="23034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" y="30163"/>
            <a:ext cx="9048750" cy="6827837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 smtClean="0">
                <a:solidFill>
                  <a:srgbClr val="66FFFF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Alternation of generation </a:t>
            </a:r>
            <a:r>
              <a:rPr lang="zh-CN" altLang="en-US" b="1" smtClean="0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世代交替</a:t>
            </a:r>
            <a:endParaRPr lang="en-US" altLang="zh-CN" b="1" smtClean="0">
              <a:solidFill>
                <a:srgbClr val="66FFFF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A cnidarians life cycle involves both polyp with asexual reproduction and medusa with sexual reproduction</a:t>
            </a:r>
            <a:endParaRPr lang="en-US" altLang="zh-CN" b="1" smtClean="0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962150"/>
            <a:ext cx="59055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4288" y="292100"/>
            <a:ext cx="9144000" cy="6253163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0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Alternation of generations </a:t>
            </a:r>
            <a:r>
              <a:rPr lang="zh-CN" altLang="en-US" sz="30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世代交替</a:t>
            </a:r>
            <a:endParaRPr lang="zh-CN" altLang="en-US" sz="32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Asexual generation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P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olyps produce medusas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by budding</a:t>
            </a:r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Sexual generation </a:t>
            </a:r>
            <a:r>
              <a:rPr lang="en-US" altLang="zh-CN" sz="2800" b="1">
                <a:solidFill>
                  <a:srgbClr val="FF9933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Medusas grow and give rise to sperms and eggs</a:t>
            </a:r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Germ cells come from i</a:t>
            </a: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nterstitial cells </a:t>
            </a: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间质细胞</a:t>
            </a:r>
            <a:r>
              <a:rPr lang="zh-CN" altLang="en-US" sz="2800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Zygotes develop to the blastula stage </a:t>
            </a:r>
            <a:r>
              <a:rPr lang="zh-CN" altLang="en-US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囊胚</a:t>
            </a: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, and form a ciliary, free-swimming larva, planula </a:t>
            </a:r>
            <a:r>
              <a:rPr lang="zh-CN" altLang="en-US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浮浪幼虫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indirect development</a:t>
            </a:r>
            <a:endParaRPr lang="en-US" altLang="zh-CN" sz="26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76200" y="119063"/>
            <a:ext cx="8986838" cy="658653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Lifestyle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latin typeface="Arial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Sessile,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floating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Marine, freshwater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No species that are parasitic</a:t>
            </a:r>
          </a:p>
          <a:p>
            <a:pPr algn="just"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Most species: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two kinds of body form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Some species: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only polyp,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珊瑚纲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</a:rPr>
              <a:t>Some species: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 only medusa</a:t>
            </a:r>
          </a:p>
          <a:p>
            <a:pPr algn="just">
              <a:spcBef>
                <a:spcPct val="50000"/>
              </a:spcBef>
            </a:pP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938338" y="1976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758825"/>
            <a:ext cx="9144000" cy="50323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Classification of the Cnidaria</a:t>
            </a:r>
          </a:p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Over 9000 species, four classes</a:t>
            </a:r>
            <a:endParaRPr lang="en-US" altLang="zh-CN" sz="28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66FFFF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Hydrozoa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水螅纲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Scyphozoa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钵水母纲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Cubozoa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立方水母纲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Class Anthozoa </a:t>
            </a:r>
            <a:r>
              <a:rPr lang="zh-CN" altLang="en-US" sz="28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珊瑚纲</a:t>
            </a:r>
          </a:p>
          <a:p>
            <a:pPr>
              <a:spcBef>
                <a:spcPct val="50000"/>
              </a:spcBef>
            </a:pPr>
            <a:endParaRPr lang="en-US" altLang="zh-CN" sz="2800" b="1">
              <a:solidFill>
                <a:srgbClr val="FF66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938" y="835025"/>
            <a:ext cx="9136062" cy="456088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Class Hydrozoa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水螅纲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Mostly marine, some freshwater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Most species display alternation of generations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Some: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medusa stage is lost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9933"/>
                </a:solidFill>
                <a:latin typeface="Arial" pitchFamily="34" charset="0"/>
                <a:ea typeface="黑体" pitchFamily="49" charset="-122"/>
              </a:rPr>
              <a:t>Others: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 polyp state is very small</a:t>
            </a:r>
          </a:p>
          <a:p>
            <a:pPr>
              <a:spcBef>
                <a:spcPct val="20000"/>
              </a:spcBef>
            </a:pPr>
            <a:endParaRPr lang="en-US" altLang="zh-CN" sz="24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Cnidocytes present in the epidermis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 are produced epidermally and released to the outside of the body rather than into the gastrovascular cavity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The mesoglea is largely acellular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非细胞的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50813" y="119063"/>
            <a:ext cx="8893175" cy="335438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Class Scyphozoa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钵水母纲</a:t>
            </a:r>
            <a:endParaRPr lang="zh-CN" altLang="en-US" sz="24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All marine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Medusa as the dominant stage of life history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Lacking skeleton</a:t>
            </a:r>
            <a:endParaRPr lang="en-US" altLang="zh-CN" sz="24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Cnidocytes occur both in epidermis and gastrodermis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 are gastrodermal in origin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573463"/>
            <a:ext cx="2024062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292600"/>
            <a:ext cx="2700337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195263" y="1143000"/>
            <a:ext cx="8610600" cy="29162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3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Class Cubozoa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宋体" pitchFamily="2" charset="-122"/>
              </a:rPr>
              <a:t>立方水母纲</a:t>
            </a:r>
            <a:endParaRPr lang="zh-CN" altLang="en-US" sz="28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800" b="1">
              <a:solidFill>
                <a:srgbClr val="FFFF00"/>
              </a:solidFill>
              <a:latin typeface="Arial" pitchFamily="34" charset="0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32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Medusa: prominent in life history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32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Gametes: gastrodermal in origin</a:t>
            </a:r>
          </a:p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All m</a:t>
            </a:r>
            <a:r>
              <a:rPr lang="en-US" altLang="zh-CN" sz="32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arine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95263" y="990600"/>
            <a:ext cx="8805862" cy="49847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7325" algn="just"/>
            <a:endParaRPr lang="zh-CN" altLang="zh-CN" sz="2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22238" y="88900"/>
            <a:ext cx="8964612" cy="4010025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．</a:t>
            </a:r>
            <a:r>
              <a:rPr lang="en-US" altLang="zh-CN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Class Anthozoa </a:t>
            </a:r>
            <a:r>
              <a:rPr lang="zh-CN" altLang="en-US" sz="3600" b="1">
                <a:solidFill>
                  <a:srgbClr val="66FFFF"/>
                </a:solidFill>
                <a:latin typeface="Arial" pitchFamily="34" charset="0"/>
                <a:ea typeface="黑体" pitchFamily="49" charset="-122"/>
              </a:rPr>
              <a:t>珊瑚虫纲</a:t>
            </a:r>
            <a:endParaRPr lang="zh-CN" altLang="en-US" sz="2000" b="1">
              <a:solidFill>
                <a:srgbClr val="66FFFF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endParaRPr lang="zh-CN" altLang="en-US" sz="2000" b="1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Only polyp, medusae absent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Cnidocytes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刺细胞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lack cnidocil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刺针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Gametes gastrodermal in origin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Mesoglea contains amoeboid mesenchyme cells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间细胞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Gastrovascular cavity divided by mesenteries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肠系膜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that bear nematocysts </a:t>
            </a:r>
            <a:r>
              <a:rPr lang="zh-CN" altLang="en-US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刺丝囊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FF00"/>
                </a:solidFill>
                <a:latin typeface="Arial" pitchFamily="34" charset="0"/>
                <a:ea typeface="宋体" pitchFamily="2" charset="-122"/>
                <a:sym typeface="Symbol" pitchFamily="18" charset="2"/>
              </a:rPr>
              <a:t>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All marine</a:t>
            </a:r>
          </a:p>
        </p:txBody>
      </p:sp>
      <p:pic>
        <p:nvPicPr>
          <p:cNvPr id="66564" name="Picture 4" descr="珊瑚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62" t="2736" r="1962" b="3426"/>
          <a:stretch>
            <a:fillRect/>
          </a:stretch>
        </p:blipFill>
        <p:spPr bwMode="auto">
          <a:xfrm>
            <a:off x="142875" y="4365625"/>
            <a:ext cx="295275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 descr="20060522HKHK154600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8" y="4364038"/>
            <a:ext cx="302577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f700_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13" y="4365625"/>
            <a:ext cx="2663825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ffectLst/>
                <a:ea typeface="宋体" pitchFamily="2" charset="-122"/>
              </a:rPr>
              <a:t>1. Evolutionary status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zh-CN" b="1" dirty="0" smtClean="0">
                <a:effectLst/>
                <a:ea typeface="宋体" pitchFamily="2" charset="-122"/>
              </a:rPr>
              <a:t>The most primitive, simplest </a:t>
            </a:r>
            <a:r>
              <a:rPr lang="en-US" altLang="zh-CN" b="1" dirty="0" err="1" smtClean="0">
                <a:effectLst/>
                <a:ea typeface="宋体" pitchFamily="2" charset="-122"/>
              </a:rPr>
              <a:t>multicellular</a:t>
            </a:r>
            <a:r>
              <a:rPr lang="en-US" altLang="zh-CN" b="1" dirty="0" smtClean="0">
                <a:effectLst/>
                <a:ea typeface="宋体" pitchFamily="2" charset="-122"/>
              </a:rPr>
              <a:t> animals; </a:t>
            </a:r>
          </a:p>
          <a:p>
            <a:endParaRPr lang="en-US" altLang="zh-CN" b="1" dirty="0" smtClean="0">
              <a:effectLst/>
              <a:ea typeface="宋体" pitchFamily="2" charset="-122"/>
            </a:endParaRPr>
          </a:p>
          <a:p>
            <a:r>
              <a:rPr lang="en-US" altLang="zh-CN" b="1" dirty="0" smtClean="0">
                <a:effectLst/>
                <a:ea typeface="宋体" pitchFamily="2" charset="-122"/>
              </a:rPr>
              <a:t>An evolutionary side branch. Because of extraordinary difference compared to other </a:t>
            </a:r>
            <a:r>
              <a:rPr lang="en-US" altLang="zh-CN" b="1" dirty="0" err="1" smtClean="0">
                <a:effectLst/>
                <a:ea typeface="宋体" pitchFamily="2" charset="-122"/>
              </a:rPr>
              <a:t>multicelluar</a:t>
            </a:r>
            <a:r>
              <a:rPr lang="en-US" altLang="zh-CN" b="1" smtClean="0">
                <a:effectLst/>
                <a:ea typeface="宋体" pitchFamily="2" charset="-122"/>
              </a:rPr>
              <a:t> </a:t>
            </a:r>
            <a:r>
              <a:rPr lang="en-US" altLang="zh-CN" b="1" smtClean="0">
                <a:effectLst/>
                <a:ea typeface="宋体" pitchFamily="2" charset="-122"/>
              </a:rPr>
              <a:t>animal</a:t>
            </a:r>
            <a:r>
              <a:rPr lang="en-US" altLang="zh-CN" b="1" dirty="0" smtClean="0">
                <a:effectLst/>
                <a:ea typeface="宋体" pitchFamily="2" charset="-122"/>
              </a:rPr>
              <a:t>, sponges are also called </a:t>
            </a:r>
            <a:r>
              <a:rPr lang="en-US" altLang="zh-CN" b="1" dirty="0" err="1" smtClean="0">
                <a:effectLst/>
                <a:ea typeface="宋体" pitchFamily="2" charset="-122"/>
              </a:rPr>
              <a:t>Parazoa</a:t>
            </a:r>
            <a:r>
              <a:rPr lang="en-US" altLang="zh-CN" b="1" dirty="0" smtClean="0">
                <a:effectLst/>
                <a:ea typeface="宋体" pitchFamily="2" charset="-122"/>
              </a:rPr>
              <a:t> </a:t>
            </a:r>
            <a:r>
              <a:rPr lang="zh-CN" altLang="en-US" b="1" dirty="0" smtClean="0">
                <a:effectLst/>
                <a:ea typeface="宋体" pitchFamily="2" charset="-122"/>
              </a:rPr>
              <a:t>侧生动物</a:t>
            </a:r>
            <a:r>
              <a:rPr lang="en-US" altLang="zh-CN" b="1" dirty="0" smtClean="0">
                <a:effectLst/>
                <a:ea typeface="宋体" pitchFamily="2" charset="-122"/>
              </a:rPr>
              <a:t>.</a:t>
            </a:r>
            <a:r>
              <a:rPr lang="zh-CN" altLang="en-US" b="1" dirty="0" smtClean="0">
                <a:effectLst/>
                <a:ea typeface="宋体" pitchFamily="2" charset="-122"/>
              </a:rPr>
              <a:t> </a:t>
            </a:r>
            <a:endParaRPr lang="en-US" altLang="zh-CN" b="1" dirty="0" smtClean="0">
              <a:effectLst/>
              <a:ea typeface="宋体" pitchFamily="2" charset="-122"/>
            </a:endParaRPr>
          </a:p>
          <a:p>
            <a:endParaRPr lang="zh-CN" altLang="en-US" b="1" dirty="0" smtClean="0">
              <a:effectLst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ea typeface="宋体" pitchFamily="2" charset="-122"/>
              </a:rPr>
              <a:t>7.3 Phylum </a:t>
            </a:r>
            <a:r>
              <a:rPr lang="en-US" altLang="zh-CN" dirty="0" err="1">
                <a:effectLst/>
                <a:ea typeface="宋体" pitchFamily="2" charset="-122"/>
              </a:rPr>
              <a:t>Ctenophora</a:t>
            </a:r>
            <a:r>
              <a:rPr lang="en-US" altLang="zh-CN" dirty="0">
                <a:effectLst/>
                <a:ea typeface="宋体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854" y="2209800"/>
            <a:ext cx="8541745" cy="3992563"/>
          </a:xfrm>
        </p:spPr>
        <p:txBody>
          <a:bodyPr/>
          <a:lstStyle/>
          <a:p>
            <a:r>
              <a:rPr lang="en-US" altLang="zh-CN" dirty="0" smtClean="0">
                <a:effectLst/>
              </a:rPr>
              <a:t>1) Diploblastic or possibly triploblastic, tissue-level organizations;</a:t>
            </a:r>
          </a:p>
          <a:p>
            <a:r>
              <a:rPr lang="en-US" altLang="zh-CN" dirty="0" smtClean="0">
                <a:effectLst/>
              </a:rPr>
              <a:t>2) </a:t>
            </a:r>
            <a:r>
              <a:rPr lang="en-US" altLang="zh-CN" dirty="0" err="1" smtClean="0">
                <a:effectLst/>
              </a:rPr>
              <a:t>Biradial</a:t>
            </a:r>
            <a:r>
              <a:rPr lang="en-US" altLang="zh-CN" dirty="0" smtClean="0">
                <a:effectLst/>
              </a:rPr>
              <a:t> symmetry;</a:t>
            </a:r>
          </a:p>
          <a:p>
            <a:r>
              <a:rPr lang="en-US" altLang="zh-CN" dirty="0" smtClean="0">
                <a:effectLst/>
              </a:rPr>
              <a:t>3) Gelatinous</a:t>
            </a:r>
            <a:r>
              <a:rPr lang="zh-CN" altLang="en-US" dirty="0" smtClean="0">
                <a:effectLst/>
              </a:rPr>
              <a:t>胶状的</a:t>
            </a:r>
            <a:r>
              <a:rPr lang="en-US" altLang="zh-CN" dirty="0" smtClean="0">
                <a:effectLst/>
              </a:rPr>
              <a:t>, cellular </a:t>
            </a:r>
            <a:r>
              <a:rPr lang="en-US" altLang="zh-CN" dirty="0" err="1" smtClean="0">
                <a:effectLst/>
              </a:rPr>
              <a:t>mesoglea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 err="1" smtClean="0">
                <a:effectLst/>
              </a:rPr>
              <a:t>btween</a:t>
            </a:r>
            <a:r>
              <a:rPr lang="en-US" altLang="zh-CN" dirty="0" smtClean="0">
                <a:effectLst/>
              </a:rPr>
              <a:t> the epidermal and </a:t>
            </a:r>
            <a:r>
              <a:rPr lang="en-US" altLang="zh-CN" dirty="0" err="1" smtClean="0">
                <a:effectLst/>
              </a:rPr>
              <a:t>gastrodermal</a:t>
            </a:r>
            <a:r>
              <a:rPr lang="en-US" altLang="zh-CN" dirty="0" smtClean="0">
                <a:effectLst/>
              </a:rPr>
              <a:t> tissue layers;</a:t>
            </a:r>
          </a:p>
          <a:p>
            <a:r>
              <a:rPr lang="en-US" altLang="zh-CN" dirty="0" smtClean="0">
                <a:effectLst/>
              </a:rPr>
              <a:t>4) True muscle cells develop within the </a:t>
            </a:r>
            <a:r>
              <a:rPr lang="en-US" altLang="zh-CN" dirty="0" err="1" smtClean="0">
                <a:effectLst/>
              </a:rPr>
              <a:t>mesoglea</a:t>
            </a:r>
            <a:r>
              <a:rPr lang="en-US" altLang="zh-CN" dirty="0" smtClean="0">
                <a:effectLst/>
              </a:rPr>
              <a:t>;</a:t>
            </a:r>
          </a:p>
          <a:p>
            <a:r>
              <a:rPr lang="en-US" altLang="zh-CN" dirty="0" smtClean="0">
                <a:effectLst/>
              </a:rPr>
              <a:t>5) </a:t>
            </a:r>
            <a:r>
              <a:rPr lang="en-US" altLang="zh-CN" dirty="0" err="1" smtClean="0">
                <a:effectLst/>
              </a:rPr>
              <a:t>Gastrovascular</a:t>
            </a:r>
            <a:r>
              <a:rPr lang="en-US" altLang="zh-CN" dirty="0" smtClean="0">
                <a:effectLst/>
              </a:rPr>
              <a:t> cavity</a:t>
            </a:r>
            <a:endParaRPr lang="zh-CN" alt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Major characteristics</a:t>
            </a:r>
            <a:endParaRPr lang="zh-CN" altLang="en-US" sz="40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03388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2971800"/>
          </a:xfrm>
        </p:spPr>
        <p:txBody>
          <a:bodyPr/>
          <a:lstStyle/>
          <a:p>
            <a:r>
              <a:rPr lang="en-US" altLang="zh-CN" b="1" dirty="0" smtClean="0">
                <a:effectLst/>
              </a:rPr>
              <a:t>6) Nervous system in the form of a nerve net</a:t>
            </a:r>
          </a:p>
          <a:p>
            <a:r>
              <a:rPr lang="en-US" altLang="zh-CN" b="1" dirty="0" smtClean="0">
                <a:effectLst/>
              </a:rPr>
              <a:t>7) Adhesive structures called </a:t>
            </a:r>
            <a:r>
              <a:rPr lang="en-US" altLang="zh-CN" b="1" dirty="0" err="1" smtClean="0">
                <a:effectLst/>
              </a:rPr>
              <a:t>colloblasts</a:t>
            </a:r>
            <a:r>
              <a:rPr lang="zh-CN" altLang="en-US" b="1" dirty="0" smtClean="0">
                <a:effectLst/>
              </a:rPr>
              <a:t>黏细胞</a:t>
            </a:r>
            <a:endParaRPr lang="en-US" altLang="zh-CN" b="1" dirty="0" smtClean="0">
              <a:effectLst/>
            </a:endParaRPr>
          </a:p>
          <a:p>
            <a:r>
              <a:rPr lang="en-US" altLang="zh-CN" b="1" dirty="0" smtClean="0">
                <a:effectLst/>
              </a:rPr>
              <a:t>8) Eight rows of </a:t>
            </a:r>
            <a:r>
              <a:rPr lang="en-US" altLang="zh-CN" b="1" dirty="0" err="1" smtClean="0">
                <a:effectLst/>
              </a:rPr>
              <a:t>ciliary</a:t>
            </a:r>
            <a:r>
              <a:rPr lang="en-US" altLang="zh-CN" b="1" dirty="0" smtClean="0">
                <a:effectLst/>
              </a:rPr>
              <a:t> bands, called comb rows, for locomotion.</a:t>
            </a:r>
          </a:p>
          <a:p>
            <a:r>
              <a:rPr lang="en-US" altLang="zh-CN" b="1" dirty="0" smtClean="0">
                <a:effectLst/>
              </a:rPr>
              <a:t>9) free living (floating) lifestyle</a:t>
            </a:r>
          </a:p>
          <a:p>
            <a:pPr marL="0" indent="0">
              <a:buNone/>
            </a:pPr>
            <a:endParaRPr lang="zh-CN" altLang="en-US" b="1" dirty="0">
              <a:effectLst/>
            </a:endParaRPr>
          </a:p>
        </p:txBody>
      </p:sp>
      <p:pic>
        <p:nvPicPr>
          <p:cNvPr id="4" name="Picture 6" descr="mil28207_0922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426" t="5906" r="14623" b="8273"/>
          <a:stretch/>
        </p:blipFill>
        <p:spPr bwMode="auto">
          <a:xfrm>
            <a:off x="1676400" y="3276600"/>
            <a:ext cx="4902506" cy="337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3629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il28207_09_22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36"/>
          <a:stretch/>
        </p:blipFill>
        <p:spPr bwMode="auto">
          <a:xfrm>
            <a:off x="304800" y="466266"/>
            <a:ext cx="4397375" cy="60869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1762780"/>
            <a:ext cx="409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Structure of a ctenophore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648200"/>
            <a:ext cx="437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Colloblasts</a:t>
            </a:r>
            <a:r>
              <a:rPr lang="en-US" altLang="zh-CN" sz="2800" b="1" dirty="0" smtClean="0"/>
              <a:t> of a ctenophore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82698" y="3288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咽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640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对口孔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9356" y="59923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平衡囊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18627" y="27432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栉板</a:t>
            </a:r>
            <a:endParaRPr lang="zh-CN" altLang="en-US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57496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 descr="http://contactglenda.com/wp-content/uploads/2011/11/giveThanks30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5BA1A4-1D7D-443F-BD26-FC496DB68E80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ffectLst/>
                <a:ea typeface="宋体" pitchFamily="2" charset="-122"/>
              </a:rPr>
              <a:t>2. Major characteristics (key)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1416050"/>
            <a:ext cx="7797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1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Body form is non-symmetry or radial symmetry;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609600" y="2057400"/>
            <a:ext cx="79676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2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Sessile lifestyle and canal system or water-current </a:t>
            </a:r>
          </a:p>
          <a:p>
            <a:r>
              <a:rPr lang="en-US" altLang="zh-CN" sz="2800">
                <a:ea typeface="宋体" pitchFamily="2" charset="-122"/>
              </a:rPr>
              <a:t>         system</a:t>
            </a:r>
            <a:r>
              <a:rPr lang="zh-CN" altLang="en-US" sz="2800">
                <a:ea typeface="宋体" pitchFamily="2" charset="-122"/>
              </a:rPr>
              <a:t>水沟系统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3725" y="4724400"/>
            <a:ext cx="763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4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Inversion in embryonic development</a:t>
            </a:r>
            <a:r>
              <a:rPr lang="zh-CN" altLang="en-US" sz="2800">
                <a:ea typeface="宋体" pitchFamily="2" charset="-122"/>
              </a:rPr>
              <a:t>胚胎逆转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6900" y="3084513"/>
            <a:ext cx="848201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>
                <a:ea typeface="宋体" pitchFamily="2" charset="-122"/>
              </a:rPr>
              <a:t>（</a:t>
            </a:r>
            <a:r>
              <a:rPr lang="en-US" altLang="zh-CN" sz="2800">
                <a:ea typeface="宋体" pitchFamily="2" charset="-122"/>
              </a:rPr>
              <a:t>3</a:t>
            </a:r>
            <a:r>
              <a:rPr lang="zh-CN" altLang="en-US" sz="2800">
                <a:ea typeface="宋体" pitchFamily="2" charset="-122"/>
              </a:rPr>
              <a:t>）</a:t>
            </a:r>
            <a:r>
              <a:rPr lang="en-US" altLang="zh-CN" sz="2800">
                <a:ea typeface="宋体" pitchFamily="2" charset="-122"/>
              </a:rPr>
              <a:t>Body is made up of three layers, including two layers </a:t>
            </a:r>
          </a:p>
          <a:p>
            <a:r>
              <a:rPr lang="en-US" altLang="zh-CN" sz="2800">
                <a:ea typeface="宋体" pitchFamily="2" charset="-122"/>
              </a:rPr>
              <a:t>          of cells: epidermis </a:t>
            </a:r>
            <a:r>
              <a:rPr lang="zh-CN" altLang="en-US" sz="2800">
                <a:ea typeface="宋体" pitchFamily="2" charset="-122"/>
              </a:rPr>
              <a:t>皮层</a:t>
            </a:r>
            <a:r>
              <a:rPr lang="en-US" altLang="zh-CN" sz="2800">
                <a:ea typeface="宋体" pitchFamily="2" charset="-122"/>
              </a:rPr>
              <a:t>, mesohyl </a:t>
            </a:r>
            <a:r>
              <a:rPr lang="zh-CN" altLang="en-US" sz="2800">
                <a:ea typeface="宋体" pitchFamily="2" charset="-122"/>
              </a:rPr>
              <a:t>中胶层</a:t>
            </a:r>
            <a:r>
              <a:rPr lang="en-US" altLang="zh-CN" sz="2800">
                <a:ea typeface="宋体" pitchFamily="2" charset="-122"/>
              </a:rPr>
              <a:t>, </a:t>
            </a:r>
          </a:p>
          <a:p>
            <a:r>
              <a:rPr lang="en-US" altLang="zh-CN" sz="2800">
                <a:ea typeface="宋体" pitchFamily="2" charset="-122"/>
              </a:rPr>
              <a:t>          gastrodermis</a:t>
            </a:r>
            <a:r>
              <a:rPr lang="zh-CN" altLang="en-US" sz="2800">
                <a:ea typeface="宋体" pitchFamily="2" charset="-122"/>
              </a:rPr>
              <a:t>胃层</a:t>
            </a:r>
            <a:r>
              <a:rPr lang="en-US" altLang="zh-CN" sz="2800">
                <a:ea typeface="宋体" pitchFamily="2" charset="-122"/>
              </a:rPr>
              <a:t>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1000" y="457200"/>
            <a:ext cx="8367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 b="1">
                <a:ea typeface="宋体" pitchFamily="2" charset="-122"/>
              </a:rPr>
              <a:t>（</a:t>
            </a:r>
            <a:r>
              <a:rPr lang="en-US" altLang="zh-CN" sz="2800" b="1">
                <a:ea typeface="宋体" pitchFamily="2" charset="-122"/>
              </a:rPr>
              <a:t>1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ea typeface="宋体" pitchFamily="2" charset="-122"/>
              </a:rPr>
              <a:t>Body form is non-symmetry or radial symmetry</a:t>
            </a:r>
          </a:p>
        </p:txBody>
      </p:sp>
      <p:pic>
        <p:nvPicPr>
          <p:cNvPr id="23555" name="Picture 5" descr="Tethya sp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975"/>
          <a:stretch>
            <a:fillRect/>
          </a:stretch>
        </p:blipFill>
        <p:spPr bwMode="auto">
          <a:xfrm>
            <a:off x="4114800" y="1406525"/>
            <a:ext cx="2560638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 descr="SW014000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4588"/>
            <a:ext cx="27368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0" y="2144713"/>
            <a:ext cx="16811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b="1">
                <a:ea typeface="黑体" pitchFamily="49" charset="-122"/>
              </a:rPr>
              <a:t>Non-symmetry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315913" y="3733800"/>
            <a:ext cx="5170487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en-US" altLang="zh-CN" b="1">
                <a:ea typeface="宋体" pitchFamily="2" charset="-122"/>
              </a:rPr>
              <a:t>Radial symmetry</a:t>
            </a:r>
          </a:p>
          <a:p>
            <a:r>
              <a:rPr lang="en-US" altLang="zh-CN">
                <a:ea typeface="宋体" pitchFamily="2" charset="-122"/>
              </a:rPr>
              <a:t>Body can be divided into many equal parts as long as the plane of division passes through the central point of the body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 b="1">
                <a:ea typeface="宋体" pitchFamily="2" charset="-122"/>
              </a:rPr>
              <a:t>Bilateral symmetry</a:t>
            </a:r>
          </a:p>
          <a:p>
            <a:r>
              <a:rPr lang="en-US" altLang="zh-CN">
                <a:ea typeface="宋体" pitchFamily="2" charset="-122"/>
              </a:rPr>
              <a:t>Body can be divided into two equal halves by only a mid-sagittal plane </a:t>
            </a:r>
            <a:r>
              <a:rPr lang="zh-CN" altLang="en-US">
                <a:ea typeface="宋体" pitchFamily="2" charset="-122"/>
              </a:rPr>
              <a:t>正中矢状面</a:t>
            </a: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559" name="Group 6"/>
          <p:cNvGrpSpPr>
            <a:grpSpLocks/>
          </p:cNvGrpSpPr>
          <p:nvPr/>
        </p:nvGrpSpPr>
        <p:grpSpPr bwMode="auto">
          <a:xfrm>
            <a:off x="5130800" y="4567238"/>
            <a:ext cx="2565400" cy="2138362"/>
            <a:chOff x="5760" y="1524"/>
            <a:chExt cx="5575" cy="3348"/>
          </a:xfrm>
        </p:grpSpPr>
        <p:pic>
          <p:nvPicPr>
            <p:cNvPr id="23562" name="Picture 7" descr="辐射对称与两侧对称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3529" t="53281" r="4691" b="3398"/>
            <a:stretch>
              <a:fillRect/>
            </a:stretch>
          </p:blipFill>
          <p:spPr bwMode="auto">
            <a:xfrm>
              <a:off x="5760" y="1524"/>
              <a:ext cx="5575" cy="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3" name="Group 8"/>
            <p:cNvGrpSpPr>
              <a:grpSpLocks/>
            </p:cNvGrpSpPr>
            <p:nvPr/>
          </p:nvGrpSpPr>
          <p:grpSpPr bwMode="auto">
            <a:xfrm>
              <a:off x="5760" y="3921"/>
              <a:ext cx="1965" cy="951"/>
              <a:chOff x="1620" y="4092"/>
              <a:chExt cx="2340" cy="1092"/>
            </a:xfrm>
          </p:grpSpPr>
          <p:sp>
            <p:nvSpPr>
              <p:cNvPr id="23564" name="Text Box 9"/>
              <p:cNvSpPr txBox="1">
                <a:spLocks noChangeArrowheads="1"/>
              </p:cNvSpPr>
              <p:nvPr/>
            </p:nvSpPr>
            <p:spPr bwMode="auto">
              <a:xfrm>
                <a:off x="1620" y="4092"/>
                <a:ext cx="900" cy="6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577850" indent="-127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kumimoji="1" lang="zh-CN" altLang="zh-CN" sz="4000">
                  <a:latin typeface="Times New Roman" pitchFamily="18" charset="0"/>
                  <a:ea typeface="黑体" pitchFamily="49" charset="-122"/>
                </a:endParaRPr>
              </a:p>
            </p:txBody>
          </p:sp>
          <p:sp>
            <p:nvSpPr>
              <p:cNvPr id="23565" name="Text Box 10"/>
              <p:cNvSpPr txBox="1">
                <a:spLocks noChangeArrowheads="1"/>
              </p:cNvSpPr>
              <p:nvPr/>
            </p:nvSpPr>
            <p:spPr bwMode="auto">
              <a:xfrm>
                <a:off x="3060" y="4560"/>
                <a:ext cx="900" cy="6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577850" indent="-127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kumimoji="1" lang="zh-CN" altLang="zh-CN" sz="400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  <p:pic>
        <p:nvPicPr>
          <p:cNvPr id="23560" name="Picture 11" descr="Image40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172" t="2423" r="24345" b="14345"/>
          <a:stretch>
            <a:fillRect/>
          </a:stretch>
        </p:blipFill>
        <p:spPr bwMode="auto">
          <a:xfrm>
            <a:off x="7162800" y="3048000"/>
            <a:ext cx="16510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Box 14"/>
          <p:cNvSpPr txBox="1">
            <a:spLocks noChangeArrowheads="1"/>
          </p:cNvSpPr>
          <p:nvPr/>
        </p:nvSpPr>
        <p:spPr bwMode="auto">
          <a:xfrm>
            <a:off x="2514600" y="617220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400" b="1">
                <a:ea typeface="宋体" pitchFamily="2" charset="-122"/>
              </a:rPr>
              <a:t>动物体的对称类型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5"/>
          <p:cNvSpPr txBox="1">
            <a:spLocks noChangeArrowheads="1"/>
          </p:cNvSpPr>
          <p:nvPr/>
        </p:nvSpPr>
        <p:spPr bwMode="auto">
          <a:xfrm>
            <a:off x="304800" y="304800"/>
            <a:ext cx="8655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zh-CN" altLang="en-US" sz="2800" b="1">
                <a:ea typeface="宋体" pitchFamily="2" charset="-122"/>
              </a:rPr>
              <a:t>（</a:t>
            </a:r>
            <a:r>
              <a:rPr lang="en-US" altLang="zh-CN" sz="2800" b="1">
                <a:ea typeface="宋体" pitchFamily="2" charset="-122"/>
              </a:rPr>
              <a:t>2</a:t>
            </a:r>
            <a:r>
              <a:rPr lang="zh-CN" altLang="en-US" sz="2800" b="1">
                <a:ea typeface="宋体" pitchFamily="2" charset="-122"/>
              </a:rPr>
              <a:t>）</a:t>
            </a:r>
            <a:r>
              <a:rPr lang="en-US" altLang="zh-CN" sz="2800" b="1">
                <a:ea typeface="宋体" pitchFamily="2" charset="-122"/>
              </a:rPr>
              <a:t>Sessile lifestyle and canal system or water-current </a:t>
            </a:r>
          </a:p>
          <a:p>
            <a:r>
              <a:rPr lang="en-US" altLang="zh-CN" sz="2800" b="1">
                <a:ea typeface="宋体" pitchFamily="2" charset="-122"/>
              </a:rPr>
              <a:t>         system</a:t>
            </a:r>
            <a:r>
              <a:rPr lang="zh-CN" altLang="en-US" sz="2800" b="1">
                <a:ea typeface="宋体" pitchFamily="2" charset="-122"/>
              </a:rPr>
              <a:t>水沟系统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17525" y="1447800"/>
            <a:ext cx="8229600" cy="1676400"/>
          </a:xfrm>
        </p:spPr>
        <p:txBody>
          <a:bodyPr/>
          <a:lstStyle/>
          <a:p>
            <a:r>
              <a:rPr lang="en-US" altLang="zh-CN" sz="3000" b="1" smtClean="0">
                <a:effectLst/>
                <a:ea typeface="宋体" pitchFamily="2" charset="-122"/>
              </a:rPr>
              <a:t>Function: </a:t>
            </a:r>
            <a:r>
              <a:rPr lang="en-US" altLang="zh-CN" sz="3000" smtClean="0">
                <a:effectLst/>
                <a:ea typeface="宋体" pitchFamily="2" charset="-122"/>
              </a:rPr>
              <a:t>Bring food and oxygen to a sponge; and carrying away digestive and metabolic wastes.</a:t>
            </a:r>
          </a:p>
          <a:p>
            <a:r>
              <a:rPr lang="en-US" altLang="zh-CN" sz="3000" b="1" smtClean="0">
                <a:effectLst/>
                <a:ea typeface="宋体" pitchFamily="2" charset="-122"/>
              </a:rPr>
              <a:t>Structure: </a:t>
            </a:r>
            <a:r>
              <a:rPr lang="en-US" altLang="zh-CN" sz="3000" smtClean="0">
                <a:effectLst/>
                <a:ea typeface="宋体" pitchFamily="2" charset="-122"/>
              </a:rPr>
              <a:t>Ascon, Sycon, Leucon</a:t>
            </a:r>
          </a:p>
          <a:p>
            <a:endParaRPr lang="en-US" altLang="zh-CN" sz="3000" smtClean="0">
              <a:effectLst/>
              <a:ea typeface="宋体" pitchFamily="2" charset="-122"/>
            </a:endParaRPr>
          </a:p>
          <a:p>
            <a:endParaRPr lang="zh-CN" altLang="en-US" sz="3000" smtClean="0">
              <a:effectLst/>
              <a:ea typeface="宋体" pitchFamily="2" charset="-122"/>
            </a:endParaRPr>
          </a:p>
        </p:txBody>
      </p:sp>
      <p:pic>
        <p:nvPicPr>
          <p:cNvPr id="24580" name="Picture 6" descr="mil28207_09_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42"/>
          <a:stretch>
            <a:fillRect/>
          </a:stretch>
        </p:blipFill>
        <p:spPr bwMode="auto">
          <a:xfrm>
            <a:off x="276225" y="3221038"/>
            <a:ext cx="8524875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  <a:solidFill>
            <a:srgbClr val="0000FF"/>
          </a:solidFill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Bodies made up of 3 layers</a:t>
            </a:r>
          </a:p>
          <a:p>
            <a:pPr marL="0" indent="0" eaLnBrk="1" hangingPunct="1">
              <a:buFontTx/>
              <a:buNone/>
            </a:pPr>
            <a:r>
              <a:rPr lang="en-US" altLang="zh-CN" sz="20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1800" b="1" smtClean="0">
                <a:solidFill>
                  <a:srgbClr val="FF9933"/>
                </a:solidFill>
                <a:ea typeface="黑体" pitchFamily="49" charset="-122"/>
              </a:rPr>
              <a:t>Division of labor occurs only at cellular level, without tissues or organs</a:t>
            </a:r>
            <a:r>
              <a:rPr lang="en-US" altLang="zh-CN" sz="2800" b="1" smtClean="0">
                <a:solidFill>
                  <a:srgbClr val="66FFFF"/>
                </a:solidFill>
                <a:ea typeface="黑体" pitchFamily="49" charset="-122"/>
              </a:rPr>
              <a:t> </a:t>
            </a:r>
            <a:endParaRPr lang="en-US" altLang="zh-CN" sz="2400" b="1" smtClean="0">
              <a:solidFill>
                <a:srgbClr val="66FFFF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he outer layer </a:t>
            </a:r>
            <a:r>
              <a:rPr lang="en-US" altLang="zh-CN" sz="20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 e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pidermis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皮层</a:t>
            </a:r>
            <a:endParaRPr lang="zh-CN" altLang="en-US" sz="2000" smtClean="0">
              <a:solidFill>
                <a:schemeClr val="bg1"/>
              </a:solidFill>
              <a:ea typeface="黑体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smtClean="0">
                <a:solidFill>
                  <a:srgbClr val="FFFF00"/>
                </a:solidFill>
                <a:ea typeface="黑体" pitchFamily="49" charset="-122"/>
              </a:rPr>
              <a:t>he mesohyl </a:t>
            </a:r>
            <a:r>
              <a:rPr lang="zh-CN" altLang="en-US" sz="2000" b="1" smtClean="0">
                <a:solidFill>
                  <a:srgbClr val="FFFF00"/>
                </a:solidFill>
                <a:ea typeface="黑体" pitchFamily="49" charset="-122"/>
              </a:rPr>
              <a:t>中胶层</a:t>
            </a:r>
          </a:p>
          <a:p>
            <a:pPr marL="0" indent="0" eaLnBrk="1" hangingPunct="1">
              <a:buFontTx/>
              <a:buNone/>
            </a:pPr>
            <a:r>
              <a:rPr lang="zh-CN" altLang="en-US" sz="2000" b="1" smtClean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b="1" smtClean="0">
                <a:solidFill>
                  <a:schemeClr val="bg1"/>
                </a:solidFill>
                <a:ea typeface="黑体" pitchFamily="49" charset="-122"/>
              </a:rPr>
              <a:t>he inner layer </a:t>
            </a:r>
            <a:r>
              <a:rPr lang="en-US" altLang="zh-CN" sz="2000" b="1" smtClean="0">
                <a:solidFill>
                  <a:srgbClr val="FF9933"/>
                </a:solidFill>
                <a:ea typeface="宋体" pitchFamily="2" charset="-122"/>
                <a:sym typeface="Symbol" pitchFamily="18" charset="2"/>
              </a:rPr>
              <a:t> 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000" b="1" smtClean="0">
                <a:solidFill>
                  <a:schemeClr val="bg1"/>
                </a:solidFill>
                <a:ea typeface="宋体" pitchFamily="2" charset="-122"/>
              </a:rPr>
              <a:t>astrodermis </a:t>
            </a:r>
            <a:r>
              <a:rPr lang="zh-CN" altLang="en-US" sz="2000" b="1" smtClean="0">
                <a:solidFill>
                  <a:schemeClr val="bg1"/>
                </a:solidFill>
                <a:ea typeface="宋体" pitchFamily="2" charset="-122"/>
              </a:rPr>
              <a:t>胃</a:t>
            </a:r>
            <a:r>
              <a:rPr lang="zh-CN" altLang="en-US" sz="2000" b="1" smtClean="0">
                <a:solidFill>
                  <a:schemeClr val="bg1"/>
                </a:solidFill>
                <a:ea typeface="黑体" pitchFamily="49" charset="-122"/>
              </a:rPr>
              <a:t>层</a:t>
            </a:r>
          </a:p>
        </p:txBody>
      </p:sp>
      <p:pic>
        <p:nvPicPr>
          <p:cNvPr id="25603" name="Picture 4" descr="s21"/>
          <p:cNvPicPr>
            <a:picLocks noChangeAspect="1" noChangeArrowheads="1"/>
          </p:cNvPicPr>
          <p:nvPr/>
        </p:nvPicPr>
        <p:blipFill>
          <a:blip r:embed="rId2" cstate="print">
            <a:lum brigh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58963"/>
            <a:ext cx="368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 descr="s3"/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209800"/>
            <a:ext cx="35814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93F0A-E6B5-466E-AA8E-AEEF57B6570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3788</TotalTime>
  <Words>2066</Words>
  <Application>Microsoft Office PowerPoint</Application>
  <PresentationFormat>全屏显示(4:3)</PresentationFormat>
  <Paragraphs>431</Paragraphs>
  <Slides>53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Stream</vt:lpstr>
      <vt:lpstr>Chapter 7.  Primitive multicellular animals</vt:lpstr>
      <vt:lpstr>幻灯片 2</vt:lpstr>
      <vt:lpstr>幻灯片 3</vt:lpstr>
      <vt:lpstr>7.1 Phylum Porifera/Spongia</vt:lpstr>
      <vt:lpstr>1. Evolutionary status</vt:lpstr>
      <vt:lpstr>2. Major characteristics (key)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7.2 Phylum Cnidaria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7.3 Phylum Ctenophora </vt:lpstr>
      <vt:lpstr>幻灯片 51</vt:lpstr>
      <vt:lpstr>幻灯片 52</vt:lpstr>
      <vt:lpstr>幻灯片 53</vt:lpstr>
    </vt:vector>
  </TitlesOfParts>
  <Company>UNLV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INVERTEBRATE ZOOLOGY</dc:title>
  <dc:creator>Administrator</dc:creator>
  <cp:lastModifiedBy>Huabin Zhao</cp:lastModifiedBy>
  <cp:revision>169</cp:revision>
  <dcterms:created xsi:type="dcterms:W3CDTF">2005-07-06T20:22:30Z</dcterms:created>
  <dcterms:modified xsi:type="dcterms:W3CDTF">2013-10-22T03:01:34Z</dcterms:modified>
</cp:coreProperties>
</file>